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6"/>
  </p:notesMasterIdLst>
  <p:sldIdLst>
    <p:sldId id="379" r:id="rId2"/>
    <p:sldId id="380" r:id="rId3"/>
    <p:sldId id="355" r:id="rId4"/>
    <p:sldId id="381" r:id="rId5"/>
    <p:sldId id="382" r:id="rId6"/>
    <p:sldId id="302" r:id="rId7"/>
    <p:sldId id="358" r:id="rId8"/>
    <p:sldId id="352" r:id="rId9"/>
    <p:sldId id="351" r:id="rId10"/>
    <p:sldId id="347" r:id="rId11"/>
    <p:sldId id="279" r:id="rId12"/>
    <p:sldId id="305" r:id="rId13"/>
    <p:sldId id="335" r:id="rId14"/>
    <p:sldId id="353" r:id="rId15"/>
    <p:sldId id="331" r:id="rId16"/>
    <p:sldId id="348" r:id="rId17"/>
    <p:sldId id="281" r:id="rId18"/>
    <p:sldId id="278" r:id="rId19"/>
    <p:sldId id="354" r:id="rId20"/>
    <p:sldId id="367" r:id="rId21"/>
    <p:sldId id="368" r:id="rId22"/>
    <p:sldId id="370" r:id="rId23"/>
    <p:sldId id="326" r:id="rId24"/>
    <p:sldId id="298" r:id="rId25"/>
    <p:sldId id="345" r:id="rId26"/>
    <p:sldId id="329" r:id="rId27"/>
    <p:sldId id="373" r:id="rId28"/>
    <p:sldId id="374" r:id="rId29"/>
    <p:sldId id="375" r:id="rId30"/>
    <p:sldId id="377" r:id="rId31"/>
    <p:sldId id="350" r:id="rId32"/>
    <p:sldId id="327" r:id="rId33"/>
    <p:sldId id="330" r:id="rId34"/>
    <p:sldId id="295" r:id="rId35"/>
    <p:sldId id="359" r:id="rId36"/>
    <p:sldId id="383" r:id="rId37"/>
    <p:sldId id="300" r:id="rId38"/>
    <p:sldId id="304" r:id="rId39"/>
    <p:sldId id="303" r:id="rId40"/>
    <p:sldId id="301" r:id="rId41"/>
    <p:sldId id="309" r:id="rId42"/>
    <p:sldId id="315" r:id="rId43"/>
    <p:sldId id="313" r:id="rId44"/>
    <p:sldId id="312" r:id="rId45"/>
    <p:sldId id="311" r:id="rId46"/>
    <p:sldId id="310" r:id="rId47"/>
    <p:sldId id="314" r:id="rId48"/>
    <p:sldId id="325" r:id="rId49"/>
    <p:sldId id="308" r:id="rId50"/>
    <p:sldId id="296" r:id="rId51"/>
    <p:sldId id="357" r:id="rId52"/>
    <p:sldId id="356" r:id="rId53"/>
    <p:sldId id="297" r:id="rId54"/>
    <p:sldId id="316" r:id="rId55"/>
    <p:sldId id="340" r:id="rId56"/>
    <p:sldId id="378" r:id="rId57"/>
    <p:sldId id="364" r:id="rId58"/>
    <p:sldId id="336" r:id="rId59"/>
    <p:sldId id="317" r:id="rId60"/>
    <p:sldId id="346" r:id="rId61"/>
    <p:sldId id="306" r:id="rId62"/>
    <p:sldId id="360" r:id="rId63"/>
    <p:sldId id="282" r:id="rId64"/>
    <p:sldId id="283" r:id="rId65"/>
    <p:sldId id="284" r:id="rId66"/>
    <p:sldId id="286" r:id="rId67"/>
    <p:sldId id="287" r:id="rId68"/>
    <p:sldId id="288" r:id="rId69"/>
    <p:sldId id="289" r:id="rId70"/>
    <p:sldId id="361" r:id="rId71"/>
    <p:sldId id="362" r:id="rId72"/>
    <p:sldId id="363" r:id="rId73"/>
    <p:sldId id="369" r:id="rId74"/>
    <p:sldId id="290" r:id="rId75"/>
    <p:sldId id="291" r:id="rId76"/>
    <p:sldId id="292" r:id="rId77"/>
    <p:sldId id="293" r:id="rId78"/>
    <p:sldId id="294" r:id="rId79"/>
    <p:sldId id="318" r:id="rId80"/>
    <p:sldId id="366" r:id="rId81"/>
    <p:sldId id="320" r:id="rId82"/>
    <p:sldId id="323" r:id="rId83"/>
    <p:sldId id="319" r:id="rId84"/>
    <p:sldId id="321" r:id="rId85"/>
    <p:sldId id="322" r:id="rId86"/>
    <p:sldId id="334" r:id="rId87"/>
    <p:sldId id="339" r:id="rId88"/>
    <p:sldId id="333" r:id="rId89"/>
    <p:sldId id="338" r:id="rId90"/>
    <p:sldId id="337" r:id="rId91"/>
    <p:sldId id="341" r:id="rId92"/>
    <p:sldId id="344" r:id="rId93"/>
    <p:sldId id="343" r:id="rId94"/>
    <p:sldId id="342"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94660"/>
  </p:normalViewPr>
  <p:slideViewPr>
    <p:cSldViewPr>
      <p:cViewPr varScale="1">
        <p:scale>
          <a:sx n="74" d="100"/>
          <a:sy n="74" d="100"/>
        </p:scale>
        <p:origin x="-70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B8D99-27C8-4019-9521-CCCA8C4852D2}" type="datetimeFigureOut">
              <a:rPr lang="en-GB" smtClean="0"/>
              <a:t>18/07/2012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284F4-1915-402E-AF08-05F104AB9853}" type="slidenum">
              <a:rPr lang="en-GB" smtClean="0"/>
              <a:t>‹#›</a:t>
            </a:fld>
            <a:endParaRPr lang="en-GB"/>
          </a:p>
        </p:txBody>
      </p:sp>
    </p:spTree>
    <p:extLst>
      <p:ext uri="{BB962C8B-B14F-4D97-AF65-F5344CB8AC3E}">
        <p14:creationId xmlns:p14="http://schemas.microsoft.com/office/powerpoint/2010/main" val="3204485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86B89E-9DE1-4413-9409-D70892BB1C3B}" type="slidenum">
              <a:rPr lang="en-GB"/>
              <a:pPr/>
              <a:t>26</a:t>
            </a:fld>
            <a:endParaRPr lang="en-GB"/>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C9A00F-B865-43F1-9E70-976ECF29D0F0}" type="slidenum">
              <a:rPr lang="en-GB"/>
              <a:pPr/>
              <a:t>64</a:t>
            </a:fld>
            <a:endParaRPr lang="en-GB"/>
          </a:p>
        </p:txBody>
      </p:sp>
      <p:sp>
        <p:nvSpPr>
          <p:cNvPr id="641026" name="Rectangle 2"/>
          <p:cNvSpPr>
            <a:spLocks noGrp="1" noRot="1" noChangeAspect="1" noChangeArrowheads="1" noTextEdit="1"/>
          </p:cNvSpPr>
          <p:nvPr>
            <p:ph type="sldImg"/>
          </p:nvPr>
        </p:nvSpPr>
        <p:spPr>
          <a:ln/>
        </p:spPr>
      </p:sp>
      <p:sp>
        <p:nvSpPr>
          <p:cNvPr id="641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3CF381-8591-49B8-81B1-4F13F6FE710B}" type="slidenum">
              <a:rPr lang="en-GB"/>
              <a:pPr/>
              <a:t>65</a:t>
            </a:fld>
            <a:endParaRPr lang="en-GB"/>
          </a:p>
        </p:txBody>
      </p:sp>
      <p:sp>
        <p:nvSpPr>
          <p:cNvPr id="653314" name="Rectangle 2"/>
          <p:cNvSpPr>
            <a:spLocks noGrp="1" noRot="1" noChangeAspect="1" noChangeArrowheads="1" noTextEdit="1"/>
          </p:cNvSpPr>
          <p:nvPr>
            <p:ph type="sldImg"/>
          </p:nvPr>
        </p:nvSpPr>
        <p:spPr>
          <a:ln/>
        </p:spPr>
      </p:sp>
      <p:sp>
        <p:nvSpPr>
          <p:cNvPr id="65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E56BA-CCDF-4A38-8058-F7D884B09B84}" type="slidenum">
              <a:rPr lang="en-GB"/>
              <a:pPr/>
              <a:t>66</a:t>
            </a:fld>
            <a:endParaRPr lang="en-GB"/>
          </a:p>
        </p:txBody>
      </p:sp>
      <p:sp>
        <p:nvSpPr>
          <p:cNvPr id="661506" name="Rectangle 2"/>
          <p:cNvSpPr>
            <a:spLocks noGrp="1" noRot="1" noChangeAspect="1" noChangeArrowheads="1" noTextEdit="1"/>
          </p:cNvSpPr>
          <p:nvPr>
            <p:ph type="sldImg"/>
          </p:nvPr>
        </p:nvSpPr>
        <p:spPr>
          <a:ln/>
        </p:spPr>
      </p:sp>
      <p:sp>
        <p:nvSpPr>
          <p:cNvPr id="66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5732A-E97F-462E-B7F9-67697ADE2247}" type="slidenum">
              <a:rPr lang="en-GB"/>
              <a:pPr/>
              <a:t>67</a:t>
            </a:fld>
            <a:endParaRPr lang="en-GB"/>
          </a:p>
        </p:txBody>
      </p:sp>
      <p:sp>
        <p:nvSpPr>
          <p:cNvPr id="750594" name="Rectangle 2"/>
          <p:cNvSpPr>
            <a:spLocks noGrp="1" noRot="1" noChangeAspect="1"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91ED46-8A41-4847-94F1-D2E4BABD04E6}" type="slidenum">
              <a:rPr lang="en-GB"/>
              <a:pPr/>
              <a:t>68</a:t>
            </a:fld>
            <a:endParaRPr lang="en-GB"/>
          </a:p>
        </p:txBody>
      </p:sp>
      <p:sp>
        <p:nvSpPr>
          <p:cNvPr id="712706" name="Rectangle 2"/>
          <p:cNvSpPr>
            <a:spLocks noGrp="1" noRot="1" noChangeAspect="1" noChangeArrowheads="1" noTextEdit="1"/>
          </p:cNvSpPr>
          <p:nvPr>
            <p:ph type="sldImg"/>
          </p:nvPr>
        </p:nvSpPr>
        <p:spPr>
          <a:ln/>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50F94-F9E1-4919-89C0-D17D88A35706}" type="slidenum">
              <a:rPr lang="en-GB"/>
              <a:pPr/>
              <a:t>69</a:t>
            </a:fld>
            <a:endParaRPr lang="en-GB"/>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50F94-F9E1-4919-89C0-D17D88A35706}" type="slidenum">
              <a:rPr lang="en-GB"/>
              <a:pPr/>
              <a:t>70</a:t>
            </a:fld>
            <a:endParaRPr lang="en-GB"/>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50F94-F9E1-4919-89C0-D17D88A35706}" type="slidenum">
              <a:rPr lang="en-GB"/>
              <a:pPr/>
              <a:t>71</a:t>
            </a:fld>
            <a:endParaRPr lang="en-GB"/>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50F94-F9E1-4919-89C0-D17D88A35706}" type="slidenum">
              <a:rPr lang="en-GB"/>
              <a:pPr/>
              <a:t>72</a:t>
            </a:fld>
            <a:endParaRPr lang="en-GB"/>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050F94-F9E1-4919-89C0-D17D88A35706}" type="slidenum">
              <a:rPr lang="en-GB"/>
              <a:pPr/>
              <a:t>73</a:t>
            </a:fld>
            <a:endParaRPr lang="en-GB"/>
          </a:p>
        </p:txBody>
      </p:sp>
      <p:sp>
        <p:nvSpPr>
          <p:cNvPr id="716802" name="Rectangle 2"/>
          <p:cNvSpPr>
            <a:spLocks noGrp="1" noRot="1" noChangeAspec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E4831-F5DC-472E-BB71-BBBD9583603A}" type="slidenum">
              <a:rPr lang="en-GB"/>
              <a:pPr/>
              <a:t>27</a:t>
            </a:fld>
            <a:endParaRPr lang="en-GB"/>
          </a:p>
        </p:txBody>
      </p:sp>
      <p:sp>
        <p:nvSpPr>
          <p:cNvPr id="1064962" name="Rectangle 2"/>
          <p:cNvSpPr>
            <a:spLocks noGrp="1" noRot="1" noChangeAspect="1" noChangeArrowheads="1" noTextEdit="1"/>
          </p:cNvSpPr>
          <p:nvPr>
            <p:ph type="sldImg"/>
          </p:nvPr>
        </p:nvSpPr>
        <p:spPr>
          <a:xfrm>
            <a:off x="1143000" y="685800"/>
            <a:ext cx="4572000" cy="3429000"/>
          </a:xfrm>
          <a:ln/>
        </p:spPr>
      </p:sp>
      <p:sp>
        <p:nvSpPr>
          <p:cNvPr id="106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76C995-5B32-49A6-92D0-48C19A8F1E84}" type="slidenum">
              <a:rPr lang="en-GB"/>
              <a:pPr/>
              <a:t>74</a:t>
            </a:fld>
            <a:endParaRPr lang="en-GB"/>
          </a:p>
        </p:txBody>
      </p:sp>
      <p:sp>
        <p:nvSpPr>
          <p:cNvPr id="736258" name="Rectangle 2"/>
          <p:cNvSpPr>
            <a:spLocks noGrp="1" noRot="1" noChangeAspect="1"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800A0B-C459-4FB8-819D-A439EC2ECC0E}" type="slidenum">
              <a:rPr lang="en-GB"/>
              <a:pPr/>
              <a:t>75</a:t>
            </a:fld>
            <a:endParaRPr lang="en-GB"/>
          </a:p>
        </p:txBody>
      </p:sp>
      <p:sp>
        <p:nvSpPr>
          <p:cNvPr id="738306" name="Rectangle 2"/>
          <p:cNvSpPr>
            <a:spLocks noGrp="1" noRot="1" noChangeAspect="1"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C8013-6904-453B-A919-A60E426ACDE9}" type="slidenum">
              <a:rPr lang="en-GB"/>
              <a:pPr/>
              <a:t>76</a:t>
            </a:fld>
            <a:endParaRPr lang="en-GB"/>
          </a:p>
        </p:txBody>
      </p:sp>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A35128-54E0-41FD-AB17-78FF7A651188}" type="slidenum">
              <a:rPr lang="en-GB"/>
              <a:pPr/>
              <a:t>77</a:t>
            </a:fld>
            <a:endParaRPr lang="en-GB"/>
          </a:p>
        </p:txBody>
      </p:sp>
      <p:sp>
        <p:nvSpPr>
          <p:cNvPr id="742402" name="Rectangle 2"/>
          <p:cNvSpPr>
            <a:spLocks noGrp="1" noRot="1" noChangeAspect="1" noChangeArrowheads="1" noTextEdit="1"/>
          </p:cNvSpPr>
          <p:nvPr>
            <p:ph type="sldImg"/>
          </p:nvPr>
        </p:nvSpPr>
        <p:spPr>
          <a:ln/>
        </p:spPr>
      </p:sp>
      <p:sp>
        <p:nvSpPr>
          <p:cNvPr id="74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80C84-715E-4612-A664-5A91000B11D1}" type="slidenum">
              <a:rPr lang="en-GB"/>
              <a:pPr/>
              <a:t>78</a:t>
            </a:fld>
            <a:endParaRPr lang="en-GB"/>
          </a:p>
        </p:txBody>
      </p:sp>
      <p:sp>
        <p:nvSpPr>
          <p:cNvPr id="744450" name="Rectangle 2"/>
          <p:cNvSpPr>
            <a:spLocks noGrp="1" noRot="1" noChangeAspect="1"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E4831-F5DC-472E-BB71-BBBD9583603A}" type="slidenum">
              <a:rPr lang="en-GB"/>
              <a:pPr/>
              <a:t>28</a:t>
            </a:fld>
            <a:endParaRPr lang="en-GB" dirty="0"/>
          </a:p>
        </p:txBody>
      </p:sp>
      <p:sp>
        <p:nvSpPr>
          <p:cNvPr id="1064962" name="Rectangle 2"/>
          <p:cNvSpPr>
            <a:spLocks noGrp="1" noRot="1" noChangeAspect="1" noChangeArrowheads="1" noTextEdit="1"/>
          </p:cNvSpPr>
          <p:nvPr>
            <p:ph type="sldImg"/>
          </p:nvPr>
        </p:nvSpPr>
        <p:spPr>
          <a:xfrm>
            <a:off x="1143000" y="685800"/>
            <a:ext cx="4572000" cy="3429000"/>
          </a:xfrm>
          <a:ln/>
        </p:spPr>
      </p:sp>
      <p:sp>
        <p:nvSpPr>
          <p:cNvPr id="1064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E4831-F5DC-472E-BB71-BBBD9583603A}" type="slidenum">
              <a:rPr lang="en-GB"/>
              <a:pPr/>
              <a:t>29</a:t>
            </a:fld>
            <a:endParaRPr lang="en-GB" dirty="0"/>
          </a:p>
        </p:txBody>
      </p:sp>
      <p:sp>
        <p:nvSpPr>
          <p:cNvPr id="1064962" name="Rectangle 2"/>
          <p:cNvSpPr>
            <a:spLocks noGrp="1" noRot="1" noChangeAspect="1" noChangeArrowheads="1" noTextEdit="1"/>
          </p:cNvSpPr>
          <p:nvPr>
            <p:ph type="sldImg"/>
          </p:nvPr>
        </p:nvSpPr>
        <p:spPr>
          <a:xfrm>
            <a:off x="1143000" y="685800"/>
            <a:ext cx="4572000" cy="3429000"/>
          </a:xfrm>
          <a:ln/>
        </p:spPr>
      </p:sp>
      <p:sp>
        <p:nvSpPr>
          <p:cNvPr id="1064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E4831-F5DC-472E-BB71-BBBD9583603A}" type="slidenum">
              <a:rPr lang="en-GB">
                <a:solidFill>
                  <a:prstClr val="black"/>
                </a:solidFill>
              </a:rPr>
              <a:pPr/>
              <a:t>30</a:t>
            </a:fld>
            <a:endParaRPr lang="en-GB" dirty="0">
              <a:solidFill>
                <a:prstClr val="black"/>
              </a:solidFill>
            </a:endParaRPr>
          </a:p>
        </p:txBody>
      </p:sp>
      <p:sp>
        <p:nvSpPr>
          <p:cNvPr id="1064962" name="Rectangle 2"/>
          <p:cNvSpPr>
            <a:spLocks noGrp="1" noRot="1" noChangeAspect="1" noChangeArrowheads="1" noTextEdit="1"/>
          </p:cNvSpPr>
          <p:nvPr>
            <p:ph type="sldImg"/>
          </p:nvPr>
        </p:nvSpPr>
        <p:spPr>
          <a:xfrm>
            <a:off x="1143000" y="685800"/>
            <a:ext cx="4572000" cy="3429000"/>
          </a:xfrm>
          <a:ln/>
        </p:spPr>
      </p:sp>
      <p:sp>
        <p:nvSpPr>
          <p:cNvPr id="10649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E00FE-4464-4FBD-9EE2-A4292F2E6535}" type="slidenum">
              <a:rPr lang="en-GB"/>
              <a:pPr/>
              <a:t>31</a:t>
            </a:fld>
            <a:endParaRPr lang="en-GB"/>
          </a:p>
        </p:txBody>
      </p:sp>
      <p:sp>
        <p:nvSpPr>
          <p:cNvPr id="705538" name="Rectangle 2"/>
          <p:cNvSpPr>
            <a:spLocks noGrp="1" noRot="1" noChangeAspect="1" noChangeArrowheads="1" noTextEdit="1"/>
          </p:cNvSpPr>
          <p:nvPr>
            <p:ph type="sldImg"/>
          </p:nvPr>
        </p:nvSpPr>
        <p:spPr>
          <a:xfrm>
            <a:off x="1143000" y="685800"/>
            <a:ext cx="4572000" cy="3429000"/>
          </a:xfrm>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C4C47-41F0-4236-80EC-DA13C2ECDE3E}" type="slidenum">
              <a:rPr lang="en-GB"/>
              <a:pPr/>
              <a:t>32</a:t>
            </a:fld>
            <a:endParaRPr lang="en-GB"/>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EE048-9B44-4E96-B1DC-9D7C225E62E6}" type="slidenum">
              <a:rPr lang="en-GB"/>
              <a:pPr/>
              <a:t>33</a:t>
            </a:fld>
            <a:endParaRPr lang="en-GB"/>
          </a:p>
        </p:txBody>
      </p:sp>
      <p:sp>
        <p:nvSpPr>
          <p:cNvPr id="615426" name="Rectangle 2"/>
          <p:cNvSpPr>
            <a:spLocks noGrp="1" noRot="1" noChangeAspect="1" noChangeArrowheads="1" noTextEdit="1"/>
          </p:cNvSpPr>
          <p:nvPr>
            <p:ph type="sldImg"/>
          </p:nvPr>
        </p:nvSpPr>
        <p:spPr>
          <a:xfrm>
            <a:off x="1143000" y="685800"/>
            <a:ext cx="4573588" cy="3429000"/>
          </a:xfrm>
          <a:ln/>
        </p:spPr>
      </p:sp>
      <p:sp>
        <p:nvSpPr>
          <p:cNvPr id="615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BEA878-E545-4537-A54C-AB290E082CF1}" type="slidenum">
              <a:rPr lang="en-GB"/>
              <a:pPr/>
              <a:t>63</a:t>
            </a:fld>
            <a:endParaRPr lang="en-GB"/>
          </a:p>
        </p:txBody>
      </p:sp>
      <p:sp>
        <p:nvSpPr>
          <p:cNvPr id="638978" name="Rectangle 2"/>
          <p:cNvSpPr>
            <a:spLocks noGrp="1" noRot="1" noChangeAspect="1" noChangeArrowheads="1" noTextEdit="1"/>
          </p:cNvSpPr>
          <p:nvPr>
            <p:ph type="sldImg"/>
          </p:nvPr>
        </p:nvSpPr>
        <p:spPr>
          <a:ln/>
        </p:spPr>
      </p:sp>
      <p:sp>
        <p:nvSpPr>
          <p:cNvPr id="6389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9552" y="692696"/>
            <a:ext cx="8424936" cy="108012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7/18/2012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552" y="332656"/>
            <a:ext cx="8229600" cy="708688"/>
          </a:xfrm>
        </p:spPr>
        <p:txBody>
          <a:bodyPr>
            <a:noAutofit/>
          </a:bodyPr>
          <a:lstStyle>
            <a:lvl1pPr>
              <a:defRPr sz="5400" baseline="0">
                <a:effectLst>
                  <a:outerShdw blurRad="38100" dist="38100" dir="2700000" algn="tl">
                    <a:srgbClr val="000000"/>
                  </a:outerShdw>
                </a:effectLst>
              </a:defRPr>
            </a:lvl1pPr>
          </a:lstStyle>
          <a:p>
            <a:r>
              <a:rPr kumimoji="0" lang="en-US" dirty="0" smtClean="0"/>
              <a:t>Heavenly Encounters</a:t>
            </a:r>
            <a:endParaRPr kumimoji="0" lang="en-US" dirty="0"/>
          </a:p>
        </p:txBody>
      </p:sp>
      <p:sp>
        <p:nvSpPr>
          <p:cNvPr id="3" name="Content Placeholder 2"/>
          <p:cNvSpPr>
            <a:spLocks noGrp="1"/>
          </p:cNvSpPr>
          <p:nvPr>
            <p:ph idx="1"/>
          </p:nvPr>
        </p:nvSpPr>
        <p:spPr>
          <a:xfrm>
            <a:off x="251520" y="1412776"/>
            <a:ext cx="8712968" cy="5328592"/>
          </a:xfrm>
        </p:spPr>
        <p:txBody>
          <a:bodyPr/>
          <a:lstStyle>
            <a:lvl1pPr>
              <a:defRPr>
                <a:effectLst>
                  <a:outerShdw blurRad="38100" dist="38100" dir="2700000" algn="tl">
                    <a:srgbClr val="000000"/>
                  </a:outerShdw>
                </a:effectLst>
              </a:defRPr>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EAB0777-4C60-462E-A92C-CDAFD498799C}"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7/18/2012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7/18/2012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7/18/2012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39552" y="495174"/>
            <a:ext cx="8229600" cy="708688"/>
          </a:xfrm>
          <a:prstGeom prst="rect">
            <a:avLst/>
          </a:prstGeom>
        </p:spPr>
        <p:txBody>
          <a:bodyPr vert="horz" lIns="0" tIns="0" rIns="0" bIns="0" anchor="t" anchorCtr="0">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251520" y="1628800"/>
            <a:ext cx="8712968" cy="511256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7/18/2012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8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3000" kern="1200" baseline="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Gen 28:</a:t>
            </a:r>
            <a:r>
              <a:rPr lang="en-GB" sz="4400" baseline="30000" dirty="0"/>
              <a:t>12 </a:t>
            </a:r>
            <a:r>
              <a:rPr lang="en-GB" sz="4400" dirty="0"/>
              <a:t> </a:t>
            </a:r>
            <a:r>
              <a:rPr lang="en-GB" sz="4400" dirty="0" smtClean="0"/>
              <a:t>Jacob had </a:t>
            </a:r>
            <a:r>
              <a:rPr lang="en-GB" sz="4400" dirty="0"/>
              <a:t>a dream, and behold, a ladder was set on the earth with its top reaching to heaven; and behold, the angels of God were ascending and descending on it</a:t>
            </a:r>
            <a:r>
              <a:rPr lang="en-GB" sz="4400" dirty="0" smtClean="0"/>
              <a:t>.</a:t>
            </a:r>
          </a:p>
          <a:p>
            <a:r>
              <a:rPr lang="en-GB" sz="4400" baseline="30000" dirty="0"/>
              <a:t>17 </a:t>
            </a:r>
            <a:r>
              <a:rPr lang="en-GB" sz="4400" dirty="0" smtClean="0"/>
              <a:t>.. “ </a:t>
            </a:r>
            <a:r>
              <a:rPr lang="en-GB" sz="4400" dirty="0"/>
              <a:t>How awesome is this place! This is none other than the </a:t>
            </a:r>
            <a:r>
              <a:rPr lang="en-GB" sz="4400" dirty="0">
                <a:solidFill>
                  <a:srgbClr val="FFFF00"/>
                </a:solidFill>
              </a:rPr>
              <a:t>house of God</a:t>
            </a:r>
            <a:r>
              <a:rPr lang="en-GB" sz="4400" dirty="0"/>
              <a:t>, and this is the </a:t>
            </a:r>
            <a:r>
              <a:rPr lang="en-GB" sz="4400" dirty="0">
                <a:solidFill>
                  <a:srgbClr val="FFFF00"/>
                </a:solidFill>
              </a:rPr>
              <a:t>gate of heaven</a:t>
            </a:r>
            <a:r>
              <a:rPr lang="en-GB" sz="4400" dirty="0"/>
              <a:t>.”</a:t>
            </a:r>
            <a:endParaRPr lang="en-GB" sz="4400" dirty="0" smtClean="0"/>
          </a:p>
        </p:txBody>
      </p:sp>
    </p:spTree>
    <p:extLst>
      <p:ext uri="{BB962C8B-B14F-4D97-AF65-F5344CB8AC3E}">
        <p14:creationId xmlns:p14="http://schemas.microsoft.com/office/powerpoint/2010/main" val="130586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Law</a:t>
            </a:r>
            <a:r>
              <a:rPr lang="en-GB" sz="4400" dirty="0" smtClean="0"/>
              <a:t>: </a:t>
            </a:r>
          </a:p>
          <a:p>
            <a:r>
              <a:rPr lang="en-GB" sz="4400" dirty="0" smtClean="0"/>
              <a:t>A </a:t>
            </a:r>
            <a:r>
              <a:rPr lang="en-GB" sz="4400" dirty="0"/>
              <a:t>formal written application requesting a </a:t>
            </a:r>
            <a:r>
              <a:rPr lang="en-GB" sz="4400" dirty="0">
                <a:solidFill>
                  <a:srgbClr val="FFFF00"/>
                </a:solidFill>
              </a:rPr>
              <a:t>court</a:t>
            </a:r>
            <a:r>
              <a:rPr lang="en-GB" sz="4400" dirty="0"/>
              <a:t> for a specific </a:t>
            </a:r>
            <a:r>
              <a:rPr lang="en-GB" sz="4400" dirty="0">
                <a:solidFill>
                  <a:srgbClr val="FFFF00"/>
                </a:solidFill>
              </a:rPr>
              <a:t>judicial action</a:t>
            </a:r>
            <a:r>
              <a:rPr lang="en-GB" sz="4400" dirty="0"/>
              <a:t>: a petition for appeal.</a:t>
            </a:r>
          </a:p>
          <a:p>
            <a:r>
              <a:rPr lang="en-GB" sz="4400" dirty="0" smtClean="0"/>
              <a:t>The </a:t>
            </a:r>
            <a:r>
              <a:rPr lang="en-GB" sz="4400" dirty="0"/>
              <a:t>judicial action asked for in any such request.</a:t>
            </a:r>
          </a:p>
          <a:p>
            <a:r>
              <a:rPr lang="en-GB" sz="4400" dirty="0" smtClean="0"/>
              <a:t>Something </a:t>
            </a:r>
            <a:r>
              <a:rPr lang="en-GB" sz="4400" dirty="0"/>
              <a:t>requested or entreated.</a:t>
            </a:r>
          </a:p>
          <a:p>
            <a:pPr marL="0" indent="0">
              <a:buNone/>
            </a:pPr>
            <a:endParaRPr lang="en-GB" sz="4400" dirty="0" smtClean="0"/>
          </a:p>
        </p:txBody>
      </p:sp>
    </p:spTree>
    <p:extLst>
      <p:ext uri="{BB962C8B-B14F-4D97-AF65-F5344CB8AC3E}">
        <p14:creationId xmlns:p14="http://schemas.microsoft.com/office/powerpoint/2010/main" val="108008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fontScale="92500" lnSpcReduction="10000"/>
          </a:bodyPr>
          <a:lstStyle/>
          <a:p>
            <a:r>
              <a:rPr lang="en-GB" sz="4400" dirty="0" smtClean="0"/>
              <a:t>Matt </a:t>
            </a:r>
            <a:r>
              <a:rPr lang="en-GB" sz="4400" dirty="0"/>
              <a:t>7:</a:t>
            </a:r>
            <a:r>
              <a:rPr lang="en-GB" sz="4400" baseline="30000" dirty="0"/>
              <a:t>7</a:t>
            </a:r>
            <a:r>
              <a:rPr lang="en-GB" sz="4400" dirty="0"/>
              <a:t> </a:t>
            </a:r>
            <a:r>
              <a:rPr lang="en-GB" sz="4400" i="1" dirty="0" smtClean="0"/>
              <a:t>” </a:t>
            </a:r>
            <a:r>
              <a:rPr lang="en-GB" sz="4400" dirty="0" smtClean="0"/>
              <a:t>Keep Asking, </a:t>
            </a:r>
            <a:r>
              <a:rPr lang="en-GB" sz="4400" dirty="0"/>
              <a:t>and it will be given to you </a:t>
            </a:r>
            <a:r>
              <a:rPr lang="en-GB" sz="4400" dirty="0" smtClean="0"/>
              <a:t>keep seeking, </a:t>
            </a:r>
            <a:r>
              <a:rPr lang="en-GB" sz="4400" dirty="0"/>
              <a:t>and you will find; </a:t>
            </a:r>
            <a:r>
              <a:rPr lang="en-GB" sz="4400" dirty="0" smtClean="0"/>
              <a:t>keep knocking, </a:t>
            </a:r>
            <a:r>
              <a:rPr lang="en-GB" sz="4400" dirty="0"/>
              <a:t>and it will be opened to you</a:t>
            </a:r>
            <a:r>
              <a:rPr lang="en-GB" sz="4400" dirty="0" smtClean="0"/>
              <a:t>.</a:t>
            </a:r>
          </a:p>
          <a:p>
            <a:r>
              <a:rPr lang="en-GB" sz="4400" dirty="0"/>
              <a:t>Luke 18:</a:t>
            </a:r>
            <a:r>
              <a:rPr lang="en-GB" sz="4400" baseline="30000" dirty="0"/>
              <a:t>1</a:t>
            </a:r>
            <a:r>
              <a:rPr lang="en-GB" sz="4400" dirty="0"/>
              <a:t> Men always ought to pray and not lose heart - Parable of the Persistent </a:t>
            </a:r>
            <a:r>
              <a:rPr lang="en-GB" sz="4400" dirty="0" smtClean="0"/>
              <a:t>Widow to </a:t>
            </a:r>
            <a:r>
              <a:rPr lang="en-GB" sz="4400" dirty="0" smtClean="0">
                <a:solidFill>
                  <a:srgbClr val="FFFF00"/>
                </a:solidFill>
              </a:rPr>
              <a:t>Judge</a:t>
            </a:r>
            <a:endParaRPr lang="en-GB" sz="4400" dirty="0">
              <a:solidFill>
                <a:srgbClr val="FFFF00"/>
              </a:solidFill>
            </a:endParaRPr>
          </a:p>
          <a:p>
            <a:r>
              <a:rPr lang="en-GB" sz="4400" dirty="0"/>
              <a:t>Matthew 21:</a:t>
            </a:r>
            <a:r>
              <a:rPr lang="en-GB" sz="4400" baseline="30000" dirty="0"/>
              <a:t>22</a:t>
            </a:r>
            <a:r>
              <a:rPr lang="en-GB" sz="4400" dirty="0"/>
              <a:t> And whatever you ask in prayer, you will receive, if you have </a:t>
            </a:r>
            <a:r>
              <a:rPr lang="en-GB" sz="4400" dirty="0">
                <a:solidFill>
                  <a:srgbClr val="FFFF00"/>
                </a:solidFill>
              </a:rPr>
              <a:t>faith</a:t>
            </a:r>
            <a:r>
              <a:rPr lang="en-GB" sz="4400" dirty="0"/>
              <a:t>.”</a:t>
            </a:r>
          </a:p>
          <a:p>
            <a:endParaRPr lang="en-GB" sz="4400" dirty="0">
              <a:effectLst/>
            </a:endParaRPr>
          </a:p>
        </p:txBody>
      </p:sp>
    </p:spTree>
    <p:extLst>
      <p:ext uri="{BB962C8B-B14F-4D97-AF65-F5344CB8AC3E}">
        <p14:creationId xmlns:p14="http://schemas.microsoft.com/office/powerpoint/2010/main" val="345539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Mark </a:t>
            </a:r>
            <a:r>
              <a:rPr lang="en-GB" sz="4400" dirty="0"/>
              <a:t>11:</a:t>
            </a:r>
            <a:r>
              <a:rPr lang="en-GB" sz="4400" baseline="30000" dirty="0"/>
              <a:t>24</a:t>
            </a:r>
            <a:r>
              <a:rPr lang="en-GB" sz="4400" b="1" dirty="0"/>
              <a:t>  </a:t>
            </a:r>
            <a:r>
              <a:rPr lang="en-GB" sz="4400" dirty="0"/>
              <a:t>Therefore I tell you, whatever you ask in prayer, </a:t>
            </a:r>
            <a:r>
              <a:rPr lang="en-GB" sz="4400" dirty="0">
                <a:solidFill>
                  <a:srgbClr val="FFFF00"/>
                </a:solidFill>
              </a:rPr>
              <a:t>believe</a:t>
            </a:r>
            <a:r>
              <a:rPr lang="en-GB" sz="4400" dirty="0"/>
              <a:t> that you have </a:t>
            </a:r>
            <a:r>
              <a:rPr lang="en-GB" sz="4400" dirty="0">
                <a:solidFill>
                  <a:srgbClr val="FFFF00"/>
                </a:solidFill>
              </a:rPr>
              <a:t>received</a:t>
            </a:r>
            <a:r>
              <a:rPr lang="en-GB" sz="4400" dirty="0"/>
              <a:t> it, and it will be yours.</a:t>
            </a:r>
          </a:p>
          <a:p>
            <a:r>
              <a:rPr lang="en-GB" sz="4400" dirty="0" smtClean="0"/>
              <a:t>John 14:</a:t>
            </a:r>
            <a:r>
              <a:rPr lang="en-GB" sz="4400" baseline="30000" dirty="0"/>
              <a:t>13</a:t>
            </a:r>
            <a:r>
              <a:rPr lang="en-GB" sz="4400" dirty="0"/>
              <a:t> Whatever you ask in </a:t>
            </a:r>
            <a:r>
              <a:rPr lang="en-GB" sz="4400" dirty="0">
                <a:solidFill>
                  <a:srgbClr val="FFFF00"/>
                </a:solidFill>
              </a:rPr>
              <a:t>My name</a:t>
            </a:r>
            <a:r>
              <a:rPr lang="en-GB" sz="4400" dirty="0"/>
              <a:t>, that will I do, so that the Father may be glorified in the Son. </a:t>
            </a:r>
            <a:r>
              <a:rPr lang="en-GB" sz="4400" baseline="30000" dirty="0"/>
              <a:t>14</a:t>
            </a:r>
            <a:r>
              <a:rPr lang="en-GB" sz="4400" dirty="0"/>
              <a:t> If you ask Me anything in </a:t>
            </a:r>
            <a:r>
              <a:rPr lang="en-GB" sz="4400" dirty="0">
                <a:solidFill>
                  <a:srgbClr val="FFFF00"/>
                </a:solidFill>
              </a:rPr>
              <a:t>My name</a:t>
            </a:r>
            <a:r>
              <a:rPr lang="en-GB" sz="4400" dirty="0"/>
              <a:t>, I will do </a:t>
            </a:r>
            <a:r>
              <a:rPr lang="en-GB" sz="4400" i="1" dirty="0"/>
              <a:t>it</a:t>
            </a:r>
            <a:r>
              <a:rPr lang="en-GB" sz="4400" dirty="0" smtClean="0"/>
              <a:t>.</a:t>
            </a:r>
          </a:p>
          <a:p>
            <a:endParaRPr lang="en-GB" sz="4400" dirty="0" smtClean="0"/>
          </a:p>
        </p:txBody>
      </p:sp>
    </p:spTree>
    <p:extLst>
      <p:ext uri="{BB962C8B-B14F-4D97-AF65-F5344CB8AC3E}">
        <p14:creationId xmlns:p14="http://schemas.microsoft.com/office/powerpoint/2010/main" val="149427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fontScale="92500" lnSpcReduction="10000"/>
          </a:bodyPr>
          <a:lstStyle/>
          <a:p>
            <a:r>
              <a:rPr lang="en-GB" sz="4400" dirty="0" smtClean="0"/>
              <a:t>Col 4:</a:t>
            </a:r>
            <a:r>
              <a:rPr lang="en-GB" sz="4400" baseline="30000" dirty="0"/>
              <a:t>12 </a:t>
            </a:r>
            <a:r>
              <a:rPr lang="en-GB" sz="4400" dirty="0" err="1"/>
              <a:t>Epaphras</a:t>
            </a:r>
            <a:r>
              <a:rPr lang="en-GB" sz="4400" dirty="0"/>
              <a:t>, who is one of you and a servant of Christ Jesus, sends greetings. He is always </a:t>
            </a:r>
            <a:r>
              <a:rPr lang="en-GB" sz="4400" dirty="0">
                <a:solidFill>
                  <a:srgbClr val="FFFF00"/>
                </a:solidFill>
              </a:rPr>
              <a:t>wrestling in prayer</a:t>
            </a:r>
            <a:r>
              <a:rPr lang="en-GB" sz="4400" dirty="0"/>
              <a:t> for </a:t>
            </a:r>
            <a:r>
              <a:rPr lang="en-GB" sz="4400" dirty="0" smtClean="0"/>
              <a:t>you,</a:t>
            </a:r>
          </a:p>
          <a:p>
            <a:r>
              <a:rPr lang="en-GB" sz="4400" dirty="0" err="1" smtClean="0"/>
              <a:t>Eph</a:t>
            </a:r>
            <a:r>
              <a:rPr lang="en-GB" sz="4400" dirty="0"/>
              <a:t> 6:For </a:t>
            </a:r>
            <a:r>
              <a:rPr lang="en-GB" sz="4400" dirty="0">
                <a:solidFill>
                  <a:srgbClr val="FFFF00"/>
                </a:solidFill>
              </a:rPr>
              <a:t>our struggle </a:t>
            </a:r>
            <a:r>
              <a:rPr lang="en-GB" sz="4400" dirty="0"/>
              <a:t>is not against flesh and blood, but against the rulers, against the powers, against the world forces of this darkness, against the spiritual forces of wickedness in the </a:t>
            </a:r>
            <a:r>
              <a:rPr lang="en-GB" sz="4400" dirty="0">
                <a:solidFill>
                  <a:srgbClr val="FFFF00"/>
                </a:solidFill>
              </a:rPr>
              <a:t>heavenly places</a:t>
            </a:r>
            <a:r>
              <a:rPr lang="en-GB" sz="4400" dirty="0"/>
              <a:t>.</a:t>
            </a:r>
            <a:endParaRPr lang="en-GB" sz="4400" dirty="0" smtClean="0"/>
          </a:p>
          <a:p>
            <a:endParaRPr lang="en-GB" sz="4400" dirty="0" smtClean="0"/>
          </a:p>
          <a:p>
            <a:endParaRPr lang="en-GB" sz="4400" dirty="0" smtClean="0"/>
          </a:p>
        </p:txBody>
      </p:sp>
    </p:spTree>
    <p:extLst>
      <p:ext uri="{BB962C8B-B14F-4D97-AF65-F5344CB8AC3E}">
        <p14:creationId xmlns:p14="http://schemas.microsoft.com/office/powerpoint/2010/main" val="33713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Autofit/>
          </a:bodyPr>
          <a:lstStyle/>
          <a:p>
            <a:r>
              <a:rPr lang="en-GB" sz="3700" dirty="0">
                <a:effectLst>
                  <a:outerShdw blurRad="38100" dist="63500" dir="2700000" algn="tl">
                    <a:srgbClr val="000000"/>
                  </a:outerShdw>
                </a:effectLst>
              </a:rPr>
              <a:t>Matt 11:12 </a:t>
            </a:r>
            <a:r>
              <a:rPr lang="en-GB" sz="3700" dirty="0"/>
              <a:t>From the days of John the Baptist until now the kingdom of heaven suffers violence, and </a:t>
            </a:r>
            <a:r>
              <a:rPr lang="en-GB" sz="3700" dirty="0">
                <a:solidFill>
                  <a:srgbClr val="FFFF00"/>
                </a:solidFill>
              </a:rPr>
              <a:t>violent</a:t>
            </a:r>
            <a:r>
              <a:rPr lang="en-GB" sz="3700" dirty="0"/>
              <a:t> men take it by force</a:t>
            </a:r>
            <a:r>
              <a:rPr lang="en-GB" sz="3700" dirty="0" smtClean="0"/>
              <a:t>.</a:t>
            </a:r>
          </a:p>
          <a:p>
            <a:r>
              <a:rPr lang="en-GB" sz="3700" dirty="0" smtClean="0"/>
              <a:t>Where do we do the wrestling?</a:t>
            </a:r>
          </a:p>
          <a:p>
            <a:r>
              <a:rPr lang="en-GB" sz="3700" dirty="0" smtClean="0"/>
              <a:t>Heavenly places first to exert kingdom authority on earth as it is in heaven</a:t>
            </a:r>
          </a:p>
          <a:p>
            <a:r>
              <a:rPr lang="en-GB" sz="3700" dirty="0" smtClean="0"/>
              <a:t>Daniel prayed it took 21 days for a reply</a:t>
            </a:r>
            <a:endParaRPr lang="en-GB" sz="3700" dirty="0"/>
          </a:p>
          <a:p>
            <a:r>
              <a:rPr lang="en-GB" sz="3700" dirty="0" smtClean="0"/>
              <a:t>Daniel was wrestling from earth</a:t>
            </a:r>
          </a:p>
          <a:p>
            <a:r>
              <a:rPr lang="en-GB" sz="3700" dirty="0" smtClean="0"/>
              <a:t>Battle was taking place in the heavenlies</a:t>
            </a:r>
          </a:p>
        </p:txBody>
      </p:sp>
    </p:spTree>
    <p:extLst>
      <p:ext uri="{BB962C8B-B14F-4D97-AF65-F5344CB8AC3E}">
        <p14:creationId xmlns:p14="http://schemas.microsoft.com/office/powerpoint/2010/main" val="161993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pPr>
              <a:spcBef>
                <a:spcPts val="1800"/>
              </a:spcBef>
            </a:pPr>
            <a:r>
              <a:rPr lang="en-GB" sz="4800" dirty="0" smtClean="0"/>
              <a:t>1 Cor 14:</a:t>
            </a:r>
            <a:r>
              <a:rPr lang="en-GB" sz="4800" baseline="30000" dirty="0"/>
              <a:t>4</a:t>
            </a:r>
            <a:r>
              <a:rPr lang="en-GB" sz="4800" dirty="0"/>
              <a:t> One who speaks in a tongue edifies </a:t>
            </a:r>
            <a:r>
              <a:rPr lang="en-GB" sz="4800" dirty="0" smtClean="0"/>
              <a:t>himself</a:t>
            </a:r>
          </a:p>
          <a:p>
            <a:pPr>
              <a:spcBef>
                <a:spcPts val="1800"/>
              </a:spcBef>
            </a:pPr>
            <a:r>
              <a:rPr lang="en-GB" sz="4800" dirty="0" smtClean="0"/>
              <a:t>Jude:</a:t>
            </a:r>
            <a:r>
              <a:rPr lang="en-GB" sz="4800" baseline="30000" dirty="0" smtClean="0"/>
              <a:t>20</a:t>
            </a:r>
            <a:r>
              <a:rPr lang="en-GB" sz="4800" dirty="0" smtClean="0"/>
              <a:t> </a:t>
            </a:r>
            <a:r>
              <a:rPr lang="en-GB" sz="4800" dirty="0"/>
              <a:t>But you, beloved, building yourselves up on your most holy faith, praying </a:t>
            </a:r>
            <a:r>
              <a:rPr lang="en-GB" sz="4800" dirty="0" smtClean="0">
                <a:solidFill>
                  <a:srgbClr val="FFFF00"/>
                </a:solidFill>
              </a:rPr>
              <a:t>in </a:t>
            </a:r>
            <a:r>
              <a:rPr lang="en-GB" sz="4800" dirty="0">
                <a:solidFill>
                  <a:srgbClr val="FFFF00"/>
                </a:solidFill>
              </a:rPr>
              <a:t>the Holy Spirit</a:t>
            </a:r>
            <a:r>
              <a:rPr lang="en-GB" sz="4800" dirty="0" smtClean="0"/>
              <a:t>,</a:t>
            </a:r>
          </a:p>
          <a:p>
            <a:pPr>
              <a:spcBef>
                <a:spcPts val="1800"/>
              </a:spcBef>
            </a:pPr>
            <a:r>
              <a:rPr lang="en-GB" sz="4800" dirty="0" smtClean="0"/>
              <a:t>Flowing of revelation through our spirit</a:t>
            </a:r>
          </a:p>
        </p:txBody>
      </p:sp>
    </p:spTree>
    <p:extLst>
      <p:ext uri="{BB962C8B-B14F-4D97-AF65-F5344CB8AC3E}">
        <p14:creationId xmlns:p14="http://schemas.microsoft.com/office/powerpoint/2010/main" val="152565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pPr>
              <a:spcBef>
                <a:spcPts val="1800"/>
              </a:spcBef>
            </a:pPr>
            <a:r>
              <a:rPr lang="en-GB" sz="4400" dirty="0" smtClean="0"/>
              <a:t>Holy Spirit &amp; our spirit in harmony</a:t>
            </a:r>
          </a:p>
          <a:p>
            <a:pPr>
              <a:spcBef>
                <a:spcPts val="1800"/>
              </a:spcBef>
            </a:pPr>
            <a:r>
              <a:rPr lang="en-GB" sz="4400" dirty="0" smtClean="0"/>
              <a:t>Rom 8:</a:t>
            </a:r>
            <a:r>
              <a:rPr lang="en-GB" sz="4400" baseline="30000" dirty="0"/>
              <a:t> 26</a:t>
            </a:r>
            <a:r>
              <a:rPr lang="en-GB" sz="4400" dirty="0"/>
              <a:t> In the same way the Spirit also helps our weakness; for we do not know how to pray as we should, but the Spirit Himself intercedes for </a:t>
            </a:r>
            <a:r>
              <a:rPr lang="en-GB" sz="4400" i="1" dirty="0"/>
              <a:t>us</a:t>
            </a:r>
            <a:r>
              <a:rPr lang="en-GB" sz="4400" dirty="0"/>
              <a:t> with </a:t>
            </a:r>
            <a:r>
              <a:rPr lang="en-GB" sz="4400" dirty="0" err="1"/>
              <a:t>groanings</a:t>
            </a:r>
            <a:r>
              <a:rPr lang="en-GB" sz="4400" dirty="0"/>
              <a:t> too deep for words;</a:t>
            </a:r>
            <a:endParaRPr lang="en-GB" sz="4400" dirty="0" smtClean="0"/>
          </a:p>
        </p:txBody>
      </p:sp>
    </p:spTree>
    <p:extLst>
      <p:ext uri="{BB962C8B-B14F-4D97-AF65-F5344CB8AC3E}">
        <p14:creationId xmlns:p14="http://schemas.microsoft.com/office/powerpoint/2010/main" val="101510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effectLst>
                  <a:outerShdw blurRad="38100" dist="63500" dir="2700000" algn="tl">
                    <a:srgbClr val="000000"/>
                  </a:outerShdw>
                </a:effectLst>
              </a:rPr>
              <a:t>Matt 6:</a:t>
            </a:r>
            <a:r>
              <a:rPr lang="en-GB" sz="4400" dirty="0"/>
              <a:t> </a:t>
            </a:r>
            <a:r>
              <a:rPr lang="en-GB" sz="4400" baseline="30000" dirty="0"/>
              <a:t>9</a:t>
            </a:r>
            <a:r>
              <a:rPr lang="en-GB" sz="4400" dirty="0"/>
              <a:t> “Pray, then, in this way: </a:t>
            </a:r>
            <a:r>
              <a:rPr lang="en-GB" sz="4400" dirty="0" smtClean="0"/>
              <a:t>‘</a:t>
            </a:r>
            <a:r>
              <a:rPr lang="en-GB" sz="4400" dirty="0"/>
              <a:t>Our Father who is </a:t>
            </a:r>
            <a:r>
              <a:rPr lang="en-GB" sz="4400" dirty="0">
                <a:solidFill>
                  <a:srgbClr val="FFFF00"/>
                </a:solidFill>
              </a:rPr>
              <a:t>in </a:t>
            </a:r>
            <a:r>
              <a:rPr lang="en-GB" sz="4400" dirty="0" smtClean="0">
                <a:solidFill>
                  <a:srgbClr val="FFFF00"/>
                </a:solidFill>
              </a:rPr>
              <a:t>heaven</a:t>
            </a:r>
            <a:r>
              <a:rPr lang="en-GB" sz="4400" dirty="0" smtClean="0"/>
              <a:t>, Hallowed </a:t>
            </a:r>
            <a:r>
              <a:rPr lang="en-GB" sz="4400" dirty="0"/>
              <a:t>be Your name. </a:t>
            </a:r>
            <a:r>
              <a:rPr lang="en-GB" sz="4400" baseline="30000" dirty="0" smtClean="0"/>
              <a:t>10</a:t>
            </a:r>
            <a:r>
              <a:rPr lang="en-GB" sz="4400" dirty="0" smtClean="0"/>
              <a:t> </a:t>
            </a:r>
            <a:r>
              <a:rPr lang="en-GB" sz="4400" dirty="0"/>
              <a:t>‘Your kingdom come. </a:t>
            </a:r>
            <a:r>
              <a:rPr lang="en-GB" sz="4400" dirty="0" smtClean="0"/>
              <a:t>Your </a:t>
            </a:r>
            <a:r>
              <a:rPr lang="en-GB" sz="4400" dirty="0"/>
              <a:t>will be done, </a:t>
            </a:r>
            <a:br>
              <a:rPr lang="en-GB" sz="4400" dirty="0"/>
            </a:br>
            <a:r>
              <a:rPr lang="en-GB" sz="4400" dirty="0"/>
              <a:t>On earth as it is </a:t>
            </a:r>
            <a:r>
              <a:rPr lang="en-GB" sz="4400" dirty="0">
                <a:solidFill>
                  <a:srgbClr val="FFFF00"/>
                </a:solidFill>
              </a:rPr>
              <a:t>in heaven</a:t>
            </a:r>
            <a:r>
              <a:rPr lang="en-GB" sz="4400" dirty="0"/>
              <a:t>. </a:t>
            </a:r>
            <a:r>
              <a:rPr lang="en-GB" sz="4400" baseline="30000" dirty="0" smtClean="0"/>
              <a:t>11</a:t>
            </a:r>
            <a:r>
              <a:rPr lang="en-GB" sz="4400" dirty="0" smtClean="0"/>
              <a:t> </a:t>
            </a:r>
            <a:r>
              <a:rPr lang="en-GB" sz="4400" dirty="0"/>
              <a:t>‘Give us this day our daily bread. </a:t>
            </a:r>
            <a:r>
              <a:rPr lang="en-GB" sz="4400" baseline="30000" dirty="0" smtClean="0"/>
              <a:t>12</a:t>
            </a:r>
            <a:r>
              <a:rPr lang="en-GB" sz="4400" dirty="0" smtClean="0"/>
              <a:t> </a:t>
            </a:r>
            <a:r>
              <a:rPr lang="en-GB" sz="4400" dirty="0"/>
              <a:t>‘And forgive us our debts, as we also have </a:t>
            </a:r>
            <a:r>
              <a:rPr lang="en-GB" sz="4400" dirty="0">
                <a:effectLst>
                  <a:outerShdw blurRad="38100" dist="50800" dir="2700000" algn="tl">
                    <a:srgbClr val="000000"/>
                  </a:outerShdw>
                </a:effectLst>
              </a:rPr>
              <a:t>forgiven</a:t>
            </a:r>
            <a:r>
              <a:rPr lang="en-GB" sz="4400" dirty="0"/>
              <a:t> our debtors. </a:t>
            </a:r>
          </a:p>
        </p:txBody>
      </p:sp>
    </p:spTree>
    <p:extLst>
      <p:ext uri="{BB962C8B-B14F-4D97-AF65-F5344CB8AC3E}">
        <p14:creationId xmlns:p14="http://schemas.microsoft.com/office/powerpoint/2010/main" val="139105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800" dirty="0" smtClean="0"/>
              <a:t>Matt 6:</a:t>
            </a:r>
            <a:r>
              <a:rPr lang="en-GB" sz="4800" baseline="30000" dirty="0"/>
              <a:t>33</a:t>
            </a:r>
            <a:r>
              <a:rPr lang="en-GB" sz="4800" dirty="0"/>
              <a:t> But seek first His </a:t>
            </a:r>
            <a:r>
              <a:rPr lang="en-GB" sz="4800" dirty="0">
                <a:solidFill>
                  <a:srgbClr val="FFFF00"/>
                </a:solidFill>
              </a:rPr>
              <a:t>kingdom</a:t>
            </a:r>
            <a:r>
              <a:rPr lang="en-GB" sz="4800" dirty="0"/>
              <a:t> and His righteousness, and all these things will be added to you</a:t>
            </a:r>
            <a:r>
              <a:rPr lang="en-GB" sz="4800" dirty="0" smtClean="0"/>
              <a:t>.</a:t>
            </a:r>
          </a:p>
          <a:p>
            <a:r>
              <a:rPr lang="en-GB" sz="4800" dirty="0" smtClean="0"/>
              <a:t>Matt 6:</a:t>
            </a:r>
            <a:r>
              <a:rPr lang="en-GB" sz="4800" baseline="30000" dirty="0" smtClean="0"/>
              <a:t> 10</a:t>
            </a:r>
            <a:r>
              <a:rPr lang="en-GB" sz="4800" dirty="0" smtClean="0"/>
              <a:t> </a:t>
            </a:r>
            <a:r>
              <a:rPr lang="en-GB" sz="4800" dirty="0"/>
              <a:t>‘Your </a:t>
            </a:r>
            <a:r>
              <a:rPr lang="en-GB" sz="4800" dirty="0">
                <a:solidFill>
                  <a:srgbClr val="FFFF00"/>
                </a:solidFill>
              </a:rPr>
              <a:t>kingdom</a:t>
            </a:r>
            <a:r>
              <a:rPr lang="en-GB" sz="4800" dirty="0"/>
              <a:t> come. Your will be done, </a:t>
            </a:r>
            <a:r>
              <a:rPr lang="en-GB" sz="4800" dirty="0" smtClean="0"/>
              <a:t>On </a:t>
            </a:r>
            <a:r>
              <a:rPr lang="en-GB" sz="4800" dirty="0"/>
              <a:t>earth as it is </a:t>
            </a:r>
            <a:r>
              <a:rPr lang="en-GB" sz="4800" dirty="0">
                <a:solidFill>
                  <a:srgbClr val="FFFF00"/>
                </a:solidFill>
              </a:rPr>
              <a:t>in heaven</a:t>
            </a:r>
            <a:endParaRPr lang="en-GB" sz="4800" dirty="0" smtClean="0">
              <a:solidFill>
                <a:srgbClr val="FFFF00"/>
              </a:solidFill>
            </a:endParaRPr>
          </a:p>
        </p:txBody>
      </p:sp>
    </p:spTree>
    <p:extLst>
      <p:ext uri="{BB962C8B-B14F-4D97-AF65-F5344CB8AC3E}">
        <p14:creationId xmlns:p14="http://schemas.microsoft.com/office/powerpoint/2010/main" val="369077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92500"/>
          </a:bodyPr>
          <a:lstStyle/>
          <a:p>
            <a:r>
              <a:rPr lang="en-GB" sz="4400" dirty="0" err="1" smtClean="0"/>
              <a:t>Heb</a:t>
            </a:r>
            <a:r>
              <a:rPr lang="en-GB" sz="4400" dirty="0" smtClean="0"/>
              <a:t> 4:</a:t>
            </a:r>
            <a:r>
              <a:rPr lang="en-GB" sz="4400" baseline="30000" dirty="0"/>
              <a:t> 16</a:t>
            </a:r>
            <a:r>
              <a:rPr lang="en-GB" sz="4400" dirty="0"/>
              <a:t> Therefore let us </a:t>
            </a:r>
            <a:r>
              <a:rPr lang="en-GB" sz="4400" dirty="0">
                <a:solidFill>
                  <a:srgbClr val="FFFF00"/>
                </a:solidFill>
              </a:rPr>
              <a:t>draw near </a:t>
            </a:r>
            <a:r>
              <a:rPr lang="en-GB" sz="4400" dirty="0"/>
              <a:t>with </a:t>
            </a:r>
            <a:r>
              <a:rPr lang="en-GB" sz="4400" dirty="0">
                <a:solidFill>
                  <a:srgbClr val="FFFF00"/>
                </a:solidFill>
              </a:rPr>
              <a:t>confidence</a:t>
            </a:r>
            <a:r>
              <a:rPr lang="en-GB" sz="4400" dirty="0"/>
              <a:t> to the </a:t>
            </a:r>
            <a:r>
              <a:rPr lang="en-GB" sz="4400" dirty="0">
                <a:solidFill>
                  <a:srgbClr val="FFFF00"/>
                </a:solidFill>
              </a:rPr>
              <a:t>throne of grace</a:t>
            </a:r>
            <a:r>
              <a:rPr lang="en-GB" sz="4400" dirty="0"/>
              <a:t>, so that we may receive </a:t>
            </a:r>
            <a:r>
              <a:rPr lang="en-GB" sz="4400" dirty="0">
                <a:solidFill>
                  <a:srgbClr val="FFFF00"/>
                </a:solidFill>
              </a:rPr>
              <a:t>mercy</a:t>
            </a:r>
            <a:r>
              <a:rPr lang="en-GB" sz="4400" dirty="0"/>
              <a:t> and find </a:t>
            </a:r>
            <a:r>
              <a:rPr lang="en-GB" sz="4400" dirty="0">
                <a:solidFill>
                  <a:srgbClr val="FFFF00"/>
                </a:solidFill>
              </a:rPr>
              <a:t>grace</a:t>
            </a:r>
            <a:r>
              <a:rPr lang="en-GB" sz="4400" dirty="0"/>
              <a:t> to </a:t>
            </a:r>
            <a:r>
              <a:rPr lang="en-GB" sz="4400" dirty="0">
                <a:solidFill>
                  <a:srgbClr val="FFFF00"/>
                </a:solidFill>
              </a:rPr>
              <a:t>help</a:t>
            </a:r>
            <a:r>
              <a:rPr lang="en-GB" sz="4400" dirty="0"/>
              <a:t> in time of </a:t>
            </a:r>
            <a:r>
              <a:rPr lang="en-GB" sz="4400" dirty="0">
                <a:solidFill>
                  <a:srgbClr val="FFFF00"/>
                </a:solidFill>
              </a:rPr>
              <a:t>need</a:t>
            </a:r>
            <a:r>
              <a:rPr lang="en-GB" sz="4400" dirty="0" smtClean="0"/>
              <a:t>.</a:t>
            </a:r>
          </a:p>
          <a:p>
            <a:r>
              <a:rPr lang="en-GB" sz="4400" dirty="0" err="1" smtClean="0"/>
              <a:t>Heb</a:t>
            </a:r>
            <a:r>
              <a:rPr lang="en-GB" sz="4400" dirty="0" smtClean="0"/>
              <a:t> 4:</a:t>
            </a:r>
            <a:r>
              <a:rPr lang="en-GB" sz="4400" baseline="30000" dirty="0"/>
              <a:t>14</a:t>
            </a:r>
            <a:r>
              <a:rPr lang="en-GB" sz="4400" dirty="0"/>
              <a:t> Therefore, since we have a great high priest who has </a:t>
            </a:r>
            <a:r>
              <a:rPr lang="en-GB" sz="4400" dirty="0">
                <a:solidFill>
                  <a:srgbClr val="FFFF00"/>
                </a:solidFill>
              </a:rPr>
              <a:t>passed through the heavens</a:t>
            </a:r>
            <a:r>
              <a:rPr lang="en-GB" sz="4400" dirty="0"/>
              <a:t>, Jesus the Son of God, let us hold fast our confession. </a:t>
            </a:r>
            <a:endParaRPr lang="en-GB" sz="4400" dirty="0" smtClean="0"/>
          </a:p>
          <a:p>
            <a:endParaRPr lang="en-GB" sz="4400" dirty="0" smtClean="0"/>
          </a:p>
        </p:txBody>
      </p:sp>
    </p:spTree>
    <p:extLst>
      <p:ext uri="{BB962C8B-B14F-4D97-AF65-F5344CB8AC3E}">
        <p14:creationId xmlns:p14="http://schemas.microsoft.com/office/powerpoint/2010/main" val="107121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John 14:</a:t>
            </a:r>
            <a:r>
              <a:rPr lang="en-GB" sz="4400" baseline="30000" dirty="0"/>
              <a:t> 23 </a:t>
            </a:r>
            <a:r>
              <a:rPr lang="en-GB" sz="4400" dirty="0" smtClean="0"/>
              <a:t> “If </a:t>
            </a:r>
            <a:r>
              <a:rPr lang="en-GB" sz="4400" dirty="0"/>
              <a:t>anyone loves Me, he will keep My word; and My Father will love him, and We will come to him and make </a:t>
            </a:r>
            <a:r>
              <a:rPr lang="en-GB" sz="4400" dirty="0">
                <a:solidFill>
                  <a:srgbClr val="FFFF00"/>
                </a:solidFill>
              </a:rPr>
              <a:t>Our </a:t>
            </a:r>
            <a:r>
              <a:rPr lang="en-GB" sz="4400" dirty="0" smtClean="0">
                <a:solidFill>
                  <a:srgbClr val="FFFF00"/>
                </a:solidFill>
              </a:rPr>
              <a:t>home</a:t>
            </a:r>
            <a:r>
              <a:rPr lang="en-GB" sz="4400" dirty="0" smtClean="0"/>
              <a:t> </a:t>
            </a:r>
            <a:r>
              <a:rPr lang="en-GB" sz="4400" dirty="0"/>
              <a:t>with him</a:t>
            </a:r>
            <a:r>
              <a:rPr lang="en-GB" sz="4400" dirty="0" smtClean="0"/>
              <a:t>.</a:t>
            </a:r>
          </a:p>
          <a:p>
            <a:r>
              <a:rPr lang="en-GB" sz="4400" dirty="0" smtClean="0"/>
              <a:t>We live connected to an open heaven as an habitation of God</a:t>
            </a:r>
          </a:p>
          <a:p>
            <a:r>
              <a:rPr lang="en-GB" sz="4400" dirty="0" smtClean="0"/>
              <a:t>We are a gateway for heaven to invade earth</a:t>
            </a:r>
            <a:endParaRPr lang="en-GB" sz="4400" dirty="0" smtClean="0"/>
          </a:p>
        </p:txBody>
      </p:sp>
    </p:spTree>
    <p:extLst>
      <p:ext uri="{BB962C8B-B14F-4D97-AF65-F5344CB8AC3E}">
        <p14:creationId xmlns:p14="http://schemas.microsoft.com/office/powerpoint/2010/main" val="47478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760640"/>
          </a:xfrm>
        </p:spPr>
        <p:txBody>
          <a:bodyPr>
            <a:noAutofit/>
          </a:bodyPr>
          <a:lstStyle/>
          <a:p>
            <a:pPr>
              <a:spcBef>
                <a:spcPts val="1200"/>
              </a:spcBef>
            </a:pPr>
            <a:r>
              <a:rPr lang="en-GB" sz="4000" dirty="0" smtClean="0"/>
              <a:t>John 1:</a:t>
            </a:r>
            <a:r>
              <a:rPr lang="en-GB" sz="4000" baseline="30000" dirty="0"/>
              <a:t>51 </a:t>
            </a:r>
            <a:r>
              <a:rPr lang="en-GB" sz="4000" dirty="0"/>
              <a:t>And He *said to him, “Truly, truly, I say to you, you will see the </a:t>
            </a:r>
            <a:r>
              <a:rPr lang="en-GB" sz="4000" dirty="0">
                <a:solidFill>
                  <a:srgbClr val="FFFF00"/>
                </a:solidFill>
              </a:rPr>
              <a:t>heavens opened</a:t>
            </a:r>
            <a:r>
              <a:rPr lang="en-GB" sz="4000" dirty="0"/>
              <a:t> and the angels of God ascending and descending on the Son of Man.”</a:t>
            </a:r>
            <a:endParaRPr lang="en-GB" sz="4000" dirty="0" smtClean="0"/>
          </a:p>
          <a:p>
            <a:pPr>
              <a:spcBef>
                <a:spcPts val="1200"/>
              </a:spcBef>
            </a:pPr>
            <a:r>
              <a:rPr lang="en-GB" sz="4000" dirty="0" smtClean="0"/>
              <a:t>John 3:</a:t>
            </a:r>
            <a:r>
              <a:rPr lang="en-GB" sz="4000" baseline="30000" dirty="0"/>
              <a:t>13 </a:t>
            </a:r>
            <a:r>
              <a:rPr lang="en-GB" sz="4000" dirty="0"/>
              <a:t>No one has ascended to heaven but He who came down from heaven, </a:t>
            </a:r>
            <a:r>
              <a:rPr lang="en-GB" sz="4000" i="1" dirty="0"/>
              <a:t>that is,</a:t>
            </a:r>
            <a:r>
              <a:rPr lang="en-GB" sz="4000" dirty="0"/>
              <a:t> the Son of Man </a:t>
            </a:r>
            <a:r>
              <a:rPr lang="en-GB" sz="4000" dirty="0">
                <a:solidFill>
                  <a:srgbClr val="FFFF00"/>
                </a:solidFill>
              </a:rPr>
              <a:t>who is in heaven. </a:t>
            </a:r>
            <a:endParaRPr lang="en-GB" sz="4000" dirty="0" smtClean="0">
              <a:solidFill>
                <a:srgbClr val="FFFF00"/>
              </a:solidFill>
            </a:endParaRPr>
          </a:p>
          <a:p>
            <a:pPr>
              <a:spcBef>
                <a:spcPts val="1200"/>
              </a:spcBef>
            </a:pPr>
            <a:r>
              <a:rPr lang="en-GB" sz="4000" dirty="0" smtClean="0"/>
              <a:t>John 5:</a:t>
            </a:r>
            <a:endParaRPr lang="en-GB" sz="4000" dirty="0"/>
          </a:p>
        </p:txBody>
      </p:sp>
      <p:sp>
        <p:nvSpPr>
          <p:cNvPr id="4" name="Title 1"/>
          <p:cNvSpPr>
            <a:spLocks noGrp="1"/>
          </p:cNvSpPr>
          <p:nvPr>
            <p:ph type="title"/>
          </p:nvPr>
        </p:nvSpPr>
        <p:spPr>
          <a:xfrm>
            <a:off x="611560" y="2828"/>
            <a:ext cx="8229600" cy="709613"/>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308191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txBody>
          <a:bodyPr>
            <a:noAutofit/>
          </a:bodyPr>
          <a:lstStyle/>
          <a:p>
            <a:pPr>
              <a:spcBef>
                <a:spcPts val="1200"/>
              </a:spcBef>
            </a:pPr>
            <a:r>
              <a:rPr lang="en-GB" sz="4400" dirty="0" smtClean="0"/>
              <a:t>John 5:</a:t>
            </a:r>
            <a:r>
              <a:rPr lang="en-GB" sz="4400" baseline="30000" dirty="0"/>
              <a:t>19 </a:t>
            </a:r>
            <a:r>
              <a:rPr lang="en-GB" sz="4400" dirty="0"/>
              <a:t>Therefore Jesus answered and was saying to them, “Truly, truly, I say to you, the Son can do nothing of Himself, unless </a:t>
            </a:r>
            <a:r>
              <a:rPr lang="en-GB" sz="4400" i="1" dirty="0"/>
              <a:t>it is</a:t>
            </a:r>
            <a:r>
              <a:rPr lang="en-GB" sz="4400" dirty="0"/>
              <a:t> </a:t>
            </a:r>
            <a:r>
              <a:rPr lang="en-GB" sz="4400" dirty="0">
                <a:solidFill>
                  <a:srgbClr val="FFFF00"/>
                </a:solidFill>
              </a:rPr>
              <a:t>something He sees the Father doing</a:t>
            </a:r>
            <a:r>
              <a:rPr lang="en-GB" sz="4400" dirty="0"/>
              <a:t>; for whatever the Father does, these things the Son also does in like manner</a:t>
            </a:r>
            <a:r>
              <a:rPr lang="en-GB" sz="4400" dirty="0" smtClean="0"/>
              <a:t>.</a:t>
            </a:r>
          </a:p>
        </p:txBody>
      </p:sp>
      <p:sp>
        <p:nvSpPr>
          <p:cNvPr id="4" name="Title 1"/>
          <p:cNvSpPr>
            <a:spLocks noGrp="1"/>
          </p:cNvSpPr>
          <p:nvPr>
            <p:ph type="title"/>
          </p:nvPr>
        </p:nvSpPr>
        <p:spPr>
          <a:xfrm>
            <a:off x="611560" y="2828"/>
            <a:ext cx="8229600" cy="709613"/>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128331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txBody>
          <a:bodyPr>
            <a:noAutofit/>
          </a:bodyPr>
          <a:lstStyle/>
          <a:p>
            <a:pPr>
              <a:spcBef>
                <a:spcPts val="1200"/>
              </a:spcBef>
            </a:pPr>
            <a:r>
              <a:rPr lang="en-GB" sz="4400" dirty="0" err="1" smtClean="0"/>
              <a:t>Eph</a:t>
            </a:r>
            <a:r>
              <a:rPr lang="en-GB" sz="4400" dirty="0" smtClean="0"/>
              <a:t> 1:</a:t>
            </a:r>
            <a:r>
              <a:rPr lang="en-GB" sz="4400" baseline="30000" dirty="0"/>
              <a:t>3 </a:t>
            </a:r>
            <a:r>
              <a:rPr lang="en-GB" sz="4400" dirty="0"/>
              <a:t> Blessed </a:t>
            </a:r>
            <a:r>
              <a:rPr lang="en-GB" sz="4400" i="1" dirty="0"/>
              <a:t>be</a:t>
            </a:r>
            <a:r>
              <a:rPr lang="en-GB" sz="4400" dirty="0"/>
              <a:t> the God and Father of our Lord Jesus Christ, who has blessed us with every spiritual blessing in the </a:t>
            </a:r>
            <a:r>
              <a:rPr lang="en-GB" sz="4400" dirty="0" smtClean="0">
                <a:solidFill>
                  <a:srgbClr val="FFFF00"/>
                </a:solidFill>
              </a:rPr>
              <a:t>heavenlies</a:t>
            </a:r>
            <a:r>
              <a:rPr lang="en-GB" sz="4400" dirty="0" smtClean="0"/>
              <a:t> </a:t>
            </a:r>
            <a:r>
              <a:rPr lang="en-GB" sz="4400" dirty="0"/>
              <a:t>in </a:t>
            </a:r>
            <a:r>
              <a:rPr lang="en-GB" sz="4400" dirty="0" smtClean="0"/>
              <a:t>Christ</a:t>
            </a:r>
          </a:p>
          <a:p>
            <a:pPr>
              <a:spcBef>
                <a:spcPts val="1200"/>
              </a:spcBef>
            </a:pPr>
            <a:r>
              <a:rPr lang="en-GB" sz="4400" dirty="0" err="1" smtClean="0"/>
              <a:t>Eph</a:t>
            </a:r>
            <a:r>
              <a:rPr lang="en-GB" sz="4400" dirty="0" smtClean="0"/>
              <a:t> 2:</a:t>
            </a:r>
            <a:r>
              <a:rPr lang="en-GB" sz="4400" baseline="30000" dirty="0"/>
              <a:t>6 </a:t>
            </a:r>
            <a:r>
              <a:rPr lang="en-GB" sz="4400" dirty="0"/>
              <a:t>and raised us up with Him, and seated us with Him in the </a:t>
            </a:r>
            <a:r>
              <a:rPr lang="en-GB" sz="4400" dirty="0" smtClean="0">
                <a:solidFill>
                  <a:srgbClr val="FFFF00"/>
                </a:solidFill>
              </a:rPr>
              <a:t>heavenlies</a:t>
            </a:r>
            <a:r>
              <a:rPr lang="en-GB" sz="4400" dirty="0" smtClean="0"/>
              <a:t> </a:t>
            </a:r>
            <a:r>
              <a:rPr lang="en-GB" sz="4400" dirty="0"/>
              <a:t>in Christ Jesus, </a:t>
            </a:r>
            <a:endParaRPr lang="en-GB" sz="4400" dirty="0" smtClean="0"/>
          </a:p>
        </p:txBody>
      </p:sp>
      <p:sp>
        <p:nvSpPr>
          <p:cNvPr id="4" name="Title 1"/>
          <p:cNvSpPr>
            <a:spLocks noGrp="1"/>
          </p:cNvSpPr>
          <p:nvPr>
            <p:ph type="title"/>
          </p:nvPr>
        </p:nvSpPr>
        <p:spPr>
          <a:xfrm>
            <a:off x="611560" y="2828"/>
            <a:ext cx="8229600" cy="709613"/>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81235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760640"/>
          </a:xfrm>
        </p:spPr>
        <p:txBody>
          <a:bodyPr>
            <a:noAutofit/>
          </a:bodyPr>
          <a:lstStyle/>
          <a:p>
            <a:pPr>
              <a:spcBef>
                <a:spcPts val="1200"/>
              </a:spcBef>
            </a:pPr>
            <a:r>
              <a:rPr lang="en-GB" sz="4000" dirty="0"/>
              <a:t>Psa 24:7 </a:t>
            </a:r>
            <a:r>
              <a:rPr lang="en-GB" sz="4000" dirty="0">
                <a:solidFill>
                  <a:srgbClr val="FFFF00"/>
                </a:solidFill>
              </a:rPr>
              <a:t>Lift up your heads, O you gates</a:t>
            </a:r>
            <a:r>
              <a:rPr lang="en-GB" sz="4000" dirty="0"/>
              <a:t>! And be lifted up</a:t>
            </a:r>
            <a:r>
              <a:rPr lang="en-GB" sz="4000" dirty="0">
                <a:solidFill>
                  <a:srgbClr val="FFFF00"/>
                </a:solidFill>
              </a:rPr>
              <a:t>, </a:t>
            </a:r>
            <a:r>
              <a:rPr lang="en-GB" sz="4000" dirty="0"/>
              <a:t>you everlasting doors!  And the </a:t>
            </a:r>
            <a:r>
              <a:rPr lang="en-GB" sz="4000" dirty="0">
                <a:solidFill>
                  <a:srgbClr val="FFFF00"/>
                </a:solidFill>
              </a:rPr>
              <a:t>King of glory shall come in</a:t>
            </a:r>
            <a:r>
              <a:rPr lang="en-GB" sz="4000" dirty="0"/>
              <a:t> 8 Who </a:t>
            </a:r>
            <a:r>
              <a:rPr lang="en-GB" sz="4000" i="1" dirty="0"/>
              <a:t>is</a:t>
            </a:r>
            <a:r>
              <a:rPr lang="en-GB" sz="4000" dirty="0"/>
              <a:t> this King of glory? The LORD strong and mighty</a:t>
            </a:r>
            <a:r>
              <a:rPr lang="en-GB" sz="4000" dirty="0" smtClean="0"/>
              <a:t>,</a:t>
            </a:r>
          </a:p>
          <a:p>
            <a:pPr>
              <a:spcBef>
                <a:spcPts val="1200"/>
              </a:spcBef>
            </a:pPr>
            <a:r>
              <a:rPr lang="en-GB" sz="4000" dirty="0" smtClean="0"/>
              <a:t>Heads represents authority</a:t>
            </a:r>
          </a:p>
          <a:p>
            <a:pPr>
              <a:spcBef>
                <a:spcPts val="1200"/>
              </a:spcBef>
            </a:pPr>
            <a:r>
              <a:rPr lang="en-GB" sz="4000" dirty="0" smtClean="0"/>
              <a:t>Gates represents access points</a:t>
            </a:r>
          </a:p>
          <a:p>
            <a:pPr>
              <a:spcBef>
                <a:spcPts val="1200"/>
              </a:spcBef>
            </a:pPr>
            <a:r>
              <a:rPr lang="en-GB" sz="4000" dirty="0" smtClean="0"/>
              <a:t>Everlasting doors heaven touches earth</a:t>
            </a:r>
            <a:endParaRPr lang="en-GB" sz="4000" dirty="0"/>
          </a:p>
        </p:txBody>
      </p:sp>
      <p:sp>
        <p:nvSpPr>
          <p:cNvPr id="4" name="Title 1"/>
          <p:cNvSpPr>
            <a:spLocks noGrp="1"/>
          </p:cNvSpPr>
          <p:nvPr>
            <p:ph type="title"/>
          </p:nvPr>
        </p:nvSpPr>
        <p:spPr>
          <a:xfrm>
            <a:off x="611560" y="2828"/>
            <a:ext cx="8229600" cy="709613"/>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134074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9144000" cy="5877272"/>
          </a:xfrm>
        </p:spPr>
        <p:txBody>
          <a:bodyPr>
            <a:noAutofit/>
          </a:bodyPr>
          <a:lstStyle/>
          <a:p>
            <a:pPr>
              <a:spcBef>
                <a:spcPts val="1200"/>
              </a:spcBef>
            </a:pPr>
            <a:r>
              <a:rPr lang="en-GB" sz="4200" dirty="0" err="1" smtClean="0"/>
              <a:t>Zech</a:t>
            </a:r>
            <a:r>
              <a:rPr lang="en-GB" sz="4200" dirty="0" smtClean="0"/>
              <a:t> </a:t>
            </a:r>
            <a:r>
              <a:rPr lang="en-GB" sz="4200" dirty="0"/>
              <a:t>3:6 And the angel of the LORD admonished Joshua, saying, 7 “Thus says the LORD of hosts, ‘If you will walk in My ways and if you will </a:t>
            </a:r>
            <a:r>
              <a:rPr lang="en-GB" sz="4200" dirty="0">
                <a:solidFill>
                  <a:srgbClr val="FFFF00"/>
                </a:solidFill>
              </a:rPr>
              <a:t>perform My laws</a:t>
            </a:r>
            <a:r>
              <a:rPr lang="en-GB" sz="4200" dirty="0"/>
              <a:t>, then you will also </a:t>
            </a:r>
            <a:r>
              <a:rPr lang="en-GB" sz="4200" dirty="0">
                <a:solidFill>
                  <a:srgbClr val="FFFF00"/>
                </a:solidFill>
              </a:rPr>
              <a:t>govern My house</a:t>
            </a:r>
            <a:r>
              <a:rPr lang="en-GB" sz="4200" dirty="0"/>
              <a:t> and also have </a:t>
            </a:r>
            <a:r>
              <a:rPr lang="en-GB" sz="4200" dirty="0">
                <a:solidFill>
                  <a:srgbClr val="FFFF00"/>
                </a:solidFill>
              </a:rPr>
              <a:t>charge of My courts</a:t>
            </a:r>
            <a:r>
              <a:rPr lang="en-GB" sz="4200" dirty="0"/>
              <a:t>, and I will grant you </a:t>
            </a:r>
            <a:r>
              <a:rPr lang="en-GB" sz="4200" dirty="0">
                <a:solidFill>
                  <a:srgbClr val="FFFF00"/>
                </a:solidFill>
              </a:rPr>
              <a:t>free access </a:t>
            </a:r>
            <a:r>
              <a:rPr lang="en-GB" sz="4200" dirty="0"/>
              <a:t>among these who are standing here</a:t>
            </a:r>
            <a:r>
              <a:rPr lang="en-GB" sz="4200" dirty="0" smtClean="0"/>
              <a:t>.</a:t>
            </a:r>
            <a:endParaRPr lang="en-GB" sz="4200" dirty="0"/>
          </a:p>
        </p:txBody>
      </p:sp>
      <p:sp>
        <p:nvSpPr>
          <p:cNvPr id="4" name="Title 1"/>
          <p:cNvSpPr>
            <a:spLocks noGrp="1"/>
          </p:cNvSpPr>
          <p:nvPr>
            <p:ph type="title"/>
          </p:nvPr>
        </p:nvSpPr>
        <p:spPr>
          <a:xfrm>
            <a:off x="611560" y="2828"/>
            <a:ext cx="8229600" cy="709613"/>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6707094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a:effectLst>
                  <a:outerShdw blurRad="38100" dist="63500" dir="2700000" algn="tl">
                    <a:srgbClr val="000000"/>
                  </a:outerShdw>
                </a:effectLst>
              </a:rPr>
              <a:t>Psa 89:</a:t>
            </a:r>
            <a:r>
              <a:rPr lang="en-GB" sz="4400" baseline="30000" dirty="0">
                <a:effectLst>
                  <a:outerShdw blurRad="38100" dist="63500" dir="2700000" algn="tl">
                    <a:srgbClr val="000000"/>
                  </a:outerShdw>
                </a:effectLst>
              </a:rPr>
              <a:t>14</a:t>
            </a:r>
            <a:r>
              <a:rPr lang="en-GB" sz="4400" dirty="0">
                <a:effectLst>
                  <a:outerShdw blurRad="38100" dist="63500" dir="2700000" algn="tl">
                    <a:srgbClr val="000000"/>
                  </a:outerShdw>
                </a:effectLst>
              </a:rPr>
              <a:t> </a:t>
            </a:r>
            <a:r>
              <a:rPr lang="en-GB" sz="4400" dirty="0">
                <a:solidFill>
                  <a:srgbClr val="FFFF00"/>
                </a:solidFill>
              </a:rPr>
              <a:t>Righteousness</a:t>
            </a:r>
            <a:r>
              <a:rPr lang="en-GB" sz="4400" dirty="0"/>
              <a:t> and </a:t>
            </a:r>
            <a:r>
              <a:rPr lang="en-GB" sz="4400" dirty="0">
                <a:solidFill>
                  <a:srgbClr val="FFFF00"/>
                </a:solidFill>
              </a:rPr>
              <a:t>justice</a:t>
            </a:r>
            <a:r>
              <a:rPr lang="en-GB" sz="4400" dirty="0"/>
              <a:t> are the foundation of Your throne; mercy and loving-kindness and truth go before Your face.</a:t>
            </a:r>
            <a:endParaRPr lang="en-GB" sz="4400" dirty="0">
              <a:effectLst>
                <a:outerShdw blurRad="38100" dist="63500" dir="2700000" algn="tl">
                  <a:srgbClr val="000000"/>
                </a:outerShdw>
              </a:effectLst>
            </a:endParaRPr>
          </a:p>
          <a:p>
            <a:r>
              <a:rPr lang="en-GB" sz="4400" dirty="0" smtClean="0">
                <a:effectLst>
                  <a:outerShdw blurRad="38100" dist="63500" dir="2700000" algn="tl">
                    <a:srgbClr val="000000"/>
                  </a:outerShdw>
                </a:effectLst>
              </a:rPr>
              <a:t>Psa 45:</a:t>
            </a:r>
            <a:r>
              <a:rPr lang="en-GB" sz="4400" baseline="30000" dirty="0" smtClean="0">
                <a:effectLst>
                  <a:outerShdw blurRad="38100" dist="63500" dir="2700000" algn="tl">
                    <a:srgbClr val="000000"/>
                  </a:outerShdw>
                </a:effectLst>
              </a:rPr>
              <a:t>6 </a:t>
            </a:r>
            <a:r>
              <a:rPr lang="en-GB" sz="4400" dirty="0"/>
              <a:t>Your throne, O God, is forever and ever; the </a:t>
            </a:r>
            <a:r>
              <a:rPr lang="en-GB" sz="4400" dirty="0" smtClean="0">
                <a:solidFill>
                  <a:srgbClr val="FFFF00"/>
                </a:solidFill>
              </a:rPr>
              <a:t>sceptre</a:t>
            </a:r>
            <a:r>
              <a:rPr lang="en-GB" sz="4400" dirty="0" smtClean="0"/>
              <a:t> </a:t>
            </a:r>
            <a:r>
              <a:rPr lang="en-GB" sz="4400" dirty="0"/>
              <a:t>of </a:t>
            </a:r>
            <a:r>
              <a:rPr lang="en-GB" sz="4400" dirty="0">
                <a:solidFill>
                  <a:srgbClr val="FFFF00"/>
                </a:solidFill>
              </a:rPr>
              <a:t>righteousness</a:t>
            </a:r>
            <a:r>
              <a:rPr lang="en-GB" sz="4400" dirty="0"/>
              <a:t> is the </a:t>
            </a:r>
            <a:r>
              <a:rPr lang="en-GB" sz="4400" dirty="0" smtClean="0"/>
              <a:t>sceptre </a:t>
            </a:r>
            <a:r>
              <a:rPr lang="en-GB" sz="4400" dirty="0"/>
              <a:t>of Your </a:t>
            </a:r>
            <a:r>
              <a:rPr lang="en-GB" sz="4400" dirty="0">
                <a:solidFill>
                  <a:srgbClr val="FFFF00"/>
                </a:solidFill>
              </a:rPr>
              <a:t>kingdom</a:t>
            </a:r>
            <a:r>
              <a:rPr lang="en-GB" sz="4400" dirty="0" smtClean="0"/>
              <a:t>.</a:t>
            </a:r>
          </a:p>
        </p:txBody>
      </p:sp>
    </p:spTree>
    <p:extLst>
      <p:ext uri="{BB962C8B-B14F-4D97-AF65-F5344CB8AC3E}">
        <p14:creationId xmlns:p14="http://schemas.microsoft.com/office/powerpoint/2010/main" val="175001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466" name="Text Box 2"/>
          <p:cNvSpPr txBox="1">
            <a:spLocks noChangeArrowheads="1"/>
          </p:cNvSpPr>
          <p:nvPr/>
        </p:nvSpPr>
        <p:spPr bwMode="auto">
          <a:xfrm>
            <a:off x="2843213" y="4868863"/>
            <a:ext cx="18716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FF0000"/>
                </a:solidFill>
                <a:effectLst>
                  <a:outerShdw blurRad="38100" dist="38100" dir="2700000" algn="tl">
                    <a:srgbClr val="000000"/>
                  </a:outerShdw>
                </a:effectLst>
              </a:rPr>
              <a:t>Kingdom Earth</a:t>
            </a:r>
            <a:endParaRPr lang="en-GB" sz="1400"/>
          </a:p>
        </p:txBody>
      </p:sp>
      <p:sp>
        <p:nvSpPr>
          <p:cNvPr id="702467" name="Text Box 3"/>
          <p:cNvSpPr txBox="1">
            <a:spLocks noChangeArrowheads="1"/>
          </p:cNvSpPr>
          <p:nvPr/>
        </p:nvSpPr>
        <p:spPr bwMode="auto">
          <a:xfrm>
            <a:off x="2769394" y="4265189"/>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dirty="0">
                <a:solidFill>
                  <a:srgbClr val="FF0000"/>
                </a:solidFill>
                <a:effectLst>
                  <a:outerShdw blurRad="38100" dist="38100" dir="2700000" algn="tl">
                    <a:srgbClr val="000000"/>
                  </a:outerShdw>
                </a:effectLst>
              </a:rPr>
              <a:t>Kingdom God</a:t>
            </a:r>
            <a:endParaRPr lang="en-GB" sz="2000" dirty="0"/>
          </a:p>
        </p:txBody>
      </p:sp>
      <p:sp>
        <p:nvSpPr>
          <p:cNvPr id="702468" name="Text Box 4"/>
          <p:cNvSpPr txBox="1">
            <a:spLocks noChangeArrowheads="1"/>
          </p:cNvSpPr>
          <p:nvPr/>
        </p:nvSpPr>
        <p:spPr bwMode="auto">
          <a:xfrm>
            <a:off x="2700338" y="3789363"/>
            <a:ext cx="20875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a:solidFill>
                  <a:srgbClr val="FF0000"/>
                </a:solidFill>
                <a:effectLst>
                  <a:outerShdw blurRad="38100" dist="38100" dir="2700000" algn="tl">
                    <a:srgbClr val="000000"/>
                  </a:outerShdw>
                </a:effectLst>
              </a:rPr>
              <a:t>Kingdom Heaven</a:t>
            </a:r>
            <a:endParaRPr lang="en-GB" sz="2000"/>
          </a:p>
        </p:txBody>
      </p:sp>
      <p:sp>
        <p:nvSpPr>
          <p:cNvPr id="702469" name="Text Box 5"/>
          <p:cNvSpPr txBox="1">
            <a:spLocks noChangeArrowheads="1"/>
          </p:cNvSpPr>
          <p:nvPr/>
        </p:nvSpPr>
        <p:spPr bwMode="auto">
          <a:xfrm>
            <a:off x="2843213" y="3213100"/>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a:solidFill>
                  <a:srgbClr val="CC00CC"/>
                </a:solidFill>
                <a:effectLst>
                  <a:outerShdw blurRad="38100" dist="38100" dir="2700000" algn="tl">
                    <a:srgbClr val="000000"/>
                  </a:outerShdw>
                </a:effectLst>
              </a:rPr>
              <a:t>Heaven</a:t>
            </a:r>
            <a:endParaRPr lang="en-GB" sz="1600"/>
          </a:p>
        </p:txBody>
      </p:sp>
      <p:sp>
        <p:nvSpPr>
          <p:cNvPr id="702470" name="Text Box 6"/>
          <p:cNvSpPr txBox="1">
            <a:spLocks noChangeArrowheads="1"/>
          </p:cNvSpPr>
          <p:nvPr/>
        </p:nvSpPr>
        <p:spPr bwMode="auto">
          <a:xfrm>
            <a:off x="2916238" y="2276475"/>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a:solidFill>
                  <a:srgbClr val="CC00CC"/>
                </a:solidFill>
                <a:effectLst>
                  <a:outerShdw blurRad="38100" dist="38100" dir="2700000" algn="tl">
                    <a:srgbClr val="000000"/>
                  </a:outerShdw>
                </a:effectLst>
              </a:rPr>
              <a:t>Perfection</a:t>
            </a:r>
          </a:p>
        </p:txBody>
      </p:sp>
      <p:sp>
        <p:nvSpPr>
          <p:cNvPr id="702471" name="Text Box 7"/>
          <p:cNvSpPr txBox="1">
            <a:spLocks noChangeArrowheads="1"/>
          </p:cNvSpPr>
          <p:nvPr/>
        </p:nvSpPr>
        <p:spPr bwMode="auto">
          <a:xfrm>
            <a:off x="2843213" y="1700213"/>
            <a:ext cx="1871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a:solidFill>
                  <a:srgbClr val="CC00CC"/>
                </a:solidFill>
                <a:effectLst>
                  <a:outerShdw blurRad="38100" dist="38100" dir="2700000" algn="tl">
                    <a:srgbClr val="000000"/>
                  </a:outerShdw>
                </a:effectLst>
              </a:rPr>
              <a:t>Eternity</a:t>
            </a:r>
          </a:p>
        </p:txBody>
      </p:sp>
      <p:sp>
        <p:nvSpPr>
          <p:cNvPr id="702472" name="Text Box 8"/>
          <p:cNvSpPr txBox="1">
            <a:spLocks noChangeArrowheads="1"/>
          </p:cNvSpPr>
          <p:nvPr/>
        </p:nvSpPr>
        <p:spPr bwMode="auto">
          <a:xfrm>
            <a:off x="2843213" y="4652963"/>
            <a:ext cx="18716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66FF66"/>
                </a:solidFill>
              </a:rPr>
              <a:t>Atmosphere Earth</a:t>
            </a:r>
          </a:p>
        </p:txBody>
      </p:sp>
      <p:sp>
        <p:nvSpPr>
          <p:cNvPr id="702473" name="Line 9"/>
          <p:cNvSpPr>
            <a:spLocks noChangeShapeType="1"/>
          </p:cNvSpPr>
          <p:nvPr/>
        </p:nvSpPr>
        <p:spPr bwMode="auto">
          <a:xfrm>
            <a:off x="3059113" y="2108200"/>
            <a:ext cx="1584325"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4" name="Line 10"/>
          <p:cNvSpPr>
            <a:spLocks noChangeShapeType="1"/>
          </p:cNvSpPr>
          <p:nvPr/>
        </p:nvSpPr>
        <p:spPr bwMode="auto">
          <a:xfrm>
            <a:off x="2898000" y="4652963"/>
            <a:ext cx="1836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5" name="Line 11"/>
          <p:cNvSpPr>
            <a:spLocks noChangeShapeType="1"/>
          </p:cNvSpPr>
          <p:nvPr/>
        </p:nvSpPr>
        <p:spPr bwMode="auto">
          <a:xfrm>
            <a:off x="2916238" y="4148138"/>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6" name="Line 12"/>
          <p:cNvSpPr>
            <a:spLocks noChangeShapeType="1"/>
          </p:cNvSpPr>
          <p:nvPr/>
        </p:nvSpPr>
        <p:spPr bwMode="auto">
          <a:xfrm>
            <a:off x="2916238" y="3644900"/>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7" name="Line 13"/>
          <p:cNvSpPr>
            <a:spLocks noChangeShapeType="1"/>
          </p:cNvSpPr>
          <p:nvPr/>
        </p:nvSpPr>
        <p:spPr bwMode="auto">
          <a:xfrm>
            <a:off x="2916238" y="3140075"/>
            <a:ext cx="1873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8" name="Line 14"/>
          <p:cNvSpPr>
            <a:spLocks noChangeShapeType="1"/>
          </p:cNvSpPr>
          <p:nvPr/>
        </p:nvSpPr>
        <p:spPr bwMode="auto">
          <a:xfrm>
            <a:off x="2982913" y="2636838"/>
            <a:ext cx="17303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79" name="Line 15"/>
          <p:cNvSpPr>
            <a:spLocks noChangeShapeType="1"/>
          </p:cNvSpPr>
          <p:nvPr/>
        </p:nvSpPr>
        <p:spPr bwMode="auto">
          <a:xfrm flipV="1">
            <a:off x="2952000" y="5157788"/>
            <a:ext cx="1746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0" name="Line 16"/>
          <p:cNvSpPr>
            <a:spLocks noChangeShapeType="1"/>
          </p:cNvSpPr>
          <p:nvPr/>
        </p:nvSpPr>
        <p:spPr bwMode="auto">
          <a:xfrm>
            <a:off x="3013075" y="1628775"/>
            <a:ext cx="176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1" name="Arc 17"/>
          <p:cNvSpPr>
            <a:spLocks noChangeAspect="1"/>
          </p:cNvSpPr>
          <p:nvPr/>
        </p:nvSpPr>
        <p:spPr bwMode="auto">
          <a:xfrm rot="21837015">
            <a:off x="4505182" y="1674000"/>
            <a:ext cx="1666044" cy="3531600"/>
          </a:xfrm>
          <a:custGeom>
            <a:avLst/>
            <a:gdLst>
              <a:gd name="G0" fmla="+- 0 0 0"/>
              <a:gd name="G1" fmla="+- 21541 0 0"/>
              <a:gd name="G2" fmla="+- 21600 0 0"/>
              <a:gd name="T0" fmla="*/ 1601 w 21600"/>
              <a:gd name="T1" fmla="*/ 0 h 42806"/>
              <a:gd name="T2" fmla="*/ 3787 w 21600"/>
              <a:gd name="T3" fmla="*/ 42806 h 42806"/>
              <a:gd name="T4" fmla="*/ 0 w 21600"/>
              <a:gd name="T5" fmla="*/ 21541 h 42806"/>
            </a:gdLst>
            <a:ahLst/>
            <a:cxnLst>
              <a:cxn ang="0">
                <a:pos x="T0" y="T1"/>
              </a:cxn>
              <a:cxn ang="0">
                <a:pos x="T2" y="T3"/>
              </a:cxn>
              <a:cxn ang="0">
                <a:pos x="T4" y="T5"/>
              </a:cxn>
            </a:cxnLst>
            <a:rect l="0" t="0" r="r" b="b"/>
            <a:pathLst>
              <a:path w="21600" h="42806" fill="none" extrusionOk="0">
                <a:moveTo>
                  <a:pt x="1600" y="0"/>
                </a:moveTo>
                <a:cubicBezTo>
                  <a:pt x="12878" y="838"/>
                  <a:pt x="21600" y="10232"/>
                  <a:pt x="21600" y="21541"/>
                </a:cubicBezTo>
                <a:cubicBezTo>
                  <a:pt x="21600" y="32009"/>
                  <a:pt x="14093" y="40971"/>
                  <a:pt x="3787" y="42806"/>
                </a:cubicBezTo>
              </a:path>
              <a:path w="21600" h="42806" stroke="0" extrusionOk="0">
                <a:moveTo>
                  <a:pt x="1600" y="0"/>
                </a:moveTo>
                <a:cubicBezTo>
                  <a:pt x="12878" y="838"/>
                  <a:pt x="21600" y="10232"/>
                  <a:pt x="21600" y="21541"/>
                </a:cubicBezTo>
                <a:cubicBezTo>
                  <a:pt x="21600" y="32009"/>
                  <a:pt x="14093" y="40971"/>
                  <a:pt x="3787" y="42806"/>
                </a:cubicBezTo>
                <a:lnTo>
                  <a:pt x="0" y="21541"/>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2" name="Arc 18"/>
          <p:cNvSpPr>
            <a:spLocks noChangeAspect="1"/>
          </p:cNvSpPr>
          <p:nvPr/>
        </p:nvSpPr>
        <p:spPr bwMode="auto">
          <a:xfrm rot="21837015">
            <a:off x="4394200" y="2132013"/>
            <a:ext cx="1236663" cy="2528887"/>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3" name="Line 19"/>
          <p:cNvSpPr>
            <a:spLocks noChangeShapeType="1"/>
          </p:cNvSpPr>
          <p:nvPr/>
        </p:nvSpPr>
        <p:spPr bwMode="auto">
          <a:xfrm>
            <a:off x="4716463" y="3429000"/>
            <a:ext cx="36004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4" name="Line 20"/>
          <p:cNvSpPr>
            <a:spLocks noChangeShapeType="1"/>
          </p:cNvSpPr>
          <p:nvPr/>
        </p:nvSpPr>
        <p:spPr bwMode="auto">
          <a:xfrm>
            <a:off x="8532813" y="2924175"/>
            <a:ext cx="0" cy="792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5" name="Line 21"/>
          <p:cNvSpPr>
            <a:spLocks noChangeShapeType="1"/>
          </p:cNvSpPr>
          <p:nvPr/>
        </p:nvSpPr>
        <p:spPr bwMode="auto">
          <a:xfrm>
            <a:off x="8748713" y="2924175"/>
            <a:ext cx="0" cy="7921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6" name="Line 22"/>
          <p:cNvSpPr>
            <a:spLocks noChangeShapeType="1"/>
          </p:cNvSpPr>
          <p:nvPr/>
        </p:nvSpPr>
        <p:spPr bwMode="auto">
          <a:xfrm>
            <a:off x="8964613" y="2924175"/>
            <a:ext cx="0" cy="79375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7" name="Arc 23"/>
          <p:cNvSpPr>
            <a:spLocks noChangeAspect="1"/>
          </p:cNvSpPr>
          <p:nvPr/>
        </p:nvSpPr>
        <p:spPr bwMode="auto">
          <a:xfrm rot="21837015">
            <a:off x="4584700" y="2662238"/>
            <a:ext cx="733425" cy="1500187"/>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8" name="Arc 24"/>
          <p:cNvSpPr>
            <a:spLocks noChangeAspect="1"/>
          </p:cNvSpPr>
          <p:nvPr/>
        </p:nvSpPr>
        <p:spPr bwMode="auto">
          <a:xfrm rot="32692705">
            <a:off x="1584000" y="1584000"/>
            <a:ext cx="1695168" cy="3528000"/>
          </a:xfrm>
          <a:custGeom>
            <a:avLst/>
            <a:gdLst>
              <a:gd name="G0" fmla="+- 0 0 0"/>
              <a:gd name="G1" fmla="+- 21470 0 0"/>
              <a:gd name="G2" fmla="+- 21600 0 0"/>
              <a:gd name="T0" fmla="*/ 2369 w 21600"/>
              <a:gd name="T1" fmla="*/ 0 h 42432"/>
              <a:gd name="T2" fmla="*/ 5211 w 21600"/>
              <a:gd name="T3" fmla="*/ 42432 h 42432"/>
              <a:gd name="T4" fmla="*/ 0 w 21600"/>
              <a:gd name="T5" fmla="*/ 21470 h 42432"/>
            </a:gdLst>
            <a:ahLst/>
            <a:cxnLst>
              <a:cxn ang="0">
                <a:pos x="T0" y="T1"/>
              </a:cxn>
              <a:cxn ang="0">
                <a:pos x="T2" y="T3"/>
              </a:cxn>
              <a:cxn ang="0">
                <a:pos x="T4" y="T5"/>
              </a:cxn>
            </a:cxnLst>
            <a:rect l="0" t="0" r="r" b="b"/>
            <a:pathLst>
              <a:path w="21600" h="42432" fill="none" extrusionOk="0">
                <a:moveTo>
                  <a:pt x="2368" y="0"/>
                </a:moveTo>
                <a:cubicBezTo>
                  <a:pt x="13315" y="1208"/>
                  <a:pt x="21600" y="10457"/>
                  <a:pt x="21600" y="21470"/>
                </a:cubicBezTo>
                <a:cubicBezTo>
                  <a:pt x="21600" y="31392"/>
                  <a:pt x="14840" y="40038"/>
                  <a:pt x="5211" y="42432"/>
                </a:cubicBezTo>
              </a:path>
              <a:path w="21600" h="42432" stroke="0" extrusionOk="0">
                <a:moveTo>
                  <a:pt x="2368" y="0"/>
                </a:moveTo>
                <a:cubicBezTo>
                  <a:pt x="13315" y="1208"/>
                  <a:pt x="21600" y="10457"/>
                  <a:pt x="21600" y="21470"/>
                </a:cubicBezTo>
                <a:cubicBezTo>
                  <a:pt x="21600" y="31392"/>
                  <a:pt x="14840" y="40038"/>
                  <a:pt x="5211" y="42432"/>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89" name="Arc 25"/>
          <p:cNvSpPr>
            <a:spLocks noChangeAspect="1"/>
          </p:cNvSpPr>
          <p:nvPr/>
        </p:nvSpPr>
        <p:spPr bwMode="auto">
          <a:xfrm rot="33031051">
            <a:off x="1981200" y="2060575"/>
            <a:ext cx="1304925" cy="2520950"/>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90" name="Arc 26"/>
          <p:cNvSpPr>
            <a:spLocks noChangeAspect="1"/>
          </p:cNvSpPr>
          <p:nvPr/>
        </p:nvSpPr>
        <p:spPr bwMode="auto">
          <a:xfrm rot="32995697">
            <a:off x="2400300" y="2611438"/>
            <a:ext cx="738188" cy="1511300"/>
          </a:xfrm>
          <a:custGeom>
            <a:avLst/>
            <a:gdLst>
              <a:gd name="G0" fmla="+- 0 0 0"/>
              <a:gd name="G1" fmla="+- 21470 0 0"/>
              <a:gd name="G2" fmla="+- 21600 0 0"/>
              <a:gd name="T0" fmla="*/ 2369 w 21600"/>
              <a:gd name="T1" fmla="*/ 0 h 41710"/>
              <a:gd name="T2" fmla="*/ 7543 w 21600"/>
              <a:gd name="T3" fmla="*/ 41710 h 41710"/>
              <a:gd name="T4" fmla="*/ 0 w 21600"/>
              <a:gd name="T5" fmla="*/ 21470 h 41710"/>
            </a:gdLst>
            <a:ahLst/>
            <a:cxnLst>
              <a:cxn ang="0">
                <a:pos x="T0" y="T1"/>
              </a:cxn>
              <a:cxn ang="0">
                <a:pos x="T2" y="T3"/>
              </a:cxn>
              <a:cxn ang="0">
                <a:pos x="T4" y="T5"/>
              </a:cxn>
            </a:cxnLst>
            <a:rect l="0" t="0" r="r" b="b"/>
            <a:pathLst>
              <a:path w="21600" h="41710" fill="none" extrusionOk="0">
                <a:moveTo>
                  <a:pt x="2368" y="0"/>
                </a:moveTo>
                <a:cubicBezTo>
                  <a:pt x="13315" y="1208"/>
                  <a:pt x="21600" y="10457"/>
                  <a:pt x="21600" y="21470"/>
                </a:cubicBezTo>
                <a:cubicBezTo>
                  <a:pt x="21600" y="30489"/>
                  <a:pt x="15995" y="38560"/>
                  <a:pt x="7543" y="41710"/>
                </a:cubicBezTo>
              </a:path>
              <a:path w="21600" h="41710" stroke="0" extrusionOk="0">
                <a:moveTo>
                  <a:pt x="2368" y="0"/>
                </a:moveTo>
                <a:cubicBezTo>
                  <a:pt x="13315" y="1208"/>
                  <a:pt x="21600" y="10457"/>
                  <a:pt x="21600" y="21470"/>
                </a:cubicBezTo>
                <a:cubicBezTo>
                  <a:pt x="21600" y="30489"/>
                  <a:pt x="15995" y="38560"/>
                  <a:pt x="7543" y="41710"/>
                </a:cubicBezTo>
                <a:lnTo>
                  <a:pt x="0" y="2147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491" name="Rectangle 27"/>
          <p:cNvSpPr>
            <a:spLocks noGrp="1" noChangeArrowheads="1"/>
          </p:cNvSpPr>
          <p:nvPr>
            <p:ph type="title"/>
          </p:nvPr>
        </p:nvSpPr>
        <p:spPr>
          <a:xfrm>
            <a:off x="179388" y="0"/>
            <a:ext cx="8964612" cy="760413"/>
          </a:xfrm>
          <a:noFill/>
          <a:ln/>
        </p:spPr>
        <p:txBody>
          <a:bodyPr anchor="ctr"/>
          <a:lstStyle/>
          <a:p>
            <a:r>
              <a:rPr lang="en-GB" dirty="0"/>
              <a:t>Kingdom Prayer</a:t>
            </a:r>
            <a:endParaRPr lang="en-GB" dirty="0">
              <a:effectLst>
                <a:outerShdw blurRad="38100" dist="38100" dir="2700000" algn="tl">
                  <a:srgbClr val="000000"/>
                </a:outerShdw>
              </a:effectLst>
            </a:endParaRPr>
          </a:p>
        </p:txBody>
      </p:sp>
      <p:sp>
        <p:nvSpPr>
          <p:cNvPr id="702492" name="Text Box 28"/>
          <p:cNvSpPr txBox="1">
            <a:spLocks noChangeArrowheads="1"/>
          </p:cNvSpPr>
          <p:nvPr/>
        </p:nvSpPr>
        <p:spPr bwMode="auto">
          <a:xfrm>
            <a:off x="7451725" y="3141663"/>
            <a:ext cx="10080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t>Time Line</a:t>
            </a:r>
          </a:p>
        </p:txBody>
      </p:sp>
      <p:sp>
        <p:nvSpPr>
          <p:cNvPr id="702493" name="Text Box 29"/>
          <p:cNvSpPr txBox="1">
            <a:spLocks noChangeArrowheads="1"/>
          </p:cNvSpPr>
          <p:nvPr/>
        </p:nvSpPr>
        <p:spPr bwMode="auto">
          <a:xfrm>
            <a:off x="4859338" y="4518025"/>
            <a:ext cx="18716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effectLst>
                  <a:outerShdw blurRad="38100" dist="38100" dir="2700000" algn="tl">
                    <a:srgbClr val="000000"/>
                  </a:outerShdw>
                </a:effectLst>
              </a:rPr>
              <a:t>Everlasting Doors</a:t>
            </a:r>
          </a:p>
        </p:txBody>
      </p:sp>
      <p:sp>
        <p:nvSpPr>
          <p:cNvPr id="702494" name="Text Box 30"/>
          <p:cNvSpPr txBox="1">
            <a:spLocks noChangeArrowheads="1"/>
          </p:cNvSpPr>
          <p:nvPr/>
        </p:nvSpPr>
        <p:spPr bwMode="auto">
          <a:xfrm>
            <a:off x="4886750" y="3990551"/>
            <a:ext cx="2089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a:solidFill>
                  <a:srgbClr val="FFFF00"/>
                </a:solidFill>
                <a:effectLst>
                  <a:outerShdw blurRad="38100" dist="38100" dir="2700000" algn="tl">
                    <a:srgbClr val="000000"/>
                  </a:outerShdw>
                </a:effectLst>
              </a:rPr>
              <a:t>Rule House</a:t>
            </a:r>
          </a:p>
        </p:txBody>
      </p:sp>
      <p:sp>
        <p:nvSpPr>
          <p:cNvPr id="702495" name="Text Box 31"/>
          <p:cNvSpPr txBox="1">
            <a:spLocks noChangeArrowheads="1"/>
          </p:cNvSpPr>
          <p:nvPr/>
        </p:nvSpPr>
        <p:spPr bwMode="auto">
          <a:xfrm>
            <a:off x="4886750" y="3616280"/>
            <a:ext cx="2736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a:solidFill>
                  <a:srgbClr val="FFFF00"/>
                </a:solidFill>
                <a:effectLst>
                  <a:outerShdw blurRad="38100" dist="38100" dir="2700000" algn="tl">
                    <a:srgbClr val="000000"/>
                  </a:outerShdw>
                </a:effectLst>
              </a:rPr>
              <a:t>Judge Courts</a:t>
            </a:r>
            <a:r>
              <a:rPr lang="en-GB" sz="1400" b="1" dirty="0">
                <a:solidFill>
                  <a:srgbClr val="FFFF00"/>
                </a:solidFill>
              </a:rPr>
              <a:t> </a:t>
            </a:r>
          </a:p>
        </p:txBody>
      </p:sp>
      <p:sp>
        <p:nvSpPr>
          <p:cNvPr id="702496" name="Text Box 32"/>
          <p:cNvSpPr txBox="1">
            <a:spLocks noChangeArrowheads="1"/>
          </p:cNvSpPr>
          <p:nvPr/>
        </p:nvSpPr>
        <p:spPr bwMode="auto">
          <a:xfrm>
            <a:off x="4886750" y="2795446"/>
            <a:ext cx="280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a:solidFill>
                  <a:srgbClr val="FFFF00"/>
                </a:solidFill>
                <a:effectLst>
                  <a:outerShdw blurRad="38100" dist="38100" dir="2700000" algn="tl">
                    <a:srgbClr val="000000"/>
                  </a:outerShdw>
                </a:effectLst>
              </a:rPr>
              <a:t>Access &amp; Stand</a:t>
            </a:r>
          </a:p>
        </p:txBody>
      </p:sp>
      <p:sp>
        <p:nvSpPr>
          <p:cNvPr id="702497" name="Text Box 33"/>
          <p:cNvSpPr txBox="1">
            <a:spLocks noChangeArrowheads="1"/>
          </p:cNvSpPr>
          <p:nvPr/>
        </p:nvSpPr>
        <p:spPr bwMode="auto">
          <a:xfrm>
            <a:off x="4886750" y="4322785"/>
            <a:ext cx="2087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smtClean="0">
                <a:solidFill>
                  <a:srgbClr val="FFFF00"/>
                </a:solidFill>
                <a:effectLst>
                  <a:outerShdw blurRad="38100" dist="38100" dir="2700000" algn="tl">
                    <a:srgbClr val="000000"/>
                  </a:outerShdw>
                </a:effectLst>
              </a:rPr>
              <a:t>Use my principles</a:t>
            </a:r>
            <a:endParaRPr lang="en-GB" b="1" dirty="0">
              <a:solidFill>
                <a:srgbClr val="FFFF00"/>
              </a:solidFill>
              <a:effectLst>
                <a:outerShdw blurRad="38100" dist="38100" dir="2700000" algn="tl">
                  <a:srgbClr val="000000"/>
                </a:outerShdw>
              </a:effectLst>
            </a:endParaRPr>
          </a:p>
        </p:txBody>
      </p:sp>
      <p:sp>
        <p:nvSpPr>
          <p:cNvPr id="702498" name="Text Box 34"/>
          <p:cNvSpPr txBox="1">
            <a:spLocks noChangeArrowheads="1"/>
          </p:cNvSpPr>
          <p:nvPr/>
        </p:nvSpPr>
        <p:spPr bwMode="auto">
          <a:xfrm>
            <a:off x="4797001" y="4868863"/>
            <a:ext cx="20875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b="1" dirty="0">
                <a:solidFill>
                  <a:srgbClr val="FFFF00"/>
                </a:solidFill>
                <a:effectLst>
                  <a:outerShdw blurRad="38100" dist="38100" dir="2700000" algn="tl">
                    <a:srgbClr val="000000"/>
                  </a:outerShdw>
                </a:effectLst>
              </a:rPr>
              <a:t>Walk in my ways</a:t>
            </a:r>
          </a:p>
        </p:txBody>
      </p:sp>
      <p:sp>
        <p:nvSpPr>
          <p:cNvPr id="702499" name="Text Box 35"/>
          <p:cNvSpPr txBox="1">
            <a:spLocks noChangeArrowheads="1"/>
          </p:cNvSpPr>
          <p:nvPr/>
        </p:nvSpPr>
        <p:spPr bwMode="auto">
          <a:xfrm>
            <a:off x="150813" y="4792663"/>
            <a:ext cx="18526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Rulers/Darkness</a:t>
            </a:r>
          </a:p>
        </p:txBody>
      </p:sp>
      <p:sp>
        <p:nvSpPr>
          <p:cNvPr id="702500" name="Line 36"/>
          <p:cNvSpPr>
            <a:spLocks noChangeShapeType="1"/>
          </p:cNvSpPr>
          <p:nvPr/>
        </p:nvSpPr>
        <p:spPr bwMode="auto">
          <a:xfrm>
            <a:off x="1374775" y="5318125"/>
            <a:ext cx="1470025"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501" name="Line 37"/>
          <p:cNvSpPr>
            <a:spLocks noChangeShapeType="1"/>
          </p:cNvSpPr>
          <p:nvPr/>
        </p:nvSpPr>
        <p:spPr bwMode="auto">
          <a:xfrm>
            <a:off x="814388" y="4778375"/>
            <a:ext cx="1470025"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502" name="Line 38"/>
          <p:cNvSpPr>
            <a:spLocks noChangeShapeType="1"/>
          </p:cNvSpPr>
          <p:nvPr/>
        </p:nvSpPr>
        <p:spPr bwMode="auto">
          <a:xfrm>
            <a:off x="1093788" y="5048250"/>
            <a:ext cx="1470025" cy="0"/>
          </a:xfrm>
          <a:prstGeom prst="line">
            <a:avLst/>
          </a:prstGeom>
          <a:noFill/>
          <a:ln w="38100">
            <a:solidFill>
              <a:srgbClr val="66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a:p>
        </p:txBody>
      </p:sp>
      <p:sp>
        <p:nvSpPr>
          <p:cNvPr id="702503" name="Text Box 39"/>
          <p:cNvSpPr txBox="1">
            <a:spLocks noChangeArrowheads="1"/>
          </p:cNvSpPr>
          <p:nvPr/>
        </p:nvSpPr>
        <p:spPr bwMode="auto">
          <a:xfrm>
            <a:off x="0" y="4508500"/>
            <a:ext cx="23812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Principalities Powers</a:t>
            </a:r>
          </a:p>
        </p:txBody>
      </p:sp>
      <p:sp>
        <p:nvSpPr>
          <p:cNvPr id="702504" name="Text Box 40"/>
          <p:cNvSpPr txBox="1">
            <a:spLocks noChangeArrowheads="1"/>
          </p:cNvSpPr>
          <p:nvPr/>
        </p:nvSpPr>
        <p:spPr bwMode="auto">
          <a:xfrm>
            <a:off x="231775" y="5049838"/>
            <a:ext cx="20986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Spiritual Hosts of wickedness</a:t>
            </a:r>
          </a:p>
        </p:txBody>
      </p:sp>
      <p:sp>
        <p:nvSpPr>
          <p:cNvPr id="702506" name="Text Box 42"/>
          <p:cNvSpPr txBox="1">
            <a:spLocks noChangeArrowheads="1"/>
          </p:cNvSpPr>
          <p:nvPr/>
        </p:nvSpPr>
        <p:spPr bwMode="auto">
          <a:xfrm>
            <a:off x="2645709" y="2781300"/>
            <a:ext cx="2449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dirty="0">
                <a:solidFill>
                  <a:srgbClr val="CC00CC"/>
                </a:solidFill>
                <a:effectLst>
                  <a:outerShdw blurRad="38100" dist="38100" dir="2700000" algn="tl">
                    <a:srgbClr val="000000"/>
                  </a:outerShdw>
                </a:effectLst>
              </a:rPr>
              <a:t>Heaven of Heavens</a:t>
            </a:r>
          </a:p>
        </p:txBody>
      </p:sp>
      <p:grpSp>
        <p:nvGrpSpPr>
          <p:cNvPr id="702508" name="Group 44"/>
          <p:cNvGrpSpPr>
            <a:grpSpLocks/>
          </p:cNvGrpSpPr>
          <p:nvPr/>
        </p:nvGrpSpPr>
        <p:grpSpPr bwMode="auto">
          <a:xfrm>
            <a:off x="0" y="4508500"/>
            <a:ext cx="2381250" cy="1030288"/>
            <a:chOff x="1338" y="3671"/>
            <a:chExt cx="1500" cy="649"/>
          </a:xfrm>
        </p:grpSpPr>
        <p:sp>
          <p:nvSpPr>
            <p:cNvPr id="702509" name="Text Box 45"/>
            <p:cNvSpPr txBox="1">
              <a:spLocks noChangeArrowheads="1"/>
            </p:cNvSpPr>
            <p:nvPr/>
          </p:nvSpPr>
          <p:spPr bwMode="auto">
            <a:xfrm>
              <a:off x="1433" y="3850"/>
              <a:ext cx="116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Ruling in  Love</a:t>
              </a:r>
            </a:p>
          </p:txBody>
        </p:sp>
        <p:sp>
          <p:nvSpPr>
            <p:cNvPr id="702510" name="Text Box 46"/>
            <p:cNvSpPr txBox="1">
              <a:spLocks noChangeArrowheads="1"/>
            </p:cNvSpPr>
            <p:nvPr/>
          </p:nvSpPr>
          <p:spPr bwMode="auto">
            <a:xfrm>
              <a:off x="1338" y="3671"/>
              <a:ext cx="150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Ruling in Light</a:t>
              </a:r>
            </a:p>
          </p:txBody>
        </p:sp>
        <p:sp>
          <p:nvSpPr>
            <p:cNvPr id="702511" name="Text Box 47"/>
            <p:cNvSpPr txBox="1">
              <a:spLocks noChangeArrowheads="1"/>
            </p:cNvSpPr>
            <p:nvPr/>
          </p:nvSpPr>
          <p:spPr bwMode="auto">
            <a:xfrm>
              <a:off x="1484" y="4012"/>
              <a:ext cx="1322"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600" b="1">
                  <a:solidFill>
                    <a:srgbClr val="000000"/>
                  </a:solidFill>
                </a:rPr>
                <a:t>Ruling Righteous Power</a:t>
              </a:r>
            </a:p>
          </p:txBody>
        </p:sp>
      </p:grpSp>
      <p:sp>
        <p:nvSpPr>
          <p:cNvPr id="702512" name="Text Box 48"/>
          <p:cNvSpPr txBox="1">
            <a:spLocks noChangeArrowheads="1"/>
          </p:cNvSpPr>
          <p:nvPr/>
        </p:nvSpPr>
        <p:spPr bwMode="auto">
          <a:xfrm>
            <a:off x="258762" y="6062663"/>
            <a:ext cx="22320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b="1" dirty="0">
                <a:solidFill>
                  <a:srgbClr val="FFFF00"/>
                </a:solidFill>
                <a:effectLst>
                  <a:outerShdw blurRad="38100" dist="38100" dir="2700000" algn="tl">
                    <a:srgbClr val="000000"/>
                  </a:outerShdw>
                </a:effectLst>
              </a:rPr>
              <a:t>Kingdom of God on Earth</a:t>
            </a:r>
          </a:p>
        </p:txBody>
      </p:sp>
      <p:sp>
        <p:nvSpPr>
          <p:cNvPr id="49" name="Line 18"/>
          <p:cNvSpPr>
            <a:spLocks noChangeShapeType="1"/>
          </p:cNvSpPr>
          <p:nvPr/>
        </p:nvSpPr>
        <p:spPr bwMode="auto">
          <a:xfrm flipV="1">
            <a:off x="3076151" y="5621337"/>
            <a:ext cx="1746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 name="Line 18"/>
          <p:cNvSpPr>
            <a:spLocks noChangeShapeType="1"/>
          </p:cNvSpPr>
          <p:nvPr/>
        </p:nvSpPr>
        <p:spPr bwMode="auto">
          <a:xfrm flipV="1">
            <a:off x="3081022" y="5949280"/>
            <a:ext cx="1746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 name="Line 18"/>
          <p:cNvSpPr>
            <a:spLocks noChangeShapeType="1"/>
          </p:cNvSpPr>
          <p:nvPr/>
        </p:nvSpPr>
        <p:spPr bwMode="auto">
          <a:xfrm flipV="1">
            <a:off x="3111697" y="6309320"/>
            <a:ext cx="174625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 name="Text Box 10"/>
          <p:cNvSpPr txBox="1">
            <a:spLocks noChangeArrowheads="1"/>
          </p:cNvSpPr>
          <p:nvPr/>
        </p:nvSpPr>
        <p:spPr bwMode="auto">
          <a:xfrm>
            <a:off x="3058379" y="6387277"/>
            <a:ext cx="197564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sz="1600" b="1" dirty="0" smtClean="0">
                <a:solidFill>
                  <a:schemeClr val="bg2"/>
                </a:solidFill>
                <a:effectLst>
                  <a:outerShdw blurRad="38100" dist="38100" dir="2700000" algn="tl">
                    <a:srgbClr val="000000"/>
                  </a:outerShdw>
                </a:effectLst>
              </a:rPr>
              <a:t>Under the Earth</a:t>
            </a:r>
            <a:endParaRPr lang="en-GB" sz="1600" b="1" dirty="0">
              <a:solidFill>
                <a:schemeClr val="bg2"/>
              </a:solidFill>
              <a:effectLst>
                <a:outerShdw blurRad="38100" dist="38100" dir="2700000" algn="tl">
                  <a:srgbClr val="000000"/>
                </a:outerShdw>
              </a:effectLst>
            </a:endParaRPr>
          </a:p>
        </p:txBody>
      </p:sp>
      <p:sp>
        <p:nvSpPr>
          <p:cNvPr id="56" name="Text Box 30"/>
          <p:cNvSpPr txBox="1">
            <a:spLocks noChangeArrowheads="1"/>
          </p:cNvSpPr>
          <p:nvPr/>
        </p:nvSpPr>
        <p:spPr bwMode="auto">
          <a:xfrm>
            <a:off x="7236657" y="4343289"/>
            <a:ext cx="10222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ormAutofit/>
          </a:bodyPr>
          <a:lstStyle/>
          <a:p>
            <a:pPr algn="ctr">
              <a:spcBef>
                <a:spcPct val="50000"/>
              </a:spcBef>
            </a:pPr>
            <a:r>
              <a:rPr lang="en-GB" b="1" dirty="0" smtClean="0">
                <a:solidFill>
                  <a:srgbClr val="FFFF00"/>
                </a:solidFill>
                <a:effectLst>
                  <a:outerShdw blurRad="38100" dist="38100" dir="2700000" algn="tl">
                    <a:srgbClr val="000000"/>
                  </a:outerShdw>
                </a:effectLst>
              </a:rPr>
              <a:t>LORDS</a:t>
            </a:r>
            <a:endParaRPr lang="en-GB" b="1" dirty="0">
              <a:solidFill>
                <a:srgbClr val="FFFF00"/>
              </a:solidFill>
              <a:effectLst>
                <a:outerShdw blurRad="38100" dist="38100" dir="2700000" algn="tl">
                  <a:srgbClr val="000000"/>
                </a:outerShdw>
              </a:effectLst>
            </a:endParaRPr>
          </a:p>
        </p:txBody>
      </p:sp>
      <p:sp>
        <p:nvSpPr>
          <p:cNvPr id="57" name="Text Box 30"/>
          <p:cNvSpPr txBox="1">
            <a:spLocks noChangeArrowheads="1"/>
          </p:cNvSpPr>
          <p:nvPr/>
        </p:nvSpPr>
        <p:spPr bwMode="auto">
          <a:xfrm>
            <a:off x="7202206" y="3643000"/>
            <a:ext cx="1003523" cy="26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ormAutofit lnSpcReduction="10000"/>
          </a:bodyPr>
          <a:lstStyle/>
          <a:p>
            <a:pPr algn="ctr">
              <a:spcBef>
                <a:spcPct val="50000"/>
              </a:spcBef>
            </a:pPr>
            <a:r>
              <a:rPr lang="en-GB" b="1" dirty="0" smtClean="0">
                <a:solidFill>
                  <a:srgbClr val="FFFF00"/>
                </a:solidFill>
                <a:effectLst>
                  <a:outerShdw blurRad="38100" dist="38100" dir="2700000" algn="tl">
                    <a:srgbClr val="000000"/>
                  </a:outerShdw>
                </a:effectLst>
              </a:rPr>
              <a:t>KINGS</a:t>
            </a:r>
            <a:endParaRPr lang="en-GB" b="1" dirty="0">
              <a:solidFill>
                <a:srgbClr val="FFFF00"/>
              </a:solidFill>
              <a:effectLst>
                <a:outerShdw blurRad="38100" dist="38100" dir="2700000" algn="tl">
                  <a:srgbClr val="000000"/>
                </a:outerShdw>
              </a:effectLst>
            </a:endParaRPr>
          </a:p>
        </p:txBody>
      </p:sp>
      <p:sp>
        <p:nvSpPr>
          <p:cNvPr id="58" name="Text Box 30"/>
          <p:cNvSpPr txBox="1">
            <a:spLocks noChangeArrowheads="1"/>
          </p:cNvSpPr>
          <p:nvPr/>
        </p:nvSpPr>
        <p:spPr bwMode="auto">
          <a:xfrm>
            <a:off x="7184347" y="2795446"/>
            <a:ext cx="1021382" cy="336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ormAutofit/>
          </a:bodyPr>
          <a:lstStyle/>
          <a:p>
            <a:pPr algn="ctr">
              <a:spcBef>
                <a:spcPct val="50000"/>
              </a:spcBef>
            </a:pPr>
            <a:r>
              <a:rPr lang="en-GB" b="1" dirty="0" smtClean="0">
                <a:solidFill>
                  <a:srgbClr val="FFFF00"/>
                </a:solidFill>
                <a:effectLst>
                  <a:outerShdw blurRad="38100" dist="38100" dir="2700000" algn="tl">
                    <a:srgbClr val="000000"/>
                  </a:outerShdw>
                </a:effectLst>
              </a:rPr>
              <a:t>SONS</a:t>
            </a:r>
            <a:endParaRPr lang="en-GB" b="1" dirty="0">
              <a:solidFill>
                <a:srgbClr val="FFFF00"/>
              </a:solidFill>
              <a:effectLst>
                <a:outerShdw blurRad="38100" dist="38100" dir="2700000" algn="tl">
                  <a:srgbClr val="000000"/>
                </a:outerShdw>
              </a:effectLst>
            </a:endParaRPr>
          </a:p>
        </p:txBody>
      </p:sp>
      <p:sp>
        <p:nvSpPr>
          <p:cNvPr id="55" name="Text Box 30"/>
          <p:cNvSpPr txBox="1">
            <a:spLocks noChangeArrowheads="1"/>
          </p:cNvSpPr>
          <p:nvPr/>
        </p:nvSpPr>
        <p:spPr bwMode="auto">
          <a:xfrm>
            <a:off x="7260910" y="3941763"/>
            <a:ext cx="10222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ormAutofit/>
          </a:bodyPr>
          <a:lstStyle/>
          <a:p>
            <a:pPr algn="ctr">
              <a:spcBef>
                <a:spcPct val="50000"/>
              </a:spcBef>
            </a:pPr>
            <a:r>
              <a:rPr lang="en-GB" b="1" dirty="0" smtClean="0">
                <a:solidFill>
                  <a:srgbClr val="FFFF00"/>
                </a:solidFill>
                <a:effectLst>
                  <a:outerShdw blurRad="38100" dist="38100" dir="2700000" algn="tl">
                    <a:srgbClr val="000000"/>
                  </a:outerShdw>
                </a:effectLst>
              </a:rPr>
              <a:t>LORDS</a:t>
            </a:r>
            <a:endParaRPr lang="en-GB" b="1" dirty="0">
              <a:solidFill>
                <a:srgbClr val="FFFF00"/>
              </a:solidFill>
              <a:effectLst>
                <a:outerShdw blurRad="38100" dist="38100" dir="2700000" algn="tl">
                  <a:srgbClr val="000000"/>
                </a:outerShdw>
              </a:effectLst>
            </a:endParaRPr>
          </a:p>
        </p:txBody>
      </p:sp>
    </p:spTree>
    <p:extLst>
      <p:ext uri="{BB962C8B-B14F-4D97-AF65-F5344CB8AC3E}">
        <p14:creationId xmlns:p14="http://schemas.microsoft.com/office/powerpoint/2010/main" val="566468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24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249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249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249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024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702503"/>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702499"/>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702504"/>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0250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025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94" grpId="0"/>
      <p:bldP spid="702495" grpId="0"/>
      <p:bldP spid="702496" grpId="0"/>
      <p:bldP spid="702497" grpId="0"/>
      <p:bldP spid="702498" grpId="0"/>
      <p:bldP spid="702499" grpId="0"/>
      <p:bldP spid="702503" grpId="0"/>
      <p:bldP spid="702504" grpId="0"/>
      <p:bldP spid="702512" grpId="0"/>
      <p:bldP spid="56" grpId="0"/>
      <p:bldP spid="57" grpId="0"/>
      <p:bldP spid="58" grpId="0"/>
      <p:bldP spid="55"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63955" name="Group 19"/>
          <p:cNvGrpSpPr>
            <a:grpSpLocks/>
          </p:cNvGrpSpPr>
          <p:nvPr/>
        </p:nvGrpSpPr>
        <p:grpSpPr bwMode="auto">
          <a:xfrm>
            <a:off x="346871" y="2495564"/>
            <a:ext cx="1584867" cy="2621464"/>
            <a:chOff x="2200" y="845"/>
            <a:chExt cx="816" cy="1406"/>
          </a:xfrm>
        </p:grpSpPr>
        <p:grpSp>
          <p:nvGrpSpPr>
            <p:cNvPr id="1063952" name="Group 16"/>
            <p:cNvGrpSpPr>
              <a:grpSpLocks/>
            </p:cNvGrpSpPr>
            <p:nvPr/>
          </p:nvGrpSpPr>
          <p:grpSpPr bwMode="auto">
            <a:xfrm>
              <a:off x="2290" y="1071"/>
              <a:ext cx="726" cy="591"/>
              <a:chOff x="577" y="2077"/>
              <a:chExt cx="481" cy="455"/>
            </a:xfrm>
          </p:grpSpPr>
          <p:grpSp>
            <p:nvGrpSpPr>
              <p:cNvPr id="1063940" name="Group 4"/>
              <p:cNvGrpSpPr>
                <a:grpSpLocks noChangeAspect="1"/>
              </p:cNvGrpSpPr>
              <p:nvPr/>
            </p:nvGrpSpPr>
            <p:grpSpPr bwMode="auto">
              <a:xfrm>
                <a:off x="577" y="2077"/>
                <a:ext cx="481" cy="455"/>
                <a:chOff x="4059" y="301"/>
                <a:chExt cx="816" cy="771"/>
              </a:xfrm>
            </p:grpSpPr>
            <p:pic>
              <p:nvPicPr>
                <p:cNvPr id="106394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42" name="AutoShape 6"/>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2000"/>
                </a:p>
              </p:txBody>
            </p:sp>
          </p:grpSp>
          <p:pic>
            <p:nvPicPr>
              <p:cNvPr id="1063944"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4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51" name="Text Box 15"/>
            <p:cNvSpPr txBox="1">
              <a:spLocks noChangeArrowheads="1"/>
            </p:cNvSpPr>
            <p:nvPr/>
          </p:nvSpPr>
          <p:spPr bwMode="auto">
            <a:xfrm>
              <a:off x="2336" y="845"/>
              <a:ext cx="544"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dirty="0"/>
                <a:t>You</a:t>
              </a:r>
            </a:p>
          </p:txBody>
        </p:sp>
        <p:sp>
          <p:nvSpPr>
            <p:cNvPr id="1063954" name="Rectangle 18"/>
            <p:cNvSpPr>
              <a:spLocks noChangeArrowheads="1"/>
            </p:cNvSpPr>
            <p:nvPr/>
          </p:nvSpPr>
          <p:spPr bwMode="auto">
            <a:xfrm>
              <a:off x="2200" y="1706"/>
              <a:ext cx="808" cy="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sz="2000" dirty="0" smtClean="0">
                  <a:solidFill>
                    <a:srgbClr val="FFFF00"/>
                  </a:solidFill>
                </a:rPr>
                <a:t>NO</a:t>
              </a:r>
              <a:r>
                <a:rPr lang="en-GB" sz="2000" dirty="0" smtClean="0"/>
                <a:t/>
              </a:r>
              <a:br>
                <a:rPr lang="en-GB" sz="2000" dirty="0" smtClean="0"/>
              </a:br>
              <a:r>
                <a:rPr lang="en-GB" sz="2000" dirty="0" smtClean="0"/>
                <a:t>Seat </a:t>
              </a:r>
              <a:r>
                <a:rPr lang="en-GB" sz="2000" dirty="0"/>
                <a:t>of Rest</a:t>
              </a:r>
            </a:p>
            <a:p>
              <a:r>
                <a:rPr lang="en-GB" sz="2000" dirty="0"/>
                <a:t>Government</a:t>
              </a:r>
            </a:p>
          </p:txBody>
        </p:sp>
      </p:grpSp>
      <p:grpSp>
        <p:nvGrpSpPr>
          <p:cNvPr id="2" name="Group 1"/>
          <p:cNvGrpSpPr/>
          <p:nvPr/>
        </p:nvGrpSpPr>
        <p:grpSpPr>
          <a:xfrm>
            <a:off x="2706946" y="2273282"/>
            <a:ext cx="1568601" cy="2913962"/>
            <a:chOff x="3020219" y="2445159"/>
            <a:chExt cx="1290638" cy="2650642"/>
          </a:xfrm>
        </p:grpSpPr>
        <p:sp>
          <p:nvSpPr>
            <p:cNvPr id="1063963" name="Text Box 27"/>
            <p:cNvSpPr txBox="1">
              <a:spLocks noChangeArrowheads="1"/>
            </p:cNvSpPr>
            <p:nvPr/>
          </p:nvSpPr>
          <p:spPr bwMode="auto">
            <a:xfrm>
              <a:off x="3176289" y="2445159"/>
              <a:ext cx="863600"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dirty="0"/>
                <a:t>Jesus</a:t>
              </a:r>
              <a:r>
                <a:rPr lang="en-GB" sz="2000" dirty="0">
                  <a:solidFill>
                    <a:srgbClr val="66FF66"/>
                  </a:solidFill>
                </a:rPr>
                <a:t> </a:t>
              </a:r>
              <a:r>
                <a:rPr lang="en-GB" sz="2000" dirty="0"/>
                <a:t>is Lord</a:t>
              </a:r>
            </a:p>
          </p:txBody>
        </p:sp>
        <p:grpSp>
          <p:nvGrpSpPr>
            <p:cNvPr id="1063985" name="Group 49"/>
            <p:cNvGrpSpPr>
              <a:grpSpLocks/>
            </p:cNvGrpSpPr>
            <p:nvPr/>
          </p:nvGrpSpPr>
          <p:grpSpPr bwMode="auto">
            <a:xfrm>
              <a:off x="3020219" y="3147940"/>
              <a:ext cx="1290638" cy="1947861"/>
              <a:chOff x="2396" y="1026"/>
              <a:chExt cx="813" cy="1227"/>
            </a:xfrm>
          </p:grpSpPr>
          <p:grpSp>
            <p:nvGrpSpPr>
              <p:cNvPr id="1063958" name="Group 22"/>
              <p:cNvGrpSpPr>
                <a:grpSpLocks/>
              </p:cNvGrpSpPr>
              <p:nvPr/>
            </p:nvGrpSpPr>
            <p:grpSpPr bwMode="auto">
              <a:xfrm>
                <a:off x="2426" y="1026"/>
                <a:ext cx="726" cy="591"/>
                <a:chOff x="577" y="2077"/>
                <a:chExt cx="481" cy="455"/>
              </a:xfrm>
            </p:grpSpPr>
            <p:grpSp>
              <p:nvGrpSpPr>
                <p:cNvPr id="1063959" name="Group 23"/>
                <p:cNvGrpSpPr>
                  <a:grpSpLocks noChangeAspect="1"/>
                </p:cNvGrpSpPr>
                <p:nvPr/>
              </p:nvGrpSpPr>
              <p:grpSpPr bwMode="auto">
                <a:xfrm>
                  <a:off x="577" y="2077"/>
                  <a:ext cx="481" cy="455"/>
                  <a:chOff x="4059" y="301"/>
                  <a:chExt cx="816" cy="771"/>
                </a:xfrm>
              </p:grpSpPr>
              <p:pic>
                <p:nvPicPr>
                  <p:cNvPr id="1063960" name="Picture 2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61" name="AutoShape 25"/>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2000"/>
                  </a:p>
                </p:txBody>
              </p:sp>
            </p:grpSp>
            <p:pic>
              <p:nvPicPr>
                <p:cNvPr id="1063962" name="Picture 2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64" name="Rectangle 28"/>
              <p:cNvSpPr>
                <a:spLocks noChangeArrowheads="1"/>
              </p:cNvSpPr>
              <p:nvPr/>
            </p:nvSpPr>
            <p:spPr bwMode="auto">
              <a:xfrm>
                <a:off x="2396" y="1671"/>
                <a:ext cx="813"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sz="2000" dirty="0" smtClean="0"/>
                  <a:t/>
                </a:r>
                <a:br>
                  <a:rPr lang="en-GB" sz="2000" dirty="0" smtClean="0"/>
                </a:br>
                <a:r>
                  <a:rPr lang="en-GB" sz="2000" dirty="0" smtClean="0"/>
                  <a:t>Seat </a:t>
                </a:r>
                <a:r>
                  <a:rPr lang="en-GB" sz="2000" dirty="0"/>
                  <a:t>of Rest</a:t>
                </a:r>
              </a:p>
              <a:p>
                <a:r>
                  <a:rPr lang="en-GB" sz="2000" dirty="0"/>
                  <a:t>Government</a:t>
                </a:r>
              </a:p>
            </p:txBody>
          </p:sp>
        </p:grpSp>
      </p:grpSp>
      <p:sp>
        <p:nvSpPr>
          <p:cNvPr id="1063975" name="Text Box 39"/>
          <p:cNvSpPr txBox="1">
            <a:spLocks noChangeArrowheads="1"/>
          </p:cNvSpPr>
          <p:nvPr/>
        </p:nvSpPr>
        <p:spPr bwMode="auto">
          <a:xfrm>
            <a:off x="6084168" y="2772660"/>
            <a:ext cx="2147899"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sz="2000" dirty="0" smtClean="0"/>
              <a:t>Training</a:t>
            </a:r>
          </a:p>
          <a:p>
            <a:pPr algn="ctr">
              <a:spcBef>
                <a:spcPct val="50000"/>
              </a:spcBef>
            </a:pPr>
            <a:r>
              <a:rPr lang="en-GB" sz="2000" dirty="0" smtClean="0"/>
              <a:t>Discipleship</a:t>
            </a:r>
          </a:p>
          <a:p>
            <a:pPr algn="ctr">
              <a:spcBef>
                <a:spcPct val="50000"/>
              </a:spcBef>
            </a:pPr>
            <a:r>
              <a:rPr lang="en-GB" sz="2000" dirty="0" smtClean="0"/>
              <a:t>Testing</a:t>
            </a:r>
          </a:p>
          <a:p>
            <a:pPr algn="ctr">
              <a:spcBef>
                <a:spcPct val="50000"/>
              </a:spcBef>
            </a:pPr>
            <a:r>
              <a:rPr lang="en-GB" sz="2000" dirty="0" smtClean="0"/>
              <a:t>Transformation</a:t>
            </a:r>
            <a:endParaRPr lang="en-GB" sz="2000" dirty="0"/>
          </a:p>
        </p:txBody>
      </p:sp>
      <p:sp>
        <p:nvSpPr>
          <p:cNvPr id="1063986" name="Text Box 50"/>
          <p:cNvSpPr txBox="1">
            <a:spLocks noChangeArrowheads="1"/>
          </p:cNvSpPr>
          <p:nvPr/>
        </p:nvSpPr>
        <p:spPr bwMode="auto">
          <a:xfrm>
            <a:off x="1890153" y="3311269"/>
            <a:ext cx="100647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dirty="0">
                <a:solidFill>
                  <a:srgbClr val="FF0000"/>
                </a:solidFill>
              </a:rPr>
              <a:t>Abdicate</a:t>
            </a:r>
          </a:p>
        </p:txBody>
      </p:sp>
      <p:sp>
        <p:nvSpPr>
          <p:cNvPr id="1063988" name="Text Box 52"/>
          <p:cNvSpPr txBox="1">
            <a:spLocks noChangeArrowheads="1"/>
          </p:cNvSpPr>
          <p:nvPr/>
        </p:nvSpPr>
        <p:spPr bwMode="auto">
          <a:xfrm>
            <a:off x="4148932" y="3153772"/>
            <a:ext cx="136842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dirty="0">
                <a:solidFill>
                  <a:srgbClr val="FF0000"/>
                </a:solidFill>
              </a:rPr>
              <a:t>Trials</a:t>
            </a:r>
            <a:br>
              <a:rPr lang="en-GB" sz="2000" dirty="0">
                <a:solidFill>
                  <a:srgbClr val="FF0000"/>
                </a:solidFill>
              </a:rPr>
            </a:br>
            <a:r>
              <a:rPr lang="en-GB" sz="2000" dirty="0" smtClean="0">
                <a:solidFill>
                  <a:srgbClr val="FF0000"/>
                </a:solidFill>
              </a:rPr>
              <a:t>Tribulations</a:t>
            </a:r>
            <a:br>
              <a:rPr lang="en-GB" sz="2000" dirty="0" smtClean="0">
                <a:solidFill>
                  <a:srgbClr val="FF0000"/>
                </a:solidFill>
              </a:rPr>
            </a:br>
            <a:r>
              <a:rPr lang="en-GB" sz="2000" dirty="0" smtClean="0">
                <a:solidFill>
                  <a:srgbClr val="FF0000"/>
                </a:solidFill>
              </a:rPr>
              <a:t>Troubles</a:t>
            </a:r>
          </a:p>
        </p:txBody>
      </p:sp>
      <p:sp>
        <p:nvSpPr>
          <p:cNvPr id="1063989" name="Text Box 53"/>
          <p:cNvSpPr txBox="1">
            <a:spLocks noChangeArrowheads="1"/>
          </p:cNvSpPr>
          <p:nvPr/>
        </p:nvSpPr>
        <p:spPr bwMode="auto">
          <a:xfrm>
            <a:off x="3937732" y="1772816"/>
            <a:ext cx="179082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sz="2000" dirty="0">
                <a:solidFill>
                  <a:srgbClr val="FF0000"/>
                </a:solidFill>
              </a:rPr>
              <a:t>Ways of God</a:t>
            </a:r>
          </a:p>
        </p:txBody>
      </p:sp>
      <p:sp>
        <p:nvSpPr>
          <p:cNvPr id="25" name="Rectangle 2"/>
          <p:cNvSpPr>
            <a:spLocks noGrp="1" noChangeArrowheads="1"/>
          </p:cNvSpPr>
          <p:nvPr>
            <p:ph type="title"/>
          </p:nvPr>
        </p:nvSpPr>
        <p:spPr>
          <a:xfrm>
            <a:off x="0" y="0"/>
            <a:ext cx="9144000" cy="692150"/>
          </a:xfrm>
          <a:noFill/>
        </p:spPr>
        <p:txBody>
          <a:bodyPr lIns="0" tIns="0" rIns="0" bIns="0" anchor="t"/>
          <a:lstStyle/>
          <a:p>
            <a:r>
              <a:rPr lang="en-GB" sz="4800" dirty="0"/>
              <a:t>Kingdom Prayer</a:t>
            </a:r>
            <a:endParaRPr lang="en-GB" sz="4800" dirty="0"/>
          </a:p>
        </p:txBody>
      </p:sp>
    </p:spTree>
    <p:extLst>
      <p:ext uri="{BB962C8B-B14F-4D97-AF65-F5344CB8AC3E}">
        <p14:creationId xmlns:p14="http://schemas.microsoft.com/office/powerpoint/2010/main" val="243431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39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39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39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3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3975" grpId="0"/>
      <p:bldP spid="1063986" grpId="0"/>
      <p:bldP spid="1063988" grpId="0"/>
      <p:bldP spid="1063989"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3938" name="Rectangle 2"/>
          <p:cNvSpPr>
            <a:spLocks noGrp="1" noChangeArrowheads="1"/>
          </p:cNvSpPr>
          <p:nvPr>
            <p:ph type="title"/>
          </p:nvPr>
        </p:nvSpPr>
        <p:spPr>
          <a:xfrm>
            <a:off x="0" y="0"/>
            <a:ext cx="9144000" cy="692150"/>
          </a:xfrm>
          <a:noFill/>
        </p:spPr>
        <p:txBody>
          <a:bodyPr lIns="0" tIns="0" rIns="0" bIns="0" anchor="t"/>
          <a:lstStyle/>
          <a:p>
            <a:r>
              <a:rPr lang="en-GB" sz="4800" dirty="0"/>
              <a:t>Kingdom Prayer</a:t>
            </a:r>
            <a:endParaRPr lang="en-GB" sz="4800" dirty="0"/>
          </a:p>
        </p:txBody>
      </p:sp>
      <p:sp>
        <p:nvSpPr>
          <p:cNvPr id="1063975" name="Text Box 39"/>
          <p:cNvSpPr txBox="1">
            <a:spLocks noChangeArrowheads="1"/>
          </p:cNvSpPr>
          <p:nvPr/>
        </p:nvSpPr>
        <p:spPr bwMode="auto">
          <a:xfrm>
            <a:off x="7192082" y="2894526"/>
            <a:ext cx="863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Friend</a:t>
            </a:r>
            <a:endParaRPr lang="en-GB" dirty="0"/>
          </a:p>
        </p:txBody>
      </p:sp>
      <p:sp>
        <p:nvSpPr>
          <p:cNvPr id="1063987" name="Text Box 51"/>
          <p:cNvSpPr txBox="1">
            <a:spLocks noChangeArrowheads="1"/>
          </p:cNvSpPr>
          <p:nvPr/>
        </p:nvSpPr>
        <p:spPr bwMode="auto">
          <a:xfrm>
            <a:off x="2411760" y="2928803"/>
            <a:ext cx="863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Servant</a:t>
            </a:r>
          </a:p>
        </p:txBody>
      </p:sp>
      <p:sp>
        <p:nvSpPr>
          <p:cNvPr id="1063989" name="Text Box 53"/>
          <p:cNvSpPr txBox="1">
            <a:spLocks noChangeArrowheads="1"/>
          </p:cNvSpPr>
          <p:nvPr/>
        </p:nvSpPr>
        <p:spPr bwMode="auto">
          <a:xfrm>
            <a:off x="4496288" y="2433043"/>
            <a:ext cx="13668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Ways of God</a:t>
            </a:r>
          </a:p>
        </p:txBody>
      </p:sp>
      <p:sp>
        <p:nvSpPr>
          <p:cNvPr id="1063992" name="Text Box 56"/>
          <p:cNvSpPr txBox="1">
            <a:spLocks noChangeArrowheads="1"/>
          </p:cNvSpPr>
          <p:nvPr/>
        </p:nvSpPr>
        <p:spPr bwMode="auto">
          <a:xfrm>
            <a:off x="2087910" y="3376813"/>
            <a:ext cx="172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Works of God</a:t>
            </a:r>
          </a:p>
        </p:txBody>
      </p:sp>
      <p:sp>
        <p:nvSpPr>
          <p:cNvPr id="1063993" name="Text Box 57"/>
          <p:cNvSpPr txBox="1">
            <a:spLocks noChangeArrowheads="1"/>
          </p:cNvSpPr>
          <p:nvPr/>
        </p:nvSpPr>
        <p:spPr bwMode="auto">
          <a:xfrm>
            <a:off x="4425131" y="3356846"/>
            <a:ext cx="1727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Resources</a:t>
            </a:r>
            <a:br>
              <a:rPr lang="en-GB" dirty="0"/>
            </a:br>
            <a:r>
              <a:rPr lang="en-GB" dirty="0"/>
              <a:t>Responsibility</a:t>
            </a:r>
          </a:p>
        </p:txBody>
      </p:sp>
      <p:sp>
        <p:nvSpPr>
          <p:cNvPr id="1063994" name="Text Box 58"/>
          <p:cNvSpPr txBox="1">
            <a:spLocks noChangeArrowheads="1"/>
          </p:cNvSpPr>
          <p:nvPr/>
        </p:nvSpPr>
        <p:spPr bwMode="auto">
          <a:xfrm>
            <a:off x="6801337" y="3342961"/>
            <a:ext cx="172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Relationship</a:t>
            </a:r>
          </a:p>
        </p:txBody>
      </p:sp>
      <p:sp>
        <p:nvSpPr>
          <p:cNvPr id="122" name="Text Box 51"/>
          <p:cNvSpPr txBox="1">
            <a:spLocks noChangeArrowheads="1"/>
          </p:cNvSpPr>
          <p:nvPr/>
        </p:nvSpPr>
        <p:spPr bwMode="auto">
          <a:xfrm>
            <a:off x="4425131" y="2907772"/>
            <a:ext cx="151179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dirty="0" smtClean="0"/>
              <a:t>Steward</a:t>
            </a:r>
            <a:endParaRPr lang="en-GB" dirty="0"/>
          </a:p>
        </p:txBody>
      </p:sp>
      <p:sp>
        <p:nvSpPr>
          <p:cNvPr id="123" name="Line 74"/>
          <p:cNvSpPr>
            <a:spLocks noChangeShapeType="1"/>
          </p:cNvSpPr>
          <p:nvPr/>
        </p:nvSpPr>
        <p:spPr bwMode="auto">
          <a:xfrm>
            <a:off x="3619187" y="3085395"/>
            <a:ext cx="827881"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24" name="Line 74"/>
          <p:cNvSpPr>
            <a:spLocks noChangeShapeType="1"/>
          </p:cNvSpPr>
          <p:nvPr/>
        </p:nvSpPr>
        <p:spPr bwMode="auto">
          <a:xfrm>
            <a:off x="6000427" y="3085395"/>
            <a:ext cx="827881"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grpSp>
        <p:nvGrpSpPr>
          <p:cNvPr id="125" name="Group 124"/>
          <p:cNvGrpSpPr/>
          <p:nvPr/>
        </p:nvGrpSpPr>
        <p:grpSpPr>
          <a:xfrm>
            <a:off x="255058" y="2230123"/>
            <a:ext cx="1420813" cy="2225675"/>
            <a:chOff x="2987675" y="908050"/>
            <a:chExt cx="1420813" cy="2225675"/>
          </a:xfrm>
        </p:grpSpPr>
        <p:sp>
          <p:nvSpPr>
            <p:cNvPr id="126" name="Text Box 27"/>
            <p:cNvSpPr txBox="1">
              <a:spLocks noChangeArrowheads="1"/>
            </p:cNvSpPr>
            <p:nvPr/>
          </p:nvSpPr>
          <p:spPr bwMode="auto">
            <a:xfrm>
              <a:off x="3276600" y="908050"/>
              <a:ext cx="863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Jesus</a:t>
              </a:r>
              <a:r>
                <a:rPr lang="en-GB" dirty="0">
                  <a:solidFill>
                    <a:srgbClr val="66FF66"/>
                  </a:solidFill>
                </a:rPr>
                <a:t> </a:t>
              </a:r>
              <a:r>
                <a:rPr lang="en-GB" dirty="0"/>
                <a:t>is Lord</a:t>
              </a:r>
            </a:p>
          </p:txBody>
        </p:sp>
        <p:grpSp>
          <p:nvGrpSpPr>
            <p:cNvPr id="127" name="Group 49"/>
            <p:cNvGrpSpPr>
              <a:grpSpLocks/>
            </p:cNvGrpSpPr>
            <p:nvPr/>
          </p:nvGrpSpPr>
          <p:grpSpPr bwMode="auto">
            <a:xfrm>
              <a:off x="2987675" y="1484313"/>
              <a:ext cx="1420813" cy="1649412"/>
              <a:chOff x="2336" y="1026"/>
              <a:chExt cx="895" cy="1039"/>
            </a:xfrm>
          </p:grpSpPr>
          <p:grpSp>
            <p:nvGrpSpPr>
              <p:cNvPr id="128" name="Group 22"/>
              <p:cNvGrpSpPr>
                <a:grpSpLocks/>
              </p:cNvGrpSpPr>
              <p:nvPr/>
            </p:nvGrpSpPr>
            <p:grpSpPr bwMode="auto">
              <a:xfrm>
                <a:off x="2426" y="1026"/>
                <a:ext cx="726" cy="591"/>
                <a:chOff x="577" y="2077"/>
                <a:chExt cx="481" cy="455"/>
              </a:xfrm>
            </p:grpSpPr>
            <p:grpSp>
              <p:nvGrpSpPr>
                <p:cNvPr id="130" name="Group 23"/>
                <p:cNvGrpSpPr>
                  <a:grpSpLocks noChangeAspect="1"/>
                </p:cNvGrpSpPr>
                <p:nvPr/>
              </p:nvGrpSpPr>
              <p:grpSpPr bwMode="auto">
                <a:xfrm>
                  <a:off x="577" y="2077"/>
                  <a:ext cx="481" cy="455"/>
                  <a:chOff x="4059" y="301"/>
                  <a:chExt cx="816" cy="771"/>
                </a:xfrm>
              </p:grpSpPr>
              <p:pic>
                <p:nvPicPr>
                  <p:cNvPr id="132"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 name="AutoShape 25"/>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pic>
              <p:nvPicPr>
                <p:cNvPr id="131" name="Picture 2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9" name="Rectangle 28"/>
              <p:cNvSpPr>
                <a:spLocks noChangeArrowheads="1"/>
              </p:cNvSpPr>
              <p:nvPr/>
            </p:nvSpPr>
            <p:spPr bwMode="auto">
              <a:xfrm>
                <a:off x="2336" y="1661"/>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t>Seat of Rest</a:t>
                </a:r>
              </a:p>
              <a:p>
                <a:r>
                  <a:rPr lang="en-GB" dirty="0"/>
                  <a:t>Government</a:t>
                </a:r>
              </a:p>
            </p:txBody>
          </p:sp>
        </p:grpSp>
      </p:grpSp>
      <p:sp>
        <p:nvSpPr>
          <p:cNvPr id="21" name="Text Box 51"/>
          <p:cNvSpPr txBox="1">
            <a:spLocks noChangeArrowheads="1"/>
          </p:cNvSpPr>
          <p:nvPr/>
        </p:nvSpPr>
        <p:spPr bwMode="auto">
          <a:xfrm>
            <a:off x="2411760" y="2253609"/>
            <a:ext cx="8636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Bond</a:t>
            </a:r>
            <a:br>
              <a:rPr lang="en-GB" dirty="0" smtClean="0"/>
            </a:br>
            <a:r>
              <a:rPr lang="en-GB" dirty="0" smtClean="0"/>
              <a:t>Servant</a:t>
            </a:r>
            <a:endParaRPr lang="en-GB" dirty="0"/>
          </a:p>
        </p:txBody>
      </p:sp>
      <p:sp>
        <p:nvSpPr>
          <p:cNvPr id="22" name="Text Box 53"/>
          <p:cNvSpPr txBox="1">
            <a:spLocks noChangeArrowheads="1"/>
          </p:cNvSpPr>
          <p:nvPr/>
        </p:nvSpPr>
        <p:spPr bwMode="auto">
          <a:xfrm>
            <a:off x="3619187" y="4653136"/>
            <a:ext cx="2616348"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sz="2000" dirty="0" smtClean="0">
                <a:solidFill>
                  <a:srgbClr val="FF0000"/>
                </a:solidFill>
              </a:rPr>
              <a:t>Gifts</a:t>
            </a:r>
            <a:br>
              <a:rPr lang="en-GB" sz="2000" dirty="0" smtClean="0">
                <a:solidFill>
                  <a:srgbClr val="FF0000"/>
                </a:solidFill>
              </a:rPr>
            </a:br>
            <a:r>
              <a:rPr lang="en-GB" sz="2000" dirty="0" smtClean="0">
                <a:solidFill>
                  <a:srgbClr val="FF0000"/>
                </a:solidFill>
              </a:rPr>
              <a:t>Holy Spirit</a:t>
            </a:r>
            <a:br>
              <a:rPr lang="en-GB" sz="2000" dirty="0" smtClean="0">
                <a:solidFill>
                  <a:srgbClr val="FF0000"/>
                </a:solidFill>
              </a:rPr>
            </a:br>
            <a:r>
              <a:rPr lang="en-GB" sz="2000" dirty="0">
                <a:solidFill>
                  <a:srgbClr val="FF0000"/>
                </a:solidFill>
              </a:rPr>
              <a:t/>
            </a:r>
            <a:br>
              <a:rPr lang="en-GB" sz="2000" dirty="0">
                <a:solidFill>
                  <a:srgbClr val="FF0000"/>
                </a:solidFill>
              </a:rPr>
            </a:br>
            <a:r>
              <a:rPr lang="en-GB" sz="2000" dirty="0" smtClean="0">
                <a:solidFill>
                  <a:srgbClr val="FF0000"/>
                </a:solidFill>
              </a:rPr>
              <a:t>Fruit of Spirit</a:t>
            </a:r>
          </a:p>
        </p:txBody>
      </p:sp>
    </p:spTree>
    <p:extLst>
      <p:ext uri="{BB962C8B-B14F-4D97-AF65-F5344CB8AC3E}">
        <p14:creationId xmlns:p14="http://schemas.microsoft.com/office/powerpoint/2010/main" val="169918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39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399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6399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6397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6399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6398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3975" grpId="0"/>
      <p:bldP spid="1063987" grpId="0"/>
      <p:bldP spid="1063989" grpId="0"/>
      <p:bldP spid="1063992" grpId="0"/>
      <p:bldP spid="1063993" grpId="0"/>
      <p:bldP spid="1063994" grpId="0"/>
      <p:bldP spid="122" grpId="0"/>
      <p:bldP spid="123" grpId="0" animBg="1"/>
      <p:bldP spid="124" grpId="0" animBg="1"/>
      <p:bldP spid="21" grpId="0"/>
      <p:bldP spid="22"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011" name="Line 75"/>
          <p:cNvSpPr>
            <a:spLocks noChangeShapeType="1"/>
          </p:cNvSpPr>
          <p:nvPr/>
        </p:nvSpPr>
        <p:spPr bwMode="auto">
          <a:xfrm>
            <a:off x="4166393" y="3229870"/>
            <a:ext cx="2089150"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064010" name="Line 74"/>
          <p:cNvSpPr>
            <a:spLocks noChangeShapeType="1"/>
          </p:cNvSpPr>
          <p:nvPr/>
        </p:nvSpPr>
        <p:spPr bwMode="auto">
          <a:xfrm>
            <a:off x="1476375" y="3246103"/>
            <a:ext cx="1655762"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1063938" name="Rectangle 2"/>
          <p:cNvSpPr>
            <a:spLocks noGrp="1" noChangeArrowheads="1"/>
          </p:cNvSpPr>
          <p:nvPr>
            <p:ph type="title"/>
          </p:nvPr>
        </p:nvSpPr>
        <p:spPr>
          <a:xfrm>
            <a:off x="0" y="0"/>
            <a:ext cx="9144000" cy="692150"/>
          </a:xfrm>
          <a:noFill/>
        </p:spPr>
        <p:txBody>
          <a:bodyPr lIns="0" tIns="0" rIns="0" bIns="0" anchor="t"/>
          <a:lstStyle/>
          <a:p>
            <a:r>
              <a:rPr lang="en-GB" sz="4800" dirty="0"/>
              <a:t>Kingdom Prayer</a:t>
            </a:r>
            <a:endParaRPr lang="en-GB" sz="4800" dirty="0"/>
          </a:p>
        </p:txBody>
      </p:sp>
      <p:sp>
        <p:nvSpPr>
          <p:cNvPr id="1063971" name="Text Box 35"/>
          <p:cNvSpPr txBox="1">
            <a:spLocks noChangeArrowheads="1"/>
          </p:cNvSpPr>
          <p:nvPr/>
        </p:nvSpPr>
        <p:spPr bwMode="auto">
          <a:xfrm>
            <a:off x="1483546" y="253966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I am Lord</a:t>
            </a:r>
          </a:p>
        </p:txBody>
      </p:sp>
      <p:grpSp>
        <p:nvGrpSpPr>
          <p:cNvPr id="1063995" name="Group 59"/>
          <p:cNvGrpSpPr>
            <a:grpSpLocks/>
          </p:cNvGrpSpPr>
          <p:nvPr/>
        </p:nvGrpSpPr>
        <p:grpSpPr bwMode="auto">
          <a:xfrm>
            <a:off x="1425575" y="2884155"/>
            <a:ext cx="1435099" cy="1722439"/>
            <a:chOff x="807" y="2658"/>
            <a:chExt cx="904" cy="1085"/>
          </a:xfrm>
        </p:grpSpPr>
        <p:grpSp>
          <p:nvGrpSpPr>
            <p:cNvPr id="1063966" name="Group 30"/>
            <p:cNvGrpSpPr>
              <a:grpSpLocks/>
            </p:cNvGrpSpPr>
            <p:nvPr/>
          </p:nvGrpSpPr>
          <p:grpSpPr bwMode="auto">
            <a:xfrm>
              <a:off x="883" y="2658"/>
              <a:ext cx="726" cy="591"/>
              <a:chOff x="577" y="2077"/>
              <a:chExt cx="481" cy="455"/>
            </a:xfrm>
          </p:grpSpPr>
          <p:grpSp>
            <p:nvGrpSpPr>
              <p:cNvPr id="1063967" name="Group 31"/>
              <p:cNvGrpSpPr>
                <a:grpSpLocks noChangeAspect="1"/>
              </p:cNvGrpSpPr>
              <p:nvPr/>
            </p:nvGrpSpPr>
            <p:grpSpPr bwMode="auto">
              <a:xfrm>
                <a:off x="577" y="2077"/>
                <a:ext cx="481" cy="455"/>
                <a:chOff x="4059" y="301"/>
                <a:chExt cx="816" cy="771"/>
              </a:xfrm>
            </p:grpSpPr>
            <p:pic>
              <p:nvPicPr>
                <p:cNvPr id="1063968"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69" name="AutoShape 33"/>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pic>
            <p:nvPicPr>
              <p:cNvPr id="1063970" name="Picture 3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72" name="Rectangle 36"/>
            <p:cNvSpPr>
              <a:spLocks noChangeArrowheads="1"/>
            </p:cNvSpPr>
            <p:nvPr/>
          </p:nvSpPr>
          <p:spPr bwMode="auto">
            <a:xfrm>
              <a:off x="807" y="3336"/>
              <a:ext cx="904"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dirty="0"/>
                <a:t>Seat of Rest</a:t>
              </a:r>
            </a:p>
            <a:p>
              <a:r>
                <a:rPr lang="en-GB" dirty="0"/>
                <a:t>Government</a:t>
              </a:r>
            </a:p>
          </p:txBody>
        </p:sp>
      </p:grpSp>
      <p:sp>
        <p:nvSpPr>
          <p:cNvPr id="1063973" name="Text Box 37"/>
          <p:cNvSpPr txBox="1">
            <a:spLocks noChangeArrowheads="1"/>
          </p:cNvSpPr>
          <p:nvPr/>
        </p:nvSpPr>
        <p:spPr bwMode="auto">
          <a:xfrm>
            <a:off x="1525408" y="2238041"/>
            <a:ext cx="1295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CC00CC"/>
                </a:solidFill>
                <a:effectLst>
                  <a:outerShdw blurRad="38100" dist="38100" dir="2700000" algn="tl">
                    <a:srgbClr val="000000">
                      <a:alpha val="43137"/>
                    </a:srgbClr>
                  </a:outerShdw>
                </a:effectLst>
              </a:rPr>
              <a:t>Jesus is King</a:t>
            </a:r>
          </a:p>
        </p:txBody>
      </p:sp>
      <p:sp>
        <p:nvSpPr>
          <p:cNvPr id="1063982" name="Text Box 46"/>
          <p:cNvSpPr txBox="1">
            <a:spLocks noChangeArrowheads="1"/>
          </p:cNvSpPr>
          <p:nvPr/>
        </p:nvSpPr>
        <p:spPr bwMode="auto">
          <a:xfrm>
            <a:off x="4572000" y="2598403"/>
            <a:ext cx="12239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I am King</a:t>
            </a:r>
          </a:p>
        </p:txBody>
      </p:sp>
      <p:grpSp>
        <p:nvGrpSpPr>
          <p:cNvPr id="1064000" name="Group 64"/>
          <p:cNvGrpSpPr>
            <a:grpSpLocks/>
          </p:cNvGrpSpPr>
          <p:nvPr/>
        </p:nvGrpSpPr>
        <p:grpSpPr bwMode="auto">
          <a:xfrm>
            <a:off x="4500562" y="2957178"/>
            <a:ext cx="1420813" cy="1649413"/>
            <a:chOff x="2744" y="2704"/>
            <a:chExt cx="895" cy="1039"/>
          </a:xfrm>
        </p:grpSpPr>
        <p:grpSp>
          <p:nvGrpSpPr>
            <p:cNvPr id="1063977" name="Group 41"/>
            <p:cNvGrpSpPr>
              <a:grpSpLocks/>
            </p:cNvGrpSpPr>
            <p:nvPr/>
          </p:nvGrpSpPr>
          <p:grpSpPr bwMode="auto">
            <a:xfrm>
              <a:off x="2834" y="2704"/>
              <a:ext cx="726" cy="591"/>
              <a:chOff x="577" y="2077"/>
              <a:chExt cx="481" cy="455"/>
            </a:xfrm>
          </p:grpSpPr>
          <p:grpSp>
            <p:nvGrpSpPr>
              <p:cNvPr id="1063978" name="Group 42"/>
              <p:cNvGrpSpPr>
                <a:grpSpLocks noChangeAspect="1"/>
              </p:cNvGrpSpPr>
              <p:nvPr/>
            </p:nvGrpSpPr>
            <p:grpSpPr bwMode="auto">
              <a:xfrm>
                <a:off x="577" y="2077"/>
                <a:ext cx="481" cy="455"/>
                <a:chOff x="4059" y="301"/>
                <a:chExt cx="816" cy="771"/>
              </a:xfrm>
            </p:grpSpPr>
            <p:pic>
              <p:nvPicPr>
                <p:cNvPr id="1063979" name="Picture 4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80" name="AutoShape 44"/>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pic>
            <p:nvPicPr>
              <p:cNvPr id="1063981" name="Picture 4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83" name="Rectangle 47"/>
            <p:cNvSpPr>
              <a:spLocks noChangeArrowheads="1"/>
            </p:cNvSpPr>
            <p:nvPr/>
          </p:nvSpPr>
          <p:spPr bwMode="auto">
            <a:xfrm>
              <a:off x="2744" y="3339"/>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t>Seat of Rest</a:t>
              </a:r>
            </a:p>
            <a:p>
              <a:r>
                <a:rPr lang="en-GB" dirty="0"/>
                <a:t>Government</a:t>
              </a:r>
            </a:p>
          </p:txBody>
        </p:sp>
      </p:grpSp>
      <p:sp>
        <p:nvSpPr>
          <p:cNvPr id="1063984" name="Text Box 48"/>
          <p:cNvSpPr txBox="1">
            <a:spLocks noChangeArrowheads="1"/>
          </p:cNvSpPr>
          <p:nvPr/>
        </p:nvSpPr>
        <p:spPr bwMode="auto">
          <a:xfrm>
            <a:off x="1416664" y="5733256"/>
            <a:ext cx="15128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Rule House</a:t>
            </a:r>
          </a:p>
        </p:txBody>
      </p:sp>
      <p:sp>
        <p:nvSpPr>
          <p:cNvPr id="1063996" name="Text Box 60"/>
          <p:cNvSpPr txBox="1">
            <a:spLocks noChangeArrowheads="1"/>
          </p:cNvSpPr>
          <p:nvPr/>
        </p:nvSpPr>
        <p:spPr bwMode="auto">
          <a:xfrm>
            <a:off x="1135388" y="5032040"/>
            <a:ext cx="2301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Administer Principles of Kingdom</a:t>
            </a:r>
          </a:p>
        </p:txBody>
      </p:sp>
      <p:sp>
        <p:nvSpPr>
          <p:cNvPr id="1063997" name="Text Box 61"/>
          <p:cNvSpPr txBox="1">
            <a:spLocks noChangeArrowheads="1"/>
          </p:cNvSpPr>
          <p:nvPr/>
        </p:nvSpPr>
        <p:spPr bwMode="auto">
          <a:xfrm>
            <a:off x="144462" y="3101641"/>
            <a:ext cx="12239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Holy Spirit</a:t>
            </a:r>
          </a:p>
        </p:txBody>
      </p:sp>
      <p:sp>
        <p:nvSpPr>
          <p:cNvPr id="1063998" name="Text Box 62"/>
          <p:cNvSpPr txBox="1">
            <a:spLocks noChangeArrowheads="1"/>
          </p:cNvSpPr>
          <p:nvPr/>
        </p:nvSpPr>
        <p:spPr bwMode="auto">
          <a:xfrm>
            <a:off x="3132137" y="3101641"/>
            <a:ext cx="863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Jesus</a:t>
            </a:r>
          </a:p>
        </p:txBody>
      </p:sp>
      <p:sp>
        <p:nvSpPr>
          <p:cNvPr id="1063999" name="Text Box 63"/>
          <p:cNvSpPr txBox="1">
            <a:spLocks noChangeArrowheads="1"/>
          </p:cNvSpPr>
          <p:nvPr/>
        </p:nvSpPr>
        <p:spPr bwMode="auto">
          <a:xfrm>
            <a:off x="4356100" y="2238041"/>
            <a:ext cx="17287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CC00CC"/>
                </a:solidFill>
                <a:effectLst>
                  <a:outerShdw blurRad="38100" dist="38100" dir="2700000" algn="tl">
                    <a:srgbClr val="000000">
                      <a:alpha val="43137"/>
                    </a:srgbClr>
                  </a:outerShdw>
                </a:effectLst>
              </a:rPr>
              <a:t>God is Father</a:t>
            </a:r>
          </a:p>
        </p:txBody>
      </p:sp>
      <p:grpSp>
        <p:nvGrpSpPr>
          <p:cNvPr id="1064001" name="Group 65"/>
          <p:cNvGrpSpPr>
            <a:grpSpLocks/>
          </p:cNvGrpSpPr>
          <p:nvPr/>
        </p:nvGrpSpPr>
        <p:grpSpPr bwMode="auto">
          <a:xfrm>
            <a:off x="7104588" y="2917205"/>
            <a:ext cx="1420812" cy="1649413"/>
            <a:chOff x="2744" y="2704"/>
            <a:chExt cx="895" cy="1039"/>
          </a:xfrm>
        </p:grpSpPr>
        <p:grpSp>
          <p:nvGrpSpPr>
            <p:cNvPr id="1064002" name="Group 66"/>
            <p:cNvGrpSpPr>
              <a:grpSpLocks/>
            </p:cNvGrpSpPr>
            <p:nvPr/>
          </p:nvGrpSpPr>
          <p:grpSpPr bwMode="auto">
            <a:xfrm>
              <a:off x="2834" y="2704"/>
              <a:ext cx="726" cy="591"/>
              <a:chOff x="577" y="2077"/>
              <a:chExt cx="481" cy="455"/>
            </a:xfrm>
          </p:grpSpPr>
          <p:grpSp>
            <p:nvGrpSpPr>
              <p:cNvPr id="1064003" name="Group 67"/>
              <p:cNvGrpSpPr>
                <a:grpSpLocks noChangeAspect="1"/>
              </p:cNvGrpSpPr>
              <p:nvPr/>
            </p:nvGrpSpPr>
            <p:grpSpPr bwMode="auto">
              <a:xfrm>
                <a:off x="577" y="2077"/>
                <a:ext cx="481" cy="455"/>
                <a:chOff x="4059" y="301"/>
                <a:chExt cx="816" cy="771"/>
              </a:xfrm>
            </p:grpSpPr>
            <p:pic>
              <p:nvPicPr>
                <p:cNvPr id="1064004" name="Picture 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4005" name="AutoShape 69"/>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pic>
            <p:nvPicPr>
              <p:cNvPr id="1064006" name="Picture 7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4007" name="Rectangle 71"/>
            <p:cNvSpPr>
              <a:spLocks noChangeArrowheads="1"/>
            </p:cNvSpPr>
            <p:nvPr/>
          </p:nvSpPr>
          <p:spPr bwMode="auto">
            <a:xfrm>
              <a:off x="2744" y="3339"/>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t>Seat of Rest</a:t>
              </a:r>
            </a:p>
            <a:p>
              <a:r>
                <a:rPr lang="en-GB" dirty="0"/>
                <a:t>Government</a:t>
              </a:r>
            </a:p>
          </p:txBody>
        </p:sp>
      </p:grpSp>
      <p:sp>
        <p:nvSpPr>
          <p:cNvPr id="1064008" name="Text Box 72"/>
          <p:cNvSpPr txBox="1">
            <a:spLocks noChangeArrowheads="1"/>
          </p:cNvSpPr>
          <p:nvPr/>
        </p:nvSpPr>
        <p:spPr bwMode="auto">
          <a:xfrm>
            <a:off x="7217014" y="2539666"/>
            <a:ext cx="12239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I am a Son</a:t>
            </a:r>
          </a:p>
        </p:txBody>
      </p:sp>
      <p:sp>
        <p:nvSpPr>
          <p:cNvPr id="1064009" name="Text Box 73"/>
          <p:cNvSpPr txBox="1">
            <a:spLocks noChangeArrowheads="1"/>
          </p:cNvSpPr>
          <p:nvPr/>
        </p:nvSpPr>
        <p:spPr bwMode="auto">
          <a:xfrm>
            <a:off x="6275542" y="3078445"/>
            <a:ext cx="1079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Father</a:t>
            </a:r>
          </a:p>
        </p:txBody>
      </p:sp>
      <p:sp>
        <p:nvSpPr>
          <p:cNvPr id="1064012" name="Text Box 76"/>
          <p:cNvSpPr txBox="1">
            <a:spLocks noChangeArrowheads="1"/>
          </p:cNvSpPr>
          <p:nvPr/>
        </p:nvSpPr>
        <p:spPr bwMode="auto">
          <a:xfrm>
            <a:off x="4612989" y="5032040"/>
            <a:ext cx="15128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Judge Courts</a:t>
            </a:r>
          </a:p>
        </p:txBody>
      </p:sp>
      <p:sp>
        <p:nvSpPr>
          <p:cNvPr id="37" name="Text Box 63"/>
          <p:cNvSpPr txBox="1">
            <a:spLocks noChangeArrowheads="1"/>
          </p:cNvSpPr>
          <p:nvPr/>
        </p:nvSpPr>
        <p:spPr bwMode="auto">
          <a:xfrm>
            <a:off x="7079498" y="2207254"/>
            <a:ext cx="17287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CC00CC"/>
                </a:solidFill>
                <a:effectLst>
                  <a:outerShdw blurRad="38100" dist="38100" dir="2700000" algn="tl">
                    <a:srgbClr val="000000">
                      <a:alpha val="43137"/>
                    </a:srgbClr>
                  </a:outerShdw>
                </a:effectLst>
              </a:rPr>
              <a:t>God is Father</a:t>
            </a:r>
          </a:p>
        </p:txBody>
      </p:sp>
      <p:sp>
        <p:nvSpPr>
          <p:cNvPr id="38" name="Text Box 76"/>
          <p:cNvSpPr txBox="1">
            <a:spLocks noChangeArrowheads="1"/>
          </p:cNvSpPr>
          <p:nvPr/>
        </p:nvSpPr>
        <p:spPr bwMode="auto">
          <a:xfrm>
            <a:off x="7079498" y="5047121"/>
            <a:ext cx="15128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solidFill>
                  <a:srgbClr val="FF0000"/>
                </a:solidFill>
              </a:rPr>
              <a:t>Access to Stand</a:t>
            </a:r>
            <a:endParaRPr lang="en-GB" dirty="0">
              <a:solidFill>
                <a:srgbClr val="FF0000"/>
              </a:solidFill>
            </a:endParaRPr>
          </a:p>
        </p:txBody>
      </p:sp>
    </p:spTree>
    <p:extLst>
      <p:ext uri="{BB962C8B-B14F-4D97-AF65-F5344CB8AC3E}">
        <p14:creationId xmlns:p14="http://schemas.microsoft.com/office/powerpoint/2010/main" val="91025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399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6399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399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40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6397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639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6399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6398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640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6400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6400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6399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6398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640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6400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6400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011" grpId="0" animBg="1"/>
      <p:bldP spid="1064010" grpId="0" animBg="1"/>
      <p:bldP spid="1063971" grpId="0"/>
      <p:bldP spid="1063973" grpId="0"/>
      <p:bldP spid="1063982" grpId="0"/>
      <p:bldP spid="1063984" grpId="0"/>
      <p:bldP spid="1063996" grpId="0"/>
      <p:bldP spid="1063997" grpId="0"/>
      <p:bldP spid="1063998" grpId="0"/>
      <p:bldP spid="1063999" grpId="0"/>
      <p:bldP spid="1064008" grpId="0"/>
      <p:bldP spid="1064009" grpId="0"/>
      <p:bldP spid="1064012" grpId="0"/>
      <p:bldP spid="37" grpId="0"/>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a:t>There are about 650 different prayers in the </a:t>
            </a:r>
            <a:r>
              <a:rPr lang="en-GB" sz="4400" dirty="0" smtClean="0"/>
              <a:t>Bible</a:t>
            </a:r>
          </a:p>
          <a:p>
            <a:r>
              <a:rPr lang="en-GB" sz="4400" dirty="0"/>
              <a:t>Prayers and references to prayer appear in sixty-two of the sixty-six books of </a:t>
            </a:r>
            <a:r>
              <a:rPr lang="en-GB" sz="4400" dirty="0" smtClean="0"/>
              <a:t>the Bible</a:t>
            </a:r>
            <a:endParaRPr lang="en-GB" sz="4800" dirty="0" smtClean="0"/>
          </a:p>
          <a:p>
            <a:r>
              <a:rPr lang="en-GB" sz="4400" dirty="0" smtClean="0"/>
              <a:t>Basic definition </a:t>
            </a:r>
            <a:r>
              <a:rPr lang="en-GB" sz="4400" dirty="0" smtClean="0"/>
              <a:t>of Prayer</a:t>
            </a:r>
          </a:p>
          <a:p>
            <a:r>
              <a:rPr lang="en-GB" sz="4400" dirty="0" smtClean="0"/>
              <a:t>Two way Communication </a:t>
            </a:r>
            <a:r>
              <a:rPr lang="en-GB" sz="4400" dirty="0"/>
              <a:t>with </a:t>
            </a:r>
            <a:r>
              <a:rPr lang="en-GB" sz="4400" dirty="0" smtClean="0"/>
              <a:t>God</a:t>
            </a:r>
          </a:p>
        </p:txBody>
      </p:sp>
    </p:spTree>
    <p:extLst>
      <p:ext uri="{BB962C8B-B14F-4D97-AF65-F5344CB8AC3E}">
        <p14:creationId xmlns:p14="http://schemas.microsoft.com/office/powerpoint/2010/main" val="324277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011" name="Line 75"/>
          <p:cNvSpPr>
            <a:spLocks noChangeShapeType="1"/>
          </p:cNvSpPr>
          <p:nvPr/>
        </p:nvSpPr>
        <p:spPr bwMode="auto">
          <a:xfrm>
            <a:off x="3851275" y="4581525"/>
            <a:ext cx="2089150"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solidFill>
                <a:srgbClr val="000000"/>
              </a:solidFill>
            </a:endParaRPr>
          </a:p>
        </p:txBody>
      </p:sp>
      <p:sp>
        <p:nvSpPr>
          <p:cNvPr id="1064010" name="Line 74"/>
          <p:cNvSpPr>
            <a:spLocks noChangeShapeType="1"/>
          </p:cNvSpPr>
          <p:nvPr/>
        </p:nvSpPr>
        <p:spPr bwMode="auto">
          <a:xfrm>
            <a:off x="1331913" y="4581525"/>
            <a:ext cx="1655762" cy="0"/>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solidFill>
                <a:srgbClr val="000000"/>
              </a:solidFill>
            </a:endParaRPr>
          </a:p>
        </p:txBody>
      </p:sp>
      <p:sp>
        <p:nvSpPr>
          <p:cNvPr id="1063938" name="Rectangle 2"/>
          <p:cNvSpPr>
            <a:spLocks noGrp="1" noChangeArrowheads="1"/>
          </p:cNvSpPr>
          <p:nvPr>
            <p:ph type="title"/>
          </p:nvPr>
        </p:nvSpPr>
        <p:spPr>
          <a:xfrm>
            <a:off x="0" y="0"/>
            <a:ext cx="9144000" cy="692150"/>
          </a:xfrm>
          <a:noFill/>
        </p:spPr>
        <p:txBody>
          <a:bodyPr lIns="0" tIns="0" rIns="0" bIns="0" anchor="t"/>
          <a:lstStyle/>
          <a:p>
            <a:r>
              <a:rPr lang="en-GB" sz="4800" dirty="0"/>
              <a:t>Heavenly Encounters - Practicing</a:t>
            </a:r>
          </a:p>
        </p:txBody>
      </p:sp>
      <p:grpSp>
        <p:nvGrpSpPr>
          <p:cNvPr id="1063955" name="Group 19"/>
          <p:cNvGrpSpPr>
            <a:grpSpLocks/>
          </p:cNvGrpSpPr>
          <p:nvPr/>
        </p:nvGrpSpPr>
        <p:grpSpPr bwMode="auto">
          <a:xfrm>
            <a:off x="684213" y="1196975"/>
            <a:ext cx="1420812" cy="2008188"/>
            <a:chOff x="2200" y="845"/>
            <a:chExt cx="895" cy="1265"/>
          </a:xfrm>
        </p:grpSpPr>
        <p:grpSp>
          <p:nvGrpSpPr>
            <p:cNvPr id="1063952" name="Group 16"/>
            <p:cNvGrpSpPr>
              <a:grpSpLocks/>
            </p:cNvGrpSpPr>
            <p:nvPr/>
          </p:nvGrpSpPr>
          <p:grpSpPr bwMode="auto">
            <a:xfrm>
              <a:off x="2290" y="1071"/>
              <a:ext cx="726" cy="591"/>
              <a:chOff x="577" y="2077"/>
              <a:chExt cx="481" cy="455"/>
            </a:xfrm>
          </p:grpSpPr>
          <p:grpSp>
            <p:nvGrpSpPr>
              <p:cNvPr id="1063940" name="Group 4"/>
              <p:cNvGrpSpPr>
                <a:grpSpLocks noChangeAspect="1"/>
              </p:cNvGrpSpPr>
              <p:nvPr/>
            </p:nvGrpSpPr>
            <p:grpSpPr bwMode="auto">
              <a:xfrm>
                <a:off x="577" y="2077"/>
                <a:ext cx="481" cy="455"/>
                <a:chOff x="4059" y="301"/>
                <a:chExt cx="816" cy="771"/>
              </a:xfrm>
            </p:grpSpPr>
            <p:pic>
              <p:nvPicPr>
                <p:cNvPr id="106394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42" name="AutoShape 6"/>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3944"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51" name="Text Box 15"/>
            <p:cNvSpPr txBox="1">
              <a:spLocks noChangeArrowheads="1"/>
            </p:cNvSpPr>
            <p:nvPr/>
          </p:nvSpPr>
          <p:spPr bwMode="auto">
            <a:xfrm>
              <a:off x="2336" y="845"/>
              <a:ext cx="54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You</a:t>
              </a:r>
            </a:p>
          </p:txBody>
        </p:sp>
        <p:sp>
          <p:nvSpPr>
            <p:cNvPr id="1063954" name="Rectangle 18"/>
            <p:cNvSpPr>
              <a:spLocks noChangeArrowheads="1"/>
            </p:cNvSpPr>
            <p:nvPr/>
          </p:nvSpPr>
          <p:spPr bwMode="auto">
            <a:xfrm>
              <a:off x="2200" y="1706"/>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grpSp>
        <p:nvGrpSpPr>
          <p:cNvPr id="2" name="Group 1"/>
          <p:cNvGrpSpPr/>
          <p:nvPr/>
        </p:nvGrpSpPr>
        <p:grpSpPr>
          <a:xfrm>
            <a:off x="2987675" y="908050"/>
            <a:ext cx="1420813" cy="2225675"/>
            <a:chOff x="2987675" y="908050"/>
            <a:chExt cx="1420813" cy="2225675"/>
          </a:xfrm>
        </p:grpSpPr>
        <p:sp>
          <p:nvSpPr>
            <p:cNvPr id="1063963" name="Text Box 27"/>
            <p:cNvSpPr txBox="1">
              <a:spLocks noChangeArrowheads="1"/>
            </p:cNvSpPr>
            <p:nvPr/>
          </p:nvSpPr>
          <p:spPr bwMode="auto">
            <a:xfrm>
              <a:off x="3276600" y="908050"/>
              <a:ext cx="863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Jesus</a:t>
              </a:r>
              <a:r>
                <a:rPr lang="en-GB" dirty="0">
                  <a:solidFill>
                    <a:srgbClr val="66FF66"/>
                  </a:solidFill>
                </a:rPr>
                <a:t> </a:t>
              </a:r>
              <a:r>
                <a:rPr lang="en-GB" dirty="0">
                  <a:solidFill>
                    <a:srgbClr val="000000"/>
                  </a:solidFill>
                </a:rPr>
                <a:t>is Lord</a:t>
              </a:r>
            </a:p>
          </p:txBody>
        </p:sp>
        <p:grpSp>
          <p:nvGrpSpPr>
            <p:cNvPr id="1063985" name="Group 49"/>
            <p:cNvGrpSpPr>
              <a:grpSpLocks/>
            </p:cNvGrpSpPr>
            <p:nvPr/>
          </p:nvGrpSpPr>
          <p:grpSpPr bwMode="auto">
            <a:xfrm>
              <a:off x="2987675" y="1484313"/>
              <a:ext cx="1420813" cy="1649412"/>
              <a:chOff x="2336" y="1026"/>
              <a:chExt cx="895" cy="1039"/>
            </a:xfrm>
          </p:grpSpPr>
          <p:grpSp>
            <p:nvGrpSpPr>
              <p:cNvPr id="1063958" name="Group 22"/>
              <p:cNvGrpSpPr>
                <a:grpSpLocks/>
              </p:cNvGrpSpPr>
              <p:nvPr/>
            </p:nvGrpSpPr>
            <p:grpSpPr bwMode="auto">
              <a:xfrm>
                <a:off x="2426" y="1026"/>
                <a:ext cx="726" cy="591"/>
                <a:chOff x="577" y="2077"/>
                <a:chExt cx="481" cy="455"/>
              </a:xfrm>
            </p:grpSpPr>
            <p:grpSp>
              <p:nvGrpSpPr>
                <p:cNvPr id="1063959" name="Group 23"/>
                <p:cNvGrpSpPr>
                  <a:grpSpLocks noChangeAspect="1"/>
                </p:cNvGrpSpPr>
                <p:nvPr/>
              </p:nvGrpSpPr>
              <p:grpSpPr bwMode="auto">
                <a:xfrm>
                  <a:off x="577" y="2077"/>
                  <a:ext cx="481" cy="455"/>
                  <a:chOff x="4059" y="301"/>
                  <a:chExt cx="816" cy="771"/>
                </a:xfrm>
              </p:grpSpPr>
              <p:pic>
                <p:nvPicPr>
                  <p:cNvPr id="1063960" name="Picture 2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61" name="AutoShape 25"/>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3962" name="Picture 2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64" name="Rectangle 28"/>
              <p:cNvSpPr>
                <a:spLocks noChangeArrowheads="1"/>
              </p:cNvSpPr>
              <p:nvPr/>
            </p:nvSpPr>
            <p:spPr bwMode="auto">
              <a:xfrm>
                <a:off x="2336" y="1661"/>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grpSp>
      <p:sp>
        <p:nvSpPr>
          <p:cNvPr id="1063971" name="Text Box 35"/>
          <p:cNvSpPr txBox="1">
            <a:spLocks noChangeArrowheads="1"/>
          </p:cNvSpPr>
          <p:nvPr/>
        </p:nvSpPr>
        <p:spPr bwMode="auto">
          <a:xfrm>
            <a:off x="1331913" y="3933825"/>
            <a:ext cx="12969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I am Lord</a:t>
            </a:r>
          </a:p>
        </p:txBody>
      </p:sp>
      <p:grpSp>
        <p:nvGrpSpPr>
          <p:cNvPr id="1063995" name="Group 59"/>
          <p:cNvGrpSpPr>
            <a:grpSpLocks/>
          </p:cNvGrpSpPr>
          <p:nvPr/>
        </p:nvGrpSpPr>
        <p:grpSpPr bwMode="auto">
          <a:xfrm>
            <a:off x="1258888" y="4219575"/>
            <a:ext cx="1420812" cy="1649413"/>
            <a:chOff x="793" y="2658"/>
            <a:chExt cx="895" cy="1039"/>
          </a:xfrm>
        </p:grpSpPr>
        <p:grpSp>
          <p:nvGrpSpPr>
            <p:cNvPr id="1063966" name="Group 30"/>
            <p:cNvGrpSpPr>
              <a:grpSpLocks/>
            </p:cNvGrpSpPr>
            <p:nvPr/>
          </p:nvGrpSpPr>
          <p:grpSpPr bwMode="auto">
            <a:xfrm>
              <a:off x="883" y="2658"/>
              <a:ext cx="726" cy="591"/>
              <a:chOff x="577" y="2077"/>
              <a:chExt cx="481" cy="455"/>
            </a:xfrm>
          </p:grpSpPr>
          <p:grpSp>
            <p:nvGrpSpPr>
              <p:cNvPr id="1063967" name="Group 31"/>
              <p:cNvGrpSpPr>
                <a:grpSpLocks noChangeAspect="1"/>
              </p:cNvGrpSpPr>
              <p:nvPr/>
            </p:nvGrpSpPr>
            <p:grpSpPr bwMode="auto">
              <a:xfrm>
                <a:off x="577" y="2077"/>
                <a:ext cx="481" cy="455"/>
                <a:chOff x="4059" y="301"/>
                <a:chExt cx="816" cy="771"/>
              </a:xfrm>
            </p:grpSpPr>
            <p:pic>
              <p:nvPicPr>
                <p:cNvPr id="1063968"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69" name="AutoShape 33"/>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3970" name="Picture 3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72" name="Rectangle 36"/>
            <p:cNvSpPr>
              <a:spLocks noChangeArrowheads="1"/>
            </p:cNvSpPr>
            <p:nvPr/>
          </p:nvSpPr>
          <p:spPr bwMode="auto">
            <a:xfrm>
              <a:off x="793" y="3293"/>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sp>
        <p:nvSpPr>
          <p:cNvPr id="1063973" name="Text Box 37"/>
          <p:cNvSpPr txBox="1">
            <a:spLocks noChangeArrowheads="1"/>
          </p:cNvSpPr>
          <p:nvPr/>
        </p:nvSpPr>
        <p:spPr bwMode="auto">
          <a:xfrm>
            <a:off x="1258888" y="3500438"/>
            <a:ext cx="1295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9900CC"/>
                </a:solidFill>
                <a:effectLst>
                  <a:outerShdw blurRad="38100" dist="38100" dir="2700000" algn="tl">
                    <a:srgbClr val="000000">
                      <a:alpha val="43137"/>
                    </a:srgbClr>
                  </a:outerShdw>
                </a:effectLst>
              </a:rPr>
              <a:t>Jesus is King</a:t>
            </a:r>
          </a:p>
        </p:txBody>
      </p:sp>
      <p:sp>
        <p:nvSpPr>
          <p:cNvPr id="1063975" name="Text Box 39"/>
          <p:cNvSpPr txBox="1">
            <a:spLocks noChangeArrowheads="1"/>
          </p:cNvSpPr>
          <p:nvPr/>
        </p:nvSpPr>
        <p:spPr bwMode="auto">
          <a:xfrm>
            <a:off x="5435600" y="908050"/>
            <a:ext cx="863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Training</a:t>
            </a:r>
          </a:p>
        </p:txBody>
      </p:sp>
      <p:sp>
        <p:nvSpPr>
          <p:cNvPr id="1063982" name="Text Box 46"/>
          <p:cNvSpPr txBox="1">
            <a:spLocks noChangeArrowheads="1"/>
          </p:cNvSpPr>
          <p:nvPr/>
        </p:nvSpPr>
        <p:spPr bwMode="auto">
          <a:xfrm>
            <a:off x="4427538" y="3933825"/>
            <a:ext cx="12239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I am King</a:t>
            </a:r>
          </a:p>
        </p:txBody>
      </p:sp>
      <p:grpSp>
        <p:nvGrpSpPr>
          <p:cNvPr id="1064000" name="Group 64"/>
          <p:cNvGrpSpPr>
            <a:grpSpLocks/>
          </p:cNvGrpSpPr>
          <p:nvPr/>
        </p:nvGrpSpPr>
        <p:grpSpPr bwMode="auto">
          <a:xfrm>
            <a:off x="4356100" y="4292600"/>
            <a:ext cx="1420813" cy="1649413"/>
            <a:chOff x="2744" y="2704"/>
            <a:chExt cx="895" cy="1039"/>
          </a:xfrm>
        </p:grpSpPr>
        <p:grpSp>
          <p:nvGrpSpPr>
            <p:cNvPr id="1063977" name="Group 41"/>
            <p:cNvGrpSpPr>
              <a:grpSpLocks/>
            </p:cNvGrpSpPr>
            <p:nvPr/>
          </p:nvGrpSpPr>
          <p:grpSpPr bwMode="auto">
            <a:xfrm>
              <a:off x="2834" y="2704"/>
              <a:ext cx="726" cy="591"/>
              <a:chOff x="577" y="2077"/>
              <a:chExt cx="481" cy="455"/>
            </a:xfrm>
          </p:grpSpPr>
          <p:grpSp>
            <p:nvGrpSpPr>
              <p:cNvPr id="1063978" name="Group 42"/>
              <p:cNvGrpSpPr>
                <a:grpSpLocks noChangeAspect="1"/>
              </p:cNvGrpSpPr>
              <p:nvPr/>
            </p:nvGrpSpPr>
            <p:grpSpPr bwMode="auto">
              <a:xfrm>
                <a:off x="577" y="2077"/>
                <a:ext cx="481" cy="455"/>
                <a:chOff x="4059" y="301"/>
                <a:chExt cx="816" cy="771"/>
              </a:xfrm>
            </p:grpSpPr>
            <p:pic>
              <p:nvPicPr>
                <p:cNvPr id="1063979" name="Picture 4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3980" name="AutoShape 44"/>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3981" name="Picture 4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3983" name="Rectangle 47"/>
            <p:cNvSpPr>
              <a:spLocks noChangeArrowheads="1"/>
            </p:cNvSpPr>
            <p:nvPr/>
          </p:nvSpPr>
          <p:spPr bwMode="auto">
            <a:xfrm>
              <a:off x="2744" y="3339"/>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sp>
        <p:nvSpPr>
          <p:cNvPr id="1063984" name="Text Box 48"/>
          <p:cNvSpPr txBox="1">
            <a:spLocks noChangeArrowheads="1"/>
          </p:cNvSpPr>
          <p:nvPr/>
        </p:nvSpPr>
        <p:spPr bwMode="auto">
          <a:xfrm>
            <a:off x="1348581" y="6446044"/>
            <a:ext cx="15128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Rule House</a:t>
            </a:r>
          </a:p>
        </p:txBody>
      </p:sp>
      <p:sp>
        <p:nvSpPr>
          <p:cNvPr id="1063986" name="Text Box 50"/>
          <p:cNvSpPr txBox="1">
            <a:spLocks noChangeArrowheads="1"/>
          </p:cNvSpPr>
          <p:nvPr/>
        </p:nvSpPr>
        <p:spPr bwMode="auto">
          <a:xfrm>
            <a:off x="2051050" y="1557338"/>
            <a:ext cx="10064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Abdicate</a:t>
            </a:r>
          </a:p>
        </p:txBody>
      </p:sp>
      <p:sp>
        <p:nvSpPr>
          <p:cNvPr id="1063987" name="Text Box 51"/>
          <p:cNvSpPr txBox="1">
            <a:spLocks noChangeArrowheads="1"/>
          </p:cNvSpPr>
          <p:nvPr/>
        </p:nvSpPr>
        <p:spPr bwMode="auto">
          <a:xfrm>
            <a:off x="5651500" y="2636838"/>
            <a:ext cx="863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Servant</a:t>
            </a:r>
          </a:p>
        </p:txBody>
      </p:sp>
      <p:sp>
        <p:nvSpPr>
          <p:cNvPr id="1063988" name="Text Box 52"/>
          <p:cNvSpPr txBox="1">
            <a:spLocks noChangeArrowheads="1"/>
          </p:cNvSpPr>
          <p:nvPr/>
        </p:nvSpPr>
        <p:spPr bwMode="auto">
          <a:xfrm>
            <a:off x="4211638" y="1412875"/>
            <a:ext cx="13684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Trials</a:t>
            </a:r>
            <a:br>
              <a:rPr lang="en-GB" dirty="0">
                <a:solidFill>
                  <a:srgbClr val="FF0000"/>
                </a:solidFill>
              </a:rPr>
            </a:br>
            <a:r>
              <a:rPr lang="en-GB" dirty="0">
                <a:solidFill>
                  <a:srgbClr val="FF0000"/>
                </a:solidFill>
              </a:rPr>
              <a:t>Tribulations</a:t>
            </a:r>
          </a:p>
        </p:txBody>
      </p:sp>
      <p:sp>
        <p:nvSpPr>
          <p:cNvPr id="1063989" name="Text Box 53"/>
          <p:cNvSpPr txBox="1">
            <a:spLocks noChangeArrowheads="1"/>
          </p:cNvSpPr>
          <p:nvPr/>
        </p:nvSpPr>
        <p:spPr bwMode="auto">
          <a:xfrm>
            <a:off x="6227763" y="3068638"/>
            <a:ext cx="13668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Ways of God</a:t>
            </a:r>
          </a:p>
        </p:txBody>
      </p:sp>
      <p:sp>
        <p:nvSpPr>
          <p:cNvPr id="1063990" name="Text Box 54"/>
          <p:cNvSpPr txBox="1">
            <a:spLocks noChangeArrowheads="1"/>
          </p:cNvSpPr>
          <p:nvPr/>
        </p:nvSpPr>
        <p:spPr bwMode="auto">
          <a:xfrm>
            <a:off x="5651500" y="2060575"/>
            <a:ext cx="863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Steward</a:t>
            </a:r>
          </a:p>
        </p:txBody>
      </p:sp>
      <p:sp>
        <p:nvSpPr>
          <p:cNvPr id="1063991" name="Text Box 55"/>
          <p:cNvSpPr txBox="1">
            <a:spLocks noChangeArrowheads="1"/>
          </p:cNvSpPr>
          <p:nvPr/>
        </p:nvSpPr>
        <p:spPr bwMode="auto">
          <a:xfrm>
            <a:off x="5651500" y="1557338"/>
            <a:ext cx="863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Friend</a:t>
            </a:r>
          </a:p>
        </p:txBody>
      </p:sp>
      <p:sp>
        <p:nvSpPr>
          <p:cNvPr id="1063992" name="Text Box 56"/>
          <p:cNvSpPr txBox="1">
            <a:spLocks noChangeArrowheads="1"/>
          </p:cNvSpPr>
          <p:nvPr/>
        </p:nvSpPr>
        <p:spPr bwMode="auto">
          <a:xfrm>
            <a:off x="6877050" y="2636838"/>
            <a:ext cx="172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Works of God</a:t>
            </a:r>
          </a:p>
        </p:txBody>
      </p:sp>
      <p:sp>
        <p:nvSpPr>
          <p:cNvPr id="1063993" name="Text Box 57"/>
          <p:cNvSpPr txBox="1">
            <a:spLocks noChangeArrowheads="1"/>
          </p:cNvSpPr>
          <p:nvPr/>
        </p:nvSpPr>
        <p:spPr bwMode="auto">
          <a:xfrm>
            <a:off x="6877050" y="1989138"/>
            <a:ext cx="1727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Resources</a:t>
            </a:r>
            <a:br>
              <a:rPr lang="en-GB" dirty="0">
                <a:solidFill>
                  <a:srgbClr val="000000"/>
                </a:solidFill>
              </a:rPr>
            </a:br>
            <a:r>
              <a:rPr lang="en-GB" dirty="0">
                <a:solidFill>
                  <a:srgbClr val="000000"/>
                </a:solidFill>
              </a:rPr>
              <a:t>Responsibility</a:t>
            </a:r>
          </a:p>
        </p:txBody>
      </p:sp>
      <p:sp>
        <p:nvSpPr>
          <p:cNvPr id="1063994" name="Text Box 58"/>
          <p:cNvSpPr txBox="1">
            <a:spLocks noChangeArrowheads="1"/>
          </p:cNvSpPr>
          <p:nvPr/>
        </p:nvSpPr>
        <p:spPr bwMode="auto">
          <a:xfrm>
            <a:off x="6877050" y="1557338"/>
            <a:ext cx="17272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Relationship</a:t>
            </a:r>
          </a:p>
        </p:txBody>
      </p:sp>
      <p:sp>
        <p:nvSpPr>
          <p:cNvPr id="1063996" name="Text Box 60"/>
          <p:cNvSpPr txBox="1">
            <a:spLocks noChangeArrowheads="1"/>
          </p:cNvSpPr>
          <p:nvPr/>
        </p:nvSpPr>
        <p:spPr bwMode="auto">
          <a:xfrm>
            <a:off x="900112" y="5832475"/>
            <a:ext cx="2301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Administer Principles of Kingdom</a:t>
            </a:r>
          </a:p>
        </p:txBody>
      </p:sp>
      <p:sp>
        <p:nvSpPr>
          <p:cNvPr id="1063997" name="Text Box 61"/>
          <p:cNvSpPr txBox="1">
            <a:spLocks noChangeArrowheads="1"/>
          </p:cNvSpPr>
          <p:nvPr/>
        </p:nvSpPr>
        <p:spPr bwMode="auto">
          <a:xfrm>
            <a:off x="0" y="4437063"/>
            <a:ext cx="12239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Holy Spirit</a:t>
            </a:r>
          </a:p>
        </p:txBody>
      </p:sp>
      <p:sp>
        <p:nvSpPr>
          <p:cNvPr id="1063998" name="Text Box 62"/>
          <p:cNvSpPr txBox="1">
            <a:spLocks noChangeArrowheads="1"/>
          </p:cNvSpPr>
          <p:nvPr/>
        </p:nvSpPr>
        <p:spPr bwMode="auto">
          <a:xfrm>
            <a:off x="2987675" y="4437063"/>
            <a:ext cx="863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Jesus</a:t>
            </a:r>
          </a:p>
        </p:txBody>
      </p:sp>
      <p:sp>
        <p:nvSpPr>
          <p:cNvPr id="1063999" name="Text Box 63"/>
          <p:cNvSpPr txBox="1">
            <a:spLocks noChangeArrowheads="1"/>
          </p:cNvSpPr>
          <p:nvPr/>
        </p:nvSpPr>
        <p:spPr bwMode="auto">
          <a:xfrm>
            <a:off x="4211638" y="3573463"/>
            <a:ext cx="17287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9900CC"/>
                </a:solidFill>
                <a:effectLst>
                  <a:outerShdw blurRad="38100" dist="38100" dir="2700000" algn="tl">
                    <a:srgbClr val="000000">
                      <a:alpha val="43137"/>
                    </a:srgbClr>
                  </a:outerShdw>
                </a:effectLst>
              </a:rPr>
              <a:t>God is Father</a:t>
            </a:r>
          </a:p>
        </p:txBody>
      </p:sp>
      <p:grpSp>
        <p:nvGrpSpPr>
          <p:cNvPr id="1064001" name="Group 65"/>
          <p:cNvGrpSpPr>
            <a:grpSpLocks/>
          </p:cNvGrpSpPr>
          <p:nvPr/>
        </p:nvGrpSpPr>
        <p:grpSpPr bwMode="auto">
          <a:xfrm>
            <a:off x="6948488" y="4149725"/>
            <a:ext cx="1420812" cy="1649413"/>
            <a:chOff x="2744" y="2704"/>
            <a:chExt cx="895" cy="1039"/>
          </a:xfrm>
        </p:grpSpPr>
        <p:grpSp>
          <p:nvGrpSpPr>
            <p:cNvPr id="1064002" name="Group 66"/>
            <p:cNvGrpSpPr>
              <a:grpSpLocks/>
            </p:cNvGrpSpPr>
            <p:nvPr/>
          </p:nvGrpSpPr>
          <p:grpSpPr bwMode="auto">
            <a:xfrm>
              <a:off x="2834" y="2704"/>
              <a:ext cx="726" cy="591"/>
              <a:chOff x="577" y="2077"/>
              <a:chExt cx="481" cy="455"/>
            </a:xfrm>
          </p:grpSpPr>
          <p:grpSp>
            <p:nvGrpSpPr>
              <p:cNvPr id="1064003" name="Group 67"/>
              <p:cNvGrpSpPr>
                <a:grpSpLocks noChangeAspect="1"/>
              </p:cNvGrpSpPr>
              <p:nvPr/>
            </p:nvGrpSpPr>
            <p:grpSpPr bwMode="auto">
              <a:xfrm>
                <a:off x="577" y="2077"/>
                <a:ext cx="481" cy="455"/>
                <a:chOff x="4059" y="301"/>
                <a:chExt cx="816" cy="771"/>
              </a:xfrm>
            </p:grpSpPr>
            <p:pic>
              <p:nvPicPr>
                <p:cNvPr id="1064004" name="Picture 6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4005" name="AutoShape 69"/>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solidFill>
                      <a:srgbClr val="000000"/>
                    </a:solidFill>
                  </a:endParaRPr>
                </a:p>
              </p:txBody>
            </p:sp>
          </p:grpSp>
          <p:pic>
            <p:nvPicPr>
              <p:cNvPr id="1064006" name="Picture 7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 y="2325"/>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64007" name="Rectangle 71"/>
            <p:cNvSpPr>
              <a:spLocks noChangeArrowheads="1"/>
            </p:cNvSpPr>
            <p:nvPr/>
          </p:nvSpPr>
          <p:spPr bwMode="auto">
            <a:xfrm>
              <a:off x="2744" y="3339"/>
              <a:ext cx="89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8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000000"/>
                  </a:solidFill>
                </a:rPr>
                <a:t>Seat of Rest</a:t>
              </a:r>
            </a:p>
            <a:p>
              <a:r>
                <a:rPr lang="en-GB" dirty="0">
                  <a:solidFill>
                    <a:srgbClr val="000000"/>
                  </a:solidFill>
                </a:rPr>
                <a:t>Government</a:t>
              </a:r>
            </a:p>
          </p:txBody>
        </p:sp>
      </p:grpSp>
      <p:sp>
        <p:nvSpPr>
          <p:cNvPr id="1064008" name="Text Box 72"/>
          <p:cNvSpPr txBox="1">
            <a:spLocks noChangeArrowheads="1"/>
          </p:cNvSpPr>
          <p:nvPr/>
        </p:nvSpPr>
        <p:spPr bwMode="auto">
          <a:xfrm>
            <a:off x="7092950" y="3716338"/>
            <a:ext cx="12239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000000"/>
                </a:solidFill>
              </a:rPr>
              <a:t>I am a Son</a:t>
            </a:r>
          </a:p>
        </p:txBody>
      </p:sp>
      <p:sp>
        <p:nvSpPr>
          <p:cNvPr id="1064009" name="Text Box 73"/>
          <p:cNvSpPr txBox="1">
            <a:spLocks noChangeArrowheads="1"/>
          </p:cNvSpPr>
          <p:nvPr/>
        </p:nvSpPr>
        <p:spPr bwMode="auto">
          <a:xfrm>
            <a:off x="5867400" y="4437063"/>
            <a:ext cx="1079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Father</a:t>
            </a:r>
          </a:p>
        </p:txBody>
      </p:sp>
      <p:sp>
        <p:nvSpPr>
          <p:cNvPr id="1064012" name="Text Box 76"/>
          <p:cNvSpPr txBox="1">
            <a:spLocks noChangeArrowheads="1"/>
          </p:cNvSpPr>
          <p:nvPr/>
        </p:nvSpPr>
        <p:spPr bwMode="auto">
          <a:xfrm>
            <a:off x="4340358" y="6088062"/>
            <a:ext cx="15128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rPr>
              <a:t>Judge Courts</a:t>
            </a:r>
          </a:p>
        </p:txBody>
      </p:sp>
      <p:sp>
        <p:nvSpPr>
          <p:cNvPr id="64" name="Text Box 76"/>
          <p:cNvSpPr txBox="1">
            <a:spLocks noChangeArrowheads="1"/>
          </p:cNvSpPr>
          <p:nvPr/>
        </p:nvSpPr>
        <p:spPr bwMode="auto">
          <a:xfrm>
            <a:off x="6979284" y="5868988"/>
            <a:ext cx="15128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solidFill>
                  <a:srgbClr val="FF0000"/>
                </a:solidFill>
              </a:rPr>
              <a:t>Access to Stand</a:t>
            </a:r>
            <a:endParaRPr lang="en-GB" dirty="0">
              <a:solidFill>
                <a:srgbClr val="FF0000"/>
              </a:solidFill>
            </a:endParaRPr>
          </a:p>
        </p:txBody>
      </p:sp>
    </p:spTree>
    <p:extLst>
      <p:ext uri="{BB962C8B-B14F-4D97-AF65-F5344CB8AC3E}">
        <p14:creationId xmlns:p14="http://schemas.microsoft.com/office/powerpoint/2010/main" val="36672880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32" name="Text Box 20"/>
          <p:cNvSpPr txBox="1">
            <a:spLocks noChangeArrowheads="1"/>
          </p:cNvSpPr>
          <p:nvPr/>
        </p:nvSpPr>
        <p:spPr bwMode="auto">
          <a:xfrm>
            <a:off x="2601246" y="908720"/>
            <a:ext cx="343021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sz="3200" dirty="0">
                <a:effectLst>
                  <a:outerShdw blurRad="38100" dist="38100" dir="2700000" algn="tl">
                    <a:srgbClr val="000000">
                      <a:alpha val="43137"/>
                    </a:srgbClr>
                  </a:outerShdw>
                </a:effectLst>
              </a:rPr>
              <a:t>Kingdom of God</a:t>
            </a:r>
            <a:br>
              <a:rPr lang="en-GB" sz="3200" dirty="0">
                <a:effectLst>
                  <a:outerShdw blurRad="38100" dist="38100" dir="2700000" algn="tl">
                    <a:srgbClr val="000000">
                      <a:alpha val="43137"/>
                    </a:srgbClr>
                  </a:outerShdw>
                </a:effectLst>
              </a:rPr>
            </a:br>
            <a:r>
              <a:rPr lang="en-GB" sz="3200" dirty="0">
                <a:effectLst>
                  <a:outerShdw blurRad="38100" dist="38100" dir="2700000" algn="tl">
                    <a:srgbClr val="000000">
                      <a:alpha val="43137"/>
                    </a:srgbClr>
                  </a:outerShdw>
                </a:effectLst>
              </a:rPr>
              <a:t>Lord of Lords</a:t>
            </a:r>
          </a:p>
        </p:txBody>
      </p:sp>
      <p:sp>
        <p:nvSpPr>
          <p:cNvPr id="704526" name="Text Box 14"/>
          <p:cNvSpPr txBox="1">
            <a:spLocks noChangeArrowheads="1"/>
          </p:cNvSpPr>
          <p:nvPr/>
        </p:nvSpPr>
        <p:spPr bwMode="auto">
          <a:xfrm>
            <a:off x="92226" y="3920519"/>
            <a:ext cx="1003608" cy="195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Family</a:t>
            </a:r>
            <a:endParaRPr lang="en-GB" dirty="0"/>
          </a:p>
        </p:txBody>
      </p:sp>
      <p:sp>
        <p:nvSpPr>
          <p:cNvPr id="704527" name="Text Box 15"/>
          <p:cNvSpPr txBox="1">
            <a:spLocks noChangeArrowheads="1"/>
          </p:cNvSpPr>
          <p:nvPr/>
        </p:nvSpPr>
        <p:spPr bwMode="auto">
          <a:xfrm>
            <a:off x="1283838" y="3920519"/>
            <a:ext cx="1191612" cy="195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Workplace</a:t>
            </a:r>
            <a:endParaRPr lang="en-GB" dirty="0"/>
          </a:p>
        </p:txBody>
      </p:sp>
      <p:sp>
        <p:nvSpPr>
          <p:cNvPr id="704528" name="Text Box 16"/>
          <p:cNvSpPr txBox="1">
            <a:spLocks noChangeArrowheads="1"/>
          </p:cNvSpPr>
          <p:nvPr/>
        </p:nvSpPr>
        <p:spPr bwMode="auto">
          <a:xfrm>
            <a:off x="2601246" y="3920519"/>
            <a:ext cx="1003608" cy="19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Church</a:t>
            </a:r>
            <a:endParaRPr lang="en-GB" dirty="0"/>
          </a:p>
        </p:txBody>
      </p:sp>
      <p:sp>
        <p:nvSpPr>
          <p:cNvPr id="704529" name="Text Box 17"/>
          <p:cNvSpPr txBox="1">
            <a:spLocks noChangeArrowheads="1"/>
          </p:cNvSpPr>
          <p:nvPr/>
        </p:nvSpPr>
        <p:spPr bwMode="auto">
          <a:xfrm>
            <a:off x="3855065" y="3920519"/>
            <a:ext cx="1003608" cy="19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Calling</a:t>
            </a:r>
            <a:endParaRPr lang="en-GB" dirty="0"/>
          </a:p>
        </p:txBody>
      </p:sp>
      <p:grpSp>
        <p:nvGrpSpPr>
          <p:cNvPr id="704549" name="Group 37"/>
          <p:cNvGrpSpPr>
            <a:grpSpLocks/>
          </p:cNvGrpSpPr>
          <p:nvPr/>
        </p:nvGrpSpPr>
        <p:grpSpPr bwMode="auto">
          <a:xfrm>
            <a:off x="218022" y="3191025"/>
            <a:ext cx="818369" cy="641411"/>
            <a:chOff x="113" y="2840"/>
            <a:chExt cx="592" cy="568"/>
          </a:xfrm>
        </p:grpSpPr>
        <p:pic>
          <p:nvPicPr>
            <p:cNvPr id="70451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35" name="AutoShape 23"/>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59" name="Group 47"/>
          <p:cNvGrpSpPr>
            <a:grpSpLocks/>
          </p:cNvGrpSpPr>
          <p:nvPr/>
        </p:nvGrpSpPr>
        <p:grpSpPr bwMode="auto">
          <a:xfrm>
            <a:off x="124020" y="2297792"/>
            <a:ext cx="1003608" cy="750949"/>
            <a:chOff x="385" y="1926"/>
            <a:chExt cx="726" cy="665"/>
          </a:xfrm>
        </p:grpSpPr>
        <p:pic>
          <p:nvPicPr>
            <p:cNvPr id="704521"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39" name="Text Box 27"/>
            <p:cNvSpPr txBox="1">
              <a:spLocks noChangeArrowheads="1"/>
            </p:cNvSpPr>
            <p:nvPr/>
          </p:nvSpPr>
          <p:spPr bwMode="auto">
            <a:xfrm>
              <a:off x="385" y="1926"/>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50" name="Group 38"/>
          <p:cNvGrpSpPr>
            <a:grpSpLocks/>
          </p:cNvGrpSpPr>
          <p:nvPr/>
        </p:nvGrpSpPr>
        <p:grpSpPr bwMode="auto">
          <a:xfrm>
            <a:off x="1471842" y="3203447"/>
            <a:ext cx="818369" cy="641411"/>
            <a:chOff x="113" y="2840"/>
            <a:chExt cx="592" cy="568"/>
          </a:xfrm>
        </p:grpSpPr>
        <p:pic>
          <p:nvPicPr>
            <p:cNvPr id="704551" name="Picture 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52" name="AutoShape 40"/>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53" name="Group 41"/>
          <p:cNvGrpSpPr>
            <a:grpSpLocks/>
          </p:cNvGrpSpPr>
          <p:nvPr/>
        </p:nvGrpSpPr>
        <p:grpSpPr bwMode="auto">
          <a:xfrm>
            <a:off x="2725660" y="3203447"/>
            <a:ext cx="818369" cy="641411"/>
            <a:chOff x="113" y="2840"/>
            <a:chExt cx="592" cy="568"/>
          </a:xfrm>
        </p:grpSpPr>
        <p:pic>
          <p:nvPicPr>
            <p:cNvPr id="704554" name="Picture 4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55" name="AutoShape 43"/>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56" name="Group 44"/>
          <p:cNvGrpSpPr>
            <a:grpSpLocks/>
          </p:cNvGrpSpPr>
          <p:nvPr/>
        </p:nvGrpSpPr>
        <p:grpSpPr bwMode="auto">
          <a:xfrm>
            <a:off x="3979480" y="3203447"/>
            <a:ext cx="818369" cy="641411"/>
            <a:chOff x="113" y="2840"/>
            <a:chExt cx="592" cy="568"/>
          </a:xfrm>
        </p:grpSpPr>
        <p:pic>
          <p:nvPicPr>
            <p:cNvPr id="704557" name="Picture 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58" name="AutoShape 46"/>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60" name="Group 48"/>
          <p:cNvGrpSpPr>
            <a:grpSpLocks/>
          </p:cNvGrpSpPr>
          <p:nvPr/>
        </p:nvGrpSpPr>
        <p:grpSpPr bwMode="auto">
          <a:xfrm>
            <a:off x="1388899" y="2318119"/>
            <a:ext cx="1003608" cy="743044"/>
            <a:chOff x="398" y="1933"/>
            <a:chExt cx="726" cy="658"/>
          </a:xfrm>
        </p:grpSpPr>
        <p:pic>
          <p:nvPicPr>
            <p:cNvPr id="704561" name="Picture 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62" name="Text Box 50"/>
            <p:cNvSpPr txBox="1">
              <a:spLocks noChangeArrowheads="1"/>
            </p:cNvSpPr>
            <p:nvPr/>
          </p:nvSpPr>
          <p:spPr bwMode="auto">
            <a:xfrm>
              <a:off x="398" y="193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63" name="Group 51"/>
          <p:cNvGrpSpPr>
            <a:grpSpLocks/>
          </p:cNvGrpSpPr>
          <p:nvPr/>
        </p:nvGrpSpPr>
        <p:grpSpPr bwMode="auto">
          <a:xfrm>
            <a:off x="2633041" y="2318119"/>
            <a:ext cx="1003608" cy="743044"/>
            <a:chOff x="395" y="1933"/>
            <a:chExt cx="726" cy="658"/>
          </a:xfrm>
        </p:grpSpPr>
        <p:pic>
          <p:nvPicPr>
            <p:cNvPr id="704564" name="Picture 5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65" name="Text Box 53"/>
            <p:cNvSpPr txBox="1">
              <a:spLocks noChangeArrowheads="1"/>
            </p:cNvSpPr>
            <p:nvPr/>
          </p:nvSpPr>
          <p:spPr bwMode="auto">
            <a:xfrm>
              <a:off x="395" y="193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66" name="Group 54"/>
          <p:cNvGrpSpPr>
            <a:grpSpLocks/>
          </p:cNvGrpSpPr>
          <p:nvPr/>
        </p:nvGrpSpPr>
        <p:grpSpPr bwMode="auto">
          <a:xfrm>
            <a:off x="3866125" y="2295534"/>
            <a:ext cx="1003608" cy="765629"/>
            <a:chOff x="385" y="1913"/>
            <a:chExt cx="726" cy="678"/>
          </a:xfrm>
        </p:grpSpPr>
        <p:pic>
          <p:nvPicPr>
            <p:cNvPr id="704567" name="Picture 5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68" name="Text Box 56"/>
            <p:cNvSpPr txBox="1">
              <a:spLocks noChangeArrowheads="1"/>
            </p:cNvSpPr>
            <p:nvPr/>
          </p:nvSpPr>
          <p:spPr bwMode="auto">
            <a:xfrm>
              <a:off x="385" y="191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69" name="Group 57"/>
          <p:cNvGrpSpPr>
            <a:grpSpLocks/>
          </p:cNvGrpSpPr>
          <p:nvPr/>
        </p:nvGrpSpPr>
        <p:grpSpPr bwMode="auto">
          <a:xfrm>
            <a:off x="5114414" y="2295534"/>
            <a:ext cx="1003608" cy="765629"/>
            <a:chOff x="385" y="1913"/>
            <a:chExt cx="726" cy="678"/>
          </a:xfrm>
        </p:grpSpPr>
        <p:pic>
          <p:nvPicPr>
            <p:cNvPr id="704570" name="Picture 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71" name="Text Box 59"/>
            <p:cNvSpPr txBox="1">
              <a:spLocks noChangeArrowheads="1"/>
            </p:cNvSpPr>
            <p:nvPr/>
          </p:nvSpPr>
          <p:spPr bwMode="auto">
            <a:xfrm>
              <a:off x="385" y="191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72" name="Group 60"/>
          <p:cNvGrpSpPr>
            <a:grpSpLocks/>
          </p:cNvGrpSpPr>
          <p:nvPr/>
        </p:nvGrpSpPr>
        <p:grpSpPr bwMode="auto">
          <a:xfrm>
            <a:off x="6362704" y="2318119"/>
            <a:ext cx="1003608" cy="743044"/>
            <a:chOff x="385" y="1933"/>
            <a:chExt cx="726" cy="658"/>
          </a:xfrm>
        </p:grpSpPr>
        <p:pic>
          <p:nvPicPr>
            <p:cNvPr id="704573" name="Picture 6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74" name="Text Box 62"/>
            <p:cNvSpPr txBox="1">
              <a:spLocks noChangeArrowheads="1"/>
            </p:cNvSpPr>
            <p:nvPr/>
          </p:nvSpPr>
          <p:spPr bwMode="auto">
            <a:xfrm>
              <a:off x="385" y="1933"/>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grpSp>
        <p:nvGrpSpPr>
          <p:cNvPr id="704575" name="Group 63"/>
          <p:cNvGrpSpPr>
            <a:grpSpLocks/>
          </p:cNvGrpSpPr>
          <p:nvPr/>
        </p:nvGrpSpPr>
        <p:grpSpPr bwMode="auto">
          <a:xfrm>
            <a:off x="5233298" y="3203447"/>
            <a:ext cx="818369" cy="641411"/>
            <a:chOff x="113" y="2840"/>
            <a:chExt cx="592" cy="568"/>
          </a:xfrm>
        </p:grpSpPr>
        <p:pic>
          <p:nvPicPr>
            <p:cNvPr id="704576" name="Picture 6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77" name="AutoShape 65"/>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4578" name="Group 66"/>
          <p:cNvGrpSpPr>
            <a:grpSpLocks/>
          </p:cNvGrpSpPr>
          <p:nvPr/>
        </p:nvGrpSpPr>
        <p:grpSpPr bwMode="auto">
          <a:xfrm>
            <a:off x="6488500" y="3203447"/>
            <a:ext cx="818369" cy="641411"/>
            <a:chOff x="113" y="2840"/>
            <a:chExt cx="592" cy="568"/>
          </a:xfrm>
        </p:grpSpPr>
        <p:pic>
          <p:nvPicPr>
            <p:cNvPr id="704579" name="Picture 6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80" name="AutoShape 68"/>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0" name="Text Box 17"/>
          <p:cNvSpPr txBox="1">
            <a:spLocks noChangeArrowheads="1"/>
          </p:cNvSpPr>
          <p:nvPr/>
        </p:nvSpPr>
        <p:spPr bwMode="auto">
          <a:xfrm>
            <a:off x="5168217" y="3923868"/>
            <a:ext cx="1003608" cy="19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Gifting</a:t>
            </a:r>
            <a:endParaRPr lang="en-GB" dirty="0"/>
          </a:p>
        </p:txBody>
      </p:sp>
      <p:sp>
        <p:nvSpPr>
          <p:cNvPr id="61" name="Text Box 17"/>
          <p:cNvSpPr txBox="1">
            <a:spLocks noChangeArrowheads="1"/>
          </p:cNvSpPr>
          <p:nvPr/>
        </p:nvSpPr>
        <p:spPr bwMode="auto">
          <a:xfrm>
            <a:off x="6395880" y="3927217"/>
            <a:ext cx="1003608" cy="197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smtClean="0"/>
              <a:t>Ministry</a:t>
            </a:r>
            <a:endParaRPr lang="en-GB" dirty="0"/>
          </a:p>
        </p:txBody>
      </p:sp>
      <p:grpSp>
        <p:nvGrpSpPr>
          <p:cNvPr id="62" name="Group 37"/>
          <p:cNvGrpSpPr>
            <a:grpSpLocks/>
          </p:cNvGrpSpPr>
          <p:nvPr/>
        </p:nvGrpSpPr>
        <p:grpSpPr bwMode="auto">
          <a:xfrm>
            <a:off x="7800954" y="3191025"/>
            <a:ext cx="830284" cy="690429"/>
            <a:chOff x="113" y="2840"/>
            <a:chExt cx="592" cy="568"/>
          </a:xfrm>
        </p:grpSpPr>
        <p:pic>
          <p:nvPicPr>
            <p:cNvPr id="63"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4" name="AutoShape 23"/>
            <p:cNvSpPr>
              <a:spLocks noChangeAspect="1" noChangeArrowheads="1"/>
            </p:cNvSpPr>
            <p:nvPr/>
          </p:nvSpPr>
          <p:spPr bwMode="auto">
            <a:xfrm rot="10800000">
              <a:off x="113" y="2840"/>
              <a:ext cx="592" cy="56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5" name="Group 47"/>
          <p:cNvGrpSpPr>
            <a:grpSpLocks/>
          </p:cNvGrpSpPr>
          <p:nvPr/>
        </p:nvGrpSpPr>
        <p:grpSpPr bwMode="auto">
          <a:xfrm>
            <a:off x="7687351" y="2276872"/>
            <a:ext cx="1018220" cy="771871"/>
            <a:chOff x="385" y="1956"/>
            <a:chExt cx="726" cy="635"/>
          </a:xfrm>
        </p:grpSpPr>
        <p:pic>
          <p:nvPicPr>
            <p:cNvPr id="66"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2" y="2166"/>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Text Box 27"/>
            <p:cNvSpPr txBox="1">
              <a:spLocks noChangeArrowheads="1"/>
            </p:cNvSpPr>
            <p:nvPr/>
          </p:nvSpPr>
          <p:spPr bwMode="auto">
            <a:xfrm>
              <a:off x="385" y="1956"/>
              <a:ext cx="72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Lords</a:t>
              </a:r>
            </a:p>
          </p:txBody>
        </p:sp>
      </p:grpSp>
      <p:sp>
        <p:nvSpPr>
          <p:cNvPr id="71" name="Rectangle 27"/>
          <p:cNvSpPr>
            <a:spLocks noGrp="1" noChangeArrowheads="1"/>
          </p:cNvSpPr>
          <p:nvPr>
            <p:ph type="title"/>
          </p:nvPr>
        </p:nvSpPr>
        <p:spPr>
          <a:xfrm>
            <a:off x="179388" y="0"/>
            <a:ext cx="8964612" cy="760413"/>
          </a:xfrm>
          <a:noFill/>
          <a:ln/>
        </p:spPr>
        <p:txBody>
          <a:bodyPr anchor="ctr"/>
          <a:lstStyle/>
          <a:p>
            <a:r>
              <a:rPr lang="en-GB" dirty="0"/>
              <a:t>Kingdom Prayer</a:t>
            </a:r>
            <a:endParaRPr lang="en-GB" dirty="0">
              <a:effectLst>
                <a:outerShdw blurRad="38100" dist="38100" dir="2700000" algn="tl">
                  <a:srgbClr val="000000"/>
                </a:outerShdw>
              </a:effectLst>
            </a:endParaRPr>
          </a:p>
        </p:txBody>
      </p:sp>
      <p:sp>
        <p:nvSpPr>
          <p:cNvPr id="52" name="Text Box 17"/>
          <p:cNvSpPr txBox="1">
            <a:spLocks noChangeArrowheads="1"/>
          </p:cNvSpPr>
          <p:nvPr/>
        </p:nvSpPr>
        <p:spPr bwMode="auto">
          <a:xfrm>
            <a:off x="7701963" y="3927217"/>
            <a:ext cx="10036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a:t>
            </a:r>
            <a:endParaRPr lang="en-GB" dirty="0"/>
          </a:p>
        </p:txBody>
      </p:sp>
    </p:spTree>
    <p:extLst>
      <p:ext uri="{BB962C8B-B14F-4D97-AF65-F5344CB8AC3E}">
        <p14:creationId xmlns:p14="http://schemas.microsoft.com/office/powerpoint/2010/main" val="24499226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7" name="Text Box 37"/>
          <p:cNvSpPr txBox="1">
            <a:spLocks noChangeArrowheads="1"/>
          </p:cNvSpPr>
          <p:nvPr/>
        </p:nvSpPr>
        <p:spPr bwMode="auto">
          <a:xfrm>
            <a:off x="2627313" y="4797425"/>
            <a:ext cx="25193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0000"/>
                </a:solidFill>
                <a:latin typeface="Tahoma" pitchFamily="34" charset="0"/>
              </a:rPr>
              <a:t>Powers</a:t>
            </a:r>
          </a:p>
        </p:txBody>
      </p:sp>
      <p:sp>
        <p:nvSpPr>
          <p:cNvPr id="153602" name="Text Box 2"/>
          <p:cNvSpPr txBox="1">
            <a:spLocks noChangeArrowheads="1"/>
          </p:cNvSpPr>
          <p:nvPr/>
        </p:nvSpPr>
        <p:spPr bwMode="auto">
          <a:xfrm>
            <a:off x="3132138" y="3789363"/>
            <a:ext cx="2519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0000"/>
                </a:solidFill>
                <a:latin typeface="Tahoma" pitchFamily="34" charset="0"/>
              </a:rPr>
              <a:t>Ruling Territorial Spirits</a:t>
            </a:r>
          </a:p>
        </p:txBody>
      </p:sp>
      <p:grpSp>
        <p:nvGrpSpPr>
          <p:cNvPr id="153603" name="Group 3"/>
          <p:cNvGrpSpPr>
            <a:grpSpLocks/>
          </p:cNvGrpSpPr>
          <p:nvPr/>
        </p:nvGrpSpPr>
        <p:grpSpPr bwMode="auto">
          <a:xfrm>
            <a:off x="611188" y="2133600"/>
            <a:ext cx="7748587" cy="722313"/>
            <a:chOff x="249" y="1933"/>
            <a:chExt cx="4881" cy="455"/>
          </a:xfrm>
        </p:grpSpPr>
        <p:grpSp>
          <p:nvGrpSpPr>
            <p:cNvPr id="153604" name="Group 4"/>
            <p:cNvGrpSpPr>
              <a:grpSpLocks noChangeAspect="1"/>
            </p:cNvGrpSpPr>
            <p:nvPr/>
          </p:nvGrpSpPr>
          <p:grpSpPr bwMode="auto">
            <a:xfrm>
              <a:off x="249" y="1933"/>
              <a:ext cx="481" cy="455"/>
              <a:chOff x="4059" y="301"/>
              <a:chExt cx="816" cy="771"/>
            </a:xfrm>
          </p:grpSpPr>
          <p:pic>
            <p:nvPicPr>
              <p:cNvPr id="15360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06" name="AutoShape 6"/>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07" name="Group 7"/>
            <p:cNvGrpSpPr>
              <a:grpSpLocks noChangeAspect="1"/>
            </p:cNvGrpSpPr>
            <p:nvPr/>
          </p:nvGrpSpPr>
          <p:grpSpPr bwMode="auto">
            <a:xfrm>
              <a:off x="982" y="1933"/>
              <a:ext cx="481" cy="455"/>
              <a:chOff x="4059" y="301"/>
              <a:chExt cx="816" cy="771"/>
            </a:xfrm>
          </p:grpSpPr>
          <p:pic>
            <p:nvPicPr>
              <p:cNvPr id="153608"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09" name="AutoShape 9"/>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10" name="Group 10"/>
            <p:cNvGrpSpPr>
              <a:grpSpLocks noChangeAspect="1"/>
            </p:cNvGrpSpPr>
            <p:nvPr/>
          </p:nvGrpSpPr>
          <p:grpSpPr bwMode="auto">
            <a:xfrm>
              <a:off x="1715" y="1933"/>
              <a:ext cx="481" cy="455"/>
              <a:chOff x="4059" y="301"/>
              <a:chExt cx="816" cy="771"/>
            </a:xfrm>
          </p:grpSpPr>
          <p:pic>
            <p:nvPicPr>
              <p:cNvPr id="153611"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12" name="AutoShape 12"/>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13" name="Group 13"/>
            <p:cNvGrpSpPr>
              <a:grpSpLocks noChangeAspect="1"/>
            </p:cNvGrpSpPr>
            <p:nvPr/>
          </p:nvGrpSpPr>
          <p:grpSpPr bwMode="auto">
            <a:xfrm>
              <a:off x="2449" y="1933"/>
              <a:ext cx="481" cy="455"/>
              <a:chOff x="4059" y="301"/>
              <a:chExt cx="816" cy="771"/>
            </a:xfrm>
          </p:grpSpPr>
          <p:pic>
            <p:nvPicPr>
              <p:cNvPr id="15361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15" name="AutoShape 15"/>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16" name="Group 16"/>
            <p:cNvGrpSpPr>
              <a:grpSpLocks noChangeAspect="1"/>
            </p:cNvGrpSpPr>
            <p:nvPr/>
          </p:nvGrpSpPr>
          <p:grpSpPr bwMode="auto">
            <a:xfrm>
              <a:off x="3182" y="1933"/>
              <a:ext cx="481" cy="455"/>
              <a:chOff x="4059" y="301"/>
              <a:chExt cx="816" cy="771"/>
            </a:xfrm>
          </p:grpSpPr>
          <p:pic>
            <p:nvPicPr>
              <p:cNvPr id="153617" name="Picture 1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18" name="AutoShape 18"/>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19" name="Group 19"/>
            <p:cNvGrpSpPr>
              <a:grpSpLocks noChangeAspect="1"/>
            </p:cNvGrpSpPr>
            <p:nvPr/>
          </p:nvGrpSpPr>
          <p:grpSpPr bwMode="auto">
            <a:xfrm>
              <a:off x="3915" y="1933"/>
              <a:ext cx="481" cy="455"/>
              <a:chOff x="4059" y="301"/>
              <a:chExt cx="816" cy="771"/>
            </a:xfrm>
          </p:grpSpPr>
          <p:pic>
            <p:nvPicPr>
              <p:cNvPr id="153620"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21" name="AutoShape 21"/>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22" name="Group 22"/>
            <p:cNvGrpSpPr>
              <a:grpSpLocks noChangeAspect="1"/>
            </p:cNvGrpSpPr>
            <p:nvPr/>
          </p:nvGrpSpPr>
          <p:grpSpPr bwMode="auto">
            <a:xfrm>
              <a:off x="4649" y="1933"/>
              <a:ext cx="481" cy="455"/>
              <a:chOff x="4059" y="301"/>
              <a:chExt cx="816" cy="771"/>
            </a:xfrm>
          </p:grpSpPr>
          <p:pic>
            <p:nvPicPr>
              <p:cNvPr id="153623" name="Picture 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0" y="301"/>
                <a:ext cx="283" cy="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24" name="AutoShape 24"/>
              <p:cNvSpPr>
                <a:spLocks noChangeAspect="1" noChangeArrowheads="1"/>
              </p:cNvSpPr>
              <p:nvPr/>
            </p:nvSpPr>
            <p:spPr bwMode="auto">
              <a:xfrm rot="10800000">
                <a:off x="4059" y="709"/>
                <a:ext cx="816" cy="3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153625" name="Line 25"/>
          <p:cNvSpPr>
            <a:spLocks noChangeShapeType="1"/>
          </p:cNvSpPr>
          <p:nvPr/>
        </p:nvSpPr>
        <p:spPr bwMode="auto">
          <a:xfrm>
            <a:off x="0" y="3500438"/>
            <a:ext cx="9144000"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53626" name="Group 26"/>
          <p:cNvGrpSpPr>
            <a:grpSpLocks/>
          </p:cNvGrpSpPr>
          <p:nvPr/>
        </p:nvGrpSpPr>
        <p:grpSpPr bwMode="auto">
          <a:xfrm>
            <a:off x="539750" y="3284538"/>
            <a:ext cx="7993063" cy="434975"/>
            <a:chOff x="158" y="2568"/>
            <a:chExt cx="5035" cy="274"/>
          </a:xfrm>
        </p:grpSpPr>
        <p:sp>
          <p:nvSpPr>
            <p:cNvPr id="153627" name="Text Box 27"/>
            <p:cNvSpPr txBox="1">
              <a:spLocks noChangeArrowheads="1"/>
            </p:cNvSpPr>
            <p:nvPr/>
          </p:nvSpPr>
          <p:spPr bwMode="auto">
            <a:xfrm>
              <a:off x="158"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28" name="Text Box 28"/>
            <p:cNvSpPr txBox="1">
              <a:spLocks noChangeArrowheads="1"/>
            </p:cNvSpPr>
            <p:nvPr/>
          </p:nvSpPr>
          <p:spPr bwMode="auto">
            <a:xfrm>
              <a:off x="899"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29" name="Text Box 29"/>
            <p:cNvSpPr txBox="1">
              <a:spLocks noChangeArrowheads="1"/>
            </p:cNvSpPr>
            <p:nvPr/>
          </p:nvSpPr>
          <p:spPr bwMode="auto">
            <a:xfrm>
              <a:off x="1640"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30" name="Text Box 30"/>
            <p:cNvSpPr txBox="1">
              <a:spLocks noChangeArrowheads="1"/>
            </p:cNvSpPr>
            <p:nvPr/>
          </p:nvSpPr>
          <p:spPr bwMode="auto">
            <a:xfrm>
              <a:off x="2381"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31" name="Text Box 31"/>
            <p:cNvSpPr txBox="1">
              <a:spLocks noChangeArrowheads="1"/>
            </p:cNvSpPr>
            <p:nvPr/>
          </p:nvSpPr>
          <p:spPr bwMode="auto">
            <a:xfrm>
              <a:off x="3122"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32" name="Text Box 32"/>
            <p:cNvSpPr txBox="1">
              <a:spLocks noChangeArrowheads="1"/>
            </p:cNvSpPr>
            <p:nvPr/>
          </p:nvSpPr>
          <p:spPr bwMode="auto">
            <a:xfrm>
              <a:off x="3863"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sp>
          <p:nvSpPr>
            <p:cNvPr id="153633" name="Text Box 33"/>
            <p:cNvSpPr txBox="1">
              <a:spLocks noChangeArrowheads="1"/>
            </p:cNvSpPr>
            <p:nvPr/>
          </p:nvSpPr>
          <p:spPr bwMode="auto">
            <a:xfrm>
              <a:off x="4604" y="2568"/>
              <a:ext cx="589" cy="274"/>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1400">
                  <a:latin typeface="Tahoma" pitchFamily="34" charset="0"/>
                </a:rPr>
                <a:t>Everlasting Door</a:t>
              </a:r>
            </a:p>
          </p:txBody>
        </p:sp>
      </p:grpSp>
      <p:sp>
        <p:nvSpPr>
          <p:cNvPr id="153634" name="Line 34"/>
          <p:cNvSpPr>
            <a:spLocks noChangeShapeType="1"/>
          </p:cNvSpPr>
          <p:nvPr/>
        </p:nvSpPr>
        <p:spPr bwMode="auto">
          <a:xfrm>
            <a:off x="0" y="4149725"/>
            <a:ext cx="9144000" cy="0"/>
          </a:xfrm>
          <a:prstGeom prst="line">
            <a:avLst/>
          </a:prstGeom>
          <a:noFill/>
          <a:ln w="508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635" name="Line 35"/>
          <p:cNvSpPr>
            <a:spLocks noChangeShapeType="1"/>
          </p:cNvSpPr>
          <p:nvPr/>
        </p:nvSpPr>
        <p:spPr bwMode="auto">
          <a:xfrm>
            <a:off x="0" y="4724400"/>
            <a:ext cx="9144000" cy="0"/>
          </a:xfrm>
          <a:prstGeom prst="line">
            <a:avLst/>
          </a:prstGeom>
          <a:noFill/>
          <a:ln w="508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636" name="Text Box 36"/>
          <p:cNvSpPr txBox="1">
            <a:spLocks noChangeArrowheads="1"/>
          </p:cNvSpPr>
          <p:nvPr/>
        </p:nvSpPr>
        <p:spPr bwMode="auto">
          <a:xfrm>
            <a:off x="2987675" y="4292600"/>
            <a:ext cx="2519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0000"/>
                </a:solidFill>
                <a:latin typeface="Tahoma" pitchFamily="34" charset="0"/>
              </a:rPr>
              <a:t>Principalities</a:t>
            </a:r>
          </a:p>
        </p:txBody>
      </p:sp>
      <p:grpSp>
        <p:nvGrpSpPr>
          <p:cNvPr id="153669" name="Group 69"/>
          <p:cNvGrpSpPr>
            <a:grpSpLocks/>
          </p:cNvGrpSpPr>
          <p:nvPr/>
        </p:nvGrpSpPr>
        <p:grpSpPr bwMode="auto">
          <a:xfrm>
            <a:off x="179388" y="3789363"/>
            <a:ext cx="6626225" cy="1584325"/>
            <a:chOff x="158" y="2840"/>
            <a:chExt cx="3992" cy="1316"/>
          </a:xfrm>
        </p:grpSpPr>
        <p:sp>
          <p:nvSpPr>
            <p:cNvPr id="153670" name="AutoShape 70"/>
            <p:cNvSpPr>
              <a:spLocks noChangeArrowheads="1"/>
            </p:cNvSpPr>
            <p:nvPr/>
          </p:nvSpPr>
          <p:spPr bwMode="auto">
            <a:xfrm>
              <a:off x="158"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1" name="AutoShape 71"/>
            <p:cNvSpPr>
              <a:spLocks noChangeArrowheads="1"/>
            </p:cNvSpPr>
            <p:nvPr/>
          </p:nvSpPr>
          <p:spPr bwMode="auto">
            <a:xfrm>
              <a:off x="975"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2" name="AutoShape 72"/>
            <p:cNvSpPr>
              <a:spLocks noChangeArrowheads="1"/>
            </p:cNvSpPr>
            <p:nvPr/>
          </p:nvSpPr>
          <p:spPr bwMode="auto">
            <a:xfrm>
              <a:off x="1746"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3" name="AutoShape 73"/>
            <p:cNvSpPr>
              <a:spLocks noChangeArrowheads="1"/>
            </p:cNvSpPr>
            <p:nvPr/>
          </p:nvSpPr>
          <p:spPr bwMode="auto">
            <a:xfrm>
              <a:off x="2472"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4" name="AutoShape 74"/>
            <p:cNvSpPr>
              <a:spLocks noChangeArrowheads="1"/>
            </p:cNvSpPr>
            <p:nvPr/>
          </p:nvSpPr>
          <p:spPr bwMode="auto">
            <a:xfrm>
              <a:off x="3152"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53638" name="Rectangle 38"/>
          <p:cNvSpPr>
            <a:spLocks noGrp="1" noChangeArrowheads="1"/>
          </p:cNvSpPr>
          <p:nvPr>
            <p:ph type="title"/>
          </p:nvPr>
        </p:nvSpPr>
        <p:spPr>
          <a:xfrm>
            <a:off x="395288" y="0"/>
            <a:ext cx="8229600" cy="549275"/>
          </a:xfrm>
          <a:noFill/>
          <a:ln/>
        </p:spPr>
        <p:txBody>
          <a:bodyPr anchor="ctr"/>
          <a:lstStyle/>
          <a:p>
            <a:r>
              <a:rPr lang="en-GB" sz="4000" dirty="0"/>
              <a:t>Kingdom Prayer</a:t>
            </a:r>
          </a:p>
        </p:txBody>
      </p:sp>
      <p:sp>
        <p:nvSpPr>
          <p:cNvPr id="153639" name="Text Box 39"/>
          <p:cNvSpPr txBox="1">
            <a:spLocks noChangeArrowheads="1"/>
          </p:cNvSpPr>
          <p:nvPr/>
        </p:nvSpPr>
        <p:spPr bwMode="auto">
          <a:xfrm>
            <a:off x="6624638" y="4365625"/>
            <a:ext cx="2519362"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solidFill>
                  <a:srgbClr val="000000"/>
                </a:solidFill>
                <a:latin typeface="Tahoma" pitchFamily="34" charset="0"/>
              </a:rPr>
              <a:t>Atmosphere</a:t>
            </a:r>
          </a:p>
          <a:p>
            <a:pPr algn="ctr">
              <a:spcBef>
                <a:spcPct val="50000"/>
              </a:spcBef>
            </a:pPr>
            <a:r>
              <a:rPr lang="en-GB">
                <a:solidFill>
                  <a:srgbClr val="000000"/>
                </a:solidFill>
                <a:latin typeface="Tahoma" pitchFamily="34" charset="0"/>
              </a:rPr>
              <a:t>Kingdom in darkness</a:t>
            </a:r>
          </a:p>
        </p:txBody>
      </p:sp>
      <p:sp>
        <p:nvSpPr>
          <p:cNvPr id="153640" name="Text Box 40"/>
          <p:cNvSpPr txBox="1">
            <a:spLocks noChangeArrowheads="1"/>
          </p:cNvSpPr>
          <p:nvPr/>
        </p:nvSpPr>
        <p:spPr bwMode="auto">
          <a:xfrm>
            <a:off x="3203575" y="2997200"/>
            <a:ext cx="2519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Kingdom of God</a:t>
            </a:r>
          </a:p>
        </p:txBody>
      </p:sp>
      <p:grpSp>
        <p:nvGrpSpPr>
          <p:cNvPr id="153647" name="Group 47"/>
          <p:cNvGrpSpPr>
            <a:grpSpLocks/>
          </p:cNvGrpSpPr>
          <p:nvPr/>
        </p:nvGrpSpPr>
        <p:grpSpPr bwMode="auto">
          <a:xfrm>
            <a:off x="801688" y="2547938"/>
            <a:ext cx="7351712" cy="261937"/>
            <a:chOff x="567" y="2189"/>
            <a:chExt cx="4631" cy="165"/>
          </a:xfrm>
        </p:grpSpPr>
        <p:pic>
          <p:nvPicPr>
            <p:cNvPr id="153648" name="Picture 4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7"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9" name="Picture 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2"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0" name="Picture 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8"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1" name="Picture 5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6"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2" name="Picture 5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83"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3" name="Picture 5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15"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4" name="Picture 5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1" y="2189"/>
              <a:ext cx="247" cy="1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3655" name="Text Box 55"/>
          <p:cNvSpPr txBox="1">
            <a:spLocks noChangeArrowheads="1"/>
          </p:cNvSpPr>
          <p:nvPr/>
        </p:nvSpPr>
        <p:spPr bwMode="auto">
          <a:xfrm>
            <a:off x="6804025" y="476250"/>
            <a:ext cx="209073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a:latin typeface="Tahoma" pitchFamily="34" charset="0"/>
              </a:rPr>
              <a:t>Rule</a:t>
            </a:r>
            <a:br>
              <a:rPr lang="en-GB" sz="2000">
                <a:latin typeface="Tahoma" pitchFamily="34" charset="0"/>
              </a:rPr>
            </a:br>
            <a:r>
              <a:rPr lang="en-GB" sz="2000">
                <a:latin typeface="Tahoma" pitchFamily="34" charset="0"/>
              </a:rPr>
              <a:t>Keys of Kingdom</a:t>
            </a:r>
            <a:br>
              <a:rPr lang="en-GB" sz="2000">
                <a:latin typeface="Tahoma" pitchFamily="34" charset="0"/>
              </a:rPr>
            </a:br>
            <a:r>
              <a:rPr lang="en-GB" sz="2000">
                <a:latin typeface="Tahoma" pitchFamily="34" charset="0"/>
              </a:rPr>
              <a:t>Declarations</a:t>
            </a:r>
          </a:p>
        </p:txBody>
      </p:sp>
      <p:sp>
        <p:nvSpPr>
          <p:cNvPr id="153656" name="Text Box 56"/>
          <p:cNvSpPr txBox="1">
            <a:spLocks noChangeArrowheads="1"/>
          </p:cNvSpPr>
          <p:nvPr/>
        </p:nvSpPr>
        <p:spPr bwMode="auto">
          <a:xfrm>
            <a:off x="179388" y="836613"/>
            <a:ext cx="2519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a:latin typeface="Tahoma" pitchFamily="34" charset="0"/>
              </a:rPr>
              <a:t>Kingdom in light</a:t>
            </a:r>
          </a:p>
        </p:txBody>
      </p:sp>
      <p:sp>
        <p:nvSpPr>
          <p:cNvPr id="153675" name="Rectangle 75"/>
          <p:cNvSpPr>
            <a:spLocks noChangeArrowheads="1"/>
          </p:cNvSpPr>
          <p:nvPr/>
        </p:nvSpPr>
        <p:spPr bwMode="auto">
          <a:xfrm>
            <a:off x="5435600"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6" name="Rectangle 76"/>
          <p:cNvSpPr>
            <a:spLocks noChangeArrowheads="1"/>
          </p:cNvSpPr>
          <p:nvPr/>
        </p:nvSpPr>
        <p:spPr bwMode="auto">
          <a:xfrm>
            <a:off x="395288" y="5084763"/>
            <a:ext cx="1008062"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7" name="Rectangle 77"/>
          <p:cNvSpPr>
            <a:spLocks noChangeArrowheads="1"/>
          </p:cNvSpPr>
          <p:nvPr/>
        </p:nvSpPr>
        <p:spPr bwMode="auto">
          <a:xfrm>
            <a:off x="1654175"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8" name="Rectangle 78"/>
          <p:cNvSpPr>
            <a:spLocks noChangeArrowheads="1"/>
          </p:cNvSpPr>
          <p:nvPr/>
        </p:nvSpPr>
        <p:spPr bwMode="auto">
          <a:xfrm>
            <a:off x="2914650"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79" name="Rectangle 79"/>
          <p:cNvSpPr>
            <a:spLocks noChangeArrowheads="1"/>
          </p:cNvSpPr>
          <p:nvPr/>
        </p:nvSpPr>
        <p:spPr bwMode="auto">
          <a:xfrm>
            <a:off x="4175125"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87" name="AutoShape 87"/>
          <p:cNvSpPr>
            <a:spLocks noChangeAspect="1" noChangeArrowheads="1"/>
          </p:cNvSpPr>
          <p:nvPr/>
        </p:nvSpPr>
        <p:spPr bwMode="auto">
          <a:xfrm>
            <a:off x="6443663" y="3716338"/>
            <a:ext cx="1258887" cy="1657350"/>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88" name="AutoShape 88"/>
          <p:cNvSpPr>
            <a:spLocks noChangeAspect="1" noChangeArrowheads="1"/>
          </p:cNvSpPr>
          <p:nvPr/>
        </p:nvSpPr>
        <p:spPr bwMode="auto">
          <a:xfrm>
            <a:off x="7524750" y="3716338"/>
            <a:ext cx="1258888" cy="1657350"/>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89" name="AutoShape 89"/>
          <p:cNvSpPr>
            <a:spLocks noChangeArrowheads="1"/>
          </p:cNvSpPr>
          <p:nvPr/>
        </p:nvSpPr>
        <p:spPr bwMode="auto">
          <a:xfrm>
            <a:off x="6227763" y="3830638"/>
            <a:ext cx="1584325" cy="3027362"/>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90" name="AutoShape 90"/>
          <p:cNvSpPr>
            <a:spLocks noChangeArrowheads="1"/>
          </p:cNvSpPr>
          <p:nvPr/>
        </p:nvSpPr>
        <p:spPr bwMode="auto">
          <a:xfrm>
            <a:off x="7308850" y="3830638"/>
            <a:ext cx="1584325" cy="3027362"/>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91" name="Rectangle 91"/>
          <p:cNvSpPr>
            <a:spLocks noChangeArrowheads="1"/>
          </p:cNvSpPr>
          <p:nvPr/>
        </p:nvSpPr>
        <p:spPr bwMode="auto">
          <a:xfrm>
            <a:off x="6588125"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92" name="Rectangle 92"/>
          <p:cNvSpPr>
            <a:spLocks noChangeArrowheads="1"/>
          </p:cNvSpPr>
          <p:nvPr/>
        </p:nvSpPr>
        <p:spPr bwMode="auto">
          <a:xfrm>
            <a:off x="7740650" y="5084763"/>
            <a:ext cx="1008063" cy="287337"/>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63" name="Text Box 63"/>
          <p:cNvSpPr txBox="1">
            <a:spLocks noChangeArrowheads="1"/>
          </p:cNvSpPr>
          <p:nvPr/>
        </p:nvSpPr>
        <p:spPr bwMode="auto">
          <a:xfrm rot="16200000">
            <a:off x="-117475" y="6030913"/>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4" name="Text Box 64"/>
          <p:cNvSpPr txBox="1">
            <a:spLocks noChangeArrowheads="1"/>
          </p:cNvSpPr>
          <p:nvPr/>
        </p:nvSpPr>
        <p:spPr bwMode="auto">
          <a:xfrm rot="16200000">
            <a:off x="1322388" y="6030913"/>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5" name="Text Box 65"/>
          <p:cNvSpPr txBox="1">
            <a:spLocks noChangeArrowheads="1"/>
          </p:cNvSpPr>
          <p:nvPr/>
        </p:nvSpPr>
        <p:spPr bwMode="auto">
          <a:xfrm rot="16200000">
            <a:off x="2617788" y="6030913"/>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6" name="Text Box 66"/>
          <p:cNvSpPr txBox="1">
            <a:spLocks noChangeArrowheads="1"/>
          </p:cNvSpPr>
          <p:nvPr/>
        </p:nvSpPr>
        <p:spPr bwMode="auto">
          <a:xfrm rot="16200000">
            <a:off x="4059238" y="6030913"/>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7" name="Text Box 67"/>
          <p:cNvSpPr txBox="1">
            <a:spLocks noChangeArrowheads="1"/>
          </p:cNvSpPr>
          <p:nvPr/>
        </p:nvSpPr>
        <p:spPr bwMode="auto">
          <a:xfrm rot="16200000">
            <a:off x="5210175" y="5957888"/>
            <a:ext cx="10985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a:solidFill>
                  <a:srgbClr val="000000"/>
                </a:solidFill>
                <a:latin typeface="Tahoma" pitchFamily="34" charset="0"/>
              </a:rPr>
              <a:t>FEAR</a:t>
            </a:r>
          </a:p>
        </p:txBody>
      </p:sp>
      <p:sp>
        <p:nvSpPr>
          <p:cNvPr id="153668" name="Text Box 68"/>
          <p:cNvSpPr txBox="1">
            <a:spLocks noChangeArrowheads="1"/>
          </p:cNvSpPr>
          <p:nvPr/>
        </p:nvSpPr>
        <p:spPr bwMode="auto">
          <a:xfrm rot="16200000">
            <a:off x="3390106" y="6050757"/>
            <a:ext cx="1063625" cy="14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a:solidFill>
                  <a:srgbClr val="000000"/>
                </a:solidFill>
                <a:latin typeface="Tahoma" pitchFamily="34" charset="0"/>
              </a:rPr>
              <a:t>PRIDE</a:t>
            </a:r>
          </a:p>
        </p:txBody>
      </p:sp>
      <p:sp>
        <p:nvSpPr>
          <p:cNvPr id="153680" name="Text Box 80"/>
          <p:cNvSpPr txBox="1">
            <a:spLocks noChangeArrowheads="1"/>
          </p:cNvSpPr>
          <p:nvPr/>
        </p:nvSpPr>
        <p:spPr bwMode="auto">
          <a:xfrm rot="16200000">
            <a:off x="1389063" y="5403850"/>
            <a:ext cx="2765425"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a:solidFill>
                  <a:srgbClr val="000000"/>
                </a:solidFill>
                <a:latin typeface="Tahoma" pitchFamily="34" charset="0"/>
              </a:rPr>
              <a:t>U</a:t>
            </a:r>
            <a:br>
              <a:rPr lang="en-GB" sz="1400">
                <a:solidFill>
                  <a:srgbClr val="000000"/>
                </a:solidFill>
                <a:latin typeface="Tahoma" pitchFamily="34" charset="0"/>
              </a:rPr>
            </a:br>
            <a:r>
              <a:rPr lang="en-GB" sz="1400">
                <a:solidFill>
                  <a:srgbClr val="000000"/>
                </a:solidFill>
                <a:latin typeface="Tahoma" pitchFamily="34" charset="0"/>
              </a:rPr>
              <a:t>N</a:t>
            </a:r>
            <a:br>
              <a:rPr lang="en-GB" sz="1400">
                <a:solidFill>
                  <a:srgbClr val="000000"/>
                </a:solidFill>
                <a:latin typeface="Tahoma" pitchFamily="34" charset="0"/>
              </a:rPr>
            </a:br>
            <a:r>
              <a:rPr lang="en-GB" sz="1400">
                <a:solidFill>
                  <a:srgbClr val="000000"/>
                </a:solidFill>
                <a:latin typeface="Tahoma" pitchFamily="34" charset="0"/>
              </a:rPr>
              <a:t>F</a:t>
            </a:r>
            <a:br>
              <a:rPr lang="en-GB" sz="1400">
                <a:solidFill>
                  <a:srgbClr val="000000"/>
                </a:solidFill>
                <a:latin typeface="Tahoma" pitchFamily="34" charset="0"/>
              </a:rPr>
            </a:br>
            <a:r>
              <a:rPr lang="en-GB" sz="1400">
                <a:solidFill>
                  <a:srgbClr val="000000"/>
                </a:solidFill>
                <a:latin typeface="Tahoma" pitchFamily="34" charset="0"/>
              </a:rPr>
              <a:t>O</a:t>
            </a:r>
            <a:br>
              <a:rPr lang="en-GB" sz="1400">
                <a:solidFill>
                  <a:srgbClr val="000000"/>
                </a:solidFill>
                <a:latin typeface="Tahoma" pitchFamily="34" charset="0"/>
              </a:rPr>
            </a:br>
            <a:r>
              <a:rPr lang="en-GB" sz="1400">
                <a:solidFill>
                  <a:srgbClr val="000000"/>
                </a:solidFill>
                <a:latin typeface="Tahoma" pitchFamily="34" charset="0"/>
              </a:rPr>
              <a:t>R</a:t>
            </a:r>
            <a:br>
              <a:rPr lang="en-GB" sz="1400">
                <a:solidFill>
                  <a:srgbClr val="000000"/>
                </a:solidFill>
                <a:latin typeface="Tahoma" pitchFamily="34" charset="0"/>
              </a:rPr>
            </a:br>
            <a:r>
              <a:rPr lang="en-GB" sz="1400">
                <a:solidFill>
                  <a:srgbClr val="000000"/>
                </a:solidFill>
                <a:latin typeface="Tahoma" pitchFamily="34" charset="0"/>
              </a:rPr>
              <a:t>G</a:t>
            </a:r>
            <a:br>
              <a:rPr lang="en-GB" sz="1400">
                <a:solidFill>
                  <a:srgbClr val="000000"/>
                </a:solidFill>
                <a:latin typeface="Tahoma" pitchFamily="34" charset="0"/>
              </a:rPr>
            </a:br>
            <a:r>
              <a:rPr lang="en-GB" sz="1400">
                <a:solidFill>
                  <a:srgbClr val="000000"/>
                </a:solidFill>
                <a:latin typeface="Tahoma" pitchFamily="34" charset="0"/>
              </a:rPr>
              <a:t>I</a:t>
            </a:r>
            <a:br>
              <a:rPr lang="en-GB" sz="1400">
                <a:solidFill>
                  <a:srgbClr val="000000"/>
                </a:solidFill>
                <a:latin typeface="Tahoma" pitchFamily="34" charset="0"/>
              </a:rPr>
            </a:br>
            <a:r>
              <a:rPr lang="en-GB" sz="1400">
                <a:solidFill>
                  <a:srgbClr val="000000"/>
                </a:solidFill>
                <a:latin typeface="Tahoma" pitchFamily="34" charset="0"/>
              </a:rPr>
              <a:t>V</a:t>
            </a:r>
            <a:br>
              <a:rPr lang="en-GB" sz="1400">
                <a:solidFill>
                  <a:srgbClr val="000000"/>
                </a:solidFill>
                <a:latin typeface="Tahoma" pitchFamily="34" charset="0"/>
              </a:rPr>
            </a:br>
            <a:r>
              <a:rPr lang="en-GB" sz="1400">
                <a:solidFill>
                  <a:srgbClr val="000000"/>
                </a:solidFill>
                <a:latin typeface="Tahoma" pitchFamily="34" charset="0"/>
              </a:rPr>
              <a:t>E</a:t>
            </a:r>
            <a:br>
              <a:rPr lang="en-GB" sz="1400">
                <a:solidFill>
                  <a:srgbClr val="000000"/>
                </a:solidFill>
                <a:latin typeface="Tahoma" pitchFamily="34" charset="0"/>
              </a:rPr>
            </a:br>
            <a:r>
              <a:rPr lang="en-GB" sz="1400">
                <a:solidFill>
                  <a:srgbClr val="000000"/>
                </a:solidFill>
                <a:latin typeface="Tahoma" pitchFamily="34" charset="0"/>
              </a:rPr>
              <a:t>N</a:t>
            </a:r>
            <a:br>
              <a:rPr lang="en-GB" sz="1400">
                <a:solidFill>
                  <a:srgbClr val="000000"/>
                </a:solidFill>
                <a:latin typeface="Tahoma" pitchFamily="34" charset="0"/>
              </a:rPr>
            </a:br>
            <a:r>
              <a:rPr lang="en-GB" sz="1400">
                <a:solidFill>
                  <a:srgbClr val="000000"/>
                </a:solidFill>
                <a:latin typeface="Tahoma" pitchFamily="34" charset="0"/>
              </a:rPr>
              <a:t>ESS</a:t>
            </a:r>
          </a:p>
        </p:txBody>
      </p:sp>
      <p:sp>
        <p:nvSpPr>
          <p:cNvPr id="153681" name="Text Box 81"/>
          <p:cNvSpPr txBox="1">
            <a:spLocks noChangeArrowheads="1"/>
          </p:cNvSpPr>
          <p:nvPr/>
        </p:nvSpPr>
        <p:spPr bwMode="auto">
          <a:xfrm rot="16200000">
            <a:off x="5345113" y="5616575"/>
            <a:ext cx="2339975" cy="14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dirty="0">
                <a:solidFill>
                  <a:srgbClr val="000000"/>
                </a:solidFill>
                <a:latin typeface="Tahoma" pitchFamily="34" charset="0"/>
              </a:rPr>
              <a:t>MATERIALISM</a:t>
            </a:r>
          </a:p>
        </p:txBody>
      </p:sp>
      <p:sp>
        <p:nvSpPr>
          <p:cNvPr id="153682" name="Text Box 82"/>
          <p:cNvSpPr txBox="1">
            <a:spLocks noChangeArrowheads="1"/>
          </p:cNvSpPr>
          <p:nvPr/>
        </p:nvSpPr>
        <p:spPr bwMode="auto">
          <a:xfrm rot="16200000">
            <a:off x="589756" y="5830094"/>
            <a:ext cx="1914525" cy="14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dirty="0">
                <a:solidFill>
                  <a:srgbClr val="000000"/>
                </a:solidFill>
                <a:latin typeface="Tahoma" pitchFamily="34" charset="0"/>
              </a:rPr>
              <a:t>AUTHORITY</a:t>
            </a:r>
          </a:p>
        </p:txBody>
      </p:sp>
      <p:sp>
        <p:nvSpPr>
          <p:cNvPr id="153683" name="Text Box 83"/>
          <p:cNvSpPr txBox="1">
            <a:spLocks noChangeArrowheads="1"/>
          </p:cNvSpPr>
          <p:nvPr/>
        </p:nvSpPr>
        <p:spPr bwMode="auto">
          <a:xfrm rot="16200000">
            <a:off x="4512469" y="5722144"/>
            <a:ext cx="1701800" cy="14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lIns="0" tIns="0" rIns="0" bIns="0">
            <a:spAutoFit/>
          </a:bodyPr>
          <a:lstStyle/>
          <a:p>
            <a:pPr algn="ctr">
              <a:spcBef>
                <a:spcPct val="50000"/>
              </a:spcBef>
            </a:pPr>
            <a:r>
              <a:rPr lang="en-GB" sz="1400">
                <a:solidFill>
                  <a:srgbClr val="000000"/>
                </a:solidFill>
                <a:latin typeface="Tahoma" pitchFamily="34" charset="0"/>
              </a:rPr>
              <a:t>JUDGMENT</a:t>
            </a:r>
          </a:p>
        </p:txBody>
      </p:sp>
      <p:sp>
        <p:nvSpPr>
          <p:cNvPr id="153684" name="Text Box 84"/>
          <p:cNvSpPr txBox="1">
            <a:spLocks noChangeArrowheads="1"/>
          </p:cNvSpPr>
          <p:nvPr/>
        </p:nvSpPr>
        <p:spPr bwMode="auto">
          <a:xfrm>
            <a:off x="6624638" y="4365625"/>
            <a:ext cx="2519362"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solidFill>
                  <a:srgbClr val="FF0000"/>
                </a:solidFill>
                <a:latin typeface="Tahoma" pitchFamily="34" charset="0"/>
              </a:rPr>
              <a:t>Atmosphere</a:t>
            </a:r>
          </a:p>
          <a:p>
            <a:pPr algn="ctr">
              <a:spcBef>
                <a:spcPct val="50000"/>
              </a:spcBef>
            </a:pPr>
            <a:r>
              <a:rPr lang="en-GB" dirty="0">
                <a:solidFill>
                  <a:srgbClr val="FF0000"/>
                </a:solidFill>
                <a:latin typeface="Tahoma" pitchFamily="34" charset="0"/>
              </a:rPr>
              <a:t>Kingdom in light</a:t>
            </a:r>
          </a:p>
        </p:txBody>
      </p:sp>
      <p:grpSp>
        <p:nvGrpSpPr>
          <p:cNvPr id="153657" name="Group 57"/>
          <p:cNvGrpSpPr>
            <a:grpSpLocks/>
          </p:cNvGrpSpPr>
          <p:nvPr/>
        </p:nvGrpSpPr>
        <p:grpSpPr bwMode="auto">
          <a:xfrm>
            <a:off x="179388" y="3833813"/>
            <a:ext cx="6337300" cy="3024187"/>
            <a:chOff x="158" y="2840"/>
            <a:chExt cx="3992" cy="1316"/>
          </a:xfrm>
        </p:grpSpPr>
        <p:sp>
          <p:nvSpPr>
            <p:cNvPr id="153658" name="AutoShape 58"/>
            <p:cNvSpPr>
              <a:spLocks noChangeArrowheads="1"/>
            </p:cNvSpPr>
            <p:nvPr/>
          </p:nvSpPr>
          <p:spPr bwMode="auto">
            <a:xfrm>
              <a:off x="158"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59" name="AutoShape 59"/>
            <p:cNvSpPr>
              <a:spLocks noChangeArrowheads="1"/>
            </p:cNvSpPr>
            <p:nvPr/>
          </p:nvSpPr>
          <p:spPr bwMode="auto">
            <a:xfrm>
              <a:off x="975"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60" name="AutoShape 60"/>
            <p:cNvSpPr>
              <a:spLocks noChangeArrowheads="1"/>
            </p:cNvSpPr>
            <p:nvPr/>
          </p:nvSpPr>
          <p:spPr bwMode="auto">
            <a:xfrm>
              <a:off x="1746"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61" name="AutoShape 61"/>
            <p:cNvSpPr>
              <a:spLocks noChangeArrowheads="1"/>
            </p:cNvSpPr>
            <p:nvPr/>
          </p:nvSpPr>
          <p:spPr bwMode="auto">
            <a:xfrm>
              <a:off x="2472"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62" name="AutoShape 62"/>
            <p:cNvSpPr>
              <a:spLocks noChangeArrowheads="1"/>
            </p:cNvSpPr>
            <p:nvPr/>
          </p:nvSpPr>
          <p:spPr bwMode="auto">
            <a:xfrm>
              <a:off x="3152" y="2840"/>
              <a:ext cx="998" cy="1316"/>
            </a:xfrm>
            <a:prstGeom prst="triangle">
              <a:avLst>
                <a:gd name="adj" fmla="val 50000"/>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3" name="Text Box 46"/>
          <p:cNvSpPr txBox="1">
            <a:spLocks noChangeArrowheads="1"/>
          </p:cNvSpPr>
          <p:nvPr/>
        </p:nvSpPr>
        <p:spPr bwMode="auto">
          <a:xfrm>
            <a:off x="2973482" y="1125795"/>
            <a:ext cx="25193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Kingdom of God</a:t>
            </a:r>
          </a:p>
        </p:txBody>
      </p:sp>
      <p:sp>
        <p:nvSpPr>
          <p:cNvPr id="94" name="Line 93"/>
          <p:cNvSpPr>
            <a:spLocks noChangeShapeType="1"/>
          </p:cNvSpPr>
          <p:nvPr/>
        </p:nvSpPr>
        <p:spPr bwMode="auto">
          <a:xfrm>
            <a:off x="-13702" y="1118651"/>
            <a:ext cx="914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5" name="Text Box 94"/>
          <p:cNvSpPr txBox="1">
            <a:spLocks noChangeArrowheads="1"/>
          </p:cNvSpPr>
          <p:nvPr/>
        </p:nvSpPr>
        <p:spPr bwMode="auto">
          <a:xfrm>
            <a:off x="2950382" y="796131"/>
            <a:ext cx="25193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dirty="0"/>
              <a:t>Kingdom of Heaven</a:t>
            </a:r>
          </a:p>
        </p:txBody>
      </p:sp>
    </p:spTree>
    <p:extLst>
      <p:ext uri="{BB962C8B-B14F-4D97-AF65-F5344CB8AC3E}">
        <p14:creationId xmlns:p14="http://schemas.microsoft.com/office/powerpoint/2010/main" val="29459738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8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7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7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36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36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367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369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369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6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368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366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368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366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366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366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368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366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3681"/>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xit" presetSubtype="0" fill="hold" grpId="1" nodeType="clickEffect">
                                  <p:stCondLst>
                                    <p:cond delay="0"/>
                                  </p:stCondLst>
                                  <p:childTnLst>
                                    <p:set>
                                      <p:cBhvr>
                                        <p:cTn id="60" dur="1" fill="hold">
                                          <p:stCondLst>
                                            <p:cond delay="0"/>
                                          </p:stCondLst>
                                        </p:cTn>
                                        <p:tgtEl>
                                          <p:spTgt spid="153676"/>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153677"/>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153678"/>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53679"/>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53675"/>
                                        </p:tgtEl>
                                        <p:attrNameLst>
                                          <p:attrName>style.visibility</p:attrName>
                                        </p:attrNameLst>
                                      </p:cBhvr>
                                      <p:to>
                                        <p:strVal val="hidden"/>
                                      </p:to>
                                    </p:set>
                                  </p:childTnLst>
                                </p:cTn>
                              </p:par>
                              <p:par>
                                <p:cTn id="69" presetID="1" presetClass="exit" presetSubtype="0" fill="hold" grpId="2" nodeType="withEffect">
                                  <p:stCondLst>
                                    <p:cond delay="0"/>
                                  </p:stCondLst>
                                  <p:childTnLst>
                                    <p:set>
                                      <p:cBhvr>
                                        <p:cTn id="70" dur="1" fill="hold">
                                          <p:stCondLst>
                                            <p:cond delay="0"/>
                                          </p:stCondLst>
                                        </p:cTn>
                                        <p:tgtEl>
                                          <p:spTgt spid="153677"/>
                                        </p:tgtEl>
                                        <p:attrNameLst>
                                          <p:attrName>style.visibility</p:attrName>
                                        </p:attrNameLst>
                                      </p:cBhvr>
                                      <p:to>
                                        <p:strVal val="hidden"/>
                                      </p:to>
                                    </p:set>
                                  </p:childTnLst>
                                </p:cTn>
                              </p:par>
                              <p:par>
                                <p:cTn id="71" presetID="1" presetClass="exit" presetSubtype="0" fill="hold" grpId="2" nodeType="withEffect">
                                  <p:stCondLst>
                                    <p:cond delay="0"/>
                                  </p:stCondLst>
                                  <p:childTnLst>
                                    <p:set>
                                      <p:cBhvr>
                                        <p:cTn id="72" dur="1" fill="hold">
                                          <p:stCondLst>
                                            <p:cond delay="0"/>
                                          </p:stCondLst>
                                        </p:cTn>
                                        <p:tgtEl>
                                          <p:spTgt spid="153678"/>
                                        </p:tgtEl>
                                        <p:attrNameLst>
                                          <p:attrName>style.visibility</p:attrName>
                                        </p:attrNameLst>
                                      </p:cBhvr>
                                      <p:to>
                                        <p:strVal val="hidden"/>
                                      </p:to>
                                    </p:set>
                                  </p:childTnLst>
                                </p:cTn>
                              </p:par>
                              <p:par>
                                <p:cTn id="73" presetID="1" presetClass="exit" presetSubtype="0" fill="hold" grpId="2" nodeType="withEffect">
                                  <p:stCondLst>
                                    <p:cond delay="0"/>
                                  </p:stCondLst>
                                  <p:childTnLst>
                                    <p:set>
                                      <p:cBhvr>
                                        <p:cTn id="74" dur="1" fill="hold">
                                          <p:stCondLst>
                                            <p:cond delay="0"/>
                                          </p:stCondLst>
                                        </p:cTn>
                                        <p:tgtEl>
                                          <p:spTgt spid="153679"/>
                                        </p:tgtEl>
                                        <p:attrNameLst>
                                          <p:attrName>style.visibility</p:attrName>
                                        </p:attrNameLst>
                                      </p:cBhvr>
                                      <p:to>
                                        <p:strVal val="hidden"/>
                                      </p:to>
                                    </p:set>
                                  </p:childTnLst>
                                </p:cTn>
                              </p:par>
                              <p:par>
                                <p:cTn id="75" presetID="1" presetClass="exit" presetSubtype="0" fill="hold" grpId="2" nodeType="withEffect">
                                  <p:stCondLst>
                                    <p:cond delay="0"/>
                                  </p:stCondLst>
                                  <p:childTnLst>
                                    <p:set>
                                      <p:cBhvr>
                                        <p:cTn id="76" dur="1" fill="hold">
                                          <p:stCondLst>
                                            <p:cond delay="0"/>
                                          </p:stCondLst>
                                        </p:cTn>
                                        <p:tgtEl>
                                          <p:spTgt spid="153675"/>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153663"/>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153682"/>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53664"/>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53680"/>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153665"/>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153668"/>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153666"/>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153683"/>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153667"/>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153681"/>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153691"/>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153692"/>
                                        </p:tgtEl>
                                        <p:attrNameLst>
                                          <p:attrName>style.visibility</p:attrName>
                                        </p:attrNameLst>
                                      </p:cBhvr>
                                      <p:to>
                                        <p:strVal val="hidden"/>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 presetClass="exit" presetSubtype="0" fill="hold" nodeType="clickEffect">
                                  <p:stCondLst>
                                    <p:cond delay="0"/>
                                  </p:stCondLst>
                                  <p:childTnLst>
                                    <p:set>
                                      <p:cBhvr>
                                        <p:cTn id="104" dur="1" fill="hold">
                                          <p:stCondLst>
                                            <p:cond delay="0"/>
                                          </p:stCondLst>
                                        </p:cTn>
                                        <p:tgtEl>
                                          <p:spTgt spid="153669"/>
                                        </p:tgtEl>
                                        <p:attrNameLst>
                                          <p:attrName>style.visibility</p:attrName>
                                        </p:attrNameLst>
                                      </p:cBhvr>
                                      <p:to>
                                        <p:strVal val="hidden"/>
                                      </p:to>
                                    </p:set>
                                  </p:childTnLst>
                                </p:cTn>
                              </p:par>
                              <p:par>
                                <p:cTn id="105" presetID="1" presetClass="entr" presetSubtype="0" fill="hold" nodeType="withEffect">
                                  <p:stCondLst>
                                    <p:cond delay="0"/>
                                  </p:stCondLst>
                                  <p:childTnLst>
                                    <p:set>
                                      <p:cBhvr>
                                        <p:cTn id="106" dur="1" fill="hold">
                                          <p:stCondLst>
                                            <p:cond delay="0"/>
                                          </p:stCondLst>
                                        </p:cTn>
                                        <p:tgtEl>
                                          <p:spTgt spid="15365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5368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53690"/>
                                        </p:tgtEl>
                                        <p:attrNameLst>
                                          <p:attrName>style.visibility</p:attrName>
                                        </p:attrNameLst>
                                      </p:cBhvr>
                                      <p:to>
                                        <p:strVal val="visible"/>
                                      </p:to>
                                    </p:set>
                                  </p:childTnLst>
                                </p:cTn>
                              </p:par>
                              <p:par>
                                <p:cTn id="111" presetID="1" presetClass="exit" presetSubtype="0" fill="hold" grpId="0" nodeType="withEffect">
                                  <p:stCondLst>
                                    <p:cond delay="0"/>
                                  </p:stCondLst>
                                  <p:childTnLst>
                                    <p:set>
                                      <p:cBhvr>
                                        <p:cTn id="112" dur="1" fill="hold">
                                          <p:stCondLst>
                                            <p:cond delay="0"/>
                                          </p:stCondLst>
                                        </p:cTn>
                                        <p:tgtEl>
                                          <p:spTgt spid="153637"/>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153687"/>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153688"/>
                                        </p:tgtEl>
                                        <p:attrNameLst>
                                          <p:attrName>style.visibility</p:attrName>
                                        </p:attrNameLst>
                                      </p:cBhvr>
                                      <p:to>
                                        <p:strVal val="hidden"/>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xit" presetSubtype="0" fill="hold" grpId="0" nodeType="clickEffect">
                                  <p:stCondLst>
                                    <p:cond delay="0"/>
                                  </p:stCondLst>
                                  <p:childTnLst>
                                    <p:set>
                                      <p:cBhvr>
                                        <p:cTn id="120" dur="1" fill="hold">
                                          <p:stCondLst>
                                            <p:cond delay="0"/>
                                          </p:stCondLst>
                                        </p:cTn>
                                        <p:tgtEl>
                                          <p:spTgt spid="153602"/>
                                        </p:tgtEl>
                                        <p:attrNameLst>
                                          <p:attrName>style.visibility</p:attrName>
                                        </p:attrNameLst>
                                      </p:cBhvr>
                                      <p:to>
                                        <p:strVal val="hidden"/>
                                      </p:to>
                                    </p:set>
                                  </p:childTnLst>
                                </p:cTn>
                              </p:par>
                              <p:par>
                                <p:cTn id="121" presetID="1" presetClass="exit" presetSubtype="0" fill="hold" grpId="0" nodeType="withEffect">
                                  <p:stCondLst>
                                    <p:cond delay="0"/>
                                  </p:stCondLst>
                                  <p:childTnLst>
                                    <p:set>
                                      <p:cBhvr>
                                        <p:cTn id="122" dur="1" fill="hold">
                                          <p:stCondLst>
                                            <p:cond delay="0"/>
                                          </p:stCondLst>
                                        </p:cTn>
                                        <p:tgtEl>
                                          <p:spTgt spid="153636"/>
                                        </p:tgtEl>
                                        <p:attrNameLst>
                                          <p:attrName>style.visibility</p:attrName>
                                        </p:attrNameLst>
                                      </p:cBhvr>
                                      <p:to>
                                        <p:strVal val="hidden"/>
                                      </p:to>
                                    </p:set>
                                  </p:childTnLst>
                                </p:cTn>
                              </p:par>
                              <p:par>
                                <p:cTn id="123" presetID="1" presetClass="exit" presetSubtype="0" fill="hold" grpId="0" nodeType="withEffect">
                                  <p:stCondLst>
                                    <p:cond delay="0"/>
                                  </p:stCondLst>
                                  <p:childTnLst>
                                    <p:set>
                                      <p:cBhvr>
                                        <p:cTn id="124" dur="1" fill="hold">
                                          <p:stCondLst>
                                            <p:cond delay="0"/>
                                          </p:stCondLst>
                                        </p:cTn>
                                        <p:tgtEl>
                                          <p:spTgt spid="153639"/>
                                        </p:tgtEl>
                                        <p:attrNameLst>
                                          <p:attrName>style.visibility</p:attrName>
                                        </p:attrNameLst>
                                      </p:cBhvr>
                                      <p:to>
                                        <p:strVal val="hidden"/>
                                      </p:to>
                                    </p:set>
                                  </p:childTnLst>
                                </p:cTn>
                              </p:par>
                              <p:par>
                                <p:cTn id="125" presetID="1" presetClass="entr" presetSubtype="0" fill="hold" grpId="0" nodeType="withEffect">
                                  <p:stCondLst>
                                    <p:cond delay="0"/>
                                  </p:stCondLst>
                                  <p:childTnLst>
                                    <p:set>
                                      <p:cBhvr>
                                        <p:cTn id="126" dur="1" fill="hold">
                                          <p:stCondLst>
                                            <p:cond delay="0"/>
                                          </p:stCondLst>
                                        </p:cTn>
                                        <p:tgtEl>
                                          <p:spTgt spid="153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7" grpId="0"/>
      <p:bldP spid="153602" grpId="0"/>
      <p:bldP spid="153636" grpId="0"/>
      <p:bldP spid="153639" grpId="0"/>
      <p:bldP spid="153675" grpId="0" animBg="1"/>
      <p:bldP spid="153675" grpId="1" animBg="1"/>
      <p:bldP spid="153675" grpId="2" animBg="1"/>
      <p:bldP spid="153676" grpId="0" animBg="1"/>
      <p:bldP spid="153676" grpId="1" animBg="1"/>
      <p:bldP spid="153677" grpId="0" animBg="1"/>
      <p:bldP spid="153677" grpId="1" animBg="1"/>
      <p:bldP spid="153677" grpId="2" animBg="1"/>
      <p:bldP spid="153678" grpId="0" animBg="1"/>
      <p:bldP spid="153678" grpId="1" animBg="1"/>
      <p:bldP spid="153678" grpId="2" animBg="1"/>
      <p:bldP spid="153679" grpId="0" animBg="1"/>
      <p:bldP spid="153679" grpId="1" animBg="1"/>
      <p:bldP spid="153679" grpId="2" animBg="1"/>
      <p:bldP spid="153687" grpId="0" animBg="1"/>
      <p:bldP spid="153687" grpId="1" animBg="1"/>
      <p:bldP spid="153688" grpId="0" animBg="1"/>
      <p:bldP spid="153688" grpId="1" animBg="1"/>
      <p:bldP spid="153689" grpId="0" animBg="1"/>
      <p:bldP spid="153690" grpId="0" animBg="1"/>
      <p:bldP spid="153691" grpId="0" animBg="1"/>
      <p:bldP spid="153691" grpId="1" animBg="1"/>
      <p:bldP spid="153692" grpId="0" animBg="1"/>
      <p:bldP spid="153692" grpId="1" animBg="1"/>
      <p:bldP spid="153663" grpId="0"/>
      <p:bldP spid="153663" grpId="1"/>
      <p:bldP spid="153664" grpId="0"/>
      <p:bldP spid="153664" grpId="1"/>
      <p:bldP spid="153665" grpId="0"/>
      <p:bldP spid="153665" grpId="1"/>
      <p:bldP spid="153666" grpId="0"/>
      <p:bldP spid="153666" grpId="1"/>
      <p:bldP spid="153667" grpId="0"/>
      <p:bldP spid="153667" grpId="1"/>
      <p:bldP spid="153668" grpId="0"/>
      <p:bldP spid="153668" grpId="1"/>
      <p:bldP spid="153680" grpId="0"/>
      <p:bldP spid="153680" grpId="1"/>
      <p:bldP spid="153681" grpId="0"/>
      <p:bldP spid="153681" grpId="1"/>
      <p:bldP spid="153682" grpId="0"/>
      <p:bldP spid="153682" grpId="1"/>
      <p:bldP spid="153683" grpId="0"/>
      <p:bldP spid="153683" grpId="1"/>
      <p:bldP spid="15368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Oval 2"/>
          <p:cNvSpPr>
            <a:spLocks noChangeAspect="1" noChangeArrowheads="1"/>
          </p:cNvSpPr>
          <p:nvPr/>
        </p:nvSpPr>
        <p:spPr bwMode="auto">
          <a:xfrm>
            <a:off x="1835150" y="836613"/>
            <a:ext cx="5243513" cy="5243512"/>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3" name="Oval 3"/>
          <p:cNvSpPr>
            <a:spLocks noChangeAspect="1" noChangeArrowheads="1"/>
          </p:cNvSpPr>
          <p:nvPr/>
        </p:nvSpPr>
        <p:spPr bwMode="auto">
          <a:xfrm>
            <a:off x="2843213" y="1844675"/>
            <a:ext cx="3228975" cy="32289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4" name="Oval 4"/>
          <p:cNvSpPr>
            <a:spLocks noChangeAspect="1" noChangeArrowheads="1"/>
          </p:cNvSpPr>
          <p:nvPr/>
        </p:nvSpPr>
        <p:spPr bwMode="auto">
          <a:xfrm>
            <a:off x="3851275" y="2882900"/>
            <a:ext cx="1152525" cy="1152525"/>
          </a:xfrm>
          <a:prstGeom prst="ellipse">
            <a:avLst/>
          </a:prstGeom>
          <a:solidFill>
            <a:schemeClr val="bg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5" name="Oval 5"/>
          <p:cNvSpPr>
            <a:spLocks noChangeAspect="1" noChangeArrowheads="1"/>
          </p:cNvSpPr>
          <p:nvPr/>
        </p:nvSpPr>
        <p:spPr bwMode="auto">
          <a:xfrm>
            <a:off x="4356100" y="2276475"/>
            <a:ext cx="503238" cy="50323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14406" name="Group 6"/>
          <p:cNvGrpSpPr>
            <a:grpSpLocks/>
          </p:cNvGrpSpPr>
          <p:nvPr/>
        </p:nvGrpSpPr>
        <p:grpSpPr bwMode="auto">
          <a:xfrm>
            <a:off x="3276600" y="2349500"/>
            <a:ext cx="1006475" cy="2054225"/>
            <a:chOff x="2064" y="1480"/>
            <a:chExt cx="634" cy="1294"/>
          </a:xfrm>
        </p:grpSpPr>
        <p:sp>
          <p:nvSpPr>
            <p:cNvPr id="614407" name="Oval 7"/>
            <p:cNvSpPr>
              <a:spLocks noChangeAspect="1" noChangeArrowheads="1"/>
            </p:cNvSpPr>
            <p:nvPr/>
          </p:nvSpPr>
          <p:spPr bwMode="auto">
            <a:xfrm>
              <a:off x="2381" y="1480"/>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8" name="Oval 8"/>
            <p:cNvSpPr>
              <a:spLocks noChangeAspect="1" noChangeArrowheads="1"/>
            </p:cNvSpPr>
            <p:nvPr/>
          </p:nvSpPr>
          <p:spPr bwMode="auto">
            <a:xfrm>
              <a:off x="2109" y="1752"/>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09" name="Oval 9"/>
            <p:cNvSpPr>
              <a:spLocks noChangeAspect="1" noChangeArrowheads="1"/>
            </p:cNvSpPr>
            <p:nvPr/>
          </p:nvSpPr>
          <p:spPr bwMode="auto">
            <a:xfrm>
              <a:off x="2064" y="2115"/>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10" name="Oval 10"/>
            <p:cNvSpPr>
              <a:spLocks noChangeAspect="1" noChangeArrowheads="1"/>
            </p:cNvSpPr>
            <p:nvPr/>
          </p:nvSpPr>
          <p:spPr bwMode="auto">
            <a:xfrm>
              <a:off x="2303" y="2457"/>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14411" name="Oval 11"/>
          <p:cNvSpPr>
            <a:spLocks noChangeAspect="1" noChangeArrowheads="1"/>
          </p:cNvSpPr>
          <p:nvPr/>
        </p:nvSpPr>
        <p:spPr bwMode="auto">
          <a:xfrm>
            <a:off x="4284663" y="4076700"/>
            <a:ext cx="503237" cy="50323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14412" name="Group 12"/>
          <p:cNvGrpSpPr>
            <a:grpSpLocks/>
          </p:cNvGrpSpPr>
          <p:nvPr/>
        </p:nvGrpSpPr>
        <p:grpSpPr bwMode="auto">
          <a:xfrm>
            <a:off x="4859338" y="2636838"/>
            <a:ext cx="720725" cy="1727200"/>
            <a:chOff x="3061" y="1661"/>
            <a:chExt cx="454" cy="1088"/>
          </a:xfrm>
        </p:grpSpPr>
        <p:sp>
          <p:nvSpPr>
            <p:cNvPr id="614413" name="Oval 13"/>
            <p:cNvSpPr>
              <a:spLocks noChangeAspect="1" noChangeArrowheads="1"/>
            </p:cNvSpPr>
            <p:nvPr/>
          </p:nvSpPr>
          <p:spPr bwMode="auto">
            <a:xfrm>
              <a:off x="3061" y="1661"/>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14" name="Oval 14"/>
            <p:cNvSpPr>
              <a:spLocks noChangeAspect="1" noChangeArrowheads="1"/>
            </p:cNvSpPr>
            <p:nvPr/>
          </p:nvSpPr>
          <p:spPr bwMode="auto">
            <a:xfrm>
              <a:off x="3198" y="2024"/>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15" name="Oval 15"/>
            <p:cNvSpPr>
              <a:spLocks noChangeAspect="1" noChangeArrowheads="1"/>
            </p:cNvSpPr>
            <p:nvPr/>
          </p:nvSpPr>
          <p:spPr bwMode="auto">
            <a:xfrm>
              <a:off x="3061" y="2432"/>
              <a:ext cx="317" cy="317"/>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14416" name="Text Box 16"/>
          <p:cNvSpPr txBox="1">
            <a:spLocks noChangeArrowheads="1"/>
          </p:cNvSpPr>
          <p:nvPr/>
        </p:nvSpPr>
        <p:spPr bwMode="auto">
          <a:xfrm>
            <a:off x="6877050" y="4724400"/>
            <a:ext cx="2087563" cy="73866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400" dirty="0">
                <a:solidFill>
                  <a:srgbClr val="66FF66"/>
                </a:solidFill>
              </a:rPr>
              <a:t> Atmosphere Earth</a:t>
            </a:r>
          </a:p>
        </p:txBody>
      </p:sp>
      <p:sp>
        <p:nvSpPr>
          <p:cNvPr id="614417" name="Text Box 17"/>
          <p:cNvSpPr txBox="1">
            <a:spLocks noChangeArrowheads="1"/>
          </p:cNvSpPr>
          <p:nvPr/>
        </p:nvSpPr>
        <p:spPr bwMode="auto">
          <a:xfrm>
            <a:off x="7235824" y="2997200"/>
            <a:ext cx="1908175" cy="110799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a:spcBef>
                <a:spcPct val="50000"/>
              </a:spcBef>
            </a:pPr>
            <a:r>
              <a:rPr lang="en-GB" sz="2400" dirty="0">
                <a:solidFill>
                  <a:srgbClr val="66FF66"/>
                </a:solidFill>
              </a:rPr>
              <a:t>Rulers Principalities &amp; powers</a:t>
            </a:r>
          </a:p>
        </p:txBody>
      </p:sp>
      <p:sp>
        <p:nvSpPr>
          <p:cNvPr id="614418" name="Text Box 18"/>
          <p:cNvSpPr txBox="1">
            <a:spLocks noChangeArrowheads="1"/>
          </p:cNvSpPr>
          <p:nvPr/>
        </p:nvSpPr>
        <p:spPr bwMode="auto">
          <a:xfrm>
            <a:off x="3924300" y="3068638"/>
            <a:ext cx="1079500" cy="60960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000" dirty="0">
                <a:solidFill>
                  <a:srgbClr val="66FF66"/>
                </a:solidFill>
              </a:rPr>
              <a:t>Earth</a:t>
            </a:r>
            <a:br>
              <a:rPr lang="en-GB" sz="2000" dirty="0">
                <a:solidFill>
                  <a:srgbClr val="66FF66"/>
                </a:solidFill>
              </a:rPr>
            </a:br>
            <a:r>
              <a:rPr lang="en-GB" sz="2000" dirty="0">
                <a:solidFill>
                  <a:srgbClr val="66FF66"/>
                </a:solidFill>
              </a:rPr>
              <a:t>Sphere</a:t>
            </a:r>
          </a:p>
        </p:txBody>
      </p:sp>
      <p:sp>
        <p:nvSpPr>
          <p:cNvPr id="614419" name="Text Box 19"/>
          <p:cNvSpPr txBox="1">
            <a:spLocks noChangeArrowheads="1"/>
          </p:cNvSpPr>
          <p:nvPr/>
        </p:nvSpPr>
        <p:spPr bwMode="auto">
          <a:xfrm>
            <a:off x="6732588" y="1268413"/>
            <a:ext cx="1763712" cy="73866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400" dirty="0">
                <a:solidFill>
                  <a:srgbClr val="66FF66"/>
                </a:solidFill>
              </a:rPr>
              <a:t>Heavenly</a:t>
            </a:r>
            <a:br>
              <a:rPr lang="en-GB" sz="2400" dirty="0">
                <a:solidFill>
                  <a:srgbClr val="66FF66"/>
                </a:solidFill>
              </a:rPr>
            </a:br>
            <a:r>
              <a:rPr lang="en-GB" sz="2400" dirty="0">
                <a:solidFill>
                  <a:srgbClr val="66FF66"/>
                </a:solidFill>
              </a:rPr>
              <a:t>Realms</a:t>
            </a:r>
          </a:p>
        </p:txBody>
      </p:sp>
      <p:sp>
        <p:nvSpPr>
          <p:cNvPr id="614420" name="AutoShape 20"/>
          <p:cNvSpPr>
            <a:spLocks noChangeArrowheads="1"/>
          </p:cNvSpPr>
          <p:nvPr/>
        </p:nvSpPr>
        <p:spPr bwMode="auto">
          <a:xfrm>
            <a:off x="1835150" y="3284538"/>
            <a:ext cx="1368425" cy="649287"/>
          </a:xfrm>
          <a:prstGeom prst="notchedRightArrow">
            <a:avLst>
              <a:gd name="adj1" fmla="val 50000"/>
              <a:gd name="adj2" fmla="val 5269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21" name="Line 21"/>
          <p:cNvSpPr>
            <a:spLocks noChangeShapeType="1"/>
          </p:cNvSpPr>
          <p:nvPr/>
        </p:nvSpPr>
        <p:spPr bwMode="auto">
          <a:xfrm flipH="1" flipV="1">
            <a:off x="5651500" y="4149725"/>
            <a:ext cx="1512888" cy="7191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422" name="Line 22"/>
          <p:cNvSpPr>
            <a:spLocks noChangeShapeType="1"/>
          </p:cNvSpPr>
          <p:nvPr/>
        </p:nvSpPr>
        <p:spPr bwMode="auto">
          <a:xfrm flipH="1">
            <a:off x="6084888" y="1557338"/>
            <a:ext cx="10080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423" name="Line 23"/>
          <p:cNvSpPr>
            <a:spLocks noChangeShapeType="1"/>
          </p:cNvSpPr>
          <p:nvPr/>
        </p:nvSpPr>
        <p:spPr bwMode="auto">
          <a:xfrm flipH="1" flipV="1">
            <a:off x="5219700" y="2924175"/>
            <a:ext cx="2016125"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4424" name="AutoShape 24"/>
          <p:cNvSpPr>
            <a:spLocks noChangeArrowheads="1"/>
          </p:cNvSpPr>
          <p:nvPr/>
        </p:nvSpPr>
        <p:spPr bwMode="auto">
          <a:xfrm rot="8409513">
            <a:off x="2987675" y="3860800"/>
            <a:ext cx="1368425" cy="649288"/>
          </a:xfrm>
          <a:prstGeom prst="notchedRightArrow">
            <a:avLst>
              <a:gd name="adj1" fmla="val 50000"/>
              <a:gd name="adj2" fmla="val 52689"/>
            </a:avLst>
          </a:prstGeom>
          <a:solidFill>
            <a:srgbClr val="8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 name="Group 2"/>
          <p:cNvGrpSpPr/>
          <p:nvPr/>
        </p:nvGrpSpPr>
        <p:grpSpPr>
          <a:xfrm>
            <a:off x="2483644" y="1103720"/>
            <a:ext cx="2901602" cy="1789104"/>
            <a:chOff x="2483644" y="1103720"/>
            <a:chExt cx="2901602" cy="1789104"/>
          </a:xfrm>
        </p:grpSpPr>
        <p:sp>
          <p:nvSpPr>
            <p:cNvPr id="614427" name="AutoShape 27"/>
            <p:cNvSpPr>
              <a:spLocks noChangeAspect="1" noChangeArrowheads="1"/>
            </p:cNvSpPr>
            <p:nvPr/>
          </p:nvSpPr>
          <p:spPr bwMode="auto">
            <a:xfrm rot="12960000">
              <a:off x="5148000" y="1692000"/>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 name="Group 1"/>
            <p:cNvGrpSpPr/>
            <p:nvPr/>
          </p:nvGrpSpPr>
          <p:grpSpPr>
            <a:xfrm>
              <a:off x="2483644" y="1103720"/>
              <a:ext cx="2831444" cy="1789104"/>
              <a:chOff x="2483644" y="1103720"/>
              <a:chExt cx="2831444" cy="1789104"/>
            </a:xfrm>
          </p:grpSpPr>
          <p:sp>
            <p:nvSpPr>
              <p:cNvPr id="614428" name="AutoShape 28"/>
              <p:cNvSpPr>
                <a:spLocks noChangeAspect="1" noChangeArrowheads="1"/>
              </p:cNvSpPr>
              <p:nvPr/>
            </p:nvSpPr>
            <p:spPr bwMode="auto">
              <a:xfrm rot="12120000">
                <a:off x="4824000" y="1548000"/>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29" name="AutoShape 29"/>
              <p:cNvSpPr>
                <a:spLocks noChangeAspect="1" noChangeArrowheads="1"/>
              </p:cNvSpPr>
              <p:nvPr/>
            </p:nvSpPr>
            <p:spPr bwMode="auto">
              <a:xfrm rot="10419114">
                <a:off x="4412347" y="1483164"/>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0" name="AutoShape 30"/>
              <p:cNvSpPr>
                <a:spLocks noChangeAspect="1" noChangeArrowheads="1"/>
              </p:cNvSpPr>
              <p:nvPr/>
            </p:nvSpPr>
            <p:spPr bwMode="auto">
              <a:xfrm rot="9747257">
                <a:off x="4068850" y="1507338"/>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1" name="AutoShape 31"/>
              <p:cNvSpPr>
                <a:spLocks noChangeAspect="1" noChangeArrowheads="1"/>
              </p:cNvSpPr>
              <p:nvPr/>
            </p:nvSpPr>
            <p:spPr bwMode="auto">
              <a:xfrm rot="9540000">
                <a:off x="3760875" y="1599947"/>
                <a:ext cx="237246" cy="119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2" name="AutoShape 32"/>
              <p:cNvSpPr>
                <a:spLocks noChangeAspect="1" noChangeArrowheads="1"/>
              </p:cNvSpPr>
              <p:nvPr/>
            </p:nvSpPr>
            <p:spPr bwMode="auto">
              <a:xfrm rot="9060000">
                <a:off x="3478181" y="1692000"/>
                <a:ext cx="217488"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3" name="AutoShape 33"/>
              <p:cNvSpPr>
                <a:spLocks noChangeAspect="1" noChangeArrowheads="1"/>
              </p:cNvSpPr>
              <p:nvPr/>
            </p:nvSpPr>
            <p:spPr bwMode="auto">
              <a:xfrm rot="8763858">
                <a:off x="3178128" y="1871102"/>
                <a:ext cx="217488"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4" name="AutoShape 34"/>
              <p:cNvSpPr>
                <a:spLocks noChangeAspect="1" noChangeArrowheads="1"/>
              </p:cNvSpPr>
              <p:nvPr/>
            </p:nvSpPr>
            <p:spPr bwMode="auto">
              <a:xfrm rot="7320000">
                <a:off x="2905904" y="2115620"/>
                <a:ext cx="215900"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5" name="AutoShape 35"/>
              <p:cNvSpPr>
                <a:spLocks noChangeAspect="1" noChangeArrowheads="1"/>
              </p:cNvSpPr>
              <p:nvPr/>
            </p:nvSpPr>
            <p:spPr bwMode="auto">
              <a:xfrm rot="6365315">
                <a:off x="2692531" y="2419015"/>
                <a:ext cx="217487"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6" name="AutoShape 36"/>
              <p:cNvSpPr>
                <a:spLocks noChangeAspect="1" noChangeArrowheads="1"/>
              </p:cNvSpPr>
              <p:nvPr/>
            </p:nvSpPr>
            <p:spPr bwMode="auto">
              <a:xfrm rot="5636186">
                <a:off x="2624010" y="2718993"/>
                <a:ext cx="217487"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39" name="AutoShape 39"/>
              <p:cNvSpPr>
                <a:spLocks noChangeAspect="1" noChangeArrowheads="1"/>
              </p:cNvSpPr>
              <p:nvPr/>
            </p:nvSpPr>
            <p:spPr bwMode="auto">
              <a:xfrm rot="12360000">
                <a:off x="5080946" y="1332000"/>
                <a:ext cx="234142"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0" name="AutoShape 40"/>
              <p:cNvSpPr>
                <a:spLocks noChangeAspect="1" noChangeArrowheads="1"/>
              </p:cNvSpPr>
              <p:nvPr/>
            </p:nvSpPr>
            <p:spPr bwMode="auto">
              <a:xfrm rot="11640000">
                <a:off x="4644000" y="1152000"/>
                <a:ext cx="234142"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1" name="AutoShape 41"/>
              <p:cNvSpPr>
                <a:spLocks noChangeAspect="1" noChangeArrowheads="1"/>
              </p:cNvSpPr>
              <p:nvPr/>
            </p:nvSpPr>
            <p:spPr bwMode="auto">
              <a:xfrm rot="10500000">
                <a:off x="4159308" y="1103720"/>
                <a:ext cx="234141"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2" name="AutoShape 42"/>
              <p:cNvSpPr>
                <a:spLocks noChangeAspect="1" noChangeArrowheads="1"/>
              </p:cNvSpPr>
              <p:nvPr/>
            </p:nvSpPr>
            <p:spPr bwMode="auto">
              <a:xfrm rot="9563399">
                <a:off x="3817525" y="1146555"/>
                <a:ext cx="234141"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3" name="AutoShape 43"/>
              <p:cNvSpPr>
                <a:spLocks noChangeAspect="1" noChangeArrowheads="1"/>
              </p:cNvSpPr>
              <p:nvPr/>
            </p:nvSpPr>
            <p:spPr bwMode="auto">
              <a:xfrm rot="8834270">
                <a:off x="3514940" y="1255861"/>
                <a:ext cx="234141" cy="11833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4" name="AutoShape 44"/>
              <p:cNvSpPr>
                <a:spLocks noChangeAspect="1" noChangeArrowheads="1"/>
              </p:cNvSpPr>
              <p:nvPr/>
            </p:nvSpPr>
            <p:spPr bwMode="auto">
              <a:xfrm rot="9360000">
                <a:off x="3236913" y="1341438"/>
                <a:ext cx="217488"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5" name="AutoShape 45"/>
              <p:cNvSpPr>
                <a:spLocks noChangeAspect="1" noChangeArrowheads="1"/>
              </p:cNvSpPr>
              <p:nvPr/>
            </p:nvSpPr>
            <p:spPr bwMode="auto">
              <a:xfrm rot="8580000">
                <a:off x="2947988" y="1557338"/>
                <a:ext cx="217488"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6" name="AutoShape 46"/>
              <p:cNvSpPr>
                <a:spLocks noChangeAspect="1" noChangeArrowheads="1"/>
              </p:cNvSpPr>
              <p:nvPr/>
            </p:nvSpPr>
            <p:spPr bwMode="auto">
              <a:xfrm rot="6853314">
                <a:off x="2689226" y="1816100"/>
                <a:ext cx="215900"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7" name="AutoShape 47"/>
              <p:cNvSpPr>
                <a:spLocks noChangeAspect="1" noChangeArrowheads="1"/>
              </p:cNvSpPr>
              <p:nvPr/>
            </p:nvSpPr>
            <p:spPr bwMode="auto">
              <a:xfrm rot="6181457">
                <a:off x="2492376" y="2130425"/>
                <a:ext cx="217487"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48" name="AutoShape 48"/>
              <p:cNvSpPr>
                <a:spLocks noChangeAspect="1" noChangeArrowheads="1"/>
              </p:cNvSpPr>
              <p:nvPr/>
            </p:nvSpPr>
            <p:spPr bwMode="auto">
              <a:xfrm rot="5452328">
                <a:off x="2439988" y="2433638"/>
                <a:ext cx="217487" cy="13017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614449" name="Group 49"/>
          <p:cNvGrpSpPr>
            <a:grpSpLocks/>
          </p:cNvGrpSpPr>
          <p:nvPr/>
        </p:nvGrpSpPr>
        <p:grpSpPr bwMode="auto">
          <a:xfrm>
            <a:off x="3492500" y="4581525"/>
            <a:ext cx="2230438" cy="574675"/>
            <a:chOff x="2200" y="2886"/>
            <a:chExt cx="1405" cy="362"/>
          </a:xfrm>
        </p:grpSpPr>
        <p:sp>
          <p:nvSpPr>
            <p:cNvPr id="614450" name="Oval 50"/>
            <p:cNvSpPr>
              <a:spLocks noChangeArrowheads="1"/>
            </p:cNvSpPr>
            <p:nvPr/>
          </p:nvSpPr>
          <p:spPr bwMode="auto">
            <a:xfrm rot="1535447">
              <a:off x="2200" y="3022"/>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1" name="Oval 51"/>
            <p:cNvSpPr>
              <a:spLocks noChangeArrowheads="1"/>
            </p:cNvSpPr>
            <p:nvPr/>
          </p:nvSpPr>
          <p:spPr bwMode="auto">
            <a:xfrm rot="1230222">
              <a:off x="2472" y="3113"/>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2" name="Oval 52"/>
            <p:cNvSpPr>
              <a:spLocks noChangeArrowheads="1"/>
            </p:cNvSpPr>
            <p:nvPr/>
          </p:nvSpPr>
          <p:spPr bwMode="auto">
            <a:xfrm rot="-548760">
              <a:off x="2880" y="3158"/>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3" name="Oval 53"/>
            <p:cNvSpPr>
              <a:spLocks noChangeArrowheads="1"/>
            </p:cNvSpPr>
            <p:nvPr/>
          </p:nvSpPr>
          <p:spPr bwMode="auto">
            <a:xfrm rot="-1446281">
              <a:off x="3152" y="3067"/>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4" name="Oval 54"/>
            <p:cNvSpPr>
              <a:spLocks noChangeArrowheads="1"/>
            </p:cNvSpPr>
            <p:nvPr/>
          </p:nvSpPr>
          <p:spPr bwMode="auto">
            <a:xfrm rot="-1926237">
              <a:off x="3424" y="2886"/>
              <a:ext cx="181" cy="9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14455" name="Text Box 55"/>
          <p:cNvSpPr txBox="1">
            <a:spLocks noChangeArrowheads="1"/>
          </p:cNvSpPr>
          <p:nvPr/>
        </p:nvSpPr>
        <p:spPr bwMode="auto">
          <a:xfrm>
            <a:off x="0" y="5373688"/>
            <a:ext cx="2087563" cy="738664"/>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en-GB" sz="2400" dirty="0">
                <a:solidFill>
                  <a:srgbClr val="66FF66"/>
                </a:solidFill>
              </a:rPr>
              <a:t> Everlasting Doors</a:t>
            </a:r>
          </a:p>
        </p:txBody>
      </p:sp>
      <p:sp>
        <p:nvSpPr>
          <p:cNvPr id="614456" name="Line 56"/>
          <p:cNvSpPr>
            <a:spLocks noChangeShapeType="1"/>
          </p:cNvSpPr>
          <p:nvPr/>
        </p:nvSpPr>
        <p:spPr bwMode="auto">
          <a:xfrm flipV="1">
            <a:off x="1835150" y="4797425"/>
            <a:ext cx="165735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14457" name="Group 57"/>
          <p:cNvGrpSpPr>
            <a:grpSpLocks/>
          </p:cNvGrpSpPr>
          <p:nvPr/>
        </p:nvGrpSpPr>
        <p:grpSpPr bwMode="auto">
          <a:xfrm>
            <a:off x="3276600" y="4508500"/>
            <a:ext cx="2951163" cy="1079500"/>
            <a:chOff x="2064" y="2840"/>
            <a:chExt cx="1859" cy="680"/>
          </a:xfrm>
        </p:grpSpPr>
        <p:sp>
          <p:nvSpPr>
            <p:cNvPr id="614458" name="AutoShape 58"/>
            <p:cNvSpPr>
              <a:spLocks noChangeArrowheads="1"/>
            </p:cNvSpPr>
            <p:nvPr/>
          </p:nvSpPr>
          <p:spPr bwMode="auto">
            <a:xfrm rot="2416426">
              <a:off x="2064" y="3157"/>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59" name="AutoShape 59"/>
            <p:cNvSpPr>
              <a:spLocks noChangeArrowheads="1"/>
            </p:cNvSpPr>
            <p:nvPr/>
          </p:nvSpPr>
          <p:spPr bwMode="auto">
            <a:xfrm rot="1275569">
              <a:off x="2381" y="3294"/>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0" name="AutoShape 60"/>
            <p:cNvSpPr>
              <a:spLocks noChangeArrowheads="1"/>
            </p:cNvSpPr>
            <p:nvPr/>
          </p:nvSpPr>
          <p:spPr bwMode="auto">
            <a:xfrm rot="-1049348">
              <a:off x="2971" y="3294"/>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1" name="AutoShape 61"/>
            <p:cNvSpPr>
              <a:spLocks noChangeArrowheads="1"/>
            </p:cNvSpPr>
            <p:nvPr/>
          </p:nvSpPr>
          <p:spPr bwMode="auto">
            <a:xfrm rot="-1721205">
              <a:off x="3288" y="3203"/>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2" name="AutoShape 62"/>
            <p:cNvSpPr>
              <a:spLocks noChangeArrowheads="1"/>
            </p:cNvSpPr>
            <p:nvPr/>
          </p:nvSpPr>
          <p:spPr bwMode="auto">
            <a:xfrm rot="-2450334">
              <a:off x="3515" y="3022"/>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3" name="AutoShape 63"/>
            <p:cNvSpPr>
              <a:spLocks noChangeArrowheads="1"/>
            </p:cNvSpPr>
            <p:nvPr/>
          </p:nvSpPr>
          <p:spPr bwMode="auto">
            <a:xfrm rot="-358146">
              <a:off x="2699" y="3339"/>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4" name="AutoShape 64"/>
            <p:cNvSpPr>
              <a:spLocks noChangeArrowheads="1"/>
            </p:cNvSpPr>
            <p:nvPr/>
          </p:nvSpPr>
          <p:spPr bwMode="auto">
            <a:xfrm rot="-2450334">
              <a:off x="3696" y="2840"/>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14465" name="Group 65"/>
          <p:cNvGrpSpPr>
            <a:grpSpLocks/>
          </p:cNvGrpSpPr>
          <p:nvPr/>
        </p:nvGrpSpPr>
        <p:grpSpPr bwMode="auto">
          <a:xfrm>
            <a:off x="3046413" y="4941888"/>
            <a:ext cx="3435350" cy="1079500"/>
            <a:chOff x="1919" y="3113"/>
            <a:chExt cx="2164" cy="680"/>
          </a:xfrm>
        </p:grpSpPr>
        <p:sp>
          <p:nvSpPr>
            <p:cNvPr id="614466" name="AutoShape 66"/>
            <p:cNvSpPr>
              <a:spLocks noChangeArrowheads="1"/>
            </p:cNvSpPr>
            <p:nvPr/>
          </p:nvSpPr>
          <p:spPr bwMode="auto">
            <a:xfrm rot="1990716">
              <a:off x="1919" y="3334"/>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7" name="AutoShape 67"/>
            <p:cNvSpPr>
              <a:spLocks noChangeArrowheads="1"/>
            </p:cNvSpPr>
            <p:nvPr/>
          </p:nvSpPr>
          <p:spPr bwMode="auto">
            <a:xfrm rot="1072250">
              <a:off x="2517" y="3566"/>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68" name="AutoShape 68"/>
            <p:cNvSpPr>
              <a:spLocks noChangeArrowheads="1"/>
            </p:cNvSpPr>
            <p:nvPr/>
          </p:nvSpPr>
          <p:spPr bwMode="auto">
            <a:xfrm rot="-1283310">
              <a:off x="3243" y="3521"/>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66FF66"/>
                </a:solidFill>
              </a:endParaRPr>
            </a:p>
          </p:txBody>
        </p:sp>
        <p:sp>
          <p:nvSpPr>
            <p:cNvPr id="614469" name="AutoShape 69"/>
            <p:cNvSpPr>
              <a:spLocks noChangeArrowheads="1"/>
            </p:cNvSpPr>
            <p:nvPr/>
          </p:nvSpPr>
          <p:spPr bwMode="auto">
            <a:xfrm rot="-2049182">
              <a:off x="3560" y="3339"/>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70" name="AutoShape 70"/>
            <p:cNvSpPr>
              <a:spLocks noChangeArrowheads="1"/>
            </p:cNvSpPr>
            <p:nvPr/>
          </p:nvSpPr>
          <p:spPr bwMode="auto">
            <a:xfrm rot="-2296859">
              <a:off x="3856" y="3113"/>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71" name="AutoShape 71"/>
            <p:cNvSpPr>
              <a:spLocks noChangeArrowheads="1"/>
            </p:cNvSpPr>
            <p:nvPr/>
          </p:nvSpPr>
          <p:spPr bwMode="auto">
            <a:xfrm rot="-640821">
              <a:off x="2880" y="3612"/>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72" name="AutoShape 72"/>
            <p:cNvSpPr>
              <a:spLocks noChangeArrowheads="1"/>
            </p:cNvSpPr>
            <p:nvPr/>
          </p:nvSpPr>
          <p:spPr bwMode="auto">
            <a:xfrm rot="1602214">
              <a:off x="2200" y="3475"/>
              <a:ext cx="227" cy="18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66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 name="Group 3"/>
          <p:cNvGrpSpPr/>
          <p:nvPr/>
        </p:nvGrpSpPr>
        <p:grpSpPr>
          <a:xfrm>
            <a:off x="2890978" y="1821481"/>
            <a:ext cx="2329516" cy="1268157"/>
            <a:chOff x="2890978" y="1821481"/>
            <a:chExt cx="2329516" cy="1268157"/>
          </a:xfrm>
        </p:grpSpPr>
        <p:sp>
          <p:nvSpPr>
            <p:cNvPr id="72" name="Oval 50"/>
            <p:cNvSpPr>
              <a:spLocks noChangeArrowheads="1"/>
            </p:cNvSpPr>
            <p:nvPr/>
          </p:nvSpPr>
          <p:spPr bwMode="auto">
            <a:xfrm rot="1500000">
              <a:off x="4933156" y="1958583"/>
              <a:ext cx="287338" cy="144127"/>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5" name="Oval 53"/>
            <p:cNvSpPr>
              <a:spLocks noChangeArrowheads="1"/>
            </p:cNvSpPr>
            <p:nvPr/>
          </p:nvSpPr>
          <p:spPr bwMode="auto">
            <a:xfrm rot="10800000">
              <a:off x="4321175" y="1821481"/>
              <a:ext cx="287338" cy="142875"/>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6" name="Oval 54"/>
            <p:cNvSpPr>
              <a:spLocks noChangeArrowheads="1"/>
            </p:cNvSpPr>
            <p:nvPr/>
          </p:nvSpPr>
          <p:spPr bwMode="auto">
            <a:xfrm rot="-900000">
              <a:off x="3724389" y="1920414"/>
              <a:ext cx="287338" cy="142875"/>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7" name="Oval 54"/>
            <p:cNvSpPr>
              <a:spLocks noChangeArrowheads="1"/>
            </p:cNvSpPr>
            <p:nvPr/>
          </p:nvSpPr>
          <p:spPr bwMode="auto">
            <a:xfrm rot="-1800000">
              <a:off x="3371750" y="2137286"/>
              <a:ext cx="287338" cy="142875"/>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8" name="Oval 54"/>
            <p:cNvSpPr>
              <a:spLocks noChangeArrowheads="1"/>
            </p:cNvSpPr>
            <p:nvPr/>
          </p:nvSpPr>
          <p:spPr bwMode="auto">
            <a:xfrm rot="-2220000">
              <a:off x="3034134" y="2459212"/>
              <a:ext cx="287338" cy="142875"/>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 name="Oval 54"/>
            <p:cNvSpPr>
              <a:spLocks noChangeArrowheads="1"/>
            </p:cNvSpPr>
            <p:nvPr/>
          </p:nvSpPr>
          <p:spPr bwMode="auto">
            <a:xfrm rot="-3780000">
              <a:off x="2818747" y="2874531"/>
              <a:ext cx="287338" cy="142875"/>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32070622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418"/>
                                        </p:tgtEl>
                                        <p:attrNameLst>
                                          <p:attrName>style.visibility</p:attrName>
                                        </p:attrNameLst>
                                      </p:cBhvr>
                                      <p:to>
                                        <p:strVal val="visible"/>
                                      </p:to>
                                    </p:set>
                                    <p:animEffect transition="in" filter="blinds(horizontal)">
                                      <p:cBhvr>
                                        <p:cTn id="7" dur="500"/>
                                        <p:tgtEl>
                                          <p:spTgt spid="614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416"/>
                                        </p:tgtEl>
                                        <p:attrNameLst>
                                          <p:attrName>style.visibility</p:attrName>
                                        </p:attrNameLst>
                                      </p:cBhvr>
                                      <p:to>
                                        <p:strVal val="visible"/>
                                      </p:to>
                                    </p:set>
                                    <p:animEffect transition="in" filter="blinds(horizontal)">
                                      <p:cBhvr>
                                        <p:cTn id="12" dur="500"/>
                                        <p:tgtEl>
                                          <p:spTgt spid="614416"/>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6144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614417"/>
                                        </p:tgtEl>
                                        <p:attrNameLst>
                                          <p:attrName>style.visibility</p:attrName>
                                        </p:attrNameLst>
                                      </p:cBhvr>
                                      <p:to>
                                        <p:strVal val="visible"/>
                                      </p:to>
                                    </p:set>
                                    <p:animEffect transition="in" filter="blinds(horizontal)">
                                      <p:cBhvr>
                                        <p:cTn id="19" dur="500"/>
                                        <p:tgtEl>
                                          <p:spTgt spid="614417"/>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61442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14419"/>
                                        </p:tgtEl>
                                        <p:attrNameLst>
                                          <p:attrName>style.visibility</p:attrName>
                                        </p:attrNameLst>
                                      </p:cBhvr>
                                      <p:to>
                                        <p:strVal val="visible"/>
                                      </p:to>
                                    </p:set>
                                    <p:animEffect transition="in" filter="blinds(horizontal)">
                                      <p:cBhvr>
                                        <p:cTn id="26" dur="500"/>
                                        <p:tgtEl>
                                          <p:spTgt spid="614419"/>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61442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14455"/>
                                        </p:tgtEl>
                                        <p:attrNameLst>
                                          <p:attrName>style.visibility</p:attrName>
                                        </p:attrNameLst>
                                      </p:cBhvr>
                                      <p:to>
                                        <p:strVal val="visible"/>
                                      </p:to>
                                    </p:set>
                                    <p:animEffect transition="in" filter="blinds(horizontal)">
                                      <p:cBhvr>
                                        <p:cTn id="33" dur="500"/>
                                        <p:tgtEl>
                                          <p:spTgt spid="614455"/>
                                        </p:tgtEl>
                                      </p:cBhvr>
                                    </p:animEffect>
                                  </p:childTnLst>
                                </p:cTn>
                              </p:par>
                              <p:par>
                                <p:cTn id="34" presetID="1" presetClass="entr" presetSubtype="0" fill="hold" nodeType="withEffect">
                                  <p:stCondLst>
                                    <p:cond delay="0"/>
                                  </p:stCondLst>
                                  <p:childTnLst>
                                    <p:set>
                                      <p:cBhvr>
                                        <p:cTn id="35" dur="1" fill="hold">
                                          <p:stCondLst>
                                            <p:cond delay="0"/>
                                          </p:stCondLst>
                                        </p:cTn>
                                        <p:tgtEl>
                                          <p:spTgt spid="61444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614456"/>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nodeType="clickEffect">
                                  <p:stCondLst>
                                    <p:cond delay="0"/>
                                  </p:stCondLst>
                                  <p:childTnLst>
                                    <p:set>
                                      <p:cBhvr>
                                        <p:cTn id="45" dur="1" fill="hold">
                                          <p:stCondLst>
                                            <p:cond delay="0"/>
                                          </p:stCondLst>
                                        </p:cTn>
                                        <p:tgtEl>
                                          <p:spTgt spid="3"/>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614457"/>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614465"/>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614424"/>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63" presetClass="path" presetSubtype="0" accel="50000" decel="50000" fill="hold" grpId="1" nodeType="clickEffect">
                                  <p:stCondLst>
                                    <p:cond delay="0"/>
                                  </p:stCondLst>
                                  <p:childTnLst>
                                    <p:animMotion origin="layout" path="M -0.03541 0.0368 L 0.03941 -0.04723 " pathEditMode="relative" rAng="0" ptsTypes="AA">
                                      <p:cBhvr>
                                        <p:cTn id="59" dur="2000" spd="-100000" fill="hold"/>
                                        <p:tgtEl>
                                          <p:spTgt spid="614424"/>
                                        </p:tgtEl>
                                        <p:attrNameLst>
                                          <p:attrName>ppt_x</p:attrName>
                                          <p:attrName>ppt_y</p:attrName>
                                        </p:attrNameLst>
                                      </p:cBhvr>
                                      <p:rCtr x="3733" y="-4213"/>
                                    </p:animMotion>
                                  </p:childTnLst>
                                </p:cTn>
                              </p:par>
                              <p:par>
                                <p:cTn id="60" presetID="6" presetClass="emph" presetSubtype="0" fill="hold" grpId="2" nodeType="withEffect">
                                  <p:stCondLst>
                                    <p:cond delay="0"/>
                                  </p:stCondLst>
                                  <p:childTnLst>
                                    <p:animScale>
                                      <p:cBhvr>
                                        <p:cTn id="61" dur="2000" fill="hold"/>
                                        <p:tgtEl>
                                          <p:spTgt spid="614424"/>
                                        </p:tgtEl>
                                      </p:cBhvr>
                                      <p:by x="150000" y="150000"/>
                                    </p:animScale>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614420"/>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63" presetClass="path" presetSubtype="0" accel="50000" decel="50000" fill="hold" grpId="1" nodeType="clickEffect">
                                  <p:stCondLst>
                                    <p:cond delay="0"/>
                                  </p:stCondLst>
                                  <p:childTnLst>
                                    <p:animMotion origin="layout" path="M -0.11805 0.00532 L 0.14966 -0.0051 " pathEditMode="relative" rAng="0" ptsTypes="AA">
                                      <p:cBhvr>
                                        <p:cTn id="69" dur="2000" fill="hold"/>
                                        <p:tgtEl>
                                          <p:spTgt spid="614420"/>
                                        </p:tgtEl>
                                        <p:attrNameLst>
                                          <p:attrName>ppt_x</p:attrName>
                                          <p:attrName>ppt_y</p:attrName>
                                        </p:attrNameLst>
                                      </p:cBhvr>
                                      <p:rCtr x="13385" y="-532"/>
                                    </p:animMotion>
                                  </p:childTnLst>
                                </p:cTn>
                              </p:par>
                              <p:par>
                                <p:cTn id="70" presetID="6" presetClass="emph" presetSubtype="0" fill="hold" grpId="2" nodeType="withEffect">
                                  <p:stCondLst>
                                    <p:cond delay="0"/>
                                  </p:stCondLst>
                                  <p:childTnLst>
                                    <p:animScale>
                                      <p:cBhvr>
                                        <p:cTn id="71" dur="2000" fill="hold"/>
                                        <p:tgtEl>
                                          <p:spTgt spid="614420"/>
                                        </p:tgtEl>
                                      </p:cBhvr>
                                      <p:by x="150000" y="150000"/>
                                    </p:animScale>
                                  </p:childTnLst>
                                </p:cTn>
                              </p:par>
                            </p:childTnLst>
                          </p:cTn>
                        </p:par>
                      </p:childTnLst>
                    </p:cTn>
                  </p:par>
                  <p:par>
                    <p:cTn id="72" fill="hold" nodeType="clickPar">
                      <p:stCondLst>
                        <p:cond delay="indefinite"/>
                      </p:stCondLst>
                      <p:childTnLst>
                        <p:par>
                          <p:cTn id="73" fill="hold" nodeType="withGroup">
                            <p:stCondLst>
                              <p:cond delay="0"/>
                            </p:stCondLst>
                            <p:childTnLst>
                              <p:par>
                                <p:cTn id="74" presetID="35" presetClass="path" presetSubtype="0" accel="50000" decel="50000" fill="hold" nodeType="clickEffect">
                                  <p:stCondLst>
                                    <p:cond delay="0"/>
                                  </p:stCondLst>
                                  <p:childTnLst>
                                    <p:animMotion origin="layout" path="M 0 0  L -0.25 0  E" pathEditMode="relative" ptsTypes="">
                                      <p:cBhvr>
                                        <p:cTn id="75" dur="2000" fill="hold"/>
                                        <p:tgtEl>
                                          <p:spTgt spid="614406"/>
                                        </p:tgtEl>
                                        <p:attrNameLst>
                                          <p:attrName>ppt_x</p:attrName>
                                          <p:attrName>ppt_y</p:attrName>
                                        </p:attrNameLst>
                                      </p:cBhvr>
                                    </p:animMotion>
                                  </p:childTnLst>
                                </p:cTn>
                              </p:par>
                            </p:childTnLst>
                          </p:cTn>
                        </p:par>
                      </p:childTnLst>
                    </p:cTn>
                  </p:par>
                  <p:par>
                    <p:cTn id="76" fill="hold" nodeType="clickPar">
                      <p:stCondLst>
                        <p:cond delay="indefinite"/>
                      </p:stCondLst>
                      <p:childTnLst>
                        <p:par>
                          <p:cTn id="77" fill="hold" nodeType="withGroup">
                            <p:stCondLst>
                              <p:cond delay="0"/>
                            </p:stCondLst>
                            <p:childTnLst>
                              <p:par>
                                <p:cTn id="78" presetID="63" presetClass="path" presetSubtype="0" accel="50000" decel="50000" fill="hold" nodeType="clickEffect">
                                  <p:stCondLst>
                                    <p:cond delay="0"/>
                                  </p:stCondLst>
                                  <p:childTnLst>
                                    <p:animMotion origin="layout" path="M 0 0  L 0.25 0  E" pathEditMode="relative" ptsTypes="">
                                      <p:cBhvr>
                                        <p:cTn id="79" dur="2000" fill="hold"/>
                                        <p:tgtEl>
                                          <p:spTgt spid="614412"/>
                                        </p:tgtEl>
                                        <p:attrNameLst>
                                          <p:attrName>ppt_x</p:attrName>
                                          <p:attrName>ppt_y</p:attrName>
                                        </p:attrNameLst>
                                      </p:cBhvr>
                                    </p:animMotion>
                                  </p:childTnLst>
                                </p:cTn>
                              </p:par>
                              <p:par>
                                <p:cTn id="80" presetID="64" presetClass="path" presetSubtype="0" accel="50000" decel="50000" fill="hold" grpId="0" nodeType="withEffect">
                                  <p:stCondLst>
                                    <p:cond delay="0"/>
                                  </p:stCondLst>
                                  <p:childTnLst>
                                    <p:animMotion origin="layout" path="M 0 0  L 0 -0.33333  E" pathEditMode="relative" ptsTypes="">
                                      <p:cBhvr>
                                        <p:cTn id="81" dur="2000" fill="hold"/>
                                        <p:tgtEl>
                                          <p:spTgt spid="614405"/>
                                        </p:tgtEl>
                                        <p:attrNameLst>
                                          <p:attrName>ppt_x</p:attrName>
                                          <p:attrName>ppt_y</p:attrName>
                                        </p:attrNameLst>
                                      </p:cBhvr>
                                    </p:animMotion>
                                  </p:childTnLst>
                                </p:cTn>
                              </p:par>
                              <p:par>
                                <p:cTn id="82" presetID="42" presetClass="path" presetSubtype="0" accel="50000" decel="50000" fill="hold" grpId="0" nodeType="withEffect">
                                  <p:stCondLst>
                                    <p:cond delay="0"/>
                                  </p:stCondLst>
                                  <p:childTnLst>
                                    <p:animMotion origin="layout" path="M 0 0  L 0 0.33333  E" pathEditMode="relative" ptsTypes="">
                                      <p:cBhvr>
                                        <p:cTn id="83" dur="2000" fill="hold"/>
                                        <p:tgtEl>
                                          <p:spTgt spid="614411"/>
                                        </p:tgtEl>
                                        <p:attrNameLst>
                                          <p:attrName>ppt_x</p:attrName>
                                          <p:attrName>ppt_y</p:attrName>
                                        </p:attrNameLst>
                                      </p:cBhvr>
                                    </p:animMotion>
                                  </p:childTnLst>
                                </p:cTn>
                              </p:par>
                            </p:childTnLst>
                          </p:cTn>
                        </p:par>
                      </p:childTnLst>
                    </p:cTn>
                  </p:par>
                  <p:par>
                    <p:cTn id="84" fill="hold" nodeType="clickPar">
                      <p:stCondLst>
                        <p:cond delay="indefinite"/>
                      </p:stCondLst>
                      <p:childTnLst>
                        <p:par>
                          <p:cTn id="85" fill="hold" nodeType="withGroup">
                            <p:stCondLst>
                              <p:cond delay="0"/>
                            </p:stCondLst>
                            <p:childTnLst>
                              <p:par>
                                <p:cTn id="86" presetID="9" presetClass="exit" presetSubtype="0" fill="hold" nodeType="clickEffect">
                                  <p:stCondLst>
                                    <p:cond delay="0"/>
                                  </p:stCondLst>
                                  <p:childTnLst>
                                    <p:animEffect transition="out" filter="dissolve">
                                      <p:cBhvr>
                                        <p:cTn id="87" dur="500"/>
                                        <p:tgtEl>
                                          <p:spTgt spid="614406"/>
                                        </p:tgtEl>
                                      </p:cBhvr>
                                    </p:animEffect>
                                    <p:set>
                                      <p:cBhvr>
                                        <p:cTn id="88" dur="1" fill="hold">
                                          <p:stCondLst>
                                            <p:cond delay="499"/>
                                          </p:stCondLst>
                                        </p:cTn>
                                        <p:tgtEl>
                                          <p:spTgt spid="614406"/>
                                        </p:tgtEl>
                                        <p:attrNameLst>
                                          <p:attrName>style.visibility</p:attrName>
                                        </p:attrNameLst>
                                      </p:cBhvr>
                                      <p:to>
                                        <p:strVal val="hidden"/>
                                      </p:to>
                                    </p:set>
                                  </p:childTnLst>
                                </p:cTn>
                              </p:par>
                              <p:par>
                                <p:cTn id="89" presetID="9" presetClass="exit" presetSubtype="0" fill="hold" grpId="1" nodeType="withEffect">
                                  <p:stCondLst>
                                    <p:cond delay="0"/>
                                  </p:stCondLst>
                                  <p:childTnLst>
                                    <p:animEffect transition="out" filter="dissolve">
                                      <p:cBhvr>
                                        <p:cTn id="90" dur="500"/>
                                        <p:tgtEl>
                                          <p:spTgt spid="614405"/>
                                        </p:tgtEl>
                                      </p:cBhvr>
                                    </p:animEffect>
                                    <p:set>
                                      <p:cBhvr>
                                        <p:cTn id="91" dur="1" fill="hold">
                                          <p:stCondLst>
                                            <p:cond delay="499"/>
                                          </p:stCondLst>
                                        </p:cTn>
                                        <p:tgtEl>
                                          <p:spTgt spid="614405"/>
                                        </p:tgtEl>
                                        <p:attrNameLst>
                                          <p:attrName>style.visibility</p:attrName>
                                        </p:attrNameLst>
                                      </p:cBhvr>
                                      <p:to>
                                        <p:strVal val="hidden"/>
                                      </p:to>
                                    </p:set>
                                  </p:childTnLst>
                                </p:cTn>
                              </p:par>
                              <p:par>
                                <p:cTn id="92" presetID="9" presetClass="exit" presetSubtype="0" fill="hold" nodeType="withEffect">
                                  <p:stCondLst>
                                    <p:cond delay="0"/>
                                  </p:stCondLst>
                                  <p:childTnLst>
                                    <p:animEffect transition="out" filter="dissolve">
                                      <p:cBhvr>
                                        <p:cTn id="93" dur="500"/>
                                        <p:tgtEl>
                                          <p:spTgt spid="614412"/>
                                        </p:tgtEl>
                                      </p:cBhvr>
                                    </p:animEffect>
                                    <p:set>
                                      <p:cBhvr>
                                        <p:cTn id="94" dur="1" fill="hold">
                                          <p:stCondLst>
                                            <p:cond delay="499"/>
                                          </p:stCondLst>
                                        </p:cTn>
                                        <p:tgtEl>
                                          <p:spTgt spid="614412"/>
                                        </p:tgtEl>
                                        <p:attrNameLst>
                                          <p:attrName>style.visibility</p:attrName>
                                        </p:attrNameLst>
                                      </p:cBhvr>
                                      <p:to>
                                        <p:strVal val="hidden"/>
                                      </p:to>
                                    </p:set>
                                  </p:childTnLst>
                                </p:cTn>
                              </p:par>
                              <p:par>
                                <p:cTn id="95" presetID="9" presetClass="exit" presetSubtype="0" fill="hold" grpId="1" nodeType="withEffect">
                                  <p:stCondLst>
                                    <p:cond delay="0"/>
                                  </p:stCondLst>
                                  <p:childTnLst>
                                    <p:animEffect transition="out" filter="dissolve">
                                      <p:cBhvr>
                                        <p:cTn id="96" dur="500"/>
                                        <p:tgtEl>
                                          <p:spTgt spid="614411"/>
                                        </p:tgtEl>
                                      </p:cBhvr>
                                    </p:animEffect>
                                    <p:set>
                                      <p:cBhvr>
                                        <p:cTn id="97" dur="1" fill="hold">
                                          <p:stCondLst>
                                            <p:cond delay="499"/>
                                          </p:stCondLst>
                                        </p:cTn>
                                        <p:tgtEl>
                                          <p:spTgt spid="614411"/>
                                        </p:tgtEl>
                                        <p:attrNameLst>
                                          <p:attrName>style.visibility</p:attrName>
                                        </p:attrNameLst>
                                      </p:cBhvr>
                                      <p:to>
                                        <p:strVal val="hidden"/>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6" presetClass="emph" presetSubtype="0" fill="hold" grpId="0" nodeType="clickEffect">
                                  <p:stCondLst>
                                    <p:cond delay="0"/>
                                  </p:stCondLst>
                                  <p:childTnLst>
                                    <p:animScale>
                                      <p:cBhvr>
                                        <p:cTn id="101" dur="2000" fill="hold"/>
                                        <p:tgtEl>
                                          <p:spTgt spid="614404"/>
                                        </p:tgtEl>
                                      </p:cBhvr>
                                      <p:by x="300000" y="300000"/>
                                    </p:animScale>
                                  </p:childTnLst>
                                </p:cTn>
                              </p:par>
                              <p:par>
                                <p:cTn id="102" presetID="1" presetClass="exit" presetSubtype="0" fill="hold" grpId="1" nodeType="withEffect">
                                  <p:stCondLst>
                                    <p:cond delay="0"/>
                                  </p:stCondLst>
                                  <p:childTnLst>
                                    <p:set>
                                      <p:cBhvr>
                                        <p:cTn id="103" dur="1" fill="hold">
                                          <p:stCondLst>
                                            <p:cond delay="0"/>
                                          </p:stCondLst>
                                        </p:cTn>
                                        <p:tgtEl>
                                          <p:spTgt spid="6144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04" grpId="0" animBg="1"/>
      <p:bldP spid="614405" grpId="0" animBg="1"/>
      <p:bldP spid="614405" grpId="1" animBg="1"/>
      <p:bldP spid="614411" grpId="0" animBg="1"/>
      <p:bldP spid="614411" grpId="1" animBg="1"/>
      <p:bldP spid="614416" grpId="0"/>
      <p:bldP spid="614417" grpId="0"/>
      <p:bldP spid="614418" grpId="0"/>
      <p:bldP spid="614419" grpId="0"/>
      <p:bldP spid="614420" grpId="0" animBg="1"/>
      <p:bldP spid="614420" grpId="1" animBg="1"/>
      <p:bldP spid="614420" grpId="2" animBg="1"/>
      <p:bldP spid="614421" grpId="0" animBg="1"/>
      <p:bldP spid="614422" grpId="0" animBg="1"/>
      <p:bldP spid="614423" grpId="0" animBg="1"/>
      <p:bldP spid="614423" grpId="1" animBg="1"/>
      <p:bldP spid="614424" grpId="0" animBg="1"/>
      <p:bldP spid="614424" grpId="1" animBg="1"/>
      <p:bldP spid="614424" grpId="2" animBg="1"/>
      <p:bldP spid="614455" grpId="0"/>
      <p:bldP spid="61445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5" name="Rectangle 3"/>
          <p:cNvSpPr>
            <a:spLocks noGrp="1" noRot="1" noChangeArrowheads="1"/>
          </p:cNvSpPr>
          <p:nvPr>
            <p:ph type="body" idx="1"/>
          </p:nvPr>
        </p:nvSpPr>
        <p:spPr>
          <a:xfrm>
            <a:off x="0" y="836712"/>
            <a:ext cx="9144000" cy="6021288"/>
          </a:xfrm>
        </p:spPr>
        <p:txBody>
          <a:bodyPr>
            <a:normAutofit fontScale="77500" lnSpcReduction="20000"/>
          </a:bodyPr>
          <a:lstStyle/>
          <a:p>
            <a:pPr>
              <a:lnSpc>
                <a:spcPct val="120000"/>
              </a:lnSpc>
            </a:pPr>
            <a:r>
              <a:rPr lang="en-GB" sz="4700" dirty="0">
                <a:effectLst>
                  <a:outerShdw blurRad="38100" dist="38100" dir="2700000" algn="tl">
                    <a:srgbClr val="000000"/>
                  </a:outerShdw>
                </a:effectLst>
              </a:rPr>
              <a:t>Identification – authority spheres</a:t>
            </a:r>
          </a:p>
          <a:p>
            <a:pPr>
              <a:lnSpc>
                <a:spcPct val="120000"/>
              </a:lnSpc>
            </a:pPr>
            <a:r>
              <a:rPr lang="en-GB" sz="4700" dirty="0">
                <a:effectLst>
                  <a:outerShdw blurRad="38100" dist="38100" dir="2700000" algn="tl">
                    <a:srgbClr val="000000"/>
                  </a:outerShdw>
                </a:effectLst>
              </a:rPr>
              <a:t>Family, Workplace, Destiny, Calling</a:t>
            </a:r>
          </a:p>
          <a:p>
            <a:pPr>
              <a:lnSpc>
                <a:spcPct val="120000"/>
              </a:lnSpc>
            </a:pPr>
            <a:r>
              <a:rPr lang="en-GB" sz="4700" dirty="0">
                <a:effectLst>
                  <a:outerShdw blurRad="38100" dist="38100" dir="2700000" algn="tl">
                    <a:srgbClr val="000000"/>
                  </a:outerShdw>
                </a:effectLst>
              </a:rPr>
              <a:t>Church, Locality, Region, Nation</a:t>
            </a:r>
          </a:p>
          <a:p>
            <a:pPr>
              <a:lnSpc>
                <a:spcPct val="120000"/>
              </a:lnSpc>
            </a:pPr>
            <a:r>
              <a:rPr lang="en-GB" sz="4700" dirty="0">
                <a:effectLst>
                  <a:outerShdw blurRad="38100" dist="38100" dir="2700000" algn="tl">
                    <a:srgbClr val="000000"/>
                  </a:outerShdw>
                </a:effectLst>
              </a:rPr>
              <a:t>Authority to manifest the kingdom on earth</a:t>
            </a:r>
          </a:p>
          <a:p>
            <a:pPr>
              <a:lnSpc>
                <a:spcPct val="120000"/>
              </a:lnSpc>
            </a:pPr>
            <a:r>
              <a:rPr lang="en-GB" sz="4700" dirty="0">
                <a:effectLst>
                  <a:outerShdw blurRad="38100" dist="38100" dir="2700000" algn="tl">
                    <a:srgbClr val="000000"/>
                  </a:outerShdw>
                </a:effectLst>
              </a:rPr>
              <a:t>Authority to change the atmosphere and environment in your sphere</a:t>
            </a:r>
          </a:p>
          <a:p>
            <a:pPr>
              <a:lnSpc>
                <a:spcPct val="120000"/>
              </a:lnSpc>
            </a:pPr>
            <a:r>
              <a:rPr lang="en-GB" sz="4700" dirty="0">
                <a:effectLst>
                  <a:outerShdw blurRad="38100" dist="38100" dir="2700000" algn="tl">
                    <a:srgbClr val="000000"/>
                  </a:outerShdw>
                </a:effectLst>
              </a:rPr>
              <a:t>Authority to destroy the works of the devil</a:t>
            </a:r>
          </a:p>
          <a:p>
            <a:pPr>
              <a:lnSpc>
                <a:spcPct val="120000"/>
              </a:lnSpc>
            </a:pPr>
            <a:r>
              <a:rPr lang="en-GB" sz="4700" dirty="0">
                <a:effectLst>
                  <a:outerShdw blurRad="38100" dist="38100" dir="2700000" algn="tl">
                    <a:srgbClr val="000000"/>
                  </a:outerShdw>
                </a:effectLst>
              </a:rPr>
              <a:t>Authority to subdue and exercise dominion</a:t>
            </a:r>
          </a:p>
          <a:p>
            <a:pPr>
              <a:lnSpc>
                <a:spcPct val="120000"/>
              </a:lnSpc>
            </a:pPr>
            <a:r>
              <a:rPr lang="en-GB" sz="4700" dirty="0">
                <a:effectLst>
                  <a:outerShdw blurRad="38100" dist="38100" dir="2700000" algn="tl">
                    <a:srgbClr val="000000"/>
                  </a:outerShdw>
                </a:effectLst>
              </a:rPr>
              <a:t>Training process in humility</a:t>
            </a:r>
          </a:p>
          <a:p>
            <a:endParaRPr lang="en-GB" sz="4000" dirty="0"/>
          </a:p>
        </p:txBody>
      </p:sp>
      <p:sp>
        <p:nvSpPr>
          <p:cNvPr id="4" name="Title 1"/>
          <p:cNvSpPr>
            <a:spLocks noGrp="1"/>
          </p:cNvSpPr>
          <p:nvPr>
            <p:ph type="title"/>
          </p:nvPr>
        </p:nvSpPr>
        <p:spPr>
          <a:xfrm>
            <a:off x="539552" y="11336"/>
            <a:ext cx="8229600" cy="708688"/>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165591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4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45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45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45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045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045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1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73400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5" name="Rectangle 3"/>
          <p:cNvSpPr>
            <a:spLocks noGrp="1" noRot="1" noChangeArrowheads="1"/>
          </p:cNvSpPr>
          <p:nvPr>
            <p:ph type="body" idx="1"/>
          </p:nvPr>
        </p:nvSpPr>
        <p:spPr>
          <a:xfrm>
            <a:off x="0" y="836712"/>
            <a:ext cx="9144000" cy="6021288"/>
          </a:xfrm>
        </p:spPr>
        <p:txBody>
          <a:bodyPr>
            <a:normAutofit fontScale="77500" lnSpcReduction="20000"/>
          </a:bodyPr>
          <a:lstStyle/>
          <a:p>
            <a:pPr>
              <a:lnSpc>
                <a:spcPct val="120000"/>
              </a:lnSpc>
            </a:pPr>
            <a:r>
              <a:rPr lang="en-GB" sz="4700" dirty="0">
                <a:effectLst>
                  <a:outerShdw blurRad="38100" dist="38100" dir="2700000" algn="tl">
                    <a:srgbClr val="000000"/>
                  </a:outerShdw>
                </a:effectLst>
              </a:rPr>
              <a:t>Identification – authority spheres</a:t>
            </a:r>
          </a:p>
          <a:p>
            <a:pPr>
              <a:lnSpc>
                <a:spcPct val="120000"/>
              </a:lnSpc>
            </a:pPr>
            <a:r>
              <a:rPr lang="en-GB" sz="4700" dirty="0">
                <a:effectLst>
                  <a:outerShdw blurRad="38100" dist="38100" dir="2700000" algn="tl">
                    <a:srgbClr val="000000"/>
                  </a:outerShdw>
                </a:effectLst>
              </a:rPr>
              <a:t>Family, Workplace, Destiny, Calling</a:t>
            </a:r>
          </a:p>
          <a:p>
            <a:pPr>
              <a:lnSpc>
                <a:spcPct val="120000"/>
              </a:lnSpc>
            </a:pPr>
            <a:r>
              <a:rPr lang="en-GB" sz="4700" dirty="0">
                <a:effectLst>
                  <a:outerShdw blurRad="38100" dist="38100" dir="2700000" algn="tl">
                    <a:srgbClr val="000000"/>
                  </a:outerShdw>
                </a:effectLst>
              </a:rPr>
              <a:t>Church, Locality, Region, Nation</a:t>
            </a:r>
          </a:p>
          <a:p>
            <a:pPr>
              <a:lnSpc>
                <a:spcPct val="120000"/>
              </a:lnSpc>
            </a:pPr>
            <a:r>
              <a:rPr lang="en-GB" sz="4700" dirty="0">
                <a:effectLst>
                  <a:outerShdw blurRad="38100" dist="38100" dir="2700000" algn="tl">
                    <a:srgbClr val="000000"/>
                  </a:outerShdw>
                </a:effectLst>
              </a:rPr>
              <a:t>Authority to manifest the kingdom on earth</a:t>
            </a:r>
          </a:p>
          <a:p>
            <a:pPr>
              <a:lnSpc>
                <a:spcPct val="120000"/>
              </a:lnSpc>
            </a:pPr>
            <a:r>
              <a:rPr lang="en-GB" sz="4700" dirty="0">
                <a:effectLst>
                  <a:outerShdw blurRad="38100" dist="38100" dir="2700000" algn="tl">
                    <a:srgbClr val="000000"/>
                  </a:outerShdw>
                </a:effectLst>
              </a:rPr>
              <a:t>Authority to change the atmosphere and environment in your sphere</a:t>
            </a:r>
          </a:p>
          <a:p>
            <a:pPr>
              <a:lnSpc>
                <a:spcPct val="120000"/>
              </a:lnSpc>
            </a:pPr>
            <a:r>
              <a:rPr lang="en-GB" sz="4700" dirty="0">
                <a:effectLst>
                  <a:outerShdw blurRad="38100" dist="38100" dir="2700000" algn="tl">
                    <a:srgbClr val="000000"/>
                  </a:outerShdw>
                </a:effectLst>
              </a:rPr>
              <a:t>Authority to destroy the works of the devil</a:t>
            </a:r>
          </a:p>
          <a:p>
            <a:pPr>
              <a:lnSpc>
                <a:spcPct val="120000"/>
              </a:lnSpc>
            </a:pPr>
            <a:r>
              <a:rPr lang="en-GB" sz="4700" dirty="0">
                <a:effectLst>
                  <a:outerShdw blurRad="38100" dist="38100" dir="2700000" algn="tl">
                    <a:srgbClr val="000000"/>
                  </a:outerShdw>
                </a:effectLst>
              </a:rPr>
              <a:t>Authority to subdue and exercise dominion</a:t>
            </a:r>
          </a:p>
          <a:p>
            <a:pPr>
              <a:lnSpc>
                <a:spcPct val="120000"/>
              </a:lnSpc>
            </a:pPr>
            <a:r>
              <a:rPr lang="en-GB" sz="4700" dirty="0">
                <a:effectLst>
                  <a:outerShdw blurRad="38100" dist="38100" dir="2700000" algn="tl">
                    <a:srgbClr val="000000"/>
                  </a:outerShdw>
                </a:effectLst>
              </a:rPr>
              <a:t>Training process in humility</a:t>
            </a:r>
          </a:p>
          <a:p>
            <a:endParaRPr lang="en-GB" sz="4000" dirty="0"/>
          </a:p>
        </p:txBody>
      </p:sp>
      <p:sp>
        <p:nvSpPr>
          <p:cNvPr id="4" name="Title 1"/>
          <p:cNvSpPr>
            <a:spLocks noGrp="1"/>
          </p:cNvSpPr>
          <p:nvPr>
            <p:ph type="title"/>
          </p:nvPr>
        </p:nvSpPr>
        <p:spPr>
          <a:xfrm>
            <a:off x="539552" y="11336"/>
            <a:ext cx="8229600" cy="708688"/>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2770838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fontScale="85000" lnSpcReduction="10000"/>
          </a:bodyPr>
          <a:lstStyle/>
          <a:p>
            <a:r>
              <a:rPr lang="en-GB" sz="4400" dirty="0" smtClean="0">
                <a:effectLst>
                  <a:outerShdw blurRad="38100" dist="63500" dir="2700000" algn="tl">
                    <a:srgbClr val="000000"/>
                  </a:outerShdw>
                </a:effectLst>
              </a:rPr>
              <a:t>Matt 16:</a:t>
            </a:r>
            <a:r>
              <a:rPr lang="en-GB" sz="4400" baseline="30000" dirty="0"/>
              <a:t>16</a:t>
            </a:r>
            <a:r>
              <a:rPr lang="en-GB" sz="4400" dirty="0"/>
              <a:t> Simon Peter answered, “You are the Christ, the Son of the living God.” </a:t>
            </a:r>
            <a:endParaRPr lang="en-GB" sz="4400" dirty="0" smtClean="0"/>
          </a:p>
          <a:p>
            <a:r>
              <a:rPr lang="en-GB" sz="4400" dirty="0" smtClean="0">
                <a:effectLst>
                  <a:outerShdw blurRad="38100" dist="63500" dir="2700000" algn="tl">
                    <a:srgbClr val="000000"/>
                  </a:outerShdw>
                </a:effectLst>
              </a:rPr>
              <a:t>Matt 16:</a:t>
            </a:r>
            <a:r>
              <a:rPr lang="en-GB" sz="4400" baseline="30000" dirty="0"/>
              <a:t>18</a:t>
            </a:r>
            <a:r>
              <a:rPr lang="en-GB" sz="4400" dirty="0"/>
              <a:t> I also say to you that you are Peter, and upon this rock I will build My church; and the gates of Hades will not overpower it. </a:t>
            </a:r>
            <a:r>
              <a:rPr lang="en-GB" sz="4400" baseline="30000" dirty="0"/>
              <a:t>19</a:t>
            </a:r>
            <a:r>
              <a:rPr lang="en-GB" sz="4400" dirty="0"/>
              <a:t> I will give you the </a:t>
            </a:r>
            <a:r>
              <a:rPr lang="en-GB" sz="4400" dirty="0">
                <a:solidFill>
                  <a:srgbClr val="FFFF00"/>
                </a:solidFill>
              </a:rPr>
              <a:t>keys of the kingdom </a:t>
            </a:r>
            <a:r>
              <a:rPr lang="en-GB" sz="4400" dirty="0"/>
              <a:t>of heaven; and whatever you </a:t>
            </a:r>
            <a:r>
              <a:rPr lang="en-GB" sz="4400" dirty="0">
                <a:solidFill>
                  <a:srgbClr val="FFFF00"/>
                </a:solidFill>
              </a:rPr>
              <a:t>bind</a:t>
            </a:r>
            <a:r>
              <a:rPr lang="en-GB" sz="4400" dirty="0"/>
              <a:t> on earth </a:t>
            </a:r>
            <a:r>
              <a:rPr lang="en-GB" sz="4400" dirty="0">
                <a:solidFill>
                  <a:srgbClr val="FFFF00"/>
                </a:solidFill>
              </a:rPr>
              <a:t>shall have been bound in heaven</a:t>
            </a:r>
            <a:r>
              <a:rPr lang="en-GB" sz="4400" dirty="0"/>
              <a:t>, and whatever you </a:t>
            </a:r>
            <a:r>
              <a:rPr lang="en-GB" sz="4400" dirty="0">
                <a:solidFill>
                  <a:srgbClr val="FFFF00"/>
                </a:solidFill>
              </a:rPr>
              <a:t>loose</a:t>
            </a:r>
            <a:r>
              <a:rPr lang="en-GB" sz="4400" dirty="0"/>
              <a:t> on earth </a:t>
            </a:r>
            <a:r>
              <a:rPr lang="en-GB" sz="4400" dirty="0">
                <a:solidFill>
                  <a:srgbClr val="FFFF00"/>
                </a:solidFill>
              </a:rPr>
              <a:t>shall have been loosed in heaven.”</a:t>
            </a:r>
            <a:endParaRPr lang="en-GB" sz="4400" dirty="0">
              <a:solidFill>
                <a:srgbClr val="FFFF00"/>
              </a:solidFill>
              <a:effectLst>
                <a:outerShdw blurRad="38100" dist="63500" dir="2700000" algn="tl">
                  <a:srgbClr val="000000"/>
                </a:outerShdw>
              </a:effectLst>
            </a:endParaRPr>
          </a:p>
        </p:txBody>
      </p:sp>
    </p:spTree>
    <p:extLst>
      <p:ext uri="{BB962C8B-B14F-4D97-AF65-F5344CB8AC3E}">
        <p14:creationId xmlns:p14="http://schemas.microsoft.com/office/powerpoint/2010/main" val="109993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effectLst>
                  <a:outerShdw blurRad="38100" dist="63500" dir="2700000" algn="tl">
                    <a:srgbClr val="000000"/>
                  </a:outerShdw>
                </a:effectLst>
              </a:rPr>
              <a:t>Matt 18:</a:t>
            </a:r>
            <a:r>
              <a:rPr lang="en-GB" sz="4400" baseline="30000" dirty="0"/>
              <a:t>18</a:t>
            </a:r>
            <a:r>
              <a:rPr lang="en-GB" sz="4400" dirty="0"/>
              <a:t> Truly I say to you, whatever you bind on earth shall have </a:t>
            </a:r>
            <a:r>
              <a:rPr lang="en-GB" sz="4400" dirty="0" smtClean="0">
                <a:solidFill>
                  <a:srgbClr val="FFFF00"/>
                </a:solidFill>
              </a:rPr>
              <a:t>already</a:t>
            </a:r>
            <a:r>
              <a:rPr lang="en-GB" sz="4400" dirty="0" smtClean="0"/>
              <a:t> been </a:t>
            </a:r>
            <a:r>
              <a:rPr lang="en-GB" sz="4400" dirty="0">
                <a:solidFill>
                  <a:srgbClr val="FFFF00"/>
                </a:solidFill>
              </a:rPr>
              <a:t>bound in heaven</a:t>
            </a:r>
            <a:r>
              <a:rPr lang="en-GB" sz="4400" dirty="0"/>
              <a:t>; and whatever you loose on earth shall have </a:t>
            </a:r>
            <a:r>
              <a:rPr lang="en-GB" sz="4400" dirty="0" smtClean="0">
                <a:solidFill>
                  <a:srgbClr val="FFFF00"/>
                </a:solidFill>
              </a:rPr>
              <a:t>already</a:t>
            </a:r>
            <a:r>
              <a:rPr lang="en-GB" sz="4400" dirty="0" smtClean="0"/>
              <a:t> been </a:t>
            </a:r>
            <a:r>
              <a:rPr lang="en-GB" sz="4400" dirty="0"/>
              <a:t>loosed in heaven</a:t>
            </a:r>
            <a:r>
              <a:rPr lang="en-GB" sz="4400" dirty="0" smtClean="0"/>
              <a:t>.</a:t>
            </a:r>
            <a:r>
              <a:rPr lang="en-GB" sz="4400" dirty="0"/>
              <a:t> </a:t>
            </a:r>
            <a:r>
              <a:rPr lang="en-GB" sz="4400" baseline="30000" dirty="0"/>
              <a:t>19</a:t>
            </a:r>
            <a:r>
              <a:rPr lang="en-GB" sz="4400" dirty="0"/>
              <a:t> “Again I say to you, that if two of you agree on </a:t>
            </a:r>
            <a:r>
              <a:rPr lang="en-GB" sz="4400" dirty="0">
                <a:solidFill>
                  <a:srgbClr val="FFFF00"/>
                </a:solidFill>
              </a:rPr>
              <a:t>earth</a:t>
            </a:r>
            <a:r>
              <a:rPr lang="en-GB" sz="4400" dirty="0"/>
              <a:t> about anything that they may ask, it shall be done for them by My Father who is in </a:t>
            </a:r>
            <a:r>
              <a:rPr lang="en-GB" sz="4400" dirty="0">
                <a:solidFill>
                  <a:srgbClr val="FFFF00"/>
                </a:solidFill>
              </a:rPr>
              <a:t>heaven</a:t>
            </a:r>
            <a:r>
              <a:rPr lang="en-GB" sz="4400" dirty="0" smtClean="0"/>
              <a:t>.</a:t>
            </a:r>
            <a:endParaRPr lang="en-GB" sz="4400" dirty="0"/>
          </a:p>
        </p:txBody>
      </p:sp>
    </p:spTree>
    <p:extLst>
      <p:ext uri="{BB962C8B-B14F-4D97-AF65-F5344CB8AC3E}">
        <p14:creationId xmlns:p14="http://schemas.microsoft.com/office/powerpoint/2010/main" val="365939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effectLst>
                  <a:outerShdw blurRad="38100" dist="63500" dir="2700000" algn="tl">
                    <a:srgbClr val="000000"/>
                  </a:outerShdw>
                </a:effectLst>
              </a:rPr>
              <a:t>John 20:</a:t>
            </a:r>
            <a:r>
              <a:rPr lang="en-GB" sz="4400" baseline="30000" dirty="0"/>
              <a:t>22</a:t>
            </a:r>
            <a:r>
              <a:rPr lang="en-GB" sz="4400" dirty="0"/>
              <a:t> And when He had said this, He breathed on them and *said to them, “Receive the Holy Spirit. </a:t>
            </a:r>
            <a:r>
              <a:rPr lang="en-GB" sz="4400" baseline="30000" dirty="0"/>
              <a:t>23</a:t>
            </a:r>
            <a:r>
              <a:rPr lang="en-GB" sz="4400" dirty="0"/>
              <a:t> If you forgive the sins of any, </a:t>
            </a:r>
            <a:r>
              <a:rPr lang="en-GB" sz="4400" i="1" dirty="0"/>
              <a:t>their sins</a:t>
            </a:r>
            <a:r>
              <a:rPr lang="en-GB" sz="4400" dirty="0"/>
              <a:t> have been </a:t>
            </a:r>
            <a:r>
              <a:rPr lang="en-GB" sz="4400" dirty="0">
                <a:solidFill>
                  <a:srgbClr val="FFFF00"/>
                </a:solidFill>
              </a:rPr>
              <a:t>forgiven them</a:t>
            </a:r>
            <a:r>
              <a:rPr lang="en-GB" sz="4400" dirty="0"/>
              <a:t>; if you retain the </a:t>
            </a:r>
            <a:r>
              <a:rPr lang="en-GB" sz="4400" i="1" dirty="0"/>
              <a:t>sins</a:t>
            </a:r>
            <a:r>
              <a:rPr lang="en-GB" sz="4400" dirty="0"/>
              <a:t> of any, they have been retained</a:t>
            </a:r>
            <a:r>
              <a:rPr lang="en-GB" sz="4400" dirty="0" smtClean="0"/>
              <a:t>.”</a:t>
            </a:r>
          </a:p>
          <a:p>
            <a:r>
              <a:rPr lang="en-GB" sz="4400" dirty="0" smtClean="0"/>
              <a:t>Key of the kingdom - forgiveness</a:t>
            </a:r>
            <a:endParaRPr lang="en-GB" sz="4400" dirty="0"/>
          </a:p>
        </p:txBody>
      </p:sp>
    </p:spTree>
    <p:extLst>
      <p:ext uri="{BB962C8B-B14F-4D97-AF65-F5344CB8AC3E}">
        <p14:creationId xmlns:p14="http://schemas.microsoft.com/office/powerpoint/2010/main" val="30200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Conversation</a:t>
            </a:r>
          </a:p>
          <a:p>
            <a:r>
              <a:rPr lang="en-GB" sz="4400" dirty="0" smtClean="0"/>
              <a:t>Questions – answers </a:t>
            </a:r>
          </a:p>
          <a:p>
            <a:r>
              <a:rPr lang="en-GB" sz="4400" dirty="0" smtClean="0"/>
              <a:t>R</a:t>
            </a:r>
            <a:r>
              <a:rPr lang="en-GB" sz="4400" dirty="0" smtClean="0"/>
              <a:t>evelation from heaven</a:t>
            </a:r>
          </a:p>
          <a:p>
            <a:r>
              <a:rPr lang="en-GB" sz="4400" dirty="0" smtClean="0"/>
              <a:t>Guidance from heaven</a:t>
            </a:r>
          </a:p>
          <a:p>
            <a:r>
              <a:rPr lang="en-GB" sz="4400" dirty="0" smtClean="0"/>
              <a:t>Direction from heaven</a:t>
            </a:r>
          </a:p>
          <a:p>
            <a:r>
              <a:rPr lang="en-GB" sz="4400" dirty="0" smtClean="0"/>
              <a:t>Relationship with heaven</a:t>
            </a:r>
          </a:p>
          <a:p>
            <a:r>
              <a:rPr lang="en-GB" sz="4400" dirty="0" smtClean="0"/>
              <a:t>Connected to past, present &amp; future</a:t>
            </a:r>
          </a:p>
          <a:p>
            <a:endParaRPr lang="en-GB" sz="4400" dirty="0" smtClean="0"/>
          </a:p>
          <a:p>
            <a:pPr marL="0" indent="0">
              <a:buNone/>
            </a:pPr>
            <a:endParaRPr lang="en-GB" sz="4400" dirty="0" smtClean="0"/>
          </a:p>
        </p:txBody>
      </p:sp>
    </p:spTree>
    <p:extLst>
      <p:ext uri="{BB962C8B-B14F-4D97-AF65-F5344CB8AC3E}">
        <p14:creationId xmlns:p14="http://schemas.microsoft.com/office/powerpoint/2010/main" val="325058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800" dirty="0" smtClean="0"/>
              <a:t>Bring our earth sphere </a:t>
            </a:r>
            <a:r>
              <a:rPr lang="en-GB" sz="4800" dirty="0"/>
              <a:t>into alignment with </a:t>
            </a:r>
            <a:r>
              <a:rPr lang="en-GB" sz="4800" dirty="0" smtClean="0"/>
              <a:t>the will </a:t>
            </a:r>
            <a:r>
              <a:rPr lang="en-GB" sz="4800" dirty="0"/>
              <a:t>of God already established in </a:t>
            </a:r>
            <a:r>
              <a:rPr lang="en-GB" sz="4800" dirty="0" smtClean="0"/>
              <a:t>heaven</a:t>
            </a:r>
          </a:p>
          <a:p>
            <a:r>
              <a:rPr lang="en-GB" sz="4800" dirty="0"/>
              <a:t>Key is </a:t>
            </a:r>
            <a:r>
              <a:rPr lang="en-GB" sz="4800" dirty="0" smtClean="0"/>
              <a:t>understanding our permission</a:t>
            </a:r>
            <a:r>
              <a:rPr lang="en-GB" sz="4800" dirty="0"/>
              <a:t>, authority and ability to access heaven to </a:t>
            </a:r>
            <a:r>
              <a:rPr lang="en-GB" sz="4800" dirty="0" smtClean="0"/>
              <a:t>carry out spiritual mandates</a:t>
            </a:r>
          </a:p>
          <a:p>
            <a:endParaRPr lang="en-GB" sz="4800" dirty="0"/>
          </a:p>
        </p:txBody>
      </p:sp>
    </p:spTree>
    <p:extLst>
      <p:ext uri="{BB962C8B-B14F-4D97-AF65-F5344CB8AC3E}">
        <p14:creationId xmlns:p14="http://schemas.microsoft.com/office/powerpoint/2010/main" val="185721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Understand how to use the spiritual authority of binding &amp; loosing</a:t>
            </a:r>
          </a:p>
          <a:p>
            <a:r>
              <a:rPr lang="en-GB" sz="4400" dirty="0" smtClean="0"/>
              <a:t>Bind – </a:t>
            </a:r>
            <a:r>
              <a:rPr lang="en-GB" sz="4400" dirty="0" err="1" smtClean="0"/>
              <a:t>deo</a:t>
            </a:r>
            <a:r>
              <a:rPr lang="en-GB" sz="4400" dirty="0" smtClean="0"/>
              <a:t> </a:t>
            </a:r>
            <a:r>
              <a:rPr lang="en-GB" sz="4400" dirty="0" smtClean="0"/>
              <a:t>- knit</a:t>
            </a:r>
            <a:r>
              <a:rPr lang="en-GB" sz="4400" dirty="0" smtClean="0"/>
              <a:t>, fasten, tie &amp; wind</a:t>
            </a:r>
          </a:p>
          <a:p>
            <a:r>
              <a:rPr lang="en-GB" sz="4400" dirty="0" err="1" smtClean="0"/>
              <a:t>Deomai</a:t>
            </a:r>
            <a:r>
              <a:rPr lang="en-GB" sz="4400" dirty="0" smtClean="0"/>
              <a:t> – binding to petition</a:t>
            </a:r>
          </a:p>
          <a:p>
            <a:r>
              <a:rPr lang="en-GB" sz="4400" dirty="0" smtClean="0"/>
              <a:t>Dei </a:t>
            </a:r>
            <a:r>
              <a:rPr lang="en-GB" sz="4400" dirty="0" err="1" smtClean="0"/>
              <a:t>deon</a:t>
            </a:r>
            <a:r>
              <a:rPr lang="en-GB" sz="4400" dirty="0" smtClean="0"/>
              <a:t> – necessary, need to, ought, should</a:t>
            </a:r>
          </a:p>
        </p:txBody>
      </p:sp>
    </p:spTree>
    <p:extLst>
      <p:ext uri="{BB962C8B-B14F-4D97-AF65-F5344CB8AC3E}">
        <p14:creationId xmlns:p14="http://schemas.microsoft.com/office/powerpoint/2010/main" val="62628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pPr>
              <a:lnSpc>
                <a:spcPct val="90000"/>
              </a:lnSpc>
            </a:pPr>
            <a:r>
              <a:rPr lang="en-GB" sz="4800" dirty="0"/>
              <a:t>Bind – to undergird, heal, hold, persuade, </a:t>
            </a:r>
            <a:r>
              <a:rPr lang="en-GB" sz="4800" dirty="0" smtClean="0"/>
              <a:t>steady, </a:t>
            </a:r>
            <a:r>
              <a:rPr lang="en-GB" sz="4800" dirty="0"/>
              <a:t>cause fragmented pieces </a:t>
            </a:r>
            <a:r>
              <a:rPr lang="en-GB" sz="4800" dirty="0" smtClean="0"/>
              <a:t>to come </a:t>
            </a:r>
            <a:r>
              <a:rPr lang="en-GB" sz="4800" dirty="0"/>
              <a:t>together into a whole, put yourself under an obligation to truth, kingdom (will of God)</a:t>
            </a:r>
          </a:p>
          <a:p>
            <a:pPr>
              <a:lnSpc>
                <a:spcPct val="90000"/>
              </a:lnSpc>
            </a:pPr>
            <a:r>
              <a:rPr lang="en-GB" sz="4800" dirty="0" err="1"/>
              <a:t>Qashar</a:t>
            </a:r>
            <a:r>
              <a:rPr lang="en-GB" sz="4800" dirty="0"/>
              <a:t> - tie</a:t>
            </a:r>
          </a:p>
          <a:p>
            <a:pPr>
              <a:lnSpc>
                <a:spcPct val="90000"/>
              </a:lnSpc>
            </a:pPr>
            <a:r>
              <a:rPr lang="en-GB" sz="4800" dirty="0"/>
              <a:t>Binding truth to mind and hands</a:t>
            </a:r>
          </a:p>
        </p:txBody>
      </p:sp>
    </p:spTree>
    <p:extLst>
      <p:ext uri="{BB962C8B-B14F-4D97-AF65-F5344CB8AC3E}">
        <p14:creationId xmlns:p14="http://schemas.microsoft.com/office/powerpoint/2010/main" val="105034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fontScale="92500"/>
          </a:bodyPr>
          <a:lstStyle/>
          <a:p>
            <a:pPr>
              <a:spcBef>
                <a:spcPts val="1800"/>
              </a:spcBef>
            </a:pPr>
            <a:r>
              <a:rPr lang="en-GB" sz="4400" dirty="0" smtClean="0">
                <a:effectLst>
                  <a:outerShdw blurRad="38100" dist="63500" dir="2700000" algn="tl">
                    <a:srgbClr val="000000"/>
                  </a:outerShdw>
                </a:effectLst>
              </a:rPr>
              <a:t>Prov 3:</a:t>
            </a:r>
            <a:r>
              <a:rPr lang="en-GB" sz="4400" baseline="30000" dirty="0"/>
              <a:t>3</a:t>
            </a:r>
            <a:r>
              <a:rPr lang="en-GB" sz="4400" dirty="0"/>
              <a:t> Do not let kindness and truth leave you; </a:t>
            </a:r>
            <a:r>
              <a:rPr lang="en-GB" sz="4400" dirty="0" smtClean="0"/>
              <a:t>Bind </a:t>
            </a:r>
            <a:r>
              <a:rPr lang="en-GB" sz="4400" dirty="0"/>
              <a:t>them around your neck, </a:t>
            </a:r>
            <a:r>
              <a:rPr lang="en-GB" sz="4400" dirty="0" smtClean="0"/>
              <a:t>Write </a:t>
            </a:r>
            <a:r>
              <a:rPr lang="en-GB" sz="4400" dirty="0"/>
              <a:t>them on the tablet of your heart</a:t>
            </a:r>
            <a:r>
              <a:rPr lang="en-GB" sz="4400" dirty="0" smtClean="0"/>
              <a:t>.</a:t>
            </a:r>
          </a:p>
          <a:p>
            <a:pPr>
              <a:spcBef>
                <a:spcPts val="1800"/>
              </a:spcBef>
            </a:pPr>
            <a:r>
              <a:rPr lang="en-GB" sz="4400" dirty="0" smtClean="0">
                <a:effectLst>
                  <a:outerShdw blurRad="38100" dist="63500" dir="2700000" algn="tl">
                    <a:srgbClr val="000000"/>
                  </a:outerShdw>
                </a:effectLst>
              </a:rPr>
              <a:t>Prov 6:</a:t>
            </a:r>
            <a:r>
              <a:rPr lang="en-GB" sz="4400" baseline="30000" dirty="0"/>
              <a:t>21</a:t>
            </a:r>
            <a:r>
              <a:rPr lang="en-GB" sz="4400" dirty="0"/>
              <a:t> Bind them continually on your heart; </a:t>
            </a:r>
            <a:r>
              <a:rPr lang="en-GB" sz="4400" dirty="0" smtClean="0"/>
              <a:t>Tie </a:t>
            </a:r>
            <a:r>
              <a:rPr lang="en-GB" sz="4400" dirty="0"/>
              <a:t>them around your neck. </a:t>
            </a:r>
            <a:endParaRPr lang="en-GB" sz="4400" dirty="0" smtClean="0"/>
          </a:p>
          <a:p>
            <a:pPr>
              <a:spcBef>
                <a:spcPts val="1800"/>
              </a:spcBef>
            </a:pPr>
            <a:r>
              <a:rPr lang="en-GB" sz="4400" dirty="0" smtClean="0">
                <a:effectLst>
                  <a:outerShdw blurRad="38100" dist="63500" dir="2700000" algn="tl">
                    <a:srgbClr val="000000"/>
                  </a:outerShdw>
                </a:effectLst>
              </a:rPr>
              <a:t>Prov 7:</a:t>
            </a:r>
            <a:r>
              <a:rPr lang="en-GB" sz="4400" baseline="30000" dirty="0"/>
              <a:t>3</a:t>
            </a:r>
            <a:r>
              <a:rPr lang="en-GB" sz="4400" dirty="0"/>
              <a:t> Bind them on your fingers; </a:t>
            </a:r>
            <a:br>
              <a:rPr lang="en-GB" sz="4400" dirty="0"/>
            </a:br>
            <a:r>
              <a:rPr lang="en-GB" sz="4400" dirty="0"/>
              <a:t>Write them on the tablet of your heart. </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271413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100" dirty="0" err="1"/>
              <a:t>Chabash</a:t>
            </a:r>
            <a:r>
              <a:rPr lang="en-GB" sz="4100" dirty="0"/>
              <a:t> – bind, heal, wrap up, hold together</a:t>
            </a:r>
          </a:p>
          <a:p>
            <a:r>
              <a:rPr lang="en-GB" sz="4400" dirty="0" smtClean="0">
                <a:effectLst>
                  <a:outerShdw blurRad="38100" dist="63500" dir="2700000" algn="tl">
                    <a:srgbClr val="000000"/>
                  </a:outerShdw>
                </a:effectLst>
              </a:rPr>
              <a:t>Isa 61:</a:t>
            </a:r>
            <a:r>
              <a:rPr lang="en-GB" sz="4400" baseline="30000" dirty="0"/>
              <a:t>1</a:t>
            </a:r>
            <a:r>
              <a:rPr lang="en-GB" sz="4400" dirty="0"/>
              <a:t> The Spirit of the Lord GOD is upon me, </a:t>
            </a:r>
            <a:r>
              <a:rPr lang="en-GB" sz="4400" dirty="0" smtClean="0"/>
              <a:t>Because </a:t>
            </a:r>
            <a:r>
              <a:rPr lang="en-GB" sz="4400" dirty="0"/>
              <a:t>the LORD has anointed me </a:t>
            </a:r>
            <a:r>
              <a:rPr lang="en-GB" sz="4400" dirty="0" smtClean="0"/>
              <a:t>To </a:t>
            </a:r>
            <a:r>
              <a:rPr lang="en-GB" sz="4400" dirty="0"/>
              <a:t>bring good news to the afflicted; </a:t>
            </a:r>
            <a:r>
              <a:rPr lang="en-GB" sz="4400" dirty="0" smtClean="0"/>
              <a:t>He </a:t>
            </a:r>
            <a:r>
              <a:rPr lang="en-GB" sz="4400" dirty="0"/>
              <a:t>has sent me to </a:t>
            </a:r>
            <a:r>
              <a:rPr lang="en-GB" sz="4400" dirty="0">
                <a:solidFill>
                  <a:srgbClr val="FFFF00"/>
                </a:solidFill>
              </a:rPr>
              <a:t>bind</a:t>
            </a:r>
            <a:r>
              <a:rPr lang="en-GB" sz="4400" dirty="0"/>
              <a:t> up the </a:t>
            </a:r>
            <a:r>
              <a:rPr lang="en-GB" sz="4400" dirty="0" err="1"/>
              <a:t>brokenhearted</a:t>
            </a:r>
            <a:r>
              <a:rPr lang="en-GB" sz="4400" dirty="0"/>
              <a:t>, </a:t>
            </a:r>
            <a:r>
              <a:rPr lang="en-GB" sz="4400" dirty="0" smtClean="0"/>
              <a:t>To </a:t>
            </a:r>
            <a:r>
              <a:rPr lang="en-GB" sz="4400" dirty="0"/>
              <a:t>proclaim liberty to captives </a:t>
            </a:r>
            <a:r>
              <a:rPr lang="en-GB" sz="4400" dirty="0" smtClean="0"/>
              <a:t>And </a:t>
            </a:r>
            <a:r>
              <a:rPr lang="en-GB" sz="4400" dirty="0"/>
              <a:t>freedom to </a:t>
            </a:r>
            <a:r>
              <a:rPr lang="en-GB" sz="4400" dirty="0" smtClean="0"/>
              <a:t>those who are bound; </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400999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pPr>
              <a:lnSpc>
                <a:spcPct val="90000"/>
              </a:lnSpc>
            </a:pPr>
            <a:r>
              <a:rPr lang="en-GB" sz="4800" dirty="0"/>
              <a:t>Binding e.g. baby being wrapped close to the heart of the parent in a sling</a:t>
            </a:r>
          </a:p>
          <a:p>
            <a:pPr>
              <a:lnSpc>
                <a:spcPct val="90000"/>
              </a:lnSpc>
            </a:pPr>
            <a:r>
              <a:rPr lang="en-GB" sz="4800" dirty="0"/>
              <a:t>Bind my thoughts, will and life to the will &amp; truth of God</a:t>
            </a:r>
          </a:p>
          <a:p>
            <a:pPr>
              <a:lnSpc>
                <a:spcPct val="90000"/>
              </a:lnSpc>
            </a:pPr>
            <a:r>
              <a:rPr lang="en-GB" sz="4800" dirty="0"/>
              <a:t>For ourselves </a:t>
            </a:r>
            <a:r>
              <a:rPr lang="en-GB" sz="4800" dirty="0" smtClean="0"/>
              <a:t>&amp; others </a:t>
            </a:r>
            <a:r>
              <a:rPr lang="en-GB" sz="4800" dirty="0"/>
              <a:t>as it is in </a:t>
            </a:r>
            <a:r>
              <a:rPr lang="en-GB" sz="4800" dirty="0" smtClean="0"/>
              <a:t>heaven</a:t>
            </a:r>
            <a:endParaRPr lang="en-GB" sz="4800" dirty="0"/>
          </a:p>
        </p:txBody>
      </p:sp>
    </p:spTree>
    <p:extLst>
      <p:ext uri="{BB962C8B-B14F-4D97-AF65-F5344CB8AC3E}">
        <p14:creationId xmlns:p14="http://schemas.microsoft.com/office/powerpoint/2010/main" val="360868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pPr>
              <a:lnSpc>
                <a:spcPct val="90000"/>
              </a:lnSpc>
            </a:pPr>
            <a:r>
              <a:rPr lang="en-GB" sz="5400" dirty="0" smtClean="0"/>
              <a:t>Loose</a:t>
            </a:r>
          </a:p>
          <a:p>
            <a:pPr>
              <a:lnSpc>
                <a:spcPct val="90000"/>
              </a:lnSpc>
            </a:pPr>
            <a:r>
              <a:rPr lang="en-GB" sz="5400" dirty="0" err="1" smtClean="0"/>
              <a:t>Luo</a:t>
            </a:r>
            <a:r>
              <a:rPr lang="en-GB" sz="5400" dirty="0" smtClean="0"/>
              <a:t> - break </a:t>
            </a:r>
            <a:r>
              <a:rPr lang="en-GB" sz="5400" dirty="0"/>
              <a:t>up, destroy, dissolve, unloose, melt, putt off</a:t>
            </a:r>
          </a:p>
          <a:p>
            <a:pPr>
              <a:lnSpc>
                <a:spcPct val="90000"/>
              </a:lnSpc>
            </a:pPr>
            <a:r>
              <a:rPr lang="en-GB" sz="5400" dirty="0" err="1"/>
              <a:t>Rhegnumi</a:t>
            </a:r>
            <a:r>
              <a:rPr lang="en-GB" sz="5400" dirty="0"/>
              <a:t>,  </a:t>
            </a:r>
            <a:r>
              <a:rPr lang="en-GB" sz="5400" dirty="0" err="1"/>
              <a:t>agnumi</a:t>
            </a:r>
            <a:r>
              <a:rPr lang="en-GB" sz="5400" dirty="0"/>
              <a:t> – break, wreck, shatter, rend, tear, crack apart, disrupt, lacerate, </a:t>
            </a:r>
            <a:r>
              <a:rPr lang="en-GB" sz="5400" dirty="0" smtClean="0"/>
              <a:t>burst</a:t>
            </a:r>
            <a:endParaRPr lang="en-GB" sz="5400" dirty="0"/>
          </a:p>
          <a:p>
            <a:pPr marL="0" indent="0">
              <a:buNone/>
            </a:pPr>
            <a:endParaRPr lang="en-GB" sz="4400" dirty="0" smtClean="0">
              <a:effectLst>
                <a:outerShdw blurRad="38100" dist="63500" dir="2700000" algn="tl">
                  <a:srgbClr val="000000"/>
                </a:outerShdw>
              </a:effectLst>
            </a:endParaRPr>
          </a:p>
          <a:p>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424017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1124744"/>
            <a:ext cx="9144000" cy="5733256"/>
          </a:xfrm>
        </p:spPr>
        <p:txBody>
          <a:bodyPr lIns="0" tIns="0" rIns="0" bIns="0">
            <a:normAutofit fontScale="92500" lnSpcReduction="20000"/>
          </a:bodyPr>
          <a:lstStyle/>
          <a:p>
            <a:pPr>
              <a:lnSpc>
                <a:spcPct val="110000"/>
              </a:lnSpc>
              <a:spcBef>
                <a:spcPts val="600"/>
              </a:spcBef>
            </a:pPr>
            <a:r>
              <a:rPr lang="en-GB" sz="5400" dirty="0"/>
              <a:t>Loosing prayers shatter stronghold thinking, smash and slash </a:t>
            </a:r>
            <a:r>
              <a:rPr lang="en-GB" sz="5400" dirty="0" smtClean="0"/>
              <a:t>deception</a:t>
            </a:r>
          </a:p>
          <a:p>
            <a:pPr>
              <a:lnSpc>
                <a:spcPct val="110000"/>
              </a:lnSpc>
              <a:spcBef>
                <a:spcPts val="600"/>
              </a:spcBef>
            </a:pPr>
            <a:r>
              <a:rPr lang="en-GB" sz="5400" dirty="0" smtClean="0"/>
              <a:t>Loose </a:t>
            </a:r>
            <a:r>
              <a:rPr lang="en-GB" sz="5400" dirty="0"/>
              <a:t>from </a:t>
            </a:r>
            <a:r>
              <a:rPr lang="en-GB" sz="5400" dirty="0" smtClean="0"/>
              <a:t>the chains </a:t>
            </a:r>
            <a:r>
              <a:rPr lang="en-GB" sz="5400" dirty="0"/>
              <a:t>and bondage of the enemy.</a:t>
            </a:r>
          </a:p>
          <a:p>
            <a:pPr>
              <a:lnSpc>
                <a:spcPct val="110000"/>
              </a:lnSpc>
              <a:spcBef>
                <a:spcPts val="600"/>
              </a:spcBef>
            </a:pPr>
            <a:r>
              <a:rPr lang="en-GB" sz="5400" dirty="0"/>
              <a:t>Loose </a:t>
            </a:r>
            <a:r>
              <a:rPr lang="en-GB" sz="5400" dirty="0" smtClean="0"/>
              <a:t>by smashing</a:t>
            </a:r>
            <a:r>
              <a:rPr lang="en-GB" sz="5400" dirty="0"/>
              <a:t>, crushing, destroying any deception, strongholds </a:t>
            </a:r>
            <a:r>
              <a:rPr lang="en-GB" sz="5400" dirty="0" smtClean="0"/>
              <a:t>&amp; lies </a:t>
            </a:r>
            <a:r>
              <a:rPr lang="en-GB" sz="5400" dirty="0"/>
              <a:t>of the enemy </a:t>
            </a:r>
          </a:p>
        </p:txBody>
      </p:sp>
    </p:spTree>
    <p:extLst>
      <p:ext uri="{BB962C8B-B14F-4D97-AF65-F5344CB8AC3E}">
        <p14:creationId xmlns:p14="http://schemas.microsoft.com/office/powerpoint/2010/main" val="3226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Matt 12:</a:t>
            </a:r>
            <a:r>
              <a:rPr lang="en-GB" sz="4400" baseline="30000" dirty="0" smtClean="0"/>
              <a:t>28</a:t>
            </a:r>
            <a:r>
              <a:rPr lang="en-GB" sz="4400" dirty="0" smtClean="0"/>
              <a:t> </a:t>
            </a:r>
            <a:r>
              <a:rPr lang="en-GB" sz="4400" dirty="0"/>
              <a:t>But if I cast out demons by the Spirit of God, then the kingdom of God has come upon you. </a:t>
            </a:r>
            <a:r>
              <a:rPr lang="en-GB" sz="4400" baseline="30000" dirty="0"/>
              <a:t>29</a:t>
            </a:r>
            <a:r>
              <a:rPr lang="en-GB" sz="4400" dirty="0"/>
              <a:t> Or how can anyone enter the strong man’s house and carry off his property, unless he first binds the strong </a:t>
            </a:r>
            <a:r>
              <a:rPr lang="en-GB" sz="4400" i="1" dirty="0"/>
              <a:t>man</a:t>
            </a:r>
            <a:r>
              <a:rPr lang="en-GB" sz="4400" dirty="0"/>
              <a:t>? And then he will plunder his house.</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257363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fontScale="92500"/>
          </a:bodyPr>
          <a:lstStyle/>
          <a:p>
            <a:r>
              <a:rPr lang="en-GB" sz="4400" dirty="0" smtClean="0"/>
              <a:t>Keys of kingdom – lock &amp; unlock</a:t>
            </a:r>
          </a:p>
          <a:p>
            <a:r>
              <a:rPr lang="en-GB" sz="4400" dirty="0" smtClean="0"/>
              <a:t>Declarations </a:t>
            </a:r>
            <a:r>
              <a:rPr lang="en-GB" sz="4400" dirty="0"/>
              <a:t>from a place of authority</a:t>
            </a:r>
          </a:p>
          <a:p>
            <a:r>
              <a:rPr lang="en-GB" sz="4400" dirty="0"/>
              <a:t>Bind to God’s will </a:t>
            </a:r>
            <a:r>
              <a:rPr lang="en-GB" sz="4400" dirty="0" smtClean="0"/>
              <a:t>(kingdom)</a:t>
            </a:r>
            <a:endParaRPr lang="en-GB" sz="4400" dirty="0"/>
          </a:p>
          <a:p>
            <a:r>
              <a:rPr lang="en-GB" sz="4400" dirty="0"/>
              <a:t>Loose from restrictions hindering </a:t>
            </a:r>
            <a:r>
              <a:rPr lang="en-GB" sz="4400" dirty="0" smtClean="0"/>
              <a:t>God’s will (kingdom)</a:t>
            </a:r>
            <a:endParaRPr lang="en-GB" sz="4400" dirty="0"/>
          </a:p>
          <a:p>
            <a:r>
              <a:rPr lang="en-GB" sz="4400" dirty="0"/>
              <a:t>Call things that be </a:t>
            </a:r>
            <a:r>
              <a:rPr lang="en-GB" sz="4400" dirty="0" smtClean="0"/>
              <a:t>not from the realm in heavenlies that they are</a:t>
            </a:r>
            <a:endParaRPr lang="en-GB" sz="4400" dirty="0"/>
          </a:p>
          <a:p>
            <a:r>
              <a:rPr lang="en-GB" sz="4400" dirty="0"/>
              <a:t>Release forgiveness</a:t>
            </a:r>
          </a:p>
        </p:txBody>
      </p:sp>
    </p:spTree>
    <p:extLst>
      <p:ext uri="{BB962C8B-B14F-4D97-AF65-F5344CB8AC3E}">
        <p14:creationId xmlns:p14="http://schemas.microsoft.com/office/powerpoint/2010/main" val="381836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Manifesting kingdom – righteousness &amp; justice</a:t>
            </a:r>
          </a:p>
          <a:p>
            <a:r>
              <a:rPr lang="en-GB" sz="4400" dirty="0" smtClean="0"/>
              <a:t>Not about pleading to God</a:t>
            </a:r>
          </a:p>
          <a:p>
            <a:r>
              <a:rPr lang="en-GB" sz="4400" dirty="0" smtClean="0"/>
              <a:t>Speaking for God in authority &amp; power</a:t>
            </a:r>
          </a:p>
          <a:p>
            <a:r>
              <a:rPr lang="en-GB" sz="4400" dirty="0" smtClean="0"/>
              <a:t>In relationship manifesting the revealed will of God on earth as it is in heaven </a:t>
            </a:r>
          </a:p>
          <a:p>
            <a:endParaRPr lang="en-GB" sz="4400" dirty="0" smtClean="0"/>
          </a:p>
          <a:p>
            <a:pPr marL="0" indent="0">
              <a:buNone/>
            </a:pPr>
            <a:endParaRPr lang="en-GB" sz="4400" dirty="0" smtClean="0"/>
          </a:p>
        </p:txBody>
      </p:sp>
    </p:spTree>
    <p:extLst>
      <p:ext uri="{BB962C8B-B14F-4D97-AF65-F5344CB8AC3E}">
        <p14:creationId xmlns:p14="http://schemas.microsoft.com/office/powerpoint/2010/main" val="9908440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515" name="Rectangle 3"/>
          <p:cNvSpPr>
            <a:spLocks noGrp="1" noRot="1" noChangeArrowheads="1"/>
          </p:cNvSpPr>
          <p:nvPr>
            <p:ph type="body" idx="1"/>
          </p:nvPr>
        </p:nvSpPr>
        <p:spPr>
          <a:xfrm>
            <a:off x="0" y="1052736"/>
            <a:ext cx="9144000" cy="5805264"/>
          </a:xfrm>
        </p:spPr>
        <p:txBody>
          <a:bodyPr vert="horz">
            <a:noAutofit/>
          </a:bodyPr>
          <a:lstStyle/>
          <a:p>
            <a:r>
              <a:rPr lang="en-GB" sz="4400" dirty="0">
                <a:effectLst>
                  <a:outerShdw blurRad="38100" dist="38100" dir="2700000" algn="tl">
                    <a:srgbClr val="000000"/>
                  </a:outerShdw>
                </a:effectLst>
              </a:rPr>
              <a:t>Mandates, court orders</a:t>
            </a:r>
          </a:p>
          <a:p>
            <a:r>
              <a:rPr lang="en-GB" sz="4400" dirty="0">
                <a:effectLst>
                  <a:outerShdw blurRad="38100" dist="38100" dir="2700000" algn="tl">
                    <a:srgbClr val="000000"/>
                  </a:outerShdw>
                </a:effectLst>
              </a:rPr>
              <a:t>Prophetic declarations</a:t>
            </a:r>
          </a:p>
          <a:p>
            <a:r>
              <a:rPr lang="en-GB" sz="4400" dirty="0">
                <a:effectLst>
                  <a:outerShdw blurRad="38100" dist="38100" dir="2700000" algn="tl">
                    <a:srgbClr val="000000"/>
                  </a:outerShdw>
                </a:effectLst>
              </a:rPr>
              <a:t>Rom 4:17 .. calls into being that which does not exist. </a:t>
            </a:r>
          </a:p>
          <a:p>
            <a:r>
              <a:rPr lang="en-GB" sz="4400" dirty="0">
                <a:effectLst>
                  <a:outerShdw blurRad="38100" dist="38100" dir="2700000" algn="tl">
                    <a:srgbClr val="000000"/>
                  </a:outerShdw>
                </a:effectLst>
              </a:rPr>
              <a:t>Rom 4:17 .. speaks of the non-existent things that [He has foretold and promised] as if they [already] existed. </a:t>
            </a:r>
          </a:p>
        </p:txBody>
      </p:sp>
      <p:sp>
        <p:nvSpPr>
          <p:cNvPr id="4" name="Title 1"/>
          <p:cNvSpPr>
            <a:spLocks noGrp="1"/>
          </p:cNvSpPr>
          <p:nvPr>
            <p:ph type="title"/>
          </p:nvPr>
        </p:nvSpPr>
        <p:spPr>
          <a:xfrm>
            <a:off x="539552" y="11336"/>
            <a:ext cx="8229600" cy="708688"/>
          </a:xfrm>
        </p:spPr>
        <p:txBody>
          <a:bodyPr>
            <a:noAutofit/>
          </a:bodyPr>
          <a:lstStyle/>
          <a:p>
            <a:r>
              <a:rPr lang="en-GB" dirty="0"/>
              <a:t>Kingdom Prayer</a:t>
            </a:r>
          </a:p>
        </p:txBody>
      </p:sp>
    </p:spTree>
    <p:extLst>
      <p:ext uri="{BB962C8B-B14F-4D97-AF65-F5344CB8AC3E}">
        <p14:creationId xmlns:p14="http://schemas.microsoft.com/office/powerpoint/2010/main" val="13308182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fontScale="92500" lnSpcReduction="10000"/>
          </a:bodyPr>
          <a:lstStyle/>
          <a:p>
            <a:r>
              <a:rPr lang="en-GB" sz="4400" dirty="0" smtClean="0"/>
              <a:t>Isa 40:</a:t>
            </a:r>
            <a:r>
              <a:rPr lang="en-GB" sz="4400" baseline="30000" dirty="0" smtClean="0"/>
              <a:t>3</a:t>
            </a:r>
            <a:r>
              <a:rPr lang="en-GB" sz="4400" dirty="0" smtClean="0"/>
              <a:t> </a:t>
            </a:r>
            <a:r>
              <a:rPr lang="en-GB" sz="4400" dirty="0"/>
              <a:t>A voice is calling, </a:t>
            </a:r>
            <a:r>
              <a:rPr lang="en-GB" sz="4400" dirty="0" smtClean="0"/>
              <a:t>“</a:t>
            </a:r>
            <a:r>
              <a:rPr lang="en-GB" sz="4400" dirty="0"/>
              <a:t>Clear the way for the LORD in the wilderness; </a:t>
            </a:r>
            <a:r>
              <a:rPr lang="en-GB" sz="4400" dirty="0" smtClean="0"/>
              <a:t>Make </a:t>
            </a:r>
            <a:r>
              <a:rPr lang="en-GB" sz="4400" dirty="0"/>
              <a:t>smooth in the desert a highway for our God. </a:t>
            </a:r>
            <a:r>
              <a:rPr lang="en-GB" sz="4400" baseline="30000" dirty="0" smtClean="0"/>
              <a:t>4</a:t>
            </a:r>
            <a:r>
              <a:rPr lang="en-GB" sz="4400" dirty="0" smtClean="0"/>
              <a:t> </a:t>
            </a:r>
            <a:r>
              <a:rPr lang="en-GB" sz="4400" dirty="0"/>
              <a:t>“Let every valley be lifted up, </a:t>
            </a:r>
            <a:r>
              <a:rPr lang="en-GB" sz="4400" dirty="0" smtClean="0"/>
              <a:t>And </a:t>
            </a:r>
            <a:r>
              <a:rPr lang="en-GB" sz="4400" dirty="0"/>
              <a:t>every mountain and hill be made low; </a:t>
            </a:r>
            <a:r>
              <a:rPr lang="en-GB" sz="4400" dirty="0" smtClean="0"/>
              <a:t>And </a:t>
            </a:r>
            <a:r>
              <a:rPr lang="en-GB" sz="4400" dirty="0"/>
              <a:t>let the rough ground become a plain, </a:t>
            </a:r>
            <a:r>
              <a:rPr lang="en-GB" sz="4400" dirty="0" smtClean="0"/>
              <a:t>And </a:t>
            </a:r>
            <a:r>
              <a:rPr lang="en-GB" sz="4400" dirty="0"/>
              <a:t>the rugged terrain a broad valley; </a:t>
            </a:r>
            <a:r>
              <a:rPr lang="en-GB" sz="4400" baseline="30000" dirty="0" smtClean="0"/>
              <a:t>5</a:t>
            </a:r>
            <a:r>
              <a:rPr lang="en-GB" sz="4400" dirty="0" smtClean="0"/>
              <a:t> </a:t>
            </a:r>
            <a:r>
              <a:rPr lang="en-GB" sz="4400" dirty="0"/>
              <a:t>Then the glory of the LORD will be revealed, </a:t>
            </a:r>
            <a:r>
              <a:rPr lang="en-GB" sz="4400" dirty="0" smtClean="0"/>
              <a:t>And </a:t>
            </a:r>
            <a:r>
              <a:rPr lang="en-GB" sz="4400" dirty="0"/>
              <a:t>all flesh will see </a:t>
            </a:r>
            <a:r>
              <a:rPr lang="en-GB" sz="4400" i="1" dirty="0"/>
              <a:t>it</a:t>
            </a:r>
            <a:r>
              <a:rPr lang="en-GB" sz="4400" dirty="0"/>
              <a:t> together; </a:t>
            </a:r>
            <a:endParaRPr lang="en-GB" sz="4400" dirty="0" smtClean="0"/>
          </a:p>
        </p:txBody>
      </p:sp>
    </p:spTree>
    <p:extLst>
      <p:ext uri="{BB962C8B-B14F-4D97-AF65-F5344CB8AC3E}">
        <p14:creationId xmlns:p14="http://schemas.microsoft.com/office/powerpoint/2010/main" val="62024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Remove stumbling blocks &amp; obstacles</a:t>
            </a:r>
          </a:p>
          <a:p>
            <a:r>
              <a:rPr lang="en-GB" sz="4400" dirty="0" smtClean="0"/>
              <a:t>Prepare the way for heaven to invade earth</a:t>
            </a:r>
          </a:p>
          <a:p>
            <a:r>
              <a:rPr lang="en-GB" sz="4400" dirty="0" smtClean="0"/>
              <a:t>Declarations or proclamations</a:t>
            </a:r>
          </a:p>
          <a:p>
            <a:r>
              <a:rPr lang="en-GB" sz="4400" dirty="0" smtClean="0"/>
              <a:t>Faith statements of God’s will</a:t>
            </a:r>
          </a:p>
          <a:p>
            <a:r>
              <a:rPr lang="en-GB" sz="4400" dirty="0" smtClean="0"/>
              <a:t>Rom 4:17 call things that be not as if they are</a:t>
            </a:r>
          </a:p>
          <a:p>
            <a:endParaRPr lang="en-GB" sz="4400" dirty="0"/>
          </a:p>
          <a:p>
            <a:endParaRPr lang="en-GB" sz="4400" dirty="0" smtClean="0"/>
          </a:p>
        </p:txBody>
      </p:sp>
    </p:spTree>
    <p:extLst>
      <p:ext uri="{BB962C8B-B14F-4D97-AF65-F5344CB8AC3E}">
        <p14:creationId xmlns:p14="http://schemas.microsoft.com/office/powerpoint/2010/main" val="389576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5" name="Rectangle 3"/>
          <p:cNvSpPr>
            <a:spLocks noGrp="1" noRot="1" noChangeArrowheads="1"/>
          </p:cNvSpPr>
          <p:nvPr>
            <p:ph type="body" idx="1"/>
          </p:nvPr>
        </p:nvSpPr>
        <p:spPr>
          <a:xfrm>
            <a:off x="0" y="1052736"/>
            <a:ext cx="9144000" cy="5616352"/>
          </a:xfrm>
        </p:spPr>
        <p:txBody>
          <a:bodyPr>
            <a:noAutofit/>
          </a:bodyPr>
          <a:lstStyle/>
          <a:p>
            <a:r>
              <a:rPr lang="en-GB" sz="4400" dirty="0">
                <a:effectLst>
                  <a:outerShdw blurRad="38100" dist="38100" dir="2700000" algn="tl">
                    <a:srgbClr val="000000"/>
                  </a:outerShdw>
                </a:effectLst>
              </a:rPr>
              <a:t>Keys of Kingdom</a:t>
            </a:r>
          </a:p>
          <a:p>
            <a:r>
              <a:rPr lang="en-GB" sz="4400" dirty="0" smtClean="0">
                <a:effectLst>
                  <a:outerShdw blurRad="38100" dist="38100" dir="2700000" algn="tl">
                    <a:srgbClr val="000000"/>
                  </a:outerShdw>
                </a:effectLst>
              </a:rPr>
              <a:t>Forgiveness</a:t>
            </a:r>
            <a:endParaRPr lang="en-GB" sz="4400" dirty="0">
              <a:effectLst>
                <a:outerShdw blurRad="38100" dist="38100" dir="2700000" algn="tl">
                  <a:srgbClr val="000000"/>
                </a:outerShdw>
              </a:effectLst>
            </a:endParaRPr>
          </a:p>
          <a:p>
            <a:r>
              <a:rPr lang="en-GB" sz="4400" dirty="0">
                <a:effectLst>
                  <a:outerShdw blurRad="38100" dist="38100" dir="2700000" algn="tl">
                    <a:srgbClr val="000000"/>
                  </a:outerShdw>
                </a:effectLst>
              </a:rPr>
              <a:t>John 20:23 If you forgive the sins of any, </a:t>
            </a:r>
            <a:r>
              <a:rPr lang="en-GB" sz="4400" i="1" dirty="0">
                <a:effectLst>
                  <a:outerShdw blurRad="38100" dist="38100" dir="2700000" algn="tl">
                    <a:srgbClr val="000000"/>
                  </a:outerShdw>
                </a:effectLst>
              </a:rPr>
              <a:t>their sins</a:t>
            </a:r>
            <a:r>
              <a:rPr lang="en-GB" sz="4400" dirty="0">
                <a:effectLst>
                  <a:outerShdw blurRad="38100" dist="38100" dir="2700000" algn="tl">
                    <a:srgbClr val="000000"/>
                  </a:outerShdw>
                </a:effectLst>
              </a:rPr>
              <a:t> have been forgiven them; if you retain the </a:t>
            </a:r>
            <a:r>
              <a:rPr lang="en-GB" sz="4400" i="1" dirty="0">
                <a:effectLst>
                  <a:outerShdw blurRad="38100" dist="38100" dir="2700000" algn="tl">
                    <a:srgbClr val="000000"/>
                  </a:outerShdw>
                </a:effectLst>
              </a:rPr>
              <a:t>sins</a:t>
            </a:r>
            <a:r>
              <a:rPr lang="en-GB" sz="4400" dirty="0">
                <a:effectLst>
                  <a:outerShdw blurRad="38100" dist="38100" dir="2700000" algn="tl">
                    <a:srgbClr val="000000"/>
                  </a:outerShdw>
                </a:effectLst>
              </a:rPr>
              <a:t> of any, they have been retained.” </a:t>
            </a:r>
          </a:p>
        </p:txBody>
      </p:sp>
      <p:sp>
        <p:nvSpPr>
          <p:cNvPr id="4" name="Title 1"/>
          <p:cNvSpPr>
            <a:spLocks noGrp="1"/>
          </p:cNvSpPr>
          <p:nvPr>
            <p:ph type="title"/>
          </p:nvPr>
        </p:nvSpPr>
        <p:spPr>
          <a:xfrm>
            <a:off x="467544" y="0"/>
            <a:ext cx="8229600" cy="708688"/>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50965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93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939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Sin gives power to the enemy to cause a veil of darkness - blindness</a:t>
            </a:r>
          </a:p>
          <a:p>
            <a:r>
              <a:rPr lang="en-GB" sz="4400" dirty="0" smtClean="0"/>
              <a:t>2 Cor 4:</a:t>
            </a:r>
            <a:r>
              <a:rPr lang="en-GB" sz="4400" baseline="30000" dirty="0" smtClean="0"/>
              <a:t>4</a:t>
            </a:r>
            <a:r>
              <a:rPr lang="en-GB" sz="4400" dirty="0" smtClean="0"/>
              <a:t> in </a:t>
            </a:r>
            <a:r>
              <a:rPr lang="en-GB" sz="4400" dirty="0"/>
              <a:t>whose case the god of this world has blinded the minds of the unbelieving so that they might not see the light of the gospel of the glory of Christ, who is the image of God.</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4294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effectLst>
                  <a:outerShdw blurRad="38100" dist="63500" dir="2700000" algn="tl">
                    <a:srgbClr val="000000"/>
                  </a:outerShdw>
                </a:effectLst>
              </a:rPr>
              <a:t>John 12:40 </a:t>
            </a:r>
            <a:r>
              <a:rPr lang="en-GB" sz="4400" dirty="0" smtClean="0"/>
              <a:t>He has blinded their eyes and he hardened their heart, so that they would </a:t>
            </a:r>
            <a:r>
              <a:rPr lang="en-GB" sz="4400" dirty="0"/>
              <a:t>not see with their eyes and perceive with their heart, and be converted and I heal them.”</a:t>
            </a:r>
          </a:p>
          <a:p>
            <a:r>
              <a:rPr lang="en-GB" sz="4400" dirty="0"/>
              <a:t>Our declarations of </a:t>
            </a:r>
            <a:r>
              <a:rPr lang="en-GB" sz="4400" dirty="0" smtClean="0"/>
              <a:t>forgiveness temporarily removes blindness caused by sin</a:t>
            </a:r>
          </a:p>
        </p:txBody>
      </p:sp>
    </p:spTree>
    <p:extLst>
      <p:ext uri="{BB962C8B-B14F-4D97-AF65-F5344CB8AC3E}">
        <p14:creationId xmlns:p14="http://schemas.microsoft.com/office/powerpoint/2010/main" val="275026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Understand biblical authority </a:t>
            </a:r>
            <a:r>
              <a:rPr lang="en-GB" sz="4400" dirty="0" smtClean="0"/>
              <a:t>symbolism – Mountains, Thrones</a:t>
            </a:r>
            <a:endParaRPr lang="en-GB" sz="4400" dirty="0" smtClean="0"/>
          </a:p>
          <a:p>
            <a:r>
              <a:rPr lang="en-GB" sz="4400" dirty="0" smtClean="0"/>
              <a:t>Crowns</a:t>
            </a:r>
          </a:p>
          <a:p>
            <a:r>
              <a:rPr lang="en-GB" sz="4400" dirty="0" smtClean="0"/>
              <a:t>Mantles or cloaks</a:t>
            </a:r>
          </a:p>
          <a:p>
            <a:r>
              <a:rPr lang="en-GB" sz="4400" dirty="0" smtClean="0"/>
              <a:t>Sceptres</a:t>
            </a:r>
          </a:p>
          <a:p>
            <a:r>
              <a:rPr lang="en-GB" sz="4400" dirty="0" smtClean="0"/>
              <a:t>Swords, spears, arrows</a:t>
            </a:r>
          </a:p>
          <a:p>
            <a:r>
              <a:rPr lang="en-GB" sz="4400" dirty="0" smtClean="0"/>
              <a:t>Orbs</a:t>
            </a:r>
          </a:p>
          <a:p>
            <a:r>
              <a:rPr lang="en-GB" sz="4400" dirty="0" smtClean="0"/>
              <a:t>Keys</a:t>
            </a:r>
          </a:p>
        </p:txBody>
      </p:sp>
    </p:spTree>
    <p:extLst>
      <p:ext uri="{BB962C8B-B14F-4D97-AF65-F5344CB8AC3E}">
        <p14:creationId xmlns:p14="http://schemas.microsoft.com/office/powerpoint/2010/main" val="428585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I sit on the throne of my authority on the mountain of … e.g. family</a:t>
            </a:r>
          </a:p>
          <a:p>
            <a:r>
              <a:rPr lang="en-GB" sz="4400" dirty="0" smtClean="0"/>
              <a:t>By faith or in the spirit</a:t>
            </a:r>
          </a:p>
          <a:p>
            <a:r>
              <a:rPr lang="en-GB" sz="4400" dirty="0" smtClean="0"/>
              <a:t>I put on my mantle and crown</a:t>
            </a:r>
          </a:p>
          <a:p>
            <a:r>
              <a:rPr lang="en-GB" sz="4400" dirty="0" smtClean="0"/>
              <a:t>I take my sceptre as a lord and I declare, I call forth, I bind, I loose, I forgive etc.</a:t>
            </a:r>
          </a:p>
          <a:p>
            <a:r>
              <a:rPr lang="en-GB" sz="4400" dirty="0" smtClean="0"/>
              <a:t>Expect a flow of revelation </a:t>
            </a:r>
          </a:p>
        </p:txBody>
      </p:sp>
    </p:spTree>
    <p:extLst>
      <p:ext uri="{BB962C8B-B14F-4D97-AF65-F5344CB8AC3E}">
        <p14:creationId xmlns:p14="http://schemas.microsoft.com/office/powerpoint/2010/main" val="65509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12" y="1052736"/>
            <a:ext cx="9095904"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99959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498" y="1196752"/>
            <a:ext cx="8737707"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3645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err="1" smtClean="0">
                <a:effectLst>
                  <a:outerShdw blurRad="38100" dist="63500" dir="2700000" algn="tl">
                    <a:srgbClr val="000000"/>
                  </a:outerShdw>
                </a:effectLst>
              </a:rPr>
              <a:t>Eph</a:t>
            </a:r>
            <a:r>
              <a:rPr lang="en-GB" sz="4400" dirty="0" smtClean="0">
                <a:effectLst>
                  <a:outerShdw blurRad="38100" dist="63500" dir="2700000" algn="tl">
                    <a:srgbClr val="000000"/>
                  </a:outerShdw>
                </a:effectLst>
              </a:rPr>
              <a:t> 6:</a:t>
            </a:r>
            <a:r>
              <a:rPr lang="en-GB" sz="4400" baseline="30000" dirty="0"/>
              <a:t>18</a:t>
            </a:r>
            <a:r>
              <a:rPr lang="en-GB" sz="4400" dirty="0"/>
              <a:t> With all prayer and </a:t>
            </a:r>
            <a:r>
              <a:rPr lang="en-GB" sz="4400" dirty="0">
                <a:solidFill>
                  <a:srgbClr val="FFFF00"/>
                </a:solidFill>
              </a:rPr>
              <a:t>petition </a:t>
            </a:r>
            <a:r>
              <a:rPr lang="en-GB" sz="4400" dirty="0"/>
              <a:t>pray at all times </a:t>
            </a:r>
            <a:r>
              <a:rPr lang="en-GB" sz="4400" dirty="0">
                <a:solidFill>
                  <a:srgbClr val="FFFF00"/>
                </a:solidFill>
              </a:rPr>
              <a:t>in the Spirit</a:t>
            </a:r>
            <a:r>
              <a:rPr lang="en-GB" sz="4400" dirty="0"/>
              <a:t>, and with this in view, be on the </a:t>
            </a:r>
            <a:r>
              <a:rPr lang="en-GB" sz="4400" dirty="0">
                <a:solidFill>
                  <a:srgbClr val="FFFF00"/>
                </a:solidFill>
              </a:rPr>
              <a:t>alert</a:t>
            </a:r>
            <a:r>
              <a:rPr lang="en-GB" sz="4400" dirty="0"/>
              <a:t> with all </a:t>
            </a:r>
            <a:r>
              <a:rPr lang="en-GB" sz="4400" dirty="0">
                <a:solidFill>
                  <a:srgbClr val="FFFF00"/>
                </a:solidFill>
              </a:rPr>
              <a:t>perseverance</a:t>
            </a:r>
            <a:r>
              <a:rPr lang="en-GB" sz="4400" dirty="0"/>
              <a:t> and petition for all the saints</a:t>
            </a:r>
            <a:r>
              <a:rPr lang="en-GB" sz="4400" dirty="0" smtClean="0"/>
              <a:t>,</a:t>
            </a:r>
          </a:p>
          <a:p>
            <a:r>
              <a:rPr lang="en-GB" sz="4400" dirty="0" smtClean="0">
                <a:effectLst>
                  <a:outerShdw blurRad="38100" dist="63500" dir="2700000" algn="tl">
                    <a:srgbClr val="000000"/>
                  </a:outerShdw>
                </a:effectLst>
              </a:rPr>
              <a:t>1 Tim 2:</a:t>
            </a:r>
            <a:r>
              <a:rPr lang="en-GB" sz="4400" baseline="30000" dirty="0"/>
              <a:t>1</a:t>
            </a:r>
            <a:r>
              <a:rPr lang="en-GB" sz="4400" dirty="0"/>
              <a:t> First of all, then, I urge that </a:t>
            </a:r>
            <a:r>
              <a:rPr lang="en-GB" sz="4400" dirty="0">
                <a:solidFill>
                  <a:srgbClr val="FFFF00"/>
                </a:solidFill>
              </a:rPr>
              <a:t>entreaties </a:t>
            </a:r>
            <a:r>
              <a:rPr lang="en-GB" sz="4400" i="1" dirty="0"/>
              <a:t>and</a:t>
            </a:r>
            <a:r>
              <a:rPr lang="en-GB" sz="4400" dirty="0"/>
              <a:t> </a:t>
            </a:r>
            <a:r>
              <a:rPr lang="en-GB" sz="4400" dirty="0">
                <a:solidFill>
                  <a:srgbClr val="FFFF00"/>
                </a:solidFill>
              </a:rPr>
              <a:t>prayers</a:t>
            </a:r>
            <a:r>
              <a:rPr lang="en-GB" sz="4400" dirty="0"/>
              <a:t>, </a:t>
            </a:r>
            <a:r>
              <a:rPr lang="en-GB" sz="4400" dirty="0">
                <a:solidFill>
                  <a:srgbClr val="FFFF00"/>
                </a:solidFill>
              </a:rPr>
              <a:t>petitions</a:t>
            </a:r>
            <a:r>
              <a:rPr lang="en-GB" sz="4400" dirty="0"/>
              <a:t> </a:t>
            </a:r>
            <a:r>
              <a:rPr lang="en-GB" sz="4400" i="1" dirty="0"/>
              <a:t>and</a:t>
            </a:r>
            <a:r>
              <a:rPr lang="en-GB" sz="4400" dirty="0"/>
              <a:t> </a:t>
            </a:r>
            <a:r>
              <a:rPr lang="en-GB" sz="4400" dirty="0">
                <a:solidFill>
                  <a:srgbClr val="FFFF00"/>
                </a:solidFill>
              </a:rPr>
              <a:t>thanksgivings</a:t>
            </a:r>
            <a:r>
              <a:rPr lang="en-GB" sz="4400" dirty="0"/>
              <a:t>, be made </a:t>
            </a:r>
            <a:r>
              <a:rPr lang="en-GB" sz="4400" dirty="0">
                <a:solidFill>
                  <a:srgbClr val="FFFF00"/>
                </a:solidFill>
              </a:rPr>
              <a:t>on behalf </a:t>
            </a:r>
            <a:r>
              <a:rPr lang="en-GB" sz="4400" dirty="0"/>
              <a:t>of all men,</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157889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15" y="1052736"/>
            <a:ext cx="8667865" cy="293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614" y="3993354"/>
            <a:ext cx="8667865" cy="27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1770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Can I bind someone against their will?</a:t>
            </a:r>
          </a:p>
          <a:p>
            <a:r>
              <a:rPr lang="en-GB" sz="4400" dirty="0" smtClean="0"/>
              <a:t>Isn’t it manipulation &amp; control?</a:t>
            </a:r>
          </a:p>
          <a:p>
            <a:r>
              <a:rPr lang="en-GB" sz="4400" dirty="0" smtClean="0"/>
              <a:t>You can only bind someone to the will of God for theirs lives e.g. salvation, destiny not our will e.g. they will give us money or marry us etc.</a:t>
            </a:r>
            <a:endParaRPr lang="en-GB" sz="4400" dirty="0"/>
          </a:p>
        </p:txBody>
      </p:sp>
    </p:spTree>
    <p:extLst>
      <p:ext uri="{BB962C8B-B14F-4D97-AF65-F5344CB8AC3E}">
        <p14:creationId xmlns:p14="http://schemas.microsoft.com/office/powerpoint/2010/main" val="129806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a:effectLst>
                  <a:outerShdw blurRad="38100" dist="63500" dir="2700000" algn="tl">
                    <a:srgbClr val="000000"/>
                  </a:outerShdw>
                </a:effectLst>
              </a:rPr>
              <a:t>Psa 89:</a:t>
            </a:r>
            <a:r>
              <a:rPr lang="en-GB" sz="4400" baseline="30000" dirty="0">
                <a:effectLst>
                  <a:outerShdw blurRad="38100" dist="63500" dir="2700000" algn="tl">
                    <a:srgbClr val="000000"/>
                  </a:outerShdw>
                </a:effectLst>
              </a:rPr>
              <a:t>14</a:t>
            </a:r>
            <a:r>
              <a:rPr lang="en-GB" sz="4400" dirty="0">
                <a:effectLst>
                  <a:outerShdw blurRad="38100" dist="63500" dir="2700000" algn="tl">
                    <a:srgbClr val="000000"/>
                  </a:outerShdw>
                </a:effectLst>
              </a:rPr>
              <a:t> </a:t>
            </a:r>
            <a:r>
              <a:rPr lang="en-GB" sz="4400" dirty="0">
                <a:solidFill>
                  <a:srgbClr val="FFFF00"/>
                </a:solidFill>
              </a:rPr>
              <a:t>Righteousness</a:t>
            </a:r>
            <a:r>
              <a:rPr lang="en-GB" sz="4400" dirty="0"/>
              <a:t> and </a:t>
            </a:r>
            <a:r>
              <a:rPr lang="en-GB" sz="4400" dirty="0">
                <a:solidFill>
                  <a:srgbClr val="FFFF00"/>
                </a:solidFill>
              </a:rPr>
              <a:t>justice</a:t>
            </a:r>
            <a:r>
              <a:rPr lang="en-GB" sz="4400" dirty="0"/>
              <a:t> are the foundation of Your throne; mercy and loving-kindness and truth go before Your face.</a:t>
            </a:r>
            <a:endParaRPr lang="en-GB" sz="4400" dirty="0">
              <a:effectLst>
                <a:outerShdw blurRad="38100" dist="63500" dir="2700000" algn="tl">
                  <a:srgbClr val="000000"/>
                </a:outerShdw>
              </a:effectLst>
            </a:endParaRPr>
          </a:p>
          <a:p>
            <a:r>
              <a:rPr lang="en-GB" sz="4400" dirty="0" smtClean="0">
                <a:effectLst>
                  <a:outerShdw blurRad="38100" dist="63500" dir="2700000" algn="tl">
                    <a:srgbClr val="000000"/>
                  </a:outerShdw>
                </a:effectLst>
              </a:rPr>
              <a:t>Psa 45:</a:t>
            </a:r>
            <a:r>
              <a:rPr lang="en-GB" sz="4400" baseline="30000" dirty="0" smtClean="0">
                <a:effectLst>
                  <a:outerShdw blurRad="38100" dist="63500" dir="2700000" algn="tl">
                    <a:srgbClr val="000000"/>
                  </a:outerShdw>
                </a:effectLst>
              </a:rPr>
              <a:t>6 </a:t>
            </a:r>
            <a:r>
              <a:rPr lang="en-GB" sz="4400" dirty="0"/>
              <a:t>Your throne, O God, is forever and ever; the </a:t>
            </a:r>
            <a:r>
              <a:rPr lang="en-GB" sz="4400" dirty="0" smtClean="0">
                <a:solidFill>
                  <a:srgbClr val="FFFF00"/>
                </a:solidFill>
              </a:rPr>
              <a:t>sceptre</a:t>
            </a:r>
            <a:r>
              <a:rPr lang="en-GB" sz="4400" dirty="0" smtClean="0"/>
              <a:t> </a:t>
            </a:r>
            <a:r>
              <a:rPr lang="en-GB" sz="4400" dirty="0"/>
              <a:t>of </a:t>
            </a:r>
            <a:r>
              <a:rPr lang="en-GB" sz="4400" dirty="0">
                <a:solidFill>
                  <a:srgbClr val="FFFF00"/>
                </a:solidFill>
              </a:rPr>
              <a:t>righteousness</a:t>
            </a:r>
            <a:r>
              <a:rPr lang="en-GB" sz="4400" dirty="0"/>
              <a:t> is the </a:t>
            </a:r>
            <a:r>
              <a:rPr lang="en-GB" sz="4400" dirty="0" smtClean="0"/>
              <a:t>sceptre </a:t>
            </a:r>
            <a:r>
              <a:rPr lang="en-GB" sz="4400" dirty="0"/>
              <a:t>of Your </a:t>
            </a:r>
            <a:r>
              <a:rPr lang="en-GB" sz="4400" dirty="0">
                <a:solidFill>
                  <a:srgbClr val="FFFF00"/>
                </a:solidFill>
              </a:rPr>
              <a:t>kingdom</a:t>
            </a:r>
            <a:r>
              <a:rPr lang="en-GB" sz="4400" dirty="0" smtClean="0"/>
              <a:t>.</a:t>
            </a:r>
          </a:p>
        </p:txBody>
      </p:sp>
    </p:spTree>
    <p:extLst>
      <p:ext uri="{BB962C8B-B14F-4D97-AF65-F5344CB8AC3E}">
        <p14:creationId xmlns:p14="http://schemas.microsoft.com/office/powerpoint/2010/main" val="165331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7954" name="Rectangle 2"/>
          <p:cNvSpPr>
            <a:spLocks noGrp="1" noRot="1" noChangeArrowheads="1"/>
          </p:cNvSpPr>
          <p:nvPr>
            <p:ph type="body" idx="1"/>
          </p:nvPr>
        </p:nvSpPr>
        <p:spPr>
          <a:xfrm>
            <a:off x="0" y="980728"/>
            <a:ext cx="9144000" cy="5877272"/>
          </a:xfrm>
          <a:noFill/>
          <a:ln/>
        </p:spPr>
        <p:txBody>
          <a:bodyPr lIns="18000" tIns="0" rIns="18000" bIns="0">
            <a:normAutofit/>
          </a:bodyPr>
          <a:lstStyle/>
          <a:p>
            <a:r>
              <a:rPr lang="en-GB" sz="3200" dirty="0" err="1"/>
              <a:t>Zech</a:t>
            </a:r>
            <a:r>
              <a:rPr lang="en-GB" sz="3200" dirty="0"/>
              <a:t> 3:1 Then he showed me Joshua the high priest standing before the </a:t>
            </a:r>
            <a:r>
              <a:rPr lang="en-GB" sz="3200" dirty="0">
                <a:solidFill>
                  <a:srgbClr val="FFFF00"/>
                </a:solidFill>
              </a:rPr>
              <a:t>angel of the LORD</a:t>
            </a:r>
            <a:r>
              <a:rPr lang="en-GB" sz="3200" dirty="0"/>
              <a:t>, and </a:t>
            </a:r>
            <a:r>
              <a:rPr lang="en-GB" sz="3200" dirty="0">
                <a:solidFill>
                  <a:srgbClr val="FFFF00"/>
                </a:solidFill>
              </a:rPr>
              <a:t>Satan standing</a:t>
            </a:r>
            <a:r>
              <a:rPr lang="en-GB" sz="3200" dirty="0"/>
              <a:t> at his right hand to accuse him. 2 The LORD said to Satan, “</a:t>
            </a:r>
            <a:r>
              <a:rPr lang="en-GB" sz="3200" dirty="0">
                <a:solidFill>
                  <a:srgbClr val="FFFF00"/>
                </a:solidFill>
              </a:rPr>
              <a:t>The LORD rebuke you</a:t>
            </a:r>
            <a:r>
              <a:rPr lang="en-GB" sz="3200" dirty="0"/>
              <a:t>, Satan!.. 3 Now Joshua was clothed with </a:t>
            </a:r>
            <a:r>
              <a:rPr lang="en-GB" sz="3200" dirty="0">
                <a:solidFill>
                  <a:srgbClr val="FFFF00"/>
                </a:solidFill>
              </a:rPr>
              <a:t>filthy garments</a:t>
            </a:r>
            <a:r>
              <a:rPr lang="en-GB" sz="3200" dirty="0"/>
              <a:t> and standing before the angel. 4 He spoke and said to </a:t>
            </a:r>
            <a:r>
              <a:rPr lang="en-GB" sz="3200" dirty="0">
                <a:solidFill>
                  <a:srgbClr val="FFFF00"/>
                </a:solidFill>
              </a:rPr>
              <a:t>those who were standing before him</a:t>
            </a:r>
            <a:r>
              <a:rPr lang="en-GB" sz="3200" dirty="0"/>
              <a:t>, saying, “</a:t>
            </a:r>
            <a:r>
              <a:rPr lang="en-GB" sz="3200" dirty="0">
                <a:solidFill>
                  <a:srgbClr val="FFFF00"/>
                </a:solidFill>
              </a:rPr>
              <a:t>Remove the filthy garments from him</a:t>
            </a:r>
            <a:r>
              <a:rPr lang="en-GB" sz="3200" dirty="0"/>
              <a:t>.” Again he said to him, “See, I have taken your iniquity away from you and </a:t>
            </a:r>
            <a:r>
              <a:rPr lang="en-GB" sz="3200" dirty="0">
                <a:solidFill>
                  <a:srgbClr val="FFFF00"/>
                </a:solidFill>
              </a:rPr>
              <a:t>will clothe you with festal robes</a:t>
            </a:r>
            <a:r>
              <a:rPr lang="en-GB" sz="3200" dirty="0"/>
              <a:t>.”</a:t>
            </a:r>
          </a:p>
        </p:txBody>
      </p:sp>
      <p:sp>
        <p:nvSpPr>
          <p:cNvPr id="4" name="Title 1"/>
          <p:cNvSpPr>
            <a:spLocks noGrp="1"/>
          </p:cNvSpPr>
          <p:nvPr>
            <p:ph type="title"/>
          </p:nvPr>
        </p:nvSpPr>
        <p:spPr>
          <a:xfrm>
            <a:off x="539552" y="20078"/>
            <a:ext cx="8229600" cy="708025"/>
          </a:xfrm>
        </p:spPr>
        <p:txBody>
          <a:bodyPr>
            <a:noAutofit/>
          </a:bodyPr>
          <a:lstStyle/>
          <a:p>
            <a:r>
              <a:rPr lang="en-GB" dirty="0"/>
              <a:t>Kingdom Prayer</a:t>
            </a:r>
          </a:p>
        </p:txBody>
      </p:sp>
    </p:spTree>
    <p:extLst>
      <p:ext uri="{BB962C8B-B14F-4D97-AF65-F5344CB8AC3E}">
        <p14:creationId xmlns:p14="http://schemas.microsoft.com/office/powerpoint/2010/main" val="38572029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7954">
                                            <p:txEl>
                                              <p:pRg st="0" end="0"/>
                                            </p:txEl>
                                          </p:spTgt>
                                        </p:tgtEl>
                                        <p:attrNameLst>
                                          <p:attrName>style.visibility</p:attrName>
                                        </p:attrNameLst>
                                      </p:cBhvr>
                                      <p:to>
                                        <p:strVal val="visible"/>
                                      </p:to>
                                    </p:set>
                                    <p:animEffect transition="in" filter="dissolve">
                                      <p:cBhvr>
                                        <p:cTn id="7" dur="500"/>
                                        <p:tgtEl>
                                          <p:spTgt spid="6379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4"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0002" name="Rectangle 2"/>
          <p:cNvSpPr>
            <a:spLocks noGrp="1" noRot="1" noChangeArrowheads="1"/>
          </p:cNvSpPr>
          <p:nvPr>
            <p:ph type="body" idx="1"/>
          </p:nvPr>
        </p:nvSpPr>
        <p:spPr>
          <a:xfrm>
            <a:off x="0" y="981075"/>
            <a:ext cx="9144000" cy="5876925"/>
          </a:xfrm>
          <a:noFill/>
          <a:ln/>
        </p:spPr>
        <p:txBody>
          <a:bodyPr lIns="18000" tIns="0" rIns="18000" bIns="0">
            <a:normAutofit/>
          </a:bodyPr>
          <a:lstStyle/>
          <a:p>
            <a:r>
              <a:rPr lang="en-GB" sz="3600" dirty="0">
                <a:effectLst>
                  <a:outerShdw blurRad="38100" dist="38100" dir="2700000" algn="tl">
                    <a:srgbClr val="000000"/>
                  </a:outerShdw>
                </a:effectLst>
              </a:rPr>
              <a:t>Job 1:6 Now there was a day when the sons (the angels) of God came to present themselves before the Lord, and Satan (the adversary and accuser) also came among them. </a:t>
            </a:r>
          </a:p>
          <a:p>
            <a:r>
              <a:rPr lang="en-GB" sz="3600" dirty="0">
                <a:effectLst>
                  <a:outerShdw blurRad="38100" dist="38100" dir="2700000" algn="tl">
                    <a:srgbClr val="000000"/>
                  </a:outerShdw>
                </a:effectLst>
              </a:rPr>
              <a:t>Psa 82:1 GOD STANDS in the assembly [of the representatives] of God; in the midst of the magistrates or judges He gives judgment [as] among the gods. </a:t>
            </a:r>
          </a:p>
        </p:txBody>
      </p:sp>
      <p:sp>
        <p:nvSpPr>
          <p:cNvPr id="64000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4000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42405651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40002">
                                            <p:txEl>
                                              <p:pRg st="0" end="0"/>
                                            </p:txEl>
                                          </p:spTgt>
                                        </p:tgtEl>
                                        <p:attrNameLst>
                                          <p:attrName>style.visibility</p:attrName>
                                        </p:attrNameLst>
                                      </p:cBhvr>
                                      <p:to>
                                        <p:strVal val="visible"/>
                                      </p:to>
                                    </p:set>
                                    <p:animEffect transition="in" filter="dissolve">
                                      <p:cBhvr>
                                        <p:cTn id="7" dur="500"/>
                                        <p:tgtEl>
                                          <p:spTgt spid="6400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40002">
                                            <p:txEl>
                                              <p:pRg st="1" end="1"/>
                                            </p:txEl>
                                          </p:spTgt>
                                        </p:tgtEl>
                                        <p:attrNameLst>
                                          <p:attrName>style.visibility</p:attrName>
                                        </p:attrNameLst>
                                      </p:cBhvr>
                                      <p:to>
                                        <p:strVal val="visible"/>
                                      </p:to>
                                    </p:set>
                                    <p:animEffect transition="in" filter="dissolve">
                                      <p:cBhvr>
                                        <p:cTn id="12" dur="500"/>
                                        <p:tgtEl>
                                          <p:spTgt spid="6400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0002"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2290" name="Rectangle 2"/>
          <p:cNvSpPr>
            <a:spLocks noGrp="1" noRot="1" noChangeArrowheads="1"/>
          </p:cNvSpPr>
          <p:nvPr>
            <p:ph type="body" idx="1"/>
          </p:nvPr>
        </p:nvSpPr>
        <p:spPr>
          <a:xfrm>
            <a:off x="0" y="1124744"/>
            <a:ext cx="9144000" cy="5733256"/>
          </a:xfrm>
          <a:noFill/>
          <a:ln/>
        </p:spPr>
        <p:txBody>
          <a:bodyPr lIns="18000" tIns="0" rIns="18000" bIns="0">
            <a:normAutofit/>
          </a:bodyPr>
          <a:lstStyle/>
          <a:p>
            <a:r>
              <a:rPr lang="en-GB" sz="3400" dirty="0">
                <a:effectLst>
                  <a:outerShdw blurRad="38100" dist="38100" dir="2700000" algn="tl">
                    <a:srgbClr val="000000"/>
                  </a:outerShdw>
                </a:effectLst>
              </a:rPr>
              <a:t>Psa 82:1 God takes His place in His divine council, in the midst of the gods he holds judgment</a:t>
            </a:r>
          </a:p>
          <a:p>
            <a:r>
              <a:rPr lang="en-GB" sz="3400" dirty="0">
                <a:effectLst>
                  <a:outerShdw blurRad="38100" dist="38100" dir="2700000" algn="tl">
                    <a:srgbClr val="000000"/>
                  </a:outerShdw>
                </a:effectLst>
              </a:rPr>
              <a:t>Ps 89:7 A God greatly feared and revered in the council of the holy (angelic) ones, and to be feared and worshipfully revered above all those who are round about Him?</a:t>
            </a:r>
          </a:p>
          <a:p>
            <a:r>
              <a:rPr lang="en-GB" sz="3400" dirty="0" err="1">
                <a:effectLst>
                  <a:outerShdw blurRad="38100" dist="38100" dir="2700000" algn="tl">
                    <a:srgbClr val="000000"/>
                  </a:outerShdw>
                </a:effectLst>
              </a:rPr>
              <a:t>Jer</a:t>
            </a:r>
            <a:r>
              <a:rPr lang="en-GB" sz="3400" dirty="0">
                <a:effectLst>
                  <a:outerShdw blurRad="38100" dist="38100" dir="2700000" algn="tl">
                    <a:srgbClr val="000000"/>
                  </a:outerShdw>
                </a:effectLst>
              </a:rPr>
              <a:t> 23:18 “But who has stood in the council of the LORD, That he should see and hear His word? </a:t>
            </a:r>
          </a:p>
        </p:txBody>
      </p:sp>
      <p:sp>
        <p:nvSpPr>
          <p:cNvPr id="65229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5229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188913"/>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99320659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52290">
                                            <p:txEl>
                                              <p:pRg st="0" end="0"/>
                                            </p:txEl>
                                          </p:spTgt>
                                        </p:tgtEl>
                                        <p:attrNameLst>
                                          <p:attrName>style.visibility</p:attrName>
                                        </p:attrNameLst>
                                      </p:cBhvr>
                                      <p:to>
                                        <p:strVal val="visible"/>
                                      </p:to>
                                    </p:set>
                                    <p:animEffect transition="in" filter="dissolve">
                                      <p:cBhvr>
                                        <p:cTn id="7" dur="500"/>
                                        <p:tgtEl>
                                          <p:spTgt spid="65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52290">
                                            <p:txEl>
                                              <p:pRg st="1" end="1"/>
                                            </p:txEl>
                                          </p:spTgt>
                                        </p:tgtEl>
                                        <p:attrNameLst>
                                          <p:attrName>style.visibility</p:attrName>
                                        </p:attrNameLst>
                                      </p:cBhvr>
                                      <p:to>
                                        <p:strVal val="visible"/>
                                      </p:to>
                                    </p:set>
                                    <p:animEffect transition="in" filter="dissolve">
                                      <p:cBhvr>
                                        <p:cTn id="12" dur="500"/>
                                        <p:tgtEl>
                                          <p:spTgt spid="6522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52290">
                                            <p:txEl>
                                              <p:pRg st="2" end="2"/>
                                            </p:txEl>
                                          </p:spTgt>
                                        </p:tgtEl>
                                        <p:attrNameLst>
                                          <p:attrName>style.visibility</p:attrName>
                                        </p:attrNameLst>
                                      </p:cBhvr>
                                      <p:to>
                                        <p:strVal val="visible"/>
                                      </p:to>
                                    </p:set>
                                    <p:animEffect transition="in" filter="dissolve">
                                      <p:cBhvr>
                                        <p:cTn id="17" dur="500"/>
                                        <p:tgtEl>
                                          <p:spTgt spid="6522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290" grpId="0" build="p"/>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0482" name="Rectangle 2"/>
          <p:cNvSpPr>
            <a:spLocks noGrp="1" noRot="1" noChangeArrowheads="1"/>
          </p:cNvSpPr>
          <p:nvPr>
            <p:ph type="body" idx="1"/>
          </p:nvPr>
        </p:nvSpPr>
        <p:spPr>
          <a:xfrm>
            <a:off x="0" y="981075"/>
            <a:ext cx="9144000" cy="5876925"/>
          </a:xfrm>
          <a:noFill/>
          <a:ln/>
        </p:spPr>
        <p:txBody>
          <a:bodyPr lIns="18000" tIns="0" rIns="18000" bIns="0">
            <a:normAutofit/>
          </a:bodyPr>
          <a:lstStyle/>
          <a:p>
            <a:pPr>
              <a:lnSpc>
                <a:spcPct val="90000"/>
              </a:lnSpc>
            </a:pPr>
            <a:r>
              <a:rPr lang="en-GB" sz="4400" dirty="0">
                <a:effectLst>
                  <a:outerShdw blurRad="38100" dist="38100" dir="2700000" algn="tl">
                    <a:srgbClr val="000000"/>
                  </a:outerShdw>
                </a:effectLst>
              </a:rPr>
              <a:t>Jesus - Peter – Satan has desired to sift </a:t>
            </a:r>
            <a:r>
              <a:rPr lang="en-GB" sz="4400" dirty="0" smtClean="0">
                <a:effectLst>
                  <a:outerShdw blurRad="38100" dist="38100" dir="2700000" algn="tl">
                    <a:srgbClr val="000000"/>
                  </a:outerShdw>
                </a:effectLst>
              </a:rPr>
              <a:t>you how did he know?</a:t>
            </a:r>
            <a:endParaRPr lang="en-GB" sz="4400" dirty="0">
              <a:effectLst>
                <a:outerShdw blurRad="38100" dist="38100" dir="2700000" algn="tl">
                  <a:srgbClr val="000000"/>
                </a:outerShdw>
              </a:effectLst>
            </a:endParaRPr>
          </a:p>
          <a:p>
            <a:pPr>
              <a:lnSpc>
                <a:spcPct val="90000"/>
              </a:lnSpc>
            </a:pPr>
            <a:r>
              <a:rPr lang="en-GB" sz="4400" dirty="0" smtClean="0">
                <a:effectLst>
                  <a:outerShdw blurRad="38100" dist="38100" dir="2700000" algn="tl">
                    <a:srgbClr val="000000"/>
                  </a:outerShdw>
                </a:effectLst>
              </a:rPr>
              <a:t>Luke </a:t>
            </a:r>
            <a:r>
              <a:rPr lang="en-GB" sz="4400" dirty="0">
                <a:effectLst>
                  <a:outerShdw blurRad="38100" dist="38100" dir="2700000" algn="tl">
                    <a:srgbClr val="000000"/>
                  </a:outerShdw>
                </a:effectLst>
              </a:rPr>
              <a:t>22:31 “Simon, Simon, behold, Satan has demanded permission to sift you like wheat; 32 but I have prayed for you, that your faith may not fail</a:t>
            </a:r>
          </a:p>
          <a:p>
            <a:pPr>
              <a:lnSpc>
                <a:spcPct val="90000"/>
              </a:lnSpc>
            </a:pPr>
            <a:r>
              <a:rPr lang="en-GB" sz="4400" dirty="0">
                <a:effectLst>
                  <a:outerShdw blurRad="38100" dist="38100" dir="2700000" algn="tl">
                    <a:srgbClr val="000000"/>
                  </a:outerShdw>
                </a:effectLst>
              </a:rPr>
              <a:t>Jesus </a:t>
            </a:r>
            <a:r>
              <a:rPr lang="en-GB" sz="4400" dirty="0" smtClean="0">
                <a:effectLst>
                  <a:outerShdw blurRad="38100" dist="38100" dir="2700000" algn="tl">
                    <a:srgbClr val="000000"/>
                  </a:outerShdw>
                </a:effectLst>
              </a:rPr>
              <a:t>was living </a:t>
            </a:r>
            <a:r>
              <a:rPr lang="en-GB" sz="4400" dirty="0">
                <a:effectLst>
                  <a:outerShdw blurRad="38100" dist="38100" dir="2700000" algn="tl">
                    <a:srgbClr val="000000"/>
                  </a:outerShdw>
                </a:effectLst>
              </a:rPr>
              <a:t>in dual </a:t>
            </a:r>
            <a:r>
              <a:rPr lang="en-GB" sz="4400" dirty="0" smtClean="0">
                <a:effectLst>
                  <a:outerShdw blurRad="38100" dist="38100" dir="2700000" algn="tl">
                    <a:srgbClr val="000000"/>
                  </a:outerShdw>
                </a:effectLst>
              </a:rPr>
              <a:t>realms</a:t>
            </a:r>
          </a:p>
          <a:p>
            <a:pPr>
              <a:lnSpc>
                <a:spcPct val="90000"/>
              </a:lnSpc>
            </a:pPr>
            <a:r>
              <a:rPr lang="en-GB" sz="4400" dirty="0" smtClean="0"/>
              <a:t>Satan is a legalist</a:t>
            </a:r>
            <a:endParaRPr lang="en-GB" sz="4400" dirty="0">
              <a:effectLst>
                <a:outerShdw blurRad="38100" dist="38100" dir="2700000" algn="tl">
                  <a:srgbClr val="000000"/>
                </a:outerShdw>
              </a:effectLst>
            </a:endParaRPr>
          </a:p>
        </p:txBody>
      </p:sp>
      <p:sp>
        <p:nvSpPr>
          <p:cNvPr id="66048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6048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539750" y="115888"/>
            <a:ext cx="8229600" cy="709612"/>
          </a:xfrm>
        </p:spPr>
        <p:txBody>
          <a:bodyPr>
            <a:noAutofit/>
          </a:bodyPr>
          <a:lstStyle/>
          <a:p>
            <a:r>
              <a:rPr lang="en-GB" dirty="0"/>
              <a:t>Kingdom Prayer</a:t>
            </a:r>
          </a:p>
        </p:txBody>
      </p:sp>
    </p:spTree>
    <p:extLst>
      <p:ext uri="{BB962C8B-B14F-4D97-AF65-F5344CB8AC3E}">
        <p14:creationId xmlns:p14="http://schemas.microsoft.com/office/powerpoint/2010/main" val="40266269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0482">
                                            <p:txEl>
                                              <p:pRg st="0" end="0"/>
                                            </p:txEl>
                                          </p:spTgt>
                                        </p:tgtEl>
                                        <p:attrNameLst>
                                          <p:attrName>style.visibility</p:attrName>
                                        </p:attrNameLst>
                                      </p:cBhvr>
                                      <p:to>
                                        <p:strVal val="visible"/>
                                      </p:to>
                                    </p:set>
                                    <p:animEffect transition="in" filter="dissolve">
                                      <p:cBhvr>
                                        <p:cTn id="7" dur="500"/>
                                        <p:tgtEl>
                                          <p:spTgt spid="6604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0482">
                                            <p:txEl>
                                              <p:pRg st="1" end="1"/>
                                            </p:txEl>
                                          </p:spTgt>
                                        </p:tgtEl>
                                        <p:attrNameLst>
                                          <p:attrName>style.visibility</p:attrName>
                                        </p:attrNameLst>
                                      </p:cBhvr>
                                      <p:to>
                                        <p:strVal val="visible"/>
                                      </p:to>
                                    </p:set>
                                    <p:animEffect transition="in" filter="dissolve">
                                      <p:cBhvr>
                                        <p:cTn id="12" dur="500"/>
                                        <p:tgtEl>
                                          <p:spTgt spid="6604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0482">
                                            <p:txEl>
                                              <p:pRg st="2" end="2"/>
                                            </p:txEl>
                                          </p:spTgt>
                                        </p:tgtEl>
                                        <p:attrNameLst>
                                          <p:attrName>style.visibility</p:attrName>
                                        </p:attrNameLst>
                                      </p:cBhvr>
                                      <p:to>
                                        <p:strVal val="visible"/>
                                      </p:to>
                                    </p:set>
                                    <p:animEffect transition="in" filter="dissolve">
                                      <p:cBhvr>
                                        <p:cTn id="17" dur="500"/>
                                        <p:tgtEl>
                                          <p:spTgt spid="6604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0482">
                                            <p:txEl>
                                              <p:pRg st="3" end="3"/>
                                            </p:txEl>
                                          </p:spTgt>
                                        </p:tgtEl>
                                        <p:attrNameLst>
                                          <p:attrName>style.visibility</p:attrName>
                                        </p:attrNameLst>
                                      </p:cBhvr>
                                      <p:to>
                                        <p:strVal val="visible"/>
                                      </p:to>
                                    </p:set>
                                    <p:animEffect transition="in" filter="dissolve">
                                      <p:cBhvr>
                                        <p:cTn id="22" dur="500"/>
                                        <p:tgtEl>
                                          <p:spTgt spid="6604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482" grpId="0" build="p"/>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9570" name="Rectangle 2"/>
          <p:cNvSpPr>
            <a:spLocks noGrp="1" noRot="1" noChangeArrowheads="1"/>
          </p:cNvSpPr>
          <p:nvPr>
            <p:ph type="body" idx="1"/>
          </p:nvPr>
        </p:nvSpPr>
        <p:spPr>
          <a:xfrm>
            <a:off x="0" y="981075"/>
            <a:ext cx="9144000" cy="5876925"/>
          </a:xfrm>
          <a:noFill/>
          <a:ln/>
        </p:spPr>
        <p:txBody>
          <a:bodyPr lIns="18000" tIns="0" rIns="18000" bIns="0">
            <a:noAutofit/>
          </a:bodyPr>
          <a:lstStyle/>
          <a:p>
            <a:r>
              <a:rPr lang="en-GB" sz="3400" dirty="0">
                <a:effectLst>
                  <a:outerShdw blurRad="38100" dist="38100" dir="2700000" algn="tl">
                    <a:srgbClr val="000000"/>
                  </a:outerShdw>
                </a:effectLst>
              </a:rPr>
              <a:t>7 levels of courts like family court, magistrates, county, crown, high, appeal, house of lords</a:t>
            </a:r>
          </a:p>
          <a:p>
            <a:r>
              <a:rPr lang="en-GB" sz="3400" dirty="0">
                <a:solidFill>
                  <a:srgbClr val="FFFF00"/>
                </a:solidFill>
                <a:effectLst>
                  <a:outerShdw blurRad="38100" dist="38100" dir="2700000" algn="tl">
                    <a:srgbClr val="000000"/>
                  </a:outerShdw>
                </a:effectLst>
              </a:rPr>
              <a:t>Kingdom of God </a:t>
            </a:r>
          </a:p>
          <a:p>
            <a:r>
              <a:rPr lang="en-GB" sz="3400" dirty="0">
                <a:effectLst>
                  <a:outerShdw blurRad="38100" dist="38100" dir="2700000" algn="tl">
                    <a:srgbClr val="000000"/>
                  </a:outerShdw>
                </a:effectLst>
              </a:rPr>
              <a:t>Accusation courts, Divorce </a:t>
            </a:r>
            <a:r>
              <a:rPr lang="en-GB" sz="3400" dirty="0" smtClean="0">
                <a:effectLst>
                  <a:outerShdw blurRad="38100" dist="38100" dir="2700000" algn="tl">
                    <a:srgbClr val="000000"/>
                  </a:outerShdw>
                </a:effectLst>
              </a:rPr>
              <a:t>Courts – deal with Blockages</a:t>
            </a:r>
            <a:r>
              <a:rPr lang="en-GB" sz="3400" dirty="0">
                <a:effectLst>
                  <a:outerShdw blurRad="38100" dist="38100" dir="2700000" algn="tl">
                    <a:srgbClr val="000000"/>
                  </a:outerShdw>
                </a:effectLst>
              </a:rPr>
              <a:t>, Restrictions , Accusations </a:t>
            </a:r>
            <a:r>
              <a:rPr lang="en-GB" sz="3400" dirty="0" smtClean="0">
                <a:effectLst>
                  <a:outerShdw blurRad="38100" dist="38100" dir="2700000" algn="tl">
                    <a:srgbClr val="000000"/>
                  </a:outerShdw>
                </a:effectLst>
              </a:rPr>
              <a:t>etc.</a:t>
            </a:r>
            <a:endParaRPr lang="en-GB" sz="3400" dirty="0">
              <a:effectLst>
                <a:outerShdw blurRad="38100" dist="38100" dir="2700000" algn="tl">
                  <a:srgbClr val="000000"/>
                </a:outerShdw>
              </a:effectLst>
            </a:endParaRPr>
          </a:p>
          <a:p>
            <a:r>
              <a:rPr lang="en-GB" sz="3400" dirty="0">
                <a:solidFill>
                  <a:srgbClr val="FFFF00"/>
                </a:solidFill>
                <a:effectLst>
                  <a:outerShdw blurRad="38100" dist="38100" dir="2700000" algn="tl">
                    <a:srgbClr val="000000"/>
                  </a:outerShdw>
                </a:effectLst>
              </a:rPr>
              <a:t>Heaven</a:t>
            </a:r>
          </a:p>
          <a:p>
            <a:r>
              <a:rPr lang="en-GB" sz="3400" dirty="0">
                <a:effectLst>
                  <a:outerShdw blurRad="38100" dist="38100" dir="2700000" algn="tl">
                    <a:srgbClr val="000000"/>
                  </a:outerShdw>
                </a:effectLst>
              </a:rPr>
              <a:t>Law courts – court orders - Judicial </a:t>
            </a:r>
            <a:r>
              <a:rPr lang="en-GB" sz="3400" dirty="0" smtClean="0">
                <a:effectLst>
                  <a:outerShdw blurRad="38100" dist="38100" dir="2700000" algn="tl">
                    <a:srgbClr val="000000"/>
                  </a:outerShdw>
                </a:effectLst>
              </a:rPr>
              <a:t>mandates, </a:t>
            </a:r>
            <a:r>
              <a:rPr lang="en-GB" sz="3400" dirty="0" smtClean="0"/>
              <a:t>Financial mandates </a:t>
            </a:r>
            <a:r>
              <a:rPr lang="en-GB" sz="3400" dirty="0" smtClean="0">
                <a:effectLst>
                  <a:outerShdw blurRad="38100" dist="38100" dir="2700000" algn="tl">
                    <a:srgbClr val="000000"/>
                  </a:outerShdw>
                </a:effectLst>
              </a:rPr>
              <a:t>e.g</a:t>
            </a:r>
            <a:r>
              <a:rPr lang="en-GB" sz="3400" dirty="0">
                <a:effectLst>
                  <a:outerShdw blurRad="38100" dist="38100" dir="2700000" algn="tl">
                    <a:srgbClr val="000000"/>
                  </a:outerShdw>
                </a:effectLst>
              </a:rPr>
              <a:t>. Paul documents </a:t>
            </a:r>
            <a:r>
              <a:rPr lang="en-GB" sz="3400" dirty="0" smtClean="0">
                <a:effectLst>
                  <a:outerShdw blurRad="38100" dist="38100" dir="2700000" algn="tl">
                    <a:srgbClr val="000000"/>
                  </a:outerShdw>
                </a:effectLst>
              </a:rPr>
              <a:t>Sanhedrin </a:t>
            </a:r>
          </a:p>
          <a:p>
            <a:r>
              <a:rPr lang="en-GB" sz="3400" dirty="0" smtClean="0">
                <a:solidFill>
                  <a:srgbClr val="FFFF00"/>
                </a:solidFill>
                <a:effectLst>
                  <a:outerShdw blurRad="38100" dist="38100" dir="2700000" algn="tl">
                    <a:srgbClr val="000000"/>
                  </a:outerShdw>
                </a:effectLst>
              </a:rPr>
              <a:t>Heaven </a:t>
            </a:r>
            <a:r>
              <a:rPr lang="en-GB" sz="3400" dirty="0">
                <a:solidFill>
                  <a:srgbClr val="FFFF00"/>
                </a:solidFill>
                <a:effectLst>
                  <a:outerShdw blurRad="38100" dist="38100" dir="2700000" algn="tl">
                    <a:srgbClr val="000000"/>
                  </a:outerShdw>
                </a:effectLst>
              </a:rPr>
              <a:t>of heavens </a:t>
            </a:r>
            <a:r>
              <a:rPr lang="en-GB" sz="3400" dirty="0">
                <a:effectLst>
                  <a:outerShdw blurRad="38100" dist="38100" dir="2700000" algn="tl">
                    <a:srgbClr val="000000"/>
                  </a:outerShdw>
                </a:effectLst>
              </a:rPr>
              <a:t>– Galactic Council</a:t>
            </a:r>
          </a:p>
        </p:txBody>
      </p:sp>
      <p:sp>
        <p:nvSpPr>
          <p:cNvPr id="74957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4957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20078"/>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31480503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9570">
                                            <p:bg/>
                                          </p:spTgt>
                                        </p:tgtEl>
                                        <p:attrNameLst>
                                          <p:attrName>style.visibility</p:attrName>
                                        </p:attrNameLst>
                                      </p:cBhvr>
                                      <p:to>
                                        <p:strVal val="visible"/>
                                      </p:to>
                                    </p:set>
                                    <p:animEffect transition="in" filter="dissolve">
                                      <p:cBhvr>
                                        <p:cTn id="7" dur="500"/>
                                        <p:tgtEl>
                                          <p:spTgt spid="749570">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9570">
                                            <p:txEl>
                                              <p:pRg st="0" end="0"/>
                                            </p:txEl>
                                          </p:spTgt>
                                        </p:tgtEl>
                                        <p:attrNameLst>
                                          <p:attrName>style.visibility</p:attrName>
                                        </p:attrNameLst>
                                      </p:cBhvr>
                                      <p:to>
                                        <p:strVal val="visible"/>
                                      </p:to>
                                    </p:set>
                                    <p:animEffect transition="in" filter="dissolve">
                                      <p:cBhvr>
                                        <p:cTn id="12" dur="500"/>
                                        <p:tgtEl>
                                          <p:spTgt spid="74957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9570">
                                            <p:txEl>
                                              <p:pRg st="1" end="1"/>
                                            </p:txEl>
                                          </p:spTgt>
                                        </p:tgtEl>
                                        <p:attrNameLst>
                                          <p:attrName>style.visibility</p:attrName>
                                        </p:attrNameLst>
                                      </p:cBhvr>
                                      <p:to>
                                        <p:strVal val="visible"/>
                                      </p:to>
                                    </p:set>
                                    <p:animEffect transition="in" filter="dissolve">
                                      <p:cBhvr>
                                        <p:cTn id="17" dur="500"/>
                                        <p:tgtEl>
                                          <p:spTgt spid="74957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9570">
                                            <p:txEl>
                                              <p:pRg st="2" end="2"/>
                                            </p:txEl>
                                          </p:spTgt>
                                        </p:tgtEl>
                                        <p:attrNameLst>
                                          <p:attrName>style.visibility</p:attrName>
                                        </p:attrNameLst>
                                      </p:cBhvr>
                                      <p:to>
                                        <p:strVal val="visible"/>
                                      </p:to>
                                    </p:set>
                                    <p:animEffect transition="in" filter="dissolve">
                                      <p:cBhvr>
                                        <p:cTn id="22" dur="500"/>
                                        <p:tgtEl>
                                          <p:spTgt spid="749570">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9570">
                                            <p:txEl>
                                              <p:pRg st="3" end="3"/>
                                            </p:txEl>
                                          </p:spTgt>
                                        </p:tgtEl>
                                        <p:attrNameLst>
                                          <p:attrName>style.visibility</p:attrName>
                                        </p:attrNameLst>
                                      </p:cBhvr>
                                      <p:to>
                                        <p:strVal val="visible"/>
                                      </p:to>
                                    </p:set>
                                    <p:animEffect transition="in" filter="dissolve">
                                      <p:cBhvr>
                                        <p:cTn id="27" dur="500"/>
                                        <p:tgtEl>
                                          <p:spTgt spid="749570">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9570">
                                            <p:txEl>
                                              <p:pRg st="4" end="4"/>
                                            </p:txEl>
                                          </p:spTgt>
                                        </p:tgtEl>
                                        <p:attrNameLst>
                                          <p:attrName>style.visibility</p:attrName>
                                        </p:attrNameLst>
                                      </p:cBhvr>
                                      <p:to>
                                        <p:strVal val="visible"/>
                                      </p:to>
                                    </p:set>
                                    <p:animEffect transition="in" filter="dissolve">
                                      <p:cBhvr>
                                        <p:cTn id="32" dur="500"/>
                                        <p:tgtEl>
                                          <p:spTgt spid="74957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49570">
                                            <p:txEl>
                                              <p:pRg st="5" end="5"/>
                                            </p:txEl>
                                          </p:spTgt>
                                        </p:tgtEl>
                                        <p:attrNameLst>
                                          <p:attrName>style.visibility</p:attrName>
                                        </p:attrNameLst>
                                      </p:cBhvr>
                                      <p:to>
                                        <p:strVal val="visible"/>
                                      </p:to>
                                    </p:set>
                                    <p:animEffect transition="in" filter="dissolve">
                                      <p:cBhvr>
                                        <p:cTn id="37" dur="500"/>
                                        <p:tgtEl>
                                          <p:spTgt spid="74957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9570" grpId="0" uiExpand="1" build="p" animBg="1"/>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1682" name="Rectangle 2"/>
          <p:cNvSpPr>
            <a:spLocks noGrp="1" noRot="1" noChangeArrowheads="1"/>
          </p:cNvSpPr>
          <p:nvPr>
            <p:ph type="body" idx="1"/>
          </p:nvPr>
        </p:nvSpPr>
        <p:spPr>
          <a:xfrm>
            <a:off x="0" y="981075"/>
            <a:ext cx="9144000" cy="5876925"/>
          </a:xfrm>
          <a:noFill/>
          <a:ln/>
        </p:spPr>
        <p:txBody>
          <a:bodyPr lIns="18000" tIns="0" rIns="18000" bIns="0">
            <a:normAutofit/>
          </a:bodyPr>
          <a:lstStyle/>
          <a:p>
            <a:r>
              <a:rPr lang="en-GB" sz="3600" dirty="0">
                <a:effectLst>
                  <a:outerShdw blurRad="38100" dist="38100" dir="2700000" algn="tl">
                    <a:srgbClr val="000000"/>
                  </a:outerShdw>
                </a:effectLst>
              </a:rPr>
              <a:t>Responsibility – Government</a:t>
            </a:r>
          </a:p>
          <a:p>
            <a:r>
              <a:rPr lang="en-GB" sz="3600" dirty="0">
                <a:effectLst>
                  <a:outerShdw blurRad="38100" dist="38100" dir="2700000" algn="tl">
                    <a:srgbClr val="000000"/>
                  </a:outerShdw>
                </a:effectLst>
              </a:rPr>
              <a:t>1 Peter 2:9 But you are A CHOSEN RACE, A royal PRIESTHOOD  - Priestly function </a:t>
            </a:r>
          </a:p>
          <a:p>
            <a:r>
              <a:rPr lang="en-GB" sz="3600" dirty="0">
                <a:effectLst>
                  <a:outerShdw blurRad="38100" dist="38100" dir="2700000" algn="tl">
                    <a:srgbClr val="000000"/>
                  </a:outerShdw>
                </a:effectLst>
              </a:rPr>
              <a:t>1 Cor 10:28 examine yourselves</a:t>
            </a:r>
          </a:p>
          <a:p>
            <a:r>
              <a:rPr lang="en-GB" sz="3600" dirty="0">
                <a:effectLst>
                  <a:outerShdw blurRad="38100" dist="38100" dir="2700000" algn="tl">
                    <a:srgbClr val="000000"/>
                  </a:outerShdw>
                </a:effectLst>
              </a:rPr>
              <a:t>1 Cor 11:31 Judge yourselves </a:t>
            </a:r>
          </a:p>
          <a:p>
            <a:r>
              <a:rPr lang="en-GB" sz="3600" dirty="0">
                <a:effectLst>
                  <a:outerShdw blurRad="38100" dist="38100" dir="2700000" algn="tl">
                    <a:srgbClr val="000000"/>
                  </a:outerShdw>
                </a:effectLst>
              </a:rPr>
              <a:t>1 Cor 6:2-3 Or do you not know that the saints will judge the world Do you not know that we will judge angels? How much more matters of this life? </a:t>
            </a:r>
          </a:p>
        </p:txBody>
      </p:sp>
      <p:sp>
        <p:nvSpPr>
          <p:cNvPr id="71168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168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9262787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1682">
                                            <p:txEl>
                                              <p:pRg st="0" end="0"/>
                                            </p:txEl>
                                          </p:spTgt>
                                        </p:tgtEl>
                                        <p:attrNameLst>
                                          <p:attrName>style.visibility</p:attrName>
                                        </p:attrNameLst>
                                      </p:cBhvr>
                                      <p:to>
                                        <p:strVal val="visible"/>
                                      </p:to>
                                    </p:set>
                                    <p:animEffect transition="in" filter="dissolve">
                                      <p:cBhvr>
                                        <p:cTn id="7" dur="500"/>
                                        <p:tgtEl>
                                          <p:spTgt spid="7116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1682">
                                            <p:txEl>
                                              <p:pRg st="1" end="1"/>
                                            </p:txEl>
                                          </p:spTgt>
                                        </p:tgtEl>
                                        <p:attrNameLst>
                                          <p:attrName>style.visibility</p:attrName>
                                        </p:attrNameLst>
                                      </p:cBhvr>
                                      <p:to>
                                        <p:strVal val="visible"/>
                                      </p:to>
                                    </p:set>
                                    <p:animEffect transition="in" filter="dissolve">
                                      <p:cBhvr>
                                        <p:cTn id="12" dur="500"/>
                                        <p:tgtEl>
                                          <p:spTgt spid="7116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1682">
                                            <p:txEl>
                                              <p:pRg st="2" end="2"/>
                                            </p:txEl>
                                          </p:spTgt>
                                        </p:tgtEl>
                                        <p:attrNameLst>
                                          <p:attrName>style.visibility</p:attrName>
                                        </p:attrNameLst>
                                      </p:cBhvr>
                                      <p:to>
                                        <p:strVal val="visible"/>
                                      </p:to>
                                    </p:set>
                                    <p:animEffect transition="in" filter="dissolve">
                                      <p:cBhvr>
                                        <p:cTn id="17" dur="500"/>
                                        <p:tgtEl>
                                          <p:spTgt spid="7116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1682">
                                            <p:txEl>
                                              <p:pRg st="3" end="3"/>
                                            </p:txEl>
                                          </p:spTgt>
                                        </p:tgtEl>
                                        <p:attrNameLst>
                                          <p:attrName>style.visibility</p:attrName>
                                        </p:attrNameLst>
                                      </p:cBhvr>
                                      <p:to>
                                        <p:strVal val="visible"/>
                                      </p:to>
                                    </p:set>
                                    <p:animEffect transition="in" filter="dissolve">
                                      <p:cBhvr>
                                        <p:cTn id="22" dur="500"/>
                                        <p:tgtEl>
                                          <p:spTgt spid="71168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1682">
                                            <p:txEl>
                                              <p:pRg st="4" end="4"/>
                                            </p:txEl>
                                          </p:spTgt>
                                        </p:tgtEl>
                                        <p:attrNameLst>
                                          <p:attrName>style.visibility</p:attrName>
                                        </p:attrNameLst>
                                      </p:cBhvr>
                                      <p:to>
                                        <p:strVal val="visible"/>
                                      </p:to>
                                    </p:set>
                                    <p:animEffect transition="in" filter="dissolve">
                                      <p:cBhvr>
                                        <p:cTn id="27" dur="500"/>
                                        <p:tgtEl>
                                          <p:spTgt spid="7116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2" grpId="0" build="p"/>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15778" name="Rectangle 2"/>
          <p:cNvSpPr>
            <a:spLocks noGrp="1" noRot="1" noChangeArrowheads="1"/>
          </p:cNvSpPr>
          <p:nvPr>
            <p:ph idx="1"/>
          </p:nvPr>
        </p:nvSpPr>
        <p:spPr>
          <a:xfrm>
            <a:off x="0" y="981075"/>
            <a:ext cx="9144000" cy="5876925"/>
          </a:xfrm>
          <a:noFill/>
          <a:ln/>
        </p:spPr>
        <p:txBody>
          <a:bodyPr lIns="18000" tIns="0" rIns="18000" bIns="0">
            <a:noAutofit/>
          </a:bodyPr>
          <a:lstStyle/>
          <a:p>
            <a:pPr>
              <a:lnSpc>
                <a:spcPct val="90000"/>
              </a:lnSpc>
            </a:pPr>
            <a:r>
              <a:rPr lang="en-GB" sz="3200" dirty="0">
                <a:effectLst>
                  <a:outerShdw blurRad="38100" dist="38100" dir="2700000" algn="tl">
                    <a:srgbClr val="000000"/>
                  </a:outerShdw>
                </a:effectLst>
              </a:rPr>
              <a:t>1 Cor 11:31 But if we judged ourselves rightly, we would not be judged. 32 But when we are judged, we are disciplined by the Lord so that we will not be condemned along with the world. </a:t>
            </a:r>
          </a:p>
          <a:p>
            <a:pPr>
              <a:lnSpc>
                <a:spcPct val="90000"/>
              </a:lnSpc>
            </a:pPr>
            <a:r>
              <a:rPr lang="en-GB" sz="3200" dirty="0">
                <a:effectLst>
                  <a:outerShdw blurRad="38100" dist="38100" dir="2700000" algn="tl">
                    <a:srgbClr val="000000"/>
                  </a:outerShdw>
                </a:effectLst>
              </a:rPr>
              <a:t>Matt 5:25 Make agreement quickly with your opponent at law</a:t>
            </a:r>
          </a:p>
          <a:p>
            <a:pPr>
              <a:lnSpc>
                <a:spcPct val="90000"/>
              </a:lnSpc>
            </a:pPr>
            <a:r>
              <a:rPr lang="en-GB" sz="3200" dirty="0">
                <a:effectLst>
                  <a:outerShdw blurRad="38100" dist="38100" dir="2700000" algn="tl">
                    <a:srgbClr val="000000"/>
                  </a:outerShdw>
                </a:effectLst>
              </a:rPr>
              <a:t>Matt 7:1-2 For in the way you judge, you will be judged; and by your standard of measure, it will be measured to you.</a:t>
            </a:r>
          </a:p>
          <a:p>
            <a:pPr>
              <a:lnSpc>
                <a:spcPct val="90000"/>
              </a:lnSpc>
            </a:pPr>
            <a:r>
              <a:rPr lang="en-GB" sz="3200" dirty="0">
                <a:effectLst>
                  <a:outerShdw blurRad="38100" dist="38100" dir="2700000" algn="tl">
                    <a:srgbClr val="000000"/>
                  </a:outerShdw>
                </a:effectLst>
              </a:rPr>
              <a:t>Matt 7:5 You hypocrite, first take the log out of your own eye, and then you will see clearly to take the speck out of your brother’s eye.</a:t>
            </a:r>
          </a:p>
        </p:txBody>
      </p:sp>
      <p:sp>
        <p:nvSpPr>
          <p:cNvPr id="7157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57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122170776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5778">
                                            <p:txEl>
                                              <p:pRg st="0" end="0"/>
                                            </p:txEl>
                                          </p:spTgt>
                                        </p:tgtEl>
                                        <p:attrNameLst>
                                          <p:attrName>style.visibility</p:attrName>
                                        </p:attrNameLst>
                                      </p:cBhvr>
                                      <p:to>
                                        <p:strVal val="visible"/>
                                      </p:to>
                                    </p:set>
                                    <p:animEffect transition="in" filter="dissolve">
                                      <p:cBhvr>
                                        <p:cTn id="7" dur="500"/>
                                        <p:tgtEl>
                                          <p:spTgt spid="7157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5778">
                                            <p:txEl>
                                              <p:pRg st="1" end="1"/>
                                            </p:txEl>
                                          </p:spTgt>
                                        </p:tgtEl>
                                        <p:attrNameLst>
                                          <p:attrName>style.visibility</p:attrName>
                                        </p:attrNameLst>
                                      </p:cBhvr>
                                      <p:to>
                                        <p:strVal val="visible"/>
                                      </p:to>
                                    </p:set>
                                    <p:animEffect transition="in" filter="dissolve">
                                      <p:cBhvr>
                                        <p:cTn id="12" dur="500"/>
                                        <p:tgtEl>
                                          <p:spTgt spid="7157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5778">
                                            <p:txEl>
                                              <p:pRg st="2" end="2"/>
                                            </p:txEl>
                                          </p:spTgt>
                                        </p:tgtEl>
                                        <p:attrNameLst>
                                          <p:attrName>style.visibility</p:attrName>
                                        </p:attrNameLst>
                                      </p:cBhvr>
                                      <p:to>
                                        <p:strVal val="visible"/>
                                      </p:to>
                                    </p:set>
                                    <p:animEffect transition="in" filter="dissolve">
                                      <p:cBhvr>
                                        <p:cTn id="17" dur="500"/>
                                        <p:tgtEl>
                                          <p:spTgt spid="71577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5778">
                                            <p:txEl>
                                              <p:pRg st="3" end="3"/>
                                            </p:txEl>
                                          </p:spTgt>
                                        </p:tgtEl>
                                        <p:attrNameLst>
                                          <p:attrName>style.visibility</p:attrName>
                                        </p:attrNameLst>
                                      </p:cBhvr>
                                      <p:to>
                                        <p:strVal val="visible"/>
                                      </p:to>
                                    </p:set>
                                    <p:animEffect transition="in" filter="dissolve">
                                      <p:cBhvr>
                                        <p:cTn id="22" dur="500"/>
                                        <p:tgtEl>
                                          <p:spTgt spid="7157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400" dirty="0" smtClean="0"/>
              <a:t>Type of communication</a:t>
            </a:r>
            <a:endParaRPr lang="en-GB" sz="4400" dirty="0"/>
          </a:p>
          <a:p>
            <a:r>
              <a:rPr lang="en-GB" sz="4400" dirty="0" smtClean="0"/>
              <a:t>Adoration &amp; praise</a:t>
            </a:r>
          </a:p>
          <a:p>
            <a:r>
              <a:rPr lang="en-GB" sz="4400" dirty="0" smtClean="0"/>
              <a:t>Confession</a:t>
            </a:r>
          </a:p>
          <a:p>
            <a:r>
              <a:rPr lang="en-GB" sz="4400" dirty="0" smtClean="0"/>
              <a:t>Thanksgivings</a:t>
            </a:r>
          </a:p>
          <a:p>
            <a:r>
              <a:rPr lang="en-GB" sz="4400" dirty="0"/>
              <a:t>R</a:t>
            </a:r>
            <a:r>
              <a:rPr lang="en-GB" sz="4400" dirty="0" smtClean="0"/>
              <a:t>equest</a:t>
            </a:r>
            <a:endParaRPr lang="en-GB" sz="4400" dirty="0" smtClean="0"/>
          </a:p>
          <a:p>
            <a:r>
              <a:rPr lang="en-GB" sz="4400" dirty="0"/>
              <a:t>Petition</a:t>
            </a:r>
            <a:r>
              <a:rPr lang="en-GB" sz="4400" dirty="0" smtClean="0"/>
              <a:t>, </a:t>
            </a:r>
            <a:r>
              <a:rPr lang="en-GB" sz="4400" dirty="0"/>
              <a:t>supplication, entreaty</a:t>
            </a:r>
            <a:r>
              <a:rPr lang="en-GB" sz="4400" dirty="0" smtClean="0"/>
              <a:t>,</a:t>
            </a:r>
          </a:p>
          <a:p>
            <a:r>
              <a:rPr lang="en-GB" sz="4400" dirty="0" smtClean="0"/>
              <a:t>Legal or judicial meaning </a:t>
            </a:r>
            <a:endParaRPr lang="en-GB" sz="4400" dirty="0" smtClean="0"/>
          </a:p>
        </p:txBody>
      </p:sp>
    </p:spTree>
    <p:extLst>
      <p:ext uri="{BB962C8B-B14F-4D97-AF65-F5344CB8AC3E}">
        <p14:creationId xmlns:p14="http://schemas.microsoft.com/office/powerpoint/2010/main" val="195786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15778" name="Rectangle 2"/>
          <p:cNvSpPr>
            <a:spLocks noGrp="1" noRot="1" noChangeArrowheads="1"/>
          </p:cNvSpPr>
          <p:nvPr>
            <p:ph idx="1"/>
          </p:nvPr>
        </p:nvSpPr>
        <p:spPr>
          <a:xfrm>
            <a:off x="0" y="981075"/>
            <a:ext cx="9144000" cy="5876925"/>
          </a:xfrm>
          <a:noFill/>
          <a:ln/>
        </p:spPr>
        <p:txBody>
          <a:bodyPr lIns="18000" tIns="0" rIns="18000" bIns="0">
            <a:noAutofit/>
          </a:bodyPr>
          <a:lstStyle/>
          <a:p>
            <a:pPr>
              <a:spcBef>
                <a:spcPts val="2400"/>
              </a:spcBef>
            </a:pPr>
            <a:r>
              <a:rPr lang="en-GB" sz="4000" dirty="0" smtClean="0">
                <a:effectLst>
                  <a:outerShdw blurRad="38100" dist="38100" dir="2700000" algn="tl">
                    <a:srgbClr val="000000"/>
                  </a:outerShdw>
                </a:effectLst>
              </a:rPr>
              <a:t>Go to the court of accusation in heavens</a:t>
            </a:r>
          </a:p>
          <a:p>
            <a:pPr>
              <a:spcBef>
                <a:spcPts val="2400"/>
              </a:spcBef>
            </a:pPr>
            <a:r>
              <a:rPr lang="en-GB" sz="4000" dirty="0" smtClean="0"/>
              <a:t>By faith or in the spirit</a:t>
            </a:r>
          </a:p>
          <a:p>
            <a:pPr>
              <a:spcBef>
                <a:spcPts val="2400"/>
              </a:spcBef>
            </a:pPr>
            <a:r>
              <a:rPr lang="en-GB" sz="4000" dirty="0" smtClean="0">
                <a:effectLst>
                  <a:outerShdw blurRad="38100" dist="38100" dir="2700000" algn="tl">
                    <a:srgbClr val="000000"/>
                  </a:outerShdw>
                </a:effectLst>
              </a:rPr>
              <a:t>God is on His throne</a:t>
            </a:r>
          </a:p>
          <a:p>
            <a:pPr>
              <a:spcBef>
                <a:spcPts val="2400"/>
              </a:spcBef>
            </a:pPr>
            <a:r>
              <a:rPr lang="en-GB" sz="4000" dirty="0" smtClean="0"/>
              <a:t>Jesus is our </a:t>
            </a:r>
            <a:r>
              <a:rPr lang="en-GB" sz="4000" dirty="0" smtClean="0"/>
              <a:t>advocate</a:t>
            </a:r>
          </a:p>
          <a:p>
            <a:pPr>
              <a:spcBef>
                <a:spcPts val="2400"/>
              </a:spcBef>
            </a:pPr>
            <a:r>
              <a:rPr lang="en-GB" sz="4000" dirty="0" smtClean="0"/>
              <a:t>Satan or fallen angels are our accusers</a:t>
            </a:r>
            <a:endParaRPr lang="en-GB" sz="4000" dirty="0" smtClean="0"/>
          </a:p>
          <a:p>
            <a:pPr>
              <a:spcBef>
                <a:spcPts val="2400"/>
              </a:spcBef>
            </a:pPr>
            <a:r>
              <a:rPr lang="en-GB" sz="4000" dirty="0" smtClean="0"/>
              <a:t>Receive robes of righteousness automatically </a:t>
            </a:r>
            <a:r>
              <a:rPr lang="en-GB" sz="4000" dirty="0" err="1" smtClean="0"/>
              <a:t>Zech</a:t>
            </a:r>
            <a:r>
              <a:rPr lang="en-GB" sz="4000" dirty="0" smtClean="0"/>
              <a:t> 3:1-5</a:t>
            </a:r>
          </a:p>
        </p:txBody>
      </p:sp>
      <p:sp>
        <p:nvSpPr>
          <p:cNvPr id="7157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57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42427964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5778">
                                            <p:txEl>
                                              <p:pRg st="0" end="0"/>
                                            </p:txEl>
                                          </p:spTgt>
                                        </p:tgtEl>
                                        <p:attrNameLst>
                                          <p:attrName>style.visibility</p:attrName>
                                        </p:attrNameLst>
                                      </p:cBhvr>
                                      <p:to>
                                        <p:strVal val="visible"/>
                                      </p:to>
                                    </p:set>
                                    <p:animEffect transition="in" filter="dissolve">
                                      <p:cBhvr>
                                        <p:cTn id="7" dur="500"/>
                                        <p:tgtEl>
                                          <p:spTgt spid="715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5778">
                                            <p:txEl>
                                              <p:pRg st="1" end="1"/>
                                            </p:txEl>
                                          </p:spTgt>
                                        </p:tgtEl>
                                        <p:attrNameLst>
                                          <p:attrName>style.visibility</p:attrName>
                                        </p:attrNameLst>
                                      </p:cBhvr>
                                      <p:to>
                                        <p:strVal val="visible"/>
                                      </p:to>
                                    </p:set>
                                    <p:animEffect transition="in" filter="dissolve">
                                      <p:cBhvr>
                                        <p:cTn id="12" dur="500"/>
                                        <p:tgtEl>
                                          <p:spTgt spid="7157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5778">
                                            <p:txEl>
                                              <p:pRg st="2" end="2"/>
                                            </p:txEl>
                                          </p:spTgt>
                                        </p:tgtEl>
                                        <p:attrNameLst>
                                          <p:attrName>style.visibility</p:attrName>
                                        </p:attrNameLst>
                                      </p:cBhvr>
                                      <p:to>
                                        <p:strVal val="visible"/>
                                      </p:to>
                                    </p:set>
                                    <p:animEffect transition="in" filter="dissolve">
                                      <p:cBhvr>
                                        <p:cTn id="17" dur="500"/>
                                        <p:tgtEl>
                                          <p:spTgt spid="7157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5778">
                                            <p:txEl>
                                              <p:pRg st="3" end="3"/>
                                            </p:txEl>
                                          </p:spTgt>
                                        </p:tgtEl>
                                        <p:attrNameLst>
                                          <p:attrName>style.visibility</p:attrName>
                                        </p:attrNameLst>
                                      </p:cBhvr>
                                      <p:to>
                                        <p:strVal val="visible"/>
                                      </p:to>
                                    </p:set>
                                    <p:animEffect transition="in" filter="dissolve">
                                      <p:cBhvr>
                                        <p:cTn id="22" dur="500"/>
                                        <p:tgtEl>
                                          <p:spTgt spid="7157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5778">
                                            <p:txEl>
                                              <p:pRg st="4" end="4"/>
                                            </p:txEl>
                                          </p:spTgt>
                                        </p:tgtEl>
                                        <p:attrNameLst>
                                          <p:attrName>style.visibility</p:attrName>
                                        </p:attrNameLst>
                                      </p:cBhvr>
                                      <p:to>
                                        <p:strVal val="visible"/>
                                      </p:to>
                                    </p:set>
                                    <p:animEffect transition="in" filter="dissolve">
                                      <p:cBhvr>
                                        <p:cTn id="27" dur="500"/>
                                        <p:tgtEl>
                                          <p:spTgt spid="7157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5778">
                                            <p:txEl>
                                              <p:pRg st="5" end="5"/>
                                            </p:txEl>
                                          </p:spTgt>
                                        </p:tgtEl>
                                        <p:attrNameLst>
                                          <p:attrName>style.visibility</p:attrName>
                                        </p:attrNameLst>
                                      </p:cBhvr>
                                      <p:to>
                                        <p:strVal val="visible"/>
                                      </p:to>
                                    </p:set>
                                    <p:animEffect transition="in" filter="dissolve">
                                      <p:cBhvr>
                                        <p:cTn id="32" dur="500"/>
                                        <p:tgtEl>
                                          <p:spTgt spid="7157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8"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15778" name="Rectangle 2"/>
          <p:cNvSpPr>
            <a:spLocks noGrp="1" noRot="1" noChangeArrowheads="1"/>
          </p:cNvSpPr>
          <p:nvPr>
            <p:ph idx="1"/>
          </p:nvPr>
        </p:nvSpPr>
        <p:spPr>
          <a:xfrm>
            <a:off x="0" y="981075"/>
            <a:ext cx="9144000" cy="5876925"/>
          </a:xfrm>
          <a:noFill/>
          <a:ln/>
        </p:spPr>
        <p:txBody>
          <a:bodyPr lIns="18000" tIns="0" rIns="18000" bIns="0">
            <a:noAutofit/>
          </a:bodyPr>
          <a:lstStyle/>
          <a:p>
            <a:pPr>
              <a:lnSpc>
                <a:spcPct val="90000"/>
              </a:lnSpc>
            </a:pPr>
            <a:r>
              <a:rPr lang="en-GB" sz="4000" dirty="0"/>
              <a:t>Demand to hear the accusation</a:t>
            </a:r>
          </a:p>
          <a:p>
            <a:pPr>
              <a:lnSpc>
                <a:spcPct val="90000"/>
              </a:lnSpc>
            </a:pPr>
            <a:r>
              <a:rPr lang="en-GB" sz="4000" dirty="0" smtClean="0"/>
              <a:t>The </a:t>
            </a:r>
            <a:r>
              <a:rPr lang="en-GB" sz="4000" dirty="0"/>
              <a:t>devil or sometimes other fallen creature can be summoned </a:t>
            </a:r>
            <a:r>
              <a:rPr lang="en-GB" sz="4000" dirty="0" smtClean="0"/>
              <a:t>they can’t lie</a:t>
            </a:r>
            <a:endParaRPr lang="en-GB" sz="4000" dirty="0"/>
          </a:p>
          <a:p>
            <a:pPr>
              <a:lnSpc>
                <a:spcPct val="90000"/>
              </a:lnSpc>
            </a:pPr>
            <a:r>
              <a:rPr lang="en-GB" sz="4000" dirty="0" smtClean="0"/>
              <a:t>This </a:t>
            </a:r>
            <a:r>
              <a:rPr lang="en-GB" sz="4000" dirty="0"/>
              <a:t>may come as thoughts in your mind</a:t>
            </a:r>
          </a:p>
          <a:p>
            <a:pPr>
              <a:lnSpc>
                <a:spcPct val="90000"/>
              </a:lnSpc>
            </a:pPr>
            <a:r>
              <a:rPr lang="en-GB" sz="4000" dirty="0"/>
              <a:t>As a vision on the screen of your imagination</a:t>
            </a:r>
          </a:p>
          <a:p>
            <a:pPr>
              <a:lnSpc>
                <a:spcPct val="90000"/>
              </a:lnSpc>
            </a:pPr>
            <a:r>
              <a:rPr lang="en-GB" sz="4000" dirty="0"/>
              <a:t>As a clear </a:t>
            </a:r>
            <a:r>
              <a:rPr lang="en-GB" sz="4000" dirty="0" smtClean="0"/>
              <a:t>impression</a:t>
            </a:r>
          </a:p>
          <a:p>
            <a:pPr>
              <a:lnSpc>
                <a:spcPct val="90000"/>
              </a:lnSpc>
            </a:pPr>
            <a:r>
              <a:rPr lang="en-GB" sz="4000" dirty="0" smtClean="0"/>
              <a:t>Don’t argue</a:t>
            </a:r>
            <a:endParaRPr lang="en-GB" sz="4000" dirty="0"/>
          </a:p>
        </p:txBody>
      </p:sp>
      <p:sp>
        <p:nvSpPr>
          <p:cNvPr id="7157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57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34536445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5778">
                                            <p:txEl>
                                              <p:pRg st="0" end="0"/>
                                            </p:txEl>
                                          </p:spTgt>
                                        </p:tgtEl>
                                        <p:attrNameLst>
                                          <p:attrName>style.visibility</p:attrName>
                                        </p:attrNameLst>
                                      </p:cBhvr>
                                      <p:to>
                                        <p:strVal val="visible"/>
                                      </p:to>
                                    </p:set>
                                    <p:animEffect transition="in" filter="dissolve">
                                      <p:cBhvr>
                                        <p:cTn id="7" dur="500"/>
                                        <p:tgtEl>
                                          <p:spTgt spid="715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5778">
                                            <p:txEl>
                                              <p:pRg st="1" end="1"/>
                                            </p:txEl>
                                          </p:spTgt>
                                        </p:tgtEl>
                                        <p:attrNameLst>
                                          <p:attrName>style.visibility</p:attrName>
                                        </p:attrNameLst>
                                      </p:cBhvr>
                                      <p:to>
                                        <p:strVal val="visible"/>
                                      </p:to>
                                    </p:set>
                                    <p:animEffect transition="in" filter="dissolve">
                                      <p:cBhvr>
                                        <p:cTn id="12" dur="500"/>
                                        <p:tgtEl>
                                          <p:spTgt spid="7157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5778">
                                            <p:txEl>
                                              <p:pRg st="2" end="2"/>
                                            </p:txEl>
                                          </p:spTgt>
                                        </p:tgtEl>
                                        <p:attrNameLst>
                                          <p:attrName>style.visibility</p:attrName>
                                        </p:attrNameLst>
                                      </p:cBhvr>
                                      <p:to>
                                        <p:strVal val="visible"/>
                                      </p:to>
                                    </p:set>
                                    <p:animEffect transition="in" filter="dissolve">
                                      <p:cBhvr>
                                        <p:cTn id="17" dur="500"/>
                                        <p:tgtEl>
                                          <p:spTgt spid="7157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5778">
                                            <p:txEl>
                                              <p:pRg st="3" end="3"/>
                                            </p:txEl>
                                          </p:spTgt>
                                        </p:tgtEl>
                                        <p:attrNameLst>
                                          <p:attrName>style.visibility</p:attrName>
                                        </p:attrNameLst>
                                      </p:cBhvr>
                                      <p:to>
                                        <p:strVal val="visible"/>
                                      </p:to>
                                    </p:set>
                                    <p:animEffect transition="in" filter="dissolve">
                                      <p:cBhvr>
                                        <p:cTn id="22" dur="500"/>
                                        <p:tgtEl>
                                          <p:spTgt spid="7157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5778">
                                            <p:txEl>
                                              <p:pRg st="4" end="4"/>
                                            </p:txEl>
                                          </p:spTgt>
                                        </p:tgtEl>
                                        <p:attrNameLst>
                                          <p:attrName>style.visibility</p:attrName>
                                        </p:attrNameLst>
                                      </p:cBhvr>
                                      <p:to>
                                        <p:strVal val="visible"/>
                                      </p:to>
                                    </p:set>
                                    <p:animEffect transition="in" filter="dissolve">
                                      <p:cBhvr>
                                        <p:cTn id="27" dur="500"/>
                                        <p:tgtEl>
                                          <p:spTgt spid="7157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5778">
                                            <p:txEl>
                                              <p:pRg st="5" end="5"/>
                                            </p:txEl>
                                          </p:spTgt>
                                        </p:tgtEl>
                                        <p:attrNameLst>
                                          <p:attrName>style.visibility</p:attrName>
                                        </p:attrNameLst>
                                      </p:cBhvr>
                                      <p:to>
                                        <p:strVal val="visible"/>
                                      </p:to>
                                    </p:set>
                                    <p:animEffect transition="in" filter="dissolve">
                                      <p:cBhvr>
                                        <p:cTn id="32" dur="500"/>
                                        <p:tgtEl>
                                          <p:spTgt spid="71577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8"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15778" name="Rectangle 2"/>
          <p:cNvSpPr>
            <a:spLocks noGrp="1" noRot="1" noChangeArrowheads="1"/>
          </p:cNvSpPr>
          <p:nvPr>
            <p:ph idx="1"/>
          </p:nvPr>
        </p:nvSpPr>
        <p:spPr>
          <a:xfrm>
            <a:off x="0" y="981075"/>
            <a:ext cx="9144000" cy="5876925"/>
          </a:xfrm>
          <a:noFill/>
          <a:ln/>
        </p:spPr>
        <p:txBody>
          <a:bodyPr lIns="18000" tIns="0" rIns="18000" bIns="0">
            <a:noAutofit/>
          </a:bodyPr>
          <a:lstStyle/>
          <a:p>
            <a:pPr>
              <a:lnSpc>
                <a:spcPct val="90000"/>
              </a:lnSpc>
            </a:pPr>
            <a:r>
              <a:rPr lang="en-GB" sz="4000" dirty="0" smtClean="0"/>
              <a:t>Agree with the judgment against you</a:t>
            </a:r>
          </a:p>
          <a:p>
            <a:pPr>
              <a:lnSpc>
                <a:spcPct val="90000"/>
              </a:lnSpc>
            </a:pPr>
            <a:r>
              <a:rPr lang="en-GB" sz="4000" dirty="0" smtClean="0">
                <a:effectLst>
                  <a:outerShdw blurRad="38100" dist="38100" dir="2700000" algn="tl">
                    <a:srgbClr val="000000"/>
                  </a:outerShdw>
                </a:effectLst>
              </a:rPr>
              <a:t>Receive God’s judgment – righteous</a:t>
            </a:r>
          </a:p>
          <a:p>
            <a:pPr>
              <a:lnSpc>
                <a:spcPct val="90000"/>
              </a:lnSpc>
            </a:pPr>
            <a:r>
              <a:rPr lang="en-GB" sz="4000" dirty="0" smtClean="0"/>
              <a:t>Releases </a:t>
            </a:r>
            <a:r>
              <a:rPr lang="en-GB" sz="4000" dirty="0" smtClean="0"/>
              <a:t>that judgment upon all your accusers present and absent</a:t>
            </a:r>
          </a:p>
          <a:p>
            <a:pPr>
              <a:lnSpc>
                <a:spcPct val="90000"/>
              </a:lnSpc>
            </a:pPr>
            <a:r>
              <a:rPr lang="en-GB" sz="4000" dirty="0" smtClean="0">
                <a:effectLst>
                  <a:outerShdw blurRad="38100" dist="38100" dir="2700000" algn="tl">
                    <a:srgbClr val="000000"/>
                  </a:outerShdw>
                </a:effectLst>
              </a:rPr>
              <a:t>Be open to receive directions, judicial mandates, declarations</a:t>
            </a:r>
          </a:p>
          <a:p>
            <a:pPr>
              <a:lnSpc>
                <a:spcPct val="90000"/>
              </a:lnSpc>
            </a:pPr>
            <a:r>
              <a:rPr lang="en-GB" sz="4000" dirty="0" smtClean="0"/>
              <a:t>Be motivated at all times by love</a:t>
            </a:r>
          </a:p>
          <a:p>
            <a:pPr>
              <a:lnSpc>
                <a:spcPct val="90000"/>
              </a:lnSpc>
            </a:pPr>
            <a:r>
              <a:rPr lang="en-GB" sz="4000" dirty="0" smtClean="0"/>
              <a:t>You may need to go the throne</a:t>
            </a:r>
          </a:p>
          <a:p>
            <a:pPr>
              <a:lnSpc>
                <a:spcPct val="90000"/>
              </a:lnSpc>
            </a:pPr>
            <a:r>
              <a:rPr lang="en-GB" sz="4000" dirty="0" smtClean="0"/>
              <a:t>You may need to do something practical </a:t>
            </a:r>
            <a:endParaRPr lang="en-GB" sz="4000" dirty="0">
              <a:effectLst>
                <a:outerShdw blurRad="38100" dist="38100" dir="2700000" algn="tl">
                  <a:srgbClr val="000000"/>
                </a:outerShdw>
              </a:effectLst>
            </a:endParaRPr>
          </a:p>
        </p:txBody>
      </p:sp>
      <p:sp>
        <p:nvSpPr>
          <p:cNvPr id="7157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57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13032956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5778">
                                            <p:txEl>
                                              <p:pRg st="0" end="0"/>
                                            </p:txEl>
                                          </p:spTgt>
                                        </p:tgtEl>
                                        <p:attrNameLst>
                                          <p:attrName>style.visibility</p:attrName>
                                        </p:attrNameLst>
                                      </p:cBhvr>
                                      <p:to>
                                        <p:strVal val="visible"/>
                                      </p:to>
                                    </p:set>
                                    <p:animEffect transition="in" filter="dissolve">
                                      <p:cBhvr>
                                        <p:cTn id="7" dur="500"/>
                                        <p:tgtEl>
                                          <p:spTgt spid="715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5778">
                                            <p:txEl>
                                              <p:pRg st="1" end="1"/>
                                            </p:txEl>
                                          </p:spTgt>
                                        </p:tgtEl>
                                        <p:attrNameLst>
                                          <p:attrName>style.visibility</p:attrName>
                                        </p:attrNameLst>
                                      </p:cBhvr>
                                      <p:to>
                                        <p:strVal val="visible"/>
                                      </p:to>
                                    </p:set>
                                    <p:animEffect transition="in" filter="dissolve">
                                      <p:cBhvr>
                                        <p:cTn id="12" dur="500"/>
                                        <p:tgtEl>
                                          <p:spTgt spid="7157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5778">
                                            <p:txEl>
                                              <p:pRg st="2" end="2"/>
                                            </p:txEl>
                                          </p:spTgt>
                                        </p:tgtEl>
                                        <p:attrNameLst>
                                          <p:attrName>style.visibility</p:attrName>
                                        </p:attrNameLst>
                                      </p:cBhvr>
                                      <p:to>
                                        <p:strVal val="visible"/>
                                      </p:to>
                                    </p:set>
                                    <p:animEffect transition="in" filter="dissolve">
                                      <p:cBhvr>
                                        <p:cTn id="17" dur="500"/>
                                        <p:tgtEl>
                                          <p:spTgt spid="7157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5778">
                                            <p:txEl>
                                              <p:pRg st="3" end="3"/>
                                            </p:txEl>
                                          </p:spTgt>
                                        </p:tgtEl>
                                        <p:attrNameLst>
                                          <p:attrName>style.visibility</p:attrName>
                                        </p:attrNameLst>
                                      </p:cBhvr>
                                      <p:to>
                                        <p:strVal val="visible"/>
                                      </p:to>
                                    </p:set>
                                    <p:animEffect transition="in" filter="dissolve">
                                      <p:cBhvr>
                                        <p:cTn id="22" dur="500"/>
                                        <p:tgtEl>
                                          <p:spTgt spid="7157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5778">
                                            <p:txEl>
                                              <p:pRg st="4" end="4"/>
                                            </p:txEl>
                                          </p:spTgt>
                                        </p:tgtEl>
                                        <p:attrNameLst>
                                          <p:attrName>style.visibility</p:attrName>
                                        </p:attrNameLst>
                                      </p:cBhvr>
                                      <p:to>
                                        <p:strVal val="visible"/>
                                      </p:to>
                                    </p:set>
                                    <p:animEffect transition="in" filter="dissolve">
                                      <p:cBhvr>
                                        <p:cTn id="27" dur="500"/>
                                        <p:tgtEl>
                                          <p:spTgt spid="71577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15778">
                                            <p:txEl>
                                              <p:pRg st="5" end="5"/>
                                            </p:txEl>
                                          </p:spTgt>
                                        </p:tgtEl>
                                        <p:attrNameLst>
                                          <p:attrName>style.visibility</p:attrName>
                                        </p:attrNameLst>
                                      </p:cBhvr>
                                      <p:to>
                                        <p:strVal val="visible"/>
                                      </p:to>
                                    </p:set>
                                    <p:animEffect transition="in" filter="dissolve">
                                      <p:cBhvr>
                                        <p:cTn id="32" dur="500"/>
                                        <p:tgtEl>
                                          <p:spTgt spid="71577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15778">
                                            <p:txEl>
                                              <p:pRg st="6" end="6"/>
                                            </p:txEl>
                                          </p:spTgt>
                                        </p:tgtEl>
                                        <p:attrNameLst>
                                          <p:attrName>style.visibility</p:attrName>
                                        </p:attrNameLst>
                                      </p:cBhvr>
                                      <p:to>
                                        <p:strVal val="visible"/>
                                      </p:to>
                                    </p:set>
                                    <p:animEffect transition="in" filter="dissolve">
                                      <p:cBhvr>
                                        <p:cTn id="37" dur="500"/>
                                        <p:tgtEl>
                                          <p:spTgt spid="71577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8" grpId="0" build="p"/>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15888"/>
            <a:ext cx="8229600" cy="709612"/>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15778" name="Rectangle 2"/>
          <p:cNvSpPr>
            <a:spLocks noGrp="1" noRot="1" noChangeArrowheads="1"/>
          </p:cNvSpPr>
          <p:nvPr>
            <p:ph idx="1"/>
          </p:nvPr>
        </p:nvSpPr>
        <p:spPr>
          <a:xfrm>
            <a:off x="0" y="981075"/>
            <a:ext cx="9144000" cy="5876925"/>
          </a:xfrm>
          <a:noFill/>
          <a:ln/>
        </p:spPr>
        <p:txBody>
          <a:bodyPr lIns="18000" tIns="0" rIns="18000" bIns="0">
            <a:noAutofit/>
          </a:bodyPr>
          <a:lstStyle/>
          <a:p>
            <a:pPr>
              <a:lnSpc>
                <a:spcPct val="90000"/>
              </a:lnSpc>
            </a:pPr>
            <a:r>
              <a:rPr lang="en-GB" sz="4800" dirty="0" smtClean="0">
                <a:effectLst>
                  <a:outerShdw blurRad="38100" dist="38100" dir="2700000" algn="tl">
                    <a:srgbClr val="000000"/>
                  </a:outerShdw>
                </a:effectLst>
              </a:rPr>
              <a:t>Testimonies</a:t>
            </a:r>
          </a:p>
          <a:p>
            <a:pPr>
              <a:lnSpc>
                <a:spcPct val="90000"/>
              </a:lnSpc>
            </a:pPr>
            <a:r>
              <a:rPr lang="en-GB" sz="4800" dirty="0" smtClean="0"/>
              <a:t>School</a:t>
            </a:r>
          </a:p>
          <a:p>
            <a:pPr>
              <a:lnSpc>
                <a:spcPct val="90000"/>
              </a:lnSpc>
            </a:pPr>
            <a:r>
              <a:rPr lang="en-GB" sz="4800" dirty="0" smtClean="0">
                <a:effectLst>
                  <a:outerShdw blurRad="38100" dist="38100" dir="2700000" algn="tl">
                    <a:srgbClr val="000000"/>
                  </a:outerShdw>
                </a:effectLst>
              </a:rPr>
              <a:t>Jobs</a:t>
            </a:r>
          </a:p>
          <a:p>
            <a:pPr>
              <a:lnSpc>
                <a:spcPct val="90000"/>
              </a:lnSpc>
            </a:pPr>
            <a:r>
              <a:rPr lang="en-GB" sz="4800" dirty="0" smtClean="0"/>
              <a:t>Finances</a:t>
            </a:r>
          </a:p>
          <a:p>
            <a:pPr>
              <a:lnSpc>
                <a:spcPct val="90000"/>
              </a:lnSpc>
            </a:pPr>
            <a:r>
              <a:rPr lang="en-GB" sz="4800" dirty="0" smtClean="0"/>
              <a:t>Business</a:t>
            </a:r>
          </a:p>
        </p:txBody>
      </p:sp>
      <p:sp>
        <p:nvSpPr>
          <p:cNvPr id="7157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157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42010662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5778">
                                            <p:txEl>
                                              <p:pRg st="0" end="0"/>
                                            </p:txEl>
                                          </p:spTgt>
                                        </p:tgtEl>
                                        <p:attrNameLst>
                                          <p:attrName>style.visibility</p:attrName>
                                        </p:attrNameLst>
                                      </p:cBhvr>
                                      <p:to>
                                        <p:strVal val="visible"/>
                                      </p:to>
                                    </p:set>
                                    <p:animEffect transition="in" filter="dissolve">
                                      <p:cBhvr>
                                        <p:cTn id="7" dur="500"/>
                                        <p:tgtEl>
                                          <p:spTgt spid="7157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5778">
                                            <p:txEl>
                                              <p:pRg st="1" end="1"/>
                                            </p:txEl>
                                          </p:spTgt>
                                        </p:tgtEl>
                                        <p:attrNameLst>
                                          <p:attrName>style.visibility</p:attrName>
                                        </p:attrNameLst>
                                      </p:cBhvr>
                                      <p:to>
                                        <p:strVal val="visible"/>
                                      </p:to>
                                    </p:set>
                                    <p:animEffect transition="in" filter="dissolve">
                                      <p:cBhvr>
                                        <p:cTn id="12" dur="500"/>
                                        <p:tgtEl>
                                          <p:spTgt spid="7157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5778">
                                            <p:txEl>
                                              <p:pRg st="2" end="2"/>
                                            </p:txEl>
                                          </p:spTgt>
                                        </p:tgtEl>
                                        <p:attrNameLst>
                                          <p:attrName>style.visibility</p:attrName>
                                        </p:attrNameLst>
                                      </p:cBhvr>
                                      <p:to>
                                        <p:strVal val="visible"/>
                                      </p:to>
                                    </p:set>
                                    <p:animEffect transition="in" filter="dissolve">
                                      <p:cBhvr>
                                        <p:cTn id="17" dur="500"/>
                                        <p:tgtEl>
                                          <p:spTgt spid="7157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5778">
                                            <p:txEl>
                                              <p:pRg st="3" end="3"/>
                                            </p:txEl>
                                          </p:spTgt>
                                        </p:tgtEl>
                                        <p:attrNameLst>
                                          <p:attrName>style.visibility</p:attrName>
                                        </p:attrNameLst>
                                      </p:cBhvr>
                                      <p:to>
                                        <p:strVal val="visible"/>
                                      </p:to>
                                    </p:set>
                                    <p:animEffect transition="in" filter="dissolve">
                                      <p:cBhvr>
                                        <p:cTn id="22" dur="500"/>
                                        <p:tgtEl>
                                          <p:spTgt spid="7157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15778">
                                            <p:txEl>
                                              <p:pRg st="4" end="4"/>
                                            </p:txEl>
                                          </p:spTgt>
                                        </p:tgtEl>
                                        <p:attrNameLst>
                                          <p:attrName>style.visibility</p:attrName>
                                        </p:attrNameLst>
                                      </p:cBhvr>
                                      <p:to>
                                        <p:strVal val="visible"/>
                                      </p:to>
                                    </p:set>
                                    <p:animEffect transition="in" filter="dissolve">
                                      <p:cBhvr>
                                        <p:cTn id="27" dur="500"/>
                                        <p:tgtEl>
                                          <p:spTgt spid="7157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5778" grpId="0" build="p"/>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35234" name="Rectangle 2"/>
          <p:cNvSpPr>
            <a:spLocks noGrp="1" noRot="1" noChangeArrowheads="1"/>
          </p:cNvSpPr>
          <p:nvPr>
            <p:ph idx="1"/>
          </p:nvPr>
        </p:nvSpPr>
        <p:spPr>
          <a:xfrm>
            <a:off x="0" y="981075"/>
            <a:ext cx="9144000" cy="5876925"/>
          </a:xfrm>
          <a:noFill/>
          <a:ln/>
        </p:spPr>
        <p:txBody>
          <a:bodyPr lIns="18000" tIns="0" rIns="18000" bIns="0">
            <a:normAutofit/>
          </a:bodyPr>
          <a:lstStyle/>
          <a:p>
            <a:pPr>
              <a:lnSpc>
                <a:spcPct val="90000"/>
              </a:lnSpc>
            </a:pPr>
            <a:r>
              <a:rPr lang="en-GB" sz="3600" dirty="0" smtClean="0"/>
              <a:t>Personal example</a:t>
            </a:r>
            <a:endParaRPr lang="en-GB" sz="3600" dirty="0">
              <a:effectLst>
                <a:outerShdw blurRad="38100" dist="38100" dir="2700000" algn="tl">
                  <a:srgbClr val="000000"/>
                </a:outerShdw>
              </a:effectLst>
            </a:endParaRPr>
          </a:p>
          <a:p>
            <a:pPr>
              <a:lnSpc>
                <a:spcPct val="90000"/>
              </a:lnSpc>
            </a:pPr>
            <a:r>
              <a:rPr lang="en-GB" sz="3600" dirty="0">
                <a:effectLst>
                  <a:outerShdw blurRad="38100" dist="38100" dir="2700000" algn="tl">
                    <a:srgbClr val="000000"/>
                  </a:outerShdw>
                </a:effectLst>
              </a:rPr>
              <a:t>Father I step into the place of responsibility in the governmental courts of heaven</a:t>
            </a:r>
          </a:p>
          <a:p>
            <a:pPr>
              <a:lnSpc>
                <a:spcPct val="90000"/>
              </a:lnSpc>
            </a:pPr>
            <a:r>
              <a:rPr lang="en-GB" sz="3600" dirty="0">
                <a:effectLst>
                  <a:outerShdw blurRad="38100" dist="38100" dir="2700000" algn="tl">
                    <a:srgbClr val="000000"/>
                  </a:outerShdw>
                </a:effectLst>
              </a:rPr>
              <a:t>I accept responsibility firstly as a priest of my own life. I take the covering of the word of God and I place it over my head as a covering of your love.</a:t>
            </a:r>
          </a:p>
          <a:p>
            <a:pPr>
              <a:lnSpc>
                <a:spcPct val="90000"/>
              </a:lnSpc>
            </a:pPr>
            <a:r>
              <a:rPr lang="en-GB" sz="3600" dirty="0">
                <a:effectLst>
                  <a:outerShdw blurRad="38100" dist="38100" dir="2700000" algn="tl">
                    <a:srgbClr val="000000"/>
                  </a:outerShdw>
                </a:effectLst>
              </a:rPr>
              <a:t>Father I have sinned (confess - secret hidden struggles) I accept responsibility for this area for giving access and expressing sin</a:t>
            </a:r>
          </a:p>
        </p:txBody>
      </p:sp>
      <p:sp>
        <p:nvSpPr>
          <p:cNvPr id="73523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3523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25644026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5234">
                                            <p:txEl>
                                              <p:pRg st="0" end="0"/>
                                            </p:txEl>
                                          </p:spTgt>
                                        </p:tgtEl>
                                        <p:attrNameLst>
                                          <p:attrName>style.visibility</p:attrName>
                                        </p:attrNameLst>
                                      </p:cBhvr>
                                      <p:to>
                                        <p:strVal val="visible"/>
                                      </p:to>
                                    </p:set>
                                    <p:animEffect transition="in" filter="dissolve">
                                      <p:cBhvr>
                                        <p:cTn id="7" dur="500"/>
                                        <p:tgtEl>
                                          <p:spTgt spid="7352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5234">
                                            <p:txEl>
                                              <p:pRg st="1" end="1"/>
                                            </p:txEl>
                                          </p:spTgt>
                                        </p:tgtEl>
                                        <p:attrNameLst>
                                          <p:attrName>style.visibility</p:attrName>
                                        </p:attrNameLst>
                                      </p:cBhvr>
                                      <p:to>
                                        <p:strVal val="visible"/>
                                      </p:to>
                                    </p:set>
                                    <p:animEffect transition="in" filter="dissolve">
                                      <p:cBhvr>
                                        <p:cTn id="12" dur="500"/>
                                        <p:tgtEl>
                                          <p:spTgt spid="7352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5234">
                                            <p:txEl>
                                              <p:pRg st="2" end="2"/>
                                            </p:txEl>
                                          </p:spTgt>
                                        </p:tgtEl>
                                        <p:attrNameLst>
                                          <p:attrName>style.visibility</p:attrName>
                                        </p:attrNameLst>
                                      </p:cBhvr>
                                      <p:to>
                                        <p:strVal val="visible"/>
                                      </p:to>
                                    </p:set>
                                    <p:animEffect transition="in" filter="dissolve">
                                      <p:cBhvr>
                                        <p:cTn id="17" dur="500"/>
                                        <p:tgtEl>
                                          <p:spTgt spid="73523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5234">
                                            <p:txEl>
                                              <p:pRg st="3" end="3"/>
                                            </p:txEl>
                                          </p:spTgt>
                                        </p:tgtEl>
                                        <p:attrNameLst>
                                          <p:attrName>style.visibility</p:attrName>
                                        </p:attrNameLst>
                                      </p:cBhvr>
                                      <p:to>
                                        <p:strVal val="visible"/>
                                      </p:to>
                                    </p:set>
                                    <p:animEffect transition="in" filter="dissolve">
                                      <p:cBhvr>
                                        <p:cTn id="22" dur="500"/>
                                        <p:tgtEl>
                                          <p:spTgt spid="7352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34" grpId="0" build="p"/>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702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37282" name="Rectangle 2"/>
          <p:cNvSpPr>
            <a:spLocks noGrp="1" noRot="1" noChangeArrowheads="1"/>
          </p:cNvSpPr>
          <p:nvPr>
            <p:ph idx="1"/>
          </p:nvPr>
        </p:nvSpPr>
        <p:spPr>
          <a:xfrm>
            <a:off x="0" y="981075"/>
            <a:ext cx="9144000" cy="5876925"/>
          </a:xfrm>
          <a:noFill/>
          <a:ln/>
        </p:spPr>
        <p:txBody>
          <a:bodyPr lIns="18000" tIns="0" rIns="18000" bIns="0">
            <a:normAutofit/>
          </a:bodyPr>
          <a:lstStyle/>
          <a:p>
            <a:r>
              <a:rPr lang="en-GB" sz="3600" dirty="0">
                <a:effectLst>
                  <a:outerShdw blurRad="38100" dist="38100" dir="2700000" algn="tl">
                    <a:srgbClr val="000000"/>
                  </a:outerShdw>
                </a:effectLst>
              </a:rPr>
              <a:t>Today I stand and take responsibility, I have sinned</a:t>
            </a:r>
          </a:p>
          <a:p>
            <a:r>
              <a:rPr lang="en-GB" sz="3600" dirty="0">
                <a:effectLst>
                  <a:outerShdw blurRad="38100" dist="38100" dir="2700000" algn="tl">
                    <a:srgbClr val="000000"/>
                  </a:outerShdw>
                </a:effectLst>
              </a:rPr>
              <a:t>Every demonic spirit associated with this area of my life who accuses me I agree with quickly</a:t>
            </a:r>
          </a:p>
          <a:p>
            <a:r>
              <a:rPr lang="en-GB" sz="3600" dirty="0">
                <a:effectLst>
                  <a:outerShdw blurRad="38100" dist="38100" dir="2700000" algn="tl">
                    <a:srgbClr val="000000"/>
                  </a:outerShdw>
                </a:effectLst>
              </a:rPr>
              <a:t>I agree with my adversary and say I have sinned</a:t>
            </a:r>
          </a:p>
          <a:p>
            <a:r>
              <a:rPr lang="en-GB" sz="3600" dirty="0">
                <a:effectLst>
                  <a:outerShdw blurRad="38100" dist="38100" dir="2700000" algn="tl">
                    <a:srgbClr val="000000"/>
                  </a:outerShdw>
                </a:effectLst>
              </a:rPr>
              <a:t>I come under the covering of your word and presence</a:t>
            </a:r>
          </a:p>
        </p:txBody>
      </p:sp>
      <p:sp>
        <p:nvSpPr>
          <p:cNvPr id="73728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3728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8435033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282">
                                            <p:txEl>
                                              <p:pRg st="0" end="0"/>
                                            </p:txEl>
                                          </p:spTgt>
                                        </p:tgtEl>
                                        <p:attrNameLst>
                                          <p:attrName>style.visibility</p:attrName>
                                        </p:attrNameLst>
                                      </p:cBhvr>
                                      <p:to>
                                        <p:strVal val="visible"/>
                                      </p:to>
                                    </p:set>
                                    <p:animEffect transition="in" filter="dissolve">
                                      <p:cBhvr>
                                        <p:cTn id="7" dur="500"/>
                                        <p:tgtEl>
                                          <p:spTgt spid="7372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282">
                                            <p:txEl>
                                              <p:pRg st="1" end="1"/>
                                            </p:txEl>
                                          </p:spTgt>
                                        </p:tgtEl>
                                        <p:attrNameLst>
                                          <p:attrName>style.visibility</p:attrName>
                                        </p:attrNameLst>
                                      </p:cBhvr>
                                      <p:to>
                                        <p:strVal val="visible"/>
                                      </p:to>
                                    </p:set>
                                    <p:animEffect transition="in" filter="dissolve">
                                      <p:cBhvr>
                                        <p:cTn id="12" dur="500"/>
                                        <p:tgtEl>
                                          <p:spTgt spid="73728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282">
                                            <p:txEl>
                                              <p:pRg st="2" end="2"/>
                                            </p:txEl>
                                          </p:spTgt>
                                        </p:tgtEl>
                                        <p:attrNameLst>
                                          <p:attrName>style.visibility</p:attrName>
                                        </p:attrNameLst>
                                      </p:cBhvr>
                                      <p:to>
                                        <p:strVal val="visible"/>
                                      </p:to>
                                    </p:set>
                                    <p:animEffect transition="in" filter="dissolve">
                                      <p:cBhvr>
                                        <p:cTn id="17" dur="500"/>
                                        <p:tgtEl>
                                          <p:spTgt spid="73728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282">
                                            <p:txEl>
                                              <p:pRg st="3" end="3"/>
                                            </p:txEl>
                                          </p:spTgt>
                                        </p:tgtEl>
                                        <p:attrNameLst>
                                          <p:attrName>style.visibility</p:attrName>
                                        </p:attrNameLst>
                                      </p:cBhvr>
                                      <p:to>
                                        <p:strVal val="visible"/>
                                      </p:to>
                                    </p:set>
                                    <p:animEffect transition="in" filter="dissolve">
                                      <p:cBhvr>
                                        <p:cTn id="22" dur="500"/>
                                        <p:tgtEl>
                                          <p:spTgt spid="7372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282" grpId="0" build="p"/>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
        <p:nvSpPr>
          <p:cNvPr id="739330" name="Rectangle 2"/>
          <p:cNvSpPr>
            <a:spLocks noGrp="1" noRot="1" noChangeArrowheads="1"/>
          </p:cNvSpPr>
          <p:nvPr>
            <p:ph idx="1"/>
          </p:nvPr>
        </p:nvSpPr>
        <p:spPr>
          <a:xfrm>
            <a:off x="0" y="981075"/>
            <a:ext cx="9144000" cy="5876925"/>
          </a:xfrm>
          <a:noFill/>
          <a:ln/>
        </p:spPr>
        <p:txBody>
          <a:bodyPr lIns="18000" tIns="0" rIns="18000" bIns="0"/>
          <a:lstStyle/>
          <a:p>
            <a:r>
              <a:rPr lang="en-GB" sz="3600" dirty="0">
                <a:effectLst>
                  <a:outerShdw blurRad="38100" dist="38100" dir="2700000" algn="tl">
                    <a:srgbClr val="000000"/>
                  </a:outerShdw>
                </a:effectLst>
              </a:rPr>
              <a:t>I ask you to judge me according to the covering of your love for my life</a:t>
            </a:r>
          </a:p>
          <a:p>
            <a:r>
              <a:rPr lang="en-GB" sz="3600" dirty="0">
                <a:effectLst>
                  <a:outerShdw blurRad="38100" dist="38100" dir="2700000" algn="tl">
                    <a:srgbClr val="000000"/>
                  </a:outerShdw>
                </a:effectLst>
              </a:rPr>
              <a:t>Judge this in me to destroy the yoke and power of this sin</a:t>
            </a:r>
          </a:p>
          <a:p>
            <a:r>
              <a:rPr lang="en-GB" sz="3600" dirty="0">
                <a:effectLst>
                  <a:outerShdw blurRad="38100" dist="38100" dir="2700000" algn="tl">
                    <a:srgbClr val="000000"/>
                  </a:outerShdw>
                </a:effectLst>
              </a:rPr>
              <a:t>I ask for divorce papers from its influence</a:t>
            </a:r>
          </a:p>
          <a:p>
            <a:r>
              <a:rPr lang="en-GB" sz="3600" dirty="0">
                <a:effectLst>
                  <a:outerShdw blurRad="38100" dist="38100" dir="2700000" algn="tl">
                    <a:srgbClr val="000000"/>
                  </a:outerShdw>
                </a:effectLst>
              </a:rPr>
              <a:t>I confess that I am divorced from this influence in my life</a:t>
            </a:r>
          </a:p>
          <a:p>
            <a:r>
              <a:rPr lang="en-GB" sz="3600" dirty="0">
                <a:effectLst>
                  <a:outerShdw blurRad="38100" dist="38100" dir="2700000" algn="tl">
                    <a:srgbClr val="000000"/>
                  </a:outerShdw>
                </a:effectLst>
              </a:rPr>
              <a:t>I ask you to judge it in me according to the papers</a:t>
            </a:r>
          </a:p>
        </p:txBody>
      </p:sp>
      <p:sp>
        <p:nvSpPr>
          <p:cNvPr id="73933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3933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extLst>
      <p:ext uri="{BB962C8B-B14F-4D97-AF65-F5344CB8AC3E}">
        <p14:creationId xmlns:p14="http://schemas.microsoft.com/office/powerpoint/2010/main" val="33220264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9330">
                                            <p:txEl>
                                              <p:pRg st="0" end="0"/>
                                            </p:txEl>
                                          </p:spTgt>
                                        </p:tgtEl>
                                        <p:attrNameLst>
                                          <p:attrName>style.visibility</p:attrName>
                                        </p:attrNameLst>
                                      </p:cBhvr>
                                      <p:to>
                                        <p:strVal val="visible"/>
                                      </p:to>
                                    </p:set>
                                    <p:animEffect transition="in" filter="dissolve">
                                      <p:cBhvr>
                                        <p:cTn id="7" dur="500"/>
                                        <p:tgtEl>
                                          <p:spTgt spid="7393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9330">
                                            <p:txEl>
                                              <p:pRg st="1" end="1"/>
                                            </p:txEl>
                                          </p:spTgt>
                                        </p:tgtEl>
                                        <p:attrNameLst>
                                          <p:attrName>style.visibility</p:attrName>
                                        </p:attrNameLst>
                                      </p:cBhvr>
                                      <p:to>
                                        <p:strVal val="visible"/>
                                      </p:to>
                                    </p:set>
                                    <p:animEffect transition="in" filter="dissolve">
                                      <p:cBhvr>
                                        <p:cTn id="12" dur="500"/>
                                        <p:tgtEl>
                                          <p:spTgt spid="73933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9330">
                                            <p:txEl>
                                              <p:pRg st="2" end="2"/>
                                            </p:txEl>
                                          </p:spTgt>
                                        </p:tgtEl>
                                        <p:attrNameLst>
                                          <p:attrName>style.visibility</p:attrName>
                                        </p:attrNameLst>
                                      </p:cBhvr>
                                      <p:to>
                                        <p:strVal val="visible"/>
                                      </p:to>
                                    </p:set>
                                    <p:animEffect transition="in" filter="dissolve">
                                      <p:cBhvr>
                                        <p:cTn id="17" dur="500"/>
                                        <p:tgtEl>
                                          <p:spTgt spid="73933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9330">
                                            <p:txEl>
                                              <p:pRg st="3" end="3"/>
                                            </p:txEl>
                                          </p:spTgt>
                                        </p:tgtEl>
                                        <p:attrNameLst>
                                          <p:attrName>style.visibility</p:attrName>
                                        </p:attrNameLst>
                                      </p:cBhvr>
                                      <p:to>
                                        <p:strVal val="visible"/>
                                      </p:to>
                                    </p:set>
                                    <p:animEffect transition="in" filter="dissolve">
                                      <p:cBhvr>
                                        <p:cTn id="22" dur="500"/>
                                        <p:tgtEl>
                                          <p:spTgt spid="739330">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9330">
                                            <p:txEl>
                                              <p:pRg st="4" end="4"/>
                                            </p:txEl>
                                          </p:spTgt>
                                        </p:tgtEl>
                                        <p:attrNameLst>
                                          <p:attrName>style.visibility</p:attrName>
                                        </p:attrNameLst>
                                      </p:cBhvr>
                                      <p:to>
                                        <p:strVal val="visible"/>
                                      </p:to>
                                    </p:set>
                                    <p:animEffect transition="in" filter="dissolve">
                                      <p:cBhvr>
                                        <p:cTn id="27" dur="500"/>
                                        <p:tgtEl>
                                          <p:spTgt spid="7393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0" grpId="0" build="p"/>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1378" name="Rectangle 2"/>
          <p:cNvSpPr>
            <a:spLocks noGrp="1" noRot="1" noChangeArrowheads="1"/>
          </p:cNvSpPr>
          <p:nvPr>
            <p:ph type="body" idx="1"/>
          </p:nvPr>
        </p:nvSpPr>
        <p:spPr>
          <a:xfrm>
            <a:off x="0" y="981075"/>
            <a:ext cx="9144000" cy="5876925"/>
          </a:xfrm>
          <a:noFill/>
          <a:ln/>
        </p:spPr>
        <p:txBody>
          <a:bodyPr lIns="18000" tIns="0" rIns="18000" bIns="0"/>
          <a:lstStyle/>
          <a:p>
            <a:r>
              <a:rPr lang="en-GB" sz="3600" dirty="0">
                <a:effectLst>
                  <a:outerShdw blurRad="38100" dist="38100" dir="2700000" algn="tl">
                    <a:srgbClr val="000000"/>
                  </a:outerShdw>
                </a:effectLst>
              </a:rPr>
              <a:t>Separate it from me and judge it </a:t>
            </a:r>
            <a:r>
              <a:rPr lang="en-GB" sz="3600" dirty="0" smtClean="0">
                <a:effectLst>
                  <a:outerShdw blurRad="38100" dist="38100" dir="2700000" algn="tl">
                    <a:srgbClr val="000000"/>
                  </a:outerShdw>
                </a:effectLst>
              </a:rPr>
              <a:t>so I do not operate by default </a:t>
            </a:r>
            <a:r>
              <a:rPr lang="en-GB" sz="3600" dirty="0">
                <a:effectLst>
                  <a:outerShdw blurRad="38100" dist="38100" dir="2700000" algn="tl">
                    <a:srgbClr val="000000"/>
                  </a:outerShdw>
                </a:effectLst>
              </a:rPr>
              <a:t>in my brain and thought patterns </a:t>
            </a:r>
            <a:r>
              <a:rPr lang="en-GB" sz="3600" dirty="0" smtClean="0">
                <a:effectLst>
                  <a:outerShdw blurRad="38100" dist="38100" dir="2700000" algn="tl">
                    <a:srgbClr val="000000"/>
                  </a:outerShdw>
                </a:effectLst>
              </a:rPr>
              <a:t>or in </a:t>
            </a:r>
            <a:r>
              <a:rPr lang="en-GB" sz="3600" dirty="0">
                <a:effectLst>
                  <a:outerShdw blurRad="38100" dist="38100" dir="2700000" algn="tl">
                    <a:srgbClr val="000000"/>
                  </a:outerShdw>
                </a:effectLst>
              </a:rPr>
              <a:t>my desires birthed out of brokenness</a:t>
            </a:r>
          </a:p>
          <a:p>
            <a:r>
              <a:rPr lang="en-GB" sz="3600" dirty="0">
                <a:effectLst>
                  <a:outerShdw blurRad="38100" dist="38100" dir="2700000" algn="tl">
                    <a:srgbClr val="000000"/>
                  </a:outerShdw>
                </a:effectLst>
              </a:rPr>
              <a:t>I judge my </a:t>
            </a:r>
            <a:r>
              <a:rPr lang="en-GB" sz="3600" dirty="0"/>
              <a:t>l</a:t>
            </a:r>
            <a:r>
              <a:rPr lang="en-GB" sz="3600" dirty="0" smtClean="0"/>
              <a:t>ife</a:t>
            </a:r>
            <a:r>
              <a:rPr lang="en-GB" sz="3600" dirty="0" smtClean="0">
                <a:effectLst>
                  <a:outerShdw blurRad="38100" dist="38100" dir="2700000" algn="tl">
                    <a:srgbClr val="000000"/>
                  </a:outerShdw>
                </a:effectLst>
              </a:rPr>
              <a:t> </a:t>
            </a:r>
            <a:r>
              <a:rPr lang="en-GB" sz="3600" dirty="0">
                <a:effectLst>
                  <a:outerShdw blurRad="38100" dist="38100" dir="2700000" algn="tl">
                    <a:srgbClr val="000000"/>
                  </a:outerShdw>
                </a:effectLst>
              </a:rPr>
              <a:t>according to the testimony of your covering.</a:t>
            </a:r>
          </a:p>
          <a:p>
            <a:r>
              <a:rPr lang="en-GB" sz="3600" dirty="0">
                <a:effectLst>
                  <a:outerShdw blurRad="38100" dist="38100" dir="2700000" algn="tl">
                    <a:srgbClr val="000000"/>
                  </a:outerShdw>
                </a:effectLst>
              </a:rPr>
              <a:t>I release this covering over all who stand here and release judgment over everything that is associated with that area of my life</a:t>
            </a:r>
          </a:p>
        </p:txBody>
      </p:sp>
      <p:sp>
        <p:nvSpPr>
          <p:cNvPr id="7413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413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539750" y="188913"/>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0644472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1378">
                                            <p:txEl>
                                              <p:pRg st="0" end="0"/>
                                            </p:txEl>
                                          </p:spTgt>
                                        </p:tgtEl>
                                        <p:attrNameLst>
                                          <p:attrName>style.visibility</p:attrName>
                                        </p:attrNameLst>
                                      </p:cBhvr>
                                      <p:to>
                                        <p:strVal val="visible"/>
                                      </p:to>
                                    </p:set>
                                    <p:animEffect transition="in" filter="dissolve">
                                      <p:cBhvr>
                                        <p:cTn id="7" dur="500"/>
                                        <p:tgtEl>
                                          <p:spTgt spid="7413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1378">
                                            <p:txEl>
                                              <p:pRg st="1" end="1"/>
                                            </p:txEl>
                                          </p:spTgt>
                                        </p:tgtEl>
                                        <p:attrNameLst>
                                          <p:attrName>style.visibility</p:attrName>
                                        </p:attrNameLst>
                                      </p:cBhvr>
                                      <p:to>
                                        <p:strVal val="visible"/>
                                      </p:to>
                                    </p:set>
                                    <p:animEffect transition="in" filter="dissolve">
                                      <p:cBhvr>
                                        <p:cTn id="12" dur="500"/>
                                        <p:tgtEl>
                                          <p:spTgt spid="7413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1378">
                                            <p:txEl>
                                              <p:pRg st="2" end="2"/>
                                            </p:txEl>
                                          </p:spTgt>
                                        </p:tgtEl>
                                        <p:attrNameLst>
                                          <p:attrName>style.visibility</p:attrName>
                                        </p:attrNameLst>
                                      </p:cBhvr>
                                      <p:to>
                                        <p:strVal val="visible"/>
                                      </p:to>
                                    </p:set>
                                    <p:animEffect transition="in" filter="dissolve">
                                      <p:cBhvr>
                                        <p:cTn id="17" dur="500"/>
                                        <p:tgtEl>
                                          <p:spTgt spid="7413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1378" grpId="0" build="p"/>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3426" name="Rectangle 2"/>
          <p:cNvSpPr>
            <a:spLocks noGrp="1" noRot="1" noChangeArrowheads="1"/>
          </p:cNvSpPr>
          <p:nvPr>
            <p:ph type="body" idx="1"/>
          </p:nvPr>
        </p:nvSpPr>
        <p:spPr>
          <a:xfrm>
            <a:off x="0" y="836712"/>
            <a:ext cx="9144000" cy="6021288"/>
          </a:xfrm>
          <a:noFill/>
          <a:ln/>
        </p:spPr>
        <p:txBody>
          <a:bodyPr lIns="18000" tIns="0" rIns="18000" bIns="0">
            <a:noAutofit/>
          </a:bodyPr>
          <a:lstStyle/>
          <a:p>
            <a:r>
              <a:rPr lang="en-GB" sz="3400" dirty="0">
                <a:effectLst>
                  <a:outerShdw blurRad="38100" dist="38100" dir="2700000" algn="tl">
                    <a:srgbClr val="000000"/>
                  </a:outerShdw>
                </a:effectLst>
              </a:rPr>
              <a:t>Release judgment according to the testimony in my life because I am now free from its power.</a:t>
            </a:r>
          </a:p>
          <a:p>
            <a:r>
              <a:rPr lang="en-GB" sz="3400" dirty="0">
                <a:effectLst>
                  <a:outerShdw blurRad="38100" dist="38100" dir="2700000" algn="tl">
                    <a:srgbClr val="000000"/>
                  </a:outerShdw>
                </a:effectLst>
              </a:rPr>
              <a:t>I take the papers in my heart and mountain and step back into the earthly realm.</a:t>
            </a:r>
          </a:p>
          <a:p>
            <a:r>
              <a:rPr lang="en-GB" sz="3400" dirty="0">
                <a:effectLst>
                  <a:outerShdw blurRad="38100" dist="38100" dir="2700000" algn="tl">
                    <a:srgbClr val="000000"/>
                  </a:outerShdw>
                </a:effectLst>
              </a:rPr>
              <a:t>I administer justice into the world around me and into every circumstance of my life &amp; arena of influence affected by this issue of enslavement body, soul &amp; spirit</a:t>
            </a:r>
          </a:p>
          <a:p>
            <a:r>
              <a:rPr lang="en-GB" sz="3400" dirty="0">
                <a:effectLst>
                  <a:outerShdw blurRad="38100" dist="38100" dir="2700000" algn="tl">
                    <a:srgbClr val="000000"/>
                  </a:outerShdw>
                </a:effectLst>
              </a:rPr>
              <a:t>I am judged divorced from heaven in Jesus name</a:t>
            </a:r>
          </a:p>
        </p:txBody>
      </p:sp>
      <p:sp>
        <p:nvSpPr>
          <p:cNvPr id="74342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74342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
        <p:nvSpPr>
          <p:cNvPr id="6" name="Title 1"/>
          <p:cNvSpPr>
            <a:spLocks noGrp="1"/>
          </p:cNvSpPr>
          <p:nvPr>
            <p:ph type="title"/>
          </p:nvPr>
        </p:nvSpPr>
        <p:spPr>
          <a:xfrm>
            <a:off x="457200" y="0"/>
            <a:ext cx="8229600" cy="708025"/>
          </a:xfrm>
        </p:spPr>
        <p:txBody>
          <a:bodyPr>
            <a:noAutofit/>
          </a:bodyPr>
          <a:lstStyle/>
          <a:p>
            <a:r>
              <a:rPr lang="en-GB" dirty="0"/>
              <a:t>Kingdom Prayer</a:t>
            </a:r>
            <a:endParaRPr lang="en-GB" dirty="0">
              <a:effectLst>
                <a:outerShdw blurRad="38100" dist="38100" dir="2700000" algn="tl">
                  <a:srgbClr val="000000"/>
                </a:outerShdw>
              </a:effectLst>
            </a:endParaRPr>
          </a:p>
        </p:txBody>
      </p:sp>
    </p:spTree>
    <p:extLst>
      <p:ext uri="{BB962C8B-B14F-4D97-AF65-F5344CB8AC3E}">
        <p14:creationId xmlns:p14="http://schemas.microsoft.com/office/powerpoint/2010/main" val="26622317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3426">
                                            <p:txEl>
                                              <p:pRg st="0" end="0"/>
                                            </p:txEl>
                                          </p:spTgt>
                                        </p:tgtEl>
                                        <p:attrNameLst>
                                          <p:attrName>style.visibility</p:attrName>
                                        </p:attrNameLst>
                                      </p:cBhvr>
                                      <p:to>
                                        <p:strVal val="visible"/>
                                      </p:to>
                                    </p:set>
                                    <p:animEffect transition="in" filter="dissolve">
                                      <p:cBhvr>
                                        <p:cTn id="7" dur="500"/>
                                        <p:tgtEl>
                                          <p:spTgt spid="7434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3426">
                                            <p:txEl>
                                              <p:pRg st="1" end="1"/>
                                            </p:txEl>
                                          </p:spTgt>
                                        </p:tgtEl>
                                        <p:attrNameLst>
                                          <p:attrName>style.visibility</p:attrName>
                                        </p:attrNameLst>
                                      </p:cBhvr>
                                      <p:to>
                                        <p:strVal val="visible"/>
                                      </p:to>
                                    </p:set>
                                    <p:animEffect transition="in" filter="dissolve">
                                      <p:cBhvr>
                                        <p:cTn id="12" dur="500"/>
                                        <p:tgtEl>
                                          <p:spTgt spid="7434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3426">
                                            <p:txEl>
                                              <p:pRg st="2" end="2"/>
                                            </p:txEl>
                                          </p:spTgt>
                                        </p:tgtEl>
                                        <p:attrNameLst>
                                          <p:attrName>style.visibility</p:attrName>
                                        </p:attrNameLst>
                                      </p:cBhvr>
                                      <p:to>
                                        <p:strVal val="visible"/>
                                      </p:to>
                                    </p:set>
                                    <p:animEffect transition="in" filter="dissolve">
                                      <p:cBhvr>
                                        <p:cTn id="17" dur="500"/>
                                        <p:tgtEl>
                                          <p:spTgt spid="7434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3426">
                                            <p:txEl>
                                              <p:pRg st="3" end="3"/>
                                            </p:txEl>
                                          </p:spTgt>
                                        </p:tgtEl>
                                        <p:attrNameLst>
                                          <p:attrName>style.visibility</p:attrName>
                                        </p:attrNameLst>
                                      </p:cBhvr>
                                      <p:to>
                                        <p:strVal val="visible"/>
                                      </p:to>
                                    </p:set>
                                    <p:animEffect transition="in" filter="dissolve">
                                      <p:cBhvr>
                                        <p:cTn id="22" dur="500"/>
                                        <p:tgtEl>
                                          <p:spTgt spid="7434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Autofit/>
          </a:bodyPr>
          <a:lstStyle/>
          <a:p>
            <a:r>
              <a:rPr lang="en-GB" sz="4400" dirty="0" smtClean="0"/>
              <a:t>Corporate example</a:t>
            </a:r>
          </a:p>
          <a:p>
            <a:r>
              <a:rPr lang="en-GB" sz="4400" dirty="0" smtClean="0"/>
              <a:t>Father </a:t>
            </a:r>
            <a:r>
              <a:rPr lang="en-GB" sz="4400" dirty="0"/>
              <a:t>today by faith in the name of Jesus I take responsibility for the sin of my nation; I stand on behalf of my entire nation; the cities, the towns, the homes, the government.  </a:t>
            </a:r>
          </a:p>
        </p:txBody>
      </p:sp>
    </p:spTree>
    <p:extLst>
      <p:ext uri="{BB962C8B-B14F-4D97-AF65-F5344CB8AC3E}">
        <p14:creationId xmlns:p14="http://schemas.microsoft.com/office/powerpoint/2010/main" val="78517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a:t>Supplication </a:t>
            </a:r>
            <a:br>
              <a:rPr lang="en-GB" sz="4400" dirty="0"/>
            </a:br>
            <a:r>
              <a:rPr lang="en-GB" sz="4400" dirty="0"/>
              <a:t>a. Petitions for a personal request</a:t>
            </a:r>
            <a:br>
              <a:rPr lang="en-GB" sz="4400" dirty="0"/>
            </a:br>
            <a:r>
              <a:rPr lang="en-GB" sz="4400" dirty="0"/>
              <a:t>b. Intercessions for others</a:t>
            </a:r>
          </a:p>
          <a:p>
            <a:r>
              <a:rPr lang="en-GB" sz="4400" dirty="0" smtClean="0"/>
              <a:t>A </a:t>
            </a:r>
            <a:r>
              <a:rPr lang="en-GB" sz="4400" dirty="0"/>
              <a:t>reverent </a:t>
            </a:r>
            <a:r>
              <a:rPr lang="en-GB" sz="4400" dirty="0">
                <a:solidFill>
                  <a:srgbClr val="FFFF00"/>
                </a:solidFill>
              </a:rPr>
              <a:t>petition</a:t>
            </a:r>
            <a:r>
              <a:rPr lang="en-GB" sz="4400" dirty="0"/>
              <a:t> made to God</a:t>
            </a:r>
            <a:endParaRPr lang="en-GB" sz="4400" dirty="0" smtClean="0"/>
          </a:p>
          <a:p>
            <a:r>
              <a:rPr lang="en-GB" sz="4400" dirty="0" smtClean="0"/>
              <a:t>Law:</a:t>
            </a:r>
          </a:p>
          <a:p>
            <a:r>
              <a:rPr lang="en-GB" sz="4400" dirty="0" smtClean="0"/>
              <a:t>The </a:t>
            </a:r>
            <a:r>
              <a:rPr lang="en-GB" sz="4400" dirty="0">
                <a:solidFill>
                  <a:srgbClr val="FFFF00"/>
                </a:solidFill>
              </a:rPr>
              <a:t>request</a:t>
            </a:r>
            <a:r>
              <a:rPr lang="en-GB" sz="4400" dirty="0"/>
              <a:t> of a complainant, as stated in a complaint or in equity, that the </a:t>
            </a:r>
            <a:r>
              <a:rPr lang="en-GB" sz="4400" dirty="0">
                <a:solidFill>
                  <a:srgbClr val="FFFF00"/>
                </a:solidFill>
              </a:rPr>
              <a:t>court</a:t>
            </a:r>
            <a:r>
              <a:rPr lang="en-GB" sz="4400" dirty="0"/>
              <a:t> grant the aid or relief </a:t>
            </a:r>
            <a:r>
              <a:rPr lang="en-GB" sz="4400" dirty="0" smtClean="0"/>
              <a:t>solicited</a:t>
            </a:r>
          </a:p>
          <a:p>
            <a:endParaRPr lang="en-GB" sz="4400" dirty="0" smtClean="0"/>
          </a:p>
          <a:p>
            <a:pPr marL="0" indent="0">
              <a:buNone/>
            </a:pPr>
            <a:endParaRPr lang="en-GB" sz="4400" dirty="0" smtClean="0"/>
          </a:p>
          <a:p>
            <a:pPr marL="0" indent="0">
              <a:buNone/>
            </a:pPr>
            <a:endParaRPr lang="en-GB" sz="4400" dirty="0" smtClean="0"/>
          </a:p>
        </p:txBody>
      </p:sp>
    </p:spTree>
    <p:extLst>
      <p:ext uri="{BB962C8B-B14F-4D97-AF65-F5344CB8AC3E}">
        <p14:creationId xmlns:p14="http://schemas.microsoft.com/office/powerpoint/2010/main" val="282959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Autofit/>
          </a:bodyPr>
          <a:lstStyle/>
          <a:p>
            <a:r>
              <a:rPr lang="en-GB" sz="4000" dirty="0" smtClean="0"/>
              <a:t>Today </a:t>
            </a:r>
            <a:r>
              <a:rPr lang="en-GB" sz="4000" dirty="0"/>
              <a:t>I take responsibility; today I stand on behalf of my nation. I confess as sin what I have done and ask you to search me O God, try me and see if there be any wicked way in me where I have sinned against you, trespassed your laws through sin, iniquity and blatant arrogance</a:t>
            </a:r>
          </a:p>
        </p:txBody>
      </p:sp>
    </p:spTree>
    <p:extLst>
      <p:ext uri="{BB962C8B-B14F-4D97-AF65-F5344CB8AC3E}">
        <p14:creationId xmlns:p14="http://schemas.microsoft.com/office/powerpoint/2010/main" val="171414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392"/>
            <a:ext cx="8229600" cy="764704"/>
          </a:xfrm>
        </p:spPr>
        <p:txBody>
          <a:bodyPr/>
          <a:lstStyle/>
          <a:p>
            <a:r>
              <a:rPr lang="en-GB" dirty="0"/>
              <a:t>Kingdom Prayer</a:t>
            </a:r>
          </a:p>
        </p:txBody>
      </p:sp>
      <p:sp>
        <p:nvSpPr>
          <p:cNvPr id="3" name="Content Placeholder 2"/>
          <p:cNvSpPr>
            <a:spLocks noGrp="1"/>
          </p:cNvSpPr>
          <p:nvPr>
            <p:ph idx="1"/>
          </p:nvPr>
        </p:nvSpPr>
        <p:spPr>
          <a:xfrm>
            <a:off x="0" y="836712"/>
            <a:ext cx="9144000" cy="6021288"/>
          </a:xfrm>
        </p:spPr>
        <p:txBody>
          <a:bodyPr lIns="0" tIns="0" rIns="0" bIns="0">
            <a:noAutofit/>
          </a:bodyPr>
          <a:lstStyle/>
          <a:p>
            <a:r>
              <a:rPr lang="en-GB" sz="4400" dirty="0"/>
              <a:t>Father by faith I confess that I have sinned so judge me, judge my inner parts, and forgive me, and now as a priest I stand under the covering of your word, the tabernacle of your testimony of the word and allow you to judge me</a:t>
            </a:r>
          </a:p>
        </p:txBody>
      </p:sp>
    </p:spTree>
    <p:extLst>
      <p:ext uri="{BB962C8B-B14F-4D97-AF65-F5344CB8AC3E}">
        <p14:creationId xmlns:p14="http://schemas.microsoft.com/office/powerpoint/2010/main" val="17430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99392"/>
            <a:ext cx="8229600" cy="764704"/>
          </a:xfrm>
        </p:spPr>
        <p:txBody>
          <a:bodyPr/>
          <a:lstStyle/>
          <a:p>
            <a:r>
              <a:rPr lang="en-GB" dirty="0"/>
              <a:t>Kingdom Prayer</a:t>
            </a:r>
          </a:p>
        </p:txBody>
      </p:sp>
      <p:sp>
        <p:nvSpPr>
          <p:cNvPr id="3" name="Content Placeholder 2"/>
          <p:cNvSpPr>
            <a:spLocks noGrp="1"/>
          </p:cNvSpPr>
          <p:nvPr>
            <p:ph idx="1"/>
          </p:nvPr>
        </p:nvSpPr>
        <p:spPr>
          <a:xfrm>
            <a:off x="0" y="836712"/>
            <a:ext cx="9144000" cy="6021288"/>
          </a:xfrm>
        </p:spPr>
        <p:txBody>
          <a:bodyPr lIns="0" tIns="0" rIns="0" bIns="0">
            <a:noAutofit/>
          </a:bodyPr>
          <a:lstStyle/>
          <a:p>
            <a:r>
              <a:rPr lang="en-GB" sz="3600" dirty="0"/>
              <a:t>I stand  as a representative </a:t>
            </a:r>
            <a:r>
              <a:rPr lang="en-GB" sz="3600" dirty="0" smtClean="0"/>
              <a:t>of </a:t>
            </a:r>
            <a:r>
              <a:rPr lang="en-GB" sz="3600" dirty="0"/>
              <a:t>my nation, and in the name of Jesus I allow you to judge me under the blood of Jesus Christ whose life was given for me according to the testimony of the cross , and now as you have judged me, by faith I take the blood of that government and I stand it over those towns and cities that need the judgment of God, into the demonic world that is motivating sin in my nation</a:t>
            </a:r>
          </a:p>
        </p:txBody>
      </p:sp>
    </p:spTree>
    <p:extLst>
      <p:ext uri="{BB962C8B-B14F-4D97-AF65-F5344CB8AC3E}">
        <p14:creationId xmlns:p14="http://schemas.microsoft.com/office/powerpoint/2010/main" val="392546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fontScale="77500" lnSpcReduction="20000"/>
          </a:bodyPr>
          <a:lstStyle/>
          <a:p>
            <a:pPr>
              <a:lnSpc>
                <a:spcPct val="120000"/>
              </a:lnSpc>
            </a:pPr>
            <a:r>
              <a:rPr lang="en-GB" sz="4200" dirty="0" smtClean="0"/>
              <a:t>Today </a:t>
            </a:r>
            <a:r>
              <a:rPr lang="en-GB" sz="4200" dirty="0"/>
              <a:t>I extend this rod </a:t>
            </a:r>
            <a:r>
              <a:rPr lang="en-GB" sz="4200" dirty="0" smtClean="0"/>
              <a:t>(word of God) of </a:t>
            </a:r>
            <a:r>
              <a:rPr lang="en-GB" sz="4200" dirty="0"/>
              <a:t>the judgement of God over this town and my nation, over the demonic spirits that have access into the hearts of men and women, and as I have judged myself according to your word, I release the judgements of God to the demonic world that operates in this area in the name of Jesus Christ </a:t>
            </a:r>
          </a:p>
          <a:p>
            <a:pPr>
              <a:lnSpc>
                <a:spcPct val="120000"/>
              </a:lnSpc>
            </a:pPr>
            <a:r>
              <a:rPr lang="en-GB" sz="4200" dirty="0"/>
              <a:t>I open wide the gates that the King of Glory might come in; that the kingdom of God will flow into my community and nation</a:t>
            </a:r>
          </a:p>
          <a:p>
            <a:pPr marL="0" indent="0">
              <a:buNone/>
            </a:pPr>
            <a:endParaRPr lang="en-GB" sz="4400" dirty="0">
              <a:effectLst/>
            </a:endParaRPr>
          </a:p>
        </p:txBody>
      </p:sp>
    </p:spTree>
    <p:extLst>
      <p:ext uri="{BB962C8B-B14F-4D97-AF65-F5344CB8AC3E}">
        <p14:creationId xmlns:p14="http://schemas.microsoft.com/office/powerpoint/2010/main" val="193264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000" dirty="0"/>
              <a:t>I call forth the destinies long stolen and hijacked by the demonic realm and I bind people to the will and desire of heaven; to their heavenly calling and destiny and loose them from the ties of the demonic realm, from sin, from deception, from pride, from fear, from arrogance, from  complacency, from religious spirits, from disobedience</a:t>
            </a:r>
          </a:p>
        </p:txBody>
      </p:sp>
    </p:spTree>
    <p:extLst>
      <p:ext uri="{BB962C8B-B14F-4D97-AF65-F5344CB8AC3E}">
        <p14:creationId xmlns:p14="http://schemas.microsoft.com/office/powerpoint/2010/main" val="413877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a:bodyPr>
          <a:lstStyle/>
          <a:p>
            <a:r>
              <a:rPr lang="en-GB" sz="4000" dirty="0"/>
              <a:t>from apathy, from hopelessness, from witchcraft, from freemasonry, from addiction, from sickness, from poverty,  I stand in the gap for my nation and my community as a boundary stone wielding my authority as </a:t>
            </a:r>
            <a:r>
              <a:rPr lang="en-GB" sz="4000" dirty="0" smtClean="0"/>
              <a:t>a </a:t>
            </a:r>
            <a:r>
              <a:rPr lang="en-GB" sz="4000" dirty="0"/>
              <a:t>Priest and son of God.</a:t>
            </a:r>
          </a:p>
        </p:txBody>
      </p:sp>
    </p:spTree>
    <p:extLst>
      <p:ext uri="{BB962C8B-B14F-4D97-AF65-F5344CB8AC3E}">
        <p14:creationId xmlns:p14="http://schemas.microsoft.com/office/powerpoint/2010/main" val="230591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Know our identity as kings and priests</a:t>
            </a:r>
          </a:p>
          <a:p>
            <a:r>
              <a:rPr lang="en-GB" sz="4400" dirty="0" smtClean="0"/>
              <a:t>Know our authority as sons</a:t>
            </a:r>
          </a:p>
          <a:p>
            <a:r>
              <a:rPr lang="en-GB" sz="4400" dirty="0" smtClean="0"/>
              <a:t>Know our calling our sphere of influence</a:t>
            </a:r>
          </a:p>
          <a:p>
            <a:r>
              <a:rPr lang="en-GB" sz="4400" dirty="0" smtClean="0"/>
              <a:t>Activate our imaginations</a:t>
            </a:r>
          </a:p>
          <a:p>
            <a:r>
              <a:rPr lang="en-GB" sz="4400" dirty="0" smtClean="0"/>
              <a:t>Practice stepping in &amp; out</a:t>
            </a:r>
          </a:p>
          <a:p>
            <a:r>
              <a:rPr lang="en-GB" sz="4400" dirty="0" smtClean="0"/>
              <a:t>Access our thrones &amp; courts by faith </a:t>
            </a:r>
          </a:p>
        </p:txBody>
      </p:sp>
    </p:spTree>
    <p:extLst>
      <p:ext uri="{BB962C8B-B14F-4D97-AF65-F5344CB8AC3E}">
        <p14:creationId xmlns:p14="http://schemas.microsoft.com/office/powerpoint/2010/main" val="27867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fontScale="85000" lnSpcReduction="10000"/>
          </a:bodyPr>
          <a:lstStyle/>
          <a:p>
            <a:r>
              <a:rPr lang="en-GB" sz="4400" dirty="0" smtClean="0">
                <a:effectLst>
                  <a:outerShdw blurRad="38100" dist="63500" dir="2700000" algn="tl">
                    <a:srgbClr val="000000"/>
                  </a:outerShdw>
                </a:effectLst>
              </a:rPr>
              <a:t>2 Cor 5:</a:t>
            </a:r>
            <a:r>
              <a:rPr lang="en-GB" sz="4400" baseline="30000" dirty="0" smtClean="0">
                <a:effectLst>
                  <a:outerShdw blurRad="38100" dist="63500" dir="2700000" algn="tl">
                    <a:srgbClr val="000000"/>
                  </a:outerShdw>
                </a:effectLst>
              </a:rPr>
              <a:t>7</a:t>
            </a:r>
            <a:r>
              <a:rPr lang="en-GB" sz="4400" dirty="0" smtClean="0">
                <a:effectLst>
                  <a:outerShdw blurRad="38100" dist="63500" dir="2700000" algn="tl">
                    <a:srgbClr val="000000"/>
                  </a:outerShdw>
                </a:effectLst>
              </a:rPr>
              <a:t> </a:t>
            </a:r>
            <a:r>
              <a:rPr lang="en-GB" sz="4400" dirty="0"/>
              <a:t>for we walk by faith, not by </a:t>
            </a:r>
            <a:r>
              <a:rPr lang="en-GB" sz="4400" dirty="0" smtClean="0"/>
              <a:t>sight</a:t>
            </a:r>
          </a:p>
          <a:p>
            <a:r>
              <a:rPr lang="en-GB" sz="4400" dirty="0" smtClean="0">
                <a:effectLst>
                  <a:outerShdw blurRad="38100" dist="63500" dir="2700000" algn="tl">
                    <a:srgbClr val="000000"/>
                  </a:outerShdw>
                </a:effectLst>
              </a:rPr>
              <a:t>Rom 1:</a:t>
            </a:r>
            <a:r>
              <a:rPr lang="en-GB" sz="4400" baseline="30000" dirty="0" smtClean="0">
                <a:effectLst>
                  <a:outerShdw blurRad="38100" dist="63500" dir="2700000" algn="tl">
                    <a:srgbClr val="000000"/>
                  </a:outerShdw>
                </a:effectLst>
              </a:rPr>
              <a:t>17</a:t>
            </a:r>
            <a:r>
              <a:rPr lang="en-GB" sz="4400" dirty="0" smtClean="0"/>
              <a:t> </a:t>
            </a:r>
            <a:r>
              <a:rPr lang="en-GB" sz="4400" dirty="0"/>
              <a:t>The righteous will live by faith</a:t>
            </a:r>
            <a:r>
              <a:rPr lang="en-GB" sz="4400" dirty="0" smtClean="0"/>
              <a:t>.’</a:t>
            </a:r>
          </a:p>
          <a:p>
            <a:r>
              <a:rPr lang="en-GB" sz="4400" dirty="0" err="1" smtClean="0">
                <a:effectLst>
                  <a:outerShdw blurRad="38100" dist="63500" dir="2700000" algn="tl">
                    <a:srgbClr val="000000"/>
                  </a:outerShdw>
                </a:effectLst>
              </a:rPr>
              <a:t>Heb</a:t>
            </a:r>
            <a:r>
              <a:rPr lang="en-GB" sz="4400" dirty="0" smtClean="0">
                <a:effectLst>
                  <a:outerShdw blurRad="38100" dist="63500" dir="2700000" algn="tl">
                    <a:srgbClr val="000000"/>
                  </a:outerShdw>
                </a:effectLst>
              </a:rPr>
              <a:t> 11:</a:t>
            </a:r>
            <a:r>
              <a:rPr lang="en-GB" sz="4400" baseline="30000" dirty="0" smtClean="0"/>
              <a:t>1 </a:t>
            </a:r>
            <a:r>
              <a:rPr lang="en-GB" sz="4400" dirty="0" smtClean="0"/>
              <a:t>NOW </a:t>
            </a:r>
            <a:r>
              <a:rPr lang="en-GB" sz="4400" dirty="0"/>
              <a:t>FAITH is the assurance (the confirmation, the title deed) of the things [we] hope for, being the proof of things [we] do not see and the conviction of their reality [faith perceiving as real fact what is not revealed to the senses].</a:t>
            </a:r>
            <a:endParaRPr lang="en-GB" sz="4400" dirty="0" smtClean="0">
              <a:effectLst>
                <a:outerShdw blurRad="38100" dist="63500" dir="2700000" algn="tl">
                  <a:srgbClr val="000000"/>
                </a:outerShdw>
              </a:effectLst>
            </a:endParaRPr>
          </a:p>
          <a:p>
            <a:r>
              <a:rPr lang="en-GB" sz="4400" dirty="0" err="1" smtClean="0">
                <a:effectLst>
                  <a:outerShdw blurRad="38100" dist="63500" dir="2700000" algn="tl">
                    <a:srgbClr val="000000"/>
                  </a:outerShdw>
                </a:effectLst>
              </a:rPr>
              <a:t>Heb</a:t>
            </a:r>
            <a:r>
              <a:rPr lang="en-GB" sz="4400" dirty="0" smtClean="0">
                <a:effectLst>
                  <a:outerShdw blurRad="38100" dist="63500" dir="2700000" algn="tl">
                    <a:srgbClr val="000000"/>
                  </a:outerShdw>
                </a:effectLst>
              </a:rPr>
              <a:t> 11:</a:t>
            </a:r>
            <a:r>
              <a:rPr lang="en-GB" sz="4000" baseline="30000" dirty="0" smtClean="0"/>
              <a:t>6</a:t>
            </a:r>
            <a:r>
              <a:rPr lang="en-GB" sz="4000" dirty="0" smtClean="0"/>
              <a:t> </a:t>
            </a:r>
            <a:r>
              <a:rPr lang="en-GB" sz="4000" dirty="0"/>
              <a:t>And without faith it is impossible to please </a:t>
            </a:r>
            <a:r>
              <a:rPr lang="en-GB" sz="4000" i="1" dirty="0"/>
              <a:t>Him</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358334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Understand biblical authority symbolism</a:t>
            </a:r>
          </a:p>
          <a:p>
            <a:r>
              <a:rPr lang="en-GB" sz="4400" dirty="0" smtClean="0"/>
              <a:t>Crowns</a:t>
            </a:r>
          </a:p>
          <a:p>
            <a:r>
              <a:rPr lang="en-GB" sz="4400" dirty="0" smtClean="0"/>
              <a:t>Mantles or cloaks</a:t>
            </a:r>
          </a:p>
          <a:p>
            <a:r>
              <a:rPr lang="en-GB" sz="4400" dirty="0" smtClean="0"/>
              <a:t>Sceptres</a:t>
            </a:r>
          </a:p>
          <a:p>
            <a:r>
              <a:rPr lang="en-GB" sz="4400" dirty="0" smtClean="0"/>
              <a:t>Swords, spears, arrows</a:t>
            </a:r>
          </a:p>
          <a:p>
            <a:r>
              <a:rPr lang="en-GB" sz="4400" dirty="0" smtClean="0"/>
              <a:t>Orbs</a:t>
            </a:r>
          </a:p>
          <a:p>
            <a:r>
              <a:rPr lang="en-GB" sz="4400" dirty="0" smtClean="0"/>
              <a:t>Keys</a:t>
            </a:r>
          </a:p>
        </p:txBody>
      </p:sp>
    </p:spTree>
    <p:extLst>
      <p:ext uri="{BB962C8B-B14F-4D97-AF65-F5344CB8AC3E}">
        <p14:creationId xmlns:p14="http://schemas.microsoft.com/office/powerpoint/2010/main" val="290934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58" y="1196752"/>
            <a:ext cx="894628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9944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smtClean="0"/>
              <a:t>Kingdom Prayer</a:t>
            </a:r>
            <a:endParaRPr lang="en-GB" dirty="0"/>
          </a:p>
        </p:txBody>
      </p:sp>
      <p:sp>
        <p:nvSpPr>
          <p:cNvPr id="3" name="Content Placeholder 2"/>
          <p:cNvSpPr>
            <a:spLocks noGrp="1"/>
          </p:cNvSpPr>
          <p:nvPr>
            <p:ph idx="1"/>
          </p:nvPr>
        </p:nvSpPr>
        <p:spPr>
          <a:xfrm>
            <a:off x="0" y="980728"/>
            <a:ext cx="9144000" cy="5877272"/>
          </a:xfrm>
        </p:spPr>
        <p:txBody>
          <a:bodyPr lIns="0" tIns="0" rIns="0" bIns="0">
            <a:normAutofit lnSpcReduction="10000"/>
          </a:bodyPr>
          <a:lstStyle/>
          <a:p>
            <a:r>
              <a:rPr lang="en-GB" sz="4400" dirty="0" smtClean="0"/>
              <a:t>Entreaty</a:t>
            </a:r>
          </a:p>
          <a:p>
            <a:r>
              <a:rPr lang="en-GB" sz="4400" dirty="0" smtClean="0"/>
              <a:t>An </a:t>
            </a:r>
            <a:r>
              <a:rPr lang="en-GB" sz="4400" dirty="0"/>
              <a:t>earnest request or petition; a </a:t>
            </a:r>
            <a:r>
              <a:rPr lang="en-GB" sz="4400" dirty="0" smtClean="0"/>
              <a:t>plea</a:t>
            </a:r>
          </a:p>
          <a:p>
            <a:r>
              <a:rPr lang="en-GB" sz="4400" dirty="0" smtClean="0"/>
              <a:t>Petition</a:t>
            </a:r>
          </a:p>
          <a:p>
            <a:r>
              <a:rPr lang="en-GB" sz="4400" dirty="0" smtClean="0"/>
              <a:t>A </a:t>
            </a:r>
            <a:r>
              <a:rPr lang="en-GB" sz="4400" dirty="0"/>
              <a:t>solemn supplication or request to a superior </a:t>
            </a:r>
            <a:r>
              <a:rPr lang="en-GB" sz="4400" dirty="0" smtClean="0"/>
              <a:t>authority.</a:t>
            </a:r>
            <a:endParaRPr lang="en-GB" sz="4400" dirty="0"/>
          </a:p>
          <a:p>
            <a:r>
              <a:rPr lang="en-GB" sz="4400" dirty="0" smtClean="0"/>
              <a:t>A </a:t>
            </a:r>
            <a:r>
              <a:rPr lang="en-GB" sz="4400" dirty="0"/>
              <a:t>formal written document requesting a right or benefit from a person or group in authority</a:t>
            </a:r>
            <a:r>
              <a:rPr lang="en-GB" sz="4400" dirty="0" smtClean="0"/>
              <a:t>.</a:t>
            </a:r>
            <a:endParaRPr lang="en-GB" sz="4400" dirty="0"/>
          </a:p>
        </p:txBody>
      </p:sp>
    </p:spTree>
    <p:extLst>
      <p:ext uri="{BB962C8B-B14F-4D97-AF65-F5344CB8AC3E}">
        <p14:creationId xmlns:p14="http://schemas.microsoft.com/office/powerpoint/2010/main" val="83644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78870"/>
            <a:ext cx="8712968" cy="5859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19326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615" y="1052736"/>
            <a:ext cx="8667865" cy="293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614" y="3993354"/>
            <a:ext cx="8667865" cy="27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97053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851034"/>
            <a:ext cx="8928992" cy="5957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191011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217779"/>
            <a:ext cx="8064896" cy="5560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3" y="814039"/>
            <a:ext cx="8064895" cy="398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5141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708688"/>
          </a:xfrm>
        </p:spPr>
        <p:txBody>
          <a:bodyPr/>
          <a:lstStyle/>
          <a:p>
            <a:r>
              <a:rPr lang="en-GB" dirty="0"/>
              <a:t>Kingdom Prayer</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73439"/>
            <a:ext cx="8856984" cy="6005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62613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eavenly pathway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Heavenly pathways</Template>
  <TotalTime>16355</TotalTime>
  <Words>3896</Words>
  <Application>Microsoft Office PowerPoint</Application>
  <PresentationFormat>On-screen Show (4:3)</PresentationFormat>
  <Paragraphs>529</Paragraphs>
  <Slides>94</Slides>
  <Notes>24</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Heavenly pathways</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Heavenly Encounters - Practicing</vt:lpstr>
      <vt:lpstr>Kingdom Prayer</vt:lpstr>
      <vt:lpstr>Kingdom Prayer</vt:lpstr>
      <vt:lpstr>PowerPoint Presentation</vt:lpstr>
      <vt:lpstr>Kingdom Prayer</vt:lpstr>
      <vt:lpstr>PowerPoint Presentation</vt:lpstr>
      <vt:lpstr>Kingdom Prayer</vt:lpstr>
      <vt:lpstr>Kingdom Prayer</vt:lpstr>
      <vt:lpstr>Kingdom Prayer</vt:lpstr>
      <vt:lpstr>Kingdom Prayer</vt:lpstr>
      <vt:lpstr>Kingdom Prayer</vt:lpstr>
      <vt:lpstr>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lpstr>Kingdom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Ambassadors of Heaven</dc:title>
  <dc:creator>Mike Parsons</dc:creator>
  <cp:lastModifiedBy>Mike Parsons</cp:lastModifiedBy>
  <cp:revision>115</cp:revision>
  <dcterms:created xsi:type="dcterms:W3CDTF">2012-03-08T14:15:28Z</dcterms:created>
  <dcterms:modified xsi:type="dcterms:W3CDTF">2012-07-21T14:34:37Z</dcterms:modified>
</cp:coreProperties>
</file>