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1"/>
  </p:notesMasterIdLst>
  <p:handoutMasterIdLst>
    <p:handoutMasterId r:id="rId102"/>
  </p:handoutMasterIdLst>
  <p:sldIdLst>
    <p:sldId id="860" r:id="rId2"/>
    <p:sldId id="814" r:id="rId3"/>
    <p:sldId id="793" r:id="rId4"/>
    <p:sldId id="903" r:id="rId5"/>
    <p:sldId id="805" r:id="rId6"/>
    <p:sldId id="806" r:id="rId7"/>
    <p:sldId id="870" r:id="rId8"/>
    <p:sldId id="872" r:id="rId9"/>
    <p:sldId id="865" r:id="rId10"/>
    <p:sldId id="863" r:id="rId11"/>
    <p:sldId id="861" r:id="rId12"/>
    <p:sldId id="866" r:id="rId13"/>
    <p:sldId id="862" r:id="rId14"/>
    <p:sldId id="808" r:id="rId15"/>
    <p:sldId id="867" r:id="rId16"/>
    <p:sldId id="868" r:id="rId17"/>
    <p:sldId id="869" r:id="rId18"/>
    <p:sldId id="871" r:id="rId19"/>
    <p:sldId id="875" r:id="rId20"/>
    <p:sldId id="874" r:id="rId21"/>
    <p:sldId id="873" r:id="rId22"/>
    <p:sldId id="876" r:id="rId23"/>
    <p:sldId id="881" r:id="rId24"/>
    <p:sldId id="882" r:id="rId25"/>
    <p:sldId id="885" r:id="rId26"/>
    <p:sldId id="883" r:id="rId27"/>
    <p:sldId id="896" r:id="rId28"/>
    <p:sldId id="899" r:id="rId29"/>
    <p:sldId id="901" r:id="rId30"/>
    <p:sldId id="895" r:id="rId31"/>
    <p:sldId id="893" r:id="rId32"/>
    <p:sldId id="897" r:id="rId33"/>
    <p:sldId id="892" r:id="rId34"/>
    <p:sldId id="884" r:id="rId35"/>
    <p:sldId id="894" r:id="rId36"/>
    <p:sldId id="898" r:id="rId37"/>
    <p:sldId id="848" r:id="rId38"/>
    <p:sldId id="852" r:id="rId39"/>
    <p:sldId id="880" r:id="rId40"/>
    <p:sldId id="877" r:id="rId41"/>
    <p:sldId id="878" r:id="rId42"/>
    <p:sldId id="879" r:id="rId43"/>
    <p:sldId id="847" r:id="rId44"/>
    <p:sldId id="799" r:id="rId45"/>
    <p:sldId id="794" r:id="rId46"/>
    <p:sldId id="886" r:id="rId47"/>
    <p:sldId id="804" r:id="rId48"/>
    <p:sldId id="798" r:id="rId49"/>
    <p:sldId id="849" r:id="rId50"/>
    <p:sldId id="850" r:id="rId51"/>
    <p:sldId id="902" r:id="rId52"/>
    <p:sldId id="817" r:id="rId53"/>
    <p:sldId id="837" r:id="rId54"/>
    <p:sldId id="816" r:id="rId55"/>
    <p:sldId id="800" r:id="rId56"/>
    <p:sldId id="801" r:id="rId57"/>
    <p:sldId id="853" r:id="rId58"/>
    <p:sldId id="818" r:id="rId59"/>
    <p:sldId id="831" r:id="rId60"/>
    <p:sldId id="854" r:id="rId61"/>
    <p:sldId id="834" r:id="rId62"/>
    <p:sldId id="855" r:id="rId63"/>
    <p:sldId id="835" r:id="rId64"/>
    <p:sldId id="822" r:id="rId65"/>
    <p:sldId id="824" r:id="rId66"/>
    <p:sldId id="836" r:id="rId67"/>
    <p:sldId id="833" r:id="rId68"/>
    <p:sldId id="856" r:id="rId69"/>
    <p:sldId id="826" r:id="rId70"/>
    <p:sldId id="851" r:id="rId71"/>
    <p:sldId id="778" r:id="rId72"/>
    <p:sldId id="788" r:id="rId73"/>
    <p:sldId id="789" r:id="rId74"/>
    <p:sldId id="802" r:id="rId75"/>
    <p:sldId id="797" r:id="rId76"/>
    <p:sldId id="796" r:id="rId77"/>
    <p:sldId id="803" r:id="rId78"/>
    <p:sldId id="790" r:id="rId79"/>
    <p:sldId id="795" r:id="rId80"/>
    <p:sldId id="791" r:id="rId81"/>
    <p:sldId id="859" r:id="rId82"/>
    <p:sldId id="858" r:id="rId83"/>
    <p:sldId id="857" r:id="rId84"/>
    <p:sldId id="792" r:id="rId85"/>
    <p:sldId id="839" r:id="rId86"/>
    <p:sldId id="777" r:id="rId87"/>
    <p:sldId id="843" r:id="rId88"/>
    <p:sldId id="844" r:id="rId89"/>
    <p:sldId id="846" r:id="rId90"/>
    <p:sldId id="845" r:id="rId91"/>
    <p:sldId id="842" r:id="rId92"/>
    <p:sldId id="887" r:id="rId93"/>
    <p:sldId id="841" r:id="rId94"/>
    <p:sldId id="840" r:id="rId95"/>
    <p:sldId id="904" r:id="rId96"/>
    <p:sldId id="888" r:id="rId97"/>
    <p:sldId id="889" r:id="rId98"/>
    <p:sldId id="890" r:id="rId99"/>
    <p:sldId id="891" r:id="rId10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66FF66"/>
    <a:srgbClr val="00A800"/>
    <a:srgbClr val="009A00"/>
    <a:srgbClr val="CC00CC"/>
    <a:srgbClr val="FF0000"/>
    <a:srgbClr val="00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3" autoAdjust="0"/>
    <p:restoredTop sz="90365" autoAdjust="0"/>
  </p:normalViewPr>
  <p:slideViewPr>
    <p:cSldViewPr>
      <p:cViewPr varScale="1">
        <p:scale>
          <a:sx n="71" d="100"/>
          <a:sy n="71" d="100"/>
        </p:scale>
        <p:origin x="-7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6861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6861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6861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3CA80AE-24C5-4434-AF64-E722D65D471C}" type="slidenum">
              <a:rPr lang="en-GB"/>
              <a:pPr/>
              <a:t>‹#›</a:t>
            </a:fld>
            <a:endParaRPr lang="en-GB"/>
          </a:p>
        </p:txBody>
      </p:sp>
    </p:spTree>
    <p:extLst>
      <p:ext uri="{BB962C8B-B14F-4D97-AF65-F5344CB8AC3E}">
        <p14:creationId xmlns:p14="http://schemas.microsoft.com/office/powerpoint/2010/main" val="2232579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614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8DDB9CC-54D5-42A7-832F-F0E1FA42D627}" type="slidenum">
              <a:rPr lang="en-GB"/>
              <a:pPr/>
              <a:t>‹#›</a:t>
            </a:fld>
            <a:endParaRPr lang="en-GB"/>
          </a:p>
        </p:txBody>
      </p:sp>
    </p:spTree>
    <p:extLst>
      <p:ext uri="{BB962C8B-B14F-4D97-AF65-F5344CB8AC3E}">
        <p14:creationId xmlns:p14="http://schemas.microsoft.com/office/powerpoint/2010/main" val="28460389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5A87F-DE41-48FB-95C9-3C7529A443C5}" type="slidenum">
              <a:rPr lang="en-GB"/>
              <a:pPr/>
              <a:t>3</a:t>
            </a:fld>
            <a:endParaRPr lang="en-GB" dirty="0"/>
          </a:p>
        </p:txBody>
      </p:sp>
      <p:sp>
        <p:nvSpPr>
          <p:cNvPr id="1193986" name="Rectangle 2"/>
          <p:cNvSpPr>
            <a:spLocks noGrp="1" noRot="1" noChangeAspect="1" noChangeArrowheads="1" noTextEdit="1"/>
          </p:cNvSpPr>
          <p:nvPr>
            <p:ph type="sldImg"/>
          </p:nvPr>
        </p:nvSpPr>
        <p:spPr>
          <a:xfrm>
            <a:off x="917575" y="744538"/>
            <a:ext cx="4962525" cy="3722687"/>
          </a:xfrm>
          <a:ln/>
        </p:spPr>
      </p:sp>
      <p:sp>
        <p:nvSpPr>
          <p:cNvPr id="1193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42</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59677-791A-401F-82B2-6F6B350756B5}" type="slidenum">
              <a:rPr lang="en-GB"/>
              <a:pPr/>
              <a:t>43</a:t>
            </a:fld>
            <a:endParaRPr lang="en-GB"/>
          </a:p>
        </p:txBody>
      </p:sp>
      <p:sp>
        <p:nvSpPr>
          <p:cNvPr id="1120258" name="Rectangle 2"/>
          <p:cNvSpPr>
            <a:spLocks noGrp="1" noRot="1" noChangeAspect="1" noChangeArrowheads="1" noTextEdit="1"/>
          </p:cNvSpPr>
          <p:nvPr>
            <p:ph type="sldImg"/>
          </p:nvPr>
        </p:nvSpPr>
        <p:spPr>
          <a:xfrm>
            <a:off x="917575" y="744538"/>
            <a:ext cx="4962525" cy="3722687"/>
          </a:xfrm>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44</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45</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46</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47</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48</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49</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50</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51</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5A87F-DE41-48FB-95C9-3C7529A443C5}" type="slidenum">
              <a:rPr lang="en-GB"/>
              <a:pPr/>
              <a:t>4</a:t>
            </a:fld>
            <a:endParaRPr lang="en-GB" dirty="0"/>
          </a:p>
        </p:txBody>
      </p:sp>
      <p:sp>
        <p:nvSpPr>
          <p:cNvPr id="1193986" name="Rectangle 2"/>
          <p:cNvSpPr>
            <a:spLocks noGrp="1" noRot="1" noChangeAspect="1" noChangeArrowheads="1" noTextEdit="1"/>
          </p:cNvSpPr>
          <p:nvPr>
            <p:ph type="sldImg"/>
          </p:nvPr>
        </p:nvSpPr>
        <p:spPr>
          <a:xfrm>
            <a:off x="917575" y="744538"/>
            <a:ext cx="4962525" cy="3722687"/>
          </a:xfrm>
          <a:ln/>
        </p:spPr>
      </p:sp>
      <p:sp>
        <p:nvSpPr>
          <p:cNvPr id="1193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52</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53</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54</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55</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56</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57</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58</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59</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60</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61</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5</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62</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63</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64</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65</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66</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67</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68</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69</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70</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F8EE8-5B92-4EDC-ACA3-D8AB7EB2D66D}" type="slidenum">
              <a:rPr lang="en-GB"/>
              <a:pPr/>
              <a:t>72</a:t>
            </a:fld>
            <a:endParaRPr lang="en-GB"/>
          </a:p>
        </p:txBody>
      </p:sp>
      <p:sp>
        <p:nvSpPr>
          <p:cNvPr id="1141762" name="Rectangle 2"/>
          <p:cNvSpPr>
            <a:spLocks noGrp="1" noRot="1" noChangeAspect="1" noChangeArrowheads="1" noTextEdit="1"/>
          </p:cNvSpPr>
          <p:nvPr>
            <p:ph type="sldImg"/>
          </p:nvPr>
        </p:nvSpPr>
        <p:spPr>
          <a:xfrm>
            <a:off x="917575" y="744538"/>
            <a:ext cx="4962525" cy="3722687"/>
          </a:xfrm>
          <a:ln/>
        </p:spPr>
      </p:sp>
      <p:sp>
        <p:nvSpPr>
          <p:cNvPr id="114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6</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B7A8B-1F98-4C83-8024-C0872299F708}" type="slidenum">
              <a:rPr lang="en-GB"/>
              <a:pPr/>
              <a:t>73</a:t>
            </a:fld>
            <a:endParaRPr lang="en-GB"/>
          </a:p>
        </p:txBody>
      </p:sp>
      <p:sp>
        <p:nvSpPr>
          <p:cNvPr id="1185794" name="Rectangle 2"/>
          <p:cNvSpPr>
            <a:spLocks noGrp="1" noRot="1" noChangeAspect="1" noChangeArrowheads="1" noTextEdit="1"/>
          </p:cNvSpPr>
          <p:nvPr>
            <p:ph type="sldImg"/>
          </p:nvPr>
        </p:nvSpPr>
        <p:spPr>
          <a:xfrm>
            <a:off x="917575" y="744538"/>
            <a:ext cx="4962525" cy="3722687"/>
          </a:xfrm>
          <a:ln/>
        </p:spPr>
      </p:sp>
      <p:sp>
        <p:nvSpPr>
          <p:cNvPr id="118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74</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75</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76</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77</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F1E26-CF03-48CA-ABE3-E7BB3DBEA542}" type="slidenum">
              <a:rPr lang="en-GB"/>
              <a:pPr/>
              <a:t>78</a:t>
            </a:fld>
            <a:endParaRPr lang="en-GB"/>
          </a:p>
        </p:txBody>
      </p:sp>
      <p:sp>
        <p:nvSpPr>
          <p:cNvPr id="1187842" name="Rectangle 2"/>
          <p:cNvSpPr>
            <a:spLocks noGrp="1" noRot="1" noChangeAspect="1" noChangeArrowheads="1" noTextEdit="1"/>
          </p:cNvSpPr>
          <p:nvPr>
            <p:ph type="sldImg"/>
          </p:nvPr>
        </p:nvSpPr>
        <p:spPr>
          <a:xfrm>
            <a:off x="917575" y="744538"/>
            <a:ext cx="4962525" cy="3722687"/>
          </a:xfrm>
          <a:ln/>
        </p:spPr>
      </p:sp>
      <p:sp>
        <p:nvSpPr>
          <p:cNvPr id="118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79</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23AE9-97C3-4819-9B6F-072D1493839A}" type="slidenum">
              <a:rPr lang="en-GB"/>
              <a:pPr/>
              <a:t>80</a:t>
            </a:fld>
            <a:endParaRPr lang="en-GB"/>
          </a:p>
        </p:txBody>
      </p:sp>
      <p:sp>
        <p:nvSpPr>
          <p:cNvPr id="1189890" name="Rectangle 2"/>
          <p:cNvSpPr>
            <a:spLocks noGrp="1" noRot="1" noChangeAspect="1" noChangeArrowheads="1" noTextEdit="1"/>
          </p:cNvSpPr>
          <p:nvPr>
            <p:ph type="sldImg"/>
          </p:nvPr>
        </p:nvSpPr>
        <p:spPr>
          <a:xfrm>
            <a:off x="917575" y="744538"/>
            <a:ext cx="4962525" cy="3722687"/>
          </a:xfrm>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23AE9-97C3-4819-9B6F-072D1493839A}" type="slidenum">
              <a:rPr lang="en-GB"/>
              <a:pPr/>
              <a:t>83</a:t>
            </a:fld>
            <a:endParaRPr lang="en-GB"/>
          </a:p>
        </p:txBody>
      </p:sp>
      <p:sp>
        <p:nvSpPr>
          <p:cNvPr id="1189890" name="Rectangle 2"/>
          <p:cNvSpPr>
            <a:spLocks noGrp="1" noRot="1" noChangeAspect="1" noChangeArrowheads="1" noTextEdit="1"/>
          </p:cNvSpPr>
          <p:nvPr>
            <p:ph type="sldImg"/>
          </p:nvPr>
        </p:nvSpPr>
        <p:spPr>
          <a:xfrm>
            <a:off x="917575" y="744538"/>
            <a:ext cx="4962525" cy="3722687"/>
          </a:xfrm>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CC43-E456-47CD-9789-A0369F54A8BE}" type="slidenum">
              <a:rPr lang="en-GB"/>
              <a:pPr/>
              <a:t>84</a:t>
            </a:fld>
            <a:endParaRPr lang="en-GB"/>
          </a:p>
        </p:txBody>
      </p:sp>
      <p:sp>
        <p:nvSpPr>
          <p:cNvPr id="1191938" name="Rectangle 2"/>
          <p:cNvSpPr>
            <a:spLocks noGrp="1" noRot="1" noChangeAspect="1" noChangeArrowheads="1" noTextEdit="1"/>
          </p:cNvSpPr>
          <p:nvPr>
            <p:ph type="sldImg"/>
          </p:nvPr>
        </p:nvSpPr>
        <p:spPr>
          <a:xfrm>
            <a:off x="917575" y="744538"/>
            <a:ext cx="4962525" cy="3722687"/>
          </a:xfrm>
          <a:ln/>
        </p:spPr>
      </p:sp>
      <p:sp>
        <p:nvSpPr>
          <p:cNvPr id="119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37</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CC43-E456-47CD-9789-A0369F54A8BE}" type="slidenum">
              <a:rPr lang="en-GB"/>
              <a:pPr/>
              <a:t>85</a:t>
            </a:fld>
            <a:endParaRPr lang="en-GB"/>
          </a:p>
        </p:txBody>
      </p:sp>
      <p:sp>
        <p:nvSpPr>
          <p:cNvPr id="1191938" name="Rectangle 2"/>
          <p:cNvSpPr>
            <a:spLocks noGrp="1" noRot="1" noChangeAspect="1" noChangeArrowheads="1" noTextEdit="1"/>
          </p:cNvSpPr>
          <p:nvPr>
            <p:ph type="sldImg"/>
          </p:nvPr>
        </p:nvSpPr>
        <p:spPr>
          <a:xfrm>
            <a:off x="917575" y="744538"/>
            <a:ext cx="4962525" cy="3722687"/>
          </a:xfrm>
          <a:ln/>
        </p:spPr>
      </p:sp>
      <p:sp>
        <p:nvSpPr>
          <p:cNvPr id="119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59677-791A-401F-82B2-6F6B350756B5}" type="slidenum">
              <a:rPr lang="en-GB"/>
              <a:pPr/>
              <a:t>86</a:t>
            </a:fld>
            <a:endParaRPr lang="en-GB"/>
          </a:p>
        </p:txBody>
      </p:sp>
      <p:sp>
        <p:nvSpPr>
          <p:cNvPr id="1120258" name="Rectangle 2"/>
          <p:cNvSpPr>
            <a:spLocks noGrp="1" noRot="1" noChangeAspect="1" noChangeArrowheads="1" noTextEdit="1"/>
          </p:cNvSpPr>
          <p:nvPr>
            <p:ph type="sldImg"/>
          </p:nvPr>
        </p:nvSpPr>
        <p:spPr>
          <a:xfrm>
            <a:off x="917575" y="744538"/>
            <a:ext cx="4962525" cy="3722687"/>
          </a:xfrm>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59677-791A-401F-82B2-6F6B350756B5}" type="slidenum">
              <a:rPr lang="en-GB"/>
              <a:pPr/>
              <a:t>87</a:t>
            </a:fld>
            <a:endParaRPr lang="en-GB"/>
          </a:p>
        </p:txBody>
      </p:sp>
      <p:sp>
        <p:nvSpPr>
          <p:cNvPr id="1120258" name="Rectangle 2"/>
          <p:cNvSpPr>
            <a:spLocks noGrp="1" noRot="1" noChangeAspect="1" noChangeArrowheads="1" noTextEdit="1"/>
          </p:cNvSpPr>
          <p:nvPr>
            <p:ph type="sldImg"/>
          </p:nvPr>
        </p:nvSpPr>
        <p:spPr>
          <a:xfrm>
            <a:off x="917575" y="744538"/>
            <a:ext cx="4962525" cy="3722687"/>
          </a:xfrm>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59677-791A-401F-82B2-6F6B350756B5}" type="slidenum">
              <a:rPr lang="en-GB"/>
              <a:pPr/>
              <a:t>88</a:t>
            </a:fld>
            <a:endParaRPr lang="en-GB"/>
          </a:p>
        </p:txBody>
      </p:sp>
      <p:sp>
        <p:nvSpPr>
          <p:cNvPr id="1120258" name="Rectangle 2"/>
          <p:cNvSpPr>
            <a:spLocks noGrp="1" noRot="1" noChangeAspect="1" noChangeArrowheads="1" noTextEdit="1"/>
          </p:cNvSpPr>
          <p:nvPr>
            <p:ph type="sldImg"/>
          </p:nvPr>
        </p:nvSpPr>
        <p:spPr>
          <a:xfrm>
            <a:off x="917575" y="744538"/>
            <a:ext cx="4962525" cy="3722687"/>
          </a:xfrm>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59677-791A-401F-82B2-6F6B350756B5}" type="slidenum">
              <a:rPr lang="en-GB"/>
              <a:pPr/>
              <a:t>89</a:t>
            </a:fld>
            <a:endParaRPr lang="en-GB"/>
          </a:p>
        </p:txBody>
      </p:sp>
      <p:sp>
        <p:nvSpPr>
          <p:cNvPr id="1120258" name="Rectangle 2"/>
          <p:cNvSpPr>
            <a:spLocks noGrp="1" noRot="1" noChangeAspect="1" noChangeArrowheads="1" noTextEdit="1"/>
          </p:cNvSpPr>
          <p:nvPr>
            <p:ph type="sldImg"/>
          </p:nvPr>
        </p:nvSpPr>
        <p:spPr>
          <a:xfrm>
            <a:off x="917575" y="744538"/>
            <a:ext cx="4962525" cy="3722687"/>
          </a:xfrm>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59677-791A-401F-82B2-6F6B350756B5}" type="slidenum">
              <a:rPr lang="en-GB"/>
              <a:pPr/>
              <a:t>90</a:t>
            </a:fld>
            <a:endParaRPr lang="en-GB"/>
          </a:p>
        </p:txBody>
      </p:sp>
      <p:sp>
        <p:nvSpPr>
          <p:cNvPr id="1120258" name="Rectangle 2"/>
          <p:cNvSpPr>
            <a:spLocks noGrp="1" noRot="1" noChangeAspect="1" noChangeArrowheads="1" noTextEdit="1"/>
          </p:cNvSpPr>
          <p:nvPr>
            <p:ph type="sldImg"/>
          </p:nvPr>
        </p:nvSpPr>
        <p:spPr>
          <a:xfrm>
            <a:off x="917575" y="744538"/>
            <a:ext cx="4962525" cy="3722687"/>
          </a:xfrm>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F1E26-CF03-48CA-ABE3-E7BB3DBEA542}" type="slidenum">
              <a:rPr lang="en-GB"/>
              <a:pPr/>
              <a:t>91</a:t>
            </a:fld>
            <a:endParaRPr lang="en-GB"/>
          </a:p>
        </p:txBody>
      </p:sp>
      <p:sp>
        <p:nvSpPr>
          <p:cNvPr id="1187842" name="Rectangle 2"/>
          <p:cNvSpPr>
            <a:spLocks noGrp="1" noRot="1" noChangeAspect="1" noChangeArrowheads="1" noTextEdit="1"/>
          </p:cNvSpPr>
          <p:nvPr>
            <p:ph type="sldImg"/>
          </p:nvPr>
        </p:nvSpPr>
        <p:spPr>
          <a:xfrm>
            <a:off x="917575" y="744538"/>
            <a:ext cx="4962525" cy="3722687"/>
          </a:xfrm>
          <a:ln/>
        </p:spPr>
      </p:sp>
      <p:sp>
        <p:nvSpPr>
          <p:cNvPr id="118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F1E26-CF03-48CA-ABE3-E7BB3DBEA542}" type="slidenum">
              <a:rPr lang="en-GB"/>
              <a:pPr/>
              <a:t>92</a:t>
            </a:fld>
            <a:endParaRPr lang="en-GB"/>
          </a:p>
        </p:txBody>
      </p:sp>
      <p:sp>
        <p:nvSpPr>
          <p:cNvPr id="1187842" name="Rectangle 2"/>
          <p:cNvSpPr>
            <a:spLocks noGrp="1" noRot="1" noChangeAspect="1" noChangeArrowheads="1" noTextEdit="1"/>
          </p:cNvSpPr>
          <p:nvPr>
            <p:ph type="sldImg"/>
          </p:nvPr>
        </p:nvSpPr>
        <p:spPr>
          <a:xfrm>
            <a:off x="917575" y="744538"/>
            <a:ext cx="4962525" cy="3722687"/>
          </a:xfrm>
          <a:ln/>
        </p:spPr>
      </p:sp>
      <p:sp>
        <p:nvSpPr>
          <p:cNvPr id="118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CC43-E456-47CD-9789-A0369F54A8BE}" type="slidenum">
              <a:rPr lang="en-GB"/>
              <a:pPr/>
              <a:t>93</a:t>
            </a:fld>
            <a:endParaRPr lang="en-GB"/>
          </a:p>
        </p:txBody>
      </p:sp>
      <p:sp>
        <p:nvSpPr>
          <p:cNvPr id="1191938" name="Rectangle 2"/>
          <p:cNvSpPr>
            <a:spLocks noGrp="1" noRot="1" noChangeAspect="1" noChangeArrowheads="1" noTextEdit="1"/>
          </p:cNvSpPr>
          <p:nvPr>
            <p:ph type="sldImg"/>
          </p:nvPr>
        </p:nvSpPr>
        <p:spPr>
          <a:xfrm>
            <a:off x="917575" y="744538"/>
            <a:ext cx="4962525" cy="3722687"/>
          </a:xfrm>
          <a:ln/>
        </p:spPr>
      </p:sp>
      <p:sp>
        <p:nvSpPr>
          <p:cNvPr id="119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CC43-E456-47CD-9789-A0369F54A8BE}" type="slidenum">
              <a:rPr lang="en-GB"/>
              <a:pPr/>
              <a:t>94</a:t>
            </a:fld>
            <a:endParaRPr lang="en-GB"/>
          </a:p>
        </p:txBody>
      </p:sp>
      <p:sp>
        <p:nvSpPr>
          <p:cNvPr id="1191938" name="Rectangle 2"/>
          <p:cNvSpPr>
            <a:spLocks noGrp="1" noRot="1" noChangeAspect="1" noChangeArrowheads="1" noTextEdit="1"/>
          </p:cNvSpPr>
          <p:nvPr>
            <p:ph type="sldImg"/>
          </p:nvPr>
        </p:nvSpPr>
        <p:spPr>
          <a:xfrm>
            <a:off x="917575" y="744538"/>
            <a:ext cx="4962525" cy="3722687"/>
          </a:xfrm>
          <a:ln/>
        </p:spPr>
      </p:sp>
      <p:sp>
        <p:nvSpPr>
          <p:cNvPr id="1191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38</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CC43-E456-47CD-9789-A0369F54A8BE}" type="slidenum">
              <a:rPr lang="en-GB"/>
              <a:pPr/>
              <a:t>95</a:t>
            </a:fld>
            <a:endParaRPr lang="en-GB"/>
          </a:p>
        </p:txBody>
      </p:sp>
      <p:sp>
        <p:nvSpPr>
          <p:cNvPr id="1191938" name="Rectangle 2"/>
          <p:cNvSpPr>
            <a:spLocks noGrp="1" noRot="1" noChangeAspect="1" noChangeArrowheads="1" noTextEdit="1"/>
          </p:cNvSpPr>
          <p:nvPr>
            <p:ph type="sldImg"/>
          </p:nvPr>
        </p:nvSpPr>
        <p:spPr>
          <a:xfrm>
            <a:off x="917575" y="744538"/>
            <a:ext cx="4962525" cy="3722687"/>
          </a:xfrm>
          <a:ln/>
        </p:spPr>
      </p:sp>
      <p:sp>
        <p:nvSpPr>
          <p:cNvPr id="1191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CC43-E456-47CD-9789-A0369F54A8BE}" type="slidenum">
              <a:rPr lang="en-GB"/>
              <a:pPr/>
              <a:t>96</a:t>
            </a:fld>
            <a:endParaRPr lang="en-GB"/>
          </a:p>
        </p:txBody>
      </p:sp>
      <p:sp>
        <p:nvSpPr>
          <p:cNvPr id="1191938" name="Rectangle 2"/>
          <p:cNvSpPr>
            <a:spLocks noGrp="1" noRot="1" noChangeAspect="1" noChangeArrowheads="1" noTextEdit="1"/>
          </p:cNvSpPr>
          <p:nvPr>
            <p:ph type="sldImg"/>
          </p:nvPr>
        </p:nvSpPr>
        <p:spPr>
          <a:xfrm>
            <a:off x="917575" y="744538"/>
            <a:ext cx="4962525" cy="3722687"/>
          </a:xfrm>
          <a:ln/>
        </p:spPr>
      </p:sp>
      <p:sp>
        <p:nvSpPr>
          <p:cNvPr id="1191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CC43-E456-47CD-9789-A0369F54A8BE}" type="slidenum">
              <a:rPr lang="en-GB"/>
              <a:pPr/>
              <a:t>97</a:t>
            </a:fld>
            <a:endParaRPr lang="en-GB"/>
          </a:p>
        </p:txBody>
      </p:sp>
      <p:sp>
        <p:nvSpPr>
          <p:cNvPr id="1191938" name="Rectangle 2"/>
          <p:cNvSpPr>
            <a:spLocks noGrp="1" noRot="1" noChangeAspect="1" noChangeArrowheads="1" noTextEdit="1"/>
          </p:cNvSpPr>
          <p:nvPr>
            <p:ph type="sldImg"/>
          </p:nvPr>
        </p:nvSpPr>
        <p:spPr>
          <a:xfrm>
            <a:off x="917575" y="744538"/>
            <a:ext cx="4962525" cy="3722687"/>
          </a:xfrm>
          <a:ln/>
        </p:spPr>
      </p:sp>
      <p:sp>
        <p:nvSpPr>
          <p:cNvPr id="1191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CC43-E456-47CD-9789-A0369F54A8BE}" type="slidenum">
              <a:rPr lang="en-GB"/>
              <a:pPr/>
              <a:t>98</a:t>
            </a:fld>
            <a:endParaRPr lang="en-GB"/>
          </a:p>
        </p:txBody>
      </p:sp>
      <p:sp>
        <p:nvSpPr>
          <p:cNvPr id="1191938" name="Rectangle 2"/>
          <p:cNvSpPr>
            <a:spLocks noGrp="1" noRot="1" noChangeAspect="1" noChangeArrowheads="1" noTextEdit="1"/>
          </p:cNvSpPr>
          <p:nvPr>
            <p:ph type="sldImg"/>
          </p:nvPr>
        </p:nvSpPr>
        <p:spPr>
          <a:xfrm>
            <a:off x="917575" y="744538"/>
            <a:ext cx="4962525" cy="3722687"/>
          </a:xfrm>
          <a:ln/>
        </p:spPr>
      </p:sp>
      <p:sp>
        <p:nvSpPr>
          <p:cNvPr id="1191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CC43-E456-47CD-9789-A0369F54A8BE}" type="slidenum">
              <a:rPr lang="en-GB"/>
              <a:pPr/>
              <a:t>99</a:t>
            </a:fld>
            <a:endParaRPr lang="en-GB"/>
          </a:p>
        </p:txBody>
      </p:sp>
      <p:sp>
        <p:nvSpPr>
          <p:cNvPr id="1191938" name="Rectangle 2"/>
          <p:cNvSpPr>
            <a:spLocks noGrp="1" noRot="1" noChangeAspect="1" noChangeArrowheads="1" noTextEdit="1"/>
          </p:cNvSpPr>
          <p:nvPr>
            <p:ph type="sldImg"/>
          </p:nvPr>
        </p:nvSpPr>
        <p:spPr>
          <a:xfrm>
            <a:off x="917575" y="744538"/>
            <a:ext cx="4962525" cy="3722687"/>
          </a:xfrm>
          <a:ln/>
        </p:spPr>
      </p:sp>
      <p:sp>
        <p:nvSpPr>
          <p:cNvPr id="1191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39</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40</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F006D-AF0C-4F44-9280-78E98347F99A}" type="slidenum">
              <a:rPr lang="en-GB"/>
              <a:pPr/>
              <a:t>41</a:t>
            </a:fld>
            <a:endParaRPr lang="en-GB"/>
          </a:p>
        </p:txBody>
      </p:sp>
      <p:sp>
        <p:nvSpPr>
          <p:cNvPr id="1196034" name="Rectangle 2"/>
          <p:cNvSpPr>
            <a:spLocks noGrp="1" noRot="1" noChangeAspect="1" noChangeArrowheads="1" noTextEdit="1"/>
          </p:cNvSpPr>
          <p:nvPr>
            <p:ph type="sldImg"/>
          </p:nvPr>
        </p:nvSpPr>
        <p:spPr>
          <a:xfrm>
            <a:off x="917575" y="744538"/>
            <a:ext cx="4962525" cy="3722687"/>
          </a:xfrm>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en-GB" noProof="0" smtClean="0"/>
              <a:t>Click to edit Master title style</a:t>
            </a:r>
          </a:p>
        </p:txBody>
      </p:sp>
      <p:sp>
        <p:nvSpPr>
          <p:cNvPr id="419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4198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89" name="Rectangle 5"/>
          <p:cNvSpPr>
            <a:spLocks noGrp="1" noChangeArrowheads="1"/>
          </p:cNvSpPr>
          <p:nvPr>
            <p:ph type="ftr" sz="quarter" idx="3"/>
          </p:nvPr>
        </p:nvSpPr>
        <p:spPr/>
        <p:txBody>
          <a:bodyPr/>
          <a:lstStyle>
            <a:lvl1pPr>
              <a:defRPr/>
            </a:lvl1pPr>
          </a:lstStyle>
          <a:p>
            <a:endParaRPr lang="en-GB"/>
          </a:p>
        </p:txBody>
      </p:sp>
      <p:sp>
        <p:nvSpPr>
          <p:cNvPr id="41990" name="Rectangle 6"/>
          <p:cNvSpPr>
            <a:spLocks noGrp="1" noChangeArrowheads="1"/>
          </p:cNvSpPr>
          <p:nvPr>
            <p:ph type="sldNum" sz="quarter" idx="4"/>
          </p:nvPr>
        </p:nvSpPr>
        <p:spPr/>
        <p:txBody>
          <a:bodyPr/>
          <a:lstStyle>
            <a:lvl1pPr>
              <a:defRPr/>
            </a:lvl1pPr>
          </a:lstStyle>
          <a:p>
            <a:fld id="{34A41E77-14A4-4B18-AC0C-06D59A1CECC5}" type="slidenum">
              <a:rPr lang="en-GB"/>
              <a:pPr/>
              <a:t>‹#›</a:t>
            </a:fld>
            <a:endParaRPr lang="en-GB"/>
          </a:p>
        </p:txBody>
      </p:sp>
      <p:sp>
        <p:nvSpPr>
          <p:cNvPr id="41991" name="Rectangle 7"/>
          <p:cNvSpPr>
            <a:spLocks noGrp="1" noChangeArrowheads="1"/>
          </p:cNvSpPr>
          <p:nvPr>
            <p:ph type="dt" sz="quarter" idx="2"/>
          </p:nvPr>
        </p:nvSpPr>
        <p:spPr/>
        <p:txBody>
          <a:bodyPr/>
          <a:lstStyle>
            <a:lvl1pPr>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20579AC-2DF1-46B5-905E-04686395452A}" type="slidenum">
              <a:rPr lang="en-GB"/>
              <a:pPr/>
              <a:t>‹#›</a:t>
            </a:fld>
            <a:endParaRPr lang="en-GB"/>
          </a:p>
        </p:txBody>
      </p:sp>
    </p:spTree>
    <p:extLst>
      <p:ext uri="{BB962C8B-B14F-4D97-AF65-F5344CB8AC3E}">
        <p14:creationId xmlns:p14="http://schemas.microsoft.com/office/powerpoint/2010/main" val="209297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88913"/>
            <a:ext cx="2058988" cy="5830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29325" cy="5830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2A0A14C-89DF-4F41-823A-11F7323A2BC2}" type="slidenum">
              <a:rPr lang="en-GB"/>
              <a:pPr/>
              <a:t>‹#›</a:t>
            </a:fld>
            <a:endParaRPr lang="en-GB"/>
          </a:p>
        </p:txBody>
      </p:sp>
    </p:spTree>
    <p:extLst>
      <p:ext uri="{BB962C8B-B14F-4D97-AF65-F5344CB8AC3E}">
        <p14:creationId xmlns:p14="http://schemas.microsoft.com/office/powerpoint/2010/main" val="418424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0510"/>
            <a:ext cx="8229600" cy="863600"/>
          </a:xfrm>
        </p:spPr>
        <p:txBody>
          <a:bodyPr lIns="0" tIns="0" rIns="0" bIns="0" anchor="t" anchorCtr="0"/>
          <a:lstStyle/>
          <a:p>
            <a:r>
              <a:rPr lang="en-US" smtClean="0"/>
              <a:t>Click to edit Master title style</a:t>
            </a:r>
            <a:endParaRPr lang="en-GB"/>
          </a:p>
        </p:txBody>
      </p:sp>
      <p:sp>
        <p:nvSpPr>
          <p:cNvPr id="3" name="Content Placeholder 2"/>
          <p:cNvSpPr>
            <a:spLocks noGrp="1"/>
          </p:cNvSpPr>
          <p:nvPr>
            <p:ph idx="1"/>
          </p:nvPr>
        </p:nvSpPr>
        <p:spPr>
          <a:xfrm>
            <a:off x="107504" y="1196752"/>
            <a:ext cx="8856984" cy="5400600"/>
          </a:xfrm>
        </p:spPr>
        <p:txBody>
          <a:bodyPr lIns="0" tIns="0" rIns="0" bIns="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2A6634A-092D-4FA5-B53D-CFE3EBFC5B6B}" type="slidenum">
              <a:rPr lang="en-GB"/>
              <a:pPr/>
              <a:t>‹#›</a:t>
            </a:fld>
            <a:endParaRPr lang="en-GB"/>
          </a:p>
        </p:txBody>
      </p:sp>
    </p:spTree>
    <p:extLst>
      <p:ext uri="{BB962C8B-B14F-4D97-AF65-F5344CB8AC3E}">
        <p14:creationId xmlns:p14="http://schemas.microsoft.com/office/powerpoint/2010/main" val="131151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F3F8C51-A629-4C13-86C7-AF5601C1AE87}" type="slidenum">
              <a:rPr lang="en-GB"/>
              <a:pPr/>
              <a:t>‹#›</a:t>
            </a:fld>
            <a:endParaRPr lang="en-GB"/>
          </a:p>
        </p:txBody>
      </p:sp>
    </p:spTree>
    <p:extLst>
      <p:ext uri="{BB962C8B-B14F-4D97-AF65-F5344CB8AC3E}">
        <p14:creationId xmlns:p14="http://schemas.microsoft.com/office/powerpoint/2010/main" val="92604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7F1EA3D-9399-46B8-9CB9-44BDB87E11D0}" type="slidenum">
              <a:rPr lang="en-GB"/>
              <a:pPr/>
              <a:t>‹#›</a:t>
            </a:fld>
            <a:endParaRPr lang="en-GB"/>
          </a:p>
        </p:txBody>
      </p:sp>
    </p:spTree>
    <p:extLst>
      <p:ext uri="{BB962C8B-B14F-4D97-AF65-F5344CB8AC3E}">
        <p14:creationId xmlns:p14="http://schemas.microsoft.com/office/powerpoint/2010/main" val="321687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069BC29-28EC-414C-80ED-865D0A182878}" type="slidenum">
              <a:rPr lang="en-GB"/>
              <a:pPr/>
              <a:t>‹#›</a:t>
            </a:fld>
            <a:endParaRPr lang="en-GB"/>
          </a:p>
        </p:txBody>
      </p:sp>
    </p:spTree>
    <p:extLst>
      <p:ext uri="{BB962C8B-B14F-4D97-AF65-F5344CB8AC3E}">
        <p14:creationId xmlns:p14="http://schemas.microsoft.com/office/powerpoint/2010/main" val="26880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8E88A5D-015A-4E77-9D9D-C00F800A053B}" type="slidenum">
              <a:rPr lang="en-GB"/>
              <a:pPr/>
              <a:t>‹#›</a:t>
            </a:fld>
            <a:endParaRPr lang="en-GB"/>
          </a:p>
        </p:txBody>
      </p:sp>
    </p:spTree>
    <p:extLst>
      <p:ext uri="{BB962C8B-B14F-4D97-AF65-F5344CB8AC3E}">
        <p14:creationId xmlns:p14="http://schemas.microsoft.com/office/powerpoint/2010/main" val="422806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4892956-8FB8-4C0B-84A6-B4C257DA07A6}" type="slidenum">
              <a:rPr lang="en-GB"/>
              <a:pPr/>
              <a:t>‹#›</a:t>
            </a:fld>
            <a:endParaRPr lang="en-GB"/>
          </a:p>
        </p:txBody>
      </p:sp>
    </p:spTree>
    <p:extLst>
      <p:ext uri="{BB962C8B-B14F-4D97-AF65-F5344CB8AC3E}">
        <p14:creationId xmlns:p14="http://schemas.microsoft.com/office/powerpoint/2010/main" val="202206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557EF50-0359-42F6-A090-58A128E2F8E7}" type="slidenum">
              <a:rPr lang="en-GB"/>
              <a:pPr/>
              <a:t>‹#›</a:t>
            </a:fld>
            <a:endParaRPr lang="en-GB"/>
          </a:p>
        </p:txBody>
      </p:sp>
    </p:spTree>
    <p:extLst>
      <p:ext uri="{BB962C8B-B14F-4D97-AF65-F5344CB8AC3E}">
        <p14:creationId xmlns:p14="http://schemas.microsoft.com/office/powerpoint/2010/main" val="273114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4194110-71CC-46AE-98D2-A62A299F12BC}" type="slidenum">
              <a:rPr lang="en-GB"/>
              <a:pPr/>
              <a:t>‹#›</a:t>
            </a:fld>
            <a:endParaRPr lang="en-GB"/>
          </a:p>
        </p:txBody>
      </p:sp>
    </p:spTree>
    <p:extLst>
      <p:ext uri="{BB962C8B-B14F-4D97-AF65-F5344CB8AC3E}">
        <p14:creationId xmlns:p14="http://schemas.microsoft.com/office/powerpoint/2010/main" val="173480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68313" y="1889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Destiny</a:t>
            </a:r>
          </a:p>
        </p:txBody>
      </p:sp>
      <p:sp>
        <p:nvSpPr>
          <p:cNvPr id="4096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n-GB"/>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n-GB"/>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3FF94F78-F397-4F0C-885C-BF08CC93120C}"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800">
          <a:solidFill>
            <a:schemeClr val="accent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rgbClr val="66FF66"/>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normAutofit/>
          </a:bodyPr>
          <a:lstStyle/>
          <a:p>
            <a:r>
              <a:rPr lang="en-GB" dirty="0" smtClean="0"/>
              <a:t>Preparing for destiny - Angelic</a:t>
            </a:r>
            <a:endParaRPr lang="en-GB" dirty="0"/>
          </a:p>
        </p:txBody>
      </p:sp>
      <p:sp>
        <p:nvSpPr>
          <p:cNvPr id="1169411" name="Rectangle 3"/>
          <p:cNvSpPr>
            <a:spLocks noGrp="1" noChangeArrowheads="1"/>
          </p:cNvSpPr>
          <p:nvPr>
            <p:ph idx="1"/>
          </p:nvPr>
        </p:nvSpPr>
        <p:spPr/>
        <p:txBody>
          <a:bodyPr>
            <a:normAutofit/>
          </a:bodyPr>
          <a:lstStyle/>
          <a:p>
            <a:pPr>
              <a:lnSpc>
                <a:spcPct val="90000"/>
              </a:lnSpc>
            </a:pPr>
            <a:r>
              <a:rPr lang="en-GB" sz="3600" dirty="0"/>
              <a:t>It is time to pray that the lid comes off and to call forth my </a:t>
            </a:r>
            <a:r>
              <a:rPr lang="en-GB" sz="3600" dirty="0">
                <a:solidFill>
                  <a:srgbClr val="FFFF00"/>
                </a:solidFill>
              </a:rPr>
              <a:t>angels</a:t>
            </a:r>
            <a:r>
              <a:rPr lang="en-GB" sz="3600" dirty="0"/>
              <a:t> who are waiting to start gathering and removing stumbling blocks both within </a:t>
            </a:r>
            <a:r>
              <a:rPr lang="en-GB" sz="3600" dirty="0" smtClean="0"/>
              <a:t>and without</a:t>
            </a:r>
          </a:p>
          <a:p>
            <a:pPr>
              <a:lnSpc>
                <a:spcPct val="90000"/>
              </a:lnSpc>
            </a:pPr>
            <a:r>
              <a:rPr lang="en-GB" sz="3600" dirty="0" smtClean="0"/>
              <a:t>Call forth the </a:t>
            </a:r>
            <a:r>
              <a:rPr lang="en-GB" sz="3600" dirty="0" smtClean="0">
                <a:solidFill>
                  <a:srgbClr val="FFFF00"/>
                </a:solidFill>
              </a:rPr>
              <a:t>gathering angels</a:t>
            </a:r>
            <a:r>
              <a:rPr lang="en-GB" sz="3600" dirty="0" smtClean="0"/>
              <a:t>. The lids are coming off the sewers, the secret and hidden things of the heart are about to be exposed. All I ask is for the willingness to submit to the fire that will refine, purify and prepare you for true holiness</a:t>
            </a:r>
          </a:p>
        </p:txBody>
      </p:sp>
    </p:spTree>
    <p:extLst>
      <p:ext uri="{BB962C8B-B14F-4D97-AF65-F5344CB8AC3E}">
        <p14:creationId xmlns:p14="http://schemas.microsoft.com/office/powerpoint/2010/main" val="359691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9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9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62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474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4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214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005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3000" b="-2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58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8000" b="-4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686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4000" b="-4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975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2000" b="-3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8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2000" b="-5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817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2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617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p:txBody>
          <a:bodyPr>
            <a:normAutofit/>
          </a:bodyPr>
          <a:lstStyle/>
          <a:p>
            <a:r>
              <a:rPr lang="en-GB" dirty="0" smtClean="0"/>
              <a:t>Preparing for destiny - Angelic</a:t>
            </a:r>
            <a:endParaRPr lang="en-GB" dirty="0"/>
          </a:p>
        </p:txBody>
      </p:sp>
      <p:sp>
        <p:nvSpPr>
          <p:cNvPr id="1174531" name="Rectangle 3"/>
          <p:cNvSpPr>
            <a:spLocks noGrp="1" noChangeArrowheads="1"/>
          </p:cNvSpPr>
          <p:nvPr>
            <p:ph idx="1"/>
          </p:nvPr>
        </p:nvSpPr>
        <p:spPr>
          <a:xfrm>
            <a:off x="0" y="1052736"/>
            <a:ext cx="9144000" cy="5805264"/>
          </a:xfrm>
        </p:spPr>
        <p:txBody>
          <a:bodyPr>
            <a:noAutofit/>
          </a:bodyPr>
          <a:lstStyle/>
          <a:p>
            <a:r>
              <a:rPr lang="en-GB" sz="3500" dirty="0" smtClean="0"/>
              <a:t>This </a:t>
            </a:r>
            <a:r>
              <a:rPr lang="en-GB" sz="3500" dirty="0"/>
              <a:t>is the year for the </a:t>
            </a:r>
            <a:r>
              <a:rPr lang="en-GB" sz="3500" dirty="0">
                <a:solidFill>
                  <a:srgbClr val="FFFF00"/>
                </a:solidFill>
              </a:rPr>
              <a:t>angels and the angelic realm</a:t>
            </a:r>
            <a:r>
              <a:rPr lang="en-GB" sz="3500" dirty="0"/>
              <a:t> to be revealed to you as a church</a:t>
            </a:r>
          </a:p>
          <a:p>
            <a:r>
              <a:rPr lang="en-GB" sz="3500" dirty="0"/>
              <a:t>The </a:t>
            </a:r>
            <a:r>
              <a:rPr lang="en-GB" sz="3500" dirty="0">
                <a:solidFill>
                  <a:srgbClr val="FFFF00"/>
                </a:solidFill>
              </a:rPr>
              <a:t>seraphim</a:t>
            </a:r>
            <a:r>
              <a:rPr lang="en-GB" sz="3500" dirty="0"/>
              <a:t> are coming in force the </a:t>
            </a:r>
            <a:r>
              <a:rPr lang="en-GB" sz="3500" dirty="0" err="1">
                <a:solidFill>
                  <a:srgbClr val="FFFF00"/>
                </a:solidFill>
              </a:rPr>
              <a:t>Cashmalim</a:t>
            </a:r>
            <a:r>
              <a:rPr lang="en-GB" sz="3500" dirty="0"/>
              <a:t> are already released and the </a:t>
            </a:r>
            <a:r>
              <a:rPr lang="en-GB" sz="3500" dirty="0">
                <a:solidFill>
                  <a:srgbClr val="FFFF00"/>
                </a:solidFill>
              </a:rPr>
              <a:t>breakthrough</a:t>
            </a:r>
            <a:r>
              <a:rPr lang="en-GB" sz="3500" dirty="0"/>
              <a:t> angels have their </a:t>
            </a:r>
            <a:r>
              <a:rPr lang="en-GB" sz="3500" dirty="0" smtClean="0"/>
              <a:t>assignments</a:t>
            </a:r>
          </a:p>
          <a:p>
            <a:r>
              <a:rPr lang="en-GB" sz="3500" dirty="0" smtClean="0"/>
              <a:t>You must embrace the angels that gather and the </a:t>
            </a:r>
            <a:r>
              <a:rPr lang="en-GB" sz="3500" dirty="0" smtClean="0">
                <a:solidFill>
                  <a:srgbClr val="FFFF00"/>
                </a:solidFill>
              </a:rPr>
              <a:t>hunter angels</a:t>
            </a:r>
            <a:r>
              <a:rPr lang="en-GB" sz="3500" dirty="0" smtClean="0"/>
              <a:t> you must send out to accompany you into the highways and byways </a:t>
            </a:r>
          </a:p>
        </p:txBody>
      </p:sp>
    </p:spTree>
    <p:extLst>
      <p:ext uri="{BB962C8B-B14F-4D97-AF65-F5344CB8AC3E}">
        <p14:creationId xmlns:p14="http://schemas.microsoft.com/office/powerpoint/2010/main" val="404575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4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4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4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68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923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366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367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8000" b="-4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750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338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5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83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282002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263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41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0" y="0"/>
            <a:ext cx="9144000" cy="692150"/>
          </a:xfrm>
          <a:noFill/>
        </p:spPr>
        <p:txBody>
          <a:bodyPr lIns="0" tIns="0" rIns="0" bIns="0" anchor="t"/>
          <a:lstStyle/>
          <a:p>
            <a:r>
              <a:rPr lang="en-GB" sz="4200" dirty="0"/>
              <a:t>Preparing for destiny - Angelic</a:t>
            </a:r>
          </a:p>
        </p:txBody>
      </p:sp>
      <p:sp>
        <p:nvSpPr>
          <p:cNvPr id="1192963" name="Rectangle 3"/>
          <p:cNvSpPr>
            <a:spLocks noGrp="1" noChangeArrowheads="1"/>
          </p:cNvSpPr>
          <p:nvPr>
            <p:ph type="body" idx="1"/>
          </p:nvPr>
        </p:nvSpPr>
        <p:spPr>
          <a:xfrm>
            <a:off x="0" y="908050"/>
            <a:ext cx="9144000" cy="5949950"/>
          </a:xfrm>
        </p:spPr>
        <p:txBody>
          <a:bodyPr>
            <a:noAutofit/>
          </a:bodyPr>
          <a:lstStyle/>
          <a:p>
            <a:pPr>
              <a:spcBef>
                <a:spcPct val="55000"/>
              </a:spcBef>
            </a:pPr>
            <a:r>
              <a:rPr lang="en-US" sz="2700" dirty="0" smtClean="0"/>
              <a:t>741 AD judgment church no names angels mention other </a:t>
            </a:r>
            <a:r>
              <a:rPr lang="en-US" sz="2700" dirty="0" smtClean="0"/>
              <a:t>than Michael &amp; Gabriel – fear still operating</a:t>
            </a:r>
            <a:endParaRPr lang="en-US" sz="2700" dirty="0" smtClean="0"/>
          </a:p>
          <a:p>
            <a:pPr>
              <a:spcBef>
                <a:spcPct val="55000"/>
              </a:spcBef>
            </a:pPr>
            <a:r>
              <a:rPr lang="en-US" sz="2700" dirty="0" smtClean="0"/>
              <a:t>Psa 8:</a:t>
            </a:r>
            <a:r>
              <a:rPr lang="en-GB" sz="2700" baseline="30000" dirty="0" smtClean="0"/>
              <a:t>4</a:t>
            </a:r>
            <a:r>
              <a:rPr lang="en-GB" sz="2700" dirty="0" smtClean="0"/>
              <a:t> What is man that You take thought of him, And the son of man that You care for him? </a:t>
            </a:r>
            <a:r>
              <a:rPr lang="en-GB" sz="2700" baseline="30000" dirty="0" smtClean="0"/>
              <a:t>5</a:t>
            </a:r>
            <a:r>
              <a:rPr lang="en-GB" sz="2700" dirty="0" smtClean="0"/>
              <a:t> Yet You have made him a </a:t>
            </a:r>
            <a:r>
              <a:rPr lang="en-GB" sz="2700" dirty="0" smtClean="0">
                <a:solidFill>
                  <a:srgbClr val="FFFF00"/>
                </a:solidFill>
              </a:rPr>
              <a:t>little lower than God</a:t>
            </a:r>
            <a:r>
              <a:rPr lang="en-GB" sz="2700" dirty="0" smtClean="0"/>
              <a:t>, </a:t>
            </a:r>
            <a:r>
              <a:rPr lang="en-GB" sz="2700" dirty="0" smtClean="0"/>
              <a:t>And </a:t>
            </a:r>
            <a:r>
              <a:rPr lang="en-GB" sz="2700" dirty="0" smtClean="0"/>
              <a:t>You crown him with glory and majesty! </a:t>
            </a:r>
            <a:r>
              <a:rPr lang="en-GB" sz="2700" baseline="30000" dirty="0" smtClean="0"/>
              <a:t>6</a:t>
            </a:r>
            <a:r>
              <a:rPr lang="en-GB" sz="2700" dirty="0" smtClean="0"/>
              <a:t> You make him to </a:t>
            </a:r>
            <a:r>
              <a:rPr lang="en-GB" sz="2700" dirty="0" smtClean="0">
                <a:solidFill>
                  <a:srgbClr val="FFFF00"/>
                </a:solidFill>
              </a:rPr>
              <a:t>rule over the works of Your hands</a:t>
            </a:r>
            <a:r>
              <a:rPr lang="en-GB" sz="2700" dirty="0" smtClean="0"/>
              <a:t>; You have put all things under his </a:t>
            </a:r>
            <a:r>
              <a:rPr lang="en-GB" sz="2700" dirty="0" smtClean="0"/>
              <a:t>feet</a:t>
            </a:r>
          </a:p>
          <a:p>
            <a:pPr>
              <a:spcBef>
                <a:spcPct val="55000"/>
              </a:spcBef>
            </a:pPr>
            <a:r>
              <a:rPr lang="en-GB" sz="2700" dirty="0" err="1" smtClean="0"/>
              <a:t>Heb</a:t>
            </a:r>
            <a:r>
              <a:rPr lang="en-GB" sz="2700" dirty="0" smtClean="0"/>
              <a:t> 2:7 “ </a:t>
            </a:r>
            <a:r>
              <a:rPr lang="en-GB" sz="2700" dirty="0"/>
              <a:t>YOU HAVE MADE HIM FOR </a:t>
            </a:r>
            <a:r>
              <a:rPr lang="en-GB" sz="2700" dirty="0">
                <a:solidFill>
                  <a:srgbClr val="FFFF00"/>
                </a:solidFill>
              </a:rPr>
              <a:t>A LITTLE WHILE LOWER THAN THE ANGELS</a:t>
            </a:r>
            <a:r>
              <a:rPr lang="en-GB" sz="2700" dirty="0"/>
              <a:t>; </a:t>
            </a:r>
            <a:endParaRPr lang="en-GB" sz="2700" dirty="0" smtClean="0"/>
          </a:p>
          <a:p>
            <a:pPr>
              <a:spcBef>
                <a:spcPct val="55000"/>
              </a:spcBef>
            </a:pPr>
            <a:r>
              <a:rPr lang="en-GB" sz="2700" dirty="0" smtClean="0"/>
              <a:t>Angels higher than unregenerate man</a:t>
            </a:r>
          </a:p>
          <a:p>
            <a:pPr>
              <a:spcBef>
                <a:spcPct val="55000"/>
              </a:spcBef>
            </a:pPr>
            <a:r>
              <a:rPr lang="en-GB" sz="2700" dirty="0" smtClean="0"/>
              <a:t>Angels lower than original creation &amp; recreation</a:t>
            </a:r>
            <a:endParaRPr lang="en-GB" sz="2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2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2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2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2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2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8064" cy="386104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1" y="2931337"/>
            <a:ext cx="5235550" cy="3926663"/>
          </a:xfrm>
          <a:prstGeom prst="rect">
            <a:avLst/>
          </a:prstGeom>
        </p:spPr>
      </p:pic>
    </p:spTree>
    <p:extLst>
      <p:ext uri="{BB962C8B-B14F-4D97-AF65-F5344CB8AC3E}">
        <p14:creationId xmlns:p14="http://schemas.microsoft.com/office/powerpoint/2010/main" val="736468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 y="22121"/>
            <a:ext cx="5285697" cy="39829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818" y="2204864"/>
            <a:ext cx="6204181" cy="4653136"/>
          </a:xfrm>
          <a:prstGeom prst="rect">
            <a:avLst/>
          </a:prstGeom>
        </p:spPr>
      </p:pic>
    </p:spTree>
    <p:extLst>
      <p:ext uri="{BB962C8B-B14F-4D97-AF65-F5344CB8AC3E}">
        <p14:creationId xmlns:p14="http://schemas.microsoft.com/office/powerpoint/2010/main" val="128017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7461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060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229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018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 y="1742"/>
            <a:ext cx="4665688" cy="34992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586" y="3284984"/>
            <a:ext cx="5338421" cy="3561728"/>
          </a:xfrm>
          <a:prstGeom prst="rect">
            <a:avLst/>
          </a:prstGeom>
        </p:spPr>
      </p:pic>
    </p:spTree>
    <p:extLst>
      <p:ext uri="{BB962C8B-B14F-4D97-AF65-F5344CB8AC3E}">
        <p14:creationId xmlns:p14="http://schemas.microsoft.com/office/powerpoint/2010/main" val="1211813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GB" sz="2600" dirty="0" smtClean="0"/>
              <a:t>Another context is where a personal attribute is mention </a:t>
            </a:r>
          </a:p>
          <a:p>
            <a:pPr>
              <a:spcBef>
                <a:spcPct val="55000"/>
              </a:spcBef>
            </a:pPr>
            <a:r>
              <a:rPr lang="en-GB" sz="2600" dirty="0" smtClean="0"/>
              <a:t>The </a:t>
            </a:r>
            <a:r>
              <a:rPr lang="en-GB" sz="2600" dirty="0"/>
              <a:t>Angels being the executors of God's actions and the means of the revelation of His personal being to man, it is not surprising that God's eyes, hand, arm and other parts of His body (remember that God is corporeal) are phrases used to describe the Angels. </a:t>
            </a:r>
            <a:endParaRPr lang="en-GB" sz="2600" dirty="0" smtClean="0"/>
          </a:p>
          <a:p>
            <a:pPr>
              <a:spcBef>
                <a:spcPct val="55000"/>
              </a:spcBef>
            </a:pPr>
            <a:r>
              <a:rPr lang="en-GB" sz="2600" dirty="0" smtClean="0"/>
              <a:t>The hand of the Lord</a:t>
            </a:r>
            <a:endParaRPr lang="en-GB" sz="2600" dirty="0"/>
          </a:p>
          <a:p>
            <a:pPr>
              <a:spcBef>
                <a:spcPct val="55000"/>
              </a:spcBef>
            </a:pPr>
            <a:r>
              <a:rPr lang="en-GB" sz="2600" dirty="0"/>
              <a:t>Dan 10:10 Then behold, a </a:t>
            </a:r>
            <a:r>
              <a:rPr lang="en-GB" sz="2600" dirty="0">
                <a:solidFill>
                  <a:srgbClr val="FFFF00"/>
                </a:solidFill>
              </a:rPr>
              <a:t>hand touched me </a:t>
            </a:r>
            <a:r>
              <a:rPr lang="en-GB" sz="2600" dirty="0"/>
              <a:t>and set me trembling on my hands and knees. 11 He said to me, "O Daniel, man of high esteem, understand the words that I am about to tell you and stand upright, for </a:t>
            </a:r>
            <a:r>
              <a:rPr lang="en-GB" sz="2600" dirty="0">
                <a:solidFill>
                  <a:srgbClr val="FFFF00"/>
                </a:solidFill>
              </a:rPr>
              <a:t>I have now been sent to you</a:t>
            </a:r>
            <a:r>
              <a:rPr lang="en-GB" sz="2600" dirty="0"/>
              <a:t>." And when he had spoken this word to me, I stood up trembling</a:t>
            </a:r>
            <a:r>
              <a:rPr lang="en-GB" sz="2600" dirty="0" smtClean="0"/>
              <a:t>.</a:t>
            </a:r>
            <a:endParaRPr lang="en-GB" sz="2600" dirty="0"/>
          </a:p>
        </p:txBody>
      </p:sp>
    </p:spTree>
    <p:extLst>
      <p:ext uri="{BB962C8B-B14F-4D97-AF65-F5344CB8AC3E}">
        <p14:creationId xmlns:p14="http://schemas.microsoft.com/office/powerpoint/2010/main" val="114461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dirty="0"/>
              <a:t>Preparing for destiny - Angelic</a:t>
            </a:r>
          </a:p>
        </p:txBody>
      </p:sp>
      <p:sp>
        <p:nvSpPr>
          <p:cNvPr id="1195011" name="Rectangle 3"/>
          <p:cNvSpPr>
            <a:spLocks noGrp="1" noChangeArrowheads="1"/>
          </p:cNvSpPr>
          <p:nvPr>
            <p:ph type="body" idx="1"/>
          </p:nvPr>
        </p:nvSpPr>
        <p:spPr>
          <a:xfrm>
            <a:off x="0" y="908050"/>
            <a:ext cx="9144000" cy="5833318"/>
          </a:xfrm>
        </p:spPr>
        <p:txBody>
          <a:bodyPr>
            <a:noAutofit/>
          </a:bodyPr>
          <a:lstStyle/>
          <a:p>
            <a:pPr>
              <a:spcBef>
                <a:spcPts val="1200"/>
              </a:spcBef>
            </a:pPr>
            <a:r>
              <a:rPr lang="en-GB" dirty="0" smtClean="0"/>
              <a:t>The eyes of the Lord</a:t>
            </a:r>
          </a:p>
          <a:p>
            <a:pPr>
              <a:spcBef>
                <a:spcPts val="1200"/>
              </a:spcBef>
            </a:pPr>
            <a:r>
              <a:rPr lang="en-GB" dirty="0" smtClean="0"/>
              <a:t>2 </a:t>
            </a:r>
            <a:r>
              <a:rPr lang="en-GB" dirty="0" err="1"/>
              <a:t>Chron</a:t>
            </a:r>
            <a:r>
              <a:rPr lang="en-GB" dirty="0"/>
              <a:t> 16:9 "For the </a:t>
            </a:r>
            <a:r>
              <a:rPr lang="en-GB" dirty="0">
                <a:solidFill>
                  <a:srgbClr val="FFFF00"/>
                </a:solidFill>
              </a:rPr>
              <a:t>eyes of the LORD </a:t>
            </a:r>
            <a:r>
              <a:rPr lang="en-GB" dirty="0"/>
              <a:t>move to and fro throughout the earth that He may strongly support those whose heart is completely His</a:t>
            </a:r>
            <a:r>
              <a:rPr lang="en-GB" dirty="0" smtClean="0"/>
              <a:t>.</a:t>
            </a:r>
            <a:endParaRPr lang="en-GB" dirty="0"/>
          </a:p>
          <a:p>
            <a:pPr>
              <a:spcBef>
                <a:spcPts val="1200"/>
              </a:spcBef>
            </a:pPr>
            <a:r>
              <a:rPr lang="en-GB" dirty="0"/>
              <a:t>The presence of </a:t>
            </a:r>
            <a:r>
              <a:rPr lang="en-GB" dirty="0" smtClean="0"/>
              <a:t>God</a:t>
            </a:r>
            <a:endParaRPr lang="en-GB" dirty="0"/>
          </a:p>
          <a:p>
            <a:pPr>
              <a:spcBef>
                <a:spcPts val="1200"/>
              </a:spcBef>
            </a:pPr>
            <a:r>
              <a:rPr lang="en-GB" dirty="0"/>
              <a:t>Isa 63:9 In all their affliction He was afflicted, And the </a:t>
            </a:r>
            <a:r>
              <a:rPr lang="en-GB" dirty="0">
                <a:solidFill>
                  <a:srgbClr val="FFFF00"/>
                </a:solidFill>
              </a:rPr>
              <a:t>angel of His presence</a:t>
            </a:r>
            <a:r>
              <a:rPr lang="en-GB" dirty="0"/>
              <a:t> saved them; In His love and in His mercy He redeemed them, And He lifted them and carried them all the days of old</a:t>
            </a:r>
            <a:r>
              <a:rPr lang="en-GB" dirty="0" smtClean="0"/>
              <a:t>.</a:t>
            </a:r>
            <a:endParaRPr lang="en-GB" dirty="0"/>
          </a:p>
        </p:txBody>
      </p:sp>
    </p:spTree>
    <p:extLst>
      <p:ext uri="{BB962C8B-B14F-4D97-AF65-F5344CB8AC3E}">
        <p14:creationId xmlns:p14="http://schemas.microsoft.com/office/powerpoint/2010/main" val="332665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dirty="0"/>
              <a:t>Preparing for destiny - Angelic</a:t>
            </a:r>
          </a:p>
        </p:txBody>
      </p:sp>
      <p:sp>
        <p:nvSpPr>
          <p:cNvPr id="1195011" name="Rectangle 3"/>
          <p:cNvSpPr>
            <a:spLocks noGrp="1" noChangeArrowheads="1"/>
          </p:cNvSpPr>
          <p:nvPr>
            <p:ph type="body" idx="1"/>
          </p:nvPr>
        </p:nvSpPr>
        <p:spPr>
          <a:xfrm>
            <a:off x="0" y="908050"/>
            <a:ext cx="9144000" cy="5833318"/>
          </a:xfrm>
        </p:spPr>
        <p:txBody>
          <a:bodyPr>
            <a:noAutofit/>
          </a:bodyPr>
          <a:lstStyle/>
          <a:p>
            <a:pPr>
              <a:spcBef>
                <a:spcPct val="55000"/>
              </a:spcBef>
            </a:pPr>
            <a:r>
              <a:rPr lang="en-GB" sz="3600" dirty="0" smtClean="0"/>
              <a:t>The </a:t>
            </a:r>
            <a:r>
              <a:rPr lang="en-GB" sz="3600" dirty="0"/>
              <a:t>Fear of the </a:t>
            </a:r>
            <a:r>
              <a:rPr lang="en-GB" sz="3600" dirty="0" smtClean="0"/>
              <a:t>Lord</a:t>
            </a:r>
            <a:endParaRPr lang="en-GB" sz="3600" dirty="0"/>
          </a:p>
          <a:p>
            <a:pPr>
              <a:spcBef>
                <a:spcPct val="55000"/>
              </a:spcBef>
            </a:pPr>
            <a:r>
              <a:rPr lang="en-GB" sz="3600" dirty="0" err="1"/>
              <a:t>Exod</a:t>
            </a:r>
            <a:r>
              <a:rPr lang="en-GB" sz="3600" dirty="0"/>
              <a:t> 23:23 "For </a:t>
            </a:r>
            <a:r>
              <a:rPr lang="en-GB" sz="3600" dirty="0">
                <a:solidFill>
                  <a:srgbClr val="FFFF00"/>
                </a:solidFill>
              </a:rPr>
              <a:t>My angel </a:t>
            </a:r>
            <a:r>
              <a:rPr lang="en-GB" sz="3600" dirty="0"/>
              <a:t>will go before you and bring you in to the land 27 "I will send </a:t>
            </a:r>
            <a:r>
              <a:rPr lang="en-GB" sz="3600" dirty="0">
                <a:solidFill>
                  <a:srgbClr val="FFFF00"/>
                </a:solidFill>
              </a:rPr>
              <a:t>My terror </a:t>
            </a:r>
            <a:r>
              <a:rPr lang="en-GB" sz="3600" dirty="0"/>
              <a:t>ahead of you, and throw into confusion all the people among whom you come, and I will make all your enemies turn their backs to you</a:t>
            </a:r>
            <a:r>
              <a:rPr lang="en-GB" sz="3600" dirty="0" smtClean="0"/>
              <a:t>.</a:t>
            </a:r>
            <a:endParaRPr lang="en-GB" sz="3600" dirty="0"/>
          </a:p>
          <a:p>
            <a:pPr marL="0" indent="0">
              <a:spcBef>
                <a:spcPct val="55000"/>
              </a:spcBef>
              <a:buNone/>
            </a:pPr>
            <a:endParaRPr lang="en-GB" sz="2400" dirty="0" smtClean="0"/>
          </a:p>
        </p:txBody>
      </p:sp>
    </p:spTree>
    <p:extLst>
      <p:ext uri="{BB962C8B-B14F-4D97-AF65-F5344CB8AC3E}">
        <p14:creationId xmlns:p14="http://schemas.microsoft.com/office/powerpoint/2010/main" val="149660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0" y="0"/>
            <a:ext cx="9144000" cy="692150"/>
          </a:xfrm>
          <a:noFill/>
        </p:spPr>
        <p:txBody>
          <a:bodyPr lIns="0" tIns="0" rIns="0" bIns="0" anchor="t"/>
          <a:lstStyle/>
          <a:p>
            <a:r>
              <a:rPr lang="en-GB" sz="4200" dirty="0"/>
              <a:t>Preparing for destiny - Angelic</a:t>
            </a:r>
          </a:p>
        </p:txBody>
      </p:sp>
      <p:sp>
        <p:nvSpPr>
          <p:cNvPr id="1192963" name="Rectangle 3"/>
          <p:cNvSpPr>
            <a:spLocks noGrp="1" noChangeArrowheads="1"/>
          </p:cNvSpPr>
          <p:nvPr>
            <p:ph type="body" idx="1"/>
          </p:nvPr>
        </p:nvSpPr>
        <p:spPr>
          <a:xfrm>
            <a:off x="0" y="908050"/>
            <a:ext cx="9144000" cy="5949950"/>
          </a:xfrm>
        </p:spPr>
        <p:txBody>
          <a:bodyPr>
            <a:normAutofit/>
          </a:bodyPr>
          <a:lstStyle/>
          <a:p>
            <a:pPr>
              <a:spcBef>
                <a:spcPct val="55000"/>
              </a:spcBef>
            </a:pPr>
            <a:r>
              <a:rPr lang="en-GB" dirty="0" smtClean="0"/>
              <a:t>Fallen Angels		Gen 6, Jude </a:t>
            </a:r>
            <a:r>
              <a:rPr lang="en-GB" dirty="0" err="1" smtClean="0"/>
              <a:t>Ezek</a:t>
            </a:r>
            <a:r>
              <a:rPr lang="en-GB" dirty="0" smtClean="0"/>
              <a:t> 28</a:t>
            </a:r>
          </a:p>
          <a:p>
            <a:pPr>
              <a:spcBef>
                <a:spcPct val="55000"/>
              </a:spcBef>
            </a:pPr>
            <a:r>
              <a:rPr lang="en-GB" dirty="0"/>
              <a:t>Col </a:t>
            </a:r>
            <a:r>
              <a:rPr lang="en-GB" dirty="0" smtClean="0"/>
              <a:t>1:16 For </a:t>
            </a:r>
            <a:r>
              <a:rPr lang="en-GB" dirty="0"/>
              <a:t>by Him all things were created, both in the heavens and on earth, visible and invisible, whether thrones or dominions or rulers or </a:t>
            </a:r>
            <a:r>
              <a:rPr lang="en-GB" dirty="0" smtClean="0"/>
              <a:t>authorities - </a:t>
            </a:r>
            <a:r>
              <a:rPr lang="en-GB" dirty="0"/>
              <a:t>all things have been created through Him and for Him</a:t>
            </a:r>
            <a:r>
              <a:rPr lang="en-GB" dirty="0" smtClean="0"/>
              <a:t>.</a:t>
            </a:r>
          </a:p>
          <a:p>
            <a:pPr>
              <a:spcBef>
                <a:spcPct val="55000"/>
              </a:spcBef>
            </a:pPr>
            <a:r>
              <a:rPr lang="en-GB" dirty="0" err="1" smtClean="0"/>
              <a:t>Eph</a:t>
            </a:r>
            <a:r>
              <a:rPr lang="en-GB" dirty="0" smtClean="0"/>
              <a:t> 6:12 </a:t>
            </a:r>
            <a:r>
              <a:rPr lang="en-GB" dirty="0"/>
              <a:t>For our struggle is not against flesh and blood, but against the rulers, against the powers, against the world forces of this darkness, against the spiritual forces of wickedness in the heavenly places.</a:t>
            </a:r>
            <a:endParaRPr lang="en-GB" dirty="0" smtClean="0"/>
          </a:p>
        </p:txBody>
      </p:sp>
    </p:spTree>
    <p:extLst>
      <p:ext uri="{BB962C8B-B14F-4D97-AF65-F5344CB8AC3E}">
        <p14:creationId xmlns:p14="http://schemas.microsoft.com/office/powerpoint/2010/main" val="19279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2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2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2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6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dirty="0"/>
              <a:t>Preparing for destiny - Angelic</a:t>
            </a:r>
          </a:p>
        </p:txBody>
      </p:sp>
      <p:sp>
        <p:nvSpPr>
          <p:cNvPr id="1195011" name="Rectangle 3"/>
          <p:cNvSpPr>
            <a:spLocks noGrp="1" noChangeArrowheads="1"/>
          </p:cNvSpPr>
          <p:nvPr>
            <p:ph type="body" idx="1"/>
          </p:nvPr>
        </p:nvSpPr>
        <p:spPr>
          <a:xfrm>
            <a:off x="0" y="908050"/>
            <a:ext cx="9144000" cy="5833318"/>
          </a:xfrm>
        </p:spPr>
        <p:txBody>
          <a:bodyPr>
            <a:noAutofit/>
          </a:bodyPr>
          <a:lstStyle/>
          <a:p>
            <a:pPr>
              <a:spcBef>
                <a:spcPct val="55000"/>
              </a:spcBef>
            </a:pPr>
            <a:r>
              <a:rPr lang="en-GB" sz="3400" dirty="0" smtClean="0"/>
              <a:t>Word of the Lord</a:t>
            </a:r>
          </a:p>
          <a:p>
            <a:pPr>
              <a:spcBef>
                <a:spcPct val="55000"/>
              </a:spcBef>
            </a:pPr>
            <a:r>
              <a:rPr lang="en-GB" sz="3400" dirty="0" err="1" smtClean="0"/>
              <a:t>Zech</a:t>
            </a:r>
            <a:r>
              <a:rPr lang="en-GB" sz="3400" dirty="0" smtClean="0"/>
              <a:t> 1:7 </a:t>
            </a:r>
            <a:r>
              <a:rPr lang="en-GB" sz="3400" dirty="0" smtClean="0"/>
              <a:t>the </a:t>
            </a:r>
            <a:r>
              <a:rPr lang="en-GB" sz="3400" dirty="0">
                <a:solidFill>
                  <a:srgbClr val="FFFF00"/>
                </a:solidFill>
              </a:rPr>
              <a:t>word of the LORD </a:t>
            </a:r>
            <a:r>
              <a:rPr lang="en-GB" sz="3400" dirty="0"/>
              <a:t>came to Zechariah the prophet, </a:t>
            </a:r>
            <a:r>
              <a:rPr lang="en-GB" sz="3400" baseline="30000" dirty="0" smtClean="0"/>
              <a:t>8</a:t>
            </a:r>
            <a:r>
              <a:rPr lang="en-GB" sz="3400" dirty="0" smtClean="0"/>
              <a:t> </a:t>
            </a:r>
            <a:r>
              <a:rPr lang="en-GB" sz="3400" dirty="0"/>
              <a:t>I saw at night, and behold, </a:t>
            </a:r>
            <a:r>
              <a:rPr lang="en-GB" sz="3400" dirty="0">
                <a:solidFill>
                  <a:srgbClr val="FFFF00"/>
                </a:solidFill>
              </a:rPr>
              <a:t>a man</a:t>
            </a:r>
            <a:r>
              <a:rPr lang="en-GB" sz="3400" dirty="0"/>
              <a:t> was riding on a red horse, and he was standing among the myrtle trees which were in the ravine, with red, sorrel and white horses behind him. </a:t>
            </a:r>
            <a:r>
              <a:rPr lang="en-GB" sz="3400" baseline="30000" dirty="0" smtClean="0"/>
              <a:t>9</a:t>
            </a:r>
            <a:r>
              <a:rPr lang="en-GB" sz="3400" dirty="0" smtClean="0"/>
              <a:t> </a:t>
            </a:r>
            <a:r>
              <a:rPr lang="en-GB" sz="3400" dirty="0"/>
              <a:t>Then I said, “My lord, what are these?” And the </a:t>
            </a:r>
            <a:r>
              <a:rPr lang="en-GB" sz="3400" dirty="0">
                <a:solidFill>
                  <a:srgbClr val="FFFF00"/>
                </a:solidFill>
              </a:rPr>
              <a:t>angel who was speaking </a:t>
            </a:r>
            <a:r>
              <a:rPr lang="en-GB" sz="3400" dirty="0"/>
              <a:t>with me said to me, “I will show you what these are.”</a:t>
            </a:r>
            <a:endParaRPr lang="en-GB" sz="3400" dirty="0" smtClean="0"/>
          </a:p>
          <a:p>
            <a:pPr>
              <a:spcBef>
                <a:spcPct val="55000"/>
              </a:spcBef>
            </a:pPr>
            <a:endParaRPr lang="en-GB" dirty="0" smtClean="0"/>
          </a:p>
        </p:txBody>
      </p:sp>
    </p:spTree>
    <p:extLst>
      <p:ext uri="{BB962C8B-B14F-4D97-AF65-F5344CB8AC3E}">
        <p14:creationId xmlns:p14="http://schemas.microsoft.com/office/powerpoint/2010/main" val="1633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dirty="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GB" sz="3400" dirty="0" err="1" smtClean="0"/>
              <a:t>Zech</a:t>
            </a:r>
            <a:r>
              <a:rPr lang="en-GB" sz="3400" dirty="0" smtClean="0"/>
              <a:t> 1:</a:t>
            </a:r>
            <a:r>
              <a:rPr lang="en-GB" sz="3400" baseline="30000" dirty="0"/>
              <a:t>10</a:t>
            </a:r>
            <a:r>
              <a:rPr lang="en-GB" sz="3400" dirty="0"/>
              <a:t> And the </a:t>
            </a:r>
            <a:r>
              <a:rPr lang="en-GB" sz="3400" dirty="0">
                <a:solidFill>
                  <a:srgbClr val="FFFF00"/>
                </a:solidFill>
              </a:rPr>
              <a:t>man</a:t>
            </a:r>
            <a:r>
              <a:rPr lang="en-GB" sz="3400" dirty="0"/>
              <a:t> who was standing among the myrtle trees </a:t>
            </a:r>
            <a:r>
              <a:rPr lang="en-GB" sz="3400" dirty="0">
                <a:solidFill>
                  <a:srgbClr val="FFFF00"/>
                </a:solidFill>
              </a:rPr>
              <a:t>answered</a:t>
            </a:r>
            <a:r>
              <a:rPr lang="en-GB" sz="3400" dirty="0"/>
              <a:t> and said, “These are those whom the </a:t>
            </a:r>
            <a:r>
              <a:rPr lang="en-GB" sz="3400" dirty="0">
                <a:solidFill>
                  <a:srgbClr val="FFFF00"/>
                </a:solidFill>
              </a:rPr>
              <a:t>LORD has sent to patrol the earth</a:t>
            </a:r>
            <a:r>
              <a:rPr lang="en-GB" sz="3400" dirty="0"/>
              <a:t>.” </a:t>
            </a:r>
            <a:r>
              <a:rPr lang="en-GB" sz="3400" baseline="30000" dirty="0"/>
              <a:t>11</a:t>
            </a:r>
            <a:r>
              <a:rPr lang="en-GB" sz="3400" dirty="0"/>
              <a:t> So </a:t>
            </a:r>
            <a:r>
              <a:rPr lang="en-GB" sz="3400" dirty="0">
                <a:solidFill>
                  <a:srgbClr val="FFFF00"/>
                </a:solidFill>
              </a:rPr>
              <a:t>they answered the angel </a:t>
            </a:r>
            <a:r>
              <a:rPr lang="en-GB" sz="3400" dirty="0"/>
              <a:t>of the LORD who was standing among the myrtle trees and said, “We have patrolled the earth, and behold, all the earth is peaceful and quiet.” </a:t>
            </a:r>
            <a:r>
              <a:rPr lang="en-GB" sz="3400" baseline="30000" dirty="0" smtClean="0"/>
              <a:t>12</a:t>
            </a:r>
            <a:r>
              <a:rPr lang="en-GB" sz="3400" dirty="0" smtClean="0"/>
              <a:t> </a:t>
            </a:r>
            <a:r>
              <a:rPr lang="en-GB" sz="3400" dirty="0"/>
              <a:t>Then the </a:t>
            </a:r>
            <a:r>
              <a:rPr lang="en-GB" sz="3400" dirty="0">
                <a:solidFill>
                  <a:srgbClr val="FFFF00"/>
                </a:solidFill>
              </a:rPr>
              <a:t>angel</a:t>
            </a:r>
            <a:r>
              <a:rPr lang="en-GB" sz="3400" dirty="0"/>
              <a:t> of the LORD </a:t>
            </a:r>
            <a:r>
              <a:rPr lang="en-GB" sz="3400" dirty="0">
                <a:solidFill>
                  <a:srgbClr val="FFFF00"/>
                </a:solidFill>
              </a:rPr>
              <a:t>said, “O LORD of hosts</a:t>
            </a:r>
            <a:r>
              <a:rPr lang="en-GB" sz="3400" dirty="0"/>
              <a:t>, how long will You </a:t>
            </a:r>
            <a:r>
              <a:rPr lang="en-GB" sz="3400" dirty="0" smtClean="0"/>
              <a:t>have </a:t>
            </a:r>
            <a:r>
              <a:rPr lang="en-GB" sz="3400" dirty="0"/>
              <a:t>no </a:t>
            </a:r>
            <a:r>
              <a:rPr lang="en-GB" sz="3400" dirty="0" smtClean="0"/>
              <a:t>compassion …</a:t>
            </a:r>
            <a:endParaRPr lang="en-GB" sz="3400" dirty="0" smtClean="0"/>
          </a:p>
        </p:txBody>
      </p:sp>
    </p:spTree>
    <p:extLst>
      <p:ext uri="{BB962C8B-B14F-4D97-AF65-F5344CB8AC3E}">
        <p14:creationId xmlns:p14="http://schemas.microsoft.com/office/powerpoint/2010/main" val="20952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dirty="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GB" sz="4000" dirty="0" err="1" smtClean="0"/>
              <a:t>Zech</a:t>
            </a:r>
            <a:r>
              <a:rPr lang="en-GB" sz="4000" dirty="0" smtClean="0"/>
              <a:t> 1:</a:t>
            </a:r>
            <a:r>
              <a:rPr lang="en-GB" sz="4000" baseline="30000" dirty="0"/>
              <a:t>13</a:t>
            </a:r>
            <a:r>
              <a:rPr lang="en-GB" sz="4000" dirty="0"/>
              <a:t> The </a:t>
            </a:r>
            <a:r>
              <a:rPr lang="en-GB" sz="4000" dirty="0">
                <a:solidFill>
                  <a:srgbClr val="FFFF00"/>
                </a:solidFill>
              </a:rPr>
              <a:t>LORD answered the angel </a:t>
            </a:r>
            <a:r>
              <a:rPr lang="en-GB" sz="4000" dirty="0"/>
              <a:t>who was speaking with me with gracious words, comforting words. </a:t>
            </a:r>
            <a:r>
              <a:rPr lang="en-GB" sz="4000" baseline="30000" dirty="0" smtClean="0"/>
              <a:t>14</a:t>
            </a:r>
            <a:r>
              <a:rPr lang="en-GB" sz="4000" dirty="0" smtClean="0"/>
              <a:t> So </a:t>
            </a:r>
            <a:r>
              <a:rPr lang="en-GB" sz="4000" dirty="0"/>
              <a:t>the </a:t>
            </a:r>
            <a:r>
              <a:rPr lang="en-GB" sz="4000" dirty="0">
                <a:solidFill>
                  <a:srgbClr val="FFFF00"/>
                </a:solidFill>
              </a:rPr>
              <a:t>angel</a:t>
            </a:r>
            <a:r>
              <a:rPr lang="en-GB" sz="4000" dirty="0"/>
              <a:t> who was speaking with me </a:t>
            </a:r>
            <a:r>
              <a:rPr lang="en-GB" sz="4000" dirty="0">
                <a:solidFill>
                  <a:srgbClr val="FFFF00"/>
                </a:solidFill>
              </a:rPr>
              <a:t>said to me, “Proclaim, saying</a:t>
            </a:r>
            <a:r>
              <a:rPr lang="en-GB" sz="4000" dirty="0"/>
              <a:t>, ‘Thus says the LORD of hosts,</a:t>
            </a:r>
            <a:endParaRPr lang="en-GB" sz="4000" dirty="0" smtClean="0"/>
          </a:p>
        </p:txBody>
      </p:sp>
    </p:spTree>
    <p:extLst>
      <p:ext uri="{BB962C8B-B14F-4D97-AF65-F5344CB8AC3E}">
        <p14:creationId xmlns:p14="http://schemas.microsoft.com/office/powerpoint/2010/main" val="21412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9234" name="Rectangle 2"/>
          <p:cNvSpPr>
            <a:spLocks noGrp="1" noChangeArrowheads="1"/>
          </p:cNvSpPr>
          <p:nvPr>
            <p:ph type="body" idx="1"/>
          </p:nvPr>
        </p:nvSpPr>
        <p:spPr>
          <a:xfrm>
            <a:off x="0" y="836712"/>
            <a:ext cx="9144000" cy="6120680"/>
          </a:xfrm>
          <a:noFill/>
          <a:ln/>
        </p:spPr>
        <p:txBody>
          <a:bodyPr lIns="18000" tIns="0" rIns="18000" bIns="0">
            <a:normAutofit lnSpcReduction="10000"/>
          </a:bodyPr>
          <a:lstStyle/>
          <a:p>
            <a:pPr>
              <a:spcBef>
                <a:spcPct val="50000"/>
              </a:spcBef>
            </a:pPr>
            <a:r>
              <a:rPr lang="en-GB" sz="3400" dirty="0" smtClean="0"/>
              <a:t>Dan 7:</a:t>
            </a:r>
            <a:r>
              <a:rPr lang="en-GB" sz="3400" baseline="30000" dirty="0" smtClean="0"/>
              <a:t>10</a:t>
            </a:r>
            <a:r>
              <a:rPr lang="en-GB" sz="3400" dirty="0" smtClean="0"/>
              <a:t>A stream of fire came forth from before Him; </a:t>
            </a:r>
            <a:r>
              <a:rPr lang="en-GB" sz="3400" dirty="0" smtClean="0">
                <a:solidFill>
                  <a:srgbClr val="FFFF00"/>
                </a:solidFill>
              </a:rPr>
              <a:t>a thousand thousands</a:t>
            </a:r>
            <a:r>
              <a:rPr lang="en-GB" sz="3400" dirty="0" smtClean="0"/>
              <a:t> ministered to Him and </a:t>
            </a:r>
            <a:r>
              <a:rPr lang="en-GB" sz="3400" dirty="0" smtClean="0">
                <a:solidFill>
                  <a:srgbClr val="FFFF00"/>
                </a:solidFill>
              </a:rPr>
              <a:t>ten thousand times ten thousand </a:t>
            </a:r>
            <a:r>
              <a:rPr lang="en-GB" sz="3400" dirty="0" smtClean="0"/>
              <a:t>rose up and stood before Him; the Judge was seated [the court was in session] and the books were opened.</a:t>
            </a:r>
          </a:p>
          <a:p>
            <a:pPr>
              <a:spcBef>
                <a:spcPct val="50000"/>
              </a:spcBef>
            </a:pPr>
            <a:r>
              <a:rPr lang="en-GB" sz="3600" dirty="0"/>
              <a:t>Rev 5:</a:t>
            </a:r>
            <a:r>
              <a:rPr lang="en-GB" sz="3600" baseline="30000" dirty="0"/>
              <a:t>11</a:t>
            </a:r>
            <a:r>
              <a:rPr lang="en-GB" sz="3600" dirty="0"/>
              <a:t>Then I looked, and I heard the voices of many angels on every side of the throne and of the living creatures and the elders [of the heavenly Sanhedrin], and they numbered </a:t>
            </a:r>
            <a:r>
              <a:rPr lang="en-GB" sz="3600" dirty="0">
                <a:solidFill>
                  <a:srgbClr val="FFFF00"/>
                </a:solidFill>
              </a:rPr>
              <a:t>ten thousand times ten thousand and thousands of thousands</a:t>
            </a:r>
            <a:r>
              <a:rPr lang="en-GB" sz="3600" dirty="0" smtClean="0"/>
              <a:t>,</a:t>
            </a:r>
            <a:endParaRPr lang="en-GB" sz="3600" dirty="0"/>
          </a:p>
        </p:txBody>
      </p:sp>
      <p:sp>
        <p:nvSpPr>
          <p:cNvPr id="1119235" name="Rectangle 3"/>
          <p:cNvSpPr>
            <a:spLocks noGrp="1" noChangeArrowheads="1"/>
          </p:cNvSpPr>
          <p:nvPr>
            <p:ph type="title"/>
          </p:nvPr>
        </p:nvSpPr>
        <p:spPr>
          <a:xfrm>
            <a:off x="468313" y="0"/>
            <a:ext cx="8229600" cy="760413"/>
          </a:xfrm>
          <a:noFill/>
          <a:ln/>
        </p:spPr>
        <p:txBody>
          <a:bodyPr lIns="0" tIns="0" rIns="0" bIns="0"/>
          <a:lstStyle/>
          <a:p>
            <a:r>
              <a:rPr lang="en-GB" dirty="0"/>
              <a:t>Preparing for destiny - Angelic</a:t>
            </a:r>
            <a:endParaRPr lang="en-GB" dirty="0"/>
          </a:p>
        </p:txBody>
      </p:sp>
    </p:spTree>
    <p:extLst>
      <p:ext uri="{BB962C8B-B14F-4D97-AF65-F5344CB8AC3E}">
        <p14:creationId xmlns:p14="http://schemas.microsoft.com/office/powerpoint/2010/main" val="202180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9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92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4"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normAutofit/>
          </a:bodyPr>
          <a:lstStyle/>
          <a:p>
            <a:pPr>
              <a:spcBef>
                <a:spcPct val="55000"/>
              </a:spcBef>
            </a:pPr>
            <a:r>
              <a:rPr lang="en-GB" sz="3600" dirty="0" err="1"/>
              <a:t>Heb</a:t>
            </a:r>
            <a:r>
              <a:rPr lang="en-GB" sz="3600" dirty="0"/>
              <a:t> 12:</a:t>
            </a:r>
            <a:r>
              <a:rPr lang="en-GB" sz="3600" baseline="30000" dirty="0"/>
              <a:t>22</a:t>
            </a:r>
            <a:r>
              <a:rPr lang="en-GB" sz="3600" dirty="0"/>
              <a:t>But rather, you have come to Mount Zion, even to the city of the living God, the heavenly Jerusalem, and to </a:t>
            </a:r>
            <a:r>
              <a:rPr lang="en-GB" sz="3600" dirty="0">
                <a:solidFill>
                  <a:srgbClr val="FFFF00"/>
                </a:solidFill>
              </a:rPr>
              <a:t>countless multitudes </a:t>
            </a:r>
            <a:r>
              <a:rPr lang="en-GB" sz="3600" dirty="0"/>
              <a:t>of angels in festal gathering</a:t>
            </a:r>
            <a:endParaRPr lang="en-US" sz="3600" dirty="0"/>
          </a:p>
          <a:p>
            <a:pPr>
              <a:spcBef>
                <a:spcPct val="55000"/>
              </a:spcBef>
            </a:pPr>
            <a:r>
              <a:rPr lang="en-US" sz="3600" dirty="0" smtClean="0"/>
              <a:t>Matt 26:</a:t>
            </a:r>
            <a:r>
              <a:rPr lang="en-GB" sz="3600" baseline="30000" dirty="0" smtClean="0"/>
              <a:t>53</a:t>
            </a:r>
            <a:r>
              <a:rPr lang="en-GB" sz="3600" dirty="0" smtClean="0"/>
              <a:t>Do you suppose that I cannot appeal to My Father, and He will immediately provide Me with more than twelve legions [more than 80,000] of angels?</a:t>
            </a:r>
          </a:p>
        </p:txBody>
      </p:sp>
    </p:spTree>
    <p:extLst>
      <p:ext uri="{BB962C8B-B14F-4D97-AF65-F5344CB8AC3E}">
        <p14:creationId xmlns:p14="http://schemas.microsoft.com/office/powerpoint/2010/main" val="2043850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rmAutofit/>
          </a:bodyPr>
          <a:lstStyle/>
          <a:p>
            <a:pPr>
              <a:lnSpc>
                <a:spcPct val="120000"/>
              </a:lnSpc>
            </a:pPr>
            <a:r>
              <a:rPr lang="en-GB" dirty="0" smtClean="0"/>
              <a:t>Rev 4:</a:t>
            </a:r>
            <a:r>
              <a:rPr lang="en-GB" baseline="30000" dirty="0" smtClean="0"/>
              <a:t>2</a:t>
            </a:r>
            <a:r>
              <a:rPr lang="en-GB" dirty="0" smtClean="0"/>
              <a:t> Immediately I was in the Spirit; and behold, a throne was standing in heaven, and </a:t>
            </a:r>
            <a:r>
              <a:rPr lang="en-GB" dirty="0" smtClean="0">
                <a:solidFill>
                  <a:srgbClr val="FFFF00"/>
                </a:solidFill>
              </a:rPr>
              <a:t>One sitting on the throne</a:t>
            </a:r>
            <a:r>
              <a:rPr lang="en-GB" dirty="0" smtClean="0"/>
              <a:t>. </a:t>
            </a:r>
            <a:r>
              <a:rPr lang="en-GB" baseline="30000" dirty="0" smtClean="0"/>
              <a:t>4</a:t>
            </a:r>
            <a:r>
              <a:rPr lang="en-GB" dirty="0" smtClean="0"/>
              <a:t> Around the throne were twenty-four thrones; and upon the thrones I saw </a:t>
            </a:r>
            <a:r>
              <a:rPr lang="en-GB" dirty="0" smtClean="0">
                <a:solidFill>
                  <a:srgbClr val="FFFF00"/>
                </a:solidFill>
              </a:rPr>
              <a:t>twenty-four elders </a:t>
            </a:r>
            <a:r>
              <a:rPr lang="en-GB" dirty="0" smtClean="0"/>
              <a:t>sitting, clothed in white garments, and golden crowns on their heads.  </a:t>
            </a:r>
            <a:r>
              <a:rPr lang="en-GB" baseline="30000" dirty="0" smtClean="0"/>
              <a:t>5</a:t>
            </a:r>
            <a:r>
              <a:rPr lang="en-GB" dirty="0" smtClean="0"/>
              <a:t> .. And there were seven lamps of fire burning before the throne, which are the </a:t>
            </a:r>
            <a:r>
              <a:rPr lang="en-GB" dirty="0" smtClean="0">
                <a:solidFill>
                  <a:srgbClr val="FFFF00"/>
                </a:solidFill>
              </a:rPr>
              <a:t>seven Spirits of </a:t>
            </a:r>
            <a:r>
              <a:rPr lang="en-GB" dirty="0" smtClean="0">
                <a:solidFill>
                  <a:srgbClr val="FFFF00"/>
                </a:solidFill>
              </a:rPr>
              <a:t>God</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rmAutofit/>
          </a:bodyPr>
          <a:lstStyle/>
          <a:p>
            <a:pPr>
              <a:lnSpc>
                <a:spcPct val="120000"/>
              </a:lnSpc>
            </a:pPr>
            <a:r>
              <a:rPr lang="en-GB" dirty="0" smtClean="0"/>
              <a:t>Rev </a:t>
            </a:r>
            <a:r>
              <a:rPr lang="en-GB" baseline="30000" dirty="0" smtClean="0"/>
              <a:t>6</a:t>
            </a:r>
            <a:r>
              <a:rPr lang="en-GB" dirty="0" smtClean="0"/>
              <a:t> </a:t>
            </a:r>
            <a:r>
              <a:rPr lang="en-GB" dirty="0" smtClean="0"/>
              <a:t>and in the centre and around the throne, </a:t>
            </a:r>
            <a:r>
              <a:rPr lang="en-GB" dirty="0" smtClean="0">
                <a:solidFill>
                  <a:srgbClr val="FFFF00"/>
                </a:solidFill>
              </a:rPr>
              <a:t>four living creatures</a:t>
            </a:r>
            <a:r>
              <a:rPr lang="en-GB" dirty="0" smtClean="0"/>
              <a:t> full of eyes in front and behind. </a:t>
            </a:r>
            <a:r>
              <a:rPr lang="en-GB" baseline="30000" dirty="0" smtClean="0"/>
              <a:t>7</a:t>
            </a:r>
            <a:r>
              <a:rPr lang="en-GB" dirty="0" smtClean="0"/>
              <a:t> The first creature was like a lion, and the second creature like a calf, and the third creature had a face like that of a man, and the fourth creature was like a flying eagle. </a:t>
            </a:r>
            <a:r>
              <a:rPr lang="en-GB" baseline="30000" dirty="0" smtClean="0"/>
              <a:t>8</a:t>
            </a:r>
            <a:r>
              <a:rPr lang="en-GB" dirty="0" smtClean="0"/>
              <a:t> And the four living creatures, each one of them having </a:t>
            </a:r>
            <a:r>
              <a:rPr lang="en-GB" dirty="0" smtClean="0">
                <a:solidFill>
                  <a:srgbClr val="FFFF00"/>
                </a:solidFill>
              </a:rPr>
              <a:t>six wings</a:t>
            </a:r>
            <a:r>
              <a:rPr lang="en-GB" dirty="0" smtClean="0"/>
              <a:t>, are full of eyes around and within</a:t>
            </a:r>
          </a:p>
        </p:txBody>
      </p:sp>
    </p:spTree>
    <p:extLst>
      <p:ext uri="{BB962C8B-B14F-4D97-AF65-F5344CB8AC3E}">
        <p14:creationId xmlns:p14="http://schemas.microsoft.com/office/powerpoint/2010/main" val="16286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761310"/>
          </a:xfrm>
        </p:spPr>
        <p:txBody>
          <a:bodyPr>
            <a:normAutofit lnSpcReduction="10000"/>
          </a:bodyPr>
          <a:lstStyle/>
          <a:p>
            <a:pPr>
              <a:spcBef>
                <a:spcPct val="55000"/>
              </a:spcBef>
            </a:pPr>
            <a:r>
              <a:rPr lang="en-US" sz="3600" dirty="0" err="1" smtClean="0"/>
              <a:t>Heb</a:t>
            </a:r>
            <a:r>
              <a:rPr lang="en-US" sz="3600" dirty="0" smtClean="0"/>
              <a:t> 12:</a:t>
            </a:r>
            <a:r>
              <a:rPr lang="en-GB" sz="3600" baseline="30000" dirty="0" smtClean="0"/>
              <a:t> 1</a:t>
            </a:r>
            <a:r>
              <a:rPr lang="en-GB" sz="3600" dirty="0" smtClean="0"/>
              <a:t> Therefore, since we have so great a cloud of witnesses surrounding us</a:t>
            </a:r>
          </a:p>
          <a:p>
            <a:pPr>
              <a:spcBef>
                <a:spcPct val="55000"/>
              </a:spcBef>
            </a:pPr>
            <a:r>
              <a:rPr lang="en-GB" sz="3600" dirty="0" smtClean="0"/>
              <a:t>Forerunners from Old &amp; New Testament period – last runner best</a:t>
            </a:r>
          </a:p>
          <a:p>
            <a:pPr>
              <a:spcBef>
                <a:spcPct val="55000"/>
              </a:spcBef>
            </a:pPr>
            <a:r>
              <a:rPr lang="en-GB" sz="3600" dirty="0" smtClean="0"/>
              <a:t>Men in white linen</a:t>
            </a:r>
          </a:p>
          <a:p>
            <a:pPr>
              <a:spcBef>
                <a:spcPct val="55000"/>
              </a:spcBef>
            </a:pPr>
            <a:r>
              <a:rPr lang="en-GB" sz="3600" dirty="0" smtClean="0"/>
              <a:t>Gen 18:1-3, </a:t>
            </a:r>
            <a:r>
              <a:rPr lang="en-GB" sz="3600" dirty="0" err="1" smtClean="0"/>
              <a:t>Ezek</a:t>
            </a:r>
            <a:r>
              <a:rPr lang="en-GB" sz="3600" dirty="0" smtClean="0"/>
              <a:t> 10:2-3,7, Dan 12:4-6, 9-13, </a:t>
            </a:r>
            <a:r>
              <a:rPr lang="en-GB" sz="3600" dirty="0" err="1" smtClean="0"/>
              <a:t>Zech</a:t>
            </a:r>
            <a:r>
              <a:rPr lang="en-GB" sz="3600" dirty="0" smtClean="0"/>
              <a:t> 1:10, Matt 17:3, Matt 27:52, Mark 16:5, Luke 24:4, Acts 1:9-10 </a:t>
            </a:r>
          </a:p>
          <a:p>
            <a:pPr>
              <a:spcBef>
                <a:spcPct val="55000"/>
              </a:spcBef>
            </a:pPr>
            <a:r>
              <a:rPr lang="en-GB" sz="3600" dirty="0" smtClean="0"/>
              <a:t>Jacob, Adam, Enoch </a:t>
            </a:r>
            <a:endParaRPr lang="en-US" sz="3600" dirty="0"/>
          </a:p>
        </p:txBody>
      </p:sp>
    </p:spTree>
    <p:extLst>
      <p:ext uri="{BB962C8B-B14F-4D97-AF65-F5344CB8AC3E}">
        <p14:creationId xmlns:p14="http://schemas.microsoft.com/office/powerpoint/2010/main" val="1834134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lstStyle/>
          <a:p>
            <a:pPr>
              <a:spcBef>
                <a:spcPct val="55000"/>
              </a:spcBef>
            </a:pPr>
            <a:r>
              <a:rPr lang="en-US" sz="3600" dirty="0" smtClean="0"/>
              <a:t>Isa 11:2</a:t>
            </a:r>
          </a:p>
          <a:p>
            <a:pPr>
              <a:spcBef>
                <a:spcPct val="55000"/>
              </a:spcBef>
            </a:pPr>
            <a:r>
              <a:rPr lang="en-US" sz="3600" dirty="0" smtClean="0"/>
              <a:t>7 spirits of God – tutors to teach &amp; train us in the revelation of God</a:t>
            </a:r>
          </a:p>
          <a:p>
            <a:pPr>
              <a:spcBef>
                <a:spcPct val="55000"/>
              </a:spcBef>
            </a:pPr>
            <a:r>
              <a:rPr lang="en-US" sz="3600" dirty="0" smtClean="0"/>
              <a:t>Meet, talk engage in heaven &amp; then in </a:t>
            </a:r>
            <a:r>
              <a:rPr lang="en-US" sz="3600" dirty="0" smtClean="0"/>
              <a:t>your </a:t>
            </a:r>
            <a:r>
              <a:rPr lang="en-US" sz="3600" dirty="0" smtClean="0"/>
              <a:t>garden</a:t>
            </a:r>
          </a:p>
          <a:p>
            <a:pPr>
              <a:spcBef>
                <a:spcPct val="55000"/>
              </a:spcBef>
            </a:pPr>
            <a:r>
              <a:rPr lang="en-US" sz="3600" dirty="0" smtClean="0"/>
              <a:t>Spirit of Lord, fear of Lord, knowledge, wisdom, council, understanding, strength</a:t>
            </a:r>
            <a:endParaRPr lang="en-US" sz="3600" dirty="0"/>
          </a:p>
        </p:txBody>
      </p:sp>
    </p:spTree>
    <p:extLst>
      <p:ext uri="{BB962C8B-B14F-4D97-AF65-F5344CB8AC3E}">
        <p14:creationId xmlns:p14="http://schemas.microsoft.com/office/powerpoint/2010/main" val="224200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764704"/>
            <a:ext cx="8785225" cy="6093296"/>
          </a:xfrm>
        </p:spPr>
        <p:txBody>
          <a:bodyPr>
            <a:noAutofit/>
          </a:bodyPr>
          <a:lstStyle/>
          <a:p>
            <a:pPr>
              <a:spcBef>
                <a:spcPts val="1200"/>
              </a:spcBef>
            </a:pPr>
            <a:r>
              <a:rPr lang="en-US" sz="2800" dirty="0"/>
              <a:t>Intelligent &amp; </a:t>
            </a:r>
            <a:r>
              <a:rPr lang="en-US" sz="2800" dirty="0" smtClean="0"/>
              <a:t>Wise - 2 </a:t>
            </a:r>
            <a:r>
              <a:rPr lang="en-US" sz="2800" dirty="0"/>
              <a:t>Sam 14:20, 19:27, MATT </a:t>
            </a:r>
            <a:r>
              <a:rPr lang="en-US" sz="2800" dirty="0" smtClean="0"/>
              <a:t>24:3 </a:t>
            </a:r>
            <a:endParaRPr lang="en-US" sz="2800" dirty="0"/>
          </a:p>
          <a:p>
            <a:pPr>
              <a:spcBef>
                <a:spcPts val="1200"/>
              </a:spcBef>
            </a:pPr>
            <a:r>
              <a:rPr lang="en-US" sz="2800" dirty="0" smtClean="0"/>
              <a:t>Patient - Numbers 11:22-35</a:t>
            </a:r>
            <a:endParaRPr lang="en-US" sz="2800" dirty="0"/>
          </a:p>
          <a:p>
            <a:pPr>
              <a:spcBef>
                <a:spcPts val="1200"/>
              </a:spcBef>
            </a:pPr>
            <a:r>
              <a:rPr lang="en-US" sz="2800" dirty="0" smtClean="0"/>
              <a:t>Meek - 2 </a:t>
            </a:r>
            <a:r>
              <a:rPr lang="en-US" sz="2800" dirty="0"/>
              <a:t>Peter </a:t>
            </a:r>
            <a:r>
              <a:rPr lang="en-US" sz="2800" dirty="0" smtClean="0"/>
              <a:t>2:11 </a:t>
            </a:r>
            <a:endParaRPr lang="en-US" sz="2800" dirty="0"/>
          </a:p>
          <a:p>
            <a:pPr>
              <a:spcBef>
                <a:spcPts val="1200"/>
              </a:spcBef>
            </a:pPr>
            <a:r>
              <a:rPr lang="en-US" sz="2800" dirty="0" smtClean="0"/>
              <a:t>Joyful - Luke 15:1-10 </a:t>
            </a:r>
            <a:endParaRPr lang="en-US" sz="2800" dirty="0"/>
          </a:p>
          <a:p>
            <a:pPr>
              <a:spcBef>
                <a:spcPts val="1200"/>
              </a:spcBef>
            </a:pPr>
            <a:r>
              <a:rPr lang="en-US" sz="2800" dirty="0" smtClean="0"/>
              <a:t>Modest - 1 </a:t>
            </a:r>
            <a:r>
              <a:rPr lang="en-US" sz="2800" dirty="0"/>
              <a:t>Cor 11:10</a:t>
            </a:r>
          </a:p>
          <a:p>
            <a:pPr>
              <a:spcBef>
                <a:spcPts val="1200"/>
              </a:spcBef>
            </a:pPr>
            <a:r>
              <a:rPr lang="en-US" sz="2800" dirty="0" smtClean="0"/>
              <a:t>Holy - Mark </a:t>
            </a:r>
            <a:r>
              <a:rPr lang="en-US" sz="2800" dirty="0"/>
              <a:t>8:38</a:t>
            </a:r>
          </a:p>
          <a:p>
            <a:pPr>
              <a:spcBef>
                <a:spcPts val="1200"/>
              </a:spcBef>
            </a:pPr>
            <a:r>
              <a:rPr lang="en-US" sz="2800" dirty="0" smtClean="0"/>
              <a:t>Glorious - Luke </a:t>
            </a:r>
            <a:r>
              <a:rPr lang="en-US" sz="2800" dirty="0"/>
              <a:t>9:26</a:t>
            </a:r>
          </a:p>
          <a:p>
            <a:pPr>
              <a:spcBef>
                <a:spcPts val="1200"/>
              </a:spcBef>
            </a:pPr>
            <a:r>
              <a:rPr lang="en-US" sz="2800" dirty="0" smtClean="0"/>
              <a:t>Immortal - Luke </a:t>
            </a:r>
            <a:r>
              <a:rPr lang="en-US" sz="2800" dirty="0"/>
              <a:t>20:36</a:t>
            </a:r>
          </a:p>
          <a:p>
            <a:pPr>
              <a:spcBef>
                <a:spcPts val="1200"/>
              </a:spcBef>
            </a:pPr>
            <a:r>
              <a:rPr lang="en-US" sz="2800" dirty="0" smtClean="0"/>
              <a:t>Mighty</a:t>
            </a:r>
            <a:r>
              <a:rPr lang="en-US" sz="2800" dirty="0"/>
              <a:t>, </a:t>
            </a:r>
            <a:r>
              <a:rPr lang="en-US" sz="2800" dirty="0" smtClean="0"/>
              <a:t>Powerful - 1 </a:t>
            </a:r>
            <a:r>
              <a:rPr lang="en-US" sz="2800" dirty="0" err="1"/>
              <a:t>Thes</a:t>
            </a:r>
            <a:r>
              <a:rPr lang="en-US" sz="2800" dirty="0"/>
              <a:t> 1:7-10, Rev </a:t>
            </a:r>
            <a:r>
              <a:rPr lang="en-US" sz="2800" dirty="0" smtClean="0"/>
              <a:t>18:1 </a:t>
            </a:r>
            <a:endParaRPr lang="en-US" sz="2800" dirty="0"/>
          </a:p>
          <a:p>
            <a:pPr>
              <a:spcBef>
                <a:spcPts val="1200"/>
              </a:spcBef>
            </a:pPr>
            <a:r>
              <a:rPr lang="en-US" sz="2800" dirty="0" smtClean="0"/>
              <a:t>Obedient - Psa </a:t>
            </a:r>
            <a:r>
              <a:rPr lang="en-US" sz="2800" dirty="0"/>
              <a:t>103:20, Matt </a:t>
            </a:r>
            <a:r>
              <a:rPr lang="en-US" sz="2800" dirty="0" smtClean="0"/>
              <a:t>6:10</a:t>
            </a:r>
            <a:endParaRPr lang="en-US" sz="2800" dirty="0"/>
          </a:p>
        </p:txBody>
      </p:sp>
    </p:spTree>
    <p:extLst>
      <p:ext uri="{BB962C8B-B14F-4D97-AF65-F5344CB8AC3E}">
        <p14:creationId xmlns:p14="http://schemas.microsoft.com/office/powerpoint/2010/main" val="294892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5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950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950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950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95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dirty="0"/>
              <a:t>Preparing for destiny - Angelic</a:t>
            </a:r>
          </a:p>
        </p:txBody>
      </p:sp>
      <p:sp>
        <p:nvSpPr>
          <p:cNvPr id="1195011" name="Rectangle 3"/>
          <p:cNvSpPr>
            <a:spLocks noGrp="1" noChangeArrowheads="1"/>
          </p:cNvSpPr>
          <p:nvPr>
            <p:ph type="body" idx="1"/>
          </p:nvPr>
        </p:nvSpPr>
        <p:spPr>
          <a:xfrm>
            <a:off x="0" y="908050"/>
            <a:ext cx="8964613" cy="5761310"/>
          </a:xfrm>
        </p:spPr>
        <p:txBody>
          <a:bodyPr>
            <a:normAutofit fontScale="92500" lnSpcReduction="10000"/>
          </a:bodyPr>
          <a:lstStyle/>
          <a:p>
            <a:pPr>
              <a:spcBef>
                <a:spcPct val="55000"/>
              </a:spcBef>
            </a:pPr>
            <a:r>
              <a:rPr lang="en-GB" sz="3000" dirty="0" smtClean="0"/>
              <a:t>283 references 107 Old 176 New</a:t>
            </a:r>
          </a:p>
          <a:p>
            <a:pPr>
              <a:spcBef>
                <a:spcPct val="55000"/>
              </a:spcBef>
            </a:pPr>
            <a:r>
              <a:rPr lang="en-GB" sz="3000" dirty="0" smtClean="0"/>
              <a:t>1000+ references include names etc.</a:t>
            </a:r>
          </a:p>
          <a:p>
            <a:pPr>
              <a:spcBef>
                <a:spcPct val="55000"/>
              </a:spcBef>
            </a:pPr>
            <a:r>
              <a:rPr lang="en-GB" sz="3000" dirty="0" smtClean="0"/>
              <a:t>The term “angel” is derived from the Greek word </a:t>
            </a:r>
            <a:r>
              <a:rPr lang="en-GB" sz="3000" dirty="0" err="1" smtClean="0"/>
              <a:t>angelos</a:t>
            </a:r>
            <a:r>
              <a:rPr lang="en-GB" sz="3000" dirty="0" smtClean="0"/>
              <a:t> which means “messenger.” </a:t>
            </a:r>
            <a:r>
              <a:rPr lang="en-GB" sz="3000" dirty="0" err="1" smtClean="0"/>
              <a:t>Angelos</a:t>
            </a:r>
            <a:r>
              <a:rPr lang="en-GB" sz="3000" dirty="0" smtClean="0"/>
              <a:t> and the Hebrew equivalent, </a:t>
            </a:r>
            <a:r>
              <a:rPr lang="en-GB" sz="3000" dirty="0" err="1" smtClean="0"/>
              <a:t>malak</a:t>
            </a:r>
            <a:r>
              <a:rPr lang="en-GB" sz="3000" dirty="0" smtClean="0"/>
              <a:t> (which also means “messenger”), are the two most common terms used to describe this class of beings in the Bible. Another term </a:t>
            </a:r>
            <a:r>
              <a:rPr lang="en-GB" sz="3000" dirty="0" err="1" smtClean="0"/>
              <a:t>Elohim</a:t>
            </a:r>
            <a:r>
              <a:rPr lang="en-GB" sz="3000" dirty="0" smtClean="0"/>
              <a:t>  - the strong one is a name of God that can also be translated angels</a:t>
            </a:r>
          </a:p>
          <a:p>
            <a:pPr>
              <a:spcBef>
                <a:spcPct val="55000"/>
              </a:spcBef>
            </a:pPr>
            <a:r>
              <a:rPr lang="en-GB" sz="3000" dirty="0" smtClean="0"/>
              <a:t>In general, in texts where an angel appears, the task is to convey the message or do the will of the God who sent him. Since the focus of the text is on the message, the messenger is rarely described in detail.</a:t>
            </a:r>
          </a:p>
        </p:txBody>
      </p:sp>
    </p:spTree>
    <p:extLst>
      <p:ext uri="{BB962C8B-B14F-4D97-AF65-F5344CB8AC3E}">
        <p14:creationId xmlns:p14="http://schemas.microsoft.com/office/powerpoint/2010/main" val="8139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US" sz="3100" dirty="0" smtClean="0"/>
              <a:t>They </a:t>
            </a:r>
            <a:r>
              <a:rPr lang="en-US" sz="3100" dirty="0"/>
              <a:t>have </a:t>
            </a:r>
            <a:r>
              <a:rPr lang="en-US" sz="3100" dirty="0" smtClean="0"/>
              <a:t>wills - Isa </a:t>
            </a:r>
            <a:r>
              <a:rPr lang="en-US" sz="3100" dirty="0"/>
              <a:t>14:12-14</a:t>
            </a:r>
          </a:p>
          <a:p>
            <a:pPr>
              <a:spcBef>
                <a:spcPct val="55000"/>
              </a:spcBef>
            </a:pPr>
            <a:r>
              <a:rPr lang="en-US" sz="3100" dirty="0"/>
              <a:t>Created </a:t>
            </a:r>
            <a:r>
              <a:rPr lang="en-US" sz="3100" dirty="0" smtClean="0"/>
              <a:t>spirit beings </a:t>
            </a:r>
            <a:r>
              <a:rPr lang="en-US" sz="3100" dirty="0"/>
              <a:t>– </a:t>
            </a:r>
            <a:r>
              <a:rPr lang="en-US" sz="3100" dirty="0" err="1"/>
              <a:t>Ezek</a:t>
            </a:r>
            <a:r>
              <a:rPr lang="en-US" sz="3100" dirty="0"/>
              <a:t> 28:14-15</a:t>
            </a:r>
          </a:p>
          <a:p>
            <a:pPr>
              <a:spcBef>
                <a:spcPct val="55000"/>
              </a:spcBef>
            </a:pPr>
            <a:r>
              <a:rPr lang="en-US" sz="3100" dirty="0" smtClean="0"/>
              <a:t>Spirit Bodies - </a:t>
            </a:r>
            <a:r>
              <a:rPr lang="en-US" sz="3100" dirty="0" err="1" smtClean="0"/>
              <a:t>Heb</a:t>
            </a:r>
            <a:r>
              <a:rPr lang="en-US" sz="3100" dirty="0" smtClean="0"/>
              <a:t> </a:t>
            </a:r>
            <a:r>
              <a:rPr lang="en-US" sz="3100" dirty="0"/>
              <a:t>13:2, Judges 13:6</a:t>
            </a:r>
          </a:p>
          <a:p>
            <a:pPr>
              <a:spcBef>
                <a:spcPct val="55000"/>
              </a:spcBef>
            </a:pPr>
            <a:r>
              <a:rPr lang="en-US" sz="3100" dirty="0" smtClean="0"/>
              <a:t>They </a:t>
            </a:r>
            <a:r>
              <a:rPr lang="en-US" sz="3100" dirty="0"/>
              <a:t>need no </a:t>
            </a:r>
            <a:r>
              <a:rPr lang="en-US" sz="3100" dirty="0" smtClean="0"/>
              <a:t>rest - Rev </a:t>
            </a:r>
            <a:r>
              <a:rPr lang="en-US" sz="3100" dirty="0"/>
              <a:t>4:8</a:t>
            </a:r>
          </a:p>
          <a:p>
            <a:pPr>
              <a:spcBef>
                <a:spcPct val="55000"/>
              </a:spcBef>
            </a:pPr>
            <a:r>
              <a:rPr lang="en-US" sz="3100" dirty="0" smtClean="0"/>
              <a:t>They can appear selectively – </a:t>
            </a:r>
            <a:r>
              <a:rPr lang="en-US" sz="3100" dirty="0" err="1" smtClean="0"/>
              <a:t>Num</a:t>
            </a:r>
            <a:r>
              <a:rPr lang="en-US" sz="3100" dirty="0" smtClean="0"/>
              <a:t> 22:31 </a:t>
            </a:r>
          </a:p>
          <a:p>
            <a:pPr>
              <a:spcBef>
                <a:spcPct val="55000"/>
              </a:spcBef>
            </a:pPr>
            <a:r>
              <a:rPr lang="en-US" sz="3100" dirty="0" smtClean="0"/>
              <a:t>Can </a:t>
            </a:r>
            <a:r>
              <a:rPr lang="en-US" sz="3100" dirty="0"/>
              <a:t>ascend and </a:t>
            </a:r>
            <a:r>
              <a:rPr lang="en-US" sz="3100" dirty="0" smtClean="0"/>
              <a:t>descend - Gen </a:t>
            </a:r>
            <a:r>
              <a:rPr lang="en-US" sz="3100" dirty="0"/>
              <a:t>28:12, John 1:51</a:t>
            </a:r>
          </a:p>
          <a:p>
            <a:pPr>
              <a:spcBef>
                <a:spcPct val="55000"/>
              </a:spcBef>
            </a:pPr>
            <a:r>
              <a:rPr lang="en-US" sz="3100" dirty="0" smtClean="0"/>
              <a:t>They </a:t>
            </a:r>
            <a:r>
              <a:rPr lang="en-US" sz="3100" dirty="0"/>
              <a:t>can speak </a:t>
            </a:r>
            <a:r>
              <a:rPr lang="en-US" sz="3100" dirty="0" smtClean="0"/>
              <a:t>languages - 1 </a:t>
            </a:r>
            <a:r>
              <a:rPr lang="en-US" sz="3100" dirty="0"/>
              <a:t>Cor 13:1</a:t>
            </a:r>
          </a:p>
          <a:p>
            <a:pPr>
              <a:spcBef>
                <a:spcPct val="55000"/>
              </a:spcBef>
            </a:pPr>
            <a:r>
              <a:rPr lang="en-US" sz="3100" dirty="0" smtClean="0"/>
              <a:t>Limited Knowledge - Gen</a:t>
            </a:r>
            <a:r>
              <a:rPr lang="en-US" sz="3100" dirty="0"/>
              <a:t>. </a:t>
            </a:r>
            <a:r>
              <a:rPr lang="en-US" sz="3100" dirty="0" smtClean="0"/>
              <a:t>18:21</a:t>
            </a:r>
          </a:p>
        </p:txBody>
      </p:sp>
    </p:spTree>
    <p:extLst>
      <p:ext uri="{BB962C8B-B14F-4D97-AF65-F5344CB8AC3E}">
        <p14:creationId xmlns:p14="http://schemas.microsoft.com/office/powerpoint/2010/main" val="121547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5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950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95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US" sz="4000" dirty="0" smtClean="0"/>
              <a:t>Angels</a:t>
            </a:r>
            <a:r>
              <a:rPr lang="en-US" sz="4000" dirty="0" smtClean="0"/>
              <a:t> are a company Luke 22:33-34 Matt 22:30 no marriage &amp; reproduction</a:t>
            </a:r>
          </a:p>
          <a:p>
            <a:pPr>
              <a:spcBef>
                <a:spcPct val="55000"/>
              </a:spcBef>
            </a:pPr>
            <a:r>
              <a:rPr lang="en-US" sz="4000" dirty="0"/>
              <a:t>Angels sin as individuals choice</a:t>
            </a:r>
          </a:p>
          <a:p>
            <a:pPr>
              <a:spcBef>
                <a:spcPct val="55000"/>
              </a:spcBef>
            </a:pPr>
            <a:r>
              <a:rPr lang="en-US" sz="4000" dirty="0" smtClean="0"/>
              <a:t>Angels had power of moral choice 2 Peter 2:4 Jude 6</a:t>
            </a:r>
          </a:p>
        </p:txBody>
      </p:sp>
    </p:spTree>
    <p:extLst>
      <p:ext uri="{BB962C8B-B14F-4D97-AF65-F5344CB8AC3E}">
        <p14:creationId xmlns:p14="http://schemas.microsoft.com/office/powerpoint/2010/main" val="378859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GB" sz="2800" dirty="0" smtClean="0">
                <a:solidFill>
                  <a:srgbClr val="FFFF00"/>
                </a:solidFill>
              </a:rPr>
              <a:t>Servants</a:t>
            </a:r>
            <a:r>
              <a:rPr lang="en-GB" sz="2800" dirty="0" smtClean="0"/>
              <a:t> involved in worship - obedience</a:t>
            </a:r>
          </a:p>
          <a:p>
            <a:pPr>
              <a:spcBef>
                <a:spcPct val="55000"/>
              </a:spcBef>
            </a:pPr>
            <a:r>
              <a:rPr lang="en-GB" sz="2800" dirty="0" smtClean="0"/>
              <a:t>Psa 103:20 Bless the LORD, you His angels, Mighty in strength, who perform His word, Obeying the voice of His word! </a:t>
            </a:r>
          </a:p>
          <a:p>
            <a:pPr>
              <a:spcBef>
                <a:spcPct val="55000"/>
              </a:spcBef>
            </a:pPr>
            <a:r>
              <a:rPr lang="en-GB" sz="2800" dirty="0" smtClean="0">
                <a:solidFill>
                  <a:srgbClr val="FFFF00"/>
                </a:solidFill>
              </a:rPr>
              <a:t>Guardians</a:t>
            </a:r>
          </a:p>
          <a:p>
            <a:pPr>
              <a:spcBef>
                <a:spcPct val="55000"/>
              </a:spcBef>
            </a:pPr>
            <a:r>
              <a:rPr lang="en-GB" sz="2800" dirty="0" smtClean="0"/>
              <a:t>Matt 18:10 "See that you do not despise one of these little ones, for I say to you that </a:t>
            </a:r>
            <a:r>
              <a:rPr lang="en-GB" sz="2800" dirty="0" smtClean="0">
                <a:solidFill>
                  <a:srgbClr val="FFFF00"/>
                </a:solidFill>
              </a:rPr>
              <a:t>their angels in heaven </a:t>
            </a:r>
            <a:r>
              <a:rPr lang="en-GB" sz="2800" dirty="0" smtClean="0"/>
              <a:t>continually see the face of My Father who is in heaven.</a:t>
            </a:r>
          </a:p>
          <a:p>
            <a:pPr>
              <a:spcBef>
                <a:spcPct val="55000"/>
              </a:spcBef>
            </a:pPr>
            <a:r>
              <a:rPr lang="en-GB" sz="2800" dirty="0" err="1" smtClean="0"/>
              <a:t>Heb</a:t>
            </a:r>
            <a:r>
              <a:rPr lang="en-GB" sz="2800" dirty="0" smtClean="0"/>
              <a:t> 1:14 Are they not all ministering spirits, sent out to render service for the sake of those who will inherit salvation? </a:t>
            </a:r>
          </a:p>
        </p:txBody>
      </p:sp>
    </p:spTree>
    <p:extLst>
      <p:ext uri="{BB962C8B-B14F-4D97-AF65-F5344CB8AC3E}">
        <p14:creationId xmlns:p14="http://schemas.microsoft.com/office/powerpoint/2010/main" val="2956248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5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5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GB" sz="3600" dirty="0" smtClean="0">
                <a:solidFill>
                  <a:srgbClr val="FFFF00"/>
                </a:solidFill>
              </a:rPr>
              <a:t>Ministers</a:t>
            </a:r>
          </a:p>
          <a:p>
            <a:pPr>
              <a:spcBef>
                <a:spcPct val="55000"/>
              </a:spcBef>
            </a:pPr>
            <a:r>
              <a:rPr lang="en-GB" sz="3600" dirty="0" err="1" smtClean="0"/>
              <a:t>Heb</a:t>
            </a:r>
            <a:r>
              <a:rPr lang="en-GB" sz="3600" dirty="0" smtClean="0"/>
              <a:t> 1:7 And of the angels He says, "WHO MAKES HIS ANGELS </a:t>
            </a:r>
            <a:r>
              <a:rPr lang="en-GB" sz="3600" dirty="0" smtClean="0">
                <a:solidFill>
                  <a:srgbClr val="FFFF00"/>
                </a:solidFill>
              </a:rPr>
              <a:t>WINDS</a:t>
            </a:r>
            <a:r>
              <a:rPr lang="en-GB" sz="3600" dirty="0" smtClean="0"/>
              <a:t>, AND HIS MINISTERS A </a:t>
            </a:r>
            <a:r>
              <a:rPr lang="en-GB" sz="3600" dirty="0" smtClean="0">
                <a:solidFill>
                  <a:srgbClr val="FFFF00"/>
                </a:solidFill>
              </a:rPr>
              <a:t>FLAME OF FIRE</a:t>
            </a:r>
            <a:r>
              <a:rPr lang="en-GB" sz="3600" dirty="0" smtClean="0"/>
              <a:t>.“</a:t>
            </a:r>
          </a:p>
          <a:p>
            <a:pPr>
              <a:spcBef>
                <a:spcPct val="55000"/>
              </a:spcBef>
            </a:pPr>
            <a:r>
              <a:rPr lang="en-GB" sz="3600" dirty="0" err="1" smtClean="0"/>
              <a:t>Heb</a:t>
            </a:r>
            <a:r>
              <a:rPr lang="en-GB" sz="3600" dirty="0" smtClean="0"/>
              <a:t> 1:14 Are they not all ministering </a:t>
            </a:r>
            <a:r>
              <a:rPr lang="en-GB" sz="3600" dirty="0" smtClean="0">
                <a:solidFill>
                  <a:srgbClr val="FFFF00"/>
                </a:solidFill>
              </a:rPr>
              <a:t>spirits</a:t>
            </a:r>
            <a:r>
              <a:rPr lang="en-GB" sz="3600" dirty="0" smtClean="0"/>
              <a:t>, sent out to render service </a:t>
            </a:r>
            <a:r>
              <a:rPr lang="en-GB" sz="3600" dirty="0" smtClean="0">
                <a:solidFill>
                  <a:srgbClr val="FFFF00"/>
                </a:solidFill>
              </a:rPr>
              <a:t>for</a:t>
            </a:r>
            <a:r>
              <a:rPr lang="en-GB" sz="3600" dirty="0" smtClean="0"/>
              <a:t> the sake of those who will inherit salvation? </a:t>
            </a:r>
          </a:p>
        </p:txBody>
      </p:sp>
    </p:spTree>
    <p:extLst>
      <p:ext uri="{BB962C8B-B14F-4D97-AF65-F5344CB8AC3E}">
        <p14:creationId xmlns:p14="http://schemas.microsoft.com/office/powerpoint/2010/main" val="13240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764704"/>
            <a:ext cx="9144000" cy="6093296"/>
          </a:xfrm>
        </p:spPr>
        <p:txBody>
          <a:bodyPr>
            <a:normAutofit/>
          </a:bodyPr>
          <a:lstStyle/>
          <a:p>
            <a:pPr>
              <a:spcBef>
                <a:spcPct val="55000"/>
              </a:spcBef>
            </a:pPr>
            <a:r>
              <a:rPr lang="en-GB" sz="2700" dirty="0" smtClean="0">
                <a:solidFill>
                  <a:srgbClr val="FFFF00"/>
                </a:solidFill>
              </a:rPr>
              <a:t>Messengers</a:t>
            </a:r>
          </a:p>
          <a:p>
            <a:pPr>
              <a:spcBef>
                <a:spcPct val="55000"/>
              </a:spcBef>
            </a:pPr>
            <a:r>
              <a:rPr lang="en-GB" sz="2700" dirty="0" smtClean="0"/>
              <a:t>Rev 1:1 The Revelation of Jesus Christ, which God gave Him to show to His bond-servants, the things which must soon take place; and He sent and communicated it by </a:t>
            </a:r>
            <a:r>
              <a:rPr lang="en-GB" sz="2700" dirty="0" smtClean="0">
                <a:solidFill>
                  <a:srgbClr val="FFFF00"/>
                </a:solidFill>
              </a:rPr>
              <a:t>His angel </a:t>
            </a:r>
          </a:p>
          <a:p>
            <a:pPr>
              <a:spcBef>
                <a:spcPct val="55000"/>
              </a:spcBef>
            </a:pPr>
            <a:r>
              <a:rPr lang="en-GB" sz="2700" dirty="0" smtClean="0">
                <a:solidFill>
                  <a:srgbClr val="FFFF00"/>
                </a:solidFill>
              </a:rPr>
              <a:t>Territorial Geographical </a:t>
            </a:r>
            <a:r>
              <a:rPr lang="en-GB" sz="2700" dirty="0" smtClean="0">
                <a:solidFill>
                  <a:srgbClr val="FFFF00"/>
                </a:solidFill>
              </a:rPr>
              <a:t>assignments &amp; limitations</a:t>
            </a:r>
            <a:endParaRPr lang="en-GB" sz="2700" dirty="0" smtClean="0">
              <a:solidFill>
                <a:srgbClr val="FFFF00"/>
              </a:solidFill>
            </a:endParaRPr>
          </a:p>
          <a:p>
            <a:pPr>
              <a:spcBef>
                <a:spcPct val="55000"/>
              </a:spcBef>
            </a:pPr>
            <a:r>
              <a:rPr lang="en-GB" sz="2700" dirty="0" smtClean="0"/>
              <a:t>Rev. 9:14 commands: “Loose the four </a:t>
            </a:r>
            <a:r>
              <a:rPr lang="en-GB" sz="2700" dirty="0" smtClean="0">
                <a:solidFill>
                  <a:srgbClr val="FFFF00"/>
                </a:solidFill>
              </a:rPr>
              <a:t>angels</a:t>
            </a:r>
            <a:r>
              <a:rPr lang="en-GB" sz="2700" dirty="0" smtClean="0"/>
              <a:t> which are bound at the great river Euphrates”</a:t>
            </a:r>
          </a:p>
          <a:p>
            <a:pPr>
              <a:spcBef>
                <a:spcPct val="55000"/>
              </a:spcBef>
            </a:pPr>
            <a:r>
              <a:rPr lang="en-GB" sz="2700" dirty="0" smtClean="0"/>
              <a:t>Dan 10:13 "But the </a:t>
            </a:r>
            <a:r>
              <a:rPr lang="en-GB" sz="2700" dirty="0" smtClean="0">
                <a:solidFill>
                  <a:srgbClr val="FFFF00"/>
                </a:solidFill>
              </a:rPr>
              <a:t>prince</a:t>
            </a:r>
            <a:r>
              <a:rPr lang="en-GB" sz="2700" dirty="0" smtClean="0"/>
              <a:t> of the kingdom of </a:t>
            </a:r>
            <a:r>
              <a:rPr lang="en-GB" sz="2700" dirty="0" smtClean="0">
                <a:solidFill>
                  <a:srgbClr val="FFFF00"/>
                </a:solidFill>
              </a:rPr>
              <a:t>Persia</a:t>
            </a:r>
            <a:r>
              <a:rPr lang="en-GB" sz="2700" dirty="0" smtClean="0"/>
              <a:t> was withstanding me for twenty-one days; then behold, Michael, one of the </a:t>
            </a:r>
            <a:r>
              <a:rPr lang="en-GB" sz="2700" dirty="0" smtClean="0">
                <a:solidFill>
                  <a:srgbClr val="FFFF00"/>
                </a:solidFill>
              </a:rPr>
              <a:t>chief princes</a:t>
            </a:r>
            <a:r>
              <a:rPr lang="en-GB" sz="2700" dirty="0" smtClean="0"/>
              <a:t>, came to help me, for I had been left there with the </a:t>
            </a:r>
            <a:r>
              <a:rPr lang="en-GB" sz="2700" dirty="0" smtClean="0">
                <a:solidFill>
                  <a:srgbClr val="FFFF00"/>
                </a:solidFill>
              </a:rPr>
              <a:t>kings of Persia</a:t>
            </a:r>
            <a:r>
              <a:rPr lang="en-GB" sz="2700" dirty="0" smtClean="0"/>
              <a:t>.</a:t>
            </a:r>
          </a:p>
        </p:txBody>
      </p:sp>
    </p:spTree>
    <p:extLst>
      <p:ext uri="{BB962C8B-B14F-4D97-AF65-F5344CB8AC3E}">
        <p14:creationId xmlns:p14="http://schemas.microsoft.com/office/powerpoint/2010/main" val="274400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5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noAutofit/>
          </a:bodyPr>
          <a:lstStyle/>
          <a:p>
            <a:pPr>
              <a:spcBef>
                <a:spcPct val="55000"/>
              </a:spcBef>
            </a:pPr>
            <a:r>
              <a:rPr lang="en-GB" sz="2400" dirty="0" smtClean="0">
                <a:solidFill>
                  <a:srgbClr val="FFFF00"/>
                </a:solidFill>
              </a:rPr>
              <a:t>Terminators</a:t>
            </a:r>
          </a:p>
          <a:p>
            <a:pPr>
              <a:spcBef>
                <a:spcPct val="55000"/>
              </a:spcBef>
            </a:pPr>
            <a:r>
              <a:rPr lang="en-GB" sz="2400" dirty="0" smtClean="0"/>
              <a:t>Rev 20:1 Then I saw an angel coming down from heaven, holding the key of the abyss and a great chain in his hand. 10 And the devil who deceived them was thrown into the lake of fire and brimstone,</a:t>
            </a:r>
          </a:p>
          <a:p>
            <a:pPr>
              <a:spcBef>
                <a:spcPct val="55000"/>
              </a:spcBef>
            </a:pPr>
            <a:r>
              <a:rPr lang="en-GB" sz="2400" dirty="0" smtClean="0"/>
              <a:t>Engage in </a:t>
            </a:r>
            <a:r>
              <a:rPr lang="en-GB" sz="2400" dirty="0" smtClean="0">
                <a:solidFill>
                  <a:srgbClr val="FFFF00"/>
                </a:solidFill>
              </a:rPr>
              <a:t>warfare on earth </a:t>
            </a:r>
            <a:r>
              <a:rPr lang="en-GB" sz="2400" dirty="0" smtClean="0"/>
              <a:t>-Terminators</a:t>
            </a:r>
          </a:p>
          <a:p>
            <a:pPr>
              <a:spcBef>
                <a:spcPct val="55000"/>
              </a:spcBef>
            </a:pPr>
            <a:r>
              <a:rPr lang="en-GB" sz="2400" dirty="0" smtClean="0"/>
              <a:t>2 Kings 19:35: And it came to pass that night, that the angel of the Lord went out, and smote in the camp of the Assyrians an hundred </a:t>
            </a:r>
            <a:r>
              <a:rPr lang="en-GB" sz="2400" dirty="0" smtClean="0"/>
              <a:t>eighty</a:t>
            </a:r>
            <a:r>
              <a:rPr lang="en-GB" sz="2400" dirty="0" smtClean="0"/>
              <a:t> five </a:t>
            </a:r>
            <a:r>
              <a:rPr lang="en-GB" sz="2400" dirty="0" smtClean="0"/>
              <a:t>thousand:</a:t>
            </a:r>
          </a:p>
          <a:p>
            <a:pPr>
              <a:spcBef>
                <a:spcPct val="55000"/>
              </a:spcBef>
            </a:pPr>
            <a:r>
              <a:rPr lang="en-GB" sz="2400" dirty="0" smtClean="0"/>
              <a:t>Engage in </a:t>
            </a:r>
            <a:r>
              <a:rPr lang="en-GB" sz="2400" dirty="0" smtClean="0">
                <a:solidFill>
                  <a:srgbClr val="FFFF00"/>
                </a:solidFill>
              </a:rPr>
              <a:t>warfare in the heavenlies</a:t>
            </a:r>
          </a:p>
          <a:p>
            <a:pPr>
              <a:spcBef>
                <a:spcPct val="55000"/>
              </a:spcBef>
            </a:pPr>
            <a:r>
              <a:rPr lang="en-GB" sz="2400" dirty="0" smtClean="0"/>
              <a:t>Rev 12:7 And there was war in heaven, Michael and his angels waging war with the dragon. The dragon and his angels waged war,</a:t>
            </a:r>
          </a:p>
        </p:txBody>
      </p:sp>
    </p:spTree>
    <p:extLst>
      <p:ext uri="{BB962C8B-B14F-4D97-AF65-F5344CB8AC3E}">
        <p14:creationId xmlns:p14="http://schemas.microsoft.com/office/powerpoint/2010/main" val="12691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5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95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07504" y="908050"/>
            <a:ext cx="9036496" cy="5949950"/>
          </a:xfrm>
        </p:spPr>
        <p:txBody>
          <a:bodyPr>
            <a:noAutofit/>
          </a:bodyPr>
          <a:lstStyle/>
          <a:p>
            <a:pPr>
              <a:spcBef>
                <a:spcPct val="55000"/>
              </a:spcBef>
            </a:pPr>
            <a:r>
              <a:rPr lang="en-GB" sz="2800" dirty="0" smtClean="0">
                <a:solidFill>
                  <a:srgbClr val="FFFF00"/>
                </a:solidFill>
              </a:rPr>
              <a:t>Protectors</a:t>
            </a:r>
          </a:p>
          <a:p>
            <a:pPr>
              <a:spcBef>
                <a:spcPct val="55000"/>
              </a:spcBef>
            </a:pPr>
            <a:r>
              <a:rPr lang="en-GB" sz="2800" dirty="0" smtClean="0"/>
              <a:t>Psa 91:1 He who dwells in the shelter of the Most High Will abide in the shadow of the Almighty. 2 I will say to the LORD, "My refuge and my fortress, My God, in whom I trust!" 4 He will cover you with </a:t>
            </a:r>
            <a:r>
              <a:rPr lang="en-GB" sz="2800" dirty="0" smtClean="0">
                <a:solidFill>
                  <a:srgbClr val="FFFF00"/>
                </a:solidFill>
              </a:rPr>
              <a:t>his feathers, and under his wings you will find refuge;</a:t>
            </a:r>
            <a:r>
              <a:rPr lang="en-GB" sz="2800" dirty="0" smtClean="0"/>
              <a:t> his faithfulness will be your shield and rampart. 11 For He will give </a:t>
            </a:r>
            <a:r>
              <a:rPr lang="en-GB" sz="2800" dirty="0" smtClean="0">
                <a:solidFill>
                  <a:srgbClr val="FFFF00"/>
                </a:solidFill>
              </a:rPr>
              <a:t>His angels charge concerning you, To guard you in all your ways.</a:t>
            </a:r>
          </a:p>
          <a:p>
            <a:pPr>
              <a:spcBef>
                <a:spcPct val="55000"/>
              </a:spcBef>
            </a:pPr>
            <a:r>
              <a:rPr lang="en-GB" sz="2800" dirty="0" smtClean="0"/>
              <a:t> Psa 34:7  The  </a:t>
            </a:r>
            <a:r>
              <a:rPr lang="en-GB" sz="2800" dirty="0" smtClean="0">
                <a:solidFill>
                  <a:srgbClr val="FFFF00"/>
                </a:solidFill>
              </a:rPr>
              <a:t>angel of the LORD camps round </a:t>
            </a:r>
            <a:r>
              <a:rPr lang="en-GB" sz="2800" dirty="0" smtClean="0"/>
              <a:t>about them that fear him, and delivers them.</a:t>
            </a:r>
          </a:p>
        </p:txBody>
      </p:sp>
    </p:spTree>
    <p:extLst>
      <p:ext uri="{BB962C8B-B14F-4D97-AF65-F5344CB8AC3E}">
        <p14:creationId xmlns:p14="http://schemas.microsoft.com/office/powerpoint/2010/main" val="158070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07504" y="908050"/>
            <a:ext cx="9036496" cy="5949950"/>
          </a:xfrm>
        </p:spPr>
        <p:txBody>
          <a:bodyPr>
            <a:noAutofit/>
          </a:bodyPr>
          <a:lstStyle/>
          <a:p>
            <a:pPr>
              <a:spcBef>
                <a:spcPct val="55000"/>
              </a:spcBef>
            </a:pPr>
            <a:r>
              <a:rPr lang="en-GB" sz="2800" dirty="0" smtClean="0"/>
              <a:t>Angels </a:t>
            </a:r>
            <a:r>
              <a:rPr lang="en-GB" sz="2800" dirty="0" smtClean="0">
                <a:solidFill>
                  <a:srgbClr val="FFFF00"/>
                </a:solidFill>
              </a:rPr>
              <a:t>interacted</a:t>
            </a:r>
            <a:r>
              <a:rPr lang="en-GB" sz="2800" dirty="0" smtClean="0"/>
              <a:t> with man in the Old &amp; New testament</a:t>
            </a:r>
          </a:p>
          <a:p>
            <a:pPr>
              <a:spcBef>
                <a:spcPct val="55000"/>
              </a:spcBef>
            </a:pPr>
            <a:r>
              <a:rPr lang="en-GB" sz="2800" dirty="0" err="1" smtClean="0"/>
              <a:t>Exod</a:t>
            </a:r>
            <a:r>
              <a:rPr lang="en-GB" sz="2800" dirty="0" smtClean="0"/>
              <a:t> 3:2 The angel of the LORD appeared to him in a blazing fire from the midst of a bush; and he looked, and behold, the bush was burning with fire, yet the bush was not consumed</a:t>
            </a:r>
          </a:p>
          <a:p>
            <a:pPr>
              <a:spcBef>
                <a:spcPct val="55000"/>
              </a:spcBef>
            </a:pPr>
            <a:r>
              <a:rPr lang="en-GB" sz="2800" dirty="0" smtClean="0"/>
              <a:t>Gen 32:1 Now as Jacob went on his way, the angels of God met him.</a:t>
            </a:r>
          </a:p>
          <a:p>
            <a:pPr>
              <a:spcBef>
                <a:spcPct val="55000"/>
              </a:spcBef>
            </a:pPr>
            <a:r>
              <a:rPr lang="en-GB" sz="2800" dirty="0"/>
              <a:t>Gen 24:40 "He said to me, 'The LORD, before whom I have walked, </a:t>
            </a:r>
            <a:r>
              <a:rPr lang="en-GB" sz="2800" dirty="0">
                <a:solidFill>
                  <a:srgbClr val="FFFF00"/>
                </a:solidFill>
              </a:rPr>
              <a:t>will send His angel </a:t>
            </a:r>
            <a:r>
              <a:rPr lang="en-GB" sz="2800" dirty="0"/>
              <a:t>with you to make your journey successful, and you will take a wife for my son from my relatives and from my father's house; </a:t>
            </a:r>
          </a:p>
        </p:txBody>
      </p:sp>
    </p:spTree>
    <p:extLst>
      <p:ext uri="{BB962C8B-B14F-4D97-AF65-F5344CB8AC3E}">
        <p14:creationId xmlns:p14="http://schemas.microsoft.com/office/powerpoint/2010/main" val="311852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ts val="600"/>
              </a:spcBef>
            </a:pPr>
            <a:r>
              <a:rPr lang="en-GB" sz="2800" dirty="0" err="1" smtClean="0"/>
              <a:t>Exod</a:t>
            </a:r>
            <a:r>
              <a:rPr lang="en-GB" sz="2800" dirty="0" smtClean="0"/>
              <a:t> 14:19 </a:t>
            </a:r>
            <a:r>
              <a:rPr lang="en-GB" sz="2800" dirty="0" smtClean="0">
                <a:solidFill>
                  <a:srgbClr val="FFFF00"/>
                </a:solidFill>
              </a:rPr>
              <a:t>The angel of God</a:t>
            </a:r>
            <a:r>
              <a:rPr lang="en-GB" sz="2800" dirty="0" smtClean="0"/>
              <a:t>, who had been going before the camp of Israel, moved and went behind them; and </a:t>
            </a:r>
            <a:r>
              <a:rPr lang="en-GB" sz="2800" dirty="0" smtClean="0">
                <a:solidFill>
                  <a:srgbClr val="FFFF00"/>
                </a:solidFill>
              </a:rPr>
              <a:t>the pillar of cloud </a:t>
            </a:r>
            <a:r>
              <a:rPr lang="en-GB" sz="2800" dirty="0" smtClean="0"/>
              <a:t>moved from before them and stood behind them.</a:t>
            </a:r>
          </a:p>
          <a:p>
            <a:pPr>
              <a:spcBef>
                <a:spcPts val="600"/>
              </a:spcBef>
            </a:pPr>
            <a:r>
              <a:rPr lang="en-GB" sz="2800" dirty="0" smtClean="0"/>
              <a:t>Dan 4:13 'I was looking in the visions in my mind as I lay on my bed, and behold, an </a:t>
            </a:r>
            <a:r>
              <a:rPr lang="en-GB" sz="2800" dirty="0" smtClean="0">
                <a:solidFill>
                  <a:srgbClr val="FFFF00"/>
                </a:solidFill>
              </a:rPr>
              <a:t>angelic watcher</a:t>
            </a:r>
            <a:r>
              <a:rPr lang="en-GB" sz="2800" dirty="0" smtClean="0"/>
              <a:t>, a holy one, descended from heaven</a:t>
            </a:r>
          </a:p>
          <a:p>
            <a:pPr>
              <a:spcBef>
                <a:spcPts val="600"/>
              </a:spcBef>
            </a:pPr>
            <a:r>
              <a:rPr lang="en-GB" sz="2800" dirty="0" smtClean="0"/>
              <a:t>Dan 9:21 while I was still speaking in prayer, then the </a:t>
            </a:r>
            <a:r>
              <a:rPr lang="en-GB" sz="2800" dirty="0" smtClean="0">
                <a:solidFill>
                  <a:srgbClr val="FFFF00"/>
                </a:solidFill>
              </a:rPr>
              <a:t>man Gabriel</a:t>
            </a:r>
            <a:r>
              <a:rPr lang="en-GB" sz="2800" dirty="0" smtClean="0"/>
              <a:t>, whom I had seen in the vision previously, came to me in my extreme weariness about the time of the evening offering. 22 He </a:t>
            </a:r>
            <a:r>
              <a:rPr lang="en-GB" sz="2800" dirty="0" smtClean="0">
                <a:solidFill>
                  <a:srgbClr val="FFFF00"/>
                </a:solidFill>
              </a:rPr>
              <a:t>gave me instruction </a:t>
            </a:r>
            <a:r>
              <a:rPr lang="en-GB" sz="2800" dirty="0" smtClean="0"/>
              <a:t>and </a:t>
            </a:r>
            <a:r>
              <a:rPr lang="en-GB" sz="2800" dirty="0" smtClean="0">
                <a:solidFill>
                  <a:srgbClr val="FFFF00"/>
                </a:solidFill>
              </a:rPr>
              <a:t>talked with me </a:t>
            </a:r>
            <a:r>
              <a:rPr lang="en-GB" sz="2800" dirty="0" smtClean="0"/>
              <a:t>and said, "O Daniel, I have now come forth to give you </a:t>
            </a:r>
            <a:r>
              <a:rPr lang="en-GB" sz="2800" dirty="0" smtClean="0">
                <a:solidFill>
                  <a:srgbClr val="FFFF00"/>
                </a:solidFill>
              </a:rPr>
              <a:t>insight with understanding</a:t>
            </a:r>
            <a:r>
              <a:rPr lang="en-GB" sz="2800" dirty="0" smtClean="0"/>
              <a:t>.</a:t>
            </a:r>
          </a:p>
        </p:txBody>
      </p:sp>
    </p:spTree>
    <p:extLst>
      <p:ext uri="{BB962C8B-B14F-4D97-AF65-F5344CB8AC3E}">
        <p14:creationId xmlns:p14="http://schemas.microsoft.com/office/powerpoint/2010/main" val="29409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GB" sz="3000" dirty="0" smtClean="0"/>
              <a:t>The Court of Heaven</a:t>
            </a:r>
          </a:p>
          <a:p>
            <a:pPr>
              <a:spcBef>
                <a:spcPct val="55000"/>
              </a:spcBef>
            </a:pPr>
            <a:r>
              <a:rPr lang="en-GB" sz="3000" dirty="0" smtClean="0"/>
              <a:t>Psa 82:1 GOD STANDS in the assembly [of the representatives] of God; in the midst of the magistrates or judges He gives judgment [as] </a:t>
            </a:r>
            <a:r>
              <a:rPr lang="en-GB" sz="3000" dirty="0" smtClean="0">
                <a:solidFill>
                  <a:srgbClr val="FFFF00"/>
                </a:solidFill>
              </a:rPr>
              <a:t>among the angels</a:t>
            </a:r>
            <a:r>
              <a:rPr lang="en-GB" sz="3000" dirty="0" smtClean="0"/>
              <a:t>.</a:t>
            </a:r>
          </a:p>
          <a:p>
            <a:pPr>
              <a:spcBef>
                <a:spcPct val="55000"/>
              </a:spcBef>
            </a:pPr>
            <a:r>
              <a:rPr lang="en-GB" sz="3000" dirty="0" smtClean="0"/>
              <a:t>Psa 89:6 For who in the heavens can be compared to the Lord? Who among the mighty [heavenly beings] can be likened to the Lord, 7 A God greatly feared and revered in the </a:t>
            </a:r>
            <a:r>
              <a:rPr lang="en-GB" sz="3000" dirty="0" smtClean="0">
                <a:solidFill>
                  <a:srgbClr val="FFFF00"/>
                </a:solidFill>
              </a:rPr>
              <a:t>council of the holy (angelic) ones</a:t>
            </a:r>
            <a:r>
              <a:rPr lang="en-GB" sz="3000" dirty="0" smtClean="0"/>
              <a:t>, and to be feared and worshipfully revered above all those who are round about Him?</a:t>
            </a:r>
          </a:p>
        </p:txBody>
      </p:sp>
    </p:spTree>
    <p:extLst>
      <p:ext uri="{BB962C8B-B14F-4D97-AF65-F5344CB8AC3E}">
        <p14:creationId xmlns:p14="http://schemas.microsoft.com/office/powerpoint/2010/main" val="21138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rmAutofit/>
          </a:bodyPr>
          <a:lstStyle/>
          <a:p>
            <a:pPr>
              <a:spcBef>
                <a:spcPct val="55000"/>
              </a:spcBef>
            </a:pPr>
            <a:r>
              <a:rPr lang="en-GB" sz="3300" dirty="0" smtClean="0"/>
              <a:t>Another set of terms used to describe angels focuses not on angels as mediators between God and </a:t>
            </a:r>
            <a:r>
              <a:rPr lang="en-GB" sz="3300" dirty="0" smtClean="0"/>
              <a:t>people, </a:t>
            </a:r>
            <a:r>
              <a:rPr lang="en-GB" sz="3300" dirty="0" smtClean="0"/>
              <a:t>but on God’s heavenly entourage. Terms such as “sons of God,” “holy ones,” and “heavenly host” seem to focus on angels as celestial beings.</a:t>
            </a:r>
          </a:p>
          <a:p>
            <a:pPr>
              <a:spcBef>
                <a:spcPct val="55000"/>
              </a:spcBef>
            </a:pPr>
            <a:r>
              <a:rPr lang="en-GB" sz="3300" dirty="0" smtClean="0"/>
              <a:t>As such, these variously worship God, attend God’s throne, or comprise God’s army. These terms are used typically in contexts emphasizing the grandeur, power, and/or acts of God.</a:t>
            </a:r>
          </a:p>
        </p:txBody>
      </p:sp>
    </p:spTree>
    <p:extLst>
      <p:ext uri="{BB962C8B-B14F-4D97-AF65-F5344CB8AC3E}">
        <p14:creationId xmlns:p14="http://schemas.microsoft.com/office/powerpoint/2010/main" val="6415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GB" sz="2800" dirty="0" smtClean="0"/>
              <a:t>1 Kings 22:19 </a:t>
            </a:r>
            <a:r>
              <a:rPr lang="en-GB" sz="2800" dirty="0" err="1" smtClean="0"/>
              <a:t>Micaiah</a:t>
            </a:r>
            <a:r>
              <a:rPr lang="en-GB" sz="2800" dirty="0" smtClean="0"/>
              <a:t> said, "Therefore, hear the word of the LORD. I saw the LORD sitting on His throne, and all the </a:t>
            </a:r>
            <a:r>
              <a:rPr lang="en-GB" sz="2800" dirty="0" smtClean="0">
                <a:solidFill>
                  <a:srgbClr val="FFFF00"/>
                </a:solidFill>
              </a:rPr>
              <a:t>host of heaven standing by Him </a:t>
            </a:r>
            <a:r>
              <a:rPr lang="en-GB" sz="2800" dirty="0" smtClean="0"/>
              <a:t>on His right and on His left. 20 "The LORD said, 'Who will entice Ahab to go up and fall at </a:t>
            </a:r>
            <a:r>
              <a:rPr lang="en-GB" sz="2800" dirty="0" err="1" smtClean="0"/>
              <a:t>Ramoth-gilead</a:t>
            </a:r>
            <a:r>
              <a:rPr lang="en-GB" sz="2800" dirty="0" smtClean="0"/>
              <a:t>?' And </a:t>
            </a:r>
            <a:r>
              <a:rPr lang="en-GB" sz="2800" dirty="0" smtClean="0">
                <a:solidFill>
                  <a:srgbClr val="FFFF00"/>
                </a:solidFill>
              </a:rPr>
              <a:t>one said this while another said that.</a:t>
            </a:r>
          </a:p>
          <a:p>
            <a:pPr>
              <a:spcBef>
                <a:spcPct val="55000"/>
              </a:spcBef>
            </a:pPr>
            <a:r>
              <a:rPr lang="en-GB" sz="2800" dirty="0" smtClean="0"/>
              <a:t>Job 1:6 Now there was a day when the </a:t>
            </a:r>
            <a:r>
              <a:rPr lang="en-GB" sz="2800" dirty="0" smtClean="0">
                <a:solidFill>
                  <a:srgbClr val="FFFF00"/>
                </a:solidFill>
              </a:rPr>
              <a:t>sons of God </a:t>
            </a:r>
            <a:r>
              <a:rPr lang="en-GB" sz="2800" dirty="0" smtClean="0"/>
              <a:t>came to </a:t>
            </a:r>
            <a:r>
              <a:rPr lang="en-GB" sz="2800" dirty="0" smtClean="0">
                <a:solidFill>
                  <a:srgbClr val="FFFF00"/>
                </a:solidFill>
              </a:rPr>
              <a:t>present themselves before </a:t>
            </a:r>
            <a:r>
              <a:rPr lang="en-GB" sz="2800" dirty="0" smtClean="0"/>
              <a:t>the LORD, and Satan also came among them. 7 The LORD said to Satan, "From where do you come?" Then Satan answered the LORD and said, "From roaming about on the earth and walking around on it."</a:t>
            </a:r>
          </a:p>
        </p:txBody>
      </p:sp>
    </p:spTree>
    <p:extLst>
      <p:ext uri="{BB962C8B-B14F-4D97-AF65-F5344CB8AC3E}">
        <p14:creationId xmlns:p14="http://schemas.microsoft.com/office/powerpoint/2010/main" val="184372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764704"/>
            <a:ext cx="9144000" cy="6093296"/>
          </a:xfrm>
        </p:spPr>
        <p:txBody>
          <a:bodyPr>
            <a:noAutofit/>
          </a:bodyPr>
          <a:lstStyle/>
          <a:p>
            <a:pPr>
              <a:spcBef>
                <a:spcPct val="55000"/>
              </a:spcBef>
            </a:pPr>
            <a:r>
              <a:rPr lang="en-GB" sz="2900" dirty="0" smtClean="0"/>
              <a:t>Watch over &amp; interact with churches</a:t>
            </a:r>
          </a:p>
          <a:p>
            <a:pPr>
              <a:spcBef>
                <a:spcPct val="55000"/>
              </a:spcBef>
            </a:pPr>
            <a:r>
              <a:rPr lang="en-GB" sz="2900" dirty="0" smtClean="0"/>
              <a:t>Rev 1:20 the seven stars are the </a:t>
            </a:r>
            <a:r>
              <a:rPr lang="en-GB" sz="2900" dirty="0" smtClean="0">
                <a:solidFill>
                  <a:srgbClr val="FFFF00"/>
                </a:solidFill>
              </a:rPr>
              <a:t>angels</a:t>
            </a:r>
            <a:r>
              <a:rPr lang="en-GB" sz="2900" dirty="0" smtClean="0"/>
              <a:t> of the seven </a:t>
            </a:r>
            <a:r>
              <a:rPr lang="en-GB" sz="2900" dirty="0" smtClean="0">
                <a:solidFill>
                  <a:srgbClr val="FFFF00"/>
                </a:solidFill>
              </a:rPr>
              <a:t>churches</a:t>
            </a:r>
          </a:p>
          <a:p>
            <a:pPr>
              <a:spcBef>
                <a:spcPct val="55000"/>
              </a:spcBef>
            </a:pPr>
            <a:r>
              <a:rPr lang="en-GB" sz="2900" dirty="0" smtClean="0"/>
              <a:t>Rev 2:1 "To the </a:t>
            </a:r>
            <a:r>
              <a:rPr lang="en-GB" sz="2900" dirty="0" smtClean="0">
                <a:solidFill>
                  <a:srgbClr val="FFFF00"/>
                </a:solidFill>
              </a:rPr>
              <a:t>angel of the church </a:t>
            </a:r>
            <a:r>
              <a:rPr lang="en-GB" sz="2900" dirty="0" smtClean="0"/>
              <a:t>in Ephesus write:</a:t>
            </a:r>
          </a:p>
          <a:p>
            <a:pPr>
              <a:spcBef>
                <a:spcPct val="55000"/>
              </a:spcBef>
            </a:pPr>
            <a:r>
              <a:rPr lang="en-GB" sz="2900" dirty="0" smtClean="0"/>
              <a:t>Affect the affairs of nations</a:t>
            </a:r>
          </a:p>
          <a:p>
            <a:pPr>
              <a:spcBef>
                <a:spcPct val="55000"/>
              </a:spcBef>
            </a:pPr>
            <a:r>
              <a:rPr lang="en-GB" sz="2900" dirty="0" smtClean="0"/>
              <a:t>Dan 10:13 "But the prince of the kingdom of Persia was withstanding me for twenty-one days; then behold, Michael, one of the chief princes, came to help me, for I had been left there with the kings of Persia.</a:t>
            </a:r>
          </a:p>
        </p:txBody>
      </p:sp>
    </p:spTree>
    <p:extLst>
      <p:ext uri="{BB962C8B-B14F-4D97-AF65-F5344CB8AC3E}">
        <p14:creationId xmlns:p14="http://schemas.microsoft.com/office/powerpoint/2010/main" val="32545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764704"/>
            <a:ext cx="9144000" cy="6093296"/>
          </a:xfrm>
        </p:spPr>
        <p:txBody>
          <a:bodyPr>
            <a:noAutofit/>
          </a:bodyPr>
          <a:lstStyle/>
          <a:p>
            <a:pPr>
              <a:spcBef>
                <a:spcPct val="55000"/>
              </a:spcBef>
            </a:pPr>
            <a:r>
              <a:rPr lang="en-GB" dirty="0" smtClean="0"/>
              <a:t>Angels and prayer</a:t>
            </a:r>
          </a:p>
          <a:p>
            <a:pPr>
              <a:spcBef>
                <a:spcPct val="55000"/>
              </a:spcBef>
            </a:pPr>
            <a:r>
              <a:rPr lang="en-GB" dirty="0" smtClean="0"/>
              <a:t>Rev 5:8 When He had taken the book, the four living creatures and the twenty-four elders fell down before the Lamb, each one holding a harp and golden bowls full of incense, which are the </a:t>
            </a:r>
            <a:r>
              <a:rPr lang="en-GB" dirty="0" smtClean="0">
                <a:solidFill>
                  <a:srgbClr val="FFFF00"/>
                </a:solidFill>
              </a:rPr>
              <a:t>prayers of the saints</a:t>
            </a:r>
            <a:r>
              <a:rPr lang="en-GB" dirty="0" smtClean="0"/>
              <a:t>.</a:t>
            </a:r>
          </a:p>
          <a:p>
            <a:pPr>
              <a:spcBef>
                <a:spcPct val="55000"/>
              </a:spcBef>
            </a:pPr>
            <a:r>
              <a:rPr lang="en-GB" dirty="0"/>
              <a:t>Rev 8:3 Another </a:t>
            </a:r>
            <a:r>
              <a:rPr lang="en-GB" dirty="0">
                <a:solidFill>
                  <a:srgbClr val="FFFF00"/>
                </a:solidFill>
              </a:rPr>
              <a:t>angel</a:t>
            </a:r>
            <a:r>
              <a:rPr lang="en-GB" dirty="0"/>
              <a:t> came and stood at the altar, holding a golden censer; and much incense was given to him, so that he might add it to the </a:t>
            </a:r>
            <a:r>
              <a:rPr lang="en-GB" dirty="0">
                <a:solidFill>
                  <a:srgbClr val="FFFF00"/>
                </a:solidFill>
              </a:rPr>
              <a:t>prayers of all the saints </a:t>
            </a:r>
            <a:r>
              <a:rPr lang="en-GB" dirty="0"/>
              <a:t>on the golden altar which was before the throne</a:t>
            </a:r>
            <a:r>
              <a:rPr lang="en-GB" dirty="0" smtClean="0"/>
              <a:t>.</a:t>
            </a:r>
          </a:p>
          <a:p>
            <a:pPr>
              <a:spcBef>
                <a:spcPct val="55000"/>
              </a:spcBef>
            </a:pPr>
            <a:endParaRPr lang="en-GB" dirty="0" smtClean="0"/>
          </a:p>
        </p:txBody>
      </p:sp>
    </p:spTree>
    <p:extLst>
      <p:ext uri="{BB962C8B-B14F-4D97-AF65-F5344CB8AC3E}">
        <p14:creationId xmlns:p14="http://schemas.microsoft.com/office/powerpoint/2010/main" val="21295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noAutofit/>
          </a:bodyPr>
          <a:lstStyle/>
          <a:p>
            <a:pPr>
              <a:spcBef>
                <a:spcPct val="55000"/>
              </a:spcBef>
            </a:pPr>
            <a:r>
              <a:rPr lang="en-GB" sz="3600" dirty="0" smtClean="0"/>
              <a:t>Dan 9:21 while I was still </a:t>
            </a:r>
            <a:r>
              <a:rPr lang="en-GB" sz="3600" dirty="0" smtClean="0">
                <a:solidFill>
                  <a:srgbClr val="FFFF00"/>
                </a:solidFill>
              </a:rPr>
              <a:t>speaking in prayer</a:t>
            </a:r>
            <a:r>
              <a:rPr lang="en-GB" sz="3600" dirty="0" smtClean="0"/>
              <a:t>, then the man </a:t>
            </a:r>
            <a:r>
              <a:rPr lang="en-GB" sz="3600" dirty="0" smtClean="0">
                <a:solidFill>
                  <a:srgbClr val="FFFF00"/>
                </a:solidFill>
              </a:rPr>
              <a:t>Gabriel</a:t>
            </a:r>
            <a:r>
              <a:rPr lang="en-GB" sz="3600" dirty="0" smtClean="0"/>
              <a:t>, whom I had seen in the vision previously, came to me in my extreme weariness about the time of the evening offering. 22 He gave me instruction and talked with me and said, "O Daniel, I have now come forth to give you insight with understanding.</a:t>
            </a:r>
          </a:p>
        </p:txBody>
      </p:sp>
    </p:spTree>
    <p:extLst>
      <p:ext uri="{BB962C8B-B14F-4D97-AF65-F5344CB8AC3E}">
        <p14:creationId xmlns:p14="http://schemas.microsoft.com/office/powerpoint/2010/main" val="251233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normAutofit fontScale="40000" lnSpcReduction="20000"/>
          </a:bodyPr>
          <a:lstStyle/>
          <a:p>
            <a:pPr>
              <a:lnSpc>
                <a:spcPct val="120000"/>
              </a:lnSpc>
              <a:spcBef>
                <a:spcPts val="1800"/>
              </a:spcBef>
            </a:pPr>
            <a:r>
              <a:rPr lang="en-GB" sz="8000" dirty="0" smtClean="0"/>
              <a:t>New Testament times</a:t>
            </a:r>
          </a:p>
          <a:p>
            <a:pPr>
              <a:lnSpc>
                <a:spcPct val="120000"/>
              </a:lnSpc>
              <a:spcBef>
                <a:spcPts val="1800"/>
              </a:spcBef>
            </a:pPr>
            <a:r>
              <a:rPr lang="en-GB" sz="8000" dirty="0" smtClean="0"/>
              <a:t>Ministry Jesus</a:t>
            </a:r>
            <a:r>
              <a:rPr lang="en-GB" sz="8000" dirty="0"/>
              <a:t> </a:t>
            </a:r>
            <a:r>
              <a:rPr lang="en-GB" sz="8000" dirty="0" smtClean="0"/>
              <a:t>- Ministry church - Our ministry?</a:t>
            </a:r>
          </a:p>
          <a:p>
            <a:pPr>
              <a:lnSpc>
                <a:spcPct val="120000"/>
              </a:lnSpc>
              <a:spcBef>
                <a:spcPts val="1800"/>
              </a:spcBef>
            </a:pPr>
            <a:r>
              <a:rPr lang="en-GB" sz="8000" dirty="0" smtClean="0"/>
              <a:t>Luke 1:19 The </a:t>
            </a:r>
            <a:r>
              <a:rPr lang="en-GB" sz="8000" dirty="0" smtClean="0">
                <a:solidFill>
                  <a:srgbClr val="FFFF00"/>
                </a:solidFill>
              </a:rPr>
              <a:t>angel</a:t>
            </a:r>
            <a:r>
              <a:rPr lang="en-GB" sz="8000" dirty="0" smtClean="0"/>
              <a:t> answered and said to him, "I am </a:t>
            </a:r>
            <a:r>
              <a:rPr lang="en-GB" sz="8000" dirty="0" smtClean="0">
                <a:solidFill>
                  <a:srgbClr val="FFFF00"/>
                </a:solidFill>
              </a:rPr>
              <a:t>Gabriel</a:t>
            </a:r>
            <a:r>
              <a:rPr lang="en-GB" sz="8000" dirty="0" smtClean="0"/>
              <a:t>, who stands in the presence of God, and I have been sent to speak to you and to bring you this good news.</a:t>
            </a:r>
          </a:p>
          <a:p>
            <a:pPr>
              <a:lnSpc>
                <a:spcPct val="120000"/>
              </a:lnSpc>
              <a:spcBef>
                <a:spcPts val="1800"/>
              </a:spcBef>
            </a:pPr>
            <a:r>
              <a:rPr lang="en-GB" sz="8000" dirty="0" smtClean="0"/>
              <a:t>Matt 4:11 Then the devil left Him; and behold, </a:t>
            </a:r>
            <a:r>
              <a:rPr lang="en-GB" sz="8000" dirty="0" smtClean="0">
                <a:solidFill>
                  <a:srgbClr val="FFFF00"/>
                </a:solidFill>
              </a:rPr>
              <a:t>angels came </a:t>
            </a:r>
            <a:r>
              <a:rPr lang="en-GB" sz="8000" dirty="0" smtClean="0"/>
              <a:t>and began to </a:t>
            </a:r>
            <a:r>
              <a:rPr lang="en-GB" sz="8000" dirty="0" smtClean="0">
                <a:solidFill>
                  <a:srgbClr val="FFFF00"/>
                </a:solidFill>
              </a:rPr>
              <a:t>minister to Him</a:t>
            </a:r>
            <a:r>
              <a:rPr lang="en-GB" sz="8000" dirty="0" smtClean="0"/>
              <a:t>.</a:t>
            </a:r>
          </a:p>
          <a:p>
            <a:pPr>
              <a:lnSpc>
                <a:spcPct val="120000"/>
              </a:lnSpc>
              <a:spcBef>
                <a:spcPts val="1800"/>
              </a:spcBef>
            </a:pPr>
            <a:r>
              <a:rPr lang="en-GB" sz="8000" dirty="0" smtClean="0"/>
              <a:t>Luke 22:43 Now an </a:t>
            </a:r>
            <a:r>
              <a:rPr lang="en-GB" sz="8000" dirty="0" smtClean="0">
                <a:solidFill>
                  <a:srgbClr val="FFFF00"/>
                </a:solidFill>
              </a:rPr>
              <a:t>angel</a:t>
            </a:r>
            <a:r>
              <a:rPr lang="en-GB" sz="8000" dirty="0" smtClean="0"/>
              <a:t> from heaven appeared to Him, </a:t>
            </a:r>
            <a:r>
              <a:rPr lang="en-GB" sz="8000" dirty="0" smtClean="0">
                <a:solidFill>
                  <a:srgbClr val="FFFF00"/>
                </a:solidFill>
              </a:rPr>
              <a:t>strengthening Him</a:t>
            </a:r>
            <a:r>
              <a:rPr lang="en-GB" sz="8000" dirty="0" smtClean="0"/>
              <a:t>. </a:t>
            </a:r>
          </a:p>
        </p:txBody>
      </p:sp>
    </p:spTree>
    <p:extLst>
      <p:ext uri="{BB962C8B-B14F-4D97-AF65-F5344CB8AC3E}">
        <p14:creationId xmlns:p14="http://schemas.microsoft.com/office/powerpoint/2010/main" val="31349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normAutofit fontScale="40000" lnSpcReduction="20000"/>
          </a:bodyPr>
          <a:lstStyle/>
          <a:p>
            <a:pPr>
              <a:spcBef>
                <a:spcPct val="55000"/>
              </a:spcBef>
            </a:pPr>
            <a:r>
              <a:rPr lang="en-GB" sz="8000" dirty="0" smtClean="0"/>
              <a:t>Matt 28:2 And behold, a severe earthquake had occurred, for an </a:t>
            </a:r>
            <a:r>
              <a:rPr lang="en-GB" sz="8000" dirty="0" smtClean="0">
                <a:solidFill>
                  <a:srgbClr val="FFFF00"/>
                </a:solidFill>
              </a:rPr>
              <a:t>angel of the Lord </a:t>
            </a:r>
            <a:r>
              <a:rPr lang="en-GB" sz="8000" dirty="0" smtClean="0"/>
              <a:t>descended from heaven and came and rolled away the stone and sat upon it. </a:t>
            </a:r>
          </a:p>
          <a:p>
            <a:pPr>
              <a:spcBef>
                <a:spcPct val="55000"/>
              </a:spcBef>
            </a:pPr>
            <a:r>
              <a:rPr lang="en-GB" sz="8000" dirty="0" smtClean="0"/>
              <a:t>John 1:51 And He said to him, "Truly, truly, I say to you, you will see the heavens opened and the </a:t>
            </a:r>
            <a:r>
              <a:rPr lang="en-GB" sz="8000" dirty="0" smtClean="0">
                <a:solidFill>
                  <a:srgbClr val="FFFF00"/>
                </a:solidFill>
              </a:rPr>
              <a:t>angels of God ascending and descending on the Son of Man</a:t>
            </a:r>
            <a:r>
              <a:rPr lang="en-GB" sz="8000" dirty="0" smtClean="0"/>
              <a:t>."</a:t>
            </a:r>
          </a:p>
          <a:p>
            <a:pPr>
              <a:spcBef>
                <a:spcPct val="55000"/>
              </a:spcBef>
            </a:pPr>
            <a:r>
              <a:rPr lang="en-GB" sz="8000" dirty="0" smtClean="0"/>
              <a:t>Matt 13:39 .. the harvest is the end of the age; and the </a:t>
            </a:r>
            <a:r>
              <a:rPr lang="en-GB" sz="8000" dirty="0" smtClean="0">
                <a:solidFill>
                  <a:srgbClr val="FFFF00"/>
                </a:solidFill>
              </a:rPr>
              <a:t>reapers are angels</a:t>
            </a:r>
            <a:r>
              <a:rPr lang="en-GB" sz="8000" dirty="0" smtClean="0"/>
              <a:t>.</a:t>
            </a:r>
          </a:p>
          <a:p>
            <a:pPr>
              <a:spcBef>
                <a:spcPct val="55000"/>
              </a:spcBef>
            </a:pPr>
            <a:r>
              <a:rPr lang="en-GB" sz="8000" dirty="0" smtClean="0"/>
              <a:t>Matt 13:49 "So it will be at the end of the age; the </a:t>
            </a:r>
            <a:r>
              <a:rPr lang="en-GB" sz="8000" dirty="0" smtClean="0">
                <a:solidFill>
                  <a:srgbClr val="FFFF00"/>
                </a:solidFill>
              </a:rPr>
              <a:t>angels</a:t>
            </a:r>
            <a:r>
              <a:rPr lang="en-GB" sz="8000" dirty="0" smtClean="0"/>
              <a:t> will come forth and take out the wicked from among the righteous,</a:t>
            </a:r>
          </a:p>
        </p:txBody>
      </p:sp>
    </p:spTree>
    <p:extLst>
      <p:ext uri="{BB962C8B-B14F-4D97-AF65-F5344CB8AC3E}">
        <p14:creationId xmlns:p14="http://schemas.microsoft.com/office/powerpoint/2010/main" val="45024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noAutofit/>
          </a:bodyPr>
          <a:lstStyle/>
          <a:p>
            <a:pPr>
              <a:lnSpc>
                <a:spcPct val="120000"/>
              </a:lnSpc>
              <a:spcBef>
                <a:spcPts val="1800"/>
              </a:spcBef>
            </a:pPr>
            <a:r>
              <a:rPr lang="en-GB" sz="3900" dirty="0" smtClean="0"/>
              <a:t>Luke 16:22 "Now the poor man died and was </a:t>
            </a:r>
            <a:r>
              <a:rPr lang="en-GB" sz="3900" dirty="0" smtClean="0">
                <a:solidFill>
                  <a:srgbClr val="FFFF00"/>
                </a:solidFill>
              </a:rPr>
              <a:t>carried away by the angels </a:t>
            </a:r>
            <a:r>
              <a:rPr lang="en-GB" sz="3900" dirty="0" smtClean="0"/>
              <a:t>to Abraham's bosom; and the rich man also died and was buried.</a:t>
            </a:r>
          </a:p>
          <a:p>
            <a:pPr>
              <a:lnSpc>
                <a:spcPct val="120000"/>
              </a:lnSpc>
              <a:spcBef>
                <a:spcPts val="1800"/>
              </a:spcBef>
            </a:pPr>
            <a:r>
              <a:rPr lang="en-GB" sz="3900" dirty="0" smtClean="0"/>
              <a:t>Acts 5:19 But during the night an </a:t>
            </a:r>
            <a:r>
              <a:rPr lang="en-GB" sz="3900" dirty="0" smtClean="0">
                <a:solidFill>
                  <a:srgbClr val="FFFF00"/>
                </a:solidFill>
              </a:rPr>
              <a:t>angel of the Lord opened the gates </a:t>
            </a:r>
            <a:r>
              <a:rPr lang="en-GB" sz="3900" dirty="0" smtClean="0"/>
              <a:t>of the prison, and taking them out he said,</a:t>
            </a:r>
          </a:p>
        </p:txBody>
      </p:sp>
    </p:spTree>
    <p:extLst>
      <p:ext uri="{BB962C8B-B14F-4D97-AF65-F5344CB8AC3E}">
        <p14:creationId xmlns:p14="http://schemas.microsoft.com/office/powerpoint/2010/main" val="8920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noAutofit/>
          </a:bodyPr>
          <a:lstStyle/>
          <a:p>
            <a:pPr>
              <a:spcBef>
                <a:spcPct val="55000"/>
              </a:spcBef>
            </a:pPr>
            <a:r>
              <a:rPr lang="en-GB" sz="3400" dirty="0" smtClean="0"/>
              <a:t>Lead sinners to gospel workers</a:t>
            </a:r>
          </a:p>
          <a:p>
            <a:pPr>
              <a:spcBef>
                <a:spcPct val="55000"/>
              </a:spcBef>
            </a:pPr>
            <a:r>
              <a:rPr lang="en-GB" sz="3400" dirty="0" smtClean="0"/>
              <a:t>Acts 10:3 About the ninth hour of the day he clearly saw in a </a:t>
            </a:r>
            <a:r>
              <a:rPr lang="en-GB" sz="3400" dirty="0" smtClean="0">
                <a:solidFill>
                  <a:srgbClr val="FFFF00"/>
                </a:solidFill>
              </a:rPr>
              <a:t>vision an angel </a:t>
            </a:r>
            <a:r>
              <a:rPr lang="en-GB" sz="3400" dirty="0" smtClean="0"/>
              <a:t>of God who had just come in and said to him, "Cornelius!"</a:t>
            </a:r>
          </a:p>
          <a:p>
            <a:pPr>
              <a:spcBef>
                <a:spcPct val="55000"/>
              </a:spcBef>
            </a:pPr>
            <a:r>
              <a:rPr lang="en-GB" sz="3400" dirty="0" smtClean="0"/>
              <a:t>Act 11:13 "And he reported to us how he had seen the </a:t>
            </a:r>
            <a:r>
              <a:rPr lang="en-GB" sz="3400" dirty="0" smtClean="0">
                <a:solidFill>
                  <a:srgbClr val="FFFF00"/>
                </a:solidFill>
              </a:rPr>
              <a:t>angel standing in his house</a:t>
            </a:r>
            <a:r>
              <a:rPr lang="en-GB" sz="3400" dirty="0" smtClean="0"/>
              <a:t>, and saying, 'Send to Joppa and have Simon, who is also called Peter, brought here;</a:t>
            </a:r>
          </a:p>
        </p:txBody>
      </p:sp>
    </p:spTree>
    <p:extLst>
      <p:ext uri="{BB962C8B-B14F-4D97-AF65-F5344CB8AC3E}">
        <p14:creationId xmlns:p14="http://schemas.microsoft.com/office/powerpoint/2010/main" val="405775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908050"/>
            <a:ext cx="9144000" cy="5949950"/>
          </a:xfrm>
        </p:spPr>
        <p:txBody>
          <a:bodyPr>
            <a:noAutofit/>
          </a:bodyPr>
          <a:lstStyle/>
          <a:p>
            <a:pPr>
              <a:spcBef>
                <a:spcPct val="55000"/>
              </a:spcBef>
            </a:pPr>
            <a:r>
              <a:rPr lang="en-GB" sz="3100" dirty="0" smtClean="0"/>
              <a:t>Direct God's ministers</a:t>
            </a:r>
          </a:p>
          <a:p>
            <a:pPr>
              <a:spcBef>
                <a:spcPct val="55000"/>
              </a:spcBef>
            </a:pPr>
            <a:r>
              <a:rPr lang="en-GB" sz="3100" dirty="0" smtClean="0"/>
              <a:t>Acts 8:26 But an </a:t>
            </a:r>
            <a:r>
              <a:rPr lang="en-GB" sz="3100" dirty="0" smtClean="0">
                <a:solidFill>
                  <a:srgbClr val="FFFF00"/>
                </a:solidFill>
              </a:rPr>
              <a:t>angel of the Lord spoke to Philip </a:t>
            </a:r>
            <a:r>
              <a:rPr lang="en-GB" sz="3100" dirty="0" smtClean="0"/>
              <a:t>saying, "Get up and go south to the road that descends from Jerusalem to Gaza.“</a:t>
            </a:r>
          </a:p>
          <a:p>
            <a:pPr>
              <a:spcBef>
                <a:spcPct val="55000"/>
              </a:spcBef>
            </a:pPr>
            <a:r>
              <a:rPr lang="en-GB" sz="3100" dirty="0"/>
              <a:t>Act 12:8 And the </a:t>
            </a:r>
            <a:r>
              <a:rPr lang="en-GB" sz="3100" dirty="0">
                <a:solidFill>
                  <a:srgbClr val="FFFF00"/>
                </a:solidFill>
              </a:rPr>
              <a:t>angel said to him</a:t>
            </a:r>
            <a:r>
              <a:rPr lang="en-GB" sz="3100" dirty="0"/>
              <a:t>, "Gird yourself and put on your sandals." And he did so. And he said to him, "Wrap your cloak around you and follow me." 9 And he went out and continued to follow, and he did not know that what was being done by the angel was real, but thought he was seeing a vision</a:t>
            </a:r>
            <a:r>
              <a:rPr lang="en-GB" sz="3100" dirty="0" smtClean="0"/>
              <a:t>.</a:t>
            </a:r>
            <a:endParaRPr lang="en-GB" sz="3100" dirty="0"/>
          </a:p>
        </p:txBody>
      </p:sp>
    </p:spTree>
    <p:extLst>
      <p:ext uri="{BB962C8B-B14F-4D97-AF65-F5344CB8AC3E}">
        <p14:creationId xmlns:p14="http://schemas.microsoft.com/office/powerpoint/2010/main" val="299156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764704"/>
            <a:ext cx="9144000" cy="6093296"/>
          </a:xfrm>
        </p:spPr>
        <p:txBody>
          <a:bodyPr>
            <a:noAutofit/>
          </a:bodyPr>
          <a:lstStyle/>
          <a:p>
            <a:pPr>
              <a:spcBef>
                <a:spcPts val="600"/>
              </a:spcBef>
            </a:pPr>
            <a:r>
              <a:rPr lang="en-GB" sz="3100" dirty="0" smtClean="0"/>
              <a:t>Act 12:15 They said to her, "You are out of your mind!" But she kept insisting that it was so. They kept saying, "</a:t>
            </a:r>
            <a:r>
              <a:rPr lang="en-GB" sz="3100" dirty="0" smtClean="0">
                <a:solidFill>
                  <a:srgbClr val="FFFF00"/>
                </a:solidFill>
              </a:rPr>
              <a:t>It is his angel</a:t>
            </a:r>
            <a:r>
              <a:rPr lang="en-GB" sz="3100" dirty="0" smtClean="0"/>
              <a:t>."</a:t>
            </a:r>
          </a:p>
          <a:p>
            <a:pPr>
              <a:spcBef>
                <a:spcPts val="600"/>
              </a:spcBef>
            </a:pPr>
            <a:r>
              <a:rPr lang="en-GB" sz="3100" dirty="0" smtClean="0"/>
              <a:t>Act 12:23 And immediately an </a:t>
            </a:r>
            <a:r>
              <a:rPr lang="en-GB" sz="3100" dirty="0" smtClean="0">
                <a:solidFill>
                  <a:srgbClr val="FFFF00"/>
                </a:solidFill>
              </a:rPr>
              <a:t>angel of the Lord struck him </a:t>
            </a:r>
            <a:r>
              <a:rPr lang="en-GB" sz="3100" dirty="0" smtClean="0"/>
              <a:t>because he did not give God the glory, and he was </a:t>
            </a:r>
            <a:r>
              <a:rPr lang="en-GB" sz="3100" dirty="0" smtClean="0">
                <a:solidFill>
                  <a:srgbClr val="FFFF00"/>
                </a:solidFill>
              </a:rPr>
              <a:t>eaten by worms and died</a:t>
            </a:r>
            <a:r>
              <a:rPr lang="en-GB" sz="3100" dirty="0" smtClean="0"/>
              <a:t>. </a:t>
            </a:r>
          </a:p>
          <a:p>
            <a:pPr>
              <a:spcBef>
                <a:spcPts val="600"/>
              </a:spcBef>
            </a:pPr>
            <a:r>
              <a:rPr lang="en-GB" sz="3100" dirty="0" err="1" smtClean="0"/>
              <a:t>Heb</a:t>
            </a:r>
            <a:r>
              <a:rPr lang="en-GB" sz="3100" dirty="0" smtClean="0"/>
              <a:t> 13:2 Do not neglect to show hospitality to strangers, for by this some have </a:t>
            </a:r>
            <a:r>
              <a:rPr lang="en-GB" sz="3100" dirty="0" smtClean="0">
                <a:solidFill>
                  <a:srgbClr val="FFFF00"/>
                </a:solidFill>
              </a:rPr>
              <a:t>entertained angels</a:t>
            </a:r>
            <a:r>
              <a:rPr lang="en-GB" sz="3100" dirty="0" smtClean="0"/>
              <a:t> without knowing it.</a:t>
            </a:r>
          </a:p>
          <a:p>
            <a:pPr>
              <a:spcBef>
                <a:spcPts val="600"/>
              </a:spcBef>
            </a:pPr>
            <a:r>
              <a:rPr lang="en-GB" sz="3100" dirty="0" smtClean="0"/>
              <a:t>1 Cor 6:3 Do you not know that </a:t>
            </a:r>
            <a:r>
              <a:rPr lang="en-GB" sz="3100" dirty="0" smtClean="0">
                <a:solidFill>
                  <a:srgbClr val="FFFF00"/>
                </a:solidFill>
              </a:rPr>
              <a:t>we will judge angels? </a:t>
            </a:r>
            <a:r>
              <a:rPr lang="en-GB" sz="3100" dirty="0" smtClean="0"/>
              <a:t>How much more matters of this life? </a:t>
            </a:r>
          </a:p>
        </p:txBody>
      </p:sp>
    </p:spTree>
    <p:extLst>
      <p:ext uri="{BB962C8B-B14F-4D97-AF65-F5344CB8AC3E}">
        <p14:creationId xmlns:p14="http://schemas.microsoft.com/office/powerpoint/2010/main" val="37486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2000" b="-3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5123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0" y="1052736"/>
            <a:ext cx="9144000" cy="5805264"/>
          </a:xfrm>
        </p:spPr>
        <p:txBody>
          <a:bodyPr>
            <a:noAutofit/>
          </a:bodyPr>
          <a:lstStyle/>
          <a:p>
            <a:pPr>
              <a:spcBef>
                <a:spcPts val="1200"/>
              </a:spcBef>
            </a:pPr>
            <a:r>
              <a:rPr lang="en-GB" sz="4400" dirty="0" smtClean="0"/>
              <a:t> Angelic </a:t>
            </a:r>
            <a:r>
              <a:rPr lang="en-GB" sz="4400" dirty="0" smtClean="0"/>
              <a:t>manifestations</a:t>
            </a:r>
            <a:endParaRPr lang="en-GB" sz="4400" dirty="0"/>
          </a:p>
          <a:p>
            <a:pPr>
              <a:spcBef>
                <a:spcPts val="1200"/>
              </a:spcBef>
            </a:pPr>
            <a:r>
              <a:rPr lang="en-GB" sz="4400" dirty="0" smtClean="0"/>
              <a:t> Fire, Lights &amp; colours</a:t>
            </a:r>
            <a:endParaRPr lang="en-GB" sz="4400" dirty="0" smtClean="0"/>
          </a:p>
          <a:p>
            <a:pPr>
              <a:spcBef>
                <a:spcPts val="1200"/>
              </a:spcBef>
            </a:pPr>
            <a:r>
              <a:rPr lang="en-GB" sz="4400" dirty="0" smtClean="0"/>
              <a:t> Feathers</a:t>
            </a:r>
            <a:endParaRPr lang="en-GB" sz="4400" dirty="0" smtClean="0"/>
          </a:p>
          <a:p>
            <a:pPr>
              <a:spcBef>
                <a:spcPts val="1200"/>
              </a:spcBef>
            </a:pPr>
            <a:r>
              <a:rPr lang="en-GB" sz="4400" dirty="0" smtClean="0"/>
              <a:t> Power </a:t>
            </a:r>
            <a:r>
              <a:rPr lang="en-GB" sz="4400" dirty="0" smtClean="0"/>
              <a:t>orbs</a:t>
            </a:r>
          </a:p>
          <a:p>
            <a:pPr>
              <a:spcBef>
                <a:spcPts val="1200"/>
              </a:spcBef>
            </a:pPr>
            <a:r>
              <a:rPr lang="en-GB" sz="4400" dirty="0" smtClean="0"/>
              <a:t> Fragrances</a:t>
            </a:r>
          </a:p>
          <a:p>
            <a:pPr>
              <a:spcBef>
                <a:spcPts val="1200"/>
              </a:spcBef>
            </a:pPr>
            <a:r>
              <a:rPr lang="en-GB" sz="4400" dirty="0" smtClean="0"/>
              <a:t> Winds, breezes</a:t>
            </a:r>
          </a:p>
          <a:p>
            <a:pPr>
              <a:spcBef>
                <a:spcPts val="1200"/>
              </a:spcBef>
            </a:pPr>
            <a:r>
              <a:rPr lang="en-GB" sz="4400" dirty="0" smtClean="0"/>
              <a:t> Dreams &amp; Visions</a:t>
            </a:r>
            <a:endParaRPr lang="en-GB" sz="4400" dirty="0"/>
          </a:p>
          <a:p>
            <a:pPr marL="0" indent="0">
              <a:spcBef>
                <a:spcPts val="1200"/>
              </a:spcBef>
              <a:buNone/>
            </a:pPr>
            <a:endParaRPr lang="en-GB" sz="2400" dirty="0" smtClean="0"/>
          </a:p>
        </p:txBody>
      </p:sp>
    </p:spTree>
    <p:extLst>
      <p:ext uri="{BB962C8B-B14F-4D97-AF65-F5344CB8AC3E}">
        <p14:creationId xmlns:p14="http://schemas.microsoft.com/office/powerpoint/2010/main" val="162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5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95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3" name="Arc 3"/>
          <p:cNvSpPr>
            <a:spLocks/>
          </p:cNvSpPr>
          <p:nvPr/>
        </p:nvSpPr>
        <p:spPr bwMode="auto">
          <a:xfrm rot="16411069">
            <a:off x="2589213" y="-277813"/>
            <a:ext cx="3840163" cy="7942263"/>
          </a:xfrm>
          <a:custGeom>
            <a:avLst/>
            <a:gdLst>
              <a:gd name="G0" fmla="+- 0 0 0"/>
              <a:gd name="G1" fmla="+- 21470 0 0"/>
              <a:gd name="G2" fmla="+- 21600 0 0"/>
              <a:gd name="T0" fmla="*/ 2369 w 21600"/>
              <a:gd name="T1" fmla="*/ 0 h 42825"/>
              <a:gd name="T2" fmla="*/ 3247 w 21600"/>
              <a:gd name="T3" fmla="*/ 42825 h 42825"/>
              <a:gd name="T4" fmla="*/ 0 w 21600"/>
              <a:gd name="T5" fmla="*/ 21470 h 42825"/>
            </a:gdLst>
            <a:ahLst/>
            <a:cxnLst>
              <a:cxn ang="0">
                <a:pos x="T0" y="T1"/>
              </a:cxn>
              <a:cxn ang="0">
                <a:pos x="T2" y="T3"/>
              </a:cxn>
              <a:cxn ang="0">
                <a:pos x="T4" y="T5"/>
              </a:cxn>
            </a:cxnLst>
            <a:rect l="0" t="0" r="r" b="b"/>
            <a:pathLst>
              <a:path w="21600" h="42825" fill="none" extrusionOk="0">
                <a:moveTo>
                  <a:pt x="2368" y="0"/>
                </a:moveTo>
                <a:cubicBezTo>
                  <a:pt x="13315" y="1208"/>
                  <a:pt x="21600" y="10457"/>
                  <a:pt x="21600" y="21470"/>
                </a:cubicBezTo>
                <a:cubicBezTo>
                  <a:pt x="21600" y="32145"/>
                  <a:pt x="13801" y="41219"/>
                  <a:pt x="3246" y="42824"/>
                </a:cubicBezTo>
              </a:path>
              <a:path w="21600" h="42825" stroke="0" extrusionOk="0">
                <a:moveTo>
                  <a:pt x="2368" y="0"/>
                </a:moveTo>
                <a:cubicBezTo>
                  <a:pt x="13315" y="1208"/>
                  <a:pt x="21600" y="10457"/>
                  <a:pt x="21600" y="21470"/>
                </a:cubicBezTo>
                <a:cubicBezTo>
                  <a:pt x="21600" y="32145"/>
                  <a:pt x="13801" y="41219"/>
                  <a:pt x="3246" y="42824"/>
                </a:cubicBezTo>
                <a:lnTo>
                  <a:pt x="0" y="2147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284" name="Arc 4"/>
          <p:cNvSpPr>
            <a:spLocks noChangeAspect="1"/>
          </p:cNvSpPr>
          <p:nvPr/>
        </p:nvSpPr>
        <p:spPr bwMode="auto">
          <a:xfrm rot="16411069">
            <a:off x="2746375" y="284163"/>
            <a:ext cx="3367088" cy="7067550"/>
          </a:xfrm>
          <a:custGeom>
            <a:avLst/>
            <a:gdLst>
              <a:gd name="G0" fmla="+- 0 0 0"/>
              <a:gd name="G1" fmla="+- 21470 0 0"/>
              <a:gd name="G2" fmla="+- 21600 0 0"/>
              <a:gd name="T0" fmla="*/ 2369 w 21600"/>
              <a:gd name="T1" fmla="*/ 0 h 42825"/>
              <a:gd name="T2" fmla="*/ 3247 w 21600"/>
              <a:gd name="T3" fmla="*/ 42825 h 42825"/>
              <a:gd name="T4" fmla="*/ 0 w 21600"/>
              <a:gd name="T5" fmla="*/ 21470 h 42825"/>
            </a:gdLst>
            <a:ahLst/>
            <a:cxnLst>
              <a:cxn ang="0">
                <a:pos x="T0" y="T1"/>
              </a:cxn>
              <a:cxn ang="0">
                <a:pos x="T2" y="T3"/>
              </a:cxn>
              <a:cxn ang="0">
                <a:pos x="T4" y="T5"/>
              </a:cxn>
            </a:cxnLst>
            <a:rect l="0" t="0" r="r" b="b"/>
            <a:pathLst>
              <a:path w="21600" h="42825" fill="none" extrusionOk="0">
                <a:moveTo>
                  <a:pt x="2368" y="0"/>
                </a:moveTo>
                <a:cubicBezTo>
                  <a:pt x="13315" y="1208"/>
                  <a:pt x="21600" y="10457"/>
                  <a:pt x="21600" y="21470"/>
                </a:cubicBezTo>
                <a:cubicBezTo>
                  <a:pt x="21600" y="32145"/>
                  <a:pt x="13801" y="41219"/>
                  <a:pt x="3246" y="42824"/>
                </a:cubicBezTo>
              </a:path>
              <a:path w="21600" h="42825" stroke="0" extrusionOk="0">
                <a:moveTo>
                  <a:pt x="2368" y="0"/>
                </a:moveTo>
                <a:cubicBezTo>
                  <a:pt x="13315" y="1208"/>
                  <a:pt x="21600" y="10457"/>
                  <a:pt x="21600" y="21470"/>
                </a:cubicBezTo>
                <a:cubicBezTo>
                  <a:pt x="21600" y="32145"/>
                  <a:pt x="13801" y="41219"/>
                  <a:pt x="3246" y="42824"/>
                </a:cubicBezTo>
                <a:lnTo>
                  <a:pt x="0" y="2147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285" name="Arc 5"/>
          <p:cNvSpPr>
            <a:spLocks noChangeAspect="1"/>
          </p:cNvSpPr>
          <p:nvPr/>
        </p:nvSpPr>
        <p:spPr bwMode="auto">
          <a:xfrm rot="16411069">
            <a:off x="2803525" y="920750"/>
            <a:ext cx="3184525" cy="6329363"/>
          </a:xfrm>
          <a:custGeom>
            <a:avLst/>
            <a:gdLst>
              <a:gd name="G0" fmla="+- 0 0 0"/>
              <a:gd name="G1" fmla="+- 21229 0 0"/>
              <a:gd name="G2" fmla="+- 21600 0 0"/>
              <a:gd name="T0" fmla="*/ 3987 w 21600"/>
              <a:gd name="T1" fmla="*/ 0 h 42325"/>
              <a:gd name="T2" fmla="*/ 4641 w 21600"/>
              <a:gd name="T3" fmla="*/ 42325 h 42325"/>
              <a:gd name="T4" fmla="*/ 0 w 21600"/>
              <a:gd name="T5" fmla="*/ 21229 h 42325"/>
            </a:gdLst>
            <a:ahLst/>
            <a:cxnLst>
              <a:cxn ang="0">
                <a:pos x="T0" y="T1"/>
              </a:cxn>
              <a:cxn ang="0">
                <a:pos x="T2" y="T3"/>
              </a:cxn>
              <a:cxn ang="0">
                <a:pos x="T4" y="T5"/>
              </a:cxn>
            </a:cxnLst>
            <a:rect l="0" t="0" r="r" b="b"/>
            <a:pathLst>
              <a:path w="21600" h="42325" fill="none" extrusionOk="0">
                <a:moveTo>
                  <a:pt x="3986" y="0"/>
                </a:moveTo>
                <a:cubicBezTo>
                  <a:pt x="14200" y="1918"/>
                  <a:pt x="21600" y="10837"/>
                  <a:pt x="21600" y="21229"/>
                </a:cubicBezTo>
                <a:cubicBezTo>
                  <a:pt x="21600" y="31370"/>
                  <a:pt x="14545" y="40145"/>
                  <a:pt x="4640" y="42324"/>
                </a:cubicBezTo>
              </a:path>
              <a:path w="21600" h="42325" stroke="0" extrusionOk="0">
                <a:moveTo>
                  <a:pt x="3986" y="0"/>
                </a:moveTo>
                <a:cubicBezTo>
                  <a:pt x="14200" y="1918"/>
                  <a:pt x="21600" y="10837"/>
                  <a:pt x="21600" y="21229"/>
                </a:cubicBezTo>
                <a:cubicBezTo>
                  <a:pt x="21600" y="31370"/>
                  <a:pt x="14545" y="40145"/>
                  <a:pt x="4640" y="42324"/>
                </a:cubicBezTo>
                <a:lnTo>
                  <a:pt x="0" y="2122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286" name="Arc 6"/>
          <p:cNvSpPr>
            <a:spLocks noChangeAspect="1"/>
          </p:cNvSpPr>
          <p:nvPr/>
        </p:nvSpPr>
        <p:spPr bwMode="auto">
          <a:xfrm rot="16411069">
            <a:off x="3103563" y="1368425"/>
            <a:ext cx="2652713" cy="5621338"/>
          </a:xfrm>
          <a:custGeom>
            <a:avLst/>
            <a:gdLst>
              <a:gd name="G0" fmla="+- 0 0 0"/>
              <a:gd name="G1" fmla="+- 21308 0 0"/>
              <a:gd name="G2" fmla="+- 21600 0 0"/>
              <a:gd name="T0" fmla="*/ 3539 w 21600"/>
              <a:gd name="T1" fmla="*/ 0 h 42599"/>
              <a:gd name="T2" fmla="*/ 3641 w 21600"/>
              <a:gd name="T3" fmla="*/ 42599 h 42599"/>
              <a:gd name="T4" fmla="*/ 0 w 21600"/>
              <a:gd name="T5" fmla="*/ 21308 h 42599"/>
            </a:gdLst>
            <a:ahLst/>
            <a:cxnLst>
              <a:cxn ang="0">
                <a:pos x="T0" y="T1"/>
              </a:cxn>
              <a:cxn ang="0">
                <a:pos x="T2" y="T3"/>
              </a:cxn>
              <a:cxn ang="0">
                <a:pos x="T4" y="T5"/>
              </a:cxn>
            </a:cxnLst>
            <a:rect l="0" t="0" r="r" b="b"/>
            <a:pathLst>
              <a:path w="21600" h="42599" fill="none" extrusionOk="0">
                <a:moveTo>
                  <a:pt x="3539" y="-1"/>
                </a:moveTo>
                <a:cubicBezTo>
                  <a:pt x="13959" y="1730"/>
                  <a:pt x="21600" y="10744"/>
                  <a:pt x="21600" y="21308"/>
                </a:cubicBezTo>
                <a:cubicBezTo>
                  <a:pt x="21600" y="31832"/>
                  <a:pt x="14014" y="40824"/>
                  <a:pt x="3640" y="42598"/>
                </a:cubicBezTo>
              </a:path>
              <a:path w="21600" h="42599" stroke="0" extrusionOk="0">
                <a:moveTo>
                  <a:pt x="3539" y="-1"/>
                </a:moveTo>
                <a:cubicBezTo>
                  <a:pt x="13959" y="1730"/>
                  <a:pt x="21600" y="10744"/>
                  <a:pt x="21600" y="21308"/>
                </a:cubicBezTo>
                <a:cubicBezTo>
                  <a:pt x="21600" y="31832"/>
                  <a:pt x="14014" y="40824"/>
                  <a:pt x="3640" y="42598"/>
                </a:cubicBezTo>
                <a:lnTo>
                  <a:pt x="0" y="2130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287" name="Arc 7"/>
          <p:cNvSpPr>
            <a:spLocks noChangeAspect="1"/>
          </p:cNvSpPr>
          <p:nvPr/>
        </p:nvSpPr>
        <p:spPr bwMode="auto">
          <a:xfrm rot="16411069">
            <a:off x="3330575" y="1774825"/>
            <a:ext cx="2251075" cy="4984750"/>
          </a:xfrm>
          <a:custGeom>
            <a:avLst/>
            <a:gdLst>
              <a:gd name="G0" fmla="+- 0 0 0"/>
              <a:gd name="G1" fmla="+- 21426 0 0"/>
              <a:gd name="G2" fmla="+- 21600 0 0"/>
              <a:gd name="T0" fmla="*/ 2734 w 21600"/>
              <a:gd name="T1" fmla="*/ 0 h 42744"/>
              <a:gd name="T2" fmla="*/ 3478 w 21600"/>
              <a:gd name="T3" fmla="*/ 42744 h 42744"/>
              <a:gd name="T4" fmla="*/ 0 w 21600"/>
              <a:gd name="T5" fmla="*/ 21426 h 42744"/>
            </a:gdLst>
            <a:ahLst/>
            <a:cxnLst>
              <a:cxn ang="0">
                <a:pos x="T0" y="T1"/>
              </a:cxn>
              <a:cxn ang="0">
                <a:pos x="T2" y="T3"/>
              </a:cxn>
              <a:cxn ang="0">
                <a:pos x="T4" y="T5"/>
              </a:cxn>
            </a:cxnLst>
            <a:rect l="0" t="0" r="r" b="b"/>
            <a:pathLst>
              <a:path w="21600" h="42744" fill="none" extrusionOk="0">
                <a:moveTo>
                  <a:pt x="2734" y="-1"/>
                </a:moveTo>
                <a:cubicBezTo>
                  <a:pt x="13518" y="1375"/>
                  <a:pt x="21600" y="10553"/>
                  <a:pt x="21600" y="21426"/>
                </a:cubicBezTo>
                <a:cubicBezTo>
                  <a:pt x="21600" y="32012"/>
                  <a:pt x="13926" y="41039"/>
                  <a:pt x="3478" y="42744"/>
                </a:cubicBezTo>
              </a:path>
              <a:path w="21600" h="42744" stroke="0" extrusionOk="0">
                <a:moveTo>
                  <a:pt x="2734" y="-1"/>
                </a:moveTo>
                <a:cubicBezTo>
                  <a:pt x="13518" y="1375"/>
                  <a:pt x="21600" y="10553"/>
                  <a:pt x="21600" y="21426"/>
                </a:cubicBezTo>
                <a:cubicBezTo>
                  <a:pt x="21600" y="32012"/>
                  <a:pt x="13926" y="41039"/>
                  <a:pt x="3478" y="42744"/>
                </a:cubicBezTo>
                <a:lnTo>
                  <a:pt x="0" y="2142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288" name="Arc 8"/>
          <p:cNvSpPr>
            <a:spLocks noChangeAspect="1"/>
          </p:cNvSpPr>
          <p:nvPr/>
        </p:nvSpPr>
        <p:spPr bwMode="auto">
          <a:xfrm rot="16411069">
            <a:off x="3419475" y="2298700"/>
            <a:ext cx="2017713" cy="4424363"/>
          </a:xfrm>
          <a:custGeom>
            <a:avLst/>
            <a:gdLst>
              <a:gd name="G0" fmla="+- 0 0 0"/>
              <a:gd name="G1" fmla="+- 21229 0 0"/>
              <a:gd name="G2" fmla="+- 21600 0 0"/>
              <a:gd name="T0" fmla="*/ 3987 w 21600"/>
              <a:gd name="T1" fmla="*/ 0 h 42343"/>
              <a:gd name="T2" fmla="*/ 4555 w 21600"/>
              <a:gd name="T3" fmla="*/ 42343 h 42343"/>
              <a:gd name="T4" fmla="*/ 0 w 21600"/>
              <a:gd name="T5" fmla="*/ 21229 h 42343"/>
            </a:gdLst>
            <a:ahLst/>
            <a:cxnLst>
              <a:cxn ang="0">
                <a:pos x="T0" y="T1"/>
              </a:cxn>
              <a:cxn ang="0">
                <a:pos x="T2" y="T3"/>
              </a:cxn>
              <a:cxn ang="0">
                <a:pos x="T4" y="T5"/>
              </a:cxn>
            </a:cxnLst>
            <a:rect l="0" t="0" r="r" b="b"/>
            <a:pathLst>
              <a:path w="21600" h="42343" fill="none" extrusionOk="0">
                <a:moveTo>
                  <a:pt x="3986" y="0"/>
                </a:moveTo>
                <a:cubicBezTo>
                  <a:pt x="14200" y="1918"/>
                  <a:pt x="21600" y="10837"/>
                  <a:pt x="21600" y="21229"/>
                </a:cubicBezTo>
                <a:cubicBezTo>
                  <a:pt x="21600" y="31403"/>
                  <a:pt x="14500" y="40197"/>
                  <a:pt x="4555" y="42343"/>
                </a:cubicBezTo>
              </a:path>
              <a:path w="21600" h="42343" stroke="0" extrusionOk="0">
                <a:moveTo>
                  <a:pt x="3986" y="0"/>
                </a:moveTo>
                <a:cubicBezTo>
                  <a:pt x="14200" y="1918"/>
                  <a:pt x="21600" y="10837"/>
                  <a:pt x="21600" y="21229"/>
                </a:cubicBezTo>
                <a:cubicBezTo>
                  <a:pt x="21600" y="31403"/>
                  <a:pt x="14500" y="40197"/>
                  <a:pt x="4555" y="42343"/>
                </a:cubicBezTo>
                <a:lnTo>
                  <a:pt x="0" y="2122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289" name="Arc 9"/>
          <p:cNvSpPr>
            <a:spLocks noChangeAspect="1"/>
          </p:cNvSpPr>
          <p:nvPr/>
        </p:nvSpPr>
        <p:spPr bwMode="auto">
          <a:xfrm rot="16411069">
            <a:off x="3608388" y="2663825"/>
            <a:ext cx="1603375" cy="3852863"/>
          </a:xfrm>
          <a:custGeom>
            <a:avLst/>
            <a:gdLst>
              <a:gd name="G0" fmla="+- 0 0 0"/>
              <a:gd name="G1" fmla="+- 21229 0 0"/>
              <a:gd name="G2" fmla="+- 21600 0 0"/>
              <a:gd name="T0" fmla="*/ 3987 w 21600"/>
              <a:gd name="T1" fmla="*/ 0 h 42356"/>
              <a:gd name="T2" fmla="*/ 4495 w 21600"/>
              <a:gd name="T3" fmla="*/ 42356 h 42356"/>
              <a:gd name="T4" fmla="*/ 0 w 21600"/>
              <a:gd name="T5" fmla="*/ 21229 h 42356"/>
            </a:gdLst>
            <a:ahLst/>
            <a:cxnLst>
              <a:cxn ang="0">
                <a:pos x="T0" y="T1"/>
              </a:cxn>
              <a:cxn ang="0">
                <a:pos x="T2" y="T3"/>
              </a:cxn>
              <a:cxn ang="0">
                <a:pos x="T4" y="T5"/>
              </a:cxn>
            </a:cxnLst>
            <a:rect l="0" t="0" r="r" b="b"/>
            <a:pathLst>
              <a:path w="21600" h="42356" fill="none" extrusionOk="0">
                <a:moveTo>
                  <a:pt x="3986" y="0"/>
                </a:moveTo>
                <a:cubicBezTo>
                  <a:pt x="14200" y="1918"/>
                  <a:pt x="21600" y="10837"/>
                  <a:pt x="21600" y="21229"/>
                </a:cubicBezTo>
                <a:cubicBezTo>
                  <a:pt x="21600" y="31426"/>
                  <a:pt x="14468" y="40234"/>
                  <a:pt x="4495" y="42356"/>
                </a:cubicBezTo>
              </a:path>
              <a:path w="21600" h="42356" stroke="0" extrusionOk="0">
                <a:moveTo>
                  <a:pt x="3986" y="0"/>
                </a:moveTo>
                <a:cubicBezTo>
                  <a:pt x="14200" y="1918"/>
                  <a:pt x="21600" y="10837"/>
                  <a:pt x="21600" y="21229"/>
                </a:cubicBezTo>
                <a:cubicBezTo>
                  <a:pt x="21600" y="31426"/>
                  <a:pt x="14468" y="40234"/>
                  <a:pt x="4495" y="42356"/>
                </a:cubicBezTo>
                <a:lnTo>
                  <a:pt x="0" y="2122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290" name="Arc 10"/>
          <p:cNvSpPr>
            <a:spLocks noChangeAspect="1"/>
          </p:cNvSpPr>
          <p:nvPr/>
        </p:nvSpPr>
        <p:spPr bwMode="auto">
          <a:xfrm rot="16411069">
            <a:off x="3800475" y="3119438"/>
            <a:ext cx="1252538" cy="3314700"/>
          </a:xfrm>
          <a:custGeom>
            <a:avLst/>
            <a:gdLst>
              <a:gd name="G0" fmla="+- 0 0 0"/>
              <a:gd name="G1" fmla="+- 20746 0 0"/>
              <a:gd name="G2" fmla="+- 21600 0 0"/>
              <a:gd name="T0" fmla="*/ 6015 w 21600"/>
              <a:gd name="T1" fmla="*/ 0 h 41470"/>
              <a:gd name="T2" fmla="*/ 6088 w 21600"/>
              <a:gd name="T3" fmla="*/ 41470 h 41470"/>
              <a:gd name="T4" fmla="*/ 0 w 21600"/>
              <a:gd name="T5" fmla="*/ 20746 h 41470"/>
            </a:gdLst>
            <a:ahLst/>
            <a:cxnLst>
              <a:cxn ang="0">
                <a:pos x="T0" y="T1"/>
              </a:cxn>
              <a:cxn ang="0">
                <a:pos x="T2" y="T3"/>
              </a:cxn>
              <a:cxn ang="0">
                <a:pos x="T4" y="T5"/>
              </a:cxn>
            </a:cxnLst>
            <a:rect l="0" t="0" r="r" b="b"/>
            <a:pathLst>
              <a:path w="21600" h="41470" fill="none" extrusionOk="0">
                <a:moveTo>
                  <a:pt x="6014" y="0"/>
                </a:moveTo>
                <a:cubicBezTo>
                  <a:pt x="15247" y="2677"/>
                  <a:pt x="21600" y="11133"/>
                  <a:pt x="21600" y="20746"/>
                </a:cubicBezTo>
                <a:cubicBezTo>
                  <a:pt x="21600" y="30330"/>
                  <a:pt x="15284" y="38768"/>
                  <a:pt x="6088" y="41470"/>
                </a:cubicBezTo>
              </a:path>
              <a:path w="21600" h="41470" stroke="0" extrusionOk="0">
                <a:moveTo>
                  <a:pt x="6014" y="0"/>
                </a:moveTo>
                <a:cubicBezTo>
                  <a:pt x="15247" y="2677"/>
                  <a:pt x="21600" y="11133"/>
                  <a:pt x="21600" y="20746"/>
                </a:cubicBezTo>
                <a:cubicBezTo>
                  <a:pt x="21600" y="30330"/>
                  <a:pt x="15284" y="38768"/>
                  <a:pt x="6088" y="41470"/>
                </a:cubicBezTo>
                <a:lnTo>
                  <a:pt x="0" y="2074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291" name="Text Box 11"/>
          <p:cNvSpPr txBox="1">
            <a:spLocks noChangeArrowheads="1"/>
          </p:cNvSpPr>
          <p:nvPr/>
        </p:nvSpPr>
        <p:spPr bwMode="auto">
          <a:xfrm>
            <a:off x="3994150" y="4510088"/>
            <a:ext cx="720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FF00"/>
                </a:solidFill>
              </a:rPr>
              <a:t>ISHIM</a:t>
            </a:r>
          </a:p>
        </p:txBody>
      </p:sp>
      <p:sp>
        <p:nvSpPr>
          <p:cNvPr id="1121292" name="Text Box 12"/>
          <p:cNvSpPr txBox="1">
            <a:spLocks noChangeArrowheads="1"/>
          </p:cNvSpPr>
          <p:nvPr/>
        </p:nvSpPr>
        <p:spPr bwMode="auto">
          <a:xfrm>
            <a:off x="3490913" y="4806950"/>
            <a:ext cx="1871663"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chemeClr val="hlink"/>
                </a:solidFill>
              </a:rPr>
              <a:t>Mountain</a:t>
            </a:r>
            <a:br>
              <a:rPr lang="en-GB" dirty="0">
                <a:solidFill>
                  <a:schemeClr val="hlink"/>
                </a:solidFill>
              </a:rPr>
            </a:br>
            <a:r>
              <a:rPr lang="en-GB" dirty="0">
                <a:solidFill>
                  <a:schemeClr val="hlink"/>
                </a:solidFill>
              </a:rPr>
              <a:t>Throne of God</a:t>
            </a:r>
          </a:p>
          <a:p>
            <a:pPr algn="ctr">
              <a:spcBef>
                <a:spcPct val="50000"/>
              </a:spcBef>
            </a:pPr>
            <a:r>
              <a:rPr lang="en-GB" dirty="0">
                <a:solidFill>
                  <a:schemeClr val="hlink"/>
                </a:solidFill>
              </a:rPr>
              <a:t>Our Lives</a:t>
            </a:r>
          </a:p>
        </p:txBody>
      </p:sp>
      <p:sp>
        <p:nvSpPr>
          <p:cNvPr id="1121293" name="Text Box 13"/>
          <p:cNvSpPr txBox="1">
            <a:spLocks noChangeArrowheads="1"/>
          </p:cNvSpPr>
          <p:nvPr/>
        </p:nvSpPr>
        <p:spPr bwMode="auto">
          <a:xfrm>
            <a:off x="3819523" y="4221163"/>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FF00"/>
                </a:solidFill>
              </a:rPr>
              <a:t>CHERUBIM</a:t>
            </a:r>
          </a:p>
        </p:txBody>
      </p:sp>
      <p:sp>
        <p:nvSpPr>
          <p:cNvPr id="1121294" name="Text Box 14"/>
          <p:cNvSpPr txBox="1">
            <a:spLocks noChangeArrowheads="1"/>
          </p:cNvSpPr>
          <p:nvPr/>
        </p:nvSpPr>
        <p:spPr bwMode="auto">
          <a:xfrm>
            <a:off x="3562350" y="3860800"/>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FF00"/>
                </a:solidFill>
              </a:rPr>
              <a:t>B’NAI-ELOHIM</a:t>
            </a:r>
          </a:p>
        </p:txBody>
      </p:sp>
      <p:sp>
        <p:nvSpPr>
          <p:cNvPr id="1121295" name="Text Box 15"/>
          <p:cNvSpPr txBox="1">
            <a:spLocks noChangeArrowheads="1"/>
          </p:cNvSpPr>
          <p:nvPr/>
        </p:nvSpPr>
        <p:spPr bwMode="auto">
          <a:xfrm>
            <a:off x="3419475" y="350202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FF00"/>
                </a:solidFill>
              </a:rPr>
              <a:t>ELOHIM</a:t>
            </a:r>
          </a:p>
        </p:txBody>
      </p:sp>
      <p:sp>
        <p:nvSpPr>
          <p:cNvPr id="1121296" name="Text Box 16"/>
          <p:cNvSpPr txBox="1">
            <a:spLocks noChangeArrowheads="1"/>
          </p:cNvSpPr>
          <p:nvPr/>
        </p:nvSpPr>
        <p:spPr bwMode="auto">
          <a:xfrm>
            <a:off x="3490913" y="2852738"/>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FF00"/>
                </a:solidFill>
              </a:rPr>
              <a:t>SERAPHIM</a:t>
            </a:r>
          </a:p>
        </p:txBody>
      </p:sp>
      <p:sp>
        <p:nvSpPr>
          <p:cNvPr id="1121297" name="Text Box 17"/>
          <p:cNvSpPr txBox="1">
            <a:spLocks noChangeArrowheads="1"/>
          </p:cNvSpPr>
          <p:nvPr/>
        </p:nvSpPr>
        <p:spPr bwMode="auto">
          <a:xfrm>
            <a:off x="3419475" y="2565400"/>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FF00"/>
                </a:solidFill>
              </a:rPr>
              <a:t>CHASHMALIM</a:t>
            </a:r>
          </a:p>
        </p:txBody>
      </p:sp>
      <p:sp>
        <p:nvSpPr>
          <p:cNvPr id="1121298" name="Text Box 18"/>
          <p:cNvSpPr txBox="1">
            <a:spLocks noChangeArrowheads="1"/>
          </p:cNvSpPr>
          <p:nvPr/>
        </p:nvSpPr>
        <p:spPr bwMode="auto">
          <a:xfrm>
            <a:off x="3419475" y="2205038"/>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FF00"/>
                </a:solidFill>
              </a:rPr>
              <a:t>ER’ELIM</a:t>
            </a:r>
          </a:p>
        </p:txBody>
      </p:sp>
      <p:sp>
        <p:nvSpPr>
          <p:cNvPr id="1121299" name="Arc 19"/>
          <p:cNvSpPr>
            <a:spLocks noChangeAspect="1"/>
          </p:cNvSpPr>
          <p:nvPr/>
        </p:nvSpPr>
        <p:spPr bwMode="auto">
          <a:xfrm rot="16411069">
            <a:off x="2451100" y="-787400"/>
            <a:ext cx="4121150" cy="8521700"/>
          </a:xfrm>
          <a:custGeom>
            <a:avLst/>
            <a:gdLst>
              <a:gd name="G0" fmla="+- 0 0 0"/>
              <a:gd name="G1" fmla="+- 21470 0 0"/>
              <a:gd name="G2" fmla="+- 21600 0 0"/>
              <a:gd name="T0" fmla="*/ 2369 w 21600"/>
              <a:gd name="T1" fmla="*/ 0 h 42825"/>
              <a:gd name="T2" fmla="*/ 3247 w 21600"/>
              <a:gd name="T3" fmla="*/ 42825 h 42825"/>
              <a:gd name="T4" fmla="*/ 0 w 21600"/>
              <a:gd name="T5" fmla="*/ 21470 h 42825"/>
            </a:gdLst>
            <a:ahLst/>
            <a:cxnLst>
              <a:cxn ang="0">
                <a:pos x="T0" y="T1"/>
              </a:cxn>
              <a:cxn ang="0">
                <a:pos x="T2" y="T3"/>
              </a:cxn>
              <a:cxn ang="0">
                <a:pos x="T4" y="T5"/>
              </a:cxn>
            </a:cxnLst>
            <a:rect l="0" t="0" r="r" b="b"/>
            <a:pathLst>
              <a:path w="21600" h="42825" fill="none" extrusionOk="0">
                <a:moveTo>
                  <a:pt x="2368" y="0"/>
                </a:moveTo>
                <a:cubicBezTo>
                  <a:pt x="13315" y="1208"/>
                  <a:pt x="21600" y="10457"/>
                  <a:pt x="21600" y="21470"/>
                </a:cubicBezTo>
                <a:cubicBezTo>
                  <a:pt x="21600" y="32145"/>
                  <a:pt x="13801" y="41219"/>
                  <a:pt x="3246" y="42824"/>
                </a:cubicBezTo>
              </a:path>
              <a:path w="21600" h="42825" stroke="0" extrusionOk="0">
                <a:moveTo>
                  <a:pt x="2368" y="0"/>
                </a:moveTo>
                <a:cubicBezTo>
                  <a:pt x="13315" y="1208"/>
                  <a:pt x="21600" y="10457"/>
                  <a:pt x="21600" y="21470"/>
                </a:cubicBezTo>
                <a:cubicBezTo>
                  <a:pt x="21600" y="32145"/>
                  <a:pt x="13801" y="41219"/>
                  <a:pt x="3246" y="42824"/>
                </a:cubicBezTo>
                <a:lnTo>
                  <a:pt x="0" y="2147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300" name="Arc 20"/>
          <p:cNvSpPr>
            <a:spLocks noChangeAspect="1"/>
          </p:cNvSpPr>
          <p:nvPr/>
        </p:nvSpPr>
        <p:spPr bwMode="auto">
          <a:xfrm rot="16411069">
            <a:off x="3910013" y="3659188"/>
            <a:ext cx="1035050" cy="2735263"/>
          </a:xfrm>
          <a:custGeom>
            <a:avLst/>
            <a:gdLst>
              <a:gd name="G0" fmla="+- 0 0 0"/>
              <a:gd name="G1" fmla="+- 20746 0 0"/>
              <a:gd name="G2" fmla="+- 21600 0 0"/>
              <a:gd name="T0" fmla="*/ 6015 w 21600"/>
              <a:gd name="T1" fmla="*/ 0 h 41470"/>
              <a:gd name="T2" fmla="*/ 6088 w 21600"/>
              <a:gd name="T3" fmla="*/ 41470 h 41470"/>
              <a:gd name="T4" fmla="*/ 0 w 21600"/>
              <a:gd name="T5" fmla="*/ 20746 h 41470"/>
            </a:gdLst>
            <a:ahLst/>
            <a:cxnLst>
              <a:cxn ang="0">
                <a:pos x="T0" y="T1"/>
              </a:cxn>
              <a:cxn ang="0">
                <a:pos x="T2" y="T3"/>
              </a:cxn>
              <a:cxn ang="0">
                <a:pos x="T4" y="T5"/>
              </a:cxn>
            </a:cxnLst>
            <a:rect l="0" t="0" r="r" b="b"/>
            <a:pathLst>
              <a:path w="21600" h="41470" fill="none" extrusionOk="0">
                <a:moveTo>
                  <a:pt x="6014" y="0"/>
                </a:moveTo>
                <a:cubicBezTo>
                  <a:pt x="15247" y="2677"/>
                  <a:pt x="21600" y="11133"/>
                  <a:pt x="21600" y="20746"/>
                </a:cubicBezTo>
                <a:cubicBezTo>
                  <a:pt x="21600" y="30330"/>
                  <a:pt x="15284" y="38768"/>
                  <a:pt x="6088" y="41470"/>
                </a:cubicBezTo>
              </a:path>
              <a:path w="21600" h="41470" stroke="0" extrusionOk="0">
                <a:moveTo>
                  <a:pt x="6014" y="0"/>
                </a:moveTo>
                <a:cubicBezTo>
                  <a:pt x="15247" y="2677"/>
                  <a:pt x="21600" y="11133"/>
                  <a:pt x="21600" y="20746"/>
                </a:cubicBezTo>
                <a:cubicBezTo>
                  <a:pt x="21600" y="30330"/>
                  <a:pt x="15284" y="38768"/>
                  <a:pt x="6088" y="41470"/>
                </a:cubicBezTo>
                <a:lnTo>
                  <a:pt x="0" y="2074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301" name="Arc 21"/>
          <p:cNvSpPr>
            <a:spLocks noChangeAspect="1"/>
          </p:cNvSpPr>
          <p:nvPr/>
        </p:nvSpPr>
        <p:spPr bwMode="auto">
          <a:xfrm rot="16411069">
            <a:off x="4014788" y="4127500"/>
            <a:ext cx="817563" cy="2159000"/>
          </a:xfrm>
          <a:custGeom>
            <a:avLst/>
            <a:gdLst>
              <a:gd name="G0" fmla="+- 0 0 0"/>
              <a:gd name="G1" fmla="+- 20746 0 0"/>
              <a:gd name="G2" fmla="+- 21600 0 0"/>
              <a:gd name="T0" fmla="*/ 6015 w 21600"/>
              <a:gd name="T1" fmla="*/ 0 h 41470"/>
              <a:gd name="T2" fmla="*/ 6088 w 21600"/>
              <a:gd name="T3" fmla="*/ 41470 h 41470"/>
              <a:gd name="T4" fmla="*/ 0 w 21600"/>
              <a:gd name="T5" fmla="*/ 20746 h 41470"/>
            </a:gdLst>
            <a:ahLst/>
            <a:cxnLst>
              <a:cxn ang="0">
                <a:pos x="T0" y="T1"/>
              </a:cxn>
              <a:cxn ang="0">
                <a:pos x="T2" y="T3"/>
              </a:cxn>
              <a:cxn ang="0">
                <a:pos x="T4" y="T5"/>
              </a:cxn>
            </a:cxnLst>
            <a:rect l="0" t="0" r="r" b="b"/>
            <a:pathLst>
              <a:path w="21600" h="41470" fill="none" extrusionOk="0">
                <a:moveTo>
                  <a:pt x="6014" y="0"/>
                </a:moveTo>
                <a:cubicBezTo>
                  <a:pt x="15247" y="2677"/>
                  <a:pt x="21600" y="11133"/>
                  <a:pt x="21600" y="20746"/>
                </a:cubicBezTo>
                <a:cubicBezTo>
                  <a:pt x="21600" y="30330"/>
                  <a:pt x="15284" y="38768"/>
                  <a:pt x="6088" y="41470"/>
                </a:cubicBezTo>
              </a:path>
              <a:path w="21600" h="41470" stroke="0" extrusionOk="0">
                <a:moveTo>
                  <a:pt x="6014" y="0"/>
                </a:moveTo>
                <a:cubicBezTo>
                  <a:pt x="15247" y="2677"/>
                  <a:pt x="21600" y="11133"/>
                  <a:pt x="21600" y="20746"/>
                </a:cubicBezTo>
                <a:cubicBezTo>
                  <a:pt x="21600" y="30330"/>
                  <a:pt x="15284" y="38768"/>
                  <a:pt x="6088" y="41470"/>
                </a:cubicBezTo>
                <a:lnTo>
                  <a:pt x="0" y="2074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302" name="Text Box 22"/>
          <p:cNvSpPr txBox="1">
            <a:spLocks noChangeArrowheads="1"/>
          </p:cNvSpPr>
          <p:nvPr/>
        </p:nvSpPr>
        <p:spPr bwMode="auto">
          <a:xfrm>
            <a:off x="3562350" y="3213100"/>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FF00"/>
                </a:solidFill>
              </a:rPr>
              <a:t>MALACHIM</a:t>
            </a:r>
          </a:p>
        </p:txBody>
      </p:sp>
      <p:sp>
        <p:nvSpPr>
          <p:cNvPr id="1121303" name="Text Box 23"/>
          <p:cNvSpPr txBox="1">
            <a:spLocks noChangeArrowheads="1"/>
          </p:cNvSpPr>
          <p:nvPr/>
        </p:nvSpPr>
        <p:spPr bwMode="auto">
          <a:xfrm>
            <a:off x="3567905" y="184467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FF00"/>
                </a:solidFill>
              </a:rPr>
              <a:t>OFANIM</a:t>
            </a:r>
          </a:p>
        </p:txBody>
      </p:sp>
      <p:sp>
        <p:nvSpPr>
          <p:cNvPr id="1121304" name="Text Box 24"/>
          <p:cNvSpPr txBox="1">
            <a:spLocks noChangeArrowheads="1"/>
          </p:cNvSpPr>
          <p:nvPr/>
        </p:nvSpPr>
        <p:spPr bwMode="auto">
          <a:xfrm>
            <a:off x="3490913" y="1485900"/>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FF00"/>
                </a:solidFill>
              </a:rPr>
              <a:t>CHAYOTH</a:t>
            </a:r>
          </a:p>
        </p:txBody>
      </p:sp>
      <p:sp>
        <p:nvSpPr>
          <p:cNvPr id="1121305" name="Text Box 25"/>
          <p:cNvSpPr txBox="1">
            <a:spLocks noChangeArrowheads="1"/>
          </p:cNvSpPr>
          <p:nvPr/>
        </p:nvSpPr>
        <p:spPr bwMode="auto">
          <a:xfrm rot="18896494">
            <a:off x="682625" y="2493963"/>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METATRON</a:t>
            </a:r>
          </a:p>
        </p:txBody>
      </p:sp>
      <p:sp>
        <p:nvSpPr>
          <p:cNvPr id="1121306" name="Text Box 26"/>
          <p:cNvSpPr txBox="1">
            <a:spLocks noChangeArrowheads="1"/>
          </p:cNvSpPr>
          <p:nvPr/>
        </p:nvSpPr>
        <p:spPr bwMode="auto">
          <a:xfrm rot="19090559">
            <a:off x="1119980" y="2709863"/>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RAZIEL</a:t>
            </a:r>
          </a:p>
        </p:txBody>
      </p:sp>
      <p:sp>
        <p:nvSpPr>
          <p:cNvPr id="1121307" name="Text Box 27"/>
          <p:cNvSpPr txBox="1">
            <a:spLocks noChangeArrowheads="1"/>
          </p:cNvSpPr>
          <p:nvPr/>
        </p:nvSpPr>
        <p:spPr bwMode="auto">
          <a:xfrm rot="19140307">
            <a:off x="1330325" y="2925763"/>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TZAPHKIEL</a:t>
            </a:r>
          </a:p>
        </p:txBody>
      </p:sp>
      <p:sp>
        <p:nvSpPr>
          <p:cNvPr id="1121308" name="Text Box 28"/>
          <p:cNvSpPr txBox="1">
            <a:spLocks noChangeArrowheads="1"/>
          </p:cNvSpPr>
          <p:nvPr/>
        </p:nvSpPr>
        <p:spPr bwMode="auto">
          <a:xfrm rot="19107195">
            <a:off x="1474788" y="328612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TZADKIEL</a:t>
            </a:r>
          </a:p>
        </p:txBody>
      </p:sp>
      <p:sp>
        <p:nvSpPr>
          <p:cNvPr id="1121309" name="Text Box 29"/>
          <p:cNvSpPr txBox="1">
            <a:spLocks noChangeArrowheads="1"/>
          </p:cNvSpPr>
          <p:nvPr/>
        </p:nvSpPr>
        <p:spPr bwMode="auto">
          <a:xfrm rot="19285722">
            <a:off x="1762125" y="350202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GABRIEL</a:t>
            </a:r>
          </a:p>
        </p:txBody>
      </p:sp>
      <p:sp>
        <p:nvSpPr>
          <p:cNvPr id="1121310" name="Text Box 30"/>
          <p:cNvSpPr txBox="1">
            <a:spLocks noChangeArrowheads="1"/>
          </p:cNvSpPr>
          <p:nvPr/>
        </p:nvSpPr>
        <p:spPr bwMode="auto">
          <a:xfrm rot="19194185">
            <a:off x="1762125" y="393382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URIEL</a:t>
            </a:r>
          </a:p>
        </p:txBody>
      </p:sp>
      <p:sp>
        <p:nvSpPr>
          <p:cNvPr id="1121311" name="Text Box 31"/>
          <p:cNvSpPr txBox="1">
            <a:spLocks noChangeArrowheads="1"/>
          </p:cNvSpPr>
          <p:nvPr/>
        </p:nvSpPr>
        <p:spPr bwMode="auto">
          <a:xfrm rot="19194185">
            <a:off x="1952625" y="414972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HANIEL</a:t>
            </a:r>
          </a:p>
        </p:txBody>
      </p:sp>
      <p:sp>
        <p:nvSpPr>
          <p:cNvPr id="1121312" name="Text Box 32"/>
          <p:cNvSpPr txBox="1">
            <a:spLocks noChangeArrowheads="1"/>
          </p:cNvSpPr>
          <p:nvPr/>
        </p:nvSpPr>
        <p:spPr bwMode="auto">
          <a:xfrm rot="19194185">
            <a:off x="2195513" y="4294188"/>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MICHAEL</a:t>
            </a:r>
          </a:p>
        </p:txBody>
      </p:sp>
      <p:sp>
        <p:nvSpPr>
          <p:cNvPr id="1121313" name="Text Box 33"/>
          <p:cNvSpPr txBox="1">
            <a:spLocks noChangeArrowheads="1"/>
          </p:cNvSpPr>
          <p:nvPr/>
        </p:nvSpPr>
        <p:spPr bwMode="auto">
          <a:xfrm rot="18762499">
            <a:off x="2308223" y="4652963"/>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RAPHAEL</a:t>
            </a:r>
          </a:p>
        </p:txBody>
      </p:sp>
      <p:sp>
        <p:nvSpPr>
          <p:cNvPr id="1121314" name="Text Box 34"/>
          <p:cNvSpPr txBox="1">
            <a:spLocks noChangeArrowheads="1"/>
          </p:cNvSpPr>
          <p:nvPr/>
        </p:nvSpPr>
        <p:spPr bwMode="auto">
          <a:xfrm rot="18681976">
            <a:off x="2482850" y="501332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SANDELPHON</a:t>
            </a:r>
          </a:p>
        </p:txBody>
      </p:sp>
      <p:sp>
        <p:nvSpPr>
          <p:cNvPr id="1121315" name="Text Box 35"/>
          <p:cNvSpPr txBox="1">
            <a:spLocks noChangeArrowheads="1"/>
          </p:cNvSpPr>
          <p:nvPr/>
        </p:nvSpPr>
        <p:spPr bwMode="auto">
          <a:xfrm rot="2376663">
            <a:off x="6370638" y="2493963"/>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Creatures</a:t>
            </a:r>
          </a:p>
        </p:txBody>
      </p:sp>
      <p:sp>
        <p:nvSpPr>
          <p:cNvPr id="1121316" name="Text Box 36"/>
          <p:cNvSpPr txBox="1">
            <a:spLocks noChangeArrowheads="1"/>
          </p:cNvSpPr>
          <p:nvPr/>
        </p:nvSpPr>
        <p:spPr bwMode="auto">
          <a:xfrm rot="2102684">
            <a:off x="6083300" y="2781300"/>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dirty="0">
                <a:solidFill>
                  <a:srgbClr val="FF0000"/>
                </a:solidFill>
              </a:rPr>
              <a:t>Spheres</a:t>
            </a:r>
          </a:p>
        </p:txBody>
      </p:sp>
      <p:sp>
        <p:nvSpPr>
          <p:cNvPr id="1121317" name="Text Box 37"/>
          <p:cNvSpPr txBox="1">
            <a:spLocks noChangeArrowheads="1"/>
          </p:cNvSpPr>
          <p:nvPr/>
        </p:nvSpPr>
        <p:spPr bwMode="auto">
          <a:xfrm rot="2339191">
            <a:off x="6011863" y="328612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0000"/>
                </a:solidFill>
              </a:rPr>
              <a:t>Mighty ones</a:t>
            </a:r>
          </a:p>
        </p:txBody>
      </p:sp>
      <p:sp>
        <p:nvSpPr>
          <p:cNvPr id="1121318" name="Text Box 38"/>
          <p:cNvSpPr txBox="1">
            <a:spLocks noChangeArrowheads="1"/>
          </p:cNvSpPr>
          <p:nvPr/>
        </p:nvSpPr>
        <p:spPr bwMode="auto">
          <a:xfrm rot="2654709">
            <a:off x="5722938" y="350202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0000"/>
                </a:solidFill>
              </a:rPr>
              <a:t>Shining ones</a:t>
            </a:r>
          </a:p>
        </p:txBody>
      </p:sp>
      <p:sp>
        <p:nvSpPr>
          <p:cNvPr id="1121319" name="Text Box 39"/>
          <p:cNvSpPr txBox="1">
            <a:spLocks noChangeArrowheads="1"/>
          </p:cNvSpPr>
          <p:nvPr/>
        </p:nvSpPr>
        <p:spPr bwMode="auto">
          <a:xfrm rot="2358264">
            <a:off x="5435600" y="3644900"/>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0000"/>
                </a:solidFill>
              </a:rPr>
              <a:t>Burning ones</a:t>
            </a:r>
          </a:p>
        </p:txBody>
      </p:sp>
      <p:sp>
        <p:nvSpPr>
          <p:cNvPr id="1121320" name="Text Box 40"/>
          <p:cNvSpPr txBox="1">
            <a:spLocks noChangeArrowheads="1"/>
          </p:cNvSpPr>
          <p:nvPr/>
        </p:nvSpPr>
        <p:spPr bwMode="auto">
          <a:xfrm rot="2358264">
            <a:off x="5362575" y="4005263"/>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0000"/>
                </a:solidFill>
              </a:rPr>
              <a:t>Messengers</a:t>
            </a:r>
          </a:p>
        </p:txBody>
      </p:sp>
      <p:sp>
        <p:nvSpPr>
          <p:cNvPr id="1121321" name="Text Box 41"/>
          <p:cNvSpPr txBox="1">
            <a:spLocks noChangeArrowheads="1"/>
          </p:cNvSpPr>
          <p:nvPr/>
        </p:nvSpPr>
        <p:spPr bwMode="auto">
          <a:xfrm rot="2358264">
            <a:off x="4643438" y="5013325"/>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0000"/>
                </a:solidFill>
              </a:rPr>
              <a:t>Warring ones</a:t>
            </a:r>
          </a:p>
        </p:txBody>
      </p:sp>
      <p:sp>
        <p:nvSpPr>
          <p:cNvPr id="1121322" name="Text Box 42"/>
          <p:cNvSpPr txBox="1">
            <a:spLocks noChangeArrowheads="1"/>
          </p:cNvSpPr>
          <p:nvPr/>
        </p:nvSpPr>
        <p:spPr bwMode="auto">
          <a:xfrm rot="2595131">
            <a:off x="4930775" y="4437063"/>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0000"/>
                </a:solidFill>
              </a:rPr>
              <a:t>Sons of God</a:t>
            </a:r>
          </a:p>
        </p:txBody>
      </p:sp>
      <p:sp>
        <p:nvSpPr>
          <p:cNvPr id="1121323" name="Text Box 43"/>
          <p:cNvSpPr txBox="1">
            <a:spLocks noChangeArrowheads="1"/>
          </p:cNvSpPr>
          <p:nvPr/>
        </p:nvSpPr>
        <p:spPr bwMode="auto">
          <a:xfrm rot="2358264">
            <a:off x="4714875" y="4652963"/>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0000"/>
                </a:solidFill>
              </a:rPr>
              <a:t>Covering ones</a:t>
            </a:r>
          </a:p>
        </p:txBody>
      </p:sp>
      <p:sp>
        <p:nvSpPr>
          <p:cNvPr id="1121324" name="Text Box 44"/>
          <p:cNvSpPr txBox="1">
            <a:spLocks noChangeArrowheads="1"/>
          </p:cNvSpPr>
          <p:nvPr/>
        </p:nvSpPr>
        <p:spPr bwMode="auto">
          <a:xfrm rot="2358264">
            <a:off x="5146675" y="4221163"/>
            <a:ext cx="1655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spcBef>
                <a:spcPct val="50000"/>
              </a:spcBef>
            </a:pPr>
            <a:r>
              <a:rPr lang="en-GB">
                <a:solidFill>
                  <a:srgbClr val="FF0000"/>
                </a:solidFill>
              </a:rPr>
              <a:t>Judges</a:t>
            </a:r>
          </a:p>
        </p:txBody>
      </p:sp>
      <p:sp>
        <p:nvSpPr>
          <p:cNvPr id="1121325" name="Rectangle 45"/>
          <p:cNvSpPr>
            <a:spLocks noGrp="1" noChangeArrowheads="1"/>
          </p:cNvSpPr>
          <p:nvPr>
            <p:ph type="title"/>
          </p:nvPr>
        </p:nvSpPr>
        <p:spPr>
          <a:xfrm>
            <a:off x="468313" y="0"/>
            <a:ext cx="8229600" cy="760413"/>
          </a:xfrm>
          <a:noFill/>
          <a:ln/>
        </p:spPr>
        <p:txBody>
          <a:bodyPr lIns="0" tIns="0" rIns="0" bIns="0"/>
          <a:lstStyle/>
          <a:p>
            <a:r>
              <a:rPr lang="en-GB"/>
              <a:t>Angelic Canopy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1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13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1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13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13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1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13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12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13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13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12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13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13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129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13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13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13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213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213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212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213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213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2129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213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213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212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213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213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2129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21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91" grpId="0"/>
      <p:bldP spid="1121293" grpId="0"/>
      <p:bldP spid="1121294" grpId="0"/>
      <p:bldP spid="1121295" grpId="0"/>
      <p:bldP spid="1121296" grpId="0"/>
      <p:bldP spid="1121297" grpId="0"/>
      <p:bldP spid="1121298" grpId="0"/>
      <p:bldP spid="1121302" grpId="0"/>
      <p:bldP spid="1121303" grpId="0"/>
      <p:bldP spid="1121304" grpId="0"/>
      <p:bldP spid="1121305" grpId="0"/>
      <p:bldP spid="1121306" grpId="0"/>
      <p:bldP spid="1121307" grpId="0"/>
      <p:bldP spid="1121308" grpId="0"/>
      <p:bldP spid="1121309" grpId="0"/>
      <p:bldP spid="1121310" grpId="0"/>
      <p:bldP spid="1121311" grpId="0"/>
      <p:bldP spid="1121312" grpId="0"/>
      <p:bldP spid="1121313" grpId="0"/>
      <p:bldP spid="1121314" grpId="0"/>
      <p:bldP spid="1121315" grpId="0"/>
      <p:bldP spid="1121316" grpId="0"/>
      <p:bldP spid="1121317" grpId="0"/>
      <p:bldP spid="1121318" grpId="0"/>
      <p:bldP spid="1121319" grpId="0"/>
      <p:bldP spid="1121320" grpId="0"/>
      <p:bldP spid="1121321" grpId="0"/>
      <p:bldP spid="1121322" grpId="0"/>
      <p:bldP spid="1121323" grpId="0"/>
      <p:bldP spid="1121324"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xfrm>
            <a:off x="0" y="0"/>
            <a:ext cx="9144000" cy="692150"/>
          </a:xfrm>
          <a:noFill/>
        </p:spPr>
        <p:txBody>
          <a:bodyPr lIns="0" tIns="0" rIns="0" bIns="0" anchor="t"/>
          <a:lstStyle/>
          <a:p>
            <a:r>
              <a:rPr lang="en-GB" sz="4200" dirty="0"/>
              <a:t>Preparing for destiny - Angelic</a:t>
            </a:r>
          </a:p>
        </p:txBody>
      </p:sp>
      <p:sp>
        <p:nvSpPr>
          <p:cNvPr id="1140739" name="Rectangle 3"/>
          <p:cNvSpPr>
            <a:spLocks noGrp="1" noChangeArrowheads="1"/>
          </p:cNvSpPr>
          <p:nvPr>
            <p:ph type="body" idx="1"/>
          </p:nvPr>
        </p:nvSpPr>
        <p:spPr>
          <a:xfrm>
            <a:off x="179388" y="908050"/>
            <a:ext cx="8964612" cy="5949950"/>
          </a:xfrm>
        </p:spPr>
        <p:txBody>
          <a:bodyPr>
            <a:normAutofit/>
          </a:bodyPr>
          <a:lstStyle/>
          <a:p>
            <a:pPr>
              <a:spcBef>
                <a:spcPct val="55000"/>
              </a:spcBef>
            </a:pPr>
            <a:r>
              <a:rPr lang="en-GB" sz="3600" dirty="0" err="1" smtClean="0"/>
              <a:t>Chayoth</a:t>
            </a:r>
            <a:r>
              <a:rPr lang="en-GB" sz="3600" dirty="0" smtClean="0"/>
              <a:t> 	Creatures</a:t>
            </a:r>
            <a:r>
              <a:rPr lang="en-GB" sz="3600" dirty="0"/>
              <a:t>	</a:t>
            </a:r>
            <a:r>
              <a:rPr lang="en-GB" sz="3600" dirty="0" smtClean="0"/>
              <a:t>	</a:t>
            </a:r>
            <a:r>
              <a:rPr lang="en-GB" sz="3600" dirty="0" err="1" smtClean="0"/>
              <a:t>Ezek</a:t>
            </a:r>
            <a:r>
              <a:rPr lang="en-GB" sz="3600" dirty="0" smtClean="0"/>
              <a:t> 1:5</a:t>
            </a:r>
            <a:br>
              <a:rPr lang="en-GB" sz="3600" dirty="0" smtClean="0"/>
            </a:br>
            <a:r>
              <a:rPr lang="en-GB" sz="3600" dirty="0" smtClean="0"/>
              <a:t>fiery chariots, horses, swords, whirlwinds</a:t>
            </a:r>
            <a:endParaRPr lang="en-GB" sz="3600" dirty="0"/>
          </a:p>
          <a:p>
            <a:pPr>
              <a:spcBef>
                <a:spcPct val="55000"/>
              </a:spcBef>
            </a:pPr>
            <a:r>
              <a:rPr lang="en-GB" sz="3600" dirty="0" err="1"/>
              <a:t>Ofanim</a:t>
            </a:r>
            <a:r>
              <a:rPr lang="en-GB" sz="3600" dirty="0"/>
              <a:t>	</a:t>
            </a:r>
            <a:r>
              <a:rPr lang="en-GB" sz="3600" dirty="0" smtClean="0"/>
              <a:t>  Spheres </a:t>
            </a:r>
            <a:r>
              <a:rPr lang="en-GB" sz="3600" dirty="0"/>
              <a:t>	</a:t>
            </a:r>
            <a:r>
              <a:rPr lang="en-GB" sz="3600" dirty="0" err="1" smtClean="0"/>
              <a:t>Ezek</a:t>
            </a:r>
            <a:r>
              <a:rPr lang="en-GB" sz="3600" dirty="0" smtClean="0"/>
              <a:t> </a:t>
            </a:r>
            <a:r>
              <a:rPr lang="en-GB" sz="3600" dirty="0"/>
              <a:t>1:16 2 Kings 2</a:t>
            </a:r>
          </a:p>
          <a:p>
            <a:pPr>
              <a:spcBef>
                <a:spcPct val="55000"/>
              </a:spcBef>
            </a:pPr>
            <a:r>
              <a:rPr lang="en-GB" sz="3600" dirty="0" err="1"/>
              <a:t>Erelim</a:t>
            </a:r>
            <a:r>
              <a:rPr lang="en-GB" sz="3600" dirty="0"/>
              <a:t>	  </a:t>
            </a:r>
            <a:r>
              <a:rPr lang="en-GB" sz="3600" dirty="0" smtClean="0"/>
              <a:t> 	Mighty ones		Isa 33:7</a:t>
            </a:r>
            <a:endParaRPr lang="en-GB" sz="3600" dirty="0"/>
          </a:p>
          <a:p>
            <a:pPr>
              <a:spcBef>
                <a:spcPct val="55000"/>
              </a:spcBef>
            </a:pPr>
            <a:r>
              <a:rPr lang="en-GB" sz="3600" dirty="0" err="1" smtClean="0"/>
              <a:t>Chashmalim</a:t>
            </a:r>
            <a:r>
              <a:rPr lang="en-GB" sz="3600" dirty="0" smtClean="0"/>
              <a:t>  Shining ones</a:t>
            </a:r>
            <a:r>
              <a:rPr lang="en-GB" sz="3600" dirty="0"/>
              <a:t>	</a:t>
            </a:r>
            <a:r>
              <a:rPr lang="en-GB" sz="3600" dirty="0" err="1"/>
              <a:t>Ezek</a:t>
            </a:r>
            <a:r>
              <a:rPr lang="en-GB" sz="3600" dirty="0"/>
              <a:t> 1:4</a:t>
            </a:r>
          </a:p>
          <a:p>
            <a:pPr>
              <a:spcBef>
                <a:spcPct val="55000"/>
              </a:spcBef>
            </a:pPr>
            <a:r>
              <a:rPr lang="en-GB" sz="3600" dirty="0"/>
              <a:t>Seraphim	</a:t>
            </a:r>
            <a:r>
              <a:rPr lang="en-GB" sz="3600" dirty="0" smtClean="0"/>
              <a:t>Burning ones</a:t>
            </a:r>
            <a:r>
              <a:rPr lang="en-GB" sz="3600" dirty="0"/>
              <a:t>		Isa 6:6</a:t>
            </a:r>
          </a:p>
          <a:p>
            <a:pPr>
              <a:spcBef>
                <a:spcPct val="55000"/>
              </a:spcBef>
            </a:pPr>
            <a:r>
              <a:rPr lang="en-GB" sz="3600" dirty="0" err="1"/>
              <a:t>Malachim</a:t>
            </a:r>
            <a:r>
              <a:rPr lang="en-GB" sz="3600" dirty="0"/>
              <a:t>	</a:t>
            </a:r>
            <a:r>
              <a:rPr lang="en-GB" sz="3600" dirty="0" smtClean="0"/>
              <a:t>Messengers</a:t>
            </a:r>
            <a:r>
              <a:rPr lang="en-GB" sz="3600" dirty="0"/>
              <a:t>		</a:t>
            </a:r>
            <a:r>
              <a:rPr lang="en-GB" sz="3600" dirty="0" smtClean="0"/>
              <a:t>Gen 19:1 </a:t>
            </a:r>
            <a:r>
              <a:rPr lang="en-GB" sz="36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0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0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07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07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07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0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39"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84771" name="Rectangle 3"/>
          <p:cNvSpPr>
            <a:spLocks noGrp="1" noChangeArrowheads="1"/>
          </p:cNvSpPr>
          <p:nvPr>
            <p:ph type="body" idx="1"/>
          </p:nvPr>
        </p:nvSpPr>
        <p:spPr>
          <a:xfrm>
            <a:off x="179388" y="908050"/>
            <a:ext cx="8785225" cy="5949950"/>
          </a:xfrm>
        </p:spPr>
        <p:txBody>
          <a:bodyPr/>
          <a:lstStyle/>
          <a:p>
            <a:pPr>
              <a:spcBef>
                <a:spcPct val="55000"/>
              </a:spcBef>
            </a:pPr>
            <a:r>
              <a:rPr lang="en-GB" sz="3600" dirty="0" err="1" smtClean="0"/>
              <a:t>Elohim</a:t>
            </a:r>
            <a:r>
              <a:rPr lang="en-GB" sz="3600" dirty="0" smtClean="0"/>
              <a:t>	 	  Judges		</a:t>
            </a:r>
            <a:endParaRPr lang="en-GB" sz="3600" dirty="0"/>
          </a:p>
          <a:p>
            <a:pPr>
              <a:spcBef>
                <a:spcPct val="55000"/>
              </a:spcBef>
            </a:pPr>
            <a:r>
              <a:rPr lang="en-GB" sz="3600" dirty="0" smtClean="0"/>
              <a:t>B’nai-</a:t>
            </a:r>
            <a:r>
              <a:rPr lang="en-GB" sz="3600" dirty="0" err="1" smtClean="0"/>
              <a:t>Elohim</a:t>
            </a:r>
            <a:r>
              <a:rPr lang="en-GB" sz="3600" dirty="0" smtClean="0"/>
              <a:t>  Sons of God </a:t>
            </a:r>
            <a:r>
              <a:rPr lang="en-GB" sz="3600" dirty="0"/>
              <a:t>	</a:t>
            </a:r>
            <a:r>
              <a:rPr lang="en-GB" sz="3600" dirty="0" smtClean="0"/>
              <a:t>Job 38:7</a:t>
            </a:r>
            <a:endParaRPr lang="en-GB" sz="3600" dirty="0"/>
          </a:p>
          <a:p>
            <a:pPr>
              <a:spcBef>
                <a:spcPct val="55000"/>
              </a:spcBef>
            </a:pPr>
            <a:r>
              <a:rPr lang="en-GB" sz="3600" dirty="0"/>
              <a:t>Cherubim	</a:t>
            </a:r>
            <a:r>
              <a:rPr lang="en-GB" sz="3600" dirty="0" smtClean="0"/>
              <a:t>  Covering ones</a:t>
            </a:r>
            <a:r>
              <a:rPr lang="en-GB" sz="3600" dirty="0"/>
              <a:t>	</a:t>
            </a:r>
            <a:r>
              <a:rPr lang="en-GB" sz="3600" dirty="0" err="1"/>
              <a:t>Ezek</a:t>
            </a:r>
            <a:r>
              <a:rPr lang="en-GB" sz="3600" dirty="0"/>
              <a:t> 10:1</a:t>
            </a:r>
          </a:p>
          <a:p>
            <a:pPr>
              <a:spcBef>
                <a:spcPct val="55000"/>
              </a:spcBef>
            </a:pPr>
            <a:r>
              <a:rPr lang="en-GB" sz="3600" dirty="0"/>
              <a:t>Ishim	</a:t>
            </a:r>
            <a:r>
              <a:rPr lang="en-GB" sz="3600" dirty="0" smtClean="0"/>
              <a:t>         Warring ones	Dan 10:5</a:t>
            </a:r>
          </a:p>
          <a:p>
            <a:pPr>
              <a:spcBef>
                <a:spcPct val="55000"/>
              </a:spcBef>
            </a:pPr>
            <a:r>
              <a:rPr lang="en-GB" sz="3600" dirty="0" smtClean="0"/>
              <a:t>Rev 5:11 			100 million</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4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4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4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4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4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normAutofit lnSpcReduction="10000"/>
          </a:bodyPr>
          <a:lstStyle/>
          <a:p>
            <a:pPr>
              <a:spcBef>
                <a:spcPct val="55000"/>
              </a:spcBef>
            </a:pPr>
            <a:r>
              <a:rPr lang="en-US" sz="3400" dirty="0" smtClean="0"/>
              <a:t>Judgment, Watcher, Salvation, Glory</a:t>
            </a:r>
          </a:p>
          <a:p>
            <a:pPr>
              <a:spcBef>
                <a:spcPct val="55000"/>
              </a:spcBef>
            </a:pPr>
            <a:r>
              <a:rPr lang="en-US" sz="3400" dirty="0" smtClean="0"/>
              <a:t>Guard, Scroll, Lions, Seal, Mandate</a:t>
            </a:r>
          </a:p>
          <a:p>
            <a:pPr>
              <a:spcBef>
                <a:spcPct val="55000"/>
              </a:spcBef>
            </a:pPr>
            <a:r>
              <a:rPr lang="en-US" sz="3400" dirty="0" smtClean="0"/>
              <a:t>Assignment, Art, Grace, Holiness</a:t>
            </a:r>
          </a:p>
          <a:p>
            <a:pPr>
              <a:spcBef>
                <a:spcPct val="55000"/>
              </a:spcBef>
            </a:pPr>
            <a:r>
              <a:rPr lang="en-US" sz="3400" dirty="0" smtClean="0"/>
              <a:t>Healing, Gathering, Anointing, Provision</a:t>
            </a:r>
          </a:p>
          <a:p>
            <a:pPr>
              <a:spcBef>
                <a:spcPct val="55000"/>
              </a:spcBef>
            </a:pPr>
            <a:r>
              <a:rPr lang="en-US" sz="3400" dirty="0" smtClean="0"/>
              <a:t>Mantle, Worship, Treasury, Finance</a:t>
            </a:r>
          </a:p>
          <a:p>
            <a:pPr>
              <a:spcBef>
                <a:spcPct val="55000"/>
              </a:spcBef>
            </a:pPr>
            <a:r>
              <a:rPr lang="en-US" sz="3400" dirty="0" smtClean="0"/>
              <a:t>Fragrance, Revival, Portal, Deliverance</a:t>
            </a:r>
          </a:p>
          <a:p>
            <a:pPr>
              <a:spcBef>
                <a:spcPct val="55000"/>
              </a:spcBef>
            </a:pPr>
            <a:r>
              <a:rPr lang="en-US" sz="3400" dirty="0" smtClean="0"/>
              <a:t>Warring, Wisdom, Pillars, Commanded </a:t>
            </a:r>
          </a:p>
          <a:p>
            <a:pPr>
              <a:spcBef>
                <a:spcPct val="55000"/>
              </a:spcBef>
            </a:pPr>
            <a:r>
              <a:rPr lang="en-US" sz="3400" dirty="0" smtClean="0"/>
              <a:t>Hunter angels, Reaping angels</a:t>
            </a:r>
            <a:endParaRPr lang="en-US" sz="3400" dirty="0"/>
          </a:p>
        </p:txBody>
      </p:sp>
    </p:spTree>
    <p:extLst>
      <p:ext uri="{BB962C8B-B14F-4D97-AF65-F5344CB8AC3E}">
        <p14:creationId xmlns:p14="http://schemas.microsoft.com/office/powerpoint/2010/main" val="1528161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5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950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95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lstStyle/>
          <a:p>
            <a:pPr>
              <a:spcBef>
                <a:spcPct val="55000"/>
              </a:spcBef>
            </a:pPr>
            <a:r>
              <a:rPr lang="en-US" sz="3600" dirty="0" smtClean="0"/>
              <a:t>Job 38:</a:t>
            </a:r>
            <a:r>
              <a:rPr lang="en-GB" sz="3600" baseline="30000" dirty="0" smtClean="0"/>
              <a:t>4</a:t>
            </a:r>
            <a:r>
              <a:rPr lang="en-GB" sz="3600" dirty="0" smtClean="0"/>
              <a:t> “Where were you when I laid the foundation of the earth? </a:t>
            </a:r>
            <a:r>
              <a:rPr lang="en-GB" sz="3600" baseline="30000" dirty="0" smtClean="0"/>
              <a:t>7</a:t>
            </a:r>
            <a:r>
              <a:rPr lang="en-GB" sz="3600" dirty="0" smtClean="0"/>
              <a:t> When the morning </a:t>
            </a:r>
            <a:r>
              <a:rPr lang="en-GB" sz="3600" dirty="0" smtClean="0">
                <a:solidFill>
                  <a:srgbClr val="FFFF00"/>
                </a:solidFill>
              </a:rPr>
              <a:t>stars</a:t>
            </a:r>
            <a:r>
              <a:rPr lang="en-GB" sz="3600" dirty="0" smtClean="0"/>
              <a:t> sang together And all the </a:t>
            </a:r>
            <a:r>
              <a:rPr lang="en-GB" sz="3600" dirty="0" smtClean="0">
                <a:solidFill>
                  <a:srgbClr val="FFFF00"/>
                </a:solidFill>
              </a:rPr>
              <a:t>sons of God</a:t>
            </a:r>
            <a:r>
              <a:rPr lang="en-GB" sz="3600" dirty="0" smtClean="0"/>
              <a:t> shouted for joy? </a:t>
            </a:r>
          </a:p>
          <a:p>
            <a:pPr>
              <a:spcBef>
                <a:spcPct val="55000"/>
              </a:spcBef>
            </a:pPr>
            <a:r>
              <a:rPr lang="en-US" sz="3600" dirty="0" smtClean="0"/>
              <a:t>Recognize us when we engage in our eternal destiny</a:t>
            </a:r>
          </a:p>
          <a:p>
            <a:pPr>
              <a:spcBef>
                <a:spcPct val="55000"/>
              </a:spcBef>
            </a:pPr>
            <a:r>
              <a:rPr lang="en-US" sz="3600" dirty="0" smtClean="0"/>
              <a:t>Administer kingdom around our lives</a:t>
            </a:r>
          </a:p>
          <a:p>
            <a:pPr>
              <a:spcBef>
                <a:spcPct val="55000"/>
              </a:spcBef>
            </a:pPr>
            <a:r>
              <a:rPr lang="en-US" sz="3600" dirty="0" smtClean="0"/>
              <a:t>Release provision, protection, </a:t>
            </a:r>
            <a:endParaRPr lang="en-US" sz="3600" dirty="0"/>
          </a:p>
        </p:txBody>
      </p:sp>
    </p:spTree>
    <p:extLst>
      <p:ext uri="{BB962C8B-B14F-4D97-AF65-F5344CB8AC3E}">
        <p14:creationId xmlns:p14="http://schemas.microsoft.com/office/powerpoint/2010/main" val="2366469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lstStyle/>
          <a:p>
            <a:pPr>
              <a:spcBef>
                <a:spcPct val="55000"/>
              </a:spcBef>
            </a:pPr>
            <a:r>
              <a:rPr lang="en-US" sz="3600" dirty="0" smtClean="0"/>
              <a:t>Everything they did for </a:t>
            </a:r>
            <a:r>
              <a:rPr lang="en-US" sz="3600" dirty="0" smtClean="0"/>
              <a:t>Prophets, Jesus </a:t>
            </a:r>
            <a:r>
              <a:rPr lang="en-US" sz="3600" dirty="0" smtClean="0"/>
              <a:t>or the disciples they can do for us</a:t>
            </a:r>
          </a:p>
          <a:p>
            <a:pPr>
              <a:spcBef>
                <a:spcPct val="55000"/>
              </a:spcBef>
            </a:pPr>
            <a:r>
              <a:rPr lang="en-US" sz="3600" dirty="0" smtClean="0"/>
              <a:t>Feed us</a:t>
            </a:r>
          </a:p>
          <a:p>
            <a:pPr>
              <a:spcBef>
                <a:spcPct val="55000"/>
              </a:spcBef>
            </a:pPr>
            <a:r>
              <a:rPr lang="en-US" sz="3600" dirty="0" smtClean="0"/>
              <a:t>Strengthen us</a:t>
            </a:r>
          </a:p>
          <a:p>
            <a:pPr>
              <a:spcBef>
                <a:spcPct val="55000"/>
              </a:spcBef>
            </a:pPr>
            <a:r>
              <a:rPr lang="en-US" sz="3600" dirty="0" smtClean="0"/>
              <a:t>Protect us</a:t>
            </a:r>
          </a:p>
          <a:p>
            <a:pPr>
              <a:spcBef>
                <a:spcPct val="55000"/>
              </a:spcBef>
            </a:pPr>
            <a:r>
              <a:rPr lang="en-US" sz="3600" dirty="0" smtClean="0"/>
              <a:t>Direct us</a:t>
            </a:r>
          </a:p>
          <a:p>
            <a:pPr>
              <a:spcBef>
                <a:spcPct val="55000"/>
              </a:spcBef>
            </a:pPr>
            <a:r>
              <a:rPr lang="en-US" sz="3600" dirty="0" smtClean="0"/>
              <a:t>Form a canopy over us</a:t>
            </a:r>
            <a:endParaRPr lang="en-US" sz="3600" dirty="0"/>
          </a:p>
        </p:txBody>
      </p:sp>
    </p:spTree>
    <p:extLst>
      <p:ext uri="{BB962C8B-B14F-4D97-AF65-F5344CB8AC3E}">
        <p14:creationId xmlns:p14="http://schemas.microsoft.com/office/powerpoint/2010/main" val="3759188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5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lstStyle/>
          <a:p>
            <a:pPr>
              <a:spcBef>
                <a:spcPct val="55000"/>
              </a:spcBef>
            </a:pPr>
            <a:r>
              <a:rPr lang="en-US" sz="3600" dirty="0" smtClean="0"/>
              <a:t>Welcome their involvement</a:t>
            </a:r>
          </a:p>
          <a:p>
            <a:pPr>
              <a:spcBef>
                <a:spcPct val="55000"/>
              </a:spcBef>
            </a:pPr>
            <a:r>
              <a:rPr lang="en-US" sz="3600" dirty="0" smtClean="0"/>
              <a:t>Be in faith and pursue relationship</a:t>
            </a:r>
          </a:p>
          <a:p>
            <a:pPr>
              <a:spcBef>
                <a:spcPct val="55000"/>
              </a:spcBef>
            </a:pPr>
            <a:r>
              <a:rPr lang="en-US" sz="3600" dirty="0" smtClean="0"/>
              <a:t>Engage with them speak to them</a:t>
            </a:r>
          </a:p>
          <a:p>
            <a:pPr>
              <a:spcBef>
                <a:spcPct val="55000"/>
              </a:spcBef>
            </a:pPr>
            <a:r>
              <a:rPr lang="en-US" sz="3600" dirty="0" smtClean="0"/>
              <a:t>Who are they, what is their name, what is their function &amp; mandate</a:t>
            </a:r>
          </a:p>
          <a:p>
            <a:pPr>
              <a:spcBef>
                <a:spcPct val="55000"/>
              </a:spcBef>
            </a:pPr>
            <a:r>
              <a:rPr lang="en-US" sz="3600" dirty="0" smtClean="0"/>
              <a:t>Church has </a:t>
            </a:r>
            <a:r>
              <a:rPr lang="en-US" sz="3600" dirty="0" err="1" smtClean="0"/>
              <a:t>Urandiel</a:t>
            </a:r>
            <a:r>
              <a:rPr lang="en-US" sz="3600" dirty="0" smtClean="0"/>
              <a:t> 50 feet tall face of eagle and lion</a:t>
            </a:r>
          </a:p>
          <a:p>
            <a:pPr>
              <a:spcBef>
                <a:spcPct val="55000"/>
              </a:spcBef>
            </a:pPr>
            <a:r>
              <a:rPr lang="en-US" sz="3600" dirty="0" smtClean="0"/>
              <a:t>Breakthrough angel, healing pool angel </a:t>
            </a:r>
            <a:endParaRPr lang="en-US" sz="3600" dirty="0"/>
          </a:p>
        </p:txBody>
      </p:sp>
    </p:spTree>
    <p:extLst>
      <p:ext uri="{BB962C8B-B14F-4D97-AF65-F5344CB8AC3E}">
        <p14:creationId xmlns:p14="http://schemas.microsoft.com/office/powerpoint/2010/main" val="17041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5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86819" name="Rectangle 3"/>
          <p:cNvSpPr>
            <a:spLocks noGrp="1" noChangeArrowheads="1"/>
          </p:cNvSpPr>
          <p:nvPr>
            <p:ph type="body" idx="1"/>
          </p:nvPr>
        </p:nvSpPr>
        <p:spPr>
          <a:xfrm>
            <a:off x="179388" y="908050"/>
            <a:ext cx="8785225" cy="5949950"/>
          </a:xfrm>
        </p:spPr>
        <p:txBody>
          <a:bodyPr>
            <a:normAutofit/>
          </a:bodyPr>
          <a:lstStyle/>
          <a:p>
            <a:pPr>
              <a:spcBef>
                <a:spcPct val="55000"/>
              </a:spcBef>
            </a:pPr>
            <a:r>
              <a:rPr lang="en-US" sz="4000" dirty="0" smtClean="0"/>
              <a:t>2 personal named angels that minister for, to and with me</a:t>
            </a:r>
          </a:p>
          <a:p>
            <a:pPr>
              <a:spcBef>
                <a:spcPct val="55000"/>
              </a:spcBef>
            </a:pPr>
            <a:r>
              <a:rPr lang="en-US" sz="4000" dirty="0" smtClean="0"/>
              <a:t>Angels surround our praise</a:t>
            </a:r>
          </a:p>
          <a:p>
            <a:pPr>
              <a:spcBef>
                <a:spcPct val="55000"/>
              </a:spcBef>
            </a:pPr>
            <a:r>
              <a:rPr lang="en-GB" sz="3600" dirty="0" smtClean="0"/>
              <a:t>Colour</a:t>
            </a:r>
            <a:r>
              <a:rPr lang="en-US" sz="4000" dirty="0" smtClean="0"/>
              <a:t> movement flags open </a:t>
            </a:r>
            <a:r>
              <a:rPr lang="en-US" sz="4000" dirty="0" smtClean="0"/>
              <a:t>portals for angelic manifestation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6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6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5011" name="Rectangle 3"/>
          <p:cNvSpPr>
            <a:spLocks noGrp="1" noChangeArrowheads="1"/>
          </p:cNvSpPr>
          <p:nvPr>
            <p:ph type="body" idx="1"/>
          </p:nvPr>
        </p:nvSpPr>
        <p:spPr>
          <a:xfrm>
            <a:off x="179388" y="908050"/>
            <a:ext cx="8785225" cy="5949950"/>
          </a:xfrm>
        </p:spPr>
        <p:txBody>
          <a:bodyPr>
            <a:normAutofit/>
          </a:bodyPr>
          <a:lstStyle/>
          <a:p>
            <a:pPr>
              <a:spcBef>
                <a:spcPct val="55000"/>
              </a:spcBef>
            </a:pPr>
            <a:r>
              <a:rPr lang="en-US" sz="4000" dirty="0" smtClean="0"/>
              <a:t>Angels can come through portals</a:t>
            </a:r>
          </a:p>
          <a:p>
            <a:pPr>
              <a:spcBef>
                <a:spcPct val="55000"/>
              </a:spcBef>
            </a:pPr>
            <a:r>
              <a:rPr lang="en-US" sz="4000" dirty="0" smtClean="0"/>
              <a:t>Angels can come in power orbs</a:t>
            </a:r>
          </a:p>
          <a:p>
            <a:pPr>
              <a:spcBef>
                <a:spcPct val="55000"/>
              </a:spcBef>
            </a:pPr>
            <a:r>
              <a:rPr lang="en-US" sz="4000" dirty="0" smtClean="0"/>
              <a:t>Angels can appear human</a:t>
            </a:r>
          </a:p>
          <a:p>
            <a:pPr>
              <a:spcBef>
                <a:spcPct val="55000"/>
              </a:spcBef>
            </a:pPr>
            <a:r>
              <a:rPr lang="en-US" sz="4000" dirty="0" smtClean="0"/>
              <a:t>Angels can bring revelation</a:t>
            </a:r>
          </a:p>
          <a:p>
            <a:pPr>
              <a:spcBef>
                <a:spcPct val="55000"/>
              </a:spcBef>
            </a:pPr>
            <a:r>
              <a:rPr lang="en-US" sz="4000" dirty="0" smtClean="0"/>
              <a:t>Angelic </a:t>
            </a:r>
            <a:r>
              <a:rPr lang="en-US" sz="4000" dirty="0" smtClean="0"/>
              <a:t>activity is activated by heavenly realm mandates</a:t>
            </a:r>
            <a:endParaRPr lang="en-US" sz="4000" dirty="0"/>
          </a:p>
        </p:txBody>
      </p:sp>
    </p:spTree>
    <p:extLst>
      <p:ext uri="{BB962C8B-B14F-4D97-AF65-F5344CB8AC3E}">
        <p14:creationId xmlns:p14="http://schemas.microsoft.com/office/powerpoint/2010/main" val="371411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5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7000" b="-3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657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88867" name="Rectangle 3"/>
          <p:cNvSpPr>
            <a:spLocks noGrp="1" noChangeArrowheads="1"/>
          </p:cNvSpPr>
          <p:nvPr>
            <p:ph type="body" idx="1"/>
          </p:nvPr>
        </p:nvSpPr>
        <p:spPr>
          <a:xfrm>
            <a:off x="179388" y="908050"/>
            <a:ext cx="8785225" cy="5949950"/>
          </a:xfrm>
        </p:spPr>
        <p:txBody>
          <a:bodyPr/>
          <a:lstStyle/>
          <a:p>
            <a:r>
              <a:rPr lang="en-GB" sz="3600" dirty="0" smtClean="0"/>
              <a:t>Angels </a:t>
            </a:r>
            <a:r>
              <a:rPr lang="en-GB" sz="3600" dirty="0"/>
              <a:t>manifest in the natural realm to be seen or heard through the natural senses.</a:t>
            </a:r>
          </a:p>
          <a:p>
            <a:r>
              <a:rPr lang="en-GB" sz="3600" dirty="0"/>
              <a:t>The voice of angels </a:t>
            </a:r>
            <a:r>
              <a:rPr lang="en-GB" sz="3600" dirty="0" smtClean="0"/>
              <a:t>can </a:t>
            </a:r>
            <a:r>
              <a:rPr lang="en-GB" sz="3600" dirty="0"/>
              <a:t>be heard internally by the human spirit or the human mind as a thought.</a:t>
            </a:r>
          </a:p>
          <a:p>
            <a:r>
              <a:rPr lang="en-GB" sz="3600" dirty="0"/>
              <a:t>Angels </a:t>
            </a:r>
            <a:r>
              <a:rPr lang="en-GB" sz="3600" dirty="0" smtClean="0"/>
              <a:t>can </a:t>
            </a:r>
            <a:r>
              <a:rPr lang="en-GB" sz="3600" dirty="0"/>
              <a:t>be seen and heard in a dream while sleeping.</a:t>
            </a:r>
          </a:p>
          <a:p>
            <a:r>
              <a:rPr lang="en-GB" sz="3600" dirty="0"/>
              <a:t>Angels </a:t>
            </a:r>
            <a:r>
              <a:rPr lang="en-GB" sz="3600" dirty="0" smtClean="0"/>
              <a:t>can </a:t>
            </a:r>
            <a:r>
              <a:rPr lang="en-GB" sz="3600" dirty="0"/>
              <a:t>be seen and heard in a spiritual vision either closed or open.</a:t>
            </a:r>
          </a:p>
          <a:p>
            <a:pPr>
              <a:spcBef>
                <a:spcPct val="55000"/>
              </a:spcBef>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8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867"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3573954"/>
              </p:ext>
            </p:extLst>
          </p:nvPr>
        </p:nvGraphicFramePr>
        <p:xfrm>
          <a:off x="107504" y="116632"/>
          <a:ext cx="9003917" cy="6565669"/>
        </p:xfrm>
        <a:graphic>
          <a:graphicData uri="http://schemas.openxmlformats.org/drawingml/2006/table">
            <a:tbl>
              <a:tblPr>
                <a:tableStyleId>{3C2FFA5D-87B4-456A-9821-1D502468CF0F}</a:tableStyleId>
              </a:tblPr>
              <a:tblGrid>
                <a:gridCol w="2111040"/>
                <a:gridCol w="2353124"/>
                <a:gridCol w="2264326"/>
                <a:gridCol w="2275427"/>
              </a:tblGrid>
              <a:tr h="254179">
                <a:tc>
                  <a:txBody>
                    <a:bodyPr/>
                    <a:lstStyle/>
                    <a:p>
                      <a:pPr algn="ctr"/>
                      <a:r>
                        <a:rPr lang="en-GB" sz="1600" dirty="0">
                          <a:effectLst>
                            <a:outerShdw blurRad="38100" dist="38100" dir="2700000" algn="tl">
                              <a:srgbClr val="000000">
                                <a:alpha val="43137"/>
                              </a:srgbClr>
                            </a:outerShdw>
                          </a:effectLst>
                        </a:rPr>
                        <a:t>Manifestation Type</a:t>
                      </a:r>
                      <a:endParaRPr lang="en-GB" sz="1600" dirty="0">
                        <a:solidFill>
                          <a:srgbClr val="00A800"/>
                        </a:solidFill>
                        <a:effectLst>
                          <a:outerShdw blurRad="38100" dist="38100" dir="2700000" algn="tl">
                            <a:srgbClr val="000000">
                              <a:alpha val="43137"/>
                            </a:srgbClr>
                          </a:outerShdw>
                        </a:effectLst>
                      </a:endParaRPr>
                    </a:p>
                  </a:txBody>
                  <a:tcPr marL="23279" marR="23279" marT="11639" marB="11639"/>
                </a:tc>
                <a:tc>
                  <a:txBody>
                    <a:bodyPr/>
                    <a:lstStyle/>
                    <a:p>
                      <a:pPr algn="ctr"/>
                      <a:r>
                        <a:rPr lang="en-GB" sz="1600" dirty="0">
                          <a:effectLst>
                            <a:outerShdw blurRad="38100" dist="38100" dir="2700000" algn="tl">
                              <a:srgbClr val="000000">
                                <a:alpha val="43137"/>
                              </a:srgbClr>
                            </a:outerShdw>
                          </a:effectLst>
                        </a:rPr>
                        <a:t>Being Sent/Reason</a:t>
                      </a:r>
                      <a:endParaRPr lang="en-GB" sz="1600" dirty="0">
                        <a:solidFill>
                          <a:srgbClr val="00A800"/>
                        </a:solidFill>
                        <a:effectLst>
                          <a:outerShdw blurRad="38100" dist="38100" dir="2700000" algn="tl">
                            <a:srgbClr val="000000">
                              <a:alpha val="43137"/>
                            </a:srgbClr>
                          </a:outerShdw>
                        </a:effectLst>
                      </a:endParaRPr>
                    </a:p>
                  </a:txBody>
                  <a:tcPr marL="23279" marR="23279" marT="11639" marB="11639"/>
                </a:tc>
                <a:tc>
                  <a:txBody>
                    <a:bodyPr/>
                    <a:lstStyle/>
                    <a:p>
                      <a:pPr algn="ctr"/>
                      <a:r>
                        <a:rPr lang="en-GB" sz="1600" dirty="0">
                          <a:effectLst>
                            <a:outerShdw blurRad="38100" dist="38100" dir="2700000" algn="tl">
                              <a:srgbClr val="000000">
                                <a:alpha val="43137"/>
                              </a:srgbClr>
                            </a:outerShdw>
                          </a:effectLst>
                        </a:rPr>
                        <a:t>Appeared To</a:t>
                      </a:r>
                      <a:endParaRPr lang="en-GB" sz="1600" dirty="0">
                        <a:solidFill>
                          <a:srgbClr val="00A800"/>
                        </a:solidFill>
                        <a:effectLst>
                          <a:outerShdw blurRad="38100" dist="38100" dir="2700000" algn="tl">
                            <a:srgbClr val="000000">
                              <a:alpha val="43137"/>
                            </a:srgbClr>
                          </a:outerShdw>
                        </a:effectLst>
                      </a:endParaRPr>
                    </a:p>
                  </a:txBody>
                  <a:tcPr marL="23279" marR="23279" marT="11639" marB="11639"/>
                </a:tc>
                <a:tc>
                  <a:txBody>
                    <a:bodyPr/>
                    <a:lstStyle/>
                    <a:p>
                      <a:pPr algn="ctr"/>
                      <a:r>
                        <a:rPr lang="en-GB" sz="1600" dirty="0">
                          <a:effectLst>
                            <a:outerShdw blurRad="38100" dist="38100" dir="2700000" algn="tl">
                              <a:srgbClr val="000000">
                                <a:alpha val="43137"/>
                              </a:srgbClr>
                            </a:outerShdw>
                          </a:effectLst>
                        </a:rPr>
                        <a:t>Bible Reference</a:t>
                      </a:r>
                      <a:endParaRPr lang="en-GB" sz="1600" dirty="0">
                        <a:solidFill>
                          <a:srgbClr val="00A800"/>
                        </a:solidFill>
                        <a:effectLst>
                          <a:outerShdw blurRad="38100" dist="38100" dir="2700000" algn="tl">
                            <a:srgbClr val="000000">
                              <a:alpha val="43137"/>
                            </a:srgbClr>
                          </a:outerShdw>
                        </a:effectLst>
                      </a:endParaRPr>
                    </a:p>
                  </a:txBody>
                  <a:tcPr marL="23279" marR="23279" marT="11639" marB="11639"/>
                </a:tc>
              </a:tr>
              <a:tr h="486208">
                <a:tc>
                  <a:txBody>
                    <a:bodyPr/>
                    <a:lstStyle/>
                    <a:p>
                      <a:r>
                        <a:rPr lang="en-GB" sz="1500" dirty="0">
                          <a:effectLst>
                            <a:outerShdw blurRad="38100" dist="38100" dir="2700000" algn="tl">
                              <a:srgbClr val="000000">
                                <a:alpha val="43137"/>
                              </a:srgbClr>
                            </a:outerShdw>
                          </a:effectLst>
                        </a:rPr>
                        <a:t>Physical Presence on the Earth</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a:effectLst>
                            <a:outerShdw blurRad="38100" dist="38100" dir="2700000" algn="tl">
                              <a:srgbClr val="000000">
                                <a:alpha val="43137"/>
                              </a:srgbClr>
                            </a:outerShdw>
                          </a:effectLst>
                        </a:rPr>
                        <a:t>Angel sent from God with a message to</a:t>
                      </a:r>
                      <a:endParaRPr lang="en-GB" sz="15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Hagar</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a:effectLst>
                            <a:outerShdw blurRad="38100" dist="38100" dir="2700000" algn="tl">
                              <a:srgbClr val="000000">
                                <a:alpha val="43137"/>
                              </a:srgbClr>
                            </a:outerShdw>
                          </a:effectLst>
                        </a:rPr>
                        <a:t>Genesis 16</a:t>
                      </a:r>
                      <a:endParaRPr lang="en-GB" sz="1500">
                        <a:solidFill>
                          <a:srgbClr val="66FF66"/>
                        </a:solidFill>
                        <a:effectLst>
                          <a:outerShdw blurRad="38100" dist="38100" dir="2700000" algn="tl">
                            <a:srgbClr val="000000">
                              <a:alpha val="43137"/>
                            </a:srgbClr>
                          </a:outerShdw>
                        </a:effectLst>
                      </a:endParaRPr>
                    </a:p>
                  </a:txBody>
                  <a:tcPr marL="23279" marR="23279" marT="11639" marB="11639"/>
                </a:tc>
              </a:tr>
              <a:tr h="950265">
                <a:tc>
                  <a:txBody>
                    <a:bodyPr/>
                    <a:lstStyle/>
                    <a:p>
                      <a:r>
                        <a:rPr lang="en-GB" sz="1500" dirty="0">
                          <a:effectLst>
                            <a:outerShdw blurRad="38100" dist="38100" dir="2700000" algn="tl">
                              <a:srgbClr val="000000">
                                <a:alpha val="43137"/>
                              </a:srgbClr>
                            </a:outerShdw>
                          </a:effectLst>
                        </a:rPr>
                        <a:t>Physical Presence on the Earth</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Two Angels sent to Sodom to deliver Lot’s Family but not recognized as angels</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Lot, his family and the city</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Genesis 19</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r>
              <a:tr h="254179">
                <a:tc>
                  <a:txBody>
                    <a:bodyPr/>
                    <a:lstStyle/>
                    <a:p>
                      <a:r>
                        <a:rPr lang="en-GB" sz="1500" dirty="0">
                          <a:effectLst>
                            <a:outerShdw blurRad="38100" dist="38100" dir="2700000" algn="tl">
                              <a:srgbClr val="000000">
                                <a:alpha val="43137"/>
                              </a:srgbClr>
                            </a:outerShdw>
                          </a:effectLst>
                        </a:rPr>
                        <a:t>Dream</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Angels appear to</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a:effectLst>
                            <a:outerShdw blurRad="38100" dist="38100" dir="2700000" algn="tl">
                              <a:srgbClr val="000000">
                                <a:alpha val="43137"/>
                              </a:srgbClr>
                            </a:outerShdw>
                          </a:effectLst>
                        </a:rPr>
                        <a:t>Jacob</a:t>
                      </a:r>
                      <a:endParaRPr lang="en-GB" sz="15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Genesis 28:12</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r>
              <a:tr h="254179">
                <a:tc>
                  <a:txBody>
                    <a:bodyPr/>
                    <a:lstStyle/>
                    <a:p>
                      <a:r>
                        <a:rPr lang="en-GB" sz="1500" dirty="0">
                          <a:effectLst>
                            <a:outerShdw blurRad="38100" dist="38100" dir="2700000" algn="tl">
                              <a:srgbClr val="000000">
                                <a:alpha val="43137"/>
                              </a:srgbClr>
                            </a:outerShdw>
                          </a:effectLst>
                        </a:rPr>
                        <a:t>Dream</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Angel appears to</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Jacob</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Genesis 31:11</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r>
              <a:tr h="486208">
                <a:tc>
                  <a:txBody>
                    <a:bodyPr/>
                    <a:lstStyle/>
                    <a:p>
                      <a:r>
                        <a:rPr lang="en-GB" sz="1500" dirty="0">
                          <a:effectLst>
                            <a:outerShdw blurRad="38100" dist="38100" dir="2700000" algn="tl">
                              <a:srgbClr val="000000">
                                <a:alpha val="43137"/>
                              </a:srgbClr>
                            </a:outerShdw>
                          </a:effectLst>
                        </a:rPr>
                        <a:t>Physical Presence on the Earth</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Angels seen by</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Jacob</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Genesis 32:1</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r>
              <a:tr h="486208">
                <a:tc>
                  <a:txBody>
                    <a:bodyPr/>
                    <a:lstStyle/>
                    <a:p>
                      <a:r>
                        <a:rPr lang="en-GB" sz="1500">
                          <a:effectLst>
                            <a:outerShdw blurRad="38100" dist="38100" dir="2700000" algn="tl">
                              <a:srgbClr val="000000">
                                <a:alpha val="43137"/>
                              </a:srgbClr>
                            </a:outerShdw>
                          </a:effectLst>
                        </a:rPr>
                        <a:t>Physical Presence on the Earth</a:t>
                      </a:r>
                      <a:endParaRPr lang="en-GB" sz="15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Angel appears as a flame of fire</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Moses</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err="1">
                          <a:effectLst>
                            <a:outerShdw blurRad="38100" dist="38100" dir="2700000" algn="tl">
                              <a:srgbClr val="000000">
                                <a:alpha val="43137"/>
                              </a:srgbClr>
                            </a:outerShdw>
                          </a:effectLst>
                        </a:rPr>
                        <a:t>Exo</a:t>
                      </a:r>
                      <a:r>
                        <a:rPr lang="en-GB" sz="1500" dirty="0">
                          <a:effectLst>
                            <a:outerShdw blurRad="38100" dist="38100" dir="2700000" algn="tl">
                              <a:srgbClr val="000000">
                                <a:alpha val="43137"/>
                              </a:srgbClr>
                            </a:outerShdw>
                          </a:effectLst>
                        </a:rPr>
                        <a:t> 3:2</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r>
              <a:tr h="486208">
                <a:tc>
                  <a:txBody>
                    <a:bodyPr/>
                    <a:lstStyle/>
                    <a:p>
                      <a:r>
                        <a:rPr lang="en-GB" sz="1500">
                          <a:effectLst>
                            <a:outerShdw blurRad="38100" dist="38100" dir="2700000" algn="tl">
                              <a:srgbClr val="000000">
                                <a:alpha val="43137"/>
                              </a:srgbClr>
                            </a:outerShdw>
                          </a:effectLst>
                        </a:rPr>
                        <a:t>Vision</a:t>
                      </a:r>
                      <a:endParaRPr lang="en-GB" sz="15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Angel sent to stop Balaam</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Balaam</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err="1">
                          <a:effectLst>
                            <a:outerShdw blurRad="38100" dist="38100" dir="2700000" algn="tl">
                              <a:srgbClr val="000000">
                                <a:alpha val="43137"/>
                              </a:srgbClr>
                            </a:outerShdw>
                          </a:effectLst>
                        </a:rPr>
                        <a:t>Num</a:t>
                      </a:r>
                      <a:r>
                        <a:rPr lang="en-GB" sz="1500" dirty="0">
                          <a:effectLst>
                            <a:outerShdw blurRad="38100" dist="38100" dir="2700000" algn="tl">
                              <a:srgbClr val="000000">
                                <a:alpha val="43137"/>
                              </a:srgbClr>
                            </a:outerShdw>
                          </a:effectLst>
                        </a:rPr>
                        <a:t> 22:31</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r>
              <a:tr h="486208">
                <a:tc>
                  <a:txBody>
                    <a:bodyPr/>
                    <a:lstStyle/>
                    <a:p>
                      <a:r>
                        <a:rPr lang="en-GB" sz="1500">
                          <a:effectLst>
                            <a:outerShdw blurRad="38100" dist="38100" dir="2700000" algn="tl">
                              <a:srgbClr val="000000">
                                <a:alpha val="43137"/>
                              </a:srgbClr>
                            </a:outerShdw>
                          </a:effectLst>
                        </a:rPr>
                        <a:t>Physical Presence on the Earth</a:t>
                      </a:r>
                      <a:endParaRPr lang="en-GB" sz="15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Angel seen by</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David</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2 Samuel 24:17</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r>
              <a:tr h="718236">
                <a:tc>
                  <a:txBody>
                    <a:bodyPr/>
                    <a:lstStyle/>
                    <a:p>
                      <a:r>
                        <a:rPr lang="en-GB" sz="1500">
                          <a:effectLst>
                            <a:outerShdw blurRad="38100" dist="38100" dir="2700000" algn="tl">
                              <a:srgbClr val="000000">
                                <a:alpha val="43137"/>
                              </a:srgbClr>
                            </a:outerShdw>
                          </a:effectLst>
                        </a:rPr>
                        <a:t>Physical Presence on the Earth</a:t>
                      </a:r>
                      <a:endParaRPr lang="en-GB" sz="15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a:effectLst>
                            <a:outerShdw blurRad="38100" dist="38100" dir="2700000" algn="tl">
                              <a:srgbClr val="000000">
                                <a:alpha val="43137"/>
                              </a:srgbClr>
                            </a:outerShdw>
                          </a:effectLst>
                        </a:rPr>
                        <a:t>Angel brings food to the prophet touching him to awaken</a:t>
                      </a:r>
                      <a:endParaRPr lang="en-GB" sz="15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Elijah</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500" dirty="0">
                          <a:effectLst>
                            <a:outerShdw blurRad="38100" dist="38100" dir="2700000" algn="tl">
                              <a:srgbClr val="000000">
                                <a:alpha val="43137"/>
                              </a:srgbClr>
                            </a:outerShdw>
                          </a:effectLst>
                        </a:rPr>
                        <a:t>1 Kings 19:5-7</a:t>
                      </a:r>
                      <a:endParaRPr lang="en-GB" sz="1500" dirty="0">
                        <a:solidFill>
                          <a:srgbClr val="66FF66"/>
                        </a:solidFill>
                        <a:effectLst>
                          <a:outerShdw blurRad="38100" dist="38100" dir="2700000" algn="tl">
                            <a:srgbClr val="000000">
                              <a:alpha val="43137"/>
                            </a:srgbClr>
                          </a:outerShdw>
                        </a:effectLst>
                      </a:endParaRPr>
                    </a:p>
                  </a:txBody>
                  <a:tcPr marL="23279" marR="23279" marT="11639" marB="11639"/>
                </a:tc>
              </a:tr>
              <a:tr h="718236">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Physical Presence on the Earth</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c>
                  <a:txBody>
                    <a:bodyPr/>
                    <a:lstStyle/>
                    <a:p>
                      <a:pPr marL="0" algn="l" defTabSz="914400" rtl="0" eaLnBrk="1" latinLnBrk="0" hangingPunct="1"/>
                      <a:r>
                        <a:rPr lang="en-GB" sz="1500" kern="1200">
                          <a:effectLst>
                            <a:outerShdw blurRad="38100" dist="38100" dir="2700000" algn="tl">
                              <a:srgbClr val="000000">
                                <a:alpha val="43137"/>
                              </a:srgbClr>
                            </a:outerShdw>
                          </a:effectLst>
                        </a:rPr>
                        <a:t>Angel catches away the physical man Elijah observed by</a:t>
                      </a:r>
                      <a:endParaRPr lang="en-GB" sz="1500" kern="120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Elijah and Elisha</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2 Kings 2:11</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r>
              <a:tr h="486208">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Vision</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Chariots and horses of fire seen by</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Elisha and the servant</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2 Kings 6:17</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r>
              <a:tr h="486208">
                <a:tc>
                  <a:txBody>
                    <a:bodyPr/>
                    <a:lstStyle/>
                    <a:p>
                      <a:pPr marL="0" algn="l" defTabSz="914400" rtl="0" eaLnBrk="1" latinLnBrk="0" hangingPunct="1"/>
                      <a:r>
                        <a:rPr lang="en-GB" sz="1500" kern="1200">
                          <a:effectLst>
                            <a:outerShdw blurRad="38100" dist="38100" dir="2700000" algn="tl">
                              <a:srgbClr val="000000">
                                <a:alpha val="43137"/>
                              </a:srgbClr>
                            </a:outerShdw>
                          </a:effectLst>
                        </a:rPr>
                        <a:t>Physical Presence on the Earth</a:t>
                      </a:r>
                      <a:endParaRPr lang="en-GB" sz="1500" kern="120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Angel sent with message from God to</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Israel</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c>
                  <a:txBody>
                    <a:bodyPr/>
                    <a:lstStyle/>
                    <a:p>
                      <a:pPr marL="0" algn="l" defTabSz="914400" rtl="0" eaLnBrk="1" latinLnBrk="0" hangingPunct="1"/>
                      <a:r>
                        <a:rPr lang="en-GB" sz="1500" kern="1200" dirty="0">
                          <a:effectLst>
                            <a:outerShdw blurRad="38100" dist="38100" dir="2700000" algn="tl">
                              <a:srgbClr val="000000">
                                <a:alpha val="43137"/>
                              </a:srgbClr>
                            </a:outerShdw>
                          </a:effectLst>
                        </a:rPr>
                        <a:t>Judge 2:1</a:t>
                      </a:r>
                      <a:endParaRPr lang="en-GB" sz="1500" kern="1200" dirty="0">
                        <a:solidFill>
                          <a:srgbClr val="66FF66"/>
                        </a:solidFill>
                        <a:effectLst>
                          <a:outerShdw blurRad="38100" dist="38100" dir="2700000" algn="tl">
                            <a:srgbClr val="000000">
                              <a:alpha val="43137"/>
                            </a:srgbClr>
                          </a:outerShdw>
                        </a:effectLst>
                        <a:latin typeface="+mn-lt"/>
                        <a:ea typeface="+mn-ea"/>
                        <a:cs typeface="+mn-cs"/>
                      </a:endParaRPr>
                    </a:p>
                  </a:txBody>
                  <a:tcPr marL="23279" marR="23279" marT="11639" marB="11639"/>
                </a:tc>
              </a:tr>
            </a:tbl>
          </a:graphicData>
        </a:graphic>
      </p:graphicFrame>
    </p:spTree>
    <p:extLst>
      <p:ext uri="{BB962C8B-B14F-4D97-AF65-F5344CB8AC3E}">
        <p14:creationId xmlns:p14="http://schemas.microsoft.com/office/powerpoint/2010/main" val="39671430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6442359"/>
              </p:ext>
            </p:extLst>
          </p:nvPr>
        </p:nvGraphicFramePr>
        <p:xfrm>
          <a:off x="107504" y="188640"/>
          <a:ext cx="8928992" cy="6577571"/>
        </p:xfrm>
        <a:graphic>
          <a:graphicData uri="http://schemas.openxmlformats.org/drawingml/2006/table">
            <a:tbl>
              <a:tblPr>
                <a:tableStyleId>{3C2FFA5D-87B4-456A-9821-1D502468CF0F}</a:tableStyleId>
              </a:tblPr>
              <a:tblGrid>
                <a:gridCol w="1980489"/>
                <a:gridCol w="2372114"/>
                <a:gridCol w="2282599"/>
                <a:gridCol w="2293790"/>
              </a:tblGrid>
              <a:tr h="242275">
                <a:tc>
                  <a:txBody>
                    <a:bodyPr/>
                    <a:lstStyle/>
                    <a:p>
                      <a:pPr algn="ctr"/>
                      <a:r>
                        <a:rPr lang="en-GB" sz="1600" dirty="0">
                          <a:effectLst>
                            <a:outerShdw blurRad="38100" dist="38100" dir="2700000" algn="tl">
                              <a:srgbClr val="000000">
                                <a:alpha val="43137"/>
                              </a:srgbClr>
                            </a:outerShdw>
                          </a:effectLst>
                        </a:rPr>
                        <a:t>Manifestation Type</a:t>
                      </a:r>
                      <a:endParaRPr lang="en-GB" sz="1600" b="0" dirty="0">
                        <a:solidFill>
                          <a:srgbClr val="009A00"/>
                        </a:solidFill>
                        <a:effectLst>
                          <a:outerShdw blurRad="38100" dist="38100" dir="2700000" algn="tl">
                            <a:srgbClr val="000000">
                              <a:alpha val="43137"/>
                            </a:srgbClr>
                          </a:outerShdw>
                        </a:effectLst>
                      </a:endParaRPr>
                    </a:p>
                  </a:txBody>
                  <a:tcPr marL="23279" marR="23279" marT="11639" marB="11639"/>
                </a:tc>
                <a:tc>
                  <a:txBody>
                    <a:bodyPr/>
                    <a:lstStyle/>
                    <a:p>
                      <a:pPr algn="ctr"/>
                      <a:r>
                        <a:rPr lang="en-GB" sz="1600" dirty="0">
                          <a:effectLst>
                            <a:outerShdw blurRad="38100" dist="38100" dir="2700000" algn="tl">
                              <a:srgbClr val="000000">
                                <a:alpha val="43137"/>
                              </a:srgbClr>
                            </a:outerShdw>
                          </a:effectLst>
                        </a:rPr>
                        <a:t>Being Sent/Reason</a:t>
                      </a:r>
                      <a:endParaRPr lang="en-GB" sz="1600" b="0" dirty="0">
                        <a:solidFill>
                          <a:srgbClr val="009A00"/>
                        </a:solidFill>
                        <a:effectLst>
                          <a:outerShdw blurRad="38100" dist="38100" dir="2700000" algn="tl">
                            <a:srgbClr val="000000">
                              <a:alpha val="43137"/>
                            </a:srgbClr>
                          </a:outerShdw>
                        </a:effectLst>
                      </a:endParaRPr>
                    </a:p>
                  </a:txBody>
                  <a:tcPr marL="23279" marR="23279" marT="11639" marB="11639"/>
                </a:tc>
                <a:tc>
                  <a:txBody>
                    <a:bodyPr/>
                    <a:lstStyle/>
                    <a:p>
                      <a:pPr algn="ctr"/>
                      <a:r>
                        <a:rPr lang="en-GB" sz="1600" dirty="0">
                          <a:effectLst>
                            <a:outerShdw blurRad="38100" dist="38100" dir="2700000" algn="tl">
                              <a:srgbClr val="000000">
                                <a:alpha val="43137"/>
                              </a:srgbClr>
                            </a:outerShdw>
                          </a:effectLst>
                        </a:rPr>
                        <a:t>Appeared To</a:t>
                      </a:r>
                      <a:endParaRPr lang="en-GB" sz="1600" b="0" dirty="0">
                        <a:solidFill>
                          <a:srgbClr val="009A00"/>
                        </a:solidFill>
                        <a:effectLst>
                          <a:outerShdw blurRad="38100" dist="38100" dir="2700000" algn="tl">
                            <a:srgbClr val="000000">
                              <a:alpha val="43137"/>
                            </a:srgbClr>
                          </a:outerShdw>
                        </a:effectLst>
                      </a:endParaRPr>
                    </a:p>
                  </a:txBody>
                  <a:tcPr marL="23279" marR="23279" marT="11639" marB="11639"/>
                </a:tc>
                <a:tc>
                  <a:txBody>
                    <a:bodyPr/>
                    <a:lstStyle/>
                    <a:p>
                      <a:pPr algn="ctr"/>
                      <a:r>
                        <a:rPr lang="en-GB" sz="1600" dirty="0">
                          <a:effectLst>
                            <a:outerShdw blurRad="38100" dist="38100" dir="2700000" algn="tl">
                              <a:srgbClr val="000000">
                                <a:alpha val="43137"/>
                              </a:srgbClr>
                            </a:outerShdw>
                          </a:effectLst>
                        </a:rPr>
                        <a:t>Bible Reference</a:t>
                      </a:r>
                      <a:endParaRPr lang="en-GB" sz="1600" b="0" dirty="0">
                        <a:solidFill>
                          <a:srgbClr val="009A00"/>
                        </a:solidFill>
                        <a:effectLst>
                          <a:outerShdw blurRad="38100" dist="38100" dir="2700000" algn="tl">
                            <a:srgbClr val="000000">
                              <a:alpha val="43137"/>
                            </a:srgbClr>
                          </a:outerShdw>
                        </a:effectLst>
                      </a:endParaRPr>
                    </a:p>
                  </a:txBody>
                  <a:tcPr marL="23279" marR="23279" marT="11639" marB="11639"/>
                </a:tc>
              </a:tr>
              <a:tr h="809001">
                <a:tc>
                  <a:txBody>
                    <a:bodyPr/>
                    <a:lstStyle/>
                    <a:p>
                      <a:r>
                        <a:rPr lang="en-GB" sz="1600" dirty="0">
                          <a:effectLst>
                            <a:outerShdw blurRad="38100" dist="38100" dir="2700000" algn="tl">
                              <a:srgbClr val="000000">
                                <a:alpha val="43137"/>
                              </a:srgbClr>
                            </a:outerShdw>
                          </a:effectLst>
                        </a:rPr>
                        <a:t>Physical Presence on the Earth</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Angel with a message from God appears face to face to</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Gideon</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Judge 6:11-22</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r>
              <a:tr h="547650">
                <a:tc>
                  <a:txBody>
                    <a:bodyPr/>
                    <a:lstStyle/>
                    <a:p>
                      <a:r>
                        <a:rPr lang="en-GB" sz="1600" dirty="0">
                          <a:effectLst>
                            <a:outerShdw blurRad="38100" dist="38100" dir="2700000" algn="tl">
                              <a:srgbClr val="000000">
                                <a:alpha val="43137"/>
                              </a:srgbClr>
                            </a:outerShdw>
                          </a:effectLst>
                        </a:rPr>
                        <a:t>Physical Presence on the Earth</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Angel appears to</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Barren Woman</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Judge 13:3</a:t>
                      </a:r>
                      <a:endParaRPr lang="en-GB" sz="1600">
                        <a:solidFill>
                          <a:srgbClr val="66FF66"/>
                        </a:solidFill>
                        <a:effectLst>
                          <a:outerShdw blurRad="38100" dist="38100" dir="2700000" algn="tl">
                            <a:srgbClr val="000000">
                              <a:alpha val="43137"/>
                            </a:srgbClr>
                          </a:outerShdw>
                        </a:effectLst>
                      </a:endParaRPr>
                    </a:p>
                  </a:txBody>
                  <a:tcPr marL="23279" marR="23279" marT="11639" marB="11639"/>
                </a:tc>
              </a:tr>
              <a:tr h="809001">
                <a:tc>
                  <a:txBody>
                    <a:bodyPr/>
                    <a:lstStyle/>
                    <a:p>
                      <a:r>
                        <a:rPr lang="en-GB" sz="1600" dirty="0">
                          <a:effectLst>
                            <a:outerShdw blurRad="38100" dist="38100" dir="2700000" algn="tl">
                              <a:srgbClr val="000000">
                                <a:alpha val="43137"/>
                              </a:srgbClr>
                            </a:outerShdw>
                          </a:effectLst>
                        </a:rPr>
                        <a:t>Physical Presence on the Earth</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Angel appears but is not recognized to be an angel</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Manoah</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Judges 13:16</a:t>
                      </a:r>
                      <a:endParaRPr lang="en-GB" sz="1600">
                        <a:solidFill>
                          <a:srgbClr val="66FF66"/>
                        </a:solidFill>
                        <a:effectLst>
                          <a:outerShdw blurRad="38100" dist="38100" dir="2700000" algn="tl">
                            <a:srgbClr val="000000">
                              <a:alpha val="43137"/>
                            </a:srgbClr>
                          </a:outerShdw>
                        </a:effectLst>
                      </a:endParaRPr>
                    </a:p>
                  </a:txBody>
                  <a:tcPr marL="23279" marR="23279" marT="11639" marB="11639"/>
                </a:tc>
              </a:tr>
              <a:tr h="286300">
                <a:tc>
                  <a:txBody>
                    <a:bodyPr/>
                    <a:lstStyle/>
                    <a:p>
                      <a:r>
                        <a:rPr lang="en-GB" sz="1600">
                          <a:effectLst>
                            <a:outerShdw blurRad="38100" dist="38100" dir="2700000" algn="tl">
                              <a:srgbClr val="000000">
                                <a:alpha val="43137"/>
                              </a:srgbClr>
                            </a:outerShdw>
                          </a:effectLst>
                        </a:rPr>
                        <a:t>Vision</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Angel appears to</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Daniel</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Daniel 12:7</a:t>
                      </a:r>
                      <a:endParaRPr lang="en-GB" sz="1600">
                        <a:solidFill>
                          <a:srgbClr val="66FF66"/>
                        </a:solidFill>
                        <a:effectLst>
                          <a:outerShdw blurRad="38100" dist="38100" dir="2700000" algn="tl">
                            <a:srgbClr val="000000">
                              <a:alpha val="43137"/>
                            </a:srgbClr>
                          </a:outerShdw>
                        </a:effectLst>
                      </a:endParaRPr>
                    </a:p>
                  </a:txBody>
                  <a:tcPr marL="23279" marR="23279" marT="11639" marB="11639"/>
                </a:tc>
              </a:tr>
              <a:tr h="286300">
                <a:tc>
                  <a:txBody>
                    <a:bodyPr/>
                    <a:lstStyle/>
                    <a:p>
                      <a:r>
                        <a:rPr lang="en-GB" sz="1600">
                          <a:effectLst>
                            <a:outerShdw blurRad="38100" dist="38100" dir="2700000" algn="tl">
                              <a:srgbClr val="000000">
                                <a:alpha val="43137"/>
                              </a:srgbClr>
                            </a:outerShdw>
                          </a:effectLst>
                        </a:rPr>
                        <a:t>Dream</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Angel appears to</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Joseph</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Mat 1:20</a:t>
                      </a:r>
                      <a:endParaRPr lang="en-GB" sz="1600">
                        <a:solidFill>
                          <a:srgbClr val="66FF66"/>
                        </a:solidFill>
                        <a:effectLst>
                          <a:outerShdw blurRad="38100" dist="38100" dir="2700000" algn="tl">
                            <a:srgbClr val="000000">
                              <a:alpha val="43137"/>
                            </a:srgbClr>
                          </a:outerShdw>
                        </a:effectLst>
                      </a:endParaRPr>
                    </a:p>
                  </a:txBody>
                  <a:tcPr marL="23279" marR="23279" marT="11639" marB="11639"/>
                </a:tc>
              </a:tr>
              <a:tr h="286300">
                <a:tc>
                  <a:txBody>
                    <a:bodyPr/>
                    <a:lstStyle/>
                    <a:p>
                      <a:r>
                        <a:rPr lang="en-GB" sz="1600">
                          <a:effectLst>
                            <a:outerShdw blurRad="38100" dist="38100" dir="2700000" algn="tl">
                              <a:srgbClr val="000000">
                                <a:alpha val="43137"/>
                              </a:srgbClr>
                            </a:outerShdw>
                          </a:effectLst>
                        </a:rPr>
                        <a:t>Dream</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Angel appears to</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Joseph</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Mat 2:13-19</a:t>
                      </a:r>
                      <a:endParaRPr lang="en-GB" sz="1600">
                        <a:solidFill>
                          <a:srgbClr val="66FF66"/>
                        </a:solidFill>
                        <a:effectLst>
                          <a:outerShdw blurRad="38100" dist="38100" dir="2700000" algn="tl">
                            <a:srgbClr val="000000">
                              <a:alpha val="43137"/>
                            </a:srgbClr>
                          </a:outerShdw>
                        </a:effectLst>
                      </a:endParaRPr>
                    </a:p>
                  </a:txBody>
                  <a:tcPr marL="23279" marR="23279" marT="11639" marB="11639"/>
                </a:tc>
              </a:tr>
              <a:tr h="547650">
                <a:tc>
                  <a:txBody>
                    <a:bodyPr/>
                    <a:lstStyle/>
                    <a:p>
                      <a:r>
                        <a:rPr lang="en-GB" sz="1600">
                          <a:effectLst>
                            <a:outerShdw blurRad="38100" dist="38100" dir="2700000" algn="tl">
                              <a:srgbClr val="000000">
                                <a:alpha val="43137"/>
                              </a:srgbClr>
                            </a:outerShdw>
                          </a:effectLst>
                        </a:rPr>
                        <a:t>Physical Presence on the Earth</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Angel appears sitting in the tomb of Jesus to</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Mary and Mary Magdalene</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Mark 16:5</a:t>
                      </a:r>
                      <a:endParaRPr lang="en-GB" sz="1600">
                        <a:solidFill>
                          <a:srgbClr val="66FF66"/>
                        </a:solidFill>
                        <a:effectLst>
                          <a:outerShdw blurRad="38100" dist="38100" dir="2700000" algn="tl">
                            <a:srgbClr val="000000">
                              <a:alpha val="43137"/>
                            </a:srgbClr>
                          </a:outerShdw>
                        </a:effectLst>
                      </a:endParaRPr>
                    </a:p>
                  </a:txBody>
                  <a:tcPr marL="23279" marR="23279" marT="11639" marB="11639"/>
                </a:tc>
              </a:tr>
              <a:tr h="286300">
                <a:tc>
                  <a:txBody>
                    <a:bodyPr/>
                    <a:lstStyle/>
                    <a:p>
                      <a:r>
                        <a:rPr lang="en-GB" sz="1600">
                          <a:effectLst>
                            <a:outerShdw blurRad="38100" dist="38100" dir="2700000" algn="tl">
                              <a:srgbClr val="000000">
                                <a:alpha val="43137"/>
                              </a:srgbClr>
                            </a:outerShdw>
                          </a:effectLst>
                        </a:rPr>
                        <a:t>Vision</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Angel Gabriel appears to</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Zacharias</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Luke 1:11</a:t>
                      </a:r>
                      <a:endParaRPr lang="en-GB" sz="1600">
                        <a:solidFill>
                          <a:srgbClr val="66FF66"/>
                        </a:solidFill>
                        <a:effectLst>
                          <a:outerShdw blurRad="38100" dist="38100" dir="2700000" algn="tl">
                            <a:srgbClr val="000000">
                              <a:alpha val="43137"/>
                            </a:srgbClr>
                          </a:outerShdw>
                        </a:effectLst>
                      </a:endParaRPr>
                    </a:p>
                  </a:txBody>
                  <a:tcPr marL="23279" marR="23279" marT="11639" marB="11639"/>
                </a:tc>
              </a:tr>
              <a:tr h="547650">
                <a:tc>
                  <a:txBody>
                    <a:bodyPr/>
                    <a:lstStyle/>
                    <a:p>
                      <a:r>
                        <a:rPr lang="en-GB" sz="1600">
                          <a:effectLst>
                            <a:outerShdw blurRad="38100" dist="38100" dir="2700000" algn="tl">
                              <a:srgbClr val="000000">
                                <a:alpha val="43137"/>
                              </a:srgbClr>
                            </a:outerShdw>
                          </a:effectLst>
                        </a:rPr>
                        <a:t>Physical Presence on the Earth</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Angel Gabriel appears to</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Mary</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Luke 1:26-28</a:t>
                      </a:r>
                      <a:endParaRPr lang="en-GB" sz="1600">
                        <a:solidFill>
                          <a:srgbClr val="66FF66"/>
                        </a:solidFill>
                        <a:effectLst>
                          <a:outerShdw blurRad="38100" dist="38100" dir="2700000" algn="tl">
                            <a:srgbClr val="000000">
                              <a:alpha val="43137"/>
                            </a:srgbClr>
                          </a:outerShdw>
                        </a:effectLst>
                      </a:endParaRPr>
                    </a:p>
                  </a:txBody>
                  <a:tcPr marL="23279" marR="23279" marT="11639" marB="11639"/>
                </a:tc>
              </a:tr>
              <a:tr h="547650">
                <a:tc>
                  <a:txBody>
                    <a:bodyPr/>
                    <a:lstStyle/>
                    <a:p>
                      <a:r>
                        <a:rPr lang="en-GB" sz="1600">
                          <a:effectLst>
                            <a:outerShdw blurRad="38100" dist="38100" dir="2700000" algn="tl">
                              <a:srgbClr val="000000">
                                <a:alpha val="43137"/>
                              </a:srgbClr>
                            </a:outerShdw>
                          </a:effectLst>
                        </a:rPr>
                        <a:t>Physical Presence on the Earth</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Angel appears to strengthen</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Jesus</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Luke 22:43</a:t>
                      </a:r>
                      <a:endParaRPr lang="en-GB" sz="1600">
                        <a:solidFill>
                          <a:srgbClr val="66FF66"/>
                        </a:solidFill>
                        <a:effectLst>
                          <a:outerShdw blurRad="38100" dist="38100" dir="2700000" algn="tl">
                            <a:srgbClr val="000000">
                              <a:alpha val="43137"/>
                            </a:srgbClr>
                          </a:outerShdw>
                        </a:effectLst>
                      </a:endParaRPr>
                    </a:p>
                  </a:txBody>
                  <a:tcPr marL="23279" marR="23279" marT="11639" marB="11639"/>
                </a:tc>
              </a:tr>
              <a:tr h="547650">
                <a:tc>
                  <a:txBody>
                    <a:bodyPr/>
                    <a:lstStyle/>
                    <a:p>
                      <a:r>
                        <a:rPr lang="en-GB" sz="1600">
                          <a:effectLst>
                            <a:outerShdw blurRad="38100" dist="38100" dir="2700000" algn="tl">
                              <a:srgbClr val="000000">
                                <a:alpha val="43137"/>
                              </a:srgbClr>
                            </a:outerShdw>
                          </a:effectLst>
                        </a:rPr>
                        <a:t>Vision</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Angel appears in a vision to</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Cornelius</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Acts 10:1-3</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r>
              <a:tr h="809001">
                <a:tc>
                  <a:txBody>
                    <a:bodyPr/>
                    <a:lstStyle/>
                    <a:p>
                      <a:r>
                        <a:rPr lang="en-GB" sz="1600" dirty="0">
                          <a:effectLst>
                            <a:outerShdw blurRad="38100" dist="38100" dir="2700000" algn="tl">
                              <a:srgbClr val="000000">
                                <a:alpha val="43137"/>
                              </a:srgbClr>
                            </a:outerShdw>
                          </a:effectLst>
                        </a:rPr>
                        <a:t>Physical Presence on the Earth</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Angel delivers Peter from prison physically touching</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a:effectLst>
                            <a:outerShdw blurRad="38100" dist="38100" dir="2700000" algn="tl">
                              <a:srgbClr val="000000">
                                <a:alpha val="43137"/>
                              </a:srgbClr>
                            </a:outerShdw>
                          </a:effectLst>
                        </a:rPr>
                        <a:t>Peter</a:t>
                      </a:r>
                      <a:endParaRPr lang="en-GB" sz="1600">
                        <a:solidFill>
                          <a:srgbClr val="66FF66"/>
                        </a:solidFill>
                        <a:effectLst>
                          <a:outerShdw blurRad="38100" dist="38100" dir="2700000" algn="tl">
                            <a:srgbClr val="000000">
                              <a:alpha val="43137"/>
                            </a:srgbClr>
                          </a:outerShdw>
                        </a:effectLst>
                      </a:endParaRPr>
                    </a:p>
                  </a:txBody>
                  <a:tcPr marL="23279" marR="23279" marT="11639" marB="11639"/>
                </a:tc>
                <a:tc>
                  <a:txBody>
                    <a:bodyPr/>
                    <a:lstStyle/>
                    <a:p>
                      <a:r>
                        <a:rPr lang="en-GB" sz="1600" dirty="0">
                          <a:effectLst>
                            <a:outerShdw blurRad="38100" dist="38100" dir="2700000" algn="tl">
                              <a:srgbClr val="000000">
                                <a:alpha val="43137"/>
                              </a:srgbClr>
                            </a:outerShdw>
                          </a:effectLst>
                        </a:rPr>
                        <a:t>Acts 12:7</a:t>
                      </a:r>
                      <a:endParaRPr lang="en-GB" sz="1600" dirty="0">
                        <a:solidFill>
                          <a:srgbClr val="66FF66"/>
                        </a:solidFill>
                        <a:effectLst>
                          <a:outerShdw blurRad="38100" dist="38100" dir="2700000" algn="tl">
                            <a:srgbClr val="000000">
                              <a:alpha val="43137"/>
                            </a:srgbClr>
                          </a:outerShdw>
                        </a:effectLst>
                      </a:endParaRPr>
                    </a:p>
                  </a:txBody>
                  <a:tcPr marL="23279" marR="23279" marT="11639" marB="11639"/>
                </a:tc>
              </a:tr>
            </a:tbl>
          </a:graphicData>
        </a:graphic>
      </p:graphicFrame>
    </p:spTree>
    <p:extLst>
      <p:ext uri="{BB962C8B-B14F-4D97-AF65-F5344CB8AC3E}">
        <p14:creationId xmlns:p14="http://schemas.microsoft.com/office/powerpoint/2010/main" val="2071649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88867" name="Rectangle 3"/>
          <p:cNvSpPr>
            <a:spLocks noGrp="1" noChangeArrowheads="1"/>
          </p:cNvSpPr>
          <p:nvPr>
            <p:ph type="body" idx="1"/>
          </p:nvPr>
        </p:nvSpPr>
        <p:spPr>
          <a:xfrm>
            <a:off x="0" y="908050"/>
            <a:ext cx="8964613" cy="5949950"/>
          </a:xfrm>
        </p:spPr>
        <p:txBody>
          <a:bodyPr/>
          <a:lstStyle/>
          <a:p>
            <a:pPr>
              <a:spcBef>
                <a:spcPct val="55000"/>
              </a:spcBef>
            </a:pPr>
            <a:r>
              <a:rPr lang="en-US" sz="3600" dirty="0" smtClean="0"/>
              <a:t>Angels drawn to God or what looks like </a:t>
            </a:r>
            <a:r>
              <a:rPr lang="en-US" sz="3600" dirty="0" smtClean="0"/>
              <a:t>God – reflections of His glory</a:t>
            </a:r>
            <a:endParaRPr lang="en-US" sz="3600" dirty="0" smtClean="0"/>
          </a:p>
          <a:p>
            <a:pPr>
              <a:spcBef>
                <a:spcPct val="55000"/>
              </a:spcBef>
            </a:pPr>
            <a:r>
              <a:rPr lang="en-US" sz="3600" dirty="0" smtClean="0"/>
              <a:t>Where God is displayed - lives, meetings etc.</a:t>
            </a:r>
          </a:p>
          <a:p>
            <a:pPr>
              <a:spcBef>
                <a:spcPct val="55000"/>
              </a:spcBef>
            </a:pPr>
            <a:r>
              <a:rPr lang="en-US" sz="3600" dirty="0" smtClean="0"/>
              <a:t>Angels are drawn by the atmosphere around us, </a:t>
            </a:r>
            <a:r>
              <a:rPr lang="en-GB" sz="3600" dirty="0" smtClean="0"/>
              <a:t>colour</a:t>
            </a:r>
            <a:r>
              <a:rPr lang="en-US" sz="3600" dirty="0" smtClean="0"/>
              <a:t>, fragrance, sound frequency</a:t>
            </a:r>
            <a:endParaRPr lang="en-US" sz="3600" dirty="0"/>
          </a:p>
        </p:txBody>
      </p:sp>
    </p:spTree>
    <p:extLst>
      <p:ext uri="{BB962C8B-B14F-4D97-AF65-F5344CB8AC3E}">
        <p14:creationId xmlns:p14="http://schemas.microsoft.com/office/powerpoint/2010/main" val="258220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867"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0915" name="Rectangle 3"/>
          <p:cNvSpPr>
            <a:spLocks noGrp="1" noChangeArrowheads="1"/>
          </p:cNvSpPr>
          <p:nvPr>
            <p:ph type="body" idx="1"/>
          </p:nvPr>
        </p:nvSpPr>
        <p:spPr>
          <a:xfrm>
            <a:off x="179388" y="908050"/>
            <a:ext cx="8785225" cy="5949950"/>
          </a:xfrm>
        </p:spPr>
        <p:txBody>
          <a:bodyPr/>
          <a:lstStyle/>
          <a:p>
            <a:pPr>
              <a:spcBef>
                <a:spcPct val="55000"/>
              </a:spcBef>
            </a:pPr>
            <a:r>
              <a:rPr lang="en-US" sz="3600" dirty="0" smtClean="0"/>
              <a:t>Atmosphere of faith, love, mercy, grace, hope, peace, joy, praise, thanksgiving, humility</a:t>
            </a:r>
          </a:p>
          <a:p>
            <a:pPr>
              <a:spcBef>
                <a:spcPct val="55000"/>
              </a:spcBef>
            </a:pPr>
            <a:r>
              <a:rPr lang="en-US" sz="3600" dirty="0" smtClean="0"/>
              <a:t>1 </a:t>
            </a:r>
            <a:r>
              <a:rPr lang="en-US" sz="3600" dirty="0" err="1" smtClean="0"/>
              <a:t>Thes</a:t>
            </a:r>
            <a:r>
              <a:rPr lang="en-US" sz="3600" dirty="0" smtClean="0"/>
              <a:t> 5:</a:t>
            </a:r>
            <a:r>
              <a:rPr lang="en-GB" sz="3600" baseline="30000" dirty="0" smtClean="0"/>
              <a:t>16</a:t>
            </a:r>
            <a:r>
              <a:rPr lang="en-GB" sz="3600" dirty="0" smtClean="0"/>
              <a:t> Rejoice always; </a:t>
            </a:r>
            <a:r>
              <a:rPr lang="en-GB" sz="3600" baseline="30000" dirty="0" smtClean="0"/>
              <a:t>17</a:t>
            </a:r>
            <a:r>
              <a:rPr lang="en-GB" sz="3600" dirty="0" smtClean="0"/>
              <a:t> pray without ceasing; </a:t>
            </a:r>
            <a:r>
              <a:rPr lang="en-GB" sz="3600" baseline="30000" dirty="0" smtClean="0"/>
              <a:t>18</a:t>
            </a:r>
            <a:r>
              <a:rPr lang="en-GB" sz="3600" dirty="0" smtClean="0"/>
              <a:t> in everything give thanks; for this is God’s will for you in Christ Jesus.</a:t>
            </a:r>
          </a:p>
          <a:p>
            <a:pPr>
              <a:spcBef>
                <a:spcPct val="55000"/>
              </a:spcBef>
            </a:pPr>
            <a:r>
              <a:rPr lang="en-GB" sz="3600" dirty="0" smtClean="0"/>
              <a:t>Phil 2:</a:t>
            </a:r>
            <a:r>
              <a:rPr lang="en-GB" sz="3600" baseline="30000" dirty="0" smtClean="0"/>
              <a:t>5</a:t>
            </a:r>
            <a:r>
              <a:rPr lang="en-GB" sz="3600" dirty="0" smtClean="0"/>
              <a:t> Have this attitude in yourselves which was also in Christ Jesus</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0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0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0915" name="Rectangle 3"/>
          <p:cNvSpPr>
            <a:spLocks noGrp="1" noChangeArrowheads="1"/>
          </p:cNvSpPr>
          <p:nvPr>
            <p:ph type="body" idx="1"/>
          </p:nvPr>
        </p:nvSpPr>
        <p:spPr>
          <a:xfrm>
            <a:off x="0" y="764704"/>
            <a:ext cx="9144000" cy="6093296"/>
          </a:xfrm>
        </p:spPr>
        <p:txBody>
          <a:bodyPr>
            <a:noAutofit/>
          </a:bodyPr>
          <a:lstStyle/>
          <a:p>
            <a:pPr>
              <a:spcBef>
                <a:spcPts val="1200"/>
              </a:spcBef>
            </a:pPr>
            <a:r>
              <a:rPr lang="en-GB" sz="2700" dirty="0" smtClean="0"/>
              <a:t>Phil 4 :4 Rejoice in the Lord always; again I will say, rejoice! 5 Let your gentle spirit be known to all men. The Lord is near. 6 Be anxious for nothing, but in everything by prayer and supplication with thanksgiving let your requests be made known to God. 7 And the peace of God, which surpasses all comprehension, will guard your hearts and your minds in Christ Jesus. 8 Finally, brethren, whatever is true, whatever is honourable, whatever is right, whatever is pure, whatever is lovely, whatever is of good repute, if there is any excellence and if anything worthy of praise, dwell on these things. 9 The things you have learned and received and heard and seen in me, practice these things, and the God of peace will be with you. </a:t>
            </a:r>
            <a:endParaRPr lang="en-US" sz="2700" dirty="0"/>
          </a:p>
        </p:txBody>
      </p:sp>
    </p:spTree>
    <p:extLst>
      <p:ext uri="{BB962C8B-B14F-4D97-AF65-F5344CB8AC3E}">
        <p14:creationId xmlns:p14="http://schemas.microsoft.com/office/powerpoint/2010/main" val="915000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9234" name="Rectangle 2"/>
          <p:cNvSpPr>
            <a:spLocks noGrp="1" noChangeArrowheads="1"/>
          </p:cNvSpPr>
          <p:nvPr>
            <p:ph type="body" idx="1"/>
          </p:nvPr>
        </p:nvSpPr>
        <p:spPr>
          <a:xfrm>
            <a:off x="179388" y="765175"/>
            <a:ext cx="8964612" cy="6092825"/>
          </a:xfrm>
          <a:noFill/>
          <a:ln/>
        </p:spPr>
        <p:txBody>
          <a:bodyPr lIns="18000" tIns="0" rIns="18000" bIns="0">
            <a:normAutofit lnSpcReduction="10000"/>
          </a:bodyPr>
          <a:lstStyle/>
          <a:p>
            <a:pPr>
              <a:spcBef>
                <a:spcPct val="50000"/>
              </a:spcBef>
            </a:pPr>
            <a:r>
              <a:rPr lang="en-GB" sz="3400" dirty="0" err="1"/>
              <a:t>Heb</a:t>
            </a:r>
            <a:r>
              <a:rPr lang="en-GB" sz="3400" dirty="0"/>
              <a:t> 1:14 Angels, Are they not all ministering spirits, sent out to render service </a:t>
            </a:r>
            <a:r>
              <a:rPr lang="en-GB" sz="3400" dirty="0">
                <a:solidFill>
                  <a:srgbClr val="FFFF00"/>
                </a:solidFill>
              </a:rPr>
              <a:t>for</a:t>
            </a:r>
            <a:r>
              <a:rPr lang="en-GB" sz="3400" dirty="0"/>
              <a:t> the sake of those who will inherit salvation</a:t>
            </a:r>
            <a:r>
              <a:rPr lang="en-GB" sz="3400" dirty="0" smtClean="0"/>
              <a:t>?</a:t>
            </a:r>
          </a:p>
          <a:p>
            <a:pPr>
              <a:spcBef>
                <a:spcPct val="50000"/>
              </a:spcBef>
            </a:pPr>
            <a:r>
              <a:rPr lang="en-GB" sz="3400" dirty="0" smtClean="0"/>
              <a:t>Ministering = attendance as a servant to aid or offer official service</a:t>
            </a:r>
          </a:p>
          <a:p>
            <a:pPr>
              <a:spcBef>
                <a:spcPct val="50000"/>
              </a:spcBef>
            </a:pPr>
            <a:r>
              <a:rPr lang="en-GB" sz="3600" dirty="0" smtClean="0"/>
              <a:t>Gen 24:40 "He said to me, </a:t>
            </a:r>
            <a:r>
              <a:rPr lang="en-GB" sz="3600" dirty="0" smtClean="0">
                <a:solidFill>
                  <a:srgbClr val="FFFF00"/>
                </a:solidFill>
              </a:rPr>
              <a:t>'The LORD</a:t>
            </a:r>
            <a:r>
              <a:rPr lang="en-GB" sz="3600" dirty="0" smtClean="0"/>
              <a:t>, before whom I have walked, </a:t>
            </a:r>
            <a:r>
              <a:rPr lang="en-GB" sz="3600" dirty="0" smtClean="0">
                <a:solidFill>
                  <a:srgbClr val="FFFF00"/>
                </a:solidFill>
              </a:rPr>
              <a:t>will send His angel</a:t>
            </a:r>
            <a:r>
              <a:rPr lang="en-GB" sz="3600" dirty="0" smtClean="0"/>
              <a:t> with you to make your journey successful, and you will take a wife for my son from my relatives and from my father's house; </a:t>
            </a:r>
            <a:endParaRPr lang="en-GB" sz="3400" dirty="0" smtClean="0"/>
          </a:p>
          <a:p>
            <a:pPr>
              <a:spcBef>
                <a:spcPct val="50000"/>
              </a:spcBef>
            </a:pPr>
            <a:endParaRPr lang="en-GB" sz="3400" dirty="0" smtClean="0"/>
          </a:p>
        </p:txBody>
      </p:sp>
      <p:sp>
        <p:nvSpPr>
          <p:cNvPr id="1119235" name="Rectangle 3"/>
          <p:cNvSpPr>
            <a:spLocks noGrp="1" noChangeArrowheads="1"/>
          </p:cNvSpPr>
          <p:nvPr>
            <p:ph type="title"/>
          </p:nvPr>
        </p:nvSpPr>
        <p:spPr>
          <a:xfrm>
            <a:off x="468313" y="0"/>
            <a:ext cx="8229600" cy="760413"/>
          </a:xfrm>
          <a:noFill/>
          <a:ln/>
        </p:spPr>
        <p:txBody>
          <a:bodyPr lIns="0" tIns="0" rIns="0" bIns="0"/>
          <a:lstStyle/>
          <a:p>
            <a:r>
              <a:rPr lang="en-GB"/>
              <a:t>Heavenly Realms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9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9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92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4"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9234" name="Rectangle 2"/>
          <p:cNvSpPr>
            <a:spLocks noGrp="1" noChangeArrowheads="1"/>
          </p:cNvSpPr>
          <p:nvPr>
            <p:ph type="body" idx="1"/>
          </p:nvPr>
        </p:nvSpPr>
        <p:spPr>
          <a:xfrm>
            <a:off x="0" y="765175"/>
            <a:ext cx="9144000" cy="6092825"/>
          </a:xfrm>
          <a:noFill/>
          <a:ln/>
        </p:spPr>
        <p:txBody>
          <a:bodyPr lIns="18000" tIns="0" rIns="18000" bIns="0">
            <a:normAutofit fontScale="92500"/>
          </a:bodyPr>
          <a:lstStyle/>
          <a:p>
            <a:pPr>
              <a:spcBef>
                <a:spcPct val="50000"/>
              </a:spcBef>
            </a:pPr>
            <a:r>
              <a:rPr lang="en-GB" sz="3600" dirty="0" smtClean="0"/>
              <a:t>How does Abraham know this?  </a:t>
            </a:r>
          </a:p>
          <a:p>
            <a:pPr>
              <a:spcBef>
                <a:spcPct val="50000"/>
              </a:spcBef>
            </a:pPr>
            <a:r>
              <a:rPr lang="en-GB" sz="3600" dirty="0" smtClean="0"/>
              <a:t>Reading this chapter I did not see Abraham pray to God and ask for an angel.  </a:t>
            </a:r>
          </a:p>
          <a:p>
            <a:pPr>
              <a:spcBef>
                <a:spcPct val="50000"/>
              </a:spcBef>
            </a:pPr>
            <a:r>
              <a:rPr lang="en-GB" sz="3600" dirty="0" smtClean="0"/>
              <a:t>Did God tell Him that an angel would go with his servant?  I couldn’t find that in the </a:t>
            </a:r>
            <a:r>
              <a:rPr lang="en-GB" sz="3600" dirty="0" smtClean="0"/>
              <a:t>passage</a:t>
            </a:r>
            <a:r>
              <a:rPr lang="en-GB" sz="3600" dirty="0" smtClean="0"/>
              <a:t> </a:t>
            </a:r>
            <a:r>
              <a:rPr lang="en-GB" sz="3600" dirty="0" smtClean="0"/>
              <a:t>either.</a:t>
            </a:r>
          </a:p>
          <a:p>
            <a:pPr>
              <a:spcBef>
                <a:spcPct val="50000"/>
              </a:spcBef>
            </a:pPr>
            <a:r>
              <a:rPr lang="en-GB" sz="3600" dirty="0" smtClean="0"/>
              <a:t>Abraham declared a faith statement based on covenant – God would send an angel</a:t>
            </a:r>
          </a:p>
          <a:p>
            <a:pPr>
              <a:spcBef>
                <a:spcPct val="50000"/>
              </a:spcBef>
            </a:pPr>
            <a:r>
              <a:rPr lang="en-GB" sz="3600" dirty="0" smtClean="0"/>
              <a:t>Declared what </a:t>
            </a:r>
            <a:r>
              <a:rPr lang="en-GB" sz="3600" dirty="0" smtClean="0"/>
              <a:t>his </a:t>
            </a:r>
            <a:r>
              <a:rPr lang="en-GB" sz="3600" dirty="0" smtClean="0"/>
              <a:t>angel was going to do and thus he put his angel to work for him by faith.</a:t>
            </a:r>
            <a:endParaRPr lang="en-GB" sz="3400" dirty="0" smtClean="0"/>
          </a:p>
        </p:txBody>
      </p:sp>
      <p:sp>
        <p:nvSpPr>
          <p:cNvPr id="1119235" name="Rectangle 3"/>
          <p:cNvSpPr>
            <a:spLocks noGrp="1" noChangeArrowheads="1"/>
          </p:cNvSpPr>
          <p:nvPr>
            <p:ph type="title"/>
          </p:nvPr>
        </p:nvSpPr>
        <p:spPr>
          <a:xfrm>
            <a:off x="468313" y="0"/>
            <a:ext cx="8229600" cy="760413"/>
          </a:xfrm>
          <a:noFill/>
          <a:ln/>
        </p:spPr>
        <p:txBody>
          <a:bodyPr lIns="0" tIns="0" rIns="0" bIns="0"/>
          <a:lstStyle/>
          <a:p>
            <a:r>
              <a:rPr lang="en-GB"/>
              <a:t>Heavenly Realms</a:t>
            </a:r>
          </a:p>
        </p:txBody>
      </p:sp>
    </p:spTree>
    <p:extLst>
      <p:ext uri="{BB962C8B-B14F-4D97-AF65-F5344CB8AC3E}">
        <p14:creationId xmlns:p14="http://schemas.microsoft.com/office/powerpoint/2010/main" val="26516111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9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9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92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92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92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4"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9234" name="Rectangle 2"/>
          <p:cNvSpPr>
            <a:spLocks noGrp="1" noChangeArrowheads="1"/>
          </p:cNvSpPr>
          <p:nvPr>
            <p:ph type="body" idx="1"/>
          </p:nvPr>
        </p:nvSpPr>
        <p:spPr>
          <a:xfrm>
            <a:off x="179388" y="765175"/>
            <a:ext cx="8964612" cy="6092825"/>
          </a:xfrm>
          <a:noFill/>
          <a:ln/>
        </p:spPr>
        <p:txBody>
          <a:bodyPr lIns="18000" tIns="0" rIns="18000" bIns="0">
            <a:normAutofit fontScale="92500"/>
          </a:bodyPr>
          <a:lstStyle/>
          <a:p>
            <a:pPr>
              <a:spcBef>
                <a:spcPct val="50000"/>
              </a:spcBef>
            </a:pPr>
            <a:r>
              <a:rPr lang="en-GB" sz="3600" dirty="0" smtClean="0"/>
              <a:t>What happened?</a:t>
            </a:r>
          </a:p>
          <a:p>
            <a:pPr>
              <a:spcBef>
                <a:spcPct val="50000"/>
              </a:spcBef>
            </a:pPr>
            <a:r>
              <a:rPr lang="en-GB" sz="3600" dirty="0" smtClean="0"/>
              <a:t>As you continue to read in this chapter you find that a woman appears at the well.  How is it that just the right woman comes to the exact well that the servant is sitting by at just the right time and no others come first?  Have you ever thought about that? </a:t>
            </a:r>
          </a:p>
          <a:p>
            <a:pPr>
              <a:spcBef>
                <a:spcPct val="50000"/>
              </a:spcBef>
            </a:pPr>
            <a:r>
              <a:rPr lang="en-GB" sz="3600" dirty="0" smtClean="0"/>
              <a:t>Psa 103:</a:t>
            </a:r>
            <a:r>
              <a:rPr lang="en-GB" sz="3600" baseline="30000" dirty="0" smtClean="0"/>
              <a:t>20</a:t>
            </a:r>
            <a:r>
              <a:rPr lang="en-GB" sz="3600" dirty="0" smtClean="0"/>
              <a:t> Bless the LORD, you His angels, </a:t>
            </a:r>
            <a:br>
              <a:rPr lang="en-GB" sz="3600" dirty="0" smtClean="0"/>
            </a:br>
            <a:r>
              <a:rPr lang="en-GB" sz="3600" dirty="0" smtClean="0"/>
              <a:t>Mighty in strength, who perform His word, </a:t>
            </a:r>
            <a:br>
              <a:rPr lang="en-GB" sz="3600" dirty="0" smtClean="0"/>
            </a:br>
            <a:r>
              <a:rPr lang="en-GB" sz="3600" dirty="0" smtClean="0"/>
              <a:t>Obeying the </a:t>
            </a:r>
            <a:r>
              <a:rPr lang="en-GB" sz="3600" dirty="0" smtClean="0">
                <a:solidFill>
                  <a:srgbClr val="FFFF00"/>
                </a:solidFill>
              </a:rPr>
              <a:t>voice of His word</a:t>
            </a:r>
            <a:r>
              <a:rPr lang="en-GB" sz="3600" dirty="0" smtClean="0"/>
              <a:t>! </a:t>
            </a:r>
            <a:endParaRPr lang="en-GB" sz="3400" dirty="0" smtClean="0"/>
          </a:p>
        </p:txBody>
      </p:sp>
      <p:sp>
        <p:nvSpPr>
          <p:cNvPr id="1119235" name="Rectangle 3"/>
          <p:cNvSpPr>
            <a:spLocks noGrp="1" noChangeArrowheads="1"/>
          </p:cNvSpPr>
          <p:nvPr>
            <p:ph type="title"/>
          </p:nvPr>
        </p:nvSpPr>
        <p:spPr>
          <a:xfrm>
            <a:off x="468313" y="0"/>
            <a:ext cx="8229600" cy="760413"/>
          </a:xfrm>
          <a:noFill/>
          <a:ln/>
        </p:spPr>
        <p:txBody>
          <a:bodyPr lIns="0" tIns="0" rIns="0" bIns="0"/>
          <a:lstStyle/>
          <a:p>
            <a:r>
              <a:rPr lang="en-GB"/>
              <a:t>Heavenly Realms</a:t>
            </a:r>
          </a:p>
        </p:txBody>
      </p:sp>
    </p:spTree>
    <p:extLst>
      <p:ext uri="{BB962C8B-B14F-4D97-AF65-F5344CB8AC3E}">
        <p14:creationId xmlns:p14="http://schemas.microsoft.com/office/powerpoint/2010/main" val="963217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9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9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92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4"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9234" name="Rectangle 2"/>
          <p:cNvSpPr>
            <a:spLocks noGrp="1" noChangeArrowheads="1"/>
          </p:cNvSpPr>
          <p:nvPr>
            <p:ph type="body" idx="1"/>
          </p:nvPr>
        </p:nvSpPr>
        <p:spPr>
          <a:xfrm>
            <a:off x="179388" y="765175"/>
            <a:ext cx="8964612" cy="6092825"/>
          </a:xfrm>
          <a:noFill/>
          <a:ln/>
        </p:spPr>
        <p:txBody>
          <a:bodyPr lIns="18000" tIns="0" rIns="18000" bIns="0">
            <a:normAutofit fontScale="92500" lnSpcReduction="10000"/>
          </a:bodyPr>
          <a:lstStyle/>
          <a:p>
            <a:pPr>
              <a:spcBef>
                <a:spcPct val="50000"/>
              </a:spcBef>
            </a:pPr>
            <a:r>
              <a:rPr lang="en-GB" sz="3600" dirty="0"/>
              <a:t>A</a:t>
            </a:r>
            <a:r>
              <a:rPr lang="en-GB" sz="3600" dirty="0" smtClean="0"/>
              <a:t>ngels were sent from God because of the words of men and women on the earth</a:t>
            </a:r>
          </a:p>
          <a:p>
            <a:pPr>
              <a:spcBef>
                <a:spcPct val="50000"/>
              </a:spcBef>
            </a:pPr>
            <a:r>
              <a:rPr lang="en-GB" sz="3600" dirty="0"/>
              <a:t>A</a:t>
            </a:r>
            <a:r>
              <a:rPr lang="en-GB" sz="3600" dirty="0" smtClean="0"/>
              <a:t>ngels are not our personal servants</a:t>
            </a:r>
            <a:endParaRPr lang="en-GB" sz="3400" dirty="0"/>
          </a:p>
          <a:p>
            <a:pPr>
              <a:spcBef>
                <a:spcPct val="50000"/>
              </a:spcBef>
            </a:pPr>
            <a:r>
              <a:rPr lang="en-GB" sz="3400" dirty="0" smtClean="0"/>
              <a:t>Angels are </a:t>
            </a:r>
            <a:r>
              <a:rPr lang="en-GB" sz="3600" dirty="0" smtClean="0"/>
              <a:t>the servants of God who do things for us when we speak </a:t>
            </a:r>
            <a:r>
              <a:rPr lang="en-GB" sz="3600" dirty="0" smtClean="0"/>
              <a:t>the right faith words</a:t>
            </a:r>
            <a:r>
              <a:rPr lang="en-GB" sz="3600" dirty="0" smtClean="0"/>
              <a:t>.</a:t>
            </a:r>
          </a:p>
          <a:p>
            <a:pPr>
              <a:spcBef>
                <a:spcPct val="50000"/>
              </a:spcBef>
            </a:pPr>
            <a:r>
              <a:rPr lang="en-GB" sz="3600" dirty="0" smtClean="0"/>
              <a:t>Joshua 1:</a:t>
            </a:r>
            <a:r>
              <a:rPr lang="en-GB" sz="3600" baseline="30000" dirty="0" smtClean="0"/>
              <a:t>7</a:t>
            </a:r>
            <a:r>
              <a:rPr lang="en-GB" sz="3600" dirty="0" smtClean="0"/>
              <a:t> Only be strong and very courageous; </a:t>
            </a:r>
            <a:r>
              <a:rPr lang="en-GB" sz="3600" dirty="0" smtClean="0">
                <a:solidFill>
                  <a:srgbClr val="FFFF00"/>
                </a:solidFill>
              </a:rPr>
              <a:t>be careful to do according to all the law</a:t>
            </a:r>
            <a:r>
              <a:rPr lang="en-GB" sz="3600" dirty="0" smtClean="0"/>
              <a:t> which Moses My servant commanded you; do not turn from it to the right or to the left, so that you may have </a:t>
            </a:r>
            <a:r>
              <a:rPr lang="en-GB" sz="3600" dirty="0" smtClean="0">
                <a:solidFill>
                  <a:srgbClr val="FFFF00"/>
                </a:solidFill>
              </a:rPr>
              <a:t>success</a:t>
            </a:r>
            <a:r>
              <a:rPr lang="en-GB" sz="3600" dirty="0" smtClean="0"/>
              <a:t> wherever you go. </a:t>
            </a:r>
            <a:endParaRPr lang="en-GB" sz="3400" dirty="0" smtClean="0"/>
          </a:p>
        </p:txBody>
      </p:sp>
      <p:sp>
        <p:nvSpPr>
          <p:cNvPr id="1119235" name="Rectangle 3"/>
          <p:cNvSpPr>
            <a:spLocks noGrp="1" noChangeArrowheads="1"/>
          </p:cNvSpPr>
          <p:nvPr>
            <p:ph type="title"/>
          </p:nvPr>
        </p:nvSpPr>
        <p:spPr>
          <a:xfrm>
            <a:off x="468313" y="0"/>
            <a:ext cx="8229600" cy="760413"/>
          </a:xfrm>
          <a:noFill/>
          <a:ln/>
        </p:spPr>
        <p:txBody>
          <a:bodyPr lIns="0" tIns="0" rIns="0" bIns="0"/>
          <a:lstStyle/>
          <a:p>
            <a:r>
              <a:rPr lang="en-GB"/>
              <a:t>Heavenly Realms</a:t>
            </a:r>
          </a:p>
        </p:txBody>
      </p:sp>
    </p:spTree>
    <p:extLst>
      <p:ext uri="{BB962C8B-B14F-4D97-AF65-F5344CB8AC3E}">
        <p14:creationId xmlns:p14="http://schemas.microsoft.com/office/powerpoint/2010/main" val="35309929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9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9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92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92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4668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9234" name="Rectangle 2"/>
          <p:cNvSpPr>
            <a:spLocks noGrp="1" noChangeArrowheads="1"/>
          </p:cNvSpPr>
          <p:nvPr>
            <p:ph type="body" idx="1"/>
          </p:nvPr>
        </p:nvSpPr>
        <p:spPr>
          <a:xfrm>
            <a:off x="179388" y="765175"/>
            <a:ext cx="8964612" cy="6092825"/>
          </a:xfrm>
          <a:noFill/>
          <a:ln/>
        </p:spPr>
        <p:txBody>
          <a:bodyPr lIns="18000" tIns="0" rIns="18000" bIns="0">
            <a:normAutofit fontScale="92500"/>
          </a:bodyPr>
          <a:lstStyle/>
          <a:p>
            <a:pPr>
              <a:spcBef>
                <a:spcPct val="50000"/>
              </a:spcBef>
            </a:pPr>
            <a:r>
              <a:rPr lang="en-GB" sz="3400" dirty="0" smtClean="0"/>
              <a:t>Joshua 1:</a:t>
            </a:r>
            <a:r>
              <a:rPr lang="en-GB" sz="3600" baseline="30000" dirty="0" smtClean="0"/>
              <a:t>8</a:t>
            </a:r>
            <a:r>
              <a:rPr lang="en-GB" sz="3600" dirty="0" smtClean="0"/>
              <a:t> This </a:t>
            </a:r>
            <a:r>
              <a:rPr lang="en-GB" sz="3600" dirty="0" smtClean="0">
                <a:solidFill>
                  <a:srgbClr val="FFFF00"/>
                </a:solidFill>
              </a:rPr>
              <a:t>book of the law </a:t>
            </a:r>
            <a:r>
              <a:rPr lang="en-GB" sz="3600" dirty="0" smtClean="0"/>
              <a:t>shall not depart from </a:t>
            </a:r>
            <a:r>
              <a:rPr lang="en-GB" sz="3600" dirty="0" smtClean="0">
                <a:solidFill>
                  <a:srgbClr val="FFFF00"/>
                </a:solidFill>
              </a:rPr>
              <a:t>your mouth</a:t>
            </a:r>
            <a:r>
              <a:rPr lang="en-GB" sz="3600" dirty="0" smtClean="0"/>
              <a:t>, but you shall meditate on it day and night, so that you may be careful to do according to all that is written in it; for then you will make your way </a:t>
            </a:r>
            <a:r>
              <a:rPr lang="en-GB" sz="3600" dirty="0" smtClean="0">
                <a:solidFill>
                  <a:srgbClr val="FFFF00"/>
                </a:solidFill>
              </a:rPr>
              <a:t>prosperous</a:t>
            </a:r>
            <a:r>
              <a:rPr lang="en-GB" sz="3600" dirty="0" smtClean="0"/>
              <a:t>, and then you will have </a:t>
            </a:r>
            <a:r>
              <a:rPr lang="en-GB" sz="3600" dirty="0" smtClean="0">
                <a:solidFill>
                  <a:srgbClr val="FFFF00"/>
                </a:solidFill>
              </a:rPr>
              <a:t>success</a:t>
            </a:r>
            <a:r>
              <a:rPr lang="en-GB" sz="3600" dirty="0" smtClean="0"/>
              <a:t>.</a:t>
            </a:r>
          </a:p>
          <a:p>
            <a:pPr>
              <a:spcBef>
                <a:spcPct val="50000"/>
              </a:spcBef>
            </a:pPr>
            <a:r>
              <a:rPr lang="en-GB" sz="3600" dirty="0" smtClean="0"/>
              <a:t>I believe that you become the “voice” of His word when you say what He says.  If you say what God says, I believe that allows angels to do what God said to do for you</a:t>
            </a:r>
          </a:p>
        </p:txBody>
      </p:sp>
      <p:sp>
        <p:nvSpPr>
          <p:cNvPr id="1119235" name="Rectangle 3"/>
          <p:cNvSpPr>
            <a:spLocks noGrp="1" noChangeArrowheads="1"/>
          </p:cNvSpPr>
          <p:nvPr>
            <p:ph type="title"/>
          </p:nvPr>
        </p:nvSpPr>
        <p:spPr>
          <a:xfrm>
            <a:off x="468313" y="0"/>
            <a:ext cx="8229600" cy="760413"/>
          </a:xfrm>
          <a:noFill/>
          <a:ln/>
        </p:spPr>
        <p:txBody>
          <a:bodyPr lIns="0" tIns="0" rIns="0" bIns="0"/>
          <a:lstStyle/>
          <a:p>
            <a:r>
              <a:rPr lang="en-GB"/>
              <a:t>Heavenly Realms</a:t>
            </a:r>
          </a:p>
        </p:txBody>
      </p:sp>
    </p:spTree>
    <p:extLst>
      <p:ext uri="{BB962C8B-B14F-4D97-AF65-F5344CB8AC3E}">
        <p14:creationId xmlns:p14="http://schemas.microsoft.com/office/powerpoint/2010/main" val="4078224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9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92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4"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86819" name="Rectangle 3"/>
          <p:cNvSpPr>
            <a:spLocks noGrp="1" noChangeArrowheads="1"/>
          </p:cNvSpPr>
          <p:nvPr>
            <p:ph type="body" idx="1"/>
          </p:nvPr>
        </p:nvSpPr>
        <p:spPr>
          <a:xfrm>
            <a:off x="179388" y="908050"/>
            <a:ext cx="8785225" cy="5949950"/>
          </a:xfrm>
        </p:spPr>
        <p:txBody>
          <a:bodyPr>
            <a:normAutofit/>
          </a:bodyPr>
          <a:lstStyle/>
          <a:p>
            <a:pPr>
              <a:spcBef>
                <a:spcPct val="55000"/>
              </a:spcBef>
            </a:pPr>
            <a:r>
              <a:rPr lang="en-US" sz="3600" dirty="0" smtClean="0"/>
              <a:t>Josh 5:</a:t>
            </a:r>
            <a:r>
              <a:rPr lang="en-GB" sz="3600" baseline="30000" dirty="0"/>
              <a:t>13</a:t>
            </a:r>
            <a:r>
              <a:rPr lang="en-GB" sz="3600" dirty="0"/>
              <a:t> Now it came about when Joshua was by Jericho, that he lifted up his eyes and looked, and behold, </a:t>
            </a:r>
            <a:r>
              <a:rPr lang="en-GB" sz="3600" dirty="0">
                <a:solidFill>
                  <a:srgbClr val="FFFF00"/>
                </a:solidFill>
              </a:rPr>
              <a:t>a man was standing opposite him with his sword drawn in his hand</a:t>
            </a:r>
            <a:r>
              <a:rPr lang="en-GB" sz="3600" dirty="0"/>
              <a:t>, and Joshua went to him and said to him, “Are you for us or for our adversaries?” </a:t>
            </a:r>
            <a:r>
              <a:rPr lang="en-GB" sz="3600" baseline="30000" dirty="0"/>
              <a:t>14</a:t>
            </a:r>
            <a:r>
              <a:rPr lang="en-GB" sz="3600" dirty="0"/>
              <a:t> He said, “No; rather I indeed come now </a:t>
            </a:r>
            <a:r>
              <a:rPr lang="en-GB" sz="3600" i="1" dirty="0">
                <a:solidFill>
                  <a:srgbClr val="FFFF00"/>
                </a:solidFill>
              </a:rPr>
              <a:t>as</a:t>
            </a:r>
            <a:r>
              <a:rPr lang="en-GB" sz="3600" dirty="0">
                <a:solidFill>
                  <a:srgbClr val="FFFF00"/>
                </a:solidFill>
              </a:rPr>
              <a:t> captain of the host of the LORD.</a:t>
            </a:r>
            <a:r>
              <a:rPr lang="en-GB" sz="3600" dirty="0"/>
              <a:t>” </a:t>
            </a:r>
            <a:endParaRPr lang="en-US" sz="3600" dirty="0"/>
          </a:p>
        </p:txBody>
      </p:sp>
    </p:spTree>
    <p:extLst>
      <p:ext uri="{BB962C8B-B14F-4D97-AF65-F5344CB8AC3E}">
        <p14:creationId xmlns:p14="http://schemas.microsoft.com/office/powerpoint/2010/main" val="4046893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86819" name="Rectangle 3"/>
          <p:cNvSpPr>
            <a:spLocks noGrp="1" noChangeArrowheads="1"/>
          </p:cNvSpPr>
          <p:nvPr>
            <p:ph type="body" idx="1"/>
          </p:nvPr>
        </p:nvSpPr>
        <p:spPr>
          <a:xfrm>
            <a:off x="179388" y="908050"/>
            <a:ext cx="8785225" cy="5949950"/>
          </a:xfrm>
        </p:spPr>
        <p:txBody>
          <a:bodyPr>
            <a:normAutofit/>
          </a:bodyPr>
          <a:lstStyle/>
          <a:p>
            <a:pPr>
              <a:spcBef>
                <a:spcPct val="55000"/>
              </a:spcBef>
            </a:pPr>
            <a:r>
              <a:rPr lang="en-US" sz="3600" dirty="0" smtClean="0"/>
              <a:t>Dan 10:</a:t>
            </a:r>
            <a:r>
              <a:rPr lang="en-GB" sz="3600" baseline="30000" dirty="0" smtClean="0"/>
              <a:t>12</a:t>
            </a:r>
            <a:r>
              <a:rPr lang="en-GB" sz="3600" dirty="0" smtClean="0"/>
              <a:t>Then he said to me, Fear not, Daniel, for from the first day that you set your mind and heart to understand and to humble yourself before your God, your words were heard, and </a:t>
            </a:r>
            <a:r>
              <a:rPr lang="en-GB" sz="3600" dirty="0" smtClean="0">
                <a:solidFill>
                  <a:srgbClr val="FFFF00"/>
                </a:solidFill>
              </a:rPr>
              <a:t>I have come as a consequence of [and in response to] your words.</a:t>
            </a:r>
            <a:endParaRPr lang="en-US" sz="3600" dirty="0">
              <a:solidFill>
                <a:srgbClr val="FFFF00"/>
              </a:solidFill>
            </a:endParaRPr>
          </a:p>
        </p:txBody>
      </p:sp>
    </p:spTree>
    <p:extLst>
      <p:ext uri="{BB962C8B-B14F-4D97-AF65-F5344CB8AC3E}">
        <p14:creationId xmlns:p14="http://schemas.microsoft.com/office/powerpoint/2010/main" val="131025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0915" name="Rectangle 3"/>
          <p:cNvSpPr>
            <a:spLocks noGrp="1" noChangeArrowheads="1"/>
          </p:cNvSpPr>
          <p:nvPr>
            <p:ph type="body" idx="1"/>
          </p:nvPr>
        </p:nvSpPr>
        <p:spPr>
          <a:xfrm>
            <a:off x="179388" y="908050"/>
            <a:ext cx="8785225" cy="5617294"/>
          </a:xfrm>
        </p:spPr>
        <p:txBody>
          <a:bodyPr>
            <a:normAutofit lnSpcReduction="10000"/>
          </a:bodyPr>
          <a:lstStyle/>
          <a:p>
            <a:pPr>
              <a:spcBef>
                <a:spcPct val="55000"/>
              </a:spcBef>
            </a:pPr>
            <a:r>
              <a:rPr lang="en-US" sz="3600" dirty="0" smtClean="0"/>
              <a:t>We can see angels</a:t>
            </a:r>
          </a:p>
          <a:p>
            <a:pPr>
              <a:spcBef>
                <a:spcPct val="55000"/>
              </a:spcBef>
            </a:pPr>
            <a:r>
              <a:rPr lang="en-US" sz="3600" dirty="0" smtClean="0"/>
              <a:t>We can talk to angels</a:t>
            </a:r>
          </a:p>
          <a:p>
            <a:pPr>
              <a:spcBef>
                <a:spcPct val="55000"/>
              </a:spcBef>
            </a:pPr>
            <a:r>
              <a:rPr lang="en-US" sz="3600" dirty="0" smtClean="0"/>
              <a:t>We can receive direction from angels</a:t>
            </a:r>
          </a:p>
          <a:p>
            <a:pPr>
              <a:spcBef>
                <a:spcPct val="55000"/>
              </a:spcBef>
            </a:pPr>
            <a:r>
              <a:rPr lang="en-US" sz="3600" dirty="0" smtClean="0"/>
              <a:t>We can receive ministry from angels</a:t>
            </a:r>
          </a:p>
          <a:p>
            <a:pPr>
              <a:spcBef>
                <a:spcPct val="55000"/>
              </a:spcBef>
            </a:pPr>
            <a:r>
              <a:rPr lang="en-US" sz="3600" dirty="0" smtClean="0"/>
              <a:t>We can have angels minister with us</a:t>
            </a:r>
          </a:p>
          <a:p>
            <a:pPr>
              <a:spcBef>
                <a:spcPct val="55000"/>
              </a:spcBef>
            </a:pPr>
            <a:r>
              <a:rPr lang="en-US" sz="3600" dirty="0" smtClean="0"/>
              <a:t>We can ask God to release the angels</a:t>
            </a:r>
          </a:p>
          <a:p>
            <a:pPr>
              <a:spcBef>
                <a:spcPct val="55000"/>
              </a:spcBef>
            </a:pPr>
            <a:r>
              <a:rPr lang="en-US" sz="3600" dirty="0" smtClean="0"/>
              <a:t>Angels are directed by God on our behalf</a:t>
            </a:r>
          </a:p>
        </p:txBody>
      </p:sp>
    </p:spTree>
    <p:extLst>
      <p:ext uri="{BB962C8B-B14F-4D97-AF65-F5344CB8AC3E}">
        <p14:creationId xmlns:p14="http://schemas.microsoft.com/office/powerpoint/2010/main" val="3933988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0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0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0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0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0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90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0915" name="Rectangle 3"/>
          <p:cNvSpPr>
            <a:spLocks noGrp="1" noChangeArrowheads="1"/>
          </p:cNvSpPr>
          <p:nvPr>
            <p:ph type="body" idx="1"/>
          </p:nvPr>
        </p:nvSpPr>
        <p:spPr>
          <a:xfrm>
            <a:off x="0" y="764704"/>
            <a:ext cx="9144000" cy="6093296"/>
          </a:xfrm>
        </p:spPr>
        <p:txBody>
          <a:bodyPr>
            <a:normAutofit/>
          </a:bodyPr>
          <a:lstStyle/>
          <a:p>
            <a:pPr>
              <a:spcBef>
                <a:spcPct val="55000"/>
              </a:spcBef>
            </a:pPr>
            <a:r>
              <a:rPr lang="en-US" sz="4000" dirty="0" smtClean="0"/>
              <a:t>Angels can talk to God on our behalf</a:t>
            </a:r>
          </a:p>
          <a:p>
            <a:pPr>
              <a:spcBef>
                <a:spcPct val="55000"/>
              </a:spcBef>
            </a:pPr>
            <a:r>
              <a:rPr lang="en-US" sz="4000" dirty="0" smtClean="0"/>
              <a:t>Angels </a:t>
            </a:r>
            <a:r>
              <a:rPr lang="en-US" sz="4000" dirty="0" smtClean="0"/>
              <a:t>respond to our words</a:t>
            </a:r>
          </a:p>
          <a:p>
            <a:pPr>
              <a:spcBef>
                <a:spcPct val="55000"/>
              </a:spcBef>
            </a:pPr>
            <a:r>
              <a:rPr lang="en-US" sz="4000" dirty="0" smtClean="0"/>
              <a:t>Angels can answer our prayers</a:t>
            </a:r>
          </a:p>
          <a:p>
            <a:pPr>
              <a:spcBef>
                <a:spcPct val="55000"/>
              </a:spcBef>
            </a:pPr>
            <a:r>
              <a:rPr lang="en-US" sz="4000" dirty="0" smtClean="0"/>
              <a:t>We can cooperate with angelic </a:t>
            </a:r>
            <a:r>
              <a:rPr lang="en-US" sz="4000" dirty="0" smtClean="0"/>
              <a:t>assignments</a:t>
            </a:r>
          </a:p>
          <a:p>
            <a:pPr>
              <a:spcBef>
                <a:spcPct val="55000"/>
              </a:spcBef>
            </a:pPr>
            <a:r>
              <a:rPr lang="en-US" sz="4000" dirty="0" smtClean="0"/>
              <a:t>Angels cooperate with our assignments</a:t>
            </a:r>
            <a:endParaRPr lang="en-US" sz="4000" dirty="0" smtClean="0"/>
          </a:p>
        </p:txBody>
      </p:sp>
    </p:spTree>
    <p:extLst>
      <p:ext uri="{BB962C8B-B14F-4D97-AF65-F5344CB8AC3E}">
        <p14:creationId xmlns:p14="http://schemas.microsoft.com/office/powerpoint/2010/main" val="33531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0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0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0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0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0915" name="Rectangle 3"/>
          <p:cNvSpPr>
            <a:spLocks noGrp="1" noChangeArrowheads="1"/>
          </p:cNvSpPr>
          <p:nvPr>
            <p:ph type="body" idx="1"/>
          </p:nvPr>
        </p:nvSpPr>
        <p:spPr>
          <a:xfrm>
            <a:off x="0" y="764704"/>
            <a:ext cx="9144000" cy="6093296"/>
          </a:xfrm>
        </p:spPr>
        <p:txBody>
          <a:bodyPr>
            <a:normAutofit/>
          </a:bodyPr>
          <a:lstStyle/>
          <a:p>
            <a:pPr>
              <a:spcBef>
                <a:spcPct val="55000"/>
              </a:spcBef>
            </a:pPr>
            <a:r>
              <a:rPr lang="en-US" sz="4000" dirty="0" smtClean="0"/>
              <a:t>We </a:t>
            </a:r>
            <a:r>
              <a:rPr lang="en-US" sz="4000" dirty="0" smtClean="0"/>
              <a:t>don’t worship angels</a:t>
            </a:r>
          </a:p>
          <a:p>
            <a:pPr>
              <a:spcBef>
                <a:spcPct val="55000"/>
              </a:spcBef>
            </a:pPr>
            <a:r>
              <a:rPr lang="en-US" sz="4000" dirty="0" smtClean="0"/>
              <a:t>We don’t pray to angels</a:t>
            </a:r>
          </a:p>
          <a:p>
            <a:pPr>
              <a:spcBef>
                <a:spcPct val="55000"/>
              </a:spcBef>
            </a:pPr>
            <a:r>
              <a:rPr lang="en-US" sz="4000" dirty="0" smtClean="0"/>
              <a:t>We don’t direct angels according to our </a:t>
            </a:r>
            <a:r>
              <a:rPr lang="en-US" sz="4000" dirty="0" smtClean="0"/>
              <a:t>will only as mature sons of God</a:t>
            </a:r>
          </a:p>
          <a:p>
            <a:pPr>
              <a:spcBef>
                <a:spcPct val="55000"/>
              </a:spcBef>
            </a:pPr>
            <a:r>
              <a:rPr lang="en-US" sz="4000" dirty="0" smtClean="0"/>
              <a:t>Lords, kings and sons – angels facilitate the kingdom around us</a:t>
            </a:r>
            <a:endParaRPr lang="en-US" sz="4000" dirty="0" smtClean="0"/>
          </a:p>
        </p:txBody>
      </p:sp>
    </p:spTree>
    <p:extLst>
      <p:ext uri="{BB962C8B-B14F-4D97-AF65-F5344CB8AC3E}">
        <p14:creationId xmlns:p14="http://schemas.microsoft.com/office/powerpoint/2010/main" val="34663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0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0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0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0915" name="Rectangle 3"/>
          <p:cNvSpPr>
            <a:spLocks noGrp="1" noChangeArrowheads="1"/>
          </p:cNvSpPr>
          <p:nvPr>
            <p:ph type="body" idx="1"/>
          </p:nvPr>
        </p:nvSpPr>
        <p:spPr>
          <a:xfrm>
            <a:off x="0" y="908050"/>
            <a:ext cx="9144000" cy="5949950"/>
          </a:xfrm>
        </p:spPr>
        <p:txBody>
          <a:bodyPr>
            <a:normAutofit fontScale="92500" lnSpcReduction="20000"/>
          </a:bodyPr>
          <a:lstStyle/>
          <a:p>
            <a:pPr>
              <a:spcBef>
                <a:spcPct val="55000"/>
              </a:spcBef>
            </a:pPr>
            <a:r>
              <a:rPr lang="en-US" sz="3600" dirty="0" smtClean="0"/>
              <a:t>Gathering angels</a:t>
            </a:r>
          </a:p>
          <a:p>
            <a:pPr>
              <a:spcBef>
                <a:spcPct val="55000"/>
              </a:spcBef>
            </a:pPr>
            <a:r>
              <a:rPr lang="en-US" sz="3600" dirty="0" smtClean="0"/>
              <a:t>Matt 13:</a:t>
            </a:r>
            <a:r>
              <a:rPr lang="en-GB" sz="3600" baseline="30000" dirty="0"/>
              <a:t>41</a:t>
            </a:r>
            <a:r>
              <a:rPr lang="en-GB" sz="3600" dirty="0"/>
              <a:t> The Son of Man will send forth His </a:t>
            </a:r>
            <a:r>
              <a:rPr lang="en-GB" sz="3600" dirty="0">
                <a:solidFill>
                  <a:srgbClr val="FFFF00"/>
                </a:solidFill>
              </a:rPr>
              <a:t>angels</a:t>
            </a:r>
            <a:r>
              <a:rPr lang="en-GB" sz="3600" dirty="0"/>
              <a:t>, and they will </a:t>
            </a:r>
            <a:r>
              <a:rPr lang="en-GB" sz="3600" dirty="0">
                <a:solidFill>
                  <a:srgbClr val="FFFF00"/>
                </a:solidFill>
              </a:rPr>
              <a:t>gather out of His kingdom </a:t>
            </a:r>
            <a:r>
              <a:rPr lang="en-GB" sz="3600" dirty="0"/>
              <a:t>all </a:t>
            </a:r>
            <a:r>
              <a:rPr lang="en-GB" sz="3600" dirty="0">
                <a:solidFill>
                  <a:srgbClr val="FFFF00"/>
                </a:solidFill>
              </a:rPr>
              <a:t>stumbling blocks</a:t>
            </a:r>
            <a:r>
              <a:rPr lang="en-GB" sz="3600" dirty="0"/>
              <a:t>, and those who commit </a:t>
            </a:r>
            <a:r>
              <a:rPr lang="en-GB" sz="3600" dirty="0">
                <a:solidFill>
                  <a:srgbClr val="FFFF00"/>
                </a:solidFill>
              </a:rPr>
              <a:t>lawlessness</a:t>
            </a:r>
            <a:r>
              <a:rPr lang="en-GB" sz="3600" dirty="0" smtClean="0"/>
              <a:t>,</a:t>
            </a:r>
          </a:p>
          <a:p>
            <a:pPr>
              <a:spcBef>
                <a:spcPct val="55000"/>
              </a:spcBef>
            </a:pPr>
            <a:r>
              <a:rPr lang="en-GB" sz="3600" dirty="0" smtClean="0"/>
              <a:t>Seraphim angels</a:t>
            </a:r>
          </a:p>
          <a:p>
            <a:pPr>
              <a:spcBef>
                <a:spcPct val="55000"/>
              </a:spcBef>
            </a:pPr>
            <a:r>
              <a:rPr lang="en-GB" sz="3600" dirty="0" smtClean="0"/>
              <a:t>Isa 6:</a:t>
            </a:r>
            <a:r>
              <a:rPr lang="en-GB" sz="3600" baseline="30000" dirty="0" smtClean="0"/>
              <a:t>6</a:t>
            </a:r>
            <a:r>
              <a:rPr lang="en-GB" sz="3600" dirty="0" smtClean="0"/>
              <a:t> </a:t>
            </a:r>
            <a:r>
              <a:rPr lang="en-GB" sz="3600" dirty="0"/>
              <a:t>Then one of the </a:t>
            </a:r>
            <a:r>
              <a:rPr lang="en-GB" sz="3600" dirty="0">
                <a:solidFill>
                  <a:srgbClr val="FFFF00"/>
                </a:solidFill>
              </a:rPr>
              <a:t>seraphim</a:t>
            </a:r>
            <a:r>
              <a:rPr lang="en-GB" sz="3600" dirty="0"/>
              <a:t> flew to me with a </a:t>
            </a:r>
            <a:r>
              <a:rPr lang="en-GB" sz="3600" dirty="0">
                <a:solidFill>
                  <a:srgbClr val="FFFF00"/>
                </a:solidFill>
              </a:rPr>
              <a:t>burning coal </a:t>
            </a:r>
            <a:r>
              <a:rPr lang="en-GB" sz="3600" dirty="0"/>
              <a:t>in his hand, which he had taken from the altar with tongs. </a:t>
            </a:r>
            <a:r>
              <a:rPr lang="en-GB" sz="3600" baseline="30000" dirty="0"/>
              <a:t>7</a:t>
            </a:r>
            <a:r>
              <a:rPr lang="en-GB" sz="3600" dirty="0"/>
              <a:t> He touched my mouth </a:t>
            </a:r>
            <a:r>
              <a:rPr lang="en-GB" sz="3600" i="1" dirty="0"/>
              <a:t>with it</a:t>
            </a:r>
            <a:r>
              <a:rPr lang="en-GB" sz="3600" dirty="0"/>
              <a:t> and said, “Behold, this has touched your lips; and your iniquity is taken away and your sin is forgiven.” </a:t>
            </a:r>
            <a:endParaRPr lang="en-US" sz="3600" dirty="0" smtClean="0"/>
          </a:p>
        </p:txBody>
      </p:sp>
    </p:spTree>
    <p:extLst>
      <p:ext uri="{BB962C8B-B14F-4D97-AF65-F5344CB8AC3E}">
        <p14:creationId xmlns:p14="http://schemas.microsoft.com/office/powerpoint/2010/main" val="9961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09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09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0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0915" name="Rectangle 3"/>
          <p:cNvSpPr>
            <a:spLocks noGrp="1" noChangeArrowheads="1"/>
          </p:cNvSpPr>
          <p:nvPr>
            <p:ph type="body" idx="1"/>
          </p:nvPr>
        </p:nvSpPr>
        <p:spPr>
          <a:xfrm>
            <a:off x="0" y="908050"/>
            <a:ext cx="9144000" cy="5949950"/>
          </a:xfrm>
        </p:spPr>
        <p:txBody>
          <a:bodyPr>
            <a:normAutofit/>
          </a:bodyPr>
          <a:lstStyle/>
          <a:p>
            <a:pPr>
              <a:spcBef>
                <a:spcPct val="55000"/>
              </a:spcBef>
            </a:pPr>
            <a:r>
              <a:rPr lang="en-US" sz="4000" dirty="0"/>
              <a:t>H</a:t>
            </a:r>
            <a:r>
              <a:rPr lang="en-US" sz="4000" dirty="0" smtClean="0"/>
              <a:t>ealing</a:t>
            </a:r>
            <a:r>
              <a:rPr lang="en-US" sz="4000" dirty="0" smtClean="0"/>
              <a:t> angels</a:t>
            </a:r>
          </a:p>
          <a:p>
            <a:pPr>
              <a:spcBef>
                <a:spcPct val="55000"/>
              </a:spcBef>
            </a:pPr>
            <a:r>
              <a:rPr lang="en-US" sz="4000" dirty="0" smtClean="0"/>
              <a:t>John 5:4 </a:t>
            </a:r>
            <a:r>
              <a:rPr lang="en-GB" sz="4000" dirty="0" smtClean="0"/>
              <a:t>for </a:t>
            </a:r>
            <a:r>
              <a:rPr lang="en-GB" sz="4000" dirty="0"/>
              <a:t>an </a:t>
            </a:r>
            <a:r>
              <a:rPr lang="en-GB" sz="4000" dirty="0">
                <a:solidFill>
                  <a:srgbClr val="FFFF00"/>
                </a:solidFill>
              </a:rPr>
              <a:t>angel</a:t>
            </a:r>
            <a:r>
              <a:rPr lang="en-GB" sz="4000" dirty="0"/>
              <a:t> of the Lord went down at certain seasons into the pool and stirred up the water; whoever then first, after the stirring up of the water, stepped in was made well from whatever disease with which he was afflicted</a:t>
            </a:r>
            <a:r>
              <a:rPr lang="en-GB" sz="4000" dirty="0" smtClean="0"/>
              <a:t>.]</a:t>
            </a:r>
            <a:endParaRPr lang="en-US" sz="4000" dirty="0" smtClean="0"/>
          </a:p>
        </p:txBody>
      </p:sp>
    </p:spTree>
    <p:extLst>
      <p:ext uri="{BB962C8B-B14F-4D97-AF65-F5344CB8AC3E}">
        <p14:creationId xmlns:p14="http://schemas.microsoft.com/office/powerpoint/2010/main" val="75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0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0915" name="Rectangle 3"/>
          <p:cNvSpPr>
            <a:spLocks noGrp="1" noChangeArrowheads="1"/>
          </p:cNvSpPr>
          <p:nvPr>
            <p:ph type="body" idx="1"/>
          </p:nvPr>
        </p:nvSpPr>
        <p:spPr>
          <a:xfrm>
            <a:off x="0" y="908050"/>
            <a:ext cx="9144000" cy="5949950"/>
          </a:xfrm>
        </p:spPr>
        <p:txBody>
          <a:bodyPr>
            <a:normAutofit/>
          </a:bodyPr>
          <a:lstStyle/>
          <a:p>
            <a:pPr>
              <a:spcBef>
                <a:spcPct val="55000"/>
              </a:spcBef>
            </a:pPr>
            <a:r>
              <a:rPr lang="en-US" sz="4000" dirty="0" err="1" smtClean="0"/>
              <a:t>Chasmalim</a:t>
            </a:r>
            <a:r>
              <a:rPr lang="en-US" sz="4000" dirty="0" smtClean="0"/>
              <a:t> angels</a:t>
            </a:r>
          </a:p>
          <a:p>
            <a:pPr>
              <a:spcBef>
                <a:spcPct val="55000"/>
              </a:spcBef>
            </a:pPr>
            <a:r>
              <a:rPr lang="en-US" sz="4000" dirty="0" err="1" smtClean="0"/>
              <a:t>Ezek</a:t>
            </a:r>
            <a:r>
              <a:rPr lang="en-US" sz="4000" dirty="0" smtClean="0"/>
              <a:t> 1:</a:t>
            </a:r>
            <a:r>
              <a:rPr lang="en-GB" sz="4000" baseline="30000" dirty="0"/>
              <a:t>4</a:t>
            </a:r>
            <a:r>
              <a:rPr lang="en-GB" sz="4000" dirty="0"/>
              <a:t>As I looked, behold, a stormy wind came out of the north, and a great cloud with a fire enveloping it and flashing continually; a brightness was about it and out of the midst of it there seemed to glow amber metal, out of the midst of the </a:t>
            </a:r>
            <a:r>
              <a:rPr lang="en-GB" sz="4000" dirty="0" smtClean="0"/>
              <a:t>fire</a:t>
            </a:r>
            <a:endParaRPr lang="en-US" sz="4000" dirty="0" smtClean="0"/>
          </a:p>
        </p:txBody>
      </p:sp>
    </p:spTree>
    <p:extLst>
      <p:ext uri="{BB962C8B-B14F-4D97-AF65-F5344CB8AC3E}">
        <p14:creationId xmlns:p14="http://schemas.microsoft.com/office/powerpoint/2010/main" val="352800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0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0"/>
            <a:ext cx="9144000" cy="692150"/>
          </a:xfrm>
          <a:noFill/>
        </p:spPr>
        <p:txBody>
          <a:bodyPr lIns="0" tIns="0" rIns="0" bIns="0" anchor="t"/>
          <a:lstStyle/>
          <a:p>
            <a:r>
              <a:rPr lang="en-GB" sz="4200"/>
              <a:t>Preparing for destiny - Angelic</a:t>
            </a:r>
          </a:p>
        </p:txBody>
      </p:sp>
      <p:sp>
        <p:nvSpPr>
          <p:cNvPr id="1190915" name="Rectangle 3"/>
          <p:cNvSpPr>
            <a:spLocks noGrp="1" noChangeArrowheads="1"/>
          </p:cNvSpPr>
          <p:nvPr>
            <p:ph type="body" idx="1"/>
          </p:nvPr>
        </p:nvSpPr>
        <p:spPr>
          <a:xfrm>
            <a:off x="0" y="908050"/>
            <a:ext cx="9144000" cy="5949950"/>
          </a:xfrm>
        </p:spPr>
        <p:txBody>
          <a:bodyPr>
            <a:normAutofit/>
          </a:bodyPr>
          <a:lstStyle/>
          <a:p>
            <a:pPr>
              <a:spcBef>
                <a:spcPct val="55000"/>
              </a:spcBef>
            </a:pPr>
            <a:r>
              <a:rPr lang="en-US" sz="3600" dirty="0" smtClean="0"/>
              <a:t>Hunter</a:t>
            </a:r>
            <a:r>
              <a:rPr lang="en-US" sz="3600" dirty="0" smtClean="0"/>
              <a:t> angels</a:t>
            </a:r>
          </a:p>
          <a:p>
            <a:pPr>
              <a:spcBef>
                <a:spcPct val="55000"/>
              </a:spcBef>
            </a:pPr>
            <a:r>
              <a:rPr lang="en-US" sz="3600" dirty="0" smtClean="0"/>
              <a:t>Matt 22:</a:t>
            </a:r>
            <a:r>
              <a:rPr lang="en-GB" sz="3600" baseline="30000" dirty="0"/>
              <a:t>8</a:t>
            </a:r>
            <a:r>
              <a:rPr lang="en-GB" sz="3600" dirty="0"/>
              <a:t> Then he *said to his </a:t>
            </a:r>
            <a:r>
              <a:rPr lang="en-GB" sz="3600" dirty="0" smtClean="0"/>
              <a:t>servants, </a:t>
            </a:r>
            <a:r>
              <a:rPr lang="en-GB" sz="3600" dirty="0"/>
              <a:t>‘The wedding is ready, but those who were invited were not worthy. </a:t>
            </a:r>
            <a:r>
              <a:rPr lang="en-GB" sz="3600" baseline="30000" dirty="0"/>
              <a:t>9</a:t>
            </a:r>
            <a:r>
              <a:rPr lang="en-GB" sz="3600" dirty="0"/>
              <a:t> Go therefore to the main highways, and as many as you find </a:t>
            </a:r>
            <a:r>
              <a:rPr lang="en-GB" sz="3600" i="1" dirty="0"/>
              <a:t>there</a:t>
            </a:r>
            <a:r>
              <a:rPr lang="en-GB" sz="3600" dirty="0"/>
              <a:t>, invite to the wedding feast.’ </a:t>
            </a:r>
            <a:r>
              <a:rPr lang="en-GB" sz="3600" baseline="30000" dirty="0"/>
              <a:t>10</a:t>
            </a:r>
            <a:r>
              <a:rPr lang="en-GB" sz="3600" dirty="0"/>
              <a:t> Those slaves went out into the streets and gathered together all they </a:t>
            </a:r>
            <a:r>
              <a:rPr lang="en-GB" sz="3600" dirty="0" smtClean="0"/>
              <a:t>found</a:t>
            </a:r>
          </a:p>
          <a:p>
            <a:pPr>
              <a:spcBef>
                <a:spcPct val="55000"/>
              </a:spcBef>
            </a:pPr>
            <a:r>
              <a:rPr lang="en-GB" sz="3600" dirty="0" smtClean="0"/>
              <a:t>Matt 13:39 … </a:t>
            </a:r>
            <a:r>
              <a:rPr lang="en-GB" sz="3600" dirty="0" smtClean="0"/>
              <a:t>and </a:t>
            </a:r>
            <a:r>
              <a:rPr lang="en-GB" sz="3600" dirty="0"/>
              <a:t>the reapers are angels.</a:t>
            </a:r>
            <a:endParaRPr lang="en-US" sz="3600" dirty="0" smtClean="0"/>
          </a:p>
        </p:txBody>
      </p:sp>
    </p:spTree>
    <p:extLst>
      <p:ext uri="{BB962C8B-B14F-4D97-AF65-F5344CB8AC3E}">
        <p14:creationId xmlns:p14="http://schemas.microsoft.com/office/powerpoint/2010/main" val="349408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0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0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build="p"/>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129892</TotalTime>
  <Words>5407</Words>
  <Application>Microsoft Office PowerPoint</Application>
  <PresentationFormat>On-screen Show (4:3)</PresentationFormat>
  <Paragraphs>507</Paragraphs>
  <Slides>99</Slides>
  <Notes>64</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Ocean</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Angelic Canopy</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PowerPoint Presentation</vt:lpstr>
      <vt:lpstr>PowerPoint Presentation</vt:lpstr>
      <vt:lpstr>Preparing for destiny - Angelic</vt:lpstr>
      <vt:lpstr>Preparing for destiny - Angelic</vt:lpstr>
      <vt:lpstr>Preparing for destiny - Angelic</vt:lpstr>
      <vt:lpstr>Heavenly Realms</vt:lpstr>
      <vt:lpstr>Heavenly Realms</vt:lpstr>
      <vt:lpstr>Heavenly Realms</vt:lpstr>
      <vt:lpstr>Heavenly Realms</vt:lpstr>
      <vt:lpstr>Heavenly Realms</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lpstr>Preparing for destiny - Angelic</vt:lpstr>
    </vt:vector>
  </TitlesOfParts>
  <Company>FREEDOM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Parsons</dc:creator>
  <cp:lastModifiedBy>Mike Parsons</cp:lastModifiedBy>
  <cp:revision>614</cp:revision>
  <dcterms:created xsi:type="dcterms:W3CDTF">2011-05-11T11:14:13Z</dcterms:created>
  <dcterms:modified xsi:type="dcterms:W3CDTF">2012-01-25T15:23:41Z</dcterms:modified>
</cp:coreProperties>
</file>