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2"/>
  </p:notesMasterIdLst>
  <p:sldIdLst>
    <p:sldId id="470" r:id="rId3"/>
    <p:sldId id="586" r:id="rId4"/>
    <p:sldId id="585" r:id="rId5"/>
    <p:sldId id="590" r:id="rId6"/>
    <p:sldId id="589" r:id="rId7"/>
    <p:sldId id="588" r:id="rId8"/>
    <p:sldId id="587" r:id="rId9"/>
    <p:sldId id="591" r:id="rId10"/>
    <p:sldId id="597" r:id="rId11"/>
    <p:sldId id="596" r:id="rId12"/>
    <p:sldId id="598" r:id="rId13"/>
    <p:sldId id="595" r:id="rId14"/>
    <p:sldId id="594" r:id="rId15"/>
    <p:sldId id="593" r:id="rId16"/>
    <p:sldId id="602" r:id="rId17"/>
    <p:sldId id="592" r:id="rId18"/>
    <p:sldId id="605" r:id="rId19"/>
    <p:sldId id="601" r:id="rId20"/>
    <p:sldId id="600" r:id="rId21"/>
    <p:sldId id="620" r:id="rId22"/>
    <p:sldId id="621" r:id="rId23"/>
    <p:sldId id="599" r:id="rId24"/>
    <p:sldId id="607" r:id="rId25"/>
    <p:sldId id="608" r:id="rId26"/>
    <p:sldId id="609" r:id="rId27"/>
    <p:sldId id="610" r:id="rId28"/>
    <p:sldId id="606" r:id="rId29"/>
    <p:sldId id="604" r:id="rId30"/>
    <p:sldId id="603" r:id="rId31"/>
    <p:sldId id="615" r:id="rId32"/>
    <p:sldId id="616" r:id="rId33"/>
    <p:sldId id="614" r:id="rId34"/>
    <p:sldId id="613" r:id="rId35"/>
    <p:sldId id="618" r:id="rId36"/>
    <p:sldId id="623" r:id="rId37"/>
    <p:sldId id="612" r:id="rId38"/>
    <p:sldId id="624" r:id="rId39"/>
    <p:sldId id="611" r:id="rId40"/>
    <p:sldId id="617" r:id="rId41"/>
    <p:sldId id="622" r:id="rId42"/>
    <p:sldId id="619" r:id="rId43"/>
    <p:sldId id="629" r:id="rId44"/>
    <p:sldId id="628" r:id="rId45"/>
    <p:sldId id="627" r:id="rId46"/>
    <p:sldId id="631" r:id="rId47"/>
    <p:sldId id="626" r:id="rId48"/>
    <p:sldId id="632" r:id="rId49"/>
    <p:sldId id="630" r:id="rId50"/>
    <p:sldId id="625" r:id="rId51"/>
    <p:sldId id="633" r:id="rId52"/>
    <p:sldId id="634" r:id="rId53"/>
    <p:sldId id="639" r:id="rId54"/>
    <p:sldId id="638" r:id="rId55"/>
    <p:sldId id="637" r:id="rId56"/>
    <p:sldId id="636" r:id="rId57"/>
    <p:sldId id="641" r:id="rId58"/>
    <p:sldId id="642" r:id="rId59"/>
    <p:sldId id="635" r:id="rId60"/>
    <p:sldId id="640"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E5B1"/>
    <a:srgbClr val="696969"/>
    <a:srgbClr val="757575"/>
    <a:srgbClr val="949494"/>
    <a:srgbClr val="0C5A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varScale="1">
        <p:scale>
          <a:sx n="74" d="100"/>
          <a:sy n="74" d="100"/>
        </p:scale>
        <p:origin x="-12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B8D99-27C8-4019-9521-CCCA8C4852D2}" type="datetimeFigureOut">
              <a:rPr lang="en-GB" smtClean="0"/>
              <a:t>24/04/2013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284F4-1915-402E-AF08-05F104AB9853}" type="slidenum">
              <a:rPr lang="en-GB" smtClean="0"/>
              <a:t>‹#›</a:t>
            </a:fld>
            <a:endParaRPr lang="en-GB"/>
          </a:p>
        </p:txBody>
      </p:sp>
    </p:spTree>
    <p:extLst>
      <p:ext uri="{BB962C8B-B14F-4D97-AF65-F5344CB8AC3E}">
        <p14:creationId xmlns:p14="http://schemas.microsoft.com/office/powerpoint/2010/main" val="320448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B27487-3C2F-4A0C-8AE8-FBF495C1E5FE}" type="slidenum">
              <a:rPr lang="en-GB"/>
              <a:pPr/>
              <a:t>9</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77E16A-467C-4F78-BA8B-0EDF9B683284}" type="slidenum">
              <a:rPr lang="en-GB"/>
              <a:pPr/>
              <a:t>10</a:t>
            </a:fld>
            <a:endParaRPr lang="en-GB"/>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223BC6-0707-4A6D-8871-F4A45A5DCE08}" type="slidenum">
              <a:rPr lang="en-GB"/>
              <a:pPr/>
              <a:t>11</a:t>
            </a:fld>
            <a:endParaRPr lang="en-GB"/>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B75863-169F-49A8-A4A3-A259ED387D5F}" type="slidenum">
              <a:rPr lang="en-GB">
                <a:solidFill>
                  <a:prstClr val="black"/>
                </a:solidFill>
              </a:rPr>
              <a:pPr/>
              <a:t>57</a:t>
            </a:fld>
            <a:endParaRPr lang="en-GB">
              <a:solidFill>
                <a:prstClr val="black"/>
              </a:solidFill>
            </a:endParaRPr>
          </a:p>
        </p:txBody>
      </p:sp>
      <p:sp>
        <p:nvSpPr>
          <p:cNvPr id="814082" name="Rectangle 2"/>
          <p:cNvSpPr>
            <a:spLocks noRot="1" noChangeArrowheads="1" noTextEdit="1"/>
          </p:cNvSpPr>
          <p:nvPr>
            <p:ph type="sldImg"/>
          </p:nvPr>
        </p:nvSpPr>
        <p:spPr>
          <a:xfrm>
            <a:off x="925719" y="685838"/>
            <a:ext cx="5006564" cy="3429182"/>
          </a:xfrm>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9552" y="692696"/>
            <a:ext cx="8424936" cy="108012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4/24/2013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2DC8669-0654-4C20-99F7-8C83717FFE5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522887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21EE360-E1AB-40EF-9360-149161A7DD4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841275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4565BA-1E7F-4A78-B799-A43A22846B0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21081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807ABF3-9FB1-4452-89D3-99401AE6659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360882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7CFD5A6-F0BF-4B27-B29A-F4184493832E}"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974151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D3EA2E2-041C-44DF-97E2-59158193FD47}"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98515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66D92CB2-CA62-4A75-B159-16431E764C4B}"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14455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CB55E99-7BF6-4BCC-933E-B8A686A6BC3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130300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708688"/>
          </a:xfrm>
        </p:spPr>
        <p:txBody>
          <a:bodyPr>
            <a:noAutofit/>
          </a:bodyPr>
          <a:lstStyle>
            <a:lvl1pPr>
              <a:defRPr sz="5400" baseline="0">
                <a:effectLst>
                  <a:outerShdw blurRad="50800" dist="38100" dir="5400000" algn="ctr" rotWithShape="0">
                    <a:schemeClr val="bg1"/>
                  </a:outerShdw>
                </a:effectLst>
              </a:defRPr>
            </a:lvl1pPr>
          </a:lstStyle>
          <a:p>
            <a:endParaRPr kumimoji="0" lang="en-US" dirty="0"/>
          </a:p>
        </p:txBody>
      </p:sp>
      <p:sp>
        <p:nvSpPr>
          <p:cNvPr id="3" name="Content Placeholder 2"/>
          <p:cNvSpPr>
            <a:spLocks noGrp="1"/>
          </p:cNvSpPr>
          <p:nvPr>
            <p:ph idx="1"/>
          </p:nvPr>
        </p:nvSpPr>
        <p:spPr>
          <a:xfrm>
            <a:off x="0" y="980728"/>
            <a:ext cx="9144000" cy="5877272"/>
          </a:xfrm>
        </p:spPr>
        <p:txBody>
          <a:bodyPr lIns="0" tIns="0" rIns="0" bIns="0"/>
          <a:lstStyle>
            <a:lvl1pPr>
              <a:defRPr>
                <a:effectLst>
                  <a:outerShdw blurRad="50800" dist="50800" dir="5400000" algn="ctr" rotWithShape="0">
                    <a:schemeClr val="bg1"/>
                  </a:outerShdw>
                </a:effectLst>
              </a:defRPr>
            </a:lvl1pPr>
            <a:lvl2pPr>
              <a:defRPr>
                <a:effectLst>
                  <a:outerShdw blurRad="50800" dist="50800" dir="5400000" algn="ctr" rotWithShape="0">
                    <a:schemeClr val="bg1"/>
                  </a:outerShdw>
                </a:effectLst>
              </a:defRPr>
            </a:lvl2pPr>
            <a:lvl3pPr>
              <a:defRPr>
                <a:effectLst>
                  <a:outerShdw blurRad="50800" dist="50800" dir="5400000" algn="ctr" rotWithShape="0">
                    <a:schemeClr val="bg1"/>
                  </a:outerShdw>
                </a:effectLst>
              </a:defRPr>
            </a:lvl3pPr>
            <a:lvl4pPr>
              <a:defRPr>
                <a:effectLst>
                  <a:outerShdw blurRad="50800" dist="50800" dir="5400000" algn="ctr" rotWithShape="0">
                    <a:schemeClr val="bg1"/>
                  </a:outerShdw>
                </a:effectLst>
              </a:defRPr>
            </a:lvl4pPr>
            <a:lvl5pPr>
              <a:defRPr>
                <a:effectLst>
                  <a:outerShdw blurRad="50800" dist="50800" dir="5400000" algn="ctr" rotWithShape="0">
                    <a:schemeClr val="bg1"/>
                  </a:outerShdw>
                </a:effectLs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EAB0777-4C60-462E-A92C-CDAFD498799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B5E9BE-ED3F-4264-8C93-0246D7F4952F}"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14898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818A646-EA4D-4F4C-977D-4E4F212DA98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769470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E48C2E-2DB2-45CA-869D-1384331E7694}"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05860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39552" y="495174"/>
            <a:ext cx="8229600" cy="708688"/>
          </a:xfrm>
          <a:prstGeom prst="rect">
            <a:avLst/>
          </a:prstGeom>
        </p:spPr>
        <p:txBody>
          <a:bodyPr vert="horz" lIns="0" tIns="0" rIns="0" bIns="0" anchor="t" anchorCtr="0">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251520" y="1628800"/>
            <a:ext cx="8712968" cy="511256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4/24/2013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8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3000" kern="1200" baseline="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19531EC0-585E-4A01-849C-02473F0E3FA8}" type="slidenum">
              <a:rPr lang="en-GB" smtClean="0">
                <a:solidFill>
                  <a:srgbClr val="000000"/>
                </a:solidFill>
              </a:rPr>
              <a:pPr fontAlgn="base">
                <a:spcBef>
                  <a:spcPct val="0"/>
                </a:spcBef>
                <a:spcAft>
                  <a:spcPct val="0"/>
                </a:spcAft>
              </a:pPr>
              <a:t>‹#›</a:t>
            </a:fld>
            <a:endParaRPr lang="en-GB" smtClean="0">
              <a:solidFill>
                <a:srgbClr val="000000"/>
              </a:solidFill>
            </a:endParaRPr>
          </a:p>
        </p:txBody>
      </p:sp>
    </p:spTree>
    <p:extLst>
      <p:ext uri="{BB962C8B-B14F-4D97-AF65-F5344CB8AC3E}">
        <p14:creationId xmlns:p14="http://schemas.microsoft.com/office/powerpoint/2010/main" val="14925592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Spirit Foundations notes</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Spirit	Light, Love - Wave Particle</a:t>
            </a:r>
          </a:p>
          <a:p>
            <a:r>
              <a:rPr lang="en-GB" sz="4400" dirty="0" smtClean="0">
                <a:effectLst>
                  <a:outerShdw blurRad="38100" dist="38100" dir="2700000" algn="ctr" rotWithShape="0">
                    <a:schemeClr val="bg1"/>
                  </a:outerShdw>
                </a:effectLst>
              </a:rPr>
              <a:t>Eternal essence Life = spirit</a:t>
            </a:r>
          </a:p>
          <a:p>
            <a:r>
              <a:rPr lang="en-GB" sz="4400" dirty="0" smtClean="0">
                <a:effectLst>
                  <a:outerShdw blurRad="38100" dist="38100" dir="2700000" algn="ctr" rotWithShape="0">
                    <a:schemeClr val="bg1"/>
                  </a:outerShdw>
                </a:effectLst>
              </a:rPr>
              <a:t>Spirit separated from eternal source creator, spirit realm heavenlies</a:t>
            </a:r>
          </a:p>
          <a:p>
            <a:r>
              <a:rPr lang="en-GB" sz="4400" dirty="0" smtClean="0">
                <a:effectLst>
                  <a:outerShdw blurRad="38100" dist="38100" dir="2700000" algn="ctr" rotWithShape="0">
                    <a:schemeClr val="bg1"/>
                  </a:outerShdw>
                </a:effectLst>
              </a:rPr>
              <a:t>Dead dormant disconnected – God, heaven, kingdom identity</a:t>
            </a: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5136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58750"/>
            <a:ext cx="8229600" cy="1038225"/>
          </a:xfrm>
        </p:spPr>
        <p:txBody>
          <a:bodyPr/>
          <a:lstStyle/>
          <a:p>
            <a:r>
              <a:rPr lang="en-GB" sz="3600"/>
              <a:t>Building a strong spirit</a:t>
            </a:r>
            <a:br>
              <a:rPr lang="en-GB" sz="3600"/>
            </a:br>
            <a:r>
              <a:rPr lang="en-GB" sz="3600"/>
              <a:t>Eyes of our Heart - Imagination</a:t>
            </a:r>
          </a:p>
        </p:txBody>
      </p:sp>
      <p:sp>
        <p:nvSpPr>
          <p:cNvPr id="67587" name="Rectangle 3"/>
          <p:cNvSpPr>
            <a:spLocks noGrp="1" noChangeArrowheads="1"/>
          </p:cNvSpPr>
          <p:nvPr>
            <p:ph type="body" idx="1"/>
          </p:nvPr>
        </p:nvSpPr>
        <p:spPr>
          <a:xfrm>
            <a:off x="107504" y="1412875"/>
            <a:ext cx="9036496" cy="5445125"/>
          </a:xfrm>
        </p:spPr>
        <p:txBody>
          <a:bodyPr/>
          <a:lstStyle/>
          <a:p>
            <a:r>
              <a:rPr lang="en-GB" sz="2800" dirty="0" err="1">
                <a:solidFill>
                  <a:srgbClr val="BCF3AB"/>
                </a:solidFill>
              </a:rPr>
              <a:t>Eph</a:t>
            </a:r>
            <a:r>
              <a:rPr lang="en-GB" sz="2800" dirty="0">
                <a:solidFill>
                  <a:srgbClr val="BCF3AB"/>
                </a:solidFill>
              </a:rPr>
              <a:t> 1:17 that the God of our Lord Jesus Christ, the Father of glory, may give to you a spirit of wisdom and of</a:t>
            </a:r>
            <a:r>
              <a:rPr lang="en-GB" sz="2800" dirty="0"/>
              <a:t> </a:t>
            </a:r>
            <a:r>
              <a:rPr lang="en-GB" sz="2800" dirty="0">
                <a:solidFill>
                  <a:srgbClr val="0000FF"/>
                </a:solidFill>
              </a:rPr>
              <a:t>revelation in the knowledge of Him</a:t>
            </a:r>
            <a:r>
              <a:rPr lang="en-GB" sz="2800" dirty="0">
                <a:solidFill>
                  <a:srgbClr val="BCF3AB"/>
                </a:solidFill>
              </a:rPr>
              <a:t>. 18 I pray that the</a:t>
            </a:r>
            <a:r>
              <a:rPr lang="en-GB" sz="2800" dirty="0"/>
              <a:t> </a:t>
            </a:r>
            <a:r>
              <a:rPr lang="en-GB" sz="2800" dirty="0">
                <a:solidFill>
                  <a:srgbClr val="0000FF"/>
                </a:solidFill>
              </a:rPr>
              <a:t>eyes of your heart</a:t>
            </a:r>
            <a:r>
              <a:rPr lang="en-GB" sz="2800" dirty="0"/>
              <a:t> </a:t>
            </a:r>
            <a:r>
              <a:rPr lang="en-GB" sz="2800" dirty="0">
                <a:solidFill>
                  <a:srgbClr val="BCF3AB"/>
                </a:solidFill>
              </a:rPr>
              <a:t>may be enlightened, so that you will know what is the</a:t>
            </a:r>
            <a:r>
              <a:rPr lang="en-GB" sz="2800" dirty="0"/>
              <a:t> </a:t>
            </a:r>
            <a:r>
              <a:rPr lang="en-GB" sz="2800" dirty="0">
                <a:solidFill>
                  <a:srgbClr val="0000FF"/>
                </a:solidFill>
              </a:rPr>
              <a:t>hope of His</a:t>
            </a:r>
            <a:r>
              <a:rPr lang="en-GB" sz="2800" dirty="0"/>
              <a:t> </a:t>
            </a:r>
            <a:r>
              <a:rPr lang="en-GB" sz="2800" dirty="0">
                <a:solidFill>
                  <a:srgbClr val="0000FF"/>
                </a:solidFill>
              </a:rPr>
              <a:t>calling</a:t>
            </a:r>
            <a:r>
              <a:rPr lang="en-GB" sz="2800" dirty="0">
                <a:solidFill>
                  <a:srgbClr val="BCF3AB"/>
                </a:solidFill>
              </a:rPr>
              <a:t>, what are the riches of the</a:t>
            </a:r>
            <a:r>
              <a:rPr lang="en-GB" sz="2800" dirty="0"/>
              <a:t> </a:t>
            </a:r>
            <a:r>
              <a:rPr lang="en-GB" sz="2800" dirty="0">
                <a:solidFill>
                  <a:srgbClr val="0000FF"/>
                </a:solidFill>
              </a:rPr>
              <a:t>glory of His inheritance</a:t>
            </a:r>
            <a:r>
              <a:rPr lang="en-GB" sz="2800" dirty="0"/>
              <a:t> </a:t>
            </a:r>
            <a:r>
              <a:rPr lang="en-GB" sz="2800" dirty="0">
                <a:solidFill>
                  <a:srgbClr val="BCF3AB"/>
                </a:solidFill>
              </a:rPr>
              <a:t>in the saints, 19 and what is the surpassing greatness of</a:t>
            </a:r>
            <a:r>
              <a:rPr lang="en-GB" sz="2800" dirty="0"/>
              <a:t> </a:t>
            </a:r>
            <a:r>
              <a:rPr lang="en-GB" sz="2800" dirty="0">
                <a:solidFill>
                  <a:srgbClr val="0000FF"/>
                </a:solidFill>
              </a:rPr>
              <a:t>His</a:t>
            </a:r>
            <a:r>
              <a:rPr lang="en-GB" sz="2800" dirty="0"/>
              <a:t> </a:t>
            </a:r>
            <a:r>
              <a:rPr lang="en-GB" sz="2800" dirty="0">
                <a:solidFill>
                  <a:srgbClr val="0000FF"/>
                </a:solidFill>
              </a:rPr>
              <a:t>power</a:t>
            </a:r>
            <a:r>
              <a:rPr lang="en-GB" sz="2800" dirty="0"/>
              <a:t> </a:t>
            </a:r>
            <a:r>
              <a:rPr lang="en-GB" sz="2800" dirty="0">
                <a:solidFill>
                  <a:srgbClr val="BCF3AB"/>
                </a:solidFill>
              </a:rPr>
              <a:t>toward us who believe. These are in accordance with the working of the strength of His might</a:t>
            </a:r>
            <a:r>
              <a:rPr lang="en-GB" sz="2800" dirty="0"/>
              <a:t> </a:t>
            </a:r>
          </a:p>
        </p:txBody>
      </p:sp>
    </p:spTree>
    <p:extLst>
      <p:ext uri="{BB962C8B-B14F-4D97-AF65-F5344CB8AC3E}">
        <p14:creationId xmlns:p14="http://schemas.microsoft.com/office/powerpoint/2010/main" val="852502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158750"/>
            <a:ext cx="8229600" cy="461963"/>
          </a:xfrm>
        </p:spPr>
        <p:txBody>
          <a:bodyPr/>
          <a:lstStyle/>
          <a:p>
            <a:r>
              <a:rPr lang="en-GB" sz="4000"/>
              <a:t>Gateways – Spirit – Soul - Body</a:t>
            </a:r>
          </a:p>
        </p:txBody>
      </p:sp>
      <p:pic>
        <p:nvPicPr>
          <p:cNvPr id="63492" name="Picture 4" descr="gateway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671513"/>
            <a:ext cx="5802313" cy="6186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05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I </a:t>
            </a:r>
            <a:r>
              <a:rPr lang="en-GB" sz="4400" dirty="0" err="1" smtClean="0">
                <a:effectLst>
                  <a:outerShdw blurRad="38100" dist="38100" dir="2700000" algn="ctr" rotWithShape="0">
                    <a:schemeClr val="bg1"/>
                  </a:outerShdw>
                </a:effectLst>
              </a:rPr>
              <a:t>am’s</a:t>
            </a:r>
            <a:r>
              <a:rPr lang="en-GB" sz="4400" dirty="0" smtClean="0">
                <a:effectLst>
                  <a:outerShdw blurRad="38100" dist="38100" dir="2700000" algn="ctr" rotWithShape="0">
                    <a:schemeClr val="bg1"/>
                  </a:outerShdw>
                </a:effectLst>
              </a:rPr>
              <a:t> John connection spirit to spirit</a:t>
            </a: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04041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Autofit/>
          </a:bodyPr>
          <a:lstStyle/>
          <a:p>
            <a:pPr>
              <a:spcBef>
                <a:spcPts val="600"/>
              </a:spcBef>
            </a:pPr>
            <a:r>
              <a:rPr lang="en-GB" dirty="0">
                <a:solidFill>
                  <a:srgbClr val="BCF3AB"/>
                </a:solidFill>
              </a:rPr>
              <a:t>1 Cor 2:9 but just as it is written, "THINGS WHICH EYE HAS NOT SEEN AND EAR HAS NOT HEARD, AND which HAVE NOT ENTERED THE HEART OF MAN, ALL THAT GOD HAS PREPARED FOR THOSE WHO LOVE HIM."  10 For to us God revealed them through the Spirit; for the Spirit searches all things, even the depths of God. 11 For who among men knows the thoughts of a man except the spirit of the man which is in him? Even so the thoughts of God no one knows except the Spirit of God. 12 Now we have received, not the spirit of the world, but the Spirit who is from God, so that we may know the things freely given to us by God, </a:t>
            </a:r>
            <a:br>
              <a:rPr lang="en-GB" dirty="0">
                <a:solidFill>
                  <a:srgbClr val="BCF3AB"/>
                </a:solidFill>
              </a:rPr>
            </a:br>
            <a:endParaRPr lang="en-GB" dirty="0">
              <a:solidFill>
                <a:srgbClr val="BCF3AB"/>
              </a:solidFill>
            </a:endParaRPr>
          </a:p>
        </p:txBody>
      </p:sp>
    </p:spTree>
    <p:extLst>
      <p:ext uri="{BB962C8B-B14F-4D97-AF65-F5344CB8AC3E}">
        <p14:creationId xmlns:p14="http://schemas.microsoft.com/office/powerpoint/2010/main" val="2019954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Resonance, Frequency, Harmony</a:t>
            </a:r>
          </a:p>
          <a:p>
            <a:r>
              <a:rPr lang="en-GB" sz="4400" dirty="0" smtClean="0">
                <a:effectLst>
                  <a:outerShdw blurRad="38100" dist="38100" dir="2700000" algn="ctr" rotWithShape="0">
                    <a:schemeClr val="bg1"/>
                  </a:outerShdw>
                </a:effectLst>
              </a:rPr>
              <a:t>Eternal spirit – scroll destiny </a:t>
            </a:r>
            <a:r>
              <a:rPr lang="en-GB" sz="4400" dirty="0" err="1" smtClean="0">
                <a:effectLst>
                  <a:outerShdw blurRad="38100" dist="38100" dir="2700000" algn="ctr" rotWithShape="0">
                    <a:schemeClr val="bg1"/>
                  </a:outerShdw>
                </a:effectLst>
              </a:rPr>
              <a:t>etc</a:t>
            </a:r>
            <a:endParaRPr lang="en-GB" sz="4400" dirty="0" smtClean="0">
              <a:effectLst>
                <a:outerShdw blurRad="38100" dist="38100" dir="2700000" algn="ctr" rotWithShape="0">
                  <a:schemeClr val="bg1"/>
                </a:outerShdw>
              </a:effectLst>
            </a:endParaRPr>
          </a:p>
          <a:p>
            <a:r>
              <a:rPr lang="en-GB" sz="4400" dirty="0" smtClean="0">
                <a:effectLst>
                  <a:outerShdw blurRad="38100" dist="38100" dir="2700000" algn="ctr" rotWithShape="0">
                    <a:schemeClr val="bg1"/>
                  </a:outerShdw>
                </a:effectLst>
              </a:rPr>
              <a:t>Psa 139</a:t>
            </a:r>
          </a:p>
          <a:p>
            <a:r>
              <a:rPr lang="en-GB" sz="4400" dirty="0" smtClean="0">
                <a:effectLst>
                  <a:outerShdw blurRad="38100" dist="38100" dir="2700000" algn="ctr" rotWithShape="0">
                    <a:schemeClr val="bg1"/>
                  </a:outerShdw>
                </a:effectLst>
              </a:rPr>
              <a:t>Redemptive gifts destiny</a:t>
            </a:r>
          </a:p>
          <a:p>
            <a:r>
              <a:rPr lang="en-GB" sz="4400" dirty="0" smtClean="0">
                <a:effectLst>
                  <a:outerShdw blurRad="38100" dist="38100" dir="2700000" algn="ctr" rotWithShape="0">
                    <a:schemeClr val="bg1"/>
                  </a:outerShdw>
                </a:effectLst>
              </a:rPr>
              <a:t>Rom 12:</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634184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Rom 12:2 …</a:t>
            </a:r>
            <a:r>
              <a:rPr lang="en-GB" sz="4400" dirty="0">
                <a:effectLst>
                  <a:outerShdw blurRad="38100" dist="38100" dir="2700000" algn="ctr" rotWithShape="0">
                    <a:schemeClr val="bg1"/>
                  </a:outerShdw>
                </a:effectLst>
              </a:rPr>
              <a:t>so that you may prove what the will of God is, that which is good and acceptable and perfect</a:t>
            </a:r>
            <a:r>
              <a:rPr lang="en-GB" sz="4400" dirty="0" smtClean="0">
                <a:effectLst>
                  <a:outerShdw blurRad="38100" dist="38100" dir="2700000" algn="ctr" rotWithShape="0">
                    <a:schemeClr val="bg1"/>
                  </a:outerShdw>
                </a:effectLst>
              </a:rPr>
              <a:t>. </a:t>
            </a:r>
            <a:r>
              <a:rPr lang="en-GB" sz="4400" dirty="0">
                <a:effectLst>
                  <a:outerShdw blurRad="38100" dist="38100" dir="2700000" algn="ctr" rotWithShape="0">
                    <a:schemeClr val="bg1"/>
                  </a:outerShdw>
                </a:effectLst>
              </a:rPr>
              <a:t>3… but to think so as to have sound judgment, as God has allotted to each a measure of faith</a:t>
            </a:r>
            <a:r>
              <a:rPr lang="en-GB" sz="4400" dirty="0" smtClean="0">
                <a:effectLst>
                  <a:outerShdw blurRad="38100" dist="38100" dir="2700000" algn="ctr" rotWithShape="0">
                    <a:schemeClr val="bg1"/>
                  </a:outerShdw>
                </a:effectLst>
              </a:rPr>
              <a:t>.</a:t>
            </a:r>
          </a:p>
          <a:p>
            <a:endParaRPr lang="en-GB" sz="4400" dirty="0">
              <a:effectLst>
                <a:outerShdw blurRad="38100" dist="38100" dir="2700000" algn="ctr" rotWithShape="0">
                  <a:schemeClr val="bg1"/>
                </a:outerShdw>
              </a:effectLst>
            </a:endParaRP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342614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70000" lnSpcReduction="20000"/>
          </a:bodyPr>
          <a:lstStyle/>
          <a:p>
            <a:pPr>
              <a:lnSpc>
                <a:spcPct val="120000"/>
              </a:lnSpc>
              <a:spcBef>
                <a:spcPts val="600"/>
              </a:spcBef>
            </a:pPr>
            <a:r>
              <a:rPr lang="en-GB" sz="4400" dirty="0">
                <a:effectLst>
                  <a:outerShdw blurRad="38100" dist="38100" dir="2700000" algn="ctr" rotWithShape="0">
                    <a:schemeClr val="bg1"/>
                  </a:outerShdw>
                </a:effectLst>
              </a:rPr>
              <a:t>Rom 12:4 For just as we have many members in one body and all the members do not have the same function, 5 so we, who are many, are one body in Christ, and individually members one of another. 6 Since we have gifts that differ according to the grace given to us, each of us is to exercise them accordingly: if </a:t>
            </a:r>
            <a:r>
              <a:rPr lang="en-GB" sz="4400" dirty="0">
                <a:solidFill>
                  <a:srgbClr val="FFFF00"/>
                </a:solidFill>
                <a:effectLst>
                  <a:outerShdw blurRad="38100" dist="38100" dir="2700000" algn="ctr" rotWithShape="0">
                    <a:schemeClr val="bg1"/>
                  </a:outerShdw>
                </a:effectLst>
              </a:rPr>
              <a:t>prophecy</a:t>
            </a:r>
            <a:r>
              <a:rPr lang="en-GB" sz="4400" dirty="0">
                <a:effectLst>
                  <a:outerShdw blurRad="38100" dist="38100" dir="2700000" algn="ctr" rotWithShape="0">
                    <a:schemeClr val="bg1"/>
                  </a:outerShdw>
                </a:effectLst>
              </a:rPr>
              <a:t>, according to the proportion of his faith; 7 if </a:t>
            </a:r>
            <a:r>
              <a:rPr lang="en-GB" sz="4400" dirty="0">
                <a:solidFill>
                  <a:srgbClr val="FFFF00"/>
                </a:solidFill>
                <a:effectLst>
                  <a:outerShdw blurRad="38100" dist="38100" dir="2700000" algn="ctr" rotWithShape="0">
                    <a:schemeClr val="bg1"/>
                  </a:outerShdw>
                </a:effectLst>
              </a:rPr>
              <a:t>service</a:t>
            </a:r>
            <a:r>
              <a:rPr lang="en-GB" sz="4400" dirty="0">
                <a:effectLst>
                  <a:outerShdw blurRad="38100" dist="38100" dir="2700000" algn="ctr" rotWithShape="0">
                    <a:schemeClr val="bg1"/>
                  </a:outerShdw>
                </a:effectLst>
              </a:rPr>
              <a:t>, in his serving; or he who </a:t>
            </a:r>
            <a:r>
              <a:rPr lang="en-GB" sz="4400" dirty="0">
                <a:solidFill>
                  <a:srgbClr val="FFFF00"/>
                </a:solidFill>
                <a:effectLst>
                  <a:outerShdw blurRad="38100" dist="38100" dir="2700000" algn="ctr" rotWithShape="0">
                    <a:schemeClr val="bg1"/>
                  </a:outerShdw>
                </a:effectLst>
              </a:rPr>
              <a:t>teaches</a:t>
            </a:r>
            <a:r>
              <a:rPr lang="en-GB" sz="4400" dirty="0">
                <a:effectLst>
                  <a:outerShdw blurRad="38100" dist="38100" dir="2700000" algn="ctr" rotWithShape="0">
                    <a:schemeClr val="bg1"/>
                  </a:outerShdw>
                </a:effectLst>
              </a:rPr>
              <a:t>, in his teaching; 8 or he who </a:t>
            </a:r>
            <a:r>
              <a:rPr lang="en-GB" sz="4400" dirty="0">
                <a:solidFill>
                  <a:srgbClr val="FFFF00"/>
                </a:solidFill>
                <a:effectLst>
                  <a:outerShdw blurRad="38100" dist="38100" dir="2700000" algn="ctr" rotWithShape="0">
                    <a:schemeClr val="bg1"/>
                  </a:outerShdw>
                </a:effectLst>
              </a:rPr>
              <a:t>exhorts</a:t>
            </a:r>
            <a:r>
              <a:rPr lang="en-GB" sz="4400" dirty="0">
                <a:effectLst>
                  <a:outerShdw blurRad="38100" dist="38100" dir="2700000" algn="ctr" rotWithShape="0">
                    <a:schemeClr val="bg1"/>
                  </a:outerShdw>
                </a:effectLst>
              </a:rPr>
              <a:t>, in his exhortation; he who </a:t>
            </a:r>
            <a:r>
              <a:rPr lang="en-GB" sz="4400" dirty="0">
                <a:solidFill>
                  <a:srgbClr val="FFFF00"/>
                </a:solidFill>
                <a:effectLst>
                  <a:outerShdw blurRad="38100" dist="38100" dir="2700000" algn="ctr" rotWithShape="0">
                    <a:schemeClr val="bg1"/>
                  </a:outerShdw>
                </a:effectLst>
              </a:rPr>
              <a:t>gives</a:t>
            </a:r>
            <a:r>
              <a:rPr lang="en-GB" sz="4400" dirty="0">
                <a:effectLst>
                  <a:outerShdw blurRad="38100" dist="38100" dir="2700000" algn="ctr" rotWithShape="0">
                    <a:schemeClr val="bg1"/>
                  </a:outerShdw>
                </a:effectLst>
              </a:rPr>
              <a:t>, with liberality; he who </a:t>
            </a:r>
            <a:r>
              <a:rPr lang="en-GB" sz="4400" dirty="0">
                <a:solidFill>
                  <a:srgbClr val="FFFF00"/>
                </a:solidFill>
                <a:effectLst>
                  <a:outerShdw blurRad="38100" dist="38100" dir="2700000" algn="ctr" rotWithShape="0">
                    <a:schemeClr val="bg1"/>
                  </a:outerShdw>
                </a:effectLst>
              </a:rPr>
              <a:t>leads</a:t>
            </a:r>
            <a:r>
              <a:rPr lang="en-GB" sz="4400" dirty="0">
                <a:effectLst>
                  <a:outerShdw blurRad="38100" dist="38100" dir="2700000" algn="ctr" rotWithShape="0">
                    <a:schemeClr val="bg1"/>
                  </a:outerShdw>
                </a:effectLst>
              </a:rPr>
              <a:t>, with diligence; he who shows </a:t>
            </a:r>
            <a:r>
              <a:rPr lang="en-GB" sz="4400" dirty="0">
                <a:solidFill>
                  <a:srgbClr val="FFFF00"/>
                </a:solidFill>
                <a:effectLst>
                  <a:outerShdw blurRad="38100" dist="38100" dir="2700000" algn="ctr" rotWithShape="0">
                    <a:schemeClr val="bg1"/>
                  </a:outerShdw>
                </a:effectLst>
              </a:rPr>
              <a:t>mercy</a:t>
            </a:r>
            <a:r>
              <a:rPr lang="en-GB" sz="4400" dirty="0">
                <a:effectLst>
                  <a:outerShdw blurRad="38100" dist="38100" dir="2700000" algn="ctr" rotWithShape="0">
                    <a:schemeClr val="bg1"/>
                  </a:outerShdw>
                </a:effectLst>
              </a:rPr>
              <a:t>, with cheerfulness.</a:t>
            </a:r>
          </a:p>
        </p:txBody>
      </p:sp>
    </p:spTree>
    <p:extLst>
      <p:ext uri="{BB962C8B-B14F-4D97-AF65-F5344CB8AC3E}">
        <p14:creationId xmlns:p14="http://schemas.microsoft.com/office/powerpoint/2010/main" val="2249151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r>
              <a:rPr lang="en-GB" sz="4400" dirty="0">
                <a:effectLst>
                  <a:outerShdw blurRad="38100" dist="38100" dir="2700000" algn="ctr" rotWithShape="0">
                    <a:schemeClr val="bg1"/>
                  </a:outerShdw>
                </a:effectLst>
              </a:rPr>
              <a:t>Rom 12:6 Having gifts (faculties, talents, qualities) that differ according to the grace given us, let us use them: [He whose gift is] </a:t>
            </a:r>
            <a:r>
              <a:rPr lang="en-GB" sz="4400" dirty="0">
                <a:solidFill>
                  <a:srgbClr val="FFFF00"/>
                </a:solidFill>
                <a:effectLst>
                  <a:outerShdw blurRad="38100" dist="38100" dir="2700000" algn="ctr" rotWithShape="0">
                    <a:schemeClr val="bg1"/>
                  </a:outerShdw>
                </a:effectLst>
              </a:rPr>
              <a:t>prophecy</a:t>
            </a:r>
            <a:r>
              <a:rPr lang="en-GB" sz="4400" dirty="0">
                <a:effectLst>
                  <a:outerShdw blurRad="38100" dist="38100" dir="2700000" algn="ctr" rotWithShape="0">
                    <a:schemeClr val="bg1"/>
                  </a:outerShdw>
                </a:effectLst>
              </a:rPr>
              <a:t>, [let him prophesy] according to the proportion of his </a:t>
            </a:r>
            <a:r>
              <a:rPr lang="en-GB" sz="4400" dirty="0" smtClean="0">
                <a:effectLst>
                  <a:outerShdw blurRad="38100" dist="38100" dir="2700000" algn="ctr" rotWithShape="0">
                    <a:schemeClr val="bg1"/>
                  </a:outerShdw>
                </a:effectLst>
              </a:rPr>
              <a:t>faith; 7 </a:t>
            </a:r>
            <a:r>
              <a:rPr lang="en-GB" sz="4400" dirty="0">
                <a:effectLst>
                  <a:outerShdw blurRad="38100" dist="38100" dir="2700000" algn="ctr" rotWithShape="0">
                    <a:schemeClr val="bg1"/>
                  </a:outerShdw>
                </a:effectLst>
              </a:rPr>
              <a:t>[He whose gift is] </a:t>
            </a:r>
            <a:r>
              <a:rPr lang="en-GB" sz="4400" dirty="0">
                <a:solidFill>
                  <a:srgbClr val="FFFF00"/>
                </a:solidFill>
                <a:effectLst>
                  <a:outerShdw blurRad="38100" dist="38100" dir="2700000" algn="ctr" rotWithShape="0">
                    <a:schemeClr val="bg1"/>
                  </a:outerShdw>
                </a:effectLst>
              </a:rPr>
              <a:t>practical service</a:t>
            </a:r>
            <a:r>
              <a:rPr lang="en-GB" sz="4400" dirty="0">
                <a:effectLst>
                  <a:outerShdw blurRad="38100" dist="38100" dir="2700000" algn="ctr" rotWithShape="0">
                    <a:schemeClr val="bg1"/>
                  </a:outerShdw>
                </a:effectLst>
              </a:rPr>
              <a:t>, let him give himself to serving; he who </a:t>
            </a:r>
            <a:r>
              <a:rPr lang="en-GB" sz="4400" dirty="0">
                <a:solidFill>
                  <a:srgbClr val="FFFF00"/>
                </a:solidFill>
                <a:effectLst>
                  <a:outerShdw blurRad="38100" dist="38100" dir="2700000" algn="ctr" rotWithShape="0">
                    <a:schemeClr val="bg1"/>
                  </a:outerShdw>
                </a:effectLst>
              </a:rPr>
              <a:t>teaches</a:t>
            </a:r>
            <a:r>
              <a:rPr lang="en-GB" sz="4400" dirty="0">
                <a:effectLst>
                  <a:outerShdw blurRad="38100" dist="38100" dir="2700000" algn="ctr" rotWithShape="0">
                    <a:schemeClr val="bg1"/>
                  </a:outerShdw>
                </a:effectLst>
              </a:rPr>
              <a:t>, to his </a:t>
            </a:r>
            <a:r>
              <a:rPr lang="en-GB" sz="4400" dirty="0" smtClean="0">
                <a:effectLst>
                  <a:outerShdw blurRad="38100" dist="38100" dir="2700000" algn="ctr" rotWithShape="0">
                    <a:schemeClr val="bg1"/>
                  </a:outerShdw>
                </a:effectLst>
              </a:rPr>
              <a:t>teaching; 8 </a:t>
            </a:r>
            <a:r>
              <a:rPr lang="en-GB" sz="4400" dirty="0">
                <a:effectLst>
                  <a:outerShdw blurRad="38100" dist="38100" dir="2700000" algn="ctr" rotWithShape="0">
                    <a:schemeClr val="bg1"/>
                  </a:outerShdw>
                </a:effectLst>
              </a:rPr>
              <a:t>He who </a:t>
            </a:r>
            <a:r>
              <a:rPr lang="en-GB" sz="4400" dirty="0">
                <a:solidFill>
                  <a:srgbClr val="FFFF00"/>
                </a:solidFill>
                <a:effectLst>
                  <a:outerShdw blurRad="38100" dist="38100" dir="2700000" algn="ctr" rotWithShape="0">
                    <a:schemeClr val="bg1"/>
                  </a:outerShdw>
                </a:effectLst>
              </a:rPr>
              <a:t>exhorts (encourages), </a:t>
            </a:r>
            <a:r>
              <a:rPr lang="en-GB" sz="4400" dirty="0">
                <a:effectLst>
                  <a:outerShdw blurRad="38100" dist="38100" dir="2700000" algn="ctr" rotWithShape="0">
                    <a:schemeClr val="bg1"/>
                  </a:outerShdw>
                </a:effectLst>
              </a:rPr>
              <a:t>to his exhortation; he who </a:t>
            </a:r>
            <a:r>
              <a:rPr lang="en-GB" sz="4400" dirty="0">
                <a:solidFill>
                  <a:srgbClr val="FFFF00"/>
                </a:solidFill>
                <a:effectLst>
                  <a:outerShdw blurRad="38100" dist="38100" dir="2700000" algn="ctr" rotWithShape="0">
                    <a:schemeClr val="bg1"/>
                  </a:outerShdw>
                </a:effectLst>
              </a:rPr>
              <a:t>contributes</a:t>
            </a:r>
            <a:r>
              <a:rPr lang="en-GB" sz="4400" dirty="0">
                <a:effectLst>
                  <a:outerShdw blurRad="38100" dist="38100" dir="2700000" algn="ctr" rotWithShape="0">
                    <a:schemeClr val="bg1"/>
                  </a:outerShdw>
                </a:effectLst>
              </a:rPr>
              <a:t>, let him do it in simplicity and liberality; he who gives aid and </a:t>
            </a:r>
            <a:r>
              <a:rPr lang="en-GB" sz="4400" dirty="0">
                <a:solidFill>
                  <a:srgbClr val="FFFF00"/>
                </a:solidFill>
                <a:effectLst>
                  <a:outerShdw blurRad="38100" dist="38100" dir="2700000" algn="ctr" rotWithShape="0">
                    <a:schemeClr val="bg1"/>
                  </a:outerShdw>
                </a:effectLst>
              </a:rPr>
              <a:t>superintends</a:t>
            </a:r>
            <a:r>
              <a:rPr lang="en-GB" sz="4400" dirty="0">
                <a:effectLst>
                  <a:outerShdw blurRad="38100" dist="38100" dir="2700000" algn="ctr" rotWithShape="0">
                    <a:schemeClr val="bg1"/>
                  </a:outerShdw>
                </a:effectLst>
              </a:rPr>
              <a:t>, with zeal and singleness of mind; he who does </a:t>
            </a:r>
            <a:r>
              <a:rPr lang="en-GB" sz="4400" dirty="0">
                <a:solidFill>
                  <a:srgbClr val="FFFF00"/>
                </a:solidFill>
                <a:effectLst>
                  <a:outerShdw blurRad="38100" dist="38100" dir="2700000" algn="ctr" rotWithShape="0">
                    <a:schemeClr val="bg1"/>
                  </a:outerShdw>
                </a:effectLst>
              </a:rPr>
              <a:t>acts of mercy</a:t>
            </a:r>
            <a:r>
              <a:rPr lang="en-GB" sz="4400" dirty="0">
                <a:effectLst>
                  <a:outerShdw blurRad="38100" dist="38100" dir="2700000" algn="ctr" rotWithShape="0">
                    <a:schemeClr val="bg1"/>
                  </a:outerShdw>
                </a:effectLst>
              </a:rPr>
              <a:t>, with genuine cheerfulness and joyful eagerness.</a:t>
            </a:r>
          </a:p>
        </p:txBody>
      </p:sp>
    </p:spTree>
    <p:extLst>
      <p:ext uri="{BB962C8B-B14F-4D97-AF65-F5344CB8AC3E}">
        <p14:creationId xmlns:p14="http://schemas.microsoft.com/office/powerpoint/2010/main" val="3289689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Birth right</a:t>
            </a:r>
          </a:p>
          <a:p>
            <a:r>
              <a:rPr lang="en-GB" sz="4400" dirty="0" smtClean="0">
                <a:effectLst>
                  <a:outerShdw blurRad="38100" dist="38100" dir="2700000" algn="ctr" rotWithShape="0">
                    <a:schemeClr val="bg1"/>
                  </a:outerShdw>
                </a:effectLst>
              </a:rPr>
              <a:t>Anointing</a:t>
            </a:r>
          </a:p>
          <a:p>
            <a:r>
              <a:rPr lang="en-GB" sz="4400" dirty="0" smtClean="0">
                <a:effectLst>
                  <a:outerShdw blurRad="38100" dist="38100" dir="2700000" algn="ctr" rotWithShape="0">
                    <a:schemeClr val="bg1"/>
                  </a:outerShdw>
                </a:effectLst>
              </a:rPr>
              <a:t>Character</a:t>
            </a:r>
          </a:p>
          <a:p>
            <a:r>
              <a:rPr lang="en-GB" sz="4400" dirty="0" smtClean="0">
                <a:effectLst>
                  <a:outerShdw blurRad="38100" dist="38100" dir="2700000" algn="ctr" rotWithShape="0">
                    <a:schemeClr val="bg1"/>
                  </a:outerShdw>
                </a:effectLst>
              </a:rPr>
              <a:t>Sacrifice</a:t>
            </a:r>
          </a:p>
          <a:p>
            <a:r>
              <a:rPr lang="en-GB" sz="4400" dirty="0" smtClean="0">
                <a:effectLst>
                  <a:outerShdw blurRad="38100" dist="38100" dir="2700000" algn="ctr" rotWithShape="0">
                    <a:schemeClr val="bg1"/>
                  </a:outerShdw>
                </a:effectLst>
              </a:rPr>
              <a:t>Redemptive gifts unlocked</a:t>
            </a:r>
          </a:p>
          <a:p>
            <a:r>
              <a:rPr lang="en-GB" sz="4400" dirty="0" smtClean="0">
                <a:effectLst>
                  <a:outerShdw blurRad="38100" dist="38100" dir="2700000" algn="ctr" rotWithShape="0">
                    <a:schemeClr val="bg1"/>
                  </a:outerShdw>
                </a:effectLst>
              </a:rPr>
              <a:t>Skill sets of the spirit</a:t>
            </a:r>
          </a:p>
          <a:p>
            <a:r>
              <a:rPr lang="en-GB" sz="4400" dirty="0" smtClean="0">
                <a:effectLst>
                  <a:outerShdw blurRad="38100" dist="38100" dir="2700000" algn="ctr" rotWithShape="0">
                    <a:schemeClr val="bg1"/>
                  </a:outerShdw>
                </a:effectLst>
              </a:rPr>
              <a:t>7 principles</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088645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Prophet</a:t>
            </a:r>
          </a:p>
          <a:p>
            <a:r>
              <a:rPr lang="en-GB" sz="4400" dirty="0" smtClean="0">
                <a:effectLst>
                  <a:outerShdw blurRad="38100" dist="38100" dir="2700000" algn="ctr" rotWithShape="0">
                    <a:schemeClr val="bg1"/>
                  </a:outerShdw>
                </a:effectLst>
              </a:rPr>
              <a:t>Servant</a:t>
            </a:r>
          </a:p>
          <a:p>
            <a:r>
              <a:rPr lang="en-GB" sz="4400" dirty="0">
                <a:effectLst>
                  <a:outerShdw blurRad="38100" dist="38100" dir="2700000" algn="ctr" rotWithShape="0">
                    <a:schemeClr val="bg1"/>
                  </a:outerShdw>
                </a:effectLst>
              </a:rPr>
              <a:t>Teacher</a:t>
            </a:r>
          </a:p>
          <a:p>
            <a:r>
              <a:rPr lang="en-GB" sz="4400" dirty="0">
                <a:effectLst>
                  <a:outerShdw blurRad="38100" dist="38100" dir="2700000" algn="ctr" rotWithShape="0">
                    <a:schemeClr val="bg1"/>
                  </a:outerShdw>
                </a:effectLst>
              </a:rPr>
              <a:t>Exhorter</a:t>
            </a:r>
          </a:p>
          <a:p>
            <a:r>
              <a:rPr lang="en-GB" sz="4400" dirty="0" smtClean="0">
                <a:effectLst>
                  <a:outerShdw blurRad="38100" dist="38100" dir="2700000" algn="ctr" rotWithShape="0">
                    <a:schemeClr val="bg1"/>
                  </a:outerShdw>
                </a:effectLst>
              </a:rPr>
              <a:t>Giver</a:t>
            </a:r>
          </a:p>
          <a:p>
            <a:r>
              <a:rPr lang="en-GB" sz="4400" dirty="0" smtClean="0">
                <a:effectLst>
                  <a:outerShdw blurRad="38100" dist="38100" dir="2700000" algn="ctr" rotWithShape="0">
                    <a:schemeClr val="bg1"/>
                  </a:outerShdw>
                </a:effectLst>
              </a:rPr>
              <a:t>Ruler</a:t>
            </a:r>
          </a:p>
          <a:p>
            <a:r>
              <a:rPr lang="en-GB" sz="4400" dirty="0" smtClean="0">
                <a:effectLst>
                  <a:outerShdw blurRad="38100" dist="38100" dir="2700000" algn="ctr" rotWithShape="0">
                    <a:schemeClr val="bg1"/>
                  </a:outerShdw>
                </a:effectLst>
              </a:rPr>
              <a:t>Mercy</a:t>
            </a:r>
          </a:p>
        </p:txBody>
      </p:sp>
    </p:spTree>
    <p:extLst>
      <p:ext uri="{BB962C8B-B14F-4D97-AF65-F5344CB8AC3E}">
        <p14:creationId xmlns:p14="http://schemas.microsoft.com/office/powerpoint/2010/main" val="373398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Born again – life, spirit activated connected – identity, destiny, purpose</a:t>
            </a:r>
            <a:endParaRPr lang="en-GB" sz="4400" dirty="0">
              <a:effectLst>
                <a:outerShdw blurRad="38100" dist="38100" dir="2700000" algn="ctr" rotWithShape="0">
                  <a:schemeClr val="bg1"/>
                </a:outerShdw>
              </a:effectLst>
            </a:endParaRPr>
          </a:p>
          <a:p>
            <a:r>
              <a:rPr lang="en-GB" sz="4400" dirty="0" smtClean="0">
                <a:effectLst>
                  <a:outerShdw blurRad="38100" dist="38100" dir="2700000" algn="ctr" rotWithShape="0">
                    <a:schemeClr val="bg1"/>
                  </a:outerShdw>
                </a:effectLst>
              </a:rPr>
              <a:t>Connected to Source creator - Holy Spirit, Father, Son, kingdom, heaven</a:t>
            </a:r>
          </a:p>
          <a:p>
            <a:r>
              <a:rPr lang="en-GB" sz="4400" dirty="0" smtClean="0">
                <a:effectLst>
                  <a:outerShdw blurRad="38100" dist="38100" dir="2700000" algn="ctr" rotWithShape="0">
                    <a:schemeClr val="bg1"/>
                  </a:outerShdw>
                </a:effectLst>
              </a:rPr>
              <a:t>Habitation glory, divine nature &amp; capacity – Omnipresence, Omnipotence, Omniscience</a:t>
            </a:r>
          </a:p>
        </p:txBody>
      </p:sp>
    </p:spTree>
    <p:extLst>
      <p:ext uri="{BB962C8B-B14F-4D97-AF65-F5344CB8AC3E}">
        <p14:creationId xmlns:p14="http://schemas.microsoft.com/office/powerpoint/2010/main" val="4174836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Prophet	Design</a:t>
            </a:r>
          </a:p>
          <a:p>
            <a:r>
              <a:rPr lang="en-GB" sz="4400" dirty="0" smtClean="0">
                <a:effectLst>
                  <a:outerShdw blurRad="38100" dist="38100" dir="2700000" algn="ctr" rotWithShape="0">
                    <a:schemeClr val="bg1"/>
                  </a:outerShdw>
                </a:effectLst>
              </a:rPr>
              <a:t>Servant	Authority</a:t>
            </a:r>
          </a:p>
          <a:p>
            <a:r>
              <a:rPr lang="en-GB" sz="4400" dirty="0" smtClean="0">
                <a:effectLst>
                  <a:outerShdw blurRad="38100" dist="38100" dir="2700000" algn="ctr" rotWithShape="0">
                    <a:schemeClr val="bg1"/>
                  </a:outerShdw>
                </a:effectLst>
              </a:rPr>
              <a:t>Teacher	Responsibility</a:t>
            </a:r>
            <a:endParaRPr lang="en-GB" sz="4400" dirty="0">
              <a:effectLst>
                <a:outerShdw blurRad="38100" dist="38100" dir="2700000" algn="ctr" rotWithShape="0">
                  <a:schemeClr val="bg1"/>
                </a:outerShdw>
              </a:effectLst>
            </a:endParaRPr>
          </a:p>
          <a:p>
            <a:r>
              <a:rPr lang="en-GB" sz="4400" dirty="0" smtClean="0">
                <a:effectLst>
                  <a:outerShdw blurRad="38100" dist="38100" dir="2700000" algn="ctr" rotWithShape="0">
                    <a:schemeClr val="bg1"/>
                  </a:outerShdw>
                </a:effectLst>
              </a:rPr>
              <a:t>Exhorter	Sowing &amp; Reaping</a:t>
            </a:r>
            <a:endParaRPr lang="en-GB" sz="4400" dirty="0">
              <a:effectLst>
                <a:outerShdw blurRad="38100" dist="38100" dir="2700000" algn="ctr" rotWithShape="0">
                  <a:schemeClr val="bg1"/>
                </a:outerShdw>
              </a:effectLst>
            </a:endParaRPr>
          </a:p>
          <a:p>
            <a:r>
              <a:rPr lang="en-GB" sz="4400" dirty="0" smtClean="0">
                <a:effectLst>
                  <a:outerShdw blurRad="38100" dist="38100" dir="2700000" algn="ctr" rotWithShape="0">
                    <a:schemeClr val="bg1"/>
                  </a:outerShdw>
                </a:effectLst>
              </a:rPr>
              <a:t>Giver		Stewardship</a:t>
            </a:r>
          </a:p>
          <a:p>
            <a:r>
              <a:rPr lang="en-GB" sz="4400" dirty="0" smtClean="0">
                <a:effectLst>
                  <a:outerShdw blurRad="38100" dist="38100" dir="2700000" algn="ctr" rotWithShape="0">
                    <a:schemeClr val="bg1"/>
                  </a:outerShdw>
                </a:effectLst>
              </a:rPr>
              <a:t>Ruler		Freedom</a:t>
            </a:r>
          </a:p>
          <a:p>
            <a:r>
              <a:rPr lang="en-GB" sz="4400" dirty="0" smtClean="0">
                <a:effectLst>
                  <a:outerShdw blurRad="38100" dist="38100" dir="2700000" algn="ctr" rotWithShape="0">
                    <a:schemeClr val="bg1"/>
                  </a:outerShdw>
                </a:effectLst>
              </a:rPr>
              <a:t>Mercy		Fulfilment</a:t>
            </a:r>
          </a:p>
        </p:txBody>
      </p:sp>
    </p:spTree>
    <p:extLst>
      <p:ext uri="{BB962C8B-B14F-4D97-AF65-F5344CB8AC3E}">
        <p14:creationId xmlns:p14="http://schemas.microsoft.com/office/powerpoint/2010/main" val="2200121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Prophet</a:t>
            </a:r>
          </a:p>
          <a:p>
            <a:r>
              <a:rPr lang="en-GB" sz="4400" dirty="0" smtClean="0">
                <a:effectLst>
                  <a:outerShdw blurRad="38100" dist="38100" dir="2700000" algn="ctr" rotWithShape="0">
                    <a:schemeClr val="bg1"/>
                  </a:outerShdw>
                </a:effectLst>
              </a:rPr>
              <a:t>Servant</a:t>
            </a:r>
          </a:p>
          <a:p>
            <a:r>
              <a:rPr lang="en-GB" sz="4400" dirty="0">
                <a:effectLst>
                  <a:outerShdw blurRad="38100" dist="38100" dir="2700000" algn="ctr" rotWithShape="0">
                    <a:schemeClr val="bg1"/>
                  </a:outerShdw>
                </a:effectLst>
              </a:rPr>
              <a:t>Teacher</a:t>
            </a:r>
          </a:p>
          <a:p>
            <a:r>
              <a:rPr lang="en-GB" sz="4400" dirty="0">
                <a:effectLst>
                  <a:outerShdw blurRad="38100" dist="38100" dir="2700000" algn="ctr" rotWithShape="0">
                    <a:schemeClr val="bg1"/>
                  </a:outerShdw>
                </a:effectLst>
              </a:rPr>
              <a:t>Exhorter</a:t>
            </a:r>
          </a:p>
          <a:p>
            <a:r>
              <a:rPr lang="en-GB" sz="4400" dirty="0" smtClean="0">
                <a:effectLst>
                  <a:outerShdw blurRad="38100" dist="38100" dir="2700000" algn="ctr" rotWithShape="0">
                    <a:schemeClr val="bg1"/>
                  </a:outerShdw>
                </a:effectLst>
              </a:rPr>
              <a:t>Giver</a:t>
            </a:r>
          </a:p>
          <a:p>
            <a:r>
              <a:rPr lang="en-GB" sz="4400" dirty="0" smtClean="0">
                <a:effectLst>
                  <a:outerShdw blurRad="38100" dist="38100" dir="2700000" algn="ctr" rotWithShape="0">
                    <a:schemeClr val="bg1"/>
                  </a:outerShdw>
                </a:effectLst>
              </a:rPr>
              <a:t>Ruler</a:t>
            </a:r>
          </a:p>
          <a:p>
            <a:r>
              <a:rPr lang="en-GB" sz="4400" dirty="0" smtClean="0">
                <a:effectLst>
                  <a:outerShdw blurRad="38100" dist="38100" dir="2700000" algn="ctr" rotWithShape="0">
                    <a:schemeClr val="bg1"/>
                  </a:outerShdw>
                </a:effectLst>
              </a:rPr>
              <a:t>Mercy</a:t>
            </a:r>
          </a:p>
        </p:txBody>
      </p:sp>
    </p:spTree>
    <p:extLst>
      <p:ext uri="{BB962C8B-B14F-4D97-AF65-F5344CB8AC3E}">
        <p14:creationId xmlns:p14="http://schemas.microsoft.com/office/powerpoint/2010/main" val="1221684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bg1"/>
                  </a:outerShdw>
                </a:effectLst>
              </a:rPr>
              <a:t>1 gift defining template for our souls</a:t>
            </a:r>
          </a:p>
          <a:p>
            <a:r>
              <a:rPr lang="en-GB" sz="4400" dirty="0" smtClean="0">
                <a:effectLst>
                  <a:outerShdw blurRad="38100" dist="38100" dir="2700000" algn="ctr" rotWithShape="0">
                    <a:schemeClr val="bg1"/>
                  </a:outerShdw>
                </a:effectLst>
              </a:rPr>
              <a:t>Blend of 7 in light of God that is our spirit</a:t>
            </a:r>
          </a:p>
          <a:p>
            <a:r>
              <a:rPr lang="en-GB" sz="4400" dirty="0" smtClean="0">
                <a:effectLst>
                  <a:outerShdw blurRad="38100" dist="38100" dir="2700000" algn="ctr" rotWithShape="0">
                    <a:schemeClr val="bg1"/>
                  </a:outerShdw>
                </a:effectLst>
              </a:rPr>
              <a:t>Gifting shaped and coloured by birth order</a:t>
            </a:r>
          </a:p>
          <a:p>
            <a:r>
              <a:rPr lang="en-GB" sz="4400" dirty="0" smtClean="0">
                <a:effectLst>
                  <a:outerShdw blurRad="38100" dist="38100" dir="2700000" algn="ctr" rotWithShape="0">
                    <a:schemeClr val="bg1"/>
                  </a:outerShdw>
                </a:effectLst>
              </a:rPr>
              <a:t>1 </a:t>
            </a:r>
            <a:r>
              <a:rPr lang="en-GB" sz="4400" dirty="0" err="1" smtClean="0">
                <a:effectLst>
                  <a:outerShdw blurRad="38100" dist="38100" dir="2700000" algn="ctr" rotWithShape="0">
                    <a:schemeClr val="bg1"/>
                  </a:outerShdw>
                </a:effectLst>
              </a:rPr>
              <a:t>st</a:t>
            </a:r>
            <a:r>
              <a:rPr lang="en-GB" sz="4400" dirty="0" smtClean="0">
                <a:effectLst>
                  <a:outerShdw blurRad="38100" dist="38100" dir="2700000" algn="ctr" rotWithShape="0">
                    <a:schemeClr val="bg1"/>
                  </a:outerShdw>
                </a:effectLst>
              </a:rPr>
              <a:t> born prophet turbo charges </a:t>
            </a:r>
            <a:r>
              <a:rPr lang="en-GB" sz="4400" dirty="0" err="1" smtClean="0">
                <a:effectLst>
                  <a:outerShdw blurRad="38100" dist="38100" dir="2700000" algn="ctr" rotWithShape="0">
                    <a:schemeClr val="bg1"/>
                  </a:outerShdw>
                </a:effectLst>
              </a:rPr>
              <a:t>eg</a:t>
            </a:r>
            <a:r>
              <a:rPr lang="en-GB" sz="4400" dirty="0" smtClean="0">
                <a:effectLst>
                  <a:outerShdw blurRad="38100" dist="38100" dir="2700000" algn="ctr" rotWithShape="0">
                    <a:schemeClr val="bg1"/>
                  </a:outerShdw>
                </a:effectLst>
              </a:rPr>
              <a:t> </a:t>
            </a:r>
            <a:r>
              <a:rPr lang="en-GB" sz="4400" dirty="0" err="1" smtClean="0">
                <a:effectLst>
                  <a:outerShdw blurRad="38100" dist="38100" dir="2700000" algn="ctr" rotWithShape="0">
                    <a:schemeClr val="bg1"/>
                  </a:outerShdw>
                </a:effectLst>
              </a:rPr>
              <a:t>Pter</a:t>
            </a:r>
            <a:endParaRPr lang="en-GB" sz="4400" dirty="0" smtClean="0">
              <a:effectLst>
                <a:outerShdw blurRad="38100" dist="38100" dir="2700000" algn="ctr" rotWithShape="0">
                  <a:schemeClr val="bg1"/>
                </a:outerShdw>
              </a:effectLst>
            </a:endParaRPr>
          </a:p>
          <a:p>
            <a:r>
              <a:rPr lang="en-GB" sz="4400" dirty="0" smtClean="0">
                <a:effectLst>
                  <a:outerShdw blurRad="38100" dist="38100" dir="2700000" algn="ctr" rotWithShape="0">
                    <a:schemeClr val="bg1"/>
                  </a:outerShdw>
                </a:effectLst>
              </a:rPr>
              <a:t>2</a:t>
            </a:r>
            <a:r>
              <a:rPr lang="en-GB" sz="4400" baseline="30000" dirty="0" smtClean="0">
                <a:effectLst>
                  <a:outerShdw blurRad="38100" dist="38100" dir="2700000" algn="ctr" rotWithShape="0">
                    <a:schemeClr val="bg1"/>
                  </a:outerShdw>
                </a:effectLst>
              </a:rPr>
              <a:t>nd</a:t>
            </a:r>
            <a:r>
              <a:rPr lang="en-GB" sz="4400" dirty="0" smtClean="0">
                <a:effectLst>
                  <a:outerShdw blurRad="38100" dist="38100" dir="2700000" algn="ctr" rotWithShape="0">
                    <a:schemeClr val="bg1"/>
                  </a:outerShdw>
                </a:effectLst>
              </a:rPr>
              <a:t> born mercies amplified by characteristics </a:t>
            </a:r>
            <a:r>
              <a:rPr lang="en-GB" sz="4400" dirty="0" err="1" smtClean="0">
                <a:effectLst>
                  <a:outerShdw blurRad="38100" dist="38100" dir="2700000" algn="ctr" rotWithShape="0">
                    <a:schemeClr val="bg1"/>
                  </a:outerShdw>
                </a:effectLst>
              </a:rPr>
              <a:t>eg</a:t>
            </a:r>
            <a:r>
              <a:rPr lang="en-GB" sz="4400" dirty="0" smtClean="0">
                <a:effectLst>
                  <a:outerShdw blurRad="38100" dist="38100" dir="2700000" algn="ctr" rotWithShape="0">
                    <a:schemeClr val="bg1"/>
                  </a:outerShdw>
                </a:effectLst>
              </a:rPr>
              <a:t> Aaron</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370778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3 born exhorter </a:t>
            </a:r>
          </a:p>
          <a:p>
            <a:r>
              <a:rPr lang="en-GB" sz="4400" dirty="0" smtClean="0">
                <a:effectLst>
                  <a:outerShdw blurRad="38100" dist="38100" dir="2700000" algn="ctr" rotWithShape="0">
                    <a:schemeClr val="bg1"/>
                  </a:outerShdw>
                </a:effectLst>
              </a:rPr>
              <a:t>Miriam Aaron Moses</a:t>
            </a:r>
          </a:p>
          <a:p>
            <a:r>
              <a:rPr lang="en-GB" sz="4400" dirty="0" smtClean="0">
                <a:effectLst>
                  <a:outerShdw blurRad="38100" dist="38100" dir="2700000" algn="ctr" rotWithShape="0">
                    <a:schemeClr val="bg1"/>
                  </a:outerShdw>
                </a:effectLst>
              </a:rPr>
              <a:t>Parentage</a:t>
            </a:r>
          </a:p>
          <a:p>
            <a:r>
              <a:rPr lang="en-GB" sz="4400" dirty="0" smtClean="0">
                <a:effectLst>
                  <a:outerShdw blurRad="38100" dist="38100" dir="2700000" algn="ctr" rotWithShape="0">
                    <a:schemeClr val="bg1"/>
                  </a:outerShdw>
                </a:effectLst>
              </a:rPr>
              <a:t>Hard wired by God but social pressures nature family gifts etc. shape and mould blunting or enhancing e.g. Amos</a:t>
            </a:r>
          </a:p>
          <a:p>
            <a:r>
              <a:rPr lang="en-GB" sz="4400" dirty="0" smtClean="0">
                <a:effectLst>
                  <a:outerShdw blurRad="38100" dist="38100" dir="2700000" algn="ctr" rotWithShape="0">
                    <a:schemeClr val="bg1"/>
                  </a:outerShdw>
                </a:effectLst>
              </a:rPr>
              <a:t>Generation influences</a:t>
            </a:r>
          </a:p>
          <a:p>
            <a:pPr marL="0" indent="0">
              <a:buNone/>
            </a:pP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877377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Strengths stronger weaknesses weaker</a:t>
            </a:r>
          </a:p>
          <a:p>
            <a:r>
              <a:rPr lang="en-GB" sz="4400" dirty="0" smtClean="0">
                <a:effectLst>
                  <a:outerShdw blurRad="38100" dist="38100" dir="2700000" algn="ctr" rotWithShape="0">
                    <a:schemeClr val="bg1"/>
                  </a:outerShdw>
                </a:effectLst>
              </a:rPr>
              <a:t>What is it? Causes pliable and imprint from culture</a:t>
            </a:r>
          </a:p>
          <a:p>
            <a:r>
              <a:rPr lang="en-GB" sz="4400" dirty="0" smtClean="0">
                <a:effectLst>
                  <a:outerShdw blurRad="38100" dist="38100" dir="2700000" algn="ctr" rotWithShape="0">
                    <a:schemeClr val="bg1"/>
                  </a:outerShdw>
                </a:effectLst>
              </a:rPr>
              <a:t>Childhood before school</a:t>
            </a:r>
          </a:p>
          <a:p>
            <a:r>
              <a:rPr lang="en-GB" sz="4400" dirty="0" smtClean="0">
                <a:effectLst>
                  <a:outerShdw blurRad="38100" dist="38100" dir="2700000" algn="ctr" rotWithShape="0">
                    <a:schemeClr val="bg1"/>
                  </a:outerShdw>
                </a:effectLst>
              </a:rPr>
              <a:t>Muted or exaggerated by forces of culture</a:t>
            </a:r>
          </a:p>
          <a:p>
            <a:r>
              <a:rPr lang="en-GB" sz="4400" dirty="0" smtClean="0">
                <a:effectLst>
                  <a:outerShdw blurRad="38100" dist="38100" dir="2700000" algn="ctr" rotWithShape="0">
                    <a:schemeClr val="bg1"/>
                  </a:outerShdw>
                </a:effectLst>
              </a:rPr>
              <a:t>OEM software key to who you are</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458135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bg1"/>
                  </a:outerShdw>
                </a:effectLst>
              </a:rPr>
              <a:t>Use key God will unpack it</a:t>
            </a:r>
          </a:p>
          <a:p>
            <a:r>
              <a:rPr lang="en-GB" sz="4400" dirty="0" smtClean="0">
                <a:effectLst>
                  <a:outerShdw blurRad="38100" dist="38100" dir="2700000" algn="ctr" rotWithShape="0">
                    <a:schemeClr val="bg1"/>
                  </a:outerShdw>
                </a:effectLst>
              </a:rPr>
              <a:t>Understand yourself and your wife, neighbour identity by product not primary objective</a:t>
            </a:r>
          </a:p>
          <a:p>
            <a:r>
              <a:rPr lang="en-GB" sz="4400" dirty="0" smtClean="0">
                <a:effectLst>
                  <a:outerShdw blurRad="38100" dist="38100" dir="2700000" algn="ctr" rotWithShape="0">
                    <a:schemeClr val="bg1"/>
                  </a:outerShdw>
                </a:effectLst>
              </a:rPr>
              <a:t>Become world changer by knowing God first all will be added</a:t>
            </a:r>
          </a:p>
          <a:p>
            <a:r>
              <a:rPr lang="en-GB" sz="4400" dirty="0" smtClean="0">
                <a:effectLst>
                  <a:outerShdw blurRad="38100" dist="38100" dir="2700000" algn="ctr" rotWithShape="0">
                    <a:schemeClr val="bg1"/>
                  </a:outerShdw>
                </a:effectLst>
              </a:rPr>
              <a:t>Establish divine order love God first</a:t>
            </a:r>
          </a:p>
          <a:p>
            <a:r>
              <a:rPr lang="en-GB" sz="4400" dirty="0" smtClean="0">
                <a:effectLst>
                  <a:outerShdw blurRad="38100" dist="38100" dir="2700000" algn="ctr" rotWithShape="0">
                    <a:schemeClr val="bg1"/>
                  </a:outerShdw>
                </a:effectLst>
              </a:rPr>
              <a:t>Pain drives us to neighbour first</a:t>
            </a:r>
          </a:p>
          <a:p>
            <a:r>
              <a:rPr lang="en-GB" sz="4400" dirty="0" smtClean="0">
                <a:effectLst>
                  <a:outerShdw blurRad="38100" dist="38100" dir="2700000" algn="ctr" rotWithShape="0">
                    <a:schemeClr val="bg1"/>
                  </a:outerShdw>
                </a:effectLst>
              </a:rPr>
              <a:t>Be strategic thinker</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415048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First bleeds into the 2</a:t>
            </a:r>
            <a:r>
              <a:rPr lang="en-GB" sz="4400" baseline="30000" dirty="0" smtClean="0">
                <a:effectLst>
                  <a:outerShdw blurRad="38100" dist="38100" dir="2700000" algn="ctr" rotWithShape="0">
                    <a:schemeClr val="bg1"/>
                  </a:outerShdw>
                </a:effectLst>
              </a:rPr>
              <a:t>nd</a:t>
            </a:r>
            <a:endParaRPr lang="en-GB" sz="4400" dirty="0" smtClean="0">
              <a:effectLst>
                <a:outerShdw blurRad="38100" dist="38100" dir="2700000" algn="ctr" rotWithShape="0">
                  <a:schemeClr val="bg1"/>
                </a:outerShdw>
              </a:effectLst>
            </a:endParaRPr>
          </a:p>
          <a:p>
            <a:r>
              <a:rPr lang="en-GB" sz="4400" dirty="0" smtClean="0">
                <a:effectLst>
                  <a:outerShdw blurRad="38100" dist="38100" dir="2700000" algn="ctr" rotWithShape="0">
                    <a:schemeClr val="bg1"/>
                  </a:outerShdw>
                </a:effectLst>
              </a:rPr>
              <a:t>First be first know God in our own key of music</a:t>
            </a: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8687548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Use analogies as bible study tool</a:t>
            </a:r>
          </a:p>
          <a:p>
            <a:r>
              <a:rPr lang="en-GB" sz="4400" dirty="0" smtClean="0">
                <a:effectLst>
                  <a:outerShdw blurRad="38100" dist="38100" dir="2700000" algn="ctr" rotWithShape="0">
                    <a:schemeClr val="bg1"/>
                  </a:outerShdw>
                </a:effectLst>
              </a:rPr>
              <a:t>Biblical DNA </a:t>
            </a:r>
          </a:p>
          <a:p>
            <a:r>
              <a:rPr lang="en-GB" sz="4400" dirty="0" smtClean="0">
                <a:effectLst>
                  <a:outerShdw blurRad="38100" dist="38100" dir="2700000" algn="ctr" rotWithShape="0">
                    <a:schemeClr val="bg1"/>
                  </a:outerShdw>
                </a:effectLst>
              </a:rPr>
              <a:t>List of 7 parallels redemptive gifts</a:t>
            </a:r>
          </a:p>
          <a:p>
            <a:r>
              <a:rPr lang="en-GB" sz="4400" dirty="0" smtClean="0">
                <a:effectLst>
                  <a:outerShdw blurRad="38100" dist="38100" dir="2700000" algn="ctr" rotWithShape="0">
                    <a:schemeClr val="bg1"/>
                  </a:outerShdw>
                </a:effectLst>
              </a:rPr>
              <a:t>7 days creation, Moses 7 responses burning bush, 7 furniture items tabernacle, 7 compound names Jehovah, 7 spirits God, 7 miracles John, 7 last words Christ on cross</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4749157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2</a:t>
            </a:r>
            <a:r>
              <a:rPr lang="en-GB" sz="4400" baseline="30000" dirty="0" smtClean="0">
                <a:effectLst>
                  <a:outerShdw blurRad="38100" dist="38100" dir="2700000" algn="ctr" rotWithShape="0">
                    <a:schemeClr val="bg1"/>
                  </a:outerShdw>
                </a:effectLst>
              </a:rPr>
              <a:t>nd</a:t>
            </a:r>
            <a:r>
              <a:rPr lang="en-GB" sz="4400" dirty="0" smtClean="0">
                <a:effectLst>
                  <a:outerShdw blurRad="38100" dist="38100" dir="2700000" algn="ctr" rotWithShape="0">
                    <a:schemeClr val="bg1"/>
                  </a:outerShdw>
                </a:effectLst>
              </a:rPr>
              <a:t> item Bronze laver for cleansing</a:t>
            </a:r>
          </a:p>
          <a:p>
            <a:r>
              <a:rPr lang="en-GB" sz="4400" dirty="0" smtClean="0">
                <a:effectLst>
                  <a:outerShdw blurRad="38100" dist="38100" dir="2700000" algn="ctr" rotWithShape="0">
                    <a:schemeClr val="bg1"/>
                  </a:outerShdw>
                </a:effectLst>
              </a:rPr>
              <a:t>Core gifting's 2</a:t>
            </a:r>
            <a:r>
              <a:rPr lang="en-GB" sz="4400" baseline="30000" dirty="0" smtClean="0">
                <a:effectLst>
                  <a:outerShdw blurRad="38100" dist="38100" dir="2700000" algn="ctr" rotWithShape="0">
                    <a:schemeClr val="bg1"/>
                  </a:outerShdw>
                </a:effectLst>
              </a:rPr>
              <a:t>nd</a:t>
            </a:r>
            <a:r>
              <a:rPr lang="en-GB" sz="4400" dirty="0" smtClean="0">
                <a:effectLst>
                  <a:outerShdw blurRad="38100" dist="38100" dir="2700000" algn="ctr" rotWithShape="0">
                    <a:schemeClr val="bg1"/>
                  </a:outerShdw>
                </a:effectLst>
              </a:rPr>
              <a:t> gift servant  is bring cleansing</a:t>
            </a:r>
          </a:p>
          <a:p>
            <a:r>
              <a:rPr lang="en-GB" sz="4400" dirty="0" smtClean="0">
                <a:effectLst>
                  <a:outerShdw blurRad="38100" dist="38100" dir="2700000" algn="ctr" rotWithShape="0">
                    <a:schemeClr val="bg1"/>
                  </a:outerShdw>
                </a:effectLst>
              </a:rPr>
              <a:t>2</a:t>
            </a:r>
            <a:r>
              <a:rPr lang="en-GB" sz="4400" baseline="30000" dirty="0" smtClean="0">
                <a:effectLst>
                  <a:outerShdw blurRad="38100" dist="38100" dir="2700000" algn="ctr" rotWithShape="0">
                    <a:schemeClr val="bg1"/>
                  </a:outerShdw>
                </a:effectLst>
              </a:rPr>
              <a:t>nd</a:t>
            </a:r>
            <a:r>
              <a:rPr lang="en-GB" sz="4400" dirty="0" smtClean="0">
                <a:effectLst>
                  <a:outerShdw blurRad="38100" dist="38100" dir="2700000" algn="ctr" rotWithShape="0">
                    <a:schemeClr val="bg1"/>
                  </a:outerShdw>
                </a:effectLst>
              </a:rPr>
              <a:t> position = cleansing over and over again.</a:t>
            </a:r>
          </a:p>
          <a:p>
            <a:r>
              <a:rPr lang="en-GB" sz="4400" dirty="0" smtClean="0">
                <a:effectLst>
                  <a:outerShdw blurRad="38100" dist="38100" dir="2700000" algn="ctr" rotWithShape="0">
                    <a:schemeClr val="bg1"/>
                  </a:outerShdw>
                </a:effectLst>
              </a:rPr>
              <a:t>Horizontal to vertical earth to heaven</a:t>
            </a:r>
          </a:p>
          <a:p>
            <a:r>
              <a:rPr lang="en-GB" sz="4400" dirty="0" smtClean="0">
                <a:effectLst>
                  <a:outerShdw blurRad="38100" dist="38100" dir="2700000" algn="ctr" rotWithShape="0">
                    <a:schemeClr val="bg1"/>
                  </a:outerShdw>
                </a:effectLst>
              </a:rPr>
              <a:t>2</a:t>
            </a:r>
            <a:r>
              <a:rPr lang="en-GB" sz="4400" baseline="30000" dirty="0" smtClean="0">
                <a:effectLst>
                  <a:outerShdw blurRad="38100" dist="38100" dir="2700000" algn="ctr" rotWithShape="0">
                    <a:schemeClr val="bg1"/>
                  </a:outerShdw>
                </a:effectLst>
              </a:rPr>
              <a:t>nd</a:t>
            </a:r>
            <a:r>
              <a:rPr lang="en-GB" sz="4400" dirty="0" smtClean="0">
                <a:effectLst>
                  <a:outerShdw blurRad="38100" dist="38100" dir="2700000" algn="ctr" rotWithShape="0">
                    <a:schemeClr val="bg1"/>
                  </a:outerShdw>
                </a:effectLst>
              </a:rPr>
              <a:t> thing in heavenly tabernacle</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603093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7 templates or software applies to land, areas, cities, regions etc.</a:t>
            </a:r>
          </a:p>
          <a:p>
            <a:r>
              <a:rPr lang="en-GB" sz="4400" dirty="0" smtClean="0">
                <a:effectLst>
                  <a:outerShdw blurRad="38100" dist="38100" dir="2700000" algn="ctr" rotWithShape="0">
                    <a:schemeClr val="bg1"/>
                  </a:outerShdw>
                </a:effectLst>
              </a:rPr>
              <a:t>Redemptive gifts for areas</a:t>
            </a:r>
          </a:p>
          <a:p>
            <a:r>
              <a:rPr lang="en-GB" sz="4400" dirty="0" smtClean="0">
                <a:effectLst>
                  <a:outerShdw blurRad="38100" dist="38100" dir="2700000" algn="ctr" rotWithShape="0">
                    <a:schemeClr val="bg1"/>
                  </a:outerShdw>
                </a:effectLst>
              </a:rPr>
              <a:t>Gifts in areas so people can find him and be drawn to himself.</a:t>
            </a:r>
          </a:p>
          <a:p>
            <a:r>
              <a:rPr lang="en-GB" sz="4400" dirty="0" smtClean="0">
                <a:effectLst>
                  <a:outerShdw blurRad="38100" dist="38100" dir="2700000" algn="ctr" rotWithShape="0">
                    <a:schemeClr val="bg1"/>
                  </a:outerShdw>
                </a:effectLst>
              </a:rPr>
              <a:t>Gifts draw people to the redeemer</a:t>
            </a:r>
          </a:p>
          <a:p>
            <a:r>
              <a:rPr lang="en-GB" sz="4400" dirty="0" smtClean="0">
                <a:effectLst>
                  <a:outerShdw blurRad="38100" dist="38100" dir="2700000" algn="ctr" rotWithShape="0">
                    <a:schemeClr val="bg1"/>
                  </a:outerShdw>
                </a:effectLst>
              </a:rPr>
              <a:t>7 ways present God in key music people are listening to</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721571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bg1"/>
                  </a:outerShdw>
                </a:effectLst>
              </a:rPr>
              <a:t>Newly born again spirit – baby, weak, undeveloped</a:t>
            </a:r>
          </a:p>
          <a:p>
            <a:r>
              <a:rPr lang="en-GB" sz="4400" dirty="0" smtClean="0">
                <a:effectLst>
                  <a:outerShdw blurRad="38100" dist="38100" dir="2700000" algn="ctr" rotWithShape="0">
                    <a:schemeClr val="bg1"/>
                  </a:outerShdw>
                </a:effectLst>
              </a:rPr>
              <a:t>Connection relationship creator</a:t>
            </a:r>
          </a:p>
          <a:p>
            <a:r>
              <a:rPr lang="en-GB" sz="4400" dirty="0">
                <a:effectLst>
                  <a:outerShdw blurRad="38100" dist="38100" dir="2700000" algn="ctr" rotWithShape="0">
                    <a:schemeClr val="bg1"/>
                  </a:outerShdw>
                </a:effectLst>
              </a:rPr>
              <a:t>1</a:t>
            </a:r>
            <a:r>
              <a:rPr lang="en-GB" sz="4400" dirty="0" smtClean="0">
                <a:effectLst>
                  <a:outerShdw blurRad="38100" dist="38100" dir="2700000" algn="ctr" rotWithShape="0">
                    <a:schemeClr val="bg1"/>
                  </a:outerShdw>
                </a:effectLst>
              </a:rPr>
              <a:t> Cor 6:17 joined and one spirit</a:t>
            </a:r>
          </a:p>
          <a:p>
            <a:r>
              <a:rPr lang="en-GB" sz="4400" dirty="0" smtClean="0">
                <a:effectLst>
                  <a:outerShdw blurRad="38100" dist="38100" dir="2700000" algn="ctr" rotWithShape="0">
                    <a:schemeClr val="bg1"/>
                  </a:outerShdw>
                </a:effectLst>
              </a:rPr>
              <a:t>Spirit restored, spiritual gates, senses, attributes</a:t>
            </a:r>
          </a:p>
          <a:p>
            <a:r>
              <a:rPr lang="en-GB" sz="4400" dirty="0" smtClean="0">
                <a:effectLst>
                  <a:outerShdw blurRad="38100" dist="38100" dir="2700000" algn="ctr" rotWithShape="0">
                    <a:schemeClr val="bg1"/>
                  </a:outerShdw>
                </a:effectLst>
              </a:rPr>
              <a:t>Fear of God, Reverence, Prayer, Hope, Faith, Revelation, Intuition, Worship</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959396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Template on how we see and hear God and present God to others.</a:t>
            </a:r>
          </a:p>
          <a:p>
            <a:r>
              <a:rPr lang="en-GB" sz="4400" dirty="0" smtClean="0">
                <a:effectLst>
                  <a:outerShdw blurRad="38100" dist="38100" dir="2700000" algn="ctr" rotWithShape="0">
                    <a:schemeClr val="bg1"/>
                  </a:outerShdw>
                </a:effectLst>
              </a:rPr>
              <a:t>Spirit can’t respond to have its own voice unless it matures</a:t>
            </a:r>
          </a:p>
          <a:p>
            <a:r>
              <a:rPr lang="en-GB" sz="4400" dirty="0" smtClean="0">
                <a:effectLst>
                  <a:outerShdw blurRad="38100" dist="38100" dir="2700000" algn="ctr" rotWithShape="0">
                    <a:schemeClr val="bg1"/>
                  </a:outerShdw>
                </a:effectLst>
              </a:rPr>
              <a:t>Spirit Functions in 7 principles</a:t>
            </a:r>
          </a:p>
          <a:p>
            <a:r>
              <a:rPr lang="en-GB" sz="4400" dirty="0" smtClean="0">
                <a:effectLst>
                  <a:outerShdw blurRad="38100" dist="38100" dir="2700000" algn="ctr" rotWithShape="0">
                    <a:schemeClr val="bg1"/>
                  </a:outerShdw>
                </a:effectLst>
              </a:rPr>
              <a:t>Peace in confidence, trust God</a:t>
            </a:r>
          </a:p>
          <a:p>
            <a:r>
              <a:rPr lang="en-GB" sz="4400" dirty="0" smtClean="0">
                <a:effectLst>
                  <a:outerShdw blurRad="38100" dist="38100" dir="2700000" algn="ctr" rotWithShape="0">
                    <a:schemeClr val="bg1"/>
                  </a:outerShdw>
                </a:effectLst>
              </a:rPr>
              <a:t>Spiritual power blessing of presence produces change e.g. Peter shadow</a:t>
            </a: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4227537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bg1"/>
                  </a:outerShdw>
                </a:effectLst>
              </a:rPr>
              <a:t>Access to volcano in you, deposit of can your soul cannot express</a:t>
            </a:r>
          </a:p>
          <a:p>
            <a:r>
              <a:rPr lang="en-GB" sz="4400" dirty="0" smtClean="0">
                <a:effectLst>
                  <a:outerShdw blurRad="38100" dist="38100" dir="2700000" algn="ctr" rotWithShape="0">
                    <a:schemeClr val="bg1"/>
                  </a:outerShdw>
                </a:effectLst>
              </a:rPr>
              <a:t>Music, art, business, teaching </a:t>
            </a:r>
            <a:r>
              <a:rPr lang="en-GB" sz="4400" dirty="0" err="1" smtClean="0">
                <a:effectLst>
                  <a:outerShdw blurRad="38100" dist="38100" dir="2700000" algn="ctr" rotWithShape="0">
                    <a:schemeClr val="bg1"/>
                  </a:outerShdw>
                </a:effectLst>
              </a:rPr>
              <a:t>etc</a:t>
            </a:r>
            <a:r>
              <a:rPr lang="en-GB" sz="4400" dirty="0" smtClean="0">
                <a:effectLst>
                  <a:outerShdw blurRad="38100" dist="38100" dir="2700000" algn="ctr" rotWithShape="0">
                    <a:schemeClr val="bg1"/>
                  </a:outerShdw>
                </a:effectLst>
              </a:rPr>
              <a:t> there is more</a:t>
            </a:r>
          </a:p>
          <a:p>
            <a:r>
              <a:rPr lang="en-GB" sz="4400" dirty="0" smtClean="0">
                <a:effectLst>
                  <a:outerShdw blurRad="38100" dist="38100" dir="2700000" algn="ctr" rotWithShape="0">
                    <a:schemeClr val="bg1"/>
                  </a:outerShdw>
                </a:effectLst>
              </a:rPr>
              <a:t>Community releasing spirits into market place not just in worship services</a:t>
            </a:r>
          </a:p>
          <a:p>
            <a:r>
              <a:rPr lang="en-GB" sz="4400" dirty="0" smtClean="0">
                <a:effectLst>
                  <a:outerShdw blurRad="38100" dist="38100" dir="2700000" algn="ctr" rotWithShape="0">
                    <a:schemeClr val="bg1"/>
                  </a:outerShdw>
                </a:effectLst>
              </a:rPr>
              <a:t>To unleash transformation into the world</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120825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Know gift know key communicate with God know deposit before foundation of world</a:t>
            </a:r>
          </a:p>
          <a:p>
            <a:r>
              <a:rPr lang="en-GB" sz="4400" dirty="0" smtClean="0">
                <a:effectLst>
                  <a:outerShdw blurRad="38100" dist="38100" dir="2700000" algn="ctr" rotWithShape="0">
                    <a:schemeClr val="bg1"/>
                  </a:outerShdw>
                </a:effectLst>
              </a:rPr>
              <a:t>Access to apps of God waiting to be opened.</a:t>
            </a: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781235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smtClean="0">
                <a:effectLst>
                  <a:outerShdw blurRad="38100" dist="38100" dir="2700000" algn="ctr" rotWithShape="0">
                    <a:schemeClr val="bg1"/>
                  </a:outerShdw>
                </a:effectLst>
              </a:rPr>
              <a:t>Servant</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9059488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I call your spirit to attention</a:t>
            </a:r>
          </a:p>
          <a:p>
            <a:r>
              <a:rPr lang="en-GB" sz="4400" dirty="0">
                <a:effectLst>
                  <a:outerShdw blurRad="38100" dist="38100" dir="2700000" algn="ctr" rotWithShape="0">
                    <a:schemeClr val="bg1"/>
                  </a:outerShdw>
                </a:effectLst>
              </a:rPr>
              <a:t>Listen with your </a:t>
            </a:r>
            <a:r>
              <a:rPr lang="en-GB" sz="4400" dirty="0" smtClean="0">
                <a:effectLst>
                  <a:outerShdw blurRad="38100" dist="38100" dir="2700000" algn="ctr" rotWithShape="0">
                    <a:schemeClr val="bg1"/>
                  </a:outerShdw>
                </a:effectLst>
              </a:rPr>
              <a:t>spirit to the words that God your heavenly Father has for you</a:t>
            </a:r>
            <a:endParaRPr lang="en-GB" sz="4400" dirty="0">
              <a:effectLst>
                <a:outerShdw blurRad="38100" dist="38100" dir="2700000" algn="ctr" rotWithShape="0">
                  <a:schemeClr val="bg1"/>
                </a:outerShdw>
              </a:effectLst>
            </a:endParaRP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601683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pPr>
              <a:lnSpc>
                <a:spcPct val="120000"/>
              </a:lnSpc>
              <a:spcBef>
                <a:spcPts val="600"/>
              </a:spcBef>
            </a:pPr>
            <a:r>
              <a:rPr lang="en-GB" sz="4400" dirty="0" smtClean="0">
                <a:effectLst>
                  <a:outerShdw blurRad="38100" dist="38100" dir="2700000" algn="ctr" rotWithShape="0">
                    <a:schemeClr val="bg1"/>
                  </a:outerShdw>
                </a:effectLst>
              </a:rPr>
              <a:t>Rom </a:t>
            </a:r>
            <a:r>
              <a:rPr lang="en-GB" sz="4400" dirty="0">
                <a:effectLst>
                  <a:outerShdw blurRad="38100" dist="38100" dir="2700000" algn="ctr" rotWithShape="0">
                    <a:schemeClr val="bg1"/>
                  </a:outerShdw>
                </a:effectLst>
              </a:rPr>
              <a:t>8:14 For all who are being led by the Spirit of God, these are sons of God. 15 For you have not received a spirit of slavery leading to fear again, but you have received a spirit of adoption as sons by which we cry out, “Abba! Father!” 16 The Spirit Himself testifies with our spirit that we are children of God, 17 and if children, heirs also, heirs of God and fellow heirs with Christ, if indeed we suffer with Him so that we may also be glorified </a:t>
            </a:r>
            <a:r>
              <a:rPr lang="en-GB" sz="4400" dirty="0" smtClean="0">
                <a:effectLst>
                  <a:outerShdw blurRad="38100" dist="38100" dir="2700000" algn="ctr" rotWithShape="0">
                    <a:schemeClr val="bg1"/>
                  </a:outerShdw>
                </a:effectLst>
              </a:rPr>
              <a:t>with</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270098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pPr>
              <a:spcBef>
                <a:spcPts val="600"/>
              </a:spcBef>
            </a:pPr>
            <a:r>
              <a:rPr lang="en-GB" sz="4400" dirty="0" smtClean="0">
                <a:effectLst>
                  <a:outerShdw blurRad="38100" dist="38100" dir="2700000" algn="ctr" rotWithShape="0">
                    <a:schemeClr val="bg1"/>
                  </a:outerShdw>
                </a:effectLst>
              </a:rPr>
              <a:t>Rom 8:18 </a:t>
            </a:r>
            <a:r>
              <a:rPr lang="en-GB" sz="4400" dirty="0">
                <a:effectLst>
                  <a:outerShdw blurRad="38100" dist="38100" dir="2700000" algn="ctr" rotWithShape="0">
                    <a:schemeClr val="bg1"/>
                  </a:outerShdw>
                </a:effectLst>
              </a:rPr>
              <a:t>For I consider that the sufferings of this present time are not worthy to be compared with the glory that is to be revealed to us. 19 For the anxious longing of the creation waits eagerly for the revealing of the sons of God.</a:t>
            </a:r>
          </a:p>
        </p:txBody>
      </p:sp>
    </p:spTree>
    <p:extLst>
      <p:ext uri="{BB962C8B-B14F-4D97-AF65-F5344CB8AC3E}">
        <p14:creationId xmlns:p14="http://schemas.microsoft.com/office/powerpoint/2010/main" val="23498252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I call your spirit to attention</a:t>
            </a:r>
          </a:p>
          <a:p>
            <a:r>
              <a:rPr lang="en-GB" sz="4400" dirty="0">
                <a:effectLst>
                  <a:outerShdw blurRad="38100" dist="38100" dir="2700000" algn="ctr" rotWithShape="0">
                    <a:schemeClr val="bg1"/>
                  </a:outerShdw>
                </a:effectLst>
              </a:rPr>
              <a:t>Listen with your </a:t>
            </a:r>
            <a:r>
              <a:rPr lang="en-GB" sz="4400" dirty="0" smtClean="0">
                <a:effectLst>
                  <a:outerShdw blurRad="38100" dist="38100" dir="2700000" algn="ctr" rotWithShape="0">
                    <a:schemeClr val="bg1"/>
                  </a:outerShdw>
                </a:effectLst>
              </a:rPr>
              <a:t>spirit to the words that God your heavenly Father has for you</a:t>
            </a:r>
            <a:endParaRPr lang="en-GB" sz="4400" dirty="0">
              <a:effectLst>
                <a:outerShdw blurRad="38100" dist="38100" dir="2700000" algn="ctr" rotWithShape="0">
                  <a:schemeClr val="bg1"/>
                </a:outerShdw>
              </a:effectLst>
            </a:endParaRP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5838116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The Spirit of your Father gives witness that you are His son</a:t>
            </a:r>
          </a:p>
          <a:p>
            <a:r>
              <a:rPr lang="en-GB" sz="4400" dirty="0" smtClean="0">
                <a:effectLst>
                  <a:outerShdw blurRad="38100" dist="38100" dir="2700000" algn="ctr" rotWithShape="0">
                    <a:schemeClr val="bg1"/>
                  </a:outerShdw>
                </a:effectLst>
              </a:rPr>
              <a:t>I bless your spirit with the Spirit of sonship and the mindset of sonship</a:t>
            </a:r>
          </a:p>
          <a:p>
            <a:r>
              <a:rPr lang="en-GB" sz="4400" dirty="0" smtClean="0">
                <a:effectLst>
                  <a:outerShdw blurRad="38100" dist="38100" dir="2700000" algn="ctr" rotWithShape="0">
                    <a:schemeClr val="bg1"/>
                  </a:outerShdw>
                </a:effectLst>
              </a:rPr>
              <a:t>I bless you with deep heart identity as God’s very own child, securely loved in His family</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5024912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bg1"/>
                  </a:outerShdw>
                </a:effectLst>
              </a:rPr>
              <a:t>I bless you with the settled assurance that He has a future and hope for you and has written your days in His book with love for your best interests and His ultimate glory</a:t>
            </a:r>
          </a:p>
          <a:p>
            <a:r>
              <a:rPr lang="en-GB" sz="4400" dirty="0" smtClean="0">
                <a:effectLst>
                  <a:outerShdw blurRad="38100" dist="38100" dir="2700000" algn="ctr" rotWithShape="0">
                    <a:schemeClr val="bg1"/>
                  </a:outerShdw>
                </a:effectLst>
              </a:rPr>
              <a:t>I bless you with the deep knowledge that God knows what you need and has all the resources of the universe to meet that need</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197941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Spirit rise up, come forth, take dominion – fruitful, multiply, subdue, rule</a:t>
            </a:r>
          </a:p>
          <a:p>
            <a:r>
              <a:rPr lang="en-GB" sz="4400" dirty="0" smtClean="0">
                <a:effectLst>
                  <a:outerShdw blurRad="38100" dist="38100" dir="2700000" algn="ctr" rotWithShape="0">
                    <a:schemeClr val="bg1"/>
                  </a:outerShdw>
                </a:effectLst>
              </a:rPr>
              <a:t>Seat government, mountain, kingdom</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8115751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bg1"/>
                  </a:outerShdw>
                </a:effectLst>
              </a:rPr>
              <a:t>Listen with your spirit to God’s word for you</a:t>
            </a:r>
          </a:p>
          <a:p>
            <a:r>
              <a:rPr lang="en-GB" sz="4400" dirty="0" smtClean="0">
                <a:effectLst>
                  <a:outerShdw blurRad="38100" dist="38100" dir="2700000" algn="ctr" rotWithShape="0">
                    <a:schemeClr val="bg1"/>
                  </a:outerShdw>
                </a:effectLst>
              </a:rPr>
              <a:t>The Spirit testifies to your spirit that you are God’s child</a:t>
            </a:r>
          </a:p>
          <a:p>
            <a:r>
              <a:rPr lang="en-GB" sz="4400" dirty="0" smtClean="0">
                <a:effectLst>
                  <a:outerShdw blurRad="38100" dist="38100" dir="2700000" algn="ctr" rotWithShape="0">
                    <a:schemeClr val="bg1"/>
                  </a:outerShdw>
                </a:effectLst>
              </a:rPr>
              <a:t>I bless you with the ears to hear the testimony of the Spirit of the Lord, </a:t>
            </a:r>
            <a:r>
              <a:rPr lang="en-GB" sz="4400" dirty="0">
                <a:effectLst>
                  <a:outerShdw blurRad="38100" dist="38100" dir="2700000" algn="ctr" rotWithShape="0">
                    <a:schemeClr val="bg1"/>
                  </a:outerShdw>
                </a:effectLst>
              </a:rPr>
              <a:t>the Spirit of </a:t>
            </a:r>
            <a:r>
              <a:rPr lang="en-GB" sz="4400" dirty="0" smtClean="0">
                <a:effectLst>
                  <a:outerShdw blurRad="38100" dist="38100" dir="2700000" algn="ctr" rotWithShape="0">
                    <a:schemeClr val="bg1"/>
                  </a:outerShdw>
                </a:effectLst>
              </a:rPr>
              <a:t>knowledge, wisdom &amp; understanding, the Spirit of counsel, power and fear of the Lord</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4891909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bg1"/>
                  </a:outerShdw>
                </a:effectLst>
              </a:rPr>
              <a:t>I bless you with being tuned into God with eyes for seeing, ears for hearing and a mind for understanding according to the Spirit</a:t>
            </a:r>
          </a:p>
          <a:p>
            <a:r>
              <a:rPr lang="en-GB" sz="4400" dirty="0" smtClean="0">
                <a:effectLst>
                  <a:outerShdw blurRad="38100" dist="38100" dir="2700000" algn="ctr" rotWithShape="0">
                    <a:schemeClr val="bg1"/>
                  </a:outerShdw>
                </a:effectLst>
              </a:rPr>
              <a:t>I bless you with being led by the fullness of the Spirit of truth to see things as He sees them in the spirit realm</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1999442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bg1"/>
                  </a:outerShdw>
                </a:effectLst>
              </a:rPr>
              <a:t>Listen with your spirit to God’s word for you</a:t>
            </a:r>
          </a:p>
          <a:p>
            <a:r>
              <a:rPr lang="en-GB" sz="4400" dirty="0" smtClean="0">
                <a:effectLst>
                  <a:outerShdw blurRad="38100" dist="38100" dir="2700000" algn="ctr" rotWithShape="0">
                    <a:schemeClr val="bg1"/>
                  </a:outerShdw>
                </a:effectLst>
              </a:rPr>
              <a:t>I bless you with the deep knowledge that you are an heir with your brother </a:t>
            </a:r>
            <a:r>
              <a:rPr lang="en-GB" sz="4400" dirty="0">
                <a:effectLst>
                  <a:outerShdw blurRad="38100" dist="38100" dir="2700000" algn="ctr" rotWithShape="0">
                    <a:schemeClr val="bg1"/>
                  </a:outerShdw>
                </a:effectLst>
              </a:rPr>
              <a:t>J</a:t>
            </a:r>
            <a:r>
              <a:rPr lang="en-GB" sz="4400" dirty="0" smtClean="0">
                <a:effectLst>
                  <a:outerShdw blurRad="38100" dist="38100" dir="2700000" algn="ctr" rotWithShape="0">
                    <a:schemeClr val="bg1"/>
                  </a:outerShdw>
                </a:effectLst>
              </a:rPr>
              <a:t>esus to all the treasuries of your father</a:t>
            </a:r>
          </a:p>
          <a:p>
            <a:r>
              <a:rPr lang="en-GB" sz="4400" dirty="0" smtClean="0">
                <a:effectLst>
                  <a:outerShdw blurRad="38100" dist="38100" dir="2700000" algn="ctr" rotWithShape="0">
                    <a:schemeClr val="bg1"/>
                  </a:outerShdw>
                </a:effectLst>
              </a:rPr>
              <a:t>I bless you with the confidence that you lack for nothing that you need, spiritually, emotionally, mentally, physically practically</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9344590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bg1"/>
                  </a:outerShdw>
                </a:effectLst>
              </a:rPr>
              <a:t>Listen with your spirit to God’s word for you</a:t>
            </a:r>
          </a:p>
          <a:p>
            <a:r>
              <a:rPr lang="en-GB" sz="4400" dirty="0" smtClean="0">
                <a:effectLst>
                  <a:outerShdw blurRad="38100" dist="38100" dir="2700000" algn="ctr" rotWithShape="0">
                    <a:schemeClr val="bg1"/>
                  </a:outerShdw>
                </a:effectLst>
              </a:rPr>
              <a:t>I bless you with the sure understanding that His ways are not our ways and He wants to have His way for your blessings and His glory</a:t>
            </a:r>
          </a:p>
          <a:p>
            <a:r>
              <a:rPr lang="en-GB" sz="4400" dirty="0" smtClean="0">
                <a:effectLst>
                  <a:outerShdw blurRad="38100" dist="38100" dir="2700000" algn="ctr" rotWithShape="0">
                    <a:schemeClr val="bg1"/>
                  </a:outerShdw>
                </a:effectLst>
              </a:rPr>
              <a:t>I bless you with pressing forward to see His glory that He is revealing</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9766611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I bless you with a heart that does not rebel or shrink back from the opportunities He puts before you daily</a:t>
            </a:r>
          </a:p>
          <a:p>
            <a:r>
              <a:rPr lang="en-GB" sz="4400" dirty="0" smtClean="0">
                <a:effectLst>
                  <a:outerShdw blurRad="38100" dist="38100" dir="2700000" algn="ctr" rotWithShape="0">
                    <a:schemeClr val="bg1"/>
                  </a:outerShdw>
                </a:effectLst>
              </a:rPr>
              <a:t>I bless you with a hunger for the manifestation of His glory day by day in you and </a:t>
            </a:r>
            <a:r>
              <a:rPr lang="en-GB" sz="4400" smtClean="0">
                <a:effectLst>
                  <a:outerShdw blurRad="38100" dist="38100" dir="2700000" algn="ctr" rotWithShape="0">
                    <a:schemeClr val="bg1"/>
                  </a:outerShdw>
                </a:effectLst>
              </a:rPr>
              <a:t>through your life</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34403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pPr>
              <a:spcBef>
                <a:spcPts val="600"/>
              </a:spcBef>
            </a:pPr>
            <a:r>
              <a:rPr lang="en-GB" sz="4400" dirty="0" smtClean="0">
                <a:effectLst>
                  <a:outerShdw blurRad="38100" dist="38100" dir="2700000" algn="ctr" rotWithShape="0">
                    <a:schemeClr val="bg1"/>
                  </a:outerShdw>
                </a:effectLst>
              </a:rPr>
              <a:t>I call your spirit </a:t>
            </a:r>
            <a:r>
              <a:rPr lang="en-GB" sz="4400" dirty="0">
                <a:effectLst>
                  <a:outerShdw blurRad="38100" dist="38100" dir="2700000" algn="ctr" rotWithShape="0">
                    <a:schemeClr val="bg1"/>
                  </a:outerShdw>
                </a:effectLst>
              </a:rPr>
              <a:t>to attention Isa 26:3 “The steadfast of mind You will keep in perfect </a:t>
            </a:r>
            <a:r>
              <a:rPr lang="en-GB" sz="4400" dirty="0" smtClean="0">
                <a:effectLst>
                  <a:outerShdw blurRad="38100" dist="38100" dir="2700000" algn="ctr" rotWithShape="0">
                    <a:schemeClr val="bg1"/>
                  </a:outerShdw>
                </a:effectLst>
              </a:rPr>
              <a:t>peace, Because </a:t>
            </a:r>
            <a:r>
              <a:rPr lang="en-GB" sz="4400" dirty="0">
                <a:effectLst>
                  <a:outerShdw blurRad="38100" dist="38100" dir="2700000" algn="ctr" rotWithShape="0">
                    <a:schemeClr val="bg1"/>
                  </a:outerShdw>
                </a:effectLst>
              </a:rPr>
              <a:t>he trusts in </a:t>
            </a:r>
            <a:r>
              <a:rPr lang="en-GB" sz="4400" dirty="0" smtClean="0">
                <a:effectLst>
                  <a:outerShdw blurRad="38100" dist="38100" dir="2700000" algn="ctr" rotWithShape="0">
                    <a:schemeClr val="bg1"/>
                  </a:outerShdw>
                </a:effectLst>
              </a:rPr>
              <a:t>You. 4 </a:t>
            </a:r>
            <a:r>
              <a:rPr lang="en-GB" sz="4400" dirty="0">
                <a:effectLst>
                  <a:outerShdw blurRad="38100" dist="38100" dir="2700000" algn="ctr" rotWithShape="0">
                    <a:schemeClr val="bg1"/>
                  </a:outerShdw>
                </a:effectLst>
              </a:rPr>
              <a:t>“Trust in the Lord </a:t>
            </a:r>
            <a:r>
              <a:rPr lang="en-GB" sz="4400" dirty="0" smtClean="0">
                <a:effectLst>
                  <a:outerShdw blurRad="38100" dist="38100" dir="2700000" algn="ctr" rotWithShape="0">
                    <a:schemeClr val="bg1"/>
                  </a:outerShdw>
                </a:effectLst>
              </a:rPr>
              <a:t>forever, For </a:t>
            </a:r>
            <a:r>
              <a:rPr lang="en-GB" sz="4400" dirty="0">
                <a:effectLst>
                  <a:outerShdw blurRad="38100" dist="38100" dir="2700000" algn="ctr" rotWithShape="0">
                    <a:schemeClr val="bg1"/>
                  </a:outerShdw>
                </a:effectLst>
              </a:rPr>
              <a:t>in God the Lord, we have an everlasting Rock</a:t>
            </a:r>
            <a:r>
              <a:rPr lang="en-GB" sz="4400" dirty="0" smtClean="0">
                <a:effectLst>
                  <a:outerShdw blurRad="38100" dist="38100" dir="2700000" algn="ctr" rotWithShape="0">
                    <a:schemeClr val="bg1"/>
                  </a:outerShdw>
                </a:effectLst>
              </a:rPr>
              <a:t>.</a:t>
            </a:r>
          </a:p>
          <a:p>
            <a:pPr>
              <a:spcBef>
                <a:spcPts val="600"/>
              </a:spcBef>
            </a:pPr>
            <a:r>
              <a:rPr lang="en-GB" sz="4400" dirty="0" smtClean="0">
                <a:effectLst>
                  <a:outerShdw blurRad="38100" dist="38100" dir="2700000" algn="ctr" rotWithShape="0">
                    <a:schemeClr val="bg1"/>
                  </a:outerShdw>
                </a:effectLst>
              </a:rPr>
              <a:t>Since this is God’s will, and since this is your birthright, I bless you with having perfect peace that comes from trusting in the Lord</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3756679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I bless you with experiencing your Father’s faithfulness, His faithful love towards you, even when others do not love you. I </a:t>
            </a:r>
            <a:r>
              <a:rPr lang="en-GB" sz="4400" dirty="0">
                <a:effectLst>
                  <a:outerShdw blurRad="38100" dist="38100" dir="2700000" algn="ctr" rotWithShape="0">
                    <a:schemeClr val="bg1"/>
                  </a:outerShdw>
                </a:effectLst>
              </a:rPr>
              <a:t>b</a:t>
            </a:r>
            <a:r>
              <a:rPr lang="en-GB" sz="4400" dirty="0" smtClean="0">
                <a:effectLst>
                  <a:outerShdw blurRad="38100" dist="38100" dir="2700000" algn="ctr" rotWithShape="0">
                    <a:schemeClr val="bg1"/>
                  </a:outerShdw>
                </a:effectLst>
              </a:rPr>
              <a:t>less you with experiencing His love, for your emotions  to be aware, to know, to  savour, to feel, to relish the love that your Father expresses toward you.</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279452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I bless you with experiencing that so often that you never doubt your Father’s love.</a:t>
            </a:r>
          </a:p>
          <a:p>
            <a:r>
              <a:rPr lang="en-GB" sz="4400" dirty="0" smtClean="0">
                <a:effectLst>
                  <a:outerShdw blurRad="38100" dist="38100" dir="2700000" algn="ctr" rotWithShape="0">
                    <a:schemeClr val="bg1"/>
                  </a:outerShdw>
                </a:effectLst>
              </a:rPr>
              <a:t>I bless you with experiencing your Father’s faithfulness in providing for you. Your needs change, and your provision will  come from many different sources.</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1834875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bg1"/>
                  </a:outerShdw>
                </a:effectLst>
              </a:rPr>
              <a:t>I bless you with seeing your Father provide again and again, so that you can have complete emotional confidence that He will provide for your daily bread</a:t>
            </a:r>
          </a:p>
          <a:p>
            <a:r>
              <a:rPr lang="en-GB" sz="4400" dirty="0" smtClean="0">
                <a:effectLst>
                  <a:outerShdw blurRad="38100" dist="38100" dir="2700000" algn="ctr" rotWithShape="0">
                    <a:schemeClr val="bg1"/>
                  </a:outerShdw>
                </a:effectLst>
              </a:rPr>
              <a:t>I bless you with having perfect peace about your Father’s  communication with you. He will speak at times through His word very clearly and personally to you</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121879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At times He will be silent, and even His word will seem closed and dry, but I bless you with perfect confidence and perfect peace during the silences of God as you stand in the things He has spoken to you in the past.</a:t>
            </a:r>
          </a:p>
          <a:p>
            <a:r>
              <a:rPr lang="en-GB" sz="4400" dirty="0" smtClean="0">
                <a:effectLst>
                  <a:outerShdw blurRad="38100" dist="38100" dir="2700000" algn="ctr" rotWithShape="0">
                    <a:schemeClr val="bg1"/>
                  </a:outerShdw>
                </a:effectLst>
              </a:rPr>
              <a:t>I bless you with</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592013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bg1"/>
                  </a:outerShdw>
                </a:effectLst>
              </a:rPr>
              <a:t>Soul needs – love acceptance, affirmation, approval, value, esteem, worth, dignity, protection, provision, purpose, destiny</a:t>
            </a:r>
          </a:p>
          <a:p>
            <a:r>
              <a:rPr lang="en-GB" sz="4400" dirty="0" smtClean="0">
                <a:effectLst>
                  <a:outerShdw blurRad="38100" dist="38100" dir="2700000" algn="ctr" rotWithShape="0">
                    <a:schemeClr val="bg1"/>
                  </a:outerShdw>
                </a:effectLst>
              </a:rPr>
              <a:t>Brokenness, Wounds, Pain</a:t>
            </a:r>
          </a:p>
          <a:p>
            <a:r>
              <a:rPr lang="en-GB" sz="4400" dirty="0" smtClean="0">
                <a:effectLst>
                  <a:outerShdw blurRad="38100" dist="38100" dir="2700000" algn="ctr" rotWithShape="0">
                    <a:schemeClr val="bg1"/>
                  </a:outerShdw>
                </a:effectLst>
              </a:rPr>
              <a:t>Soul – independent, disconnected from source draws from new source world</a:t>
            </a:r>
          </a:p>
          <a:p>
            <a:r>
              <a:rPr lang="en-GB" sz="4400" dirty="0" smtClean="0">
                <a:effectLst>
                  <a:outerShdw blurRad="38100" dist="38100" dir="2700000" algn="ctr" rotWithShape="0">
                    <a:schemeClr val="bg1"/>
                  </a:outerShdw>
                </a:effectLst>
              </a:rPr>
              <a:t>Who am I, What am I, Why am I</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2241708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bg1"/>
                  </a:outerShdw>
                </a:effectLst>
              </a:rPr>
              <a:t>I bless you with feeling the perfect peace of God in all things. I bless you with experiencing God’s supernatural timing over and over, for you to savour, deep in your spirit, His faithfulness in being, providing, arriving, communicating, and changing things at exactly the right time</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4208872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bg1"/>
                  </a:outerShdw>
                </a:effectLst>
              </a:rPr>
              <a:t>I bless you with having your fixed firmly on the memories of God’s faithfulness, so that when you come up against what appears to be a crisis situation where He has not moved yet, you will have perfect peace that He will move at exactly the right time because you have experienced His timely faithfulness in the past.</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42555978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bg1"/>
                  </a:outerShdw>
                </a:effectLst>
              </a:rPr>
              <a:t>I bless you with seeing your Father has protected you. I bless you with perfect peace because you trust in your Father’s protection of you.</a:t>
            </a:r>
          </a:p>
          <a:p>
            <a:r>
              <a:rPr lang="en-GB" sz="4400" dirty="0" smtClean="0">
                <a:effectLst>
                  <a:outerShdw blurRad="38100" dist="38100" dir="2700000" algn="ctr" rotWithShape="0">
                    <a:schemeClr val="bg1"/>
                  </a:outerShdw>
                </a:effectLst>
              </a:rPr>
              <a:t>I bless you with experiencing His protection when danger comes near but does not touch you. I bless you with first hand knowledge of your Father's infinite creativity in rescuing you from harm</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0511482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bg1"/>
                  </a:outerShdw>
                </a:effectLst>
              </a:rPr>
              <a:t>I bless you with having your eyes opened to see the circumstances and situations where the enemy has set a trap that you didn’t see, and your Father in His infinite power and wisdom removed the trap before you were aware of it.</a:t>
            </a:r>
          </a:p>
          <a:p>
            <a:r>
              <a:rPr lang="en-GB" sz="4400" dirty="0" smtClean="0">
                <a:effectLst>
                  <a:outerShdw blurRad="38100" dist="38100" dir="2700000" algn="ctr" rotWithShape="0">
                    <a:schemeClr val="bg1"/>
                  </a:outerShdw>
                </a:effectLst>
              </a:rPr>
              <a:t>I bless you with growing experiences of His protecting your spirit, soul and body and the call upon your life.</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1610644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I bless you with seeing so much of His protection that you that you will trust Him implicitly</a:t>
            </a:r>
          </a:p>
          <a:p>
            <a:r>
              <a:rPr lang="en-GB" sz="4400" dirty="0" smtClean="0">
                <a:effectLst>
                  <a:outerShdw blurRad="38100" dist="38100" dir="2700000" algn="ctr" rotWithShape="0">
                    <a:schemeClr val="bg1"/>
                  </a:outerShdw>
                </a:effectLst>
              </a:rPr>
              <a:t>I bless you with having a mind that is set on Christ, who offers </a:t>
            </a:r>
            <a:r>
              <a:rPr lang="en-GB" sz="4400" smtClean="0">
                <a:effectLst>
                  <a:outerShdw blurRad="38100" dist="38100" dir="2700000" algn="ctr" rotWithShape="0">
                    <a:schemeClr val="bg1"/>
                  </a:outerShdw>
                </a:effectLst>
              </a:rPr>
              <a:t>this perfect peace to you.</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912811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bg1"/>
                  </a:outerShdw>
                </a:effectLst>
              </a:rPr>
              <a:t>Psa 139:Your eyes have seen my unformed </a:t>
            </a:r>
            <a:r>
              <a:rPr lang="en-GB" sz="4400" dirty="0" smtClean="0">
                <a:effectLst>
                  <a:outerShdw blurRad="38100" dist="38100" dir="2700000" algn="ctr" rotWithShape="0">
                    <a:schemeClr val="bg1"/>
                  </a:outerShdw>
                </a:effectLst>
              </a:rPr>
              <a:t>substance; And </a:t>
            </a:r>
            <a:r>
              <a:rPr lang="en-GB" sz="4400" dirty="0">
                <a:effectLst>
                  <a:outerShdw blurRad="38100" dist="38100" dir="2700000" algn="ctr" rotWithShape="0">
                    <a:schemeClr val="bg1"/>
                  </a:outerShdw>
                </a:effectLst>
              </a:rPr>
              <a:t>in Your book were all </a:t>
            </a:r>
            <a:r>
              <a:rPr lang="en-GB" sz="4400" dirty="0" smtClean="0">
                <a:effectLst>
                  <a:outerShdw blurRad="38100" dist="38100" dir="2700000" algn="ctr" rotWithShape="0">
                    <a:schemeClr val="bg1"/>
                  </a:outerShdw>
                </a:effectLst>
              </a:rPr>
              <a:t>written The </a:t>
            </a:r>
            <a:r>
              <a:rPr lang="en-GB" sz="4400" dirty="0">
                <a:effectLst>
                  <a:outerShdw blurRad="38100" dist="38100" dir="2700000" algn="ctr" rotWithShape="0">
                    <a:schemeClr val="bg1"/>
                  </a:outerShdw>
                </a:effectLst>
              </a:rPr>
              <a:t>days that were ordained for </a:t>
            </a:r>
            <a:r>
              <a:rPr lang="en-GB" sz="4400" dirty="0" smtClean="0">
                <a:effectLst>
                  <a:outerShdw blurRad="38100" dist="38100" dir="2700000" algn="ctr" rotWithShape="0">
                    <a:schemeClr val="bg1"/>
                  </a:outerShdw>
                </a:effectLst>
              </a:rPr>
              <a:t>me, When </a:t>
            </a:r>
            <a:r>
              <a:rPr lang="en-GB" sz="4400" dirty="0">
                <a:effectLst>
                  <a:outerShdw blurRad="38100" dist="38100" dir="2700000" algn="ctr" rotWithShape="0">
                    <a:schemeClr val="bg1"/>
                  </a:outerShdw>
                </a:effectLst>
              </a:rPr>
              <a:t>as yet there was not one of </a:t>
            </a:r>
            <a:r>
              <a:rPr lang="en-GB" sz="4400" dirty="0" smtClean="0">
                <a:effectLst>
                  <a:outerShdw blurRad="38100" dist="38100" dir="2700000" algn="ctr" rotWithShape="0">
                    <a:schemeClr val="bg1"/>
                  </a:outerShdw>
                </a:effectLst>
              </a:rPr>
              <a:t>them. 17 </a:t>
            </a:r>
            <a:r>
              <a:rPr lang="en-GB" sz="4400" dirty="0">
                <a:effectLst>
                  <a:outerShdw blurRad="38100" dist="38100" dir="2700000" algn="ctr" rotWithShape="0">
                    <a:schemeClr val="bg1"/>
                  </a:outerShdw>
                </a:effectLst>
              </a:rPr>
              <a:t>How precious also are Your thoughts to me, O </a:t>
            </a:r>
            <a:r>
              <a:rPr lang="en-GB" sz="4400" dirty="0" smtClean="0">
                <a:effectLst>
                  <a:outerShdw blurRad="38100" dist="38100" dir="2700000" algn="ctr" rotWithShape="0">
                    <a:schemeClr val="bg1"/>
                  </a:outerShdw>
                </a:effectLst>
              </a:rPr>
              <a:t>God! How </a:t>
            </a:r>
            <a:r>
              <a:rPr lang="en-GB" sz="4400" dirty="0">
                <a:effectLst>
                  <a:outerShdw blurRad="38100" dist="38100" dir="2700000" algn="ctr" rotWithShape="0">
                    <a:schemeClr val="bg1"/>
                  </a:outerShdw>
                </a:effectLst>
              </a:rPr>
              <a:t>vast is the sum of them</a:t>
            </a:r>
            <a:r>
              <a:rPr lang="en-GB" sz="4400" dirty="0" smtClean="0">
                <a:effectLst>
                  <a:outerShdw blurRad="38100" dist="38100" dir="2700000" algn="ctr" rotWithShape="0">
                    <a:schemeClr val="bg1"/>
                  </a:outerShdw>
                </a:effectLst>
              </a:rPr>
              <a:t>!</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3431829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err="1">
                <a:effectLst>
                  <a:outerShdw blurRad="38100" dist="38100" dir="2700000" algn="ctr" rotWithShape="0">
                    <a:schemeClr val="bg1"/>
                  </a:outerShdw>
                </a:effectLst>
              </a:rPr>
              <a:t>Jer</a:t>
            </a:r>
            <a:r>
              <a:rPr lang="en-GB" sz="4400" dirty="0">
                <a:effectLst>
                  <a:outerShdw blurRad="38100" dist="38100" dir="2700000" algn="ctr" rotWithShape="0">
                    <a:schemeClr val="bg1"/>
                  </a:outerShdw>
                </a:effectLst>
              </a:rPr>
              <a:t> 1:5 Before I formed you in the womb I knew you, And before you were born I consecrated you; I have appointed you </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41685679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3058"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813059"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latin typeface="Tahoma" pitchFamily="34" charset="0"/>
            </a:endParaRPr>
          </a:p>
        </p:txBody>
      </p:sp>
      <p:sp>
        <p:nvSpPr>
          <p:cNvPr id="813060"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latin typeface="Tahoma" pitchFamily="34" charset="0"/>
            </a:endParaRPr>
          </a:p>
        </p:txBody>
      </p:sp>
      <p:sp>
        <p:nvSpPr>
          <p:cNvPr id="813061"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000000"/>
              </a:solidFill>
              <a:latin typeface="Tahoma" pitchFamily="34" charset="0"/>
            </a:endParaRPr>
          </a:p>
        </p:txBody>
      </p:sp>
    </p:spTree>
    <p:extLst>
      <p:ext uri="{BB962C8B-B14F-4D97-AF65-F5344CB8AC3E}">
        <p14:creationId xmlns:p14="http://schemas.microsoft.com/office/powerpoint/2010/main" val="2365595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3705525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24410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Fractured, Fragmented, Broken, Wounded by sin and iniquity</a:t>
            </a:r>
          </a:p>
          <a:p>
            <a:r>
              <a:rPr lang="en-GB" sz="4400" dirty="0" smtClean="0">
                <a:effectLst>
                  <a:outerShdw blurRad="38100" dist="38100" dir="2700000" algn="ctr" rotWithShape="0">
                    <a:schemeClr val="bg1"/>
                  </a:outerShdw>
                </a:effectLst>
              </a:rPr>
              <a:t>Restored, wholeness, peace</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3481578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Building the spirit</a:t>
            </a:r>
          </a:p>
          <a:p>
            <a:r>
              <a:rPr lang="en-GB" sz="4400" dirty="0" smtClean="0">
                <a:effectLst>
                  <a:outerShdw blurRad="38100" dist="38100" dir="2700000" algn="ctr" rotWithShape="0">
                    <a:schemeClr val="bg1"/>
                  </a:outerShdw>
                </a:effectLst>
              </a:rPr>
              <a:t>Fellowship, communion, intimacy, relationship</a:t>
            </a:r>
          </a:p>
          <a:p>
            <a:r>
              <a:rPr lang="en-GB" sz="4400" dirty="0" smtClean="0">
                <a:effectLst>
                  <a:outerShdw blurRad="38100" dist="38100" dir="2700000" algn="ctr" rotWithShape="0">
                    <a:schemeClr val="bg1"/>
                  </a:outerShdw>
                </a:effectLst>
              </a:rPr>
              <a:t>First love, establish priority</a:t>
            </a:r>
          </a:p>
          <a:p>
            <a:r>
              <a:rPr lang="en-GB" sz="4400" dirty="0" smtClean="0">
                <a:effectLst>
                  <a:outerShdw blurRad="38100" dist="38100" dir="2700000" algn="ctr" rotWithShape="0">
                    <a:schemeClr val="bg1"/>
                  </a:outerShdw>
                </a:effectLst>
              </a:rPr>
              <a:t>Matt 6:33</a:t>
            </a:r>
          </a:p>
          <a:p>
            <a:r>
              <a:rPr lang="en-GB" sz="4400" dirty="0" smtClean="0">
                <a:effectLst>
                  <a:outerShdw blurRad="38100" dist="38100" dir="2700000" algn="ctr" rotWithShape="0">
                    <a:schemeClr val="bg1"/>
                  </a:outerShdw>
                </a:effectLst>
              </a:rPr>
              <a:t>Time priority rest, relate, restore</a:t>
            </a:r>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660787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 Foundations</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bg1"/>
                  </a:outerShdw>
                </a:effectLst>
              </a:rPr>
              <a:t>Spirit Building exercises</a:t>
            </a: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2972445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836712"/>
          </a:xfrm>
        </p:spPr>
        <p:txBody>
          <a:bodyPr/>
          <a:lstStyle/>
          <a:p>
            <a:r>
              <a:rPr lang="en-GB" sz="4800" dirty="0"/>
              <a:t>Spirit Foundations</a:t>
            </a:r>
          </a:p>
        </p:txBody>
      </p:sp>
      <p:sp>
        <p:nvSpPr>
          <p:cNvPr id="62467" name="Rectangle 3"/>
          <p:cNvSpPr>
            <a:spLocks noGrp="1" noChangeArrowheads="1"/>
          </p:cNvSpPr>
          <p:nvPr>
            <p:ph type="body" idx="1"/>
          </p:nvPr>
        </p:nvSpPr>
        <p:spPr>
          <a:xfrm>
            <a:off x="0" y="836613"/>
            <a:ext cx="9144000" cy="6021387"/>
          </a:xfrm>
        </p:spPr>
        <p:txBody>
          <a:bodyPr/>
          <a:lstStyle/>
          <a:p>
            <a:r>
              <a:rPr lang="en-GB" dirty="0">
                <a:solidFill>
                  <a:srgbClr val="BCF3AB"/>
                </a:solidFill>
              </a:rPr>
              <a:t>Give God first love, place, priority</a:t>
            </a:r>
          </a:p>
          <a:p>
            <a:r>
              <a:rPr lang="en-GB" dirty="0">
                <a:solidFill>
                  <a:srgbClr val="BCF3AB"/>
                </a:solidFill>
              </a:rPr>
              <a:t>Pray &amp; sing in tongues</a:t>
            </a:r>
          </a:p>
          <a:p>
            <a:r>
              <a:rPr lang="en-GB" dirty="0">
                <a:solidFill>
                  <a:srgbClr val="BCF3AB"/>
                </a:solidFill>
              </a:rPr>
              <a:t>Meditate on word of God – Prov 4:20-23</a:t>
            </a:r>
          </a:p>
          <a:p>
            <a:r>
              <a:rPr lang="en-GB" dirty="0">
                <a:solidFill>
                  <a:srgbClr val="BCF3AB"/>
                </a:solidFill>
              </a:rPr>
              <a:t>Wait on the Lord – Be still</a:t>
            </a:r>
          </a:p>
          <a:p>
            <a:r>
              <a:rPr lang="en-GB" dirty="0">
                <a:solidFill>
                  <a:srgbClr val="BCF3AB"/>
                </a:solidFill>
              </a:rPr>
              <a:t>Praise &amp; adoration</a:t>
            </a:r>
          </a:p>
          <a:p>
            <a:r>
              <a:rPr lang="en-GB" dirty="0">
                <a:solidFill>
                  <a:srgbClr val="BCF3AB"/>
                </a:solidFill>
              </a:rPr>
              <a:t>Fellowship</a:t>
            </a:r>
          </a:p>
          <a:p>
            <a:r>
              <a:rPr lang="en-GB" dirty="0">
                <a:solidFill>
                  <a:srgbClr val="BCF3AB"/>
                </a:solidFill>
              </a:rPr>
              <a:t>Pray &amp; Ask</a:t>
            </a:r>
          </a:p>
          <a:p>
            <a:r>
              <a:rPr lang="en-GB" dirty="0">
                <a:solidFill>
                  <a:srgbClr val="BCF3AB"/>
                </a:solidFill>
              </a:rPr>
              <a:t>Confess &amp; Declare the truth, call things</a:t>
            </a:r>
          </a:p>
          <a:p>
            <a:r>
              <a:rPr lang="en-GB" dirty="0">
                <a:solidFill>
                  <a:srgbClr val="BCF3AB"/>
                </a:solidFill>
              </a:rPr>
              <a:t>Persevere</a:t>
            </a:r>
          </a:p>
          <a:p>
            <a:r>
              <a:rPr lang="en-GB" dirty="0">
                <a:solidFill>
                  <a:srgbClr val="BCF3AB"/>
                </a:solidFill>
              </a:rPr>
              <a:t>Desire – Discipline - Delight</a:t>
            </a:r>
          </a:p>
        </p:txBody>
      </p:sp>
    </p:spTree>
    <p:extLst>
      <p:ext uri="{BB962C8B-B14F-4D97-AF65-F5344CB8AC3E}">
        <p14:creationId xmlns:p14="http://schemas.microsoft.com/office/powerpoint/2010/main" val="1228180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dissolve">
                                      <p:cBhvr>
                                        <p:cTn id="12" dur="500"/>
                                        <p:tgtEl>
                                          <p:spTgt spid="624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dissolve">
                                      <p:cBhvr>
                                        <p:cTn id="17" dur="500"/>
                                        <p:tgtEl>
                                          <p:spTgt spid="624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Effect transition="in" filter="dissolve">
                                      <p:cBhvr>
                                        <p:cTn id="22" dur="500"/>
                                        <p:tgtEl>
                                          <p:spTgt spid="624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2467">
                                            <p:txEl>
                                              <p:pRg st="3" end="3"/>
                                            </p:txEl>
                                          </p:spTgt>
                                        </p:tgtEl>
                                        <p:attrNameLst>
                                          <p:attrName>style.visibility</p:attrName>
                                        </p:attrNameLst>
                                      </p:cBhvr>
                                      <p:to>
                                        <p:strVal val="visible"/>
                                      </p:to>
                                    </p:set>
                                    <p:animEffect transition="in" filter="dissolve">
                                      <p:cBhvr>
                                        <p:cTn id="27" dur="500"/>
                                        <p:tgtEl>
                                          <p:spTgt spid="624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2467">
                                            <p:txEl>
                                              <p:pRg st="4" end="4"/>
                                            </p:txEl>
                                          </p:spTgt>
                                        </p:tgtEl>
                                        <p:attrNameLst>
                                          <p:attrName>style.visibility</p:attrName>
                                        </p:attrNameLst>
                                      </p:cBhvr>
                                      <p:to>
                                        <p:strVal val="visible"/>
                                      </p:to>
                                    </p:set>
                                    <p:animEffect transition="in" filter="dissolve">
                                      <p:cBhvr>
                                        <p:cTn id="32" dur="500"/>
                                        <p:tgtEl>
                                          <p:spTgt spid="624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2467">
                                            <p:txEl>
                                              <p:pRg st="5" end="5"/>
                                            </p:txEl>
                                          </p:spTgt>
                                        </p:tgtEl>
                                        <p:attrNameLst>
                                          <p:attrName>style.visibility</p:attrName>
                                        </p:attrNameLst>
                                      </p:cBhvr>
                                      <p:to>
                                        <p:strVal val="visible"/>
                                      </p:to>
                                    </p:set>
                                    <p:animEffect transition="in" filter="dissolve">
                                      <p:cBhvr>
                                        <p:cTn id="37" dur="500"/>
                                        <p:tgtEl>
                                          <p:spTgt spid="6246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2467">
                                            <p:txEl>
                                              <p:pRg st="6" end="6"/>
                                            </p:txEl>
                                          </p:spTgt>
                                        </p:tgtEl>
                                        <p:attrNameLst>
                                          <p:attrName>style.visibility</p:attrName>
                                        </p:attrNameLst>
                                      </p:cBhvr>
                                      <p:to>
                                        <p:strVal val="visible"/>
                                      </p:to>
                                    </p:set>
                                    <p:animEffect transition="in" filter="dissolve">
                                      <p:cBhvr>
                                        <p:cTn id="42" dur="500"/>
                                        <p:tgtEl>
                                          <p:spTgt spid="6246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2467">
                                            <p:txEl>
                                              <p:pRg st="7" end="7"/>
                                            </p:txEl>
                                          </p:spTgt>
                                        </p:tgtEl>
                                        <p:attrNameLst>
                                          <p:attrName>style.visibility</p:attrName>
                                        </p:attrNameLst>
                                      </p:cBhvr>
                                      <p:to>
                                        <p:strVal val="visible"/>
                                      </p:to>
                                    </p:set>
                                    <p:animEffect transition="in" filter="dissolve">
                                      <p:cBhvr>
                                        <p:cTn id="47" dur="500"/>
                                        <p:tgtEl>
                                          <p:spTgt spid="6246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2467">
                                            <p:txEl>
                                              <p:pRg st="8" end="8"/>
                                            </p:txEl>
                                          </p:spTgt>
                                        </p:tgtEl>
                                        <p:attrNameLst>
                                          <p:attrName>style.visibility</p:attrName>
                                        </p:attrNameLst>
                                      </p:cBhvr>
                                      <p:to>
                                        <p:strVal val="visible"/>
                                      </p:to>
                                    </p:set>
                                    <p:animEffect transition="in" filter="dissolve">
                                      <p:cBhvr>
                                        <p:cTn id="52" dur="500"/>
                                        <p:tgtEl>
                                          <p:spTgt spid="62467">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2467">
                                            <p:txEl>
                                              <p:pRg st="9" end="9"/>
                                            </p:txEl>
                                          </p:spTgt>
                                        </p:tgtEl>
                                        <p:attrNameLst>
                                          <p:attrName>style.visibility</p:attrName>
                                        </p:attrNameLst>
                                      </p:cBhvr>
                                      <p:to>
                                        <p:strVal val="visible"/>
                                      </p:to>
                                    </p:set>
                                    <p:animEffect transition="in" filter="dissolve">
                                      <p:cBhvr>
                                        <p:cTn id="57" dur="500"/>
                                        <p:tgtEl>
                                          <p:spTgt spid="624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113409</TotalTime>
  <Words>2451</Words>
  <Application>Microsoft Office PowerPoint</Application>
  <PresentationFormat>On-screen Show (4:3)</PresentationFormat>
  <Paragraphs>229</Paragraphs>
  <Slides>59</Slides>
  <Notes>4</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Flow</vt:lpstr>
      <vt:lpstr>Default Design</vt:lpstr>
      <vt:lpstr>Spirit Foundations notes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Building a strong spirit Eyes of our Heart - Imagination</vt:lpstr>
      <vt:lpstr>Gateways – Spirit – Soul - Body</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Spirit Foundations</vt:lpstr>
      <vt:lpstr>PowerPoint Presentation</vt:lpstr>
      <vt:lpstr>Spirit Foundations</vt:lpstr>
      <vt:lpstr>Spirit Foundations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Parsons</dc:creator>
  <cp:lastModifiedBy>Mike Parsons</cp:lastModifiedBy>
  <cp:revision>391</cp:revision>
  <dcterms:created xsi:type="dcterms:W3CDTF">2012-02-16T11:07:42Z</dcterms:created>
  <dcterms:modified xsi:type="dcterms:W3CDTF">2013-04-24T12:40:19Z</dcterms:modified>
</cp:coreProperties>
</file>