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22" r:id="rId3"/>
    <p:sldMasterId id="2147483749" r:id="rId4"/>
    <p:sldMasterId id="2147483761" r:id="rId5"/>
    <p:sldMasterId id="2147483773" r:id="rId6"/>
    <p:sldMasterId id="2147483788" r:id="rId7"/>
    <p:sldMasterId id="2147483801" r:id="rId8"/>
  </p:sldMasterIdLst>
  <p:notesMasterIdLst>
    <p:notesMasterId r:id="rId109"/>
  </p:notesMasterIdLst>
  <p:sldIdLst>
    <p:sldId id="318" r:id="rId9"/>
    <p:sldId id="488" r:id="rId10"/>
    <p:sldId id="332" r:id="rId11"/>
    <p:sldId id="487" r:id="rId12"/>
    <p:sldId id="338" r:id="rId13"/>
    <p:sldId id="382" r:id="rId14"/>
    <p:sldId id="489" r:id="rId15"/>
    <p:sldId id="389" r:id="rId16"/>
    <p:sldId id="390" r:id="rId17"/>
    <p:sldId id="379" r:id="rId18"/>
    <p:sldId id="377" r:id="rId19"/>
    <p:sldId id="378" r:id="rId20"/>
    <p:sldId id="354" r:id="rId21"/>
    <p:sldId id="350" r:id="rId22"/>
    <p:sldId id="410" r:id="rId23"/>
    <p:sldId id="411" r:id="rId24"/>
    <p:sldId id="358" r:id="rId25"/>
    <p:sldId id="412" r:id="rId26"/>
    <p:sldId id="414" r:id="rId27"/>
    <p:sldId id="490" r:id="rId28"/>
    <p:sldId id="419" r:id="rId29"/>
    <p:sldId id="421" r:id="rId30"/>
    <p:sldId id="422" r:id="rId31"/>
    <p:sldId id="460" r:id="rId32"/>
    <p:sldId id="466" r:id="rId33"/>
    <p:sldId id="473" r:id="rId34"/>
    <p:sldId id="463" r:id="rId35"/>
    <p:sldId id="462" r:id="rId36"/>
    <p:sldId id="459" r:id="rId37"/>
    <p:sldId id="491" r:id="rId38"/>
    <p:sldId id="475" r:id="rId39"/>
    <p:sldId id="492" r:id="rId40"/>
    <p:sldId id="425" r:id="rId41"/>
    <p:sldId id="430" r:id="rId42"/>
    <p:sldId id="493" r:id="rId43"/>
    <p:sldId id="476" r:id="rId44"/>
    <p:sldId id="446" r:id="rId45"/>
    <p:sldId id="477" r:id="rId46"/>
    <p:sldId id="479" r:id="rId47"/>
    <p:sldId id="480" r:id="rId48"/>
    <p:sldId id="481" r:id="rId49"/>
    <p:sldId id="482" r:id="rId50"/>
    <p:sldId id="483" r:id="rId51"/>
    <p:sldId id="497" r:id="rId52"/>
    <p:sldId id="484" r:id="rId53"/>
    <p:sldId id="495" r:id="rId54"/>
    <p:sldId id="498" r:id="rId55"/>
    <p:sldId id="499" r:id="rId56"/>
    <p:sldId id="500" r:id="rId57"/>
    <p:sldId id="501" r:id="rId58"/>
    <p:sldId id="502" r:id="rId59"/>
    <p:sldId id="503" r:id="rId60"/>
    <p:sldId id="504" r:id="rId61"/>
    <p:sldId id="505" r:id="rId62"/>
    <p:sldId id="506" r:id="rId63"/>
    <p:sldId id="507" r:id="rId64"/>
    <p:sldId id="508" r:id="rId65"/>
    <p:sldId id="509" r:id="rId66"/>
    <p:sldId id="510" r:id="rId67"/>
    <p:sldId id="511" r:id="rId68"/>
    <p:sldId id="512" r:id="rId69"/>
    <p:sldId id="513" r:id="rId70"/>
    <p:sldId id="496" r:id="rId71"/>
    <p:sldId id="440" r:id="rId72"/>
    <p:sldId id="441" r:id="rId73"/>
    <p:sldId id="442" r:id="rId74"/>
    <p:sldId id="443" r:id="rId75"/>
    <p:sldId id="444" r:id="rId76"/>
    <p:sldId id="445" r:id="rId77"/>
    <p:sldId id="415" r:id="rId78"/>
    <p:sldId id="398" r:id="rId79"/>
    <p:sldId id="399" r:id="rId80"/>
    <p:sldId id="400" r:id="rId81"/>
    <p:sldId id="401" r:id="rId82"/>
    <p:sldId id="402" r:id="rId83"/>
    <p:sldId id="403" r:id="rId84"/>
    <p:sldId id="404" r:id="rId85"/>
    <p:sldId id="348" r:id="rId86"/>
    <p:sldId id="333" r:id="rId87"/>
    <p:sldId id="330" r:id="rId88"/>
    <p:sldId id="355" r:id="rId89"/>
    <p:sldId id="337" r:id="rId90"/>
    <p:sldId id="275" r:id="rId91"/>
    <p:sldId id="276" r:id="rId92"/>
    <p:sldId id="289" r:id="rId93"/>
    <p:sldId id="291" r:id="rId94"/>
    <p:sldId id="294" r:id="rId95"/>
    <p:sldId id="297" r:id="rId96"/>
    <p:sldId id="298" r:id="rId97"/>
    <p:sldId id="299" r:id="rId98"/>
    <p:sldId id="300" r:id="rId99"/>
    <p:sldId id="301" r:id="rId100"/>
    <p:sldId id="302" r:id="rId101"/>
    <p:sldId id="303" r:id="rId102"/>
    <p:sldId id="304" r:id="rId103"/>
    <p:sldId id="305" r:id="rId104"/>
    <p:sldId id="306" r:id="rId105"/>
    <p:sldId id="307" r:id="rId106"/>
    <p:sldId id="308" r:id="rId107"/>
    <p:sldId id="309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701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slide" Target="slides/slide94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F1E60-7C0D-490B-AF85-AB96B35D4916}" type="datetimeFigureOut">
              <a:rPr lang="en-GB" smtClean="0"/>
              <a:t>23/06/2016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CDB10-3B73-4A96-BF00-B369415D76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104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3029C8-0E8C-411C-A662-D8FDEEAF6885}" type="slidenum">
              <a:rPr lang="en-GB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86B89E-9DE1-4413-9409-D70892BB1C3B}" type="slidenum">
              <a:rPr lang="en-GB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6712"/>
          </a:xfrm>
          <a:ln>
            <a:noFill/>
          </a:ln>
        </p:spPr>
        <p:txBody>
          <a:bodyPr vert="horz" tIns="0" rIns="0" bIns="0" anchor="t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5000" b="0" baseline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144000" cy="5733256"/>
          </a:xfrm>
        </p:spPr>
        <p:txBody>
          <a:bodyPr lIns="0" rIns="18288">
            <a:normAutofit/>
          </a:bodyPr>
          <a:lstStyle>
            <a:lvl1pPr marL="432000" marR="45720" indent="-432000" algn="l" defTabSz="720000">
              <a:spcBef>
                <a:spcPts val="600"/>
              </a:spcBef>
              <a:buClr>
                <a:srgbClr val="FFFF00"/>
              </a:buClr>
              <a:buSzPct val="110000"/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6712"/>
          </a:xfrm>
          <a:ln>
            <a:noFill/>
          </a:ln>
        </p:spPr>
        <p:txBody>
          <a:bodyPr vert="horz" tIns="0" rIns="0" bIns="0" anchor="t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5000" b="0" baseline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144000" cy="5733256"/>
          </a:xfrm>
        </p:spPr>
        <p:txBody>
          <a:bodyPr lIns="0" rIns="18288">
            <a:normAutofit/>
          </a:bodyPr>
          <a:lstStyle>
            <a:lvl1pPr marL="432000" marR="45720" indent="-432000" algn="l" defTabSz="720000">
              <a:spcBef>
                <a:spcPts val="600"/>
              </a:spcBef>
              <a:buClr>
                <a:srgbClr val="FFFF00"/>
              </a:buClr>
              <a:buSzPct val="110000"/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2046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15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29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69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2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36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73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6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32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65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6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85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41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D114-C5C2-4645-A0B7-509F7F8465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335C-26C5-4F57-8F0D-6678EB125B5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19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D114-C5C2-4645-A0B7-509F7F8465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335C-26C5-4F57-8F0D-6678EB125B5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89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D114-C5C2-4645-A0B7-509F7F8465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335C-26C5-4F57-8F0D-6678EB125B5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6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D114-C5C2-4645-A0B7-509F7F8465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335C-26C5-4F57-8F0D-6678EB125B5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78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D114-C5C2-4645-A0B7-509F7F8465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335C-26C5-4F57-8F0D-6678EB125B5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D114-C5C2-4645-A0B7-509F7F8465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335C-26C5-4F57-8F0D-6678EB125B5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555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D114-C5C2-4645-A0B7-509F7F8465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335C-26C5-4F57-8F0D-6678EB125B5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14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D114-C5C2-4645-A0B7-509F7F8465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335C-26C5-4F57-8F0D-6678EB125B5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58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D114-C5C2-4645-A0B7-509F7F8465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335C-26C5-4F57-8F0D-6678EB125B5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34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D114-C5C2-4645-A0B7-509F7F8465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335C-26C5-4F57-8F0D-6678EB125B5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12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D114-C5C2-4645-A0B7-509F7F8465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335C-26C5-4F57-8F0D-6678EB125B5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60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45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97"/>
            <a:ext cx="8229600" cy="903323"/>
          </a:xfrm>
        </p:spPr>
        <p:txBody>
          <a:bodyPr>
            <a:normAutofit/>
          </a:bodyPr>
          <a:lstStyle>
            <a:lvl1pPr>
              <a:defRPr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>
            <a:lvl1pPr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257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51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97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375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80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42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327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96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16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347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8424936" cy="108012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06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08688"/>
          </a:xfrm>
        </p:spPr>
        <p:txBody>
          <a:bodyPr>
            <a:noAutofit/>
          </a:bodyPr>
          <a:lstStyle>
            <a:lvl1pPr>
              <a:defRPr sz="5400" baseline="0">
                <a:effectLst>
                  <a:outerShdw blurRad="50800" dist="38100" dir="5400000" algn="ctr" rotWithShape="0">
                    <a:schemeClr val="bg1"/>
                  </a:outerShdw>
                </a:effectLst>
              </a:defRPr>
            </a:lvl1pPr>
          </a:lstStyle>
          <a:p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51" y="980728"/>
            <a:ext cx="9144000" cy="5877272"/>
          </a:xfrm>
        </p:spPr>
        <p:txBody>
          <a:bodyPr lIns="0" tIns="0" rIns="0" bIns="0"/>
          <a:lstStyle>
            <a:lvl1pPr>
              <a:defRPr>
                <a:effectLst>
                  <a:outerShdw blurRad="50800" dist="50800" dir="5400000" algn="ctr" rotWithShape="0">
                    <a:schemeClr val="bg1"/>
                  </a:outerShdw>
                </a:effectLst>
              </a:defRPr>
            </a:lvl1pPr>
            <a:lvl2pPr>
              <a:defRPr>
                <a:effectLst>
                  <a:outerShdw blurRad="50800" dist="50800" dir="5400000" algn="ctr" rotWithShape="0">
                    <a:schemeClr val="bg1"/>
                  </a:outerShdw>
                </a:effectLst>
              </a:defRPr>
            </a:lvl2pPr>
            <a:lvl3pPr>
              <a:defRPr>
                <a:effectLst>
                  <a:outerShdw blurRad="50800" dist="50800" dir="5400000" algn="ctr" rotWithShape="0">
                    <a:schemeClr val="bg1"/>
                  </a:outerShdw>
                </a:effectLst>
              </a:defRPr>
            </a:lvl3pPr>
            <a:lvl4pPr>
              <a:defRPr>
                <a:effectLst>
                  <a:outerShdw blurRad="50800" dist="50800" dir="5400000" algn="ctr" rotWithShape="0">
                    <a:schemeClr val="bg1"/>
                  </a:outerShdw>
                </a:effectLst>
              </a:defRPr>
            </a:lvl4pPr>
            <a:lvl5pPr>
              <a:defRPr>
                <a:effectLst>
                  <a:outerShdw blurRad="50800" dist="50800" dir="5400000" algn="ctr" rotWithShape="0">
                    <a:schemeClr val="bg1"/>
                  </a:outerShdw>
                </a:effectLst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46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24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67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6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781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163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482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85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124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790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8424936" cy="108012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536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8688"/>
          </a:xfrm>
        </p:spPr>
        <p:txBody>
          <a:bodyPr>
            <a:noAutofit/>
          </a:bodyPr>
          <a:lstStyle>
            <a:lvl1pPr>
              <a:defRPr sz="5400" baseline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62503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071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379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447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51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197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829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313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923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6/23/2016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697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0"/>
            <a:ext cx="8510588" cy="765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125538"/>
            <a:ext cx="4194175" cy="496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597400" y="1125538"/>
            <a:ext cx="4194175" cy="4967287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74C90296-183A-4C40-A2EF-8A3F1883E50F}" type="slidenum">
              <a:rPr lang="en-GB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GB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7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10"/>
            <a:ext cx="8229600" cy="863600"/>
          </a:xfrm>
        </p:spPr>
        <p:txBody>
          <a:bodyPr lIns="0" tIns="0" rIns="0" bIns="0" anchor="t" anchorCtr="0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856984" cy="5400600"/>
          </a:xfrm>
        </p:spPr>
        <p:txBody>
          <a:bodyPr lIns="0" tIns="0" rIns="0" bIns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6634A-092D-4FA5-B53D-CFE3EBFC5B6B}" type="slidenum">
              <a:rPr lang="en-GB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GB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000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46B10-E2A1-4973-89F4-C80D067CA966}" type="slidenum">
              <a:rPr lang="en-GB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979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6712"/>
          </a:xfrm>
          <a:ln>
            <a:noFill/>
          </a:ln>
        </p:spPr>
        <p:txBody>
          <a:bodyPr vert="horz" tIns="0" rIns="0" bIns="0" anchor="t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5000" b="0" baseline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144000" cy="5733256"/>
          </a:xfrm>
        </p:spPr>
        <p:txBody>
          <a:bodyPr lIns="0" rIns="18288">
            <a:normAutofit/>
          </a:bodyPr>
          <a:lstStyle>
            <a:lvl1pPr marL="432000" marR="45720" indent="-432000" algn="l" defTabSz="720000">
              <a:spcBef>
                <a:spcPts val="600"/>
              </a:spcBef>
              <a:buClr>
                <a:srgbClr val="FFFF00"/>
              </a:buClr>
              <a:buSzPct val="110000"/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355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48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70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47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475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09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97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32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453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543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9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white"/>
                </a:solidFill>
              </a:rPr>
              <a:pPr/>
              <a:t>6/23/2016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5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271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97"/>
            <a:ext cx="8229600" cy="903323"/>
          </a:xfrm>
        </p:spPr>
        <p:txBody>
          <a:bodyPr>
            <a:normAutofit/>
          </a:bodyPr>
          <a:lstStyle>
            <a:lvl1pPr>
              <a:defRPr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>
            <a:lvl1pPr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89851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76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205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896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1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948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803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553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665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6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0" rIns="0" bIns="0" anchor="t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0" y="995108"/>
            <a:ext cx="9144000" cy="586289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5535" y="116632"/>
            <a:ext cx="8757989" cy="72008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32000" indent="-432000" algn="l" rtl="0" eaLnBrk="1" latinLnBrk="0" hangingPunct="1">
        <a:spcBef>
          <a:spcPts val="600"/>
        </a:spcBef>
        <a:buClr>
          <a:srgbClr val="FFFF00"/>
        </a:buClr>
        <a:buSzPct val="95000"/>
        <a:buFont typeface="Wingdings 2"/>
        <a:buChar char=""/>
        <a:defRPr kumimoji="0" sz="4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0" rIns="0" bIns="0" anchor="t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0" y="995108"/>
            <a:ext cx="9144000" cy="586289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5535" y="116632"/>
            <a:ext cx="8757989" cy="72008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43500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32000" indent="-432000" algn="l" rtl="0" eaLnBrk="1" latinLnBrk="0" hangingPunct="1">
        <a:spcBef>
          <a:spcPts val="600"/>
        </a:spcBef>
        <a:buClr>
          <a:srgbClr val="FFFF00"/>
        </a:buClr>
        <a:buSzPct val="95000"/>
        <a:buFont typeface="Wingdings 2"/>
        <a:buChar char=""/>
        <a:defRPr kumimoji="0" sz="4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4D114-C5C2-4645-A0B7-509F7F8465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C335C-26C5-4F57-8F0D-6678EB125B5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9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2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539552" y="495174"/>
            <a:ext cx="8229600" cy="708688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251520" y="1628800"/>
            <a:ext cx="8712968" cy="51125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/>
              <a:t>6/23/2016</a:t>
            </a:fld>
            <a:endParaRPr lang="en-US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047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eaLnBrk="1" latinLnBrk="0" hangingPunct="1">
        <a:spcBef>
          <a:spcPct val="0"/>
        </a:spcBef>
        <a:buNone/>
        <a:defRPr kumimoji="0" sz="48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0" y="1196752"/>
            <a:ext cx="9144000" cy="5661248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>
                <a:solidFill>
                  <a:srgbClr val="DBF5F9">
                    <a:shade val="90000"/>
                  </a:srgbClr>
                </a:solidFill>
                <a:cs typeface="Arial" charset="0"/>
              </a:rPr>
              <a:pPr/>
              <a:t>6/23/2016</a:t>
            </a:fld>
            <a:endParaRPr lang="en-US">
              <a:solidFill>
                <a:srgbClr val="DBF5F9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DBF5F9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>
                <a:solidFill>
                  <a:srgbClr val="DBF5F9">
                    <a:shade val="90000"/>
                  </a:srgbClr>
                </a:solidFill>
                <a:cs typeface="Arial" charset="0"/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7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</p:sldLayoutIdLst>
  <p:txStyles>
    <p:titleStyle>
      <a:lvl1pPr algn="ctr" rtl="0" eaLnBrk="1" latinLnBrk="0" hangingPunct="1">
        <a:spcBef>
          <a:spcPct val="0"/>
        </a:spcBef>
        <a:buNone/>
        <a:defRPr kumimoji="0" sz="48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000" kern="1200" baseline="0">
          <a:solidFill>
            <a:schemeClr val="tx1"/>
          </a:solidFill>
          <a:effectLst>
            <a:outerShdw blurRad="38100" dist="38100" dir="2700000" algn="ctr" rotWithShape="0">
              <a:schemeClr val="bg1"/>
            </a:outerShdw>
          </a:effectLst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ctr" rotWithShape="0">
              <a:schemeClr val="bg1"/>
            </a:outerShdw>
          </a:effectLst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0" rIns="0" bIns="0" anchor="t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0" y="995108"/>
            <a:ext cx="9144000" cy="586289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5535" y="116632"/>
            <a:ext cx="8757989" cy="72008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510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32000" indent="-432000" algn="l" rtl="0" eaLnBrk="1" latinLnBrk="0" hangingPunct="1">
        <a:spcBef>
          <a:spcPts val="600"/>
        </a:spcBef>
        <a:buClr>
          <a:srgbClr val="FFFF00"/>
        </a:buClr>
        <a:buSzPct val="95000"/>
        <a:buFont typeface="Wingdings 2"/>
        <a:buChar char=""/>
        <a:defRPr kumimoji="0" sz="4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0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8.png"/><Relationship Id="rId4" Type="http://schemas.openxmlformats.org/officeDocument/2006/relationships/image" Target="../media/image17.ti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17.tif"/><Relationship Id="rId9" Type="http://schemas.openxmlformats.org/officeDocument/2006/relationships/image" Target="../media/image2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3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png"/><Relationship Id="rId4" Type="http://schemas.openxmlformats.org/officeDocument/2006/relationships/image" Target="../media/image8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png"/><Relationship Id="rId4" Type="http://schemas.openxmlformats.org/officeDocument/2006/relationships/image" Target="../media/image8.jp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effectLst/>
        </p:spPr>
        <p:txBody>
          <a:bodyPr lIns="0" tIns="0" rIns="0" bIns="0">
            <a:normAutofit/>
          </a:bodyPr>
          <a:lstStyle/>
          <a:p>
            <a:r>
              <a:rPr lang="en-GB" sz="4600" dirty="0" smtClean="0"/>
              <a:t>Pathway of responsibility is where engage the heavenly realms from the intimacy and relationship of first love within our lives</a:t>
            </a:r>
          </a:p>
          <a:p>
            <a:r>
              <a:rPr lang="en-GB" sz="4600" dirty="0" smtClean="0"/>
              <a:t>It follows from the Pathway of relationship where we establish our identity as a house, mountain and gateway and expand our boundaries</a:t>
            </a:r>
            <a:endParaRPr lang="en-GB" sz="4600" dirty="0" smtClean="0"/>
          </a:p>
        </p:txBody>
      </p:sp>
    </p:spTree>
    <p:extLst>
      <p:ext uri="{BB962C8B-B14F-4D97-AF65-F5344CB8AC3E}">
        <p14:creationId xmlns:p14="http://schemas.microsoft.com/office/powerpoint/2010/main" val="383729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John saw into heaven</a:t>
            </a:r>
          </a:p>
          <a:p>
            <a:r>
              <a:rPr lang="en-GB" dirty="0" smtClean="0"/>
              <a:t>Rev </a:t>
            </a:r>
            <a:r>
              <a:rPr lang="en-GB" dirty="0"/>
              <a:t>4:1 After these things I looked, and behold, </a:t>
            </a:r>
            <a:r>
              <a:rPr lang="en-GB" dirty="0">
                <a:solidFill>
                  <a:srgbClr val="FFFF00"/>
                </a:solidFill>
              </a:rPr>
              <a:t>a door standing open in heaven</a:t>
            </a:r>
            <a:r>
              <a:rPr lang="en-GB" dirty="0"/>
              <a:t>, and the first voice which I had heard, like the sound of a trumpet speaking with me, said, “</a:t>
            </a:r>
            <a:r>
              <a:rPr lang="en-GB" dirty="0">
                <a:solidFill>
                  <a:srgbClr val="FFFF00"/>
                </a:solidFill>
              </a:rPr>
              <a:t>Come up here</a:t>
            </a:r>
            <a:r>
              <a:rPr lang="en-GB" dirty="0"/>
              <a:t>, and I will show you what must take place after these things.” 2 Immediately </a:t>
            </a:r>
            <a:r>
              <a:rPr lang="en-GB" dirty="0">
                <a:solidFill>
                  <a:srgbClr val="FFFF00"/>
                </a:solidFill>
              </a:rPr>
              <a:t>I was in the Spirit</a:t>
            </a:r>
            <a:r>
              <a:rPr lang="en-GB" dirty="0"/>
              <a:t>; and behold, </a:t>
            </a:r>
            <a:r>
              <a:rPr lang="en-GB" dirty="0">
                <a:solidFill>
                  <a:srgbClr val="FFFF00"/>
                </a:solidFill>
              </a:rPr>
              <a:t>a throne </a:t>
            </a:r>
            <a:r>
              <a:rPr lang="en-GB" dirty="0"/>
              <a:t>was standing in heaven, and One sitting on the throne.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46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" y="0"/>
            <a:ext cx="9165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200" dirty="0"/>
              <a:t>John 10:7 So Jesus said to them again, “Truly, truly, I say to you, </a:t>
            </a:r>
            <a:r>
              <a:rPr lang="en-GB" sz="4200" dirty="0">
                <a:solidFill>
                  <a:srgbClr val="FFFF00"/>
                </a:solidFill>
              </a:rPr>
              <a:t>I am the door </a:t>
            </a:r>
            <a:r>
              <a:rPr lang="en-GB" sz="4200" dirty="0"/>
              <a:t>of the sheep. </a:t>
            </a:r>
            <a:r>
              <a:rPr lang="en-GB" sz="4200" dirty="0" smtClean="0"/>
              <a:t>.. 9 </a:t>
            </a:r>
            <a:r>
              <a:rPr lang="en-GB" sz="4200" dirty="0"/>
              <a:t>I am the door; if anyone </a:t>
            </a:r>
            <a:r>
              <a:rPr lang="en-GB" sz="4200" dirty="0">
                <a:solidFill>
                  <a:srgbClr val="FFFF00"/>
                </a:solidFill>
              </a:rPr>
              <a:t>enters through Me</a:t>
            </a:r>
            <a:r>
              <a:rPr lang="en-GB" sz="4200" dirty="0"/>
              <a:t>, he will be saved, and will go in and out and find pasture. 10 The thief comes only to steal and kill and destroy; I came that they may have </a:t>
            </a:r>
            <a:r>
              <a:rPr lang="en-GB" sz="4200" dirty="0">
                <a:solidFill>
                  <a:srgbClr val="FFFF00"/>
                </a:solidFill>
              </a:rPr>
              <a:t>life</a:t>
            </a:r>
            <a:r>
              <a:rPr lang="en-GB" sz="4200" dirty="0"/>
              <a:t>, and have it </a:t>
            </a:r>
            <a:r>
              <a:rPr lang="en-GB" sz="4200" dirty="0">
                <a:solidFill>
                  <a:srgbClr val="FFFF00"/>
                </a:solidFill>
              </a:rPr>
              <a:t>abundantly</a:t>
            </a:r>
            <a:r>
              <a:rPr lang="en-GB" sz="4200" dirty="0" smtClean="0"/>
              <a:t>.</a:t>
            </a:r>
            <a:endParaRPr lang="en-GB" sz="4200" dirty="0"/>
          </a:p>
        </p:txBody>
      </p:sp>
    </p:spTree>
    <p:extLst>
      <p:ext uri="{BB962C8B-B14F-4D97-AF65-F5344CB8AC3E}">
        <p14:creationId xmlns:p14="http://schemas.microsoft.com/office/powerpoint/2010/main" val="33828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That door or torn veil gives us access to follow Him</a:t>
            </a:r>
          </a:p>
          <a:p>
            <a:r>
              <a:rPr lang="en-GB" sz="4400" dirty="0" smtClean="0"/>
              <a:t>Pathway </a:t>
            </a:r>
            <a:r>
              <a:rPr lang="en-GB" sz="4400" dirty="0"/>
              <a:t>of responsibility is </a:t>
            </a:r>
            <a:r>
              <a:rPr lang="en-GB" sz="4400" dirty="0" smtClean="0"/>
              <a:t>walked</a:t>
            </a:r>
            <a:r>
              <a:rPr lang="en-GB" sz="4400" dirty="0" smtClean="0"/>
              <a:t> </a:t>
            </a:r>
            <a:r>
              <a:rPr lang="en-GB" sz="4400" dirty="0"/>
              <a:t>beyond the veil so that our </a:t>
            </a:r>
            <a:r>
              <a:rPr lang="en-GB" sz="4400" dirty="0" smtClean="0"/>
              <a:t>expanding </a:t>
            </a:r>
            <a:r>
              <a:rPr lang="en-GB" sz="4400" dirty="0"/>
              <a:t>spheres of authority can be </a:t>
            </a:r>
            <a:r>
              <a:rPr lang="en-GB" sz="4400" dirty="0" smtClean="0"/>
              <a:t>established and administered  </a:t>
            </a:r>
          </a:p>
          <a:p>
            <a:r>
              <a:rPr lang="en-GB" sz="4400" dirty="0" smtClean="0"/>
              <a:t>So </a:t>
            </a:r>
            <a:r>
              <a:rPr lang="en-GB" sz="4400" dirty="0"/>
              <a:t>we can </a:t>
            </a:r>
            <a:r>
              <a:rPr lang="en-GB" sz="4400" dirty="0" smtClean="0"/>
              <a:t>manifest the </a:t>
            </a:r>
            <a:r>
              <a:rPr lang="en-GB" sz="4400" dirty="0"/>
              <a:t>Kingdom on earth as </a:t>
            </a:r>
            <a:r>
              <a:rPr lang="en-GB" sz="4400" dirty="0" smtClean="0"/>
              <a:t>we establish it in </a:t>
            </a:r>
            <a:r>
              <a:rPr lang="en-GB" sz="4400" dirty="0"/>
              <a:t>heaven. </a:t>
            </a:r>
          </a:p>
        </p:txBody>
      </p:sp>
    </p:spTree>
    <p:extLst>
      <p:ext uri="{BB962C8B-B14F-4D97-AF65-F5344CB8AC3E}">
        <p14:creationId xmlns:p14="http://schemas.microsoft.com/office/powerpoint/2010/main" val="40085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 dirty="0" err="1" smtClean="0"/>
              <a:t>Heb</a:t>
            </a:r>
            <a:r>
              <a:rPr lang="en-GB" sz="4400" dirty="0"/>
              <a:t> 6:19 This </a:t>
            </a:r>
            <a:r>
              <a:rPr lang="en-GB" sz="4400" dirty="0">
                <a:solidFill>
                  <a:srgbClr val="FFFF00"/>
                </a:solidFill>
              </a:rPr>
              <a:t>hope</a:t>
            </a:r>
            <a:r>
              <a:rPr lang="en-GB" sz="4400" dirty="0"/>
              <a:t> we have as an anchor of the soul, a hope both sure and steadfast and </a:t>
            </a:r>
            <a:r>
              <a:rPr lang="en-GB" sz="4400" dirty="0">
                <a:solidFill>
                  <a:srgbClr val="FFFF00"/>
                </a:solidFill>
              </a:rPr>
              <a:t>one which enters within the veil</a:t>
            </a:r>
            <a:r>
              <a:rPr lang="en-GB" sz="4400" dirty="0"/>
              <a:t>, 20 where Jesus has </a:t>
            </a:r>
            <a:r>
              <a:rPr lang="en-GB" sz="4400" dirty="0">
                <a:solidFill>
                  <a:srgbClr val="FFFF00"/>
                </a:solidFill>
              </a:rPr>
              <a:t>entered as a forerunner </a:t>
            </a:r>
            <a:r>
              <a:rPr lang="en-GB" sz="4400" dirty="0"/>
              <a:t>for us, having become a high priest </a:t>
            </a:r>
            <a:r>
              <a:rPr lang="en-GB" sz="4400" dirty="0">
                <a:solidFill>
                  <a:srgbClr val="FFFF00"/>
                </a:solidFill>
              </a:rPr>
              <a:t>forever</a:t>
            </a:r>
            <a:r>
              <a:rPr lang="en-GB" sz="4400" dirty="0"/>
              <a:t> according to the </a:t>
            </a:r>
            <a:r>
              <a:rPr lang="en-GB" sz="4400" dirty="0">
                <a:solidFill>
                  <a:srgbClr val="FFFF00"/>
                </a:solidFill>
              </a:rPr>
              <a:t>order of Melchizedek</a:t>
            </a:r>
            <a:r>
              <a:rPr lang="en-GB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867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4800" dirty="0" err="1" smtClean="0"/>
              <a:t>Heb</a:t>
            </a:r>
            <a:r>
              <a:rPr lang="en-GB" sz="4800" dirty="0"/>
              <a:t> 9:11 But when Christ appeared as a high priest of the </a:t>
            </a:r>
            <a:r>
              <a:rPr lang="en-GB" sz="4800" dirty="0">
                <a:solidFill>
                  <a:srgbClr val="FFFF00"/>
                </a:solidFill>
              </a:rPr>
              <a:t>good things to come</a:t>
            </a:r>
            <a:r>
              <a:rPr lang="en-GB" sz="4800" dirty="0"/>
              <a:t>, </a:t>
            </a:r>
            <a:r>
              <a:rPr lang="en-GB" sz="4800" dirty="0">
                <a:solidFill>
                  <a:srgbClr val="FFFF00"/>
                </a:solidFill>
              </a:rPr>
              <a:t>He entered </a:t>
            </a:r>
            <a:r>
              <a:rPr lang="en-GB" sz="4800" dirty="0"/>
              <a:t>through the greater and more perfect </a:t>
            </a:r>
            <a:r>
              <a:rPr lang="en-GB" sz="4800" dirty="0">
                <a:solidFill>
                  <a:srgbClr val="FFFF00"/>
                </a:solidFill>
              </a:rPr>
              <a:t>tabernacle</a:t>
            </a:r>
            <a:r>
              <a:rPr lang="en-GB" sz="4800" dirty="0"/>
              <a:t>, not made with hands, that is to say, not of this creation</a:t>
            </a:r>
            <a:r>
              <a:rPr lang="en-GB" sz="4800" dirty="0" smtClean="0"/>
              <a:t>;</a:t>
            </a:r>
          </a:p>
          <a:p>
            <a:r>
              <a:rPr lang="en-GB" sz="4800" dirty="0" smtClean="0"/>
              <a:t>He entered so </a:t>
            </a:r>
            <a:r>
              <a:rPr lang="en-GB" sz="4800" dirty="0" smtClean="0"/>
              <a:t>we can </a:t>
            </a:r>
            <a:r>
              <a:rPr lang="en-GB" sz="4800" dirty="0" smtClean="0"/>
              <a:t>enter now</a:t>
            </a:r>
            <a:endParaRPr lang="en-GB" sz="4800" dirty="0" smtClean="0"/>
          </a:p>
        </p:txBody>
      </p:sp>
    </p:spTree>
    <p:extLst>
      <p:ext uri="{BB962C8B-B14F-4D97-AF65-F5344CB8AC3E}">
        <p14:creationId xmlns:p14="http://schemas.microsoft.com/office/powerpoint/2010/main" val="203249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5000" dirty="0" err="1" smtClean="0"/>
              <a:t>Heb</a:t>
            </a:r>
            <a:r>
              <a:rPr lang="en-GB" sz="5000" dirty="0" smtClean="0"/>
              <a:t> </a:t>
            </a:r>
            <a:r>
              <a:rPr lang="en-GB" sz="5000" dirty="0"/>
              <a:t>9:24 For Christ did not enter a holy place made with hands, a mere copy of the true one, </a:t>
            </a:r>
            <a:r>
              <a:rPr lang="en-GB" sz="5000" dirty="0">
                <a:solidFill>
                  <a:srgbClr val="FFFF00"/>
                </a:solidFill>
              </a:rPr>
              <a:t>but into heaven itself</a:t>
            </a:r>
            <a:r>
              <a:rPr lang="en-GB" sz="5000" dirty="0"/>
              <a:t>, now to appear in the presence of God for us</a:t>
            </a:r>
            <a:r>
              <a:rPr lang="en-GB" sz="5000" dirty="0" smtClean="0"/>
              <a:t>;</a:t>
            </a:r>
          </a:p>
          <a:p>
            <a:r>
              <a:rPr lang="en-GB" sz="5000" dirty="0" smtClean="0"/>
              <a:t>Jesus is our guarantee of access to the heavenly tabernacle </a:t>
            </a:r>
            <a:endParaRPr lang="en-GB" sz="5000" dirty="0" smtClean="0"/>
          </a:p>
        </p:txBody>
      </p:sp>
    </p:spTree>
    <p:extLst>
      <p:ext uri="{BB962C8B-B14F-4D97-AF65-F5344CB8AC3E}">
        <p14:creationId xmlns:p14="http://schemas.microsoft.com/office/powerpoint/2010/main" val="128650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200" dirty="0" err="1" smtClean="0"/>
              <a:t>Heb</a:t>
            </a:r>
            <a:r>
              <a:rPr lang="en-GB" sz="4200" dirty="0"/>
              <a:t> 10:11 Every priest stands daily ministering and offering time after time the same sacrifices, which can never take away sins; 12 but He, having offered one sacrifice for sins for all time, </a:t>
            </a:r>
            <a:r>
              <a:rPr lang="en-GB" sz="4200" dirty="0">
                <a:solidFill>
                  <a:srgbClr val="FFFF00"/>
                </a:solidFill>
              </a:rPr>
              <a:t>sat down at the right hand of God</a:t>
            </a:r>
            <a:r>
              <a:rPr lang="en-GB" sz="4200" dirty="0"/>
              <a:t>, 13 </a:t>
            </a:r>
            <a:r>
              <a:rPr lang="en-GB" sz="4200" dirty="0">
                <a:solidFill>
                  <a:srgbClr val="FFFF00"/>
                </a:solidFill>
              </a:rPr>
              <a:t>waiting</a:t>
            </a:r>
            <a:r>
              <a:rPr lang="en-GB" sz="4200" dirty="0"/>
              <a:t> from that time onward until His </a:t>
            </a:r>
            <a:r>
              <a:rPr lang="en-GB" sz="4200" dirty="0">
                <a:solidFill>
                  <a:srgbClr val="FFFF00"/>
                </a:solidFill>
              </a:rPr>
              <a:t>enemies be made a footstool for His feet. </a:t>
            </a:r>
          </a:p>
        </p:txBody>
      </p:sp>
    </p:spTree>
    <p:extLst>
      <p:ext uri="{BB962C8B-B14F-4D97-AF65-F5344CB8AC3E}">
        <p14:creationId xmlns:p14="http://schemas.microsoft.com/office/powerpoint/2010/main" val="197954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5000" dirty="0" err="1" smtClean="0"/>
              <a:t>Heb</a:t>
            </a:r>
            <a:r>
              <a:rPr lang="en-GB" sz="5000" dirty="0" smtClean="0"/>
              <a:t> </a:t>
            </a:r>
            <a:r>
              <a:rPr lang="en-GB" sz="5000" dirty="0"/>
              <a:t>10:19 Therefore, brethren, since </a:t>
            </a:r>
            <a:r>
              <a:rPr lang="en-GB" sz="5000" dirty="0">
                <a:solidFill>
                  <a:srgbClr val="FFFF00"/>
                </a:solidFill>
              </a:rPr>
              <a:t>we have confidence to enter the holy place </a:t>
            </a:r>
            <a:r>
              <a:rPr lang="en-GB" sz="5000" dirty="0"/>
              <a:t>by the blood of Jesus, 20 by a new and living way which </a:t>
            </a:r>
            <a:r>
              <a:rPr lang="en-GB" sz="5000" dirty="0">
                <a:solidFill>
                  <a:srgbClr val="FFFF00"/>
                </a:solidFill>
              </a:rPr>
              <a:t>He inaugurated </a:t>
            </a:r>
            <a:r>
              <a:rPr lang="en-GB" sz="5000" dirty="0"/>
              <a:t>for us through </a:t>
            </a:r>
            <a:r>
              <a:rPr lang="en-GB" sz="5000" dirty="0">
                <a:solidFill>
                  <a:srgbClr val="FFFF00"/>
                </a:solidFill>
              </a:rPr>
              <a:t>the veil</a:t>
            </a:r>
            <a:r>
              <a:rPr lang="en-GB" sz="5000" dirty="0"/>
              <a:t>, that is, His flesh, </a:t>
            </a:r>
          </a:p>
        </p:txBody>
      </p:sp>
    </p:spTree>
    <p:extLst>
      <p:ext uri="{BB962C8B-B14F-4D97-AF65-F5344CB8AC3E}">
        <p14:creationId xmlns:p14="http://schemas.microsoft.com/office/powerpoint/2010/main" val="269074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600" dirty="0" err="1" smtClean="0"/>
              <a:t>Heb</a:t>
            </a:r>
            <a:r>
              <a:rPr lang="en-GB" sz="4600" dirty="0" smtClean="0"/>
              <a:t> 10:21 </a:t>
            </a:r>
            <a:r>
              <a:rPr lang="en-GB" sz="4600" dirty="0"/>
              <a:t>and since we have a great priest over the house of God, 22 </a:t>
            </a:r>
            <a:r>
              <a:rPr lang="en-GB" sz="4600" dirty="0">
                <a:solidFill>
                  <a:srgbClr val="FFFF00"/>
                </a:solidFill>
              </a:rPr>
              <a:t>let us draw near</a:t>
            </a:r>
            <a:r>
              <a:rPr lang="en-GB" sz="4600" dirty="0"/>
              <a:t> with a </a:t>
            </a:r>
            <a:r>
              <a:rPr lang="en-GB" sz="4600" dirty="0">
                <a:solidFill>
                  <a:srgbClr val="FFFF00"/>
                </a:solidFill>
              </a:rPr>
              <a:t>sincere heart </a:t>
            </a:r>
            <a:r>
              <a:rPr lang="en-GB" sz="4600" dirty="0"/>
              <a:t>in full </a:t>
            </a:r>
            <a:r>
              <a:rPr lang="en-GB" sz="4600" dirty="0">
                <a:solidFill>
                  <a:srgbClr val="FFFF00"/>
                </a:solidFill>
              </a:rPr>
              <a:t>assurance of faith</a:t>
            </a:r>
            <a:r>
              <a:rPr lang="en-GB" sz="4600" dirty="0"/>
              <a:t>, having our </a:t>
            </a:r>
            <a:r>
              <a:rPr lang="en-GB" sz="4600" dirty="0">
                <a:solidFill>
                  <a:srgbClr val="FFFF00"/>
                </a:solidFill>
              </a:rPr>
              <a:t>hearts</a:t>
            </a:r>
            <a:r>
              <a:rPr lang="en-GB" sz="4600" dirty="0"/>
              <a:t> sprinkled clean from an evil </a:t>
            </a:r>
            <a:r>
              <a:rPr lang="en-GB" sz="4600" dirty="0">
                <a:solidFill>
                  <a:srgbClr val="FFFF00"/>
                </a:solidFill>
              </a:rPr>
              <a:t>conscience</a:t>
            </a:r>
            <a:r>
              <a:rPr lang="en-GB" sz="4600" dirty="0"/>
              <a:t> and our </a:t>
            </a:r>
            <a:r>
              <a:rPr lang="en-GB" sz="4600" dirty="0">
                <a:solidFill>
                  <a:srgbClr val="FFFF00"/>
                </a:solidFill>
              </a:rPr>
              <a:t>bodies</a:t>
            </a:r>
            <a:r>
              <a:rPr lang="en-GB" sz="4600" dirty="0"/>
              <a:t> washed with pure water</a:t>
            </a:r>
            <a:r>
              <a:rPr lang="en-GB" sz="4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876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 smtClean="0"/>
              <a:t>1 </a:t>
            </a:r>
            <a:r>
              <a:rPr lang="en-GB" sz="4800" dirty="0" err="1" smtClean="0"/>
              <a:t>Cor</a:t>
            </a:r>
            <a:r>
              <a:rPr lang="en-GB" sz="4800" dirty="0"/>
              <a:t> 15:24 then comes the end, when He hands over the kingdom to the God and Father, when He has abolished all rule and all authority and power. 25 For </a:t>
            </a:r>
            <a:r>
              <a:rPr lang="en-GB" sz="4800" dirty="0">
                <a:solidFill>
                  <a:srgbClr val="FFFF00"/>
                </a:solidFill>
              </a:rPr>
              <a:t>He must reign until He has put all His enemies under His feet</a:t>
            </a:r>
            <a:r>
              <a:rPr lang="en-GB" sz="4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29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7" y="58011"/>
            <a:ext cx="8784976" cy="922717"/>
          </a:xfrm>
        </p:spPr>
        <p:txBody>
          <a:bodyPr>
            <a:norm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Autofit/>
          </a:bodyPr>
          <a:lstStyle/>
          <a:p>
            <a:r>
              <a:rPr lang="en-GB" sz="4800" dirty="0" err="1" smtClean="0"/>
              <a:t>Zech</a:t>
            </a:r>
            <a:r>
              <a:rPr lang="en-GB" sz="4800" dirty="0"/>
              <a:t> 3: 7 “Thus says the Lord of hosts, ‘If you will </a:t>
            </a:r>
            <a:r>
              <a:rPr lang="en-GB" sz="4800" dirty="0">
                <a:solidFill>
                  <a:srgbClr val="FFFF00"/>
                </a:solidFill>
              </a:rPr>
              <a:t>walk in My ways</a:t>
            </a:r>
            <a:r>
              <a:rPr lang="en-GB" sz="4800" dirty="0"/>
              <a:t> and if you will </a:t>
            </a:r>
            <a:r>
              <a:rPr lang="en-GB" sz="4800" dirty="0">
                <a:solidFill>
                  <a:srgbClr val="FFFF00"/>
                </a:solidFill>
              </a:rPr>
              <a:t>perform My service</a:t>
            </a:r>
            <a:r>
              <a:rPr lang="en-GB" sz="4800" dirty="0"/>
              <a:t>, then you will also </a:t>
            </a:r>
            <a:r>
              <a:rPr lang="en-GB" sz="4800" dirty="0">
                <a:solidFill>
                  <a:srgbClr val="FFFF00"/>
                </a:solidFill>
              </a:rPr>
              <a:t>govern My house </a:t>
            </a:r>
            <a:r>
              <a:rPr lang="en-GB" sz="4800" dirty="0"/>
              <a:t>and also have </a:t>
            </a:r>
            <a:r>
              <a:rPr lang="en-GB" sz="4800" dirty="0">
                <a:solidFill>
                  <a:srgbClr val="FFFF00"/>
                </a:solidFill>
              </a:rPr>
              <a:t>charge of My courts</a:t>
            </a:r>
            <a:r>
              <a:rPr lang="en-GB" sz="4800" dirty="0"/>
              <a:t>, and I will grant you </a:t>
            </a:r>
            <a:r>
              <a:rPr lang="en-GB" sz="4800" dirty="0">
                <a:solidFill>
                  <a:srgbClr val="FFFF00"/>
                </a:solidFill>
              </a:rPr>
              <a:t>free access </a:t>
            </a:r>
            <a:r>
              <a:rPr lang="en-GB" sz="4800" dirty="0"/>
              <a:t>among these who are standing here.</a:t>
            </a:r>
            <a:endParaRPr lang="en-GB" sz="4800" dirty="0" smtClean="0"/>
          </a:p>
        </p:txBody>
      </p:sp>
    </p:spTree>
    <p:extLst>
      <p:ext uri="{BB962C8B-B14F-4D97-AF65-F5344CB8AC3E}">
        <p14:creationId xmlns:p14="http://schemas.microsoft.com/office/powerpoint/2010/main" val="14239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GB" sz="5000" dirty="0"/>
              <a:t>2 Peter 3:9 The Lord is not slow about His promise, as some count slowness, but is patient toward you, not wishing for any to perish but for all to come to repentance.</a:t>
            </a:r>
          </a:p>
          <a:p>
            <a:pPr>
              <a:lnSpc>
                <a:spcPct val="110000"/>
              </a:lnSpc>
            </a:pPr>
            <a:r>
              <a:rPr lang="en-GB" sz="5000" dirty="0" smtClean="0"/>
              <a:t>1 Tim 2:4 </a:t>
            </a:r>
            <a:r>
              <a:rPr lang="en-GB" sz="5000" dirty="0"/>
              <a:t>who desires all men to be saved and to come to the knowledge of the truth</a:t>
            </a:r>
            <a:r>
              <a:rPr lang="en-GB" sz="5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71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Who is His body therefore His feet?</a:t>
            </a:r>
          </a:p>
          <a:p>
            <a:r>
              <a:rPr lang="en-GB" sz="4400" dirty="0" smtClean="0"/>
              <a:t>God’s government</a:t>
            </a:r>
            <a:r>
              <a:rPr lang="en-GB" sz="4400" dirty="0" smtClean="0"/>
              <a:t> </a:t>
            </a:r>
            <a:r>
              <a:rPr lang="en-GB" sz="4400" dirty="0" smtClean="0"/>
              <a:t>will </a:t>
            </a:r>
            <a:r>
              <a:rPr lang="en-GB" sz="4400" dirty="0" smtClean="0"/>
              <a:t>continue to increase </a:t>
            </a:r>
            <a:r>
              <a:rPr lang="en-GB" sz="4400" dirty="0" smtClean="0"/>
              <a:t>in its present form until we are in our positions of authority and creation is </a:t>
            </a:r>
            <a:r>
              <a:rPr lang="en-GB" sz="4400" dirty="0" smtClean="0"/>
              <a:t>restored</a:t>
            </a:r>
          </a:p>
          <a:p>
            <a:r>
              <a:rPr lang="en-GB" sz="4400" dirty="0" smtClean="0"/>
              <a:t>In the ages to come this government will continue to increase but in different ways and dimensions</a:t>
            </a:r>
            <a:endParaRPr lang="en-GB" sz="4400" dirty="0" smtClean="0"/>
          </a:p>
        </p:txBody>
      </p:sp>
    </p:spTree>
    <p:extLst>
      <p:ext uri="{BB962C8B-B14F-4D97-AF65-F5344CB8AC3E}">
        <p14:creationId xmlns:p14="http://schemas.microsoft.com/office/powerpoint/2010/main" val="18595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7" y="58011"/>
            <a:ext cx="8784976" cy="922717"/>
          </a:xfrm>
        </p:spPr>
        <p:txBody>
          <a:bodyPr>
            <a:norm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4200" dirty="0"/>
              <a:t>Psalm 24:7 Lift up your </a:t>
            </a:r>
            <a:r>
              <a:rPr lang="en-GB" sz="4200" dirty="0">
                <a:solidFill>
                  <a:srgbClr val="FFFF00"/>
                </a:solidFill>
              </a:rPr>
              <a:t>heads</a:t>
            </a:r>
            <a:r>
              <a:rPr lang="en-GB" sz="4200" dirty="0"/>
              <a:t>, O </a:t>
            </a:r>
            <a:r>
              <a:rPr lang="en-GB" sz="4200" dirty="0" smtClean="0">
                <a:solidFill>
                  <a:srgbClr val="FFFF00"/>
                </a:solidFill>
              </a:rPr>
              <a:t>gates</a:t>
            </a:r>
            <a:r>
              <a:rPr lang="en-GB" sz="4200" dirty="0" smtClean="0"/>
              <a:t>, And </a:t>
            </a:r>
            <a:r>
              <a:rPr lang="en-GB" sz="4200" dirty="0"/>
              <a:t>be lifted up, O </a:t>
            </a:r>
            <a:r>
              <a:rPr lang="en-GB" sz="4200" dirty="0">
                <a:solidFill>
                  <a:srgbClr val="FFFF00"/>
                </a:solidFill>
              </a:rPr>
              <a:t>ancient </a:t>
            </a:r>
            <a:r>
              <a:rPr lang="en-GB" sz="4200" dirty="0" smtClean="0">
                <a:solidFill>
                  <a:srgbClr val="FFFF00"/>
                </a:solidFill>
              </a:rPr>
              <a:t>doors</a:t>
            </a:r>
            <a:r>
              <a:rPr lang="en-GB" sz="4200" dirty="0" smtClean="0"/>
              <a:t>, That </a:t>
            </a:r>
            <a:r>
              <a:rPr lang="en-GB" sz="4200" dirty="0"/>
              <a:t>the King of glory may come in</a:t>
            </a:r>
            <a:r>
              <a:rPr lang="en-GB" sz="4200" dirty="0" smtClean="0"/>
              <a:t>!</a:t>
            </a:r>
          </a:p>
          <a:p>
            <a:pPr>
              <a:lnSpc>
                <a:spcPct val="120000"/>
              </a:lnSpc>
            </a:pPr>
            <a:r>
              <a:rPr lang="en-GB" sz="4200" dirty="0" smtClean="0"/>
              <a:t>We</a:t>
            </a:r>
            <a:r>
              <a:rPr lang="en-GB" sz="4200" dirty="0" smtClean="0"/>
              <a:t> must </a:t>
            </a:r>
            <a:r>
              <a:rPr lang="en-GB" sz="4200" dirty="0" smtClean="0"/>
              <a:t>be lifted up to higher levels of authority to become gates of heaven and administer </a:t>
            </a:r>
            <a:r>
              <a:rPr lang="en-GB" sz="4200" dirty="0" smtClean="0"/>
              <a:t>the everlasting doors</a:t>
            </a:r>
          </a:p>
          <a:p>
            <a:pPr>
              <a:lnSpc>
                <a:spcPct val="120000"/>
              </a:lnSpc>
            </a:pPr>
            <a:r>
              <a:rPr lang="en-GB" sz="4200" dirty="0" smtClean="0"/>
              <a:t>We must rule from above</a:t>
            </a:r>
            <a:endParaRPr lang="en-GB" sz="4200" dirty="0" smtClean="0"/>
          </a:p>
        </p:txBody>
      </p:sp>
    </p:spTree>
    <p:extLst>
      <p:ext uri="{BB962C8B-B14F-4D97-AF65-F5344CB8AC3E}">
        <p14:creationId xmlns:p14="http://schemas.microsoft.com/office/powerpoint/2010/main" val="297367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7" y="58011"/>
            <a:ext cx="8784976" cy="922717"/>
          </a:xfrm>
        </p:spPr>
        <p:txBody>
          <a:bodyPr>
            <a:norm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lnSpcReduction="10000"/>
          </a:bodyPr>
          <a:lstStyle/>
          <a:p>
            <a:r>
              <a:rPr lang="en-GB" sz="5200" dirty="0" err="1" smtClean="0"/>
              <a:t>Zech</a:t>
            </a:r>
            <a:r>
              <a:rPr lang="en-GB" sz="5200" dirty="0"/>
              <a:t> 3: 7 “Thus says the Lord of hosts, ‘If you will </a:t>
            </a:r>
            <a:r>
              <a:rPr lang="en-GB" sz="5200" dirty="0">
                <a:solidFill>
                  <a:srgbClr val="FFFF00"/>
                </a:solidFill>
              </a:rPr>
              <a:t>walk in My ways</a:t>
            </a:r>
            <a:r>
              <a:rPr lang="en-GB" sz="5200" dirty="0"/>
              <a:t> and if you will </a:t>
            </a:r>
            <a:r>
              <a:rPr lang="en-GB" sz="5200" dirty="0">
                <a:solidFill>
                  <a:srgbClr val="FFFF00"/>
                </a:solidFill>
              </a:rPr>
              <a:t>perform My service</a:t>
            </a:r>
            <a:r>
              <a:rPr lang="en-GB" sz="5200" dirty="0"/>
              <a:t>, then you will also </a:t>
            </a:r>
            <a:r>
              <a:rPr lang="en-GB" sz="5200" dirty="0">
                <a:solidFill>
                  <a:srgbClr val="FFFF00"/>
                </a:solidFill>
              </a:rPr>
              <a:t>govern My house </a:t>
            </a:r>
            <a:r>
              <a:rPr lang="en-GB" sz="5200" dirty="0"/>
              <a:t>and also have </a:t>
            </a:r>
            <a:r>
              <a:rPr lang="en-GB" sz="5200" dirty="0">
                <a:solidFill>
                  <a:srgbClr val="FFFF00"/>
                </a:solidFill>
              </a:rPr>
              <a:t>charge of My courts</a:t>
            </a:r>
            <a:r>
              <a:rPr lang="en-GB" sz="5200" dirty="0"/>
              <a:t>, and I will grant you </a:t>
            </a:r>
            <a:r>
              <a:rPr lang="en-GB" sz="5200" dirty="0">
                <a:solidFill>
                  <a:srgbClr val="FFFF00"/>
                </a:solidFill>
              </a:rPr>
              <a:t>free access </a:t>
            </a:r>
            <a:r>
              <a:rPr lang="en-GB" sz="5200" dirty="0"/>
              <a:t>among these who are standing here.</a:t>
            </a:r>
            <a:endParaRPr lang="en-GB" sz="5200" dirty="0" smtClean="0"/>
          </a:p>
        </p:txBody>
      </p:sp>
    </p:spTree>
    <p:extLst>
      <p:ext uri="{BB962C8B-B14F-4D97-AF65-F5344CB8AC3E}">
        <p14:creationId xmlns:p14="http://schemas.microsoft.com/office/powerpoint/2010/main" val="74054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3270801" cy="310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267744" y="4852610"/>
            <a:ext cx="2520280" cy="6480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79712" y="3356992"/>
            <a:ext cx="2470470" cy="3491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07704" y="2204864"/>
            <a:ext cx="2542478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76056" y="1568119"/>
            <a:ext cx="3600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76056" y="3068960"/>
            <a:ext cx="3600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76056" y="4437112"/>
            <a:ext cx="3600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076056" y="6165304"/>
            <a:ext cx="3600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16115" y="4525669"/>
            <a:ext cx="2520280" cy="415499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47500" lnSpcReduction="20000"/>
          </a:bodyPr>
          <a:lstStyle/>
          <a:p>
            <a:pPr algn="ctr">
              <a:lnSpc>
                <a:spcPct val="120000"/>
              </a:lnSpc>
              <a:spcAft>
                <a:spcPts val="1800"/>
              </a:spcAft>
            </a:pPr>
            <a:r>
              <a:rPr lang="en-GB" sz="5500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  <a:t>Kingdom of God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2080" y="3127731"/>
            <a:ext cx="3384376" cy="830997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GB" sz="2600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  <a:t>Kingdom of Heaven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40123" y="1720519"/>
            <a:ext cx="3024335" cy="99778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spcAft>
                <a:spcPts val="1800"/>
              </a:spcAft>
            </a:pPr>
            <a:r>
              <a:rPr lang="en-GB" sz="2600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  <a:t>Heaven</a:t>
            </a:r>
          </a:p>
          <a:p>
            <a:pPr algn="ctr"/>
            <a:endParaRPr lang="en-GB" dirty="0">
              <a:solidFill>
                <a:prstClr val="white"/>
              </a:solidFill>
              <a:ea typeface="ＭＳ Ｐゴシック" pitchFamily="-108" charset="-128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70997" y="177922"/>
            <a:ext cx="2858339" cy="4154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600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  <a:t>Heaven of Heavens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51620" y="6165302"/>
            <a:ext cx="2096624" cy="6926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dirty="0" smtClean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Servant – Steward - Friend</a:t>
            </a:r>
            <a:endParaRPr lang="en-GB" sz="2000" dirty="0">
              <a:solidFill>
                <a:srgbClr val="04617B"/>
              </a:solidFill>
              <a:ea typeface="ＭＳ Ｐゴシック" pitchFamily="-108" charset="-128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52295" y="3605680"/>
            <a:ext cx="26642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Charge of My Courts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92738" y="5156602"/>
            <a:ext cx="2403876" cy="7949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 dirty="0" smtClean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Perform </a:t>
            </a:r>
            <a:r>
              <a:rPr lang="en-GB" dirty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My service</a:t>
            </a:r>
          </a:p>
          <a:p>
            <a:pPr algn="ctr">
              <a:lnSpc>
                <a:spcPct val="120000"/>
              </a:lnSpc>
            </a:pPr>
            <a:r>
              <a:rPr lang="en-GB" dirty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Keep My laws (charge)</a:t>
            </a:r>
          </a:p>
          <a:p>
            <a:endParaRPr lang="en-GB" dirty="0">
              <a:solidFill>
                <a:srgbClr val="04617B"/>
              </a:solidFill>
              <a:ea typeface="ＭＳ Ｐゴシック" pitchFamily="-108" charset="-128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54016" y="4894925"/>
            <a:ext cx="26642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Govern or Rule My House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4016" y="348026"/>
            <a:ext cx="2664296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/>
            </a:r>
            <a:br>
              <a:rPr lang="en-GB" sz="1200" dirty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</a:br>
            <a:r>
              <a:rPr lang="en-GB" dirty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Free </a:t>
            </a:r>
            <a:r>
              <a:rPr lang="en-GB" dirty="0" smtClean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Access </a:t>
            </a:r>
            <a:r>
              <a:rPr lang="en-GB" dirty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to stand in God’s presence</a:t>
            </a:r>
          </a:p>
          <a:p>
            <a:pPr algn="ctr"/>
            <a:endParaRPr lang="en-GB" sz="1000" dirty="0">
              <a:solidFill>
                <a:srgbClr val="04617B"/>
              </a:solidFill>
              <a:ea typeface="ＭＳ Ｐゴシック" pitchFamily="-108" charset="-128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48244" y="5749804"/>
            <a:ext cx="24038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  <a:t>Outer Court</a:t>
            </a:r>
            <a:br>
              <a:rPr lang="en-GB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</a:br>
            <a:r>
              <a:rPr lang="en-GB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  <a:t>---------------------</a:t>
            </a:r>
          </a:p>
          <a:p>
            <a:pPr algn="ctr"/>
            <a:r>
              <a:rPr lang="en-GB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  <a:t>Veil -Way- Cross</a:t>
            </a:r>
            <a:endParaRPr lang="en-GB" dirty="0">
              <a:solidFill>
                <a:prstClr val="black"/>
              </a:solidFill>
              <a:ea typeface="ＭＳ Ｐゴシック" pitchFamily="-108" charset="-128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48419" y="4021612"/>
            <a:ext cx="24038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  <a:t>Inner Court</a:t>
            </a:r>
            <a:br>
              <a:rPr lang="en-GB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</a:br>
            <a:r>
              <a:rPr lang="en-GB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  <a:t>---------------------</a:t>
            </a:r>
          </a:p>
          <a:p>
            <a:pPr algn="ctr"/>
            <a:r>
              <a:rPr lang="en-GB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  <a:t>Veil -Truth</a:t>
            </a:r>
            <a:endParaRPr lang="en-GB" dirty="0">
              <a:solidFill>
                <a:prstClr val="black"/>
              </a:solidFill>
              <a:ea typeface="ＭＳ Ｐゴシック" pitchFamily="-108" charset="-128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68242" y="2653459"/>
            <a:ext cx="24038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  <a:t>Holy of Holies</a:t>
            </a:r>
            <a:br>
              <a:rPr lang="en-GB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</a:br>
            <a:r>
              <a:rPr lang="en-GB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  <a:t>---------------------</a:t>
            </a:r>
          </a:p>
          <a:p>
            <a:pPr algn="ctr"/>
            <a:r>
              <a:rPr lang="en-GB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  <a:t>Veil -Life</a:t>
            </a:r>
            <a:endParaRPr lang="en-GB" dirty="0">
              <a:solidFill>
                <a:prstClr val="black"/>
              </a:solidFill>
              <a:ea typeface="ＭＳ Ｐゴシック" pitchFamily="-108" charset="-128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72909" y="6488668"/>
            <a:ext cx="2268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Walk in His ways</a:t>
            </a:r>
            <a:endParaRPr lang="en-GB" dirty="0">
              <a:solidFill>
                <a:srgbClr val="04617B"/>
              </a:solidFill>
              <a:ea typeface="ＭＳ Ｐゴシック" pitchFamily="-108" charset="-128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59312" y="6165302"/>
            <a:ext cx="2520280" cy="415499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40000" lnSpcReduction="20000"/>
          </a:bodyPr>
          <a:lstStyle/>
          <a:p>
            <a:pPr algn="ctr">
              <a:lnSpc>
                <a:spcPct val="120000"/>
              </a:lnSpc>
              <a:spcAft>
                <a:spcPts val="1800"/>
              </a:spcAft>
            </a:pPr>
            <a:r>
              <a:rPr lang="en-GB" sz="5500" dirty="0" smtClean="0">
                <a:solidFill>
                  <a:prstClr val="black"/>
                </a:solidFill>
                <a:ea typeface="ＭＳ Ｐゴシック" pitchFamily="-108" charset="-128"/>
                <a:cs typeface="Arial" charset="0"/>
              </a:rPr>
              <a:t>Kingdom of Earth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79984" y="1512770"/>
            <a:ext cx="1656184" cy="415498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GB" dirty="0" smtClean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Zechariah 3:7</a:t>
            </a:r>
            <a:endParaRPr lang="en-GB" dirty="0">
              <a:solidFill>
                <a:srgbClr val="04617B"/>
              </a:solidFill>
              <a:ea typeface="ＭＳ Ｐゴシック" pitchFamily="-108" charset="-128"/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94593" y="5803971"/>
            <a:ext cx="1005190" cy="3352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400" dirty="0" smtClean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Lord</a:t>
            </a:r>
            <a:endParaRPr lang="en-GB" sz="2400" dirty="0">
              <a:solidFill>
                <a:srgbClr val="04617B"/>
              </a:solidFill>
              <a:ea typeface="ＭＳ Ｐゴシック" pitchFamily="-108" charset="-128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94593" y="4054157"/>
            <a:ext cx="720080" cy="3352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400" dirty="0" smtClean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King</a:t>
            </a:r>
            <a:endParaRPr lang="en-GB" sz="2400" dirty="0">
              <a:solidFill>
                <a:srgbClr val="04617B"/>
              </a:solidFill>
              <a:ea typeface="ＭＳ Ｐゴシック" pitchFamily="-108" charset="-128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34553" y="2650333"/>
            <a:ext cx="720080" cy="3352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400" dirty="0" smtClean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Son</a:t>
            </a:r>
            <a:endParaRPr lang="en-GB" sz="2400" dirty="0">
              <a:solidFill>
                <a:srgbClr val="04617B"/>
              </a:solidFill>
              <a:ea typeface="ＭＳ Ｐゴシック" pitchFamily="-108" charset="-128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76355" y="2650334"/>
            <a:ext cx="720080" cy="3352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400" dirty="0" smtClean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King</a:t>
            </a:r>
            <a:endParaRPr lang="en-GB" sz="2400" dirty="0">
              <a:solidFill>
                <a:srgbClr val="04617B"/>
              </a:solidFill>
              <a:ea typeface="ＭＳ Ｐゴシック" pitchFamily="-108" charset="-128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16216" y="1177552"/>
            <a:ext cx="720080" cy="3352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400" dirty="0" smtClean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Son</a:t>
            </a:r>
            <a:endParaRPr lang="en-GB" sz="2400" dirty="0">
              <a:solidFill>
                <a:srgbClr val="04617B"/>
              </a:solidFill>
              <a:ea typeface="ＭＳ Ｐゴシック" pitchFamily="-108" charset="-128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62890" y="2219413"/>
            <a:ext cx="26642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rgbClr val="04617B"/>
                </a:solidFill>
                <a:ea typeface="ＭＳ Ｐゴシック" pitchFamily="-108" charset="-128"/>
                <a:cs typeface="Arial" charset="0"/>
              </a:rPr>
              <a:t>Charge of My Courts</a:t>
            </a:r>
          </a:p>
        </p:txBody>
      </p:sp>
    </p:spTree>
    <p:extLst>
      <p:ext uri="{BB962C8B-B14F-4D97-AF65-F5344CB8AC3E}">
        <p14:creationId xmlns:p14="http://schemas.microsoft.com/office/powerpoint/2010/main" val="9267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  <p:bldP spid="27" grpId="0"/>
      <p:bldP spid="28" grpId="0"/>
      <p:bldP spid="29" grpId="0"/>
      <p:bldP spid="30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75"/>
          <p:cNvSpPr>
            <a:spLocks noChangeShapeType="1"/>
          </p:cNvSpPr>
          <p:nvPr/>
        </p:nvSpPr>
        <p:spPr bwMode="auto">
          <a:xfrm>
            <a:off x="3851275" y="4689067"/>
            <a:ext cx="2089150" cy="0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07" name="Line 74"/>
          <p:cNvSpPr>
            <a:spLocks noChangeShapeType="1"/>
          </p:cNvSpPr>
          <p:nvPr/>
        </p:nvSpPr>
        <p:spPr bwMode="auto">
          <a:xfrm>
            <a:off x="1331913" y="4581525"/>
            <a:ext cx="1655762" cy="0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3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400" dirty="0" smtClean="0"/>
              <a:t> </a:t>
            </a: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Calls to Deep</a:t>
            </a:r>
            <a:endParaRPr lang="en-GB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7109" name="Group 19"/>
          <p:cNvGrpSpPr>
            <a:grpSpLocks/>
          </p:cNvGrpSpPr>
          <p:nvPr/>
        </p:nvGrpSpPr>
        <p:grpSpPr bwMode="auto">
          <a:xfrm>
            <a:off x="684212" y="1196975"/>
            <a:ext cx="1435099" cy="2012951"/>
            <a:chOff x="2200" y="845"/>
            <a:chExt cx="904" cy="1268"/>
          </a:xfrm>
        </p:grpSpPr>
        <p:grpSp>
          <p:nvGrpSpPr>
            <p:cNvPr id="47161" name="Group 16"/>
            <p:cNvGrpSpPr>
              <a:grpSpLocks/>
            </p:cNvGrpSpPr>
            <p:nvPr/>
          </p:nvGrpSpPr>
          <p:grpSpPr bwMode="auto">
            <a:xfrm>
              <a:off x="2290" y="1071"/>
              <a:ext cx="726" cy="591"/>
              <a:chOff x="577" y="2077"/>
              <a:chExt cx="481" cy="455"/>
            </a:xfrm>
          </p:grpSpPr>
          <p:grpSp>
            <p:nvGrpSpPr>
              <p:cNvPr id="47164" name="Group 4"/>
              <p:cNvGrpSpPr>
                <a:grpSpLocks noChangeAspect="1"/>
              </p:cNvGrpSpPr>
              <p:nvPr/>
            </p:nvGrpSpPr>
            <p:grpSpPr bwMode="auto">
              <a:xfrm>
                <a:off x="577" y="2077"/>
                <a:ext cx="481" cy="455"/>
                <a:chOff x="4059" y="301"/>
                <a:chExt cx="816" cy="771"/>
              </a:xfrm>
            </p:grpSpPr>
            <p:pic>
              <p:nvPicPr>
                <p:cNvPr id="47166" name="Picture 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00" y="301"/>
                  <a:ext cx="283" cy="4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67" name="AutoShape 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059" y="709"/>
                  <a:ext cx="816" cy="363"/>
                </a:xfrm>
                <a:custGeom>
                  <a:avLst/>
                  <a:gdLst>
                    <a:gd name="T0" fmla="*/ 714 w 21600"/>
                    <a:gd name="T1" fmla="*/ 182 h 21600"/>
                    <a:gd name="T2" fmla="*/ 408 w 21600"/>
                    <a:gd name="T3" fmla="*/ 363 h 21600"/>
                    <a:gd name="T4" fmla="*/ 102 w 21600"/>
                    <a:gd name="T5" fmla="*/ 182 h 21600"/>
                    <a:gd name="T6" fmla="*/ 408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22 h 21600"/>
                    <a:gd name="T14" fmla="*/ 17100 w 21600"/>
                    <a:gd name="T15" fmla="*/ 1707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pic>
            <p:nvPicPr>
              <p:cNvPr id="47165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" y="2325"/>
                <a:ext cx="247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7162" name="Text Box 15"/>
            <p:cNvSpPr txBox="1">
              <a:spLocks noChangeArrowheads="1"/>
            </p:cNvSpPr>
            <p:nvPr/>
          </p:nvSpPr>
          <p:spPr bwMode="auto">
            <a:xfrm>
              <a:off x="2336" y="845"/>
              <a:ext cx="5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dirty="0">
                  <a:solidFill>
                    <a:schemeClr val="bg1"/>
                  </a:solidFill>
                </a:rPr>
                <a:t>You</a:t>
              </a:r>
            </a:p>
          </p:txBody>
        </p:sp>
        <p:sp>
          <p:nvSpPr>
            <p:cNvPr id="47163" name="Rectangle 18"/>
            <p:cNvSpPr>
              <a:spLocks noChangeArrowheads="1"/>
            </p:cNvSpPr>
            <p:nvPr/>
          </p:nvSpPr>
          <p:spPr bwMode="auto">
            <a:xfrm>
              <a:off x="2200" y="1706"/>
              <a:ext cx="90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Seat of Rest</a:t>
              </a:r>
            </a:p>
            <a:p>
              <a:r>
                <a:rPr lang="en-GB" dirty="0">
                  <a:solidFill>
                    <a:schemeClr val="bg1"/>
                  </a:solidFill>
                </a:rPr>
                <a:t>Government</a:t>
              </a:r>
            </a:p>
          </p:txBody>
        </p:sp>
      </p:grpSp>
      <p:grpSp>
        <p:nvGrpSpPr>
          <p:cNvPr id="47110" name="Group 1"/>
          <p:cNvGrpSpPr>
            <a:grpSpLocks/>
          </p:cNvGrpSpPr>
          <p:nvPr/>
        </p:nvGrpSpPr>
        <p:grpSpPr bwMode="auto">
          <a:xfrm>
            <a:off x="2987676" y="908050"/>
            <a:ext cx="1435101" cy="2230437"/>
            <a:chOff x="2987676" y="908050"/>
            <a:chExt cx="1435101" cy="2230437"/>
          </a:xfrm>
        </p:grpSpPr>
        <p:sp>
          <p:nvSpPr>
            <p:cNvPr id="47153" name="Text Box 27"/>
            <p:cNvSpPr txBox="1">
              <a:spLocks noChangeArrowheads="1"/>
            </p:cNvSpPr>
            <p:nvPr/>
          </p:nvSpPr>
          <p:spPr bwMode="auto">
            <a:xfrm>
              <a:off x="3276600" y="908050"/>
              <a:ext cx="863600" cy="54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Jesus is Lord</a:t>
              </a:r>
            </a:p>
          </p:txBody>
        </p:sp>
        <p:grpSp>
          <p:nvGrpSpPr>
            <p:cNvPr id="47154" name="Group 49"/>
            <p:cNvGrpSpPr>
              <a:grpSpLocks/>
            </p:cNvGrpSpPr>
            <p:nvPr/>
          </p:nvGrpSpPr>
          <p:grpSpPr bwMode="auto">
            <a:xfrm>
              <a:off x="2987676" y="1484313"/>
              <a:ext cx="1435101" cy="1654174"/>
              <a:chOff x="2336" y="1026"/>
              <a:chExt cx="904" cy="1042"/>
            </a:xfrm>
          </p:grpSpPr>
          <p:grpSp>
            <p:nvGrpSpPr>
              <p:cNvPr id="47155" name="Group 22"/>
              <p:cNvGrpSpPr>
                <a:grpSpLocks/>
              </p:cNvGrpSpPr>
              <p:nvPr/>
            </p:nvGrpSpPr>
            <p:grpSpPr bwMode="auto">
              <a:xfrm>
                <a:off x="2426" y="1026"/>
                <a:ext cx="726" cy="591"/>
                <a:chOff x="577" y="2077"/>
                <a:chExt cx="481" cy="455"/>
              </a:xfrm>
            </p:grpSpPr>
            <p:grpSp>
              <p:nvGrpSpPr>
                <p:cNvPr id="47157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577" y="2077"/>
                  <a:ext cx="481" cy="455"/>
                  <a:chOff x="4059" y="301"/>
                  <a:chExt cx="816" cy="771"/>
                </a:xfrm>
              </p:grpSpPr>
              <p:pic>
                <p:nvPicPr>
                  <p:cNvPr id="47159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00" y="301"/>
                    <a:ext cx="283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7160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4059" y="709"/>
                    <a:ext cx="816" cy="363"/>
                  </a:xfrm>
                  <a:custGeom>
                    <a:avLst/>
                    <a:gdLst>
                      <a:gd name="T0" fmla="*/ 714 w 21600"/>
                      <a:gd name="T1" fmla="*/ 182 h 21600"/>
                      <a:gd name="T2" fmla="*/ 408 w 21600"/>
                      <a:gd name="T3" fmla="*/ 363 h 21600"/>
                      <a:gd name="T4" fmla="*/ 102 w 21600"/>
                      <a:gd name="T5" fmla="*/ 182 h 21600"/>
                      <a:gd name="T6" fmla="*/ 408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00 w 21600"/>
                      <a:gd name="T13" fmla="*/ 4522 h 21600"/>
                      <a:gd name="T14" fmla="*/ 17100 w 21600"/>
                      <a:gd name="T15" fmla="*/ 1707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pic>
              <p:nvPicPr>
                <p:cNvPr id="47158" name="Picture 2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3" y="2325"/>
                  <a:ext cx="247" cy="1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7156" name="Rectangle 28"/>
              <p:cNvSpPr>
                <a:spLocks noChangeArrowheads="1"/>
              </p:cNvSpPr>
              <p:nvPr/>
            </p:nvSpPr>
            <p:spPr bwMode="auto">
              <a:xfrm>
                <a:off x="2336" y="1661"/>
                <a:ext cx="904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8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Seat of Rest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Government</a:t>
                </a:r>
              </a:p>
            </p:txBody>
          </p:sp>
        </p:grpSp>
      </p:grpSp>
      <p:sp>
        <p:nvSpPr>
          <p:cNvPr id="47111" name="Text Box 35"/>
          <p:cNvSpPr txBox="1">
            <a:spLocks noChangeArrowheads="1"/>
          </p:cNvSpPr>
          <p:nvPr/>
        </p:nvSpPr>
        <p:spPr bwMode="auto">
          <a:xfrm>
            <a:off x="1331913" y="3933825"/>
            <a:ext cx="12969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>
                <a:solidFill>
                  <a:schemeClr val="bg1"/>
                </a:solidFill>
              </a:rPr>
              <a:t>I am Lord</a:t>
            </a:r>
          </a:p>
        </p:txBody>
      </p:sp>
      <p:grpSp>
        <p:nvGrpSpPr>
          <p:cNvPr id="47112" name="Group 59"/>
          <p:cNvGrpSpPr>
            <a:grpSpLocks/>
          </p:cNvGrpSpPr>
          <p:nvPr/>
        </p:nvGrpSpPr>
        <p:grpSpPr bwMode="auto">
          <a:xfrm>
            <a:off x="1258888" y="4219576"/>
            <a:ext cx="1435099" cy="1654176"/>
            <a:chOff x="793" y="2658"/>
            <a:chExt cx="904" cy="1042"/>
          </a:xfrm>
        </p:grpSpPr>
        <p:grpSp>
          <p:nvGrpSpPr>
            <p:cNvPr id="47147" name="Group 30"/>
            <p:cNvGrpSpPr>
              <a:grpSpLocks/>
            </p:cNvGrpSpPr>
            <p:nvPr/>
          </p:nvGrpSpPr>
          <p:grpSpPr bwMode="auto">
            <a:xfrm>
              <a:off x="883" y="2658"/>
              <a:ext cx="726" cy="591"/>
              <a:chOff x="577" y="2077"/>
              <a:chExt cx="481" cy="455"/>
            </a:xfrm>
          </p:grpSpPr>
          <p:grpSp>
            <p:nvGrpSpPr>
              <p:cNvPr id="47149" name="Group 31"/>
              <p:cNvGrpSpPr>
                <a:grpSpLocks noChangeAspect="1"/>
              </p:cNvGrpSpPr>
              <p:nvPr/>
            </p:nvGrpSpPr>
            <p:grpSpPr bwMode="auto">
              <a:xfrm>
                <a:off x="577" y="2077"/>
                <a:ext cx="481" cy="455"/>
                <a:chOff x="4059" y="301"/>
                <a:chExt cx="816" cy="771"/>
              </a:xfrm>
            </p:grpSpPr>
            <p:pic>
              <p:nvPicPr>
                <p:cNvPr id="47151" name="Picture 3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00" y="301"/>
                  <a:ext cx="283" cy="4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52" name="AutoShape 3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059" y="709"/>
                  <a:ext cx="816" cy="363"/>
                </a:xfrm>
                <a:custGeom>
                  <a:avLst/>
                  <a:gdLst>
                    <a:gd name="T0" fmla="*/ 714 w 21600"/>
                    <a:gd name="T1" fmla="*/ 182 h 21600"/>
                    <a:gd name="T2" fmla="*/ 408 w 21600"/>
                    <a:gd name="T3" fmla="*/ 363 h 21600"/>
                    <a:gd name="T4" fmla="*/ 102 w 21600"/>
                    <a:gd name="T5" fmla="*/ 182 h 21600"/>
                    <a:gd name="T6" fmla="*/ 408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22 h 21600"/>
                    <a:gd name="T14" fmla="*/ 17100 w 21600"/>
                    <a:gd name="T15" fmla="*/ 1707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47150" name="Picture 3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" y="2325"/>
                <a:ext cx="247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7148" name="Rectangle 36"/>
            <p:cNvSpPr>
              <a:spLocks noChangeArrowheads="1"/>
            </p:cNvSpPr>
            <p:nvPr/>
          </p:nvSpPr>
          <p:spPr bwMode="auto">
            <a:xfrm>
              <a:off x="793" y="3293"/>
              <a:ext cx="90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Seat of Rest</a:t>
              </a:r>
            </a:p>
            <a:p>
              <a:r>
                <a:rPr lang="en-GB" dirty="0">
                  <a:solidFill>
                    <a:schemeClr val="bg1"/>
                  </a:solidFill>
                </a:rPr>
                <a:t>Government</a:t>
              </a:r>
            </a:p>
          </p:txBody>
        </p:sp>
      </p:grpSp>
      <p:sp>
        <p:nvSpPr>
          <p:cNvPr id="1063973" name="Text Box 37"/>
          <p:cNvSpPr txBox="1">
            <a:spLocks noChangeArrowheads="1"/>
          </p:cNvSpPr>
          <p:nvPr/>
        </p:nvSpPr>
        <p:spPr bwMode="auto">
          <a:xfrm>
            <a:off x="4391524" y="3584096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Jesus is King</a:t>
            </a:r>
          </a:p>
        </p:txBody>
      </p:sp>
      <p:sp>
        <p:nvSpPr>
          <p:cNvPr id="47114" name="Text Box 39"/>
          <p:cNvSpPr txBox="1">
            <a:spLocks noChangeArrowheads="1"/>
          </p:cNvSpPr>
          <p:nvPr/>
        </p:nvSpPr>
        <p:spPr bwMode="auto">
          <a:xfrm>
            <a:off x="5435600" y="908050"/>
            <a:ext cx="863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47115" name="Text Box 46"/>
          <p:cNvSpPr txBox="1">
            <a:spLocks noChangeArrowheads="1"/>
          </p:cNvSpPr>
          <p:nvPr/>
        </p:nvSpPr>
        <p:spPr bwMode="auto">
          <a:xfrm>
            <a:off x="4427538" y="3998512"/>
            <a:ext cx="12239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>
                <a:solidFill>
                  <a:schemeClr val="bg1"/>
                </a:solidFill>
              </a:rPr>
              <a:t>I am King</a:t>
            </a:r>
          </a:p>
        </p:txBody>
      </p:sp>
      <p:grpSp>
        <p:nvGrpSpPr>
          <p:cNvPr id="47116" name="Group 64"/>
          <p:cNvGrpSpPr>
            <a:grpSpLocks/>
          </p:cNvGrpSpPr>
          <p:nvPr/>
        </p:nvGrpSpPr>
        <p:grpSpPr bwMode="auto">
          <a:xfrm>
            <a:off x="4356102" y="4357288"/>
            <a:ext cx="1435101" cy="1654176"/>
            <a:chOff x="2744" y="2704"/>
            <a:chExt cx="904" cy="1042"/>
          </a:xfrm>
        </p:grpSpPr>
        <p:grpSp>
          <p:nvGrpSpPr>
            <p:cNvPr id="47141" name="Group 41"/>
            <p:cNvGrpSpPr>
              <a:grpSpLocks/>
            </p:cNvGrpSpPr>
            <p:nvPr/>
          </p:nvGrpSpPr>
          <p:grpSpPr bwMode="auto">
            <a:xfrm>
              <a:off x="2834" y="2704"/>
              <a:ext cx="726" cy="591"/>
              <a:chOff x="577" y="2077"/>
              <a:chExt cx="481" cy="455"/>
            </a:xfrm>
          </p:grpSpPr>
          <p:grpSp>
            <p:nvGrpSpPr>
              <p:cNvPr id="47143" name="Group 42"/>
              <p:cNvGrpSpPr>
                <a:grpSpLocks noChangeAspect="1"/>
              </p:cNvGrpSpPr>
              <p:nvPr/>
            </p:nvGrpSpPr>
            <p:grpSpPr bwMode="auto">
              <a:xfrm>
                <a:off x="577" y="2077"/>
                <a:ext cx="481" cy="455"/>
                <a:chOff x="4059" y="301"/>
                <a:chExt cx="816" cy="771"/>
              </a:xfrm>
            </p:grpSpPr>
            <p:pic>
              <p:nvPicPr>
                <p:cNvPr id="47145" name="Picture 4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00" y="301"/>
                  <a:ext cx="283" cy="4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46" name="AutoShape 4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059" y="709"/>
                  <a:ext cx="816" cy="363"/>
                </a:xfrm>
                <a:custGeom>
                  <a:avLst/>
                  <a:gdLst>
                    <a:gd name="T0" fmla="*/ 714 w 21600"/>
                    <a:gd name="T1" fmla="*/ 182 h 21600"/>
                    <a:gd name="T2" fmla="*/ 408 w 21600"/>
                    <a:gd name="T3" fmla="*/ 363 h 21600"/>
                    <a:gd name="T4" fmla="*/ 102 w 21600"/>
                    <a:gd name="T5" fmla="*/ 182 h 21600"/>
                    <a:gd name="T6" fmla="*/ 408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22 h 21600"/>
                    <a:gd name="T14" fmla="*/ 17100 w 21600"/>
                    <a:gd name="T15" fmla="*/ 1707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47144" name="Picture 4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" y="2325"/>
                <a:ext cx="247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7142" name="Rectangle 47"/>
            <p:cNvSpPr>
              <a:spLocks noChangeArrowheads="1"/>
            </p:cNvSpPr>
            <p:nvPr/>
          </p:nvSpPr>
          <p:spPr bwMode="auto">
            <a:xfrm>
              <a:off x="2744" y="3339"/>
              <a:ext cx="90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Seat of Rest</a:t>
              </a:r>
            </a:p>
            <a:p>
              <a:r>
                <a:rPr lang="en-GB">
                  <a:solidFill>
                    <a:schemeClr val="bg1"/>
                  </a:solidFill>
                </a:rPr>
                <a:t>Government</a:t>
              </a:r>
            </a:p>
          </p:txBody>
        </p:sp>
      </p:grpSp>
      <p:sp>
        <p:nvSpPr>
          <p:cNvPr id="47117" name="Text Box 48"/>
          <p:cNvSpPr txBox="1">
            <a:spLocks noChangeArrowheads="1"/>
          </p:cNvSpPr>
          <p:nvPr/>
        </p:nvSpPr>
        <p:spPr bwMode="auto">
          <a:xfrm>
            <a:off x="1150144" y="5800727"/>
            <a:ext cx="15128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Rule House</a:t>
            </a:r>
          </a:p>
        </p:txBody>
      </p:sp>
      <p:sp>
        <p:nvSpPr>
          <p:cNvPr id="47118" name="Text Box 50"/>
          <p:cNvSpPr txBox="1">
            <a:spLocks noChangeArrowheads="1"/>
          </p:cNvSpPr>
          <p:nvPr/>
        </p:nvSpPr>
        <p:spPr bwMode="auto">
          <a:xfrm>
            <a:off x="2051050" y="1557338"/>
            <a:ext cx="10064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 smtClean="0">
                <a:solidFill>
                  <a:srgbClr val="FF0000"/>
                </a:solidFill>
              </a:rPr>
              <a:t>Abdicate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7119" name="Text Box 51"/>
          <p:cNvSpPr txBox="1">
            <a:spLocks noChangeArrowheads="1"/>
          </p:cNvSpPr>
          <p:nvPr/>
        </p:nvSpPr>
        <p:spPr bwMode="auto">
          <a:xfrm>
            <a:off x="5651500" y="2636838"/>
            <a:ext cx="863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>
                <a:solidFill>
                  <a:schemeClr val="bg1"/>
                </a:solidFill>
              </a:rPr>
              <a:t>Servant</a:t>
            </a:r>
          </a:p>
        </p:txBody>
      </p:sp>
      <p:sp>
        <p:nvSpPr>
          <p:cNvPr id="47120" name="Text Box 52"/>
          <p:cNvSpPr txBox="1">
            <a:spLocks noChangeArrowheads="1"/>
          </p:cNvSpPr>
          <p:nvPr/>
        </p:nvSpPr>
        <p:spPr bwMode="auto">
          <a:xfrm>
            <a:off x="4211638" y="1412875"/>
            <a:ext cx="13684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Trials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Tribulations</a:t>
            </a:r>
          </a:p>
        </p:txBody>
      </p:sp>
      <p:sp>
        <p:nvSpPr>
          <p:cNvPr id="47121" name="Text Box 53"/>
          <p:cNvSpPr txBox="1">
            <a:spLocks noChangeArrowheads="1"/>
          </p:cNvSpPr>
          <p:nvPr/>
        </p:nvSpPr>
        <p:spPr bwMode="auto">
          <a:xfrm>
            <a:off x="6227763" y="3068638"/>
            <a:ext cx="1366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Ways of God</a:t>
            </a:r>
          </a:p>
        </p:txBody>
      </p:sp>
      <p:sp>
        <p:nvSpPr>
          <p:cNvPr id="47122" name="Text Box 54"/>
          <p:cNvSpPr txBox="1">
            <a:spLocks noChangeArrowheads="1"/>
          </p:cNvSpPr>
          <p:nvPr/>
        </p:nvSpPr>
        <p:spPr bwMode="auto">
          <a:xfrm>
            <a:off x="5651500" y="2060575"/>
            <a:ext cx="863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>
                <a:solidFill>
                  <a:schemeClr val="bg1"/>
                </a:solidFill>
              </a:rPr>
              <a:t>Steward</a:t>
            </a:r>
          </a:p>
        </p:txBody>
      </p:sp>
      <p:sp>
        <p:nvSpPr>
          <p:cNvPr id="47123" name="Text Box 55"/>
          <p:cNvSpPr txBox="1">
            <a:spLocks noChangeArrowheads="1"/>
          </p:cNvSpPr>
          <p:nvPr/>
        </p:nvSpPr>
        <p:spPr bwMode="auto">
          <a:xfrm>
            <a:off x="5651500" y="1557338"/>
            <a:ext cx="863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>
                <a:solidFill>
                  <a:schemeClr val="bg1"/>
                </a:solidFill>
              </a:rPr>
              <a:t>Friend</a:t>
            </a:r>
          </a:p>
        </p:txBody>
      </p:sp>
      <p:sp>
        <p:nvSpPr>
          <p:cNvPr id="47124" name="Text Box 56"/>
          <p:cNvSpPr txBox="1">
            <a:spLocks noChangeArrowheads="1"/>
          </p:cNvSpPr>
          <p:nvPr/>
        </p:nvSpPr>
        <p:spPr bwMode="auto">
          <a:xfrm>
            <a:off x="6877050" y="2636838"/>
            <a:ext cx="172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Works of God</a:t>
            </a:r>
          </a:p>
        </p:txBody>
      </p:sp>
      <p:sp>
        <p:nvSpPr>
          <p:cNvPr id="47125" name="Text Box 57"/>
          <p:cNvSpPr txBox="1">
            <a:spLocks noChangeArrowheads="1"/>
          </p:cNvSpPr>
          <p:nvPr/>
        </p:nvSpPr>
        <p:spPr bwMode="auto">
          <a:xfrm>
            <a:off x="6877050" y="1989138"/>
            <a:ext cx="1727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Resources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Responsibility</a:t>
            </a:r>
          </a:p>
        </p:txBody>
      </p:sp>
      <p:sp>
        <p:nvSpPr>
          <p:cNvPr id="47126" name="Text Box 58"/>
          <p:cNvSpPr txBox="1">
            <a:spLocks noChangeArrowheads="1"/>
          </p:cNvSpPr>
          <p:nvPr/>
        </p:nvSpPr>
        <p:spPr bwMode="auto">
          <a:xfrm>
            <a:off x="6877050" y="1557338"/>
            <a:ext cx="172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Relationship</a:t>
            </a:r>
          </a:p>
        </p:txBody>
      </p:sp>
      <p:sp>
        <p:nvSpPr>
          <p:cNvPr id="47127" name="Text Box 60"/>
          <p:cNvSpPr txBox="1">
            <a:spLocks noChangeArrowheads="1"/>
          </p:cNvSpPr>
          <p:nvPr/>
        </p:nvSpPr>
        <p:spPr bwMode="auto">
          <a:xfrm>
            <a:off x="827088" y="6092825"/>
            <a:ext cx="23018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Administer Principles of Kingdom</a:t>
            </a:r>
          </a:p>
        </p:txBody>
      </p:sp>
      <p:sp>
        <p:nvSpPr>
          <p:cNvPr id="47128" name="Text Box 61"/>
          <p:cNvSpPr txBox="1">
            <a:spLocks noChangeArrowheads="1"/>
          </p:cNvSpPr>
          <p:nvPr/>
        </p:nvSpPr>
        <p:spPr bwMode="auto">
          <a:xfrm>
            <a:off x="0" y="4437063"/>
            <a:ext cx="12239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Holy Spirit</a:t>
            </a:r>
          </a:p>
        </p:txBody>
      </p:sp>
      <p:sp>
        <p:nvSpPr>
          <p:cNvPr id="47129" name="Text Box 62"/>
          <p:cNvSpPr txBox="1">
            <a:spLocks noChangeArrowheads="1"/>
          </p:cNvSpPr>
          <p:nvPr/>
        </p:nvSpPr>
        <p:spPr bwMode="auto">
          <a:xfrm>
            <a:off x="2987675" y="4544605"/>
            <a:ext cx="863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Jesus</a:t>
            </a:r>
          </a:p>
        </p:txBody>
      </p:sp>
      <p:grpSp>
        <p:nvGrpSpPr>
          <p:cNvPr id="47131" name="Group 65"/>
          <p:cNvGrpSpPr>
            <a:grpSpLocks/>
          </p:cNvGrpSpPr>
          <p:nvPr/>
        </p:nvGrpSpPr>
        <p:grpSpPr bwMode="auto">
          <a:xfrm>
            <a:off x="6948486" y="4260852"/>
            <a:ext cx="1435099" cy="1654176"/>
            <a:chOff x="2744" y="2704"/>
            <a:chExt cx="904" cy="1042"/>
          </a:xfrm>
        </p:grpSpPr>
        <p:grpSp>
          <p:nvGrpSpPr>
            <p:cNvPr id="47135" name="Group 66"/>
            <p:cNvGrpSpPr>
              <a:grpSpLocks/>
            </p:cNvGrpSpPr>
            <p:nvPr/>
          </p:nvGrpSpPr>
          <p:grpSpPr bwMode="auto">
            <a:xfrm>
              <a:off x="2834" y="2704"/>
              <a:ext cx="726" cy="591"/>
              <a:chOff x="577" y="2077"/>
              <a:chExt cx="481" cy="455"/>
            </a:xfrm>
          </p:grpSpPr>
          <p:grpSp>
            <p:nvGrpSpPr>
              <p:cNvPr id="47137" name="Group 67"/>
              <p:cNvGrpSpPr>
                <a:grpSpLocks noChangeAspect="1"/>
              </p:cNvGrpSpPr>
              <p:nvPr/>
            </p:nvGrpSpPr>
            <p:grpSpPr bwMode="auto">
              <a:xfrm>
                <a:off x="577" y="2077"/>
                <a:ext cx="481" cy="455"/>
                <a:chOff x="4059" y="301"/>
                <a:chExt cx="816" cy="771"/>
              </a:xfrm>
            </p:grpSpPr>
            <p:pic>
              <p:nvPicPr>
                <p:cNvPr id="47139" name="Picture 6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00" y="301"/>
                  <a:ext cx="283" cy="4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40" name="AutoShape 6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059" y="709"/>
                  <a:ext cx="816" cy="363"/>
                </a:xfrm>
                <a:custGeom>
                  <a:avLst/>
                  <a:gdLst>
                    <a:gd name="T0" fmla="*/ 714 w 21600"/>
                    <a:gd name="T1" fmla="*/ 182 h 21600"/>
                    <a:gd name="T2" fmla="*/ 408 w 21600"/>
                    <a:gd name="T3" fmla="*/ 363 h 21600"/>
                    <a:gd name="T4" fmla="*/ 102 w 21600"/>
                    <a:gd name="T5" fmla="*/ 182 h 21600"/>
                    <a:gd name="T6" fmla="*/ 408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22 h 21600"/>
                    <a:gd name="T14" fmla="*/ 17100 w 21600"/>
                    <a:gd name="T15" fmla="*/ 17078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47138" name="Picture 7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" y="2325"/>
                <a:ext cx="247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7136" name="Rectangle 71"/>
            <p:cNvSpPr>
              <a:spLocks noChangeArrowheads="1"/>
            </p:cNvSpPr>
            <p:nvPr/>
          </p:nvSpPr>
          <p:spPr bwMode="auto">
            <a:xfrm>
              <a:off x="2744" y="3339"/>
              <a:ext cx="90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Seat of Rest</a:t>
              </a:r>
            </a:p>
            <a:p>
              <a:r>
                <a:rPr lang="en-GB" dirty="0">
                  <a:solidFill>
                    <a:schemeClr val="bg1"/>
                  </a:solidFill>
                </a:rPr>
                <a:t>Government</a:t>
              </a:r>
            </a:p>
          </p:txBody>
        </p:sp>
      </p:grpSp>
      <p:sp>
        <p:nvSpPr>
          <p:cNvPr id="47132" name="Text Box 72"/>
          <p:cNvSpPr txBox="1">
            <a:spLocks noChangeArrowheads="1"/>
          </p:cNvSpPr>
          <p:nvPr/>
        </p:nvSpPr>
        <p:spPr bwMode="auto">
          <a:xfrm>
            <a:off x="7091363" y="3920820"/>
            <a:ext cx="12239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am a Son</a:t>
            </a:r>
          </a:p>
        </p:txBody>
      </p:sp>
      <p:sp>
        <p:nvSpPr>
          <p:cNvPr id="47133" name="Text Box 73"/>
          <p:cNvSpPr txBox="1">
            <a:spLocks noChangeArrowheads="1"/>
          </p:cNvSpPr>
          <p:nvPr/>
        </p:nvSpPr>
        <p:spPr bwMode="auto">
          <a:xfrm>
            <a:off x="5867400" y="4437063"/>
            <a:ext cx="1079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Father</a:t>
            </a:r>
          </a:p>
        </p:txBody>
      </p:sp>
      <p:sp>
        <p:nvSpPr>
          <p:cNvPr id="47134" name="Text Box 76"/>
          <p:cNvSpPr txBox="1">
            <a:spLocks noChangeArrowheads="1"/>
          </p:cNvSpPr>
          <p:nvPr/>
        </p:nvSpPr>
        <p:spPr bwMode="auto">
          <a:xfrm>
            <a:off x="4340361" y="6244431"/>
            <a:ext cx="15128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Judge Courts</a:t>
            </a:r>
          </a:p>
        </p:txBody>
      </p:sp>
      <p:sp>
        <p:nvSpPr>
          <p:cNvPr id="64" name="Text Box 73"/>
          <p:cNvSpPr txBox="1">
            <a:spLocks noChangeArrowheads="1"/>
          </p:cNvSpPr>
          <p:nvPr/>
        </p:nvSpPr>
        <p:spPr bwMode="auto">
          <a:xfrm>
            <a:off x="7054850" y="6230143"/>
            <a:ext cx="1549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 smtClean="0">
                <a:solidFill>
                  <a:srgbClr val="FF0000"/>
                </a:solidFill>
              </a:rPr>
              <a:t>Access to Stand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5" name="Text Box 63"/>
          <p:cNvSpPr txBox="1">
            <a:spLocks noChangeArrowheads="1"/>
          </p:cNvSpPr>
          <p:nvPr/>
        </p:nvSpPr>
        <p:spPr bwMode="auto">
          <a:xfrm>
            <a:off x="6801641" y="3574415"/>
            <a:ext cx="17287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God is Father</a:t>
            </a:r>
          </a:p>
        </p:txBody>
      </p:sp>
      <p:sp>
        <p:nvSpPr>
          <p:cNvPr id="66" name="Text Box 63"/>
          <p:cNvSpPr txBox="1">
            <a:spLocks noChangeArrowheads="1"/>
          </p:cNvSpPr>
          <p:nvPr/>
        </p:nvSpPr>
        <p:spPr bwMode="auto">
          <a:xfrm>
            <a:off x="1186656" y="3548103"/>
            <a:ext cx="17287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is Lord</a:t>
            </a:r>
            <a:endParaRPr lang="en-GB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48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  <p:bldP spid="47107" grpId="0" animBg="1"/>
      <p:bldP spid="47111" grpId="0"/>
      <p:bldP spid="1063973" grpId="0"/>
      <p:bldP spid="47114" grpId="0"/>
      <p:bldP spid="47115" grpId="0"/>
      <p:bldP spid="47117" grpId="0"/>
      <p:bldP spid="47118" grpId="0"/>
      <p:bldP spid="47119" grpId="0"/>
      <p:bldP spid="47120" grpId="0"/>
      <p:bldP spid="47121" grpId="0"/>
      <p:bldP spid="47122" grpId="0"/>
      <p:bldP spid="47123" grpId="0"/>
      <p:bldP spid="47124" grpId="0"/>
      <p:bldP spid="47125" grpId="0"/>
      <p:bldP spid="47126" grpId="0"/>
      <p:bldP spid="47127" grpId="0"/>
      <p:bldP spid="47128" grpId="0"/>
      <p:bldP spid="47129" grpId="0"/>
      <p:bldP spid="47132" grpId="0"/>
      <p:bldP spid="47133" grpId="0"/>
      <p:bldP spid="47134" grpId="0"/>
      <p:bldP spid="64" grpId="0"/>
      <p:bldP spid="65" grpId="0"/>
      <p:bldP spid="6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There </a:t>
            </a:r>
            <a:r>
              <a:rPr lang="en-GB" sz="4400" dirty="0" smtClean="0"/>
              <a:t>are may different positions we can occupy as sons within heaven’s governmental </a:t>
            </a:r>
            <a:r>
              <a:rPr lang="en-GB" sz="4400" dirty="0" smtClean="0"/>
              <a:t>structure</a:t>
            </a:r>
          </a:p>
          <a:p>
            <a:r>
              <a:rPr lang="en-GB" sz="4400" dirty="0" smtClean="0"/>
              <a:t>Government has structure, protocols and positions of authority all as sons</a:t>
            </a:r>
            <a:endParaRPr lang="en-GB" sz="4400" dirty="0"/>
          </a:p>
          <a:p>
            <a:r>
              <a:rPr lang="en-GB" sz="4400" dirty="0" smtClean="0"/>
              <a:t>Lords</a:t>
            </a:r>
            <a:r>
              <a:rPr lang="en-GB" sz="4400" dirty="0" smtClean="0"/>
              <a:t>, Kings, Priests</a:t>
            </a:r>
            <a:r>
              <a:rPr lang="en-GB" sz="4400" dirty="0" smtClean="0"/>
              <a:t>, </a:t>
            </a:r>
            <a:r>
              <a:rPr lang="en-GB" sz="4400" dirty="0" smtClean="0"/>
              <a:t>Oracles, Legislators, Scribes, Chancellors, Judges, Magistrates, Council members</a:t>
            </a:r>
          </a:p>
        </p:txBody>
      </p:sp>
    </p:spTree>
    <p:extLst>
      <p:ext uri="{BB962C8B-B14F-4D97-AF65-F5344CB8AC3E}">
        <p14:creationId xmlns:p14="http://schemas.microsoft.com/office/powerpoint/2010/main" val="255399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Text Box 2"/>
          <p:cNvSpPr txBox="1">
            <a:spLocks noChangeArrowheads="1"/>
          </p:cNvSpPr>
          <p:nvPr/>
        </p:nvSpPr>
        <p:spPr bwMode="auto">
          <a:xfrm>
            <a:off x="2843213" y="4868863"/>
            <a:ext cx="18716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Kingdom Earth</a:t>
            </a:r>
            <a:endParaRPr lang="en-GB" sz="1400" dirty="0">
              <a:solidFill>
                <a:prstClr val="white"/>
              </a:solidFill>
            </a:endParaRPr>
          </a:p>
        </p:txBody>
      </p:sp>
      <p:sp>
        <p:nvSpPr>
          <p:cNvPr id="702467" name="Text Box 3"/>
          <p:cNvSpPr txBox="1">
            <a:spLocks noChangeArrowheads="1"/>
          </p:cNvSpPr>
          <p:nvPr/>
        </p:nvSpPr>
        <p:spPr bwMode="auto">
          <a:xfrm>
            <a:off x="2916238" y="4221163"/>
            <a:ext cx="1871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Kingdom God</a:t>
            </a:r>
            <a:endParaRPr lang="en-GB" sz="2000">
              <a:solidFill>
                <a:prstClr val="white"/>
              </a:solidFill>
            </a:endParaRPr>
          </a:p>
        </p:txBody>
      </p:sp>
      <p:sp>
        <p:nvSpPr>
          <p:cNvPr id="702468" name="Text Box 4"/>
          <p:cNvSpPr txBox="1">
            <a:spLocks noChangeArrowheads="1"/>
          </p:cNvSpPr>
          <p:nvPr/>
        </p:nvSpPr>
        <p:spPr bwMode="auto">
          <a:xfrm>
            <a:off x="2700338" y="3789363"/>
            <a:ext cx="2087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Kingdom Heaven</a:t>
            </a:r>
            <a:endParaRPr lang="en-GB" sz="2000">
              <a:solidFill>
                <a:prstClr val="white"/>
              </a:solidFill>
            </a:endParaRPr>
          </a:p>
        </p:txBody>
      </p:sp>
      <p:sp>
        <p:nvSpPr>
          <p:cNvPr id="702469" name="Text Box 5"/>
          <p:cNvSpPr txBox="1">
            <a:spLocks noChangeArrowheads="1"/>
          </p:cNvSpPr>
          <p:nvPr/>
        </p:nvSpPr>
        <p:spPr bwMode="auto">
          <a:xfrm>
            <a:off x="2843213" y="3213100"/>
            <a:ext cx="1871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Heaven</a:t>
            </a:r>
            <a:endParaRPr lang="en-GB" sz="1600">
              <a:solidFill>
                <a:prstClr val="white"/>
              </a:solidFill>
            </a:endParaRPr>
          </a:p>
        </p:txBody>
      </p:sp>
      <p:sp>
        <p:nvSpPr>
          <p:cNvPr id="702470" name="Text Box 6"/>
          <p:cNvSpPr txBox="1">
            <a:spLocks noChangeArrowheads="1"/>
          </p:cNvSpPr>
          <p:nvPr/>
        </p:nvSpPr>
        <p:spPr bwMode="auto">
          <a:xfrm>
            <a:off x="2916238" y="2276475"/>
            <a:ext cx="1871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Perfection</a:t>
            </a:r>
          </a:p>
        </p:txBody>
      </p:sp>
      <p:sp>
        <p:nvSpPr>
          <p:cNvPr id="702471" name="Text Box 7"/>
          <p:cNvSpPr txBox="1">
            <a:spLocks noChangeArrowheads="1"/>
          </p:cNvSpPr>
          <p:nvPr/>
        </p:nvSpPr>
        <p:spPr bwMode="auto">
          <a:xfrm>
            <a:off x="2843213" y="1700213"/>
            <a:ext cx="1871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Eternity</a:t>
            </a:r>
          </a:p>
        </p:txBody>
      </p:sp>
      <p:sp>
        <p:nvSpPr>
          <p:cNvPr id="702472" name="Text Box 8"/>
          <p:cNvSpPr txBox="1">
            <a:spLocks noChangeArrowheads="1"/>
          </p:cNvSpPr>
          <p:nvPr/>
        </p:nvSpPr>
        <p:spPr bwMode="auto">
          <a:xfrm>
            <a:off x="2843213" y="4652963"/>
            <a:ext cx="18716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rgbClr val="66FF66"/>
                </a:solidFill>
              </a:rPr>
              <a:t>Atmosphere Earth</a:t>
            </a:r>
          </a:p>
        </p:txBody>
      </p:sp>
      <p:sp>
        <p:nvSpPr>
          <p:cNvPr id="702473" name="Line 9"/>
          <p:cNvSpPr>
            <a:spLocks noChangeShapeType="1"/>
          </p:cNvSpPr>
          <p:nvPr/>
        </p:nvSpPr>
        <p:spPr bwMode="auto">
          <a:xfrm>
            <a:off x="3059113" y="2108200"/>
            <a:ext cx="15843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474" name="Line 10"/>
          <p:cNvSpPr>
            <a:spLocks noChangeShapeType="1"/>
          </p:cNvSpPr>
          <p:nvPr/>
        </p:nvSpPr>
        <p:spPr bwMode="auto">
          <a:xfrm>
            <a:off x="2898000" y="4652963"/>
            <a:ext cx="183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475" name="Line 11"/>
          <p:cNvSpPr>
            <a:spLocks noChangeShapeType="1"/>
          </p:cNvSpPr>
          <p:nvPr/>
        </p:nvSpPr>
        <p:spPr bwMode="auto">
          <a:xfrm>
            <a:off x="2916238" y="4148138"/>
            <a:ext cx="1873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476" name="Line 12"/>
          <p:cNvSpPr>
            <a:spLocks noChangeShapeType="1"/>
          </p:cNvSpPr>
          <p:nvPr/>
        </p:nvSpPr>
        <p:spPr bwMode="auto">
          <a:xfrm>
            <a:off x="2916238" y="3644900"/>
            <a:ext cx="1873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477" name="Line 13"/>
          <p:cNvSpPr>
            <a:spLocks noChangeShapeType="1"/>
          </p:cNvSpPr>
          <p:nvPr/>
        </p:nvSpPr>
        <p:spPr bwMode="auto">
          <a:xfrm>
            <a:off x="2916238" y="3140075"/>
            <a:ext cx="1873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478" name="Line 14"/>
          <p:cNvSpPr>
            <a:spLocks noChangeShapeType="1"/>
          </p:cNvSpPr>
          <p:nvPr/>
        </p:nvSpPr>
        <p:spPr bwMode="auto">
          <a:xfrm>
            <a:off x="2982913" y="2636838"/>
            <a:ext cx="1730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479" name="Line 15"/>
          <p:cNvSpPr>
            <a:spLocks noChangeShapeType="1"/>
          </p:cNvSpPr>
          <p:nvPr/>
        </p:nvSpPr>
        <p:spPr bwMode="auto">
          <a:xfrm flipV="1">
            <a:off x="2952000" y="5157788"/>
            <a:ext cx="1746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480" name="Line 16"/>
          <p:cNvSpPr>
            <a:spLocks noChangeShapeType="1"/>
          </p:cNvSpPr>
          <p:nvPr/>
        </p:nvSpPr>
        <p:spPr bwMode="auto">
          <a:xfrm>
            <a:off x="3013075" y="1628775"/>
            <a:ext cx="176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481" name="Arc 17"/>
          <p:cNvSpPr>
            <a:spLocks noChangeAspect="1"/>
          </p:cNvSpPr>
          <p:nvPr/>
        </p:nvSpPr>
        <p:spPr bwMode="auto">
          <a:xfrm rot="21837015">
            <a:off x="4505182" y="1674000"/>
            <a:ext cx="1666044" cy="3531600"/>
          </a:xfrm>
          <a:custGeom>
            <a:avLst/>
            <a:gdLst>
              <a:gd name="G0" fmla="+- 0 0 0"/>
              <a:gd name="G1" fmla="+- 21541 0 0"/>
              <a:gd name="G2" fmla="+- 21600 0 0"/>
              <a:gd name="T0" fmla="*/ 1601 w 21600"/>
              <a:gd name="T1" fmla="*/ 0 h 42806"/>
              <a:gd name="T2" fmla="*/ 3787 w 21600"/>
              <a:gd name="T3" fmla="*/ 42806 h 42806"/>
              <a:gd name="T4" fmla="*/ 0 w 21600"/>
              <a:gd name="T5" fmla="*/ 21541 h 4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806" fill="none" extrusionOk="0">
                <a:moveTo>
                  <a:pt x="1600" y="0"/>
                </a:moveTo>
                <a:cubicBezTo>
                  <a:pt x="12878" y="838"/>
                  <a:pt x="21600" y="10232"/>
                  <a:pt x="21600" y="21541"/>
                </a:cubicBezTo>
                <a:cubicBezTo>
                  <a:pt x="21600" y="32009"/>
                  <a:pt x="14093" y="40971"/>
                  <a:pt x="3787" y="42806"/>
                </a:cubicBezTo>
              </a:path>
              <a:path w="21600" h="42806" stroke="0" extrusionOk="0">
                <a:moveTo>
                  <a:pt x="1600" y="0"/>
                </a:moveTo>
                <a:cubicBezTo>
                  <a:pt x="12878" y="838"/>
                  <a:pt x="21600" y="10232"/>
                  <a:pt x="21600" y="21541"/>
                </a:cubicBezTo>
                <a:cubicBezTo>
                  <a:pt x="21600" y="32009"/>
                  <a:pt x="14093" y="40971"/>
                  <a:pt x="3787" y="42806"/>
                </a:cubicBezTo>
                <a:lnTo>
                  <a:pt x="0" y="2154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482" name="Arc 18"/>
          <p:cNvSpPr>
            <a:spLocks noChangeAspect="1"/>
          </p:cNvSpPr>
          <p:nvPr/>
        </p:nvSpPr>
        <p:spPr bwMode="auto">
          <a:xfrm rot="21837015">
            <a:off x="4394200" y="2132013"/>
            <a:ext cx="1236663" cy="2528887"/>
          </a:xfrm>
          <a:custGeom>
            <a:avLst/>
            <a:gdLst>
              <a:gd name="G0" fmla="+- 0 0 0"/>
              <a:gd name="G1" fmla="+- 21470 0 0"/>
              <a:gd name="G2" fmla="+- 21600 0 0"/>
              <a:gd name="T0" fmla="*/ 2369 w 21600"/>
              <a:gd name="T1" fmla="*/ 0 h 41710"/>
              <a:gd name="T2" fmla="*/ 7543 w 21600"/>
              <a:gd name="T3" fmla="*/ 41710 h 41710"/>
              <a:gd name="T4" fmla="*/ 0 w 21600"/>
              <a:gd name="T5" fmla="*/ 21470 h 41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1710" fill="none" extrusionOk="0">
                <a:moveTo>
                  <a:pt x="2368" y="0"/>
                </a:moveTo>
                <a:cubicBezTo>
                  <a:pt x="13315" y="1208"/>
                  <a:pt x="21600" y="10457"/>
                  <a:pt x="21600" y="21470"/>
                </a:cubicBezTo>
                <a:cubicBezTo>
                  <a:pt x="21600" y="30489"/>
                  <a:pt x="15995" y="38560"/>
                  <a:pt x="7543" y="41710"/>
                </a:cubicBezTo>
              </a:path>
              <a:path w="21600" h="41710" stroke="0" extrusionOk="0">
                <a:moveTo>
                  <a:pt x="2368" y="0"/>
                </a:moveTo>
                <a:cubicBezTo>
                  <a:pt x="13315" y="1208"/>
                  <a:pt x="21600" y="10457"/>
                  <a:pt x="21600" y="21470"/>
                </a:cubicBezTo>
                <a:cubicBezTo>
                  <a:pt x="21600" y="30489"/>
                  <a:pt x="15995" y="38560"/>
                  <a:pt x="7543" y="41710"/>
                </a:cubicBezTo>
                <a:lnTo>
                  <a:pt x="0" y="2147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487" name="Arc 23"/>
          <p:cNvSpPr>
            <a:spLocks noChangeAspect="1"/>
          </p:cNvSpPr>
          <p:nvPr/>
        </p:nvSpPr>
        <p:spPr bwMode="auto">
          <a:xfrm rot="21837015">
            <a:off x="4584700" y="2662238"/>
            <a:ext cx="733425" cy="1500187"/>
          </a:xfrm>
          <a:custGeom>
            <a:avLst/>
            <a:gdLst>
              <a:gd name="G0" fmla="+- 0 0 0"/>
              <a:gd name="G1" fmla="+- 21470 0 0"/>
              <a:gd name="G2" fmla="+- 21600 0 0"/>
              <a:gd name="T0" fmla="*/ 2369 w 21600"/>
              <a:gd name="T1" fmla="*/ 0 h 41710"/>
              <a:gd name="T2" fmla="*/ 7543 w 21600"/>
              <a:gd name="T3" fmla="*/ 41710 h 41710"/>
              <a:gd name="T4" fmla="*/ 0 w 21600"/>
              <a:gd name="T5" fmla="*/ 21470 h 41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1710" fill="none" extrusionOk="0">
                <a:moveTo>
                  <a:pt x="2368" y="0"/>
                </a:moveTo>
                <a:cubicBezTo>
                  <a:pt x="13315" y="1208"/>
                  <a:pt x="21600" y="10457"/>
                  <a:pt x="21600" y="21470"/>
                </a:cubicBezTo>
                <a:cubicBezTo>
                  <a:pt x="21600" y="30489"/>
                  <a:pt x="15995" y="38560"/>
                  <a:pt x="7543" y="41710"/>
                </a:cubicBezTo>
              </a:path>
              <a:path w="21600" h="41710" stroke="0" extrusionOk="0">
                <a:moveTo>
                  <a:pt x="2368" y="0"/>
                </a:moveTo>
                <a:cubicBezTo>
                  <a:pt x="13315" y="1208"/>
                  <a:pt x="21600" y="10457"/>
                  <a:pt x="21600" y="21470"/>
                </a:cubicBezTo>
                <a:cubicBezTo>
                  <a:pt x="21600" y="30489"/>
                  <a:pt x="15995" y="38560"/>
                  <a:pt x="7543" y="41710"/>
                </a:cubicBezTo>
                <a:lnTo>
                  <a:pt x="0" y="2147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488" name="Arc 24"/>
          <p:cNvSpPr>
            <a:spLocks noChangeAspect="1"/>
          </p:cNvSpPr>
          <p:nvPr/>
        </p:nvSpPr>
        <p:spPr bwMode="auto">
          <a:xfrm rot="32692705">
            <a:off x="1584000" y="1584000"/>
            <a:ext cx="1695168" cy="3528000"/>
          </a:xfrm>
          <a:custGeom>
            <a:avLst/>
            <a:gdLst>
              <a:gd name="G0" fmla="+- 0 0 0"/>
              <a:gd name="G1" fmla="+- 21470 0 0"/>
              <a:gd name="G2" fmla="+- 21600 0 0"/>
              <a:gd name="T0" fmla="*/ 2369 w 21600"/>
              <a:gd name="T1" fmla="*/ 0 h 42432"/>
              <a:gd name="T2" fmla="*/ 5211 w 21600"/>
              <a:gd name="T3" fmla="*/ 42432 h 42432"/>
              <a:gd name="T4" fmla="*/ 0 w 21600"/>
              <a:gd name="T5" fmla="*/ 21470 h 42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432" fill="none" extrusionOk="0">
                <a:moveTo>
                  <a:pt x="2368" y="0"/>
                </a:moveTo>
                <a:cubicBezTo>
                  <a:pt x="13315" y="1208"/>
                  <a:pt x="21600" y="10457"/>
                  <a:pt x="21600" y="21470"/>
                </a:cubicBezTo>
                <a:cubicBezTo>
                  <a:pt x="21600" y="31392"/>
                  <a:pt x="14840" y="40038"/>
                  <a:pt x="5211" y="42432"/>
                </a:cubicBezTo>
              </a:path>
              <a:path w="21600" h="42432" stroke="0" extrusionOk="0">
                <a:moveTo>
                  <a:pt x="2368" y="0"/>
                </a:moveTo>
                <a:cubicBezTo>
                  <a:pt x="13315" y="1208"/>
                  <a:pt x="21600" y="10457"/>
                  <a:pt x="21600" y="21470"/>
                </a:cubicBezTo>
                <a:cubicBezTo>
                  <a:pt x="21600" y="31392"/>
                  <a:pt x="14840" y="40038"/>
                  <a:pt x="5211" y="42432"/>
                </a:cubicBezTo>
                <a:lnTo>
                  <a:pt x="0" y="2147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489" name="Arc 25"/>
          <p:cNvSpPr>
            <a:spLocks noChangeAspect="1"/>
          </p:cNvSpPr>
          <p:nvPr/>
        </p:nvSpPr>
        <p:spPr bwMode="auto">
          <a:xfrm rot="33031051">
            <a:off x="1981200" y="2060575"/>
            <a:ext cx="1304925" cy="2520950"/>
          </a:xfrm>
          <a:custGeom>
            <a:avLst/>
            <a:gdLst>
              <a:gd name="G0" fmla="+- 0 0 0"/>
              <a:gd name="G1" fmla="+- 21470 0 0"/>
              <a:gd name="G2" fmla="+- 21600 0 0"/>
              <a:gd name="T0" fmla="*/ 2369 w 21600"/>
              <a:gd name="T1" fmla="*/ 0 h 41710"/>
              <a:gd name="T2" fmla="*/ 7543 w 21600"/>
              <a:gd name="T3" fmla="*/ 41710 h 41710"/>
              <a:gd name="T4" fmla="*/ 0 w 21600"/>
              <a:gd name="T5" fmla="*/ 21470 h 41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1710" fill="none" extrusionOk="0">
                <a:moveTo>
                  <a:pt x="2368" y="0"/>
                </a:moveTo>
                <a:cubicBezTo>
                  <a:pt x="13315" y="1208"/>
                  <a:pt x="21600" y="10457"/>
                  <a:pt x="21600" y="21470"/>
                </a:cubicBezTo>
                <a:cubicBezTo>
                  <a:pt x="21600" y="30489"/>
                  <a:pt x="15995" y="38560"/>
                  <a:pt x="7543" y="41710"/>
                </a:cubicBezTo>
              </a:path>
              <a:path w="21600" h="41710" stroke="0" extrusionOk="0">
                <a:moveTo>
                  <a:pt x="2368" y="0"/>
                </a:moveTo>
                <a:cubicBezTo>
                  <a:pt x="13315" y="1208"/>
                  <a:pt x="21600" y="10457"/>
                  <a:pt x="21600" y="21470"/>
                </a:cubicBezTo>
                <a:cubicBezTo>
                  <a:pt x="21600" y="30489"/>
                  <a:pt x="15995" y="38560"/>
                  <a:pt x="7543" y="41710"/>
                </a:cubicBezTo>
                <a:lnTo>
                  <a:pt x="0" y="2147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490" name="Arc 26"/>
          <p:cNvSpPr>
            <a:spLocks noChangeAspect="1"/>
          </p:cNvSpPr>
          <p:nvPr/>
        </p:nvSpPr>
        <p:spPr bwMode="auto">
          <a:xfrm rot="32995697">
            <a:off x="2400300" y="2611438"/>
            <a:ext cx="738188" cy="1511300"/>
          </a:xfrm>
          <a:custGeom>
            <a:avLst/>
            <a:gdLst>
              <a:gd name="G0" fmla="+- 0 0 0"/>
              <a:gd name="G1" fmla="+- 21470 0 0"/>
              <a:gd name="G2" fmla="+- 21600 0 0"/>
              <a:gd name="T0" fmla="*/ 2369 w 21600"/>
              <a:gd name="T1" fmla="*/ 0 h 41710"/>
              <a:gd name="T2" fmla="*/ 7543 w 21600"/>
              <a:gd name="T3" fmla="*/ 41710 h 41710"/>
              <a:gd name="T4" fmla="*/ 0 w 21600"/>
              <a:gd name="T5" fmla="*/ 21470 h 41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1710" fill="none" extrusionOk="0">
                <a:moveTo>
                  <a:pt x="2368" y="0"/>
                </a:moveTo>
                <a:cubicBezTo>
                  <a:pt x="13315" y="1208"/>
                  <a:pt x="21600" y="10457"/>
                  <a:pt x="21600" y="21470"/>
                </a:cubicBezTo>
                <a:cubicBezTo>
                  <a:pt x="21600" y="30489"/>
                  <a:pt x="15995" y="38560"/>
                  <a:pt x="7543" y="41710"/>
                </a:cubicBezTo>
              </a:path>
              <a:path w="21600" h="41710" stroke="0" extrusionOk="0">
                <a:moveTo>
                  <a:pt x="2368" y="0"/>
                </a:moveTo>
                <a:cubicBezTo>
                  <a:pt x="13315" y="1208"/>
                  <a:pt x="21600" y="10457"/>
                  <a:pt x="21600" y="21470"/>
                </a:cubicBezTo>
                <a:cubicBezTo>
                  <a:pt x="21600" y="30489"/>
                  <a:pt x="15995" y="38560"/>
                  <a:pt x="7543" y="41710"/>
                </a:cubicBezTo>
                <a:lnTo>
                  <a:pt x="0" y="2147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491" name="Rectangle 27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760413"/>
          </a:xfrm>
          <a:noFill/>
          <a:ln/>
        </p:spPr>
        <p:txBody>
          <a:bodyPr anchor="ctr"/>
          <a:lstStyle/>
          <a:p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</a:p>
        </p:txBody>
      </p:sp>
      <p:sp>
        <p:nvSpPr>
          <p:cNvPr id="702493" name="Text Box 29"/>
          <p:cNvSpPr txBox="1">
            <a:spLocks noChangeArrowheads="1"/>
          </p:cNvSpPr>
          <p:nvPr/>
        </p:nvSpPr>
        <p:spPr bwMode="auto">
          <a:xfrm>
            <a:off x="4859338" y="4518025"/>
            <a:ext cx="18716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Everlasting Doors</a:t>
            </a:r>
          </a:p>
        </p:txBody>
      </p:sp>
      <p:sp>
        <p:nvSpPr>
          <p:cNvPr id="702499" name="Text Box 35"/>
          <p:cNvSpPr txBox="1">
            <a:spLocks noChangeArrowheads="1"/>
          </p:cNvSpPr>
          <p:nvPr/>
        </p:nvSpPr>
        <p:spPr bwMode="auto">
          <a:xfrm>
            <a:off x="150813" y="4792663"/>
            <a:ext cx="18526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000000"/>
                </a:solidFill>
              </a:rPr>
              <a:t>Rulers/Darkness</a:t>
            </a:r>
          </a:p>
        </p:txBody>
      </p:sp>
      <p:sp>
        <p:nvSpPr>
          <p:cNvPr id="702500" name="Line 36"/>
          <p:cNvSpPr>
            <a:spLocks noChangeShapeType="1"/>
          </p:cNvSpPr>
          <p:nvPr/>
        </p:nvSpPr>
        <p:spPr bwMode="auto">
          <a:xfrm>
            <a:off x="1374775" y="5318125"/>
            <a:ext cx="1470025" cy="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501" name="Line 37"/>
          <p:cNvSpPr>
            <a:spLocks noChangeShapeType="1"/>
          </p:cNvSpPr>
          <p:nvPr/>
        </p:nvSpPr>
        <p:spPr bwMode="auto">
          <a:xfrm>
            <a:off x="814388" y="4778375"/>
            <a:ext cx="1470025" cy="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502" name="Line 38"/>
          <p:cNvSpPr>
            <a:spLocks noChangeShapeType="1"/>
          </p:cNvSpPr>
          <p:nvPr/>
        </p:nvSpPr>
        <p:spPr bwMode="auto">
          <a:xfrm>
            <a:off x="1093788" y="5048250"/>
            <a:ext cx="1470025" cy="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02503" name="Text Box 39"/>
          <p:cNvSpPr txBox="1">
            <a:spLocks noChangeArrowheads="1"/>
          </p:cNvSpPr>
          <p:nvPr/>
        </p:nvSpPr>
        <p:spPr bwMode="auto">
          <a:xfrm>
            <a:off x="0" y="4508500"/>
            <a:ext cx="2381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66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000000"/>
                </a:solidFill>
              </a:rPr>
              <a:t>Principalities Powers</a:t>
            </a:r>
          </a:p>
        </p:txBody>
      </p:sp>
      <p:sp>
        <p:nvSpPr>
          <p:cNvPr id="702504" name="Text Box 40"/>
          <p:cNvSpPr txBox="1">
            <a:spLocks noChangeArrowheads="1"/>
          </p:cNvSpPr>
          <p:nvPr/>
        </p:nvSpPr>
        <p:spPr bwMode="auto">
          <a:xfrm>
            <a:off x="231775" y="5049838"/>
            <a:ext cx="20986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66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000000"/>
                </a:solidFill>
              </a:rPr>
              <a:t>Spiritual Hosts of wickedness</a:t>
            </a:r>
          </a:p>
        </p:txBody>
      </p:sp>
      <p:sp>
        <p:nvSpPr>
          <p:cNvPr id="702506" name="Text Box 42"/>
          <p:cNvSpPr txBox="1">
            <a:spLocks noChangeArrowheads="1"/>
          </p:cNvSpPr>
          <p:nvPr/>
        </p:nvSpPr>
        <p:spPr bwMode="auto">
          <a:xfrm>
            <a:off x="2645709" y="2781300"/>
            <a:ext cx="2449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Heaven of Heavens</a:t>
            </a:r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 flipV="1">
            <a:off x="3076151" y="5621337"/>
            <a:ext cx="1746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 flipV="1">
            <a:off x="3081022" y="5949280"/>
            <a:ext cx="1746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51" name="Line 18"/>
          <p:cNvSpPr>
            <a:spLocks noChangeShapeType="1"/>
          </p:cNvSpPr>
          <p:nvPr/>
        </p:nvSpPr>
        <p:spPr bwMode="auto">
          <a:xfrm flipV="1">
            <a:off x="3111697" y="6309320"/>
            <a:ext cx="1746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52" name="Text Box 10"/>
          <p:cNvSpPr txBox="1">
            <a:spLocks noChangeArrowheads="1"/>
          </p:cNvSpPr>
          <p:nvPr/>
        </p:nvSpPr>
        <p:spPr bwMode="auto">
          <a:xfrm>
            <a:off x="3058379" y="6387277"/>
            <a:ext cx="197564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 dirty="0" smtClean="0">
                <a:solidFill>
                  <a:srgbClr val="04617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Under the Earth</a:t>
            </a:r>
            <a:endParaRPr lang="en-GB" sz="1600" b="1" dirty="0">
              <a:solidFill>
                <a:srgbClr val="04617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" name="Text Box 30"/>
          <p:cNvSpPr txBox="1">
            <a:spLocks noChangeArrowheads="1"/>
          </p:cNvSpPr>
          <p:nvPr/>
        </p:nvSpPr>
        <p:spPr bwMode="auto">
          <a:xfrm>
            <a:off x="6080859" y="4165504"/>
            <a:ext cx="1022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LORDS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" name="Text Box 30"/>
          <p:cNvSpPr txBox="1">
            <a:spLocks noChangeArrowheads="1"/>
          </p:cNvSpPr>
          <p:nvPr/>
        </p:nvSpPr>
        <p:spPr bwMode="auto">
          <a:xfrm>
            <a:off x="6290894" y="3703638"/>
            <a:ext cx="1003523" cy="2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rmAutofit lnSpcReduction="10000"/>
          </a:bodyPr>
          <a:lstStyle/>
          <a:p>
            <a:pPr algn="ctr">
              <a:spcBef>
                <a:spcPct val="50000"/>
              </a:spcBef>
            </a:pP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KINGS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" name="Text Box 30"/>
          <p:cNvSpPr txBox="1">
            <a:spLocks noChangeArrowheads="1"/>
          </p:cNvSpPr>
          <p:nvPr/>
        </p:nvSpPr>
        <p:spPr bwMode="auto">
          <a:xfrm>
            <a:off x="6301094" y="3059494"/>
            <a:ext cx="1021382" cy="33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SONS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9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1187624" y="764704"/>
            <a:ext cx="5760000" cy="576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1727944" y="1304704"/>
            <a:ext cx="4680000" cy="468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2447624" y="2025024"/>
            <a:ext cx="3240000" cy="324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3077944" y="2654704"/>
            <a:ext cx="1980000" cy="198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67944" y="3644704"/>
            <a:ext cx="4248472" cy="32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67624" y="260648"/>
            <a:ext cx="0" cy="648072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16416" y="2492896"/>
            <a:ext cx="0" cy="214180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99917" y="5235031"/>
            <a:ext cx="4248472" cy="32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39752" y="260648"/>
            <a:ext cx="0" cy="648072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53506" y="260648"/>
            <a:ext cx="0" cy="648072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3506" y="260648"/>
            <a:ext cx="331411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53506" y="6741368"/>
            <a:ext cx="331411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53506" y="1286678"/>
            <a:ext cx="331411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53506" y="2025024"/>
            <a:ext cx="331411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53826" y="2996952"/>
            <a:ext cx="331411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85799" y="5237071"/>
            <a:ext cx="331411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53506" y="4149080"/>
            <a:ext cx="331411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53506" y="5979741"/>
            <a:ext cx="331411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947624" y="4797152"/>
            <a:ext cx="108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  <a:cs typeface="Arial" charset="0"/>
              </a:rPr>
              <a:t>LIGHT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04257" y="5615372"/>
            <a:ext cx="108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  <a:cs typeface="Arial" charset="0"/>
              </a:rPr>
              <a:t>LIGHT &amp; DARK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39961" y="6040213"/>
            <a:ext cx="157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  <a:cs typeface="Arial" charset="0"/>
              </a:rPr>
              <a:t>Time &amp; Space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60327" y="6417530"/>
            <a:ext cx="187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  <a:cs typeface="Arial" charset="0"/>
              </a:rPr>
              <a:t>Born in darkness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51828" y="5403523"/>
            <a:ext cx="157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  <a:cs typeface="Arial" charset="0"/>
              </a:rPr>
              <a:t>See the light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82009" y="4807516"/>
            <a:ext cx="201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  <a:cs typeface="Arial" charset="0"/>
              </a:rPr>
              <a:t>Walk in the light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3947" y="580038"/>
            <a:ext cx="1524708" cy="6107582"/>
            <a:chOff x="813947" y="580038"/>
            <a:chExt cx="1524708" cy="6107582"/>
          </a:xfrm>
        </p:grpSpPr>
        <p:sp>
          <p:nvSpPr>
            <p:cNvPr id="36" name="TextBox 35"/>
            <p:cNvSpPr txBox="1"/>
            <p:nvPr/>
          </p:nvSpPr>
          <p:spPr>
            <a:xfrm>
              <a:off x="971600" y="580038"/>
              <a:ext cx="1080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prstClr val="black"/>
                  </a:solidFill>
                  <a:cs typeface="Arial" charset="0"/>
                </a:rPr>
                <a:t>Eternity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932" y="1484784"/>
              <a:ext cx="1379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prstClr val="black"/>
                  </a:solidFill>
                  <a:cs typeface="Arial" charset="0"/>
                </a:rPr>
                <a:t>Perfection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58932" y="2184089"/>
              <a:ext cx="13088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prstClr val="black"/>
                  </a:solidFill>
                  <a:cs typeface="Arial" charset="0"/>
                </a:rPr>
                <a:t>Heaven of Heavens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58932" y="3240634"/>
              <a:ext cx="1308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prstClr val="black"/>
                  </a:solidFill>
                  <a:cs typeface="Arial" charset="0"/>
                </a:rPr>
                <a:t>Heaven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57574" y="4404034"/>
              <a:ext cx="1410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prstClr val="black"/>
                  </a:solidFill>
                  <a:cs typeface="Arial" charset="0"/>
                </a:rPr>
                <a:t>Kingdom of Heaven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13947" y="5276640"/>
              <a:ext cx="1410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prstClr val="black"/>
                  </a:solidFill>
                  <a:cs typeface="Arial" charset="0"/>
                </a:rPr>
                <a:t>Kingdom of God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57574" y="6041289"/>
              <a:ext cx="1410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prstClr val="black"/>
                  </a:solidFill>
                  <a:cs typeface="Arial" charset="0"/>
                </a:rPr>
                <a:t>Kingdom of Earth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588197" y="2350621"/>
            <a:ext cx="141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  <a:cs typeface="Arial" charset="0"/>
              </a:rPr>
              <a:t>2 Cherubim</a:t>
            </a:r>
          </a:p>
          <a:p>
            <a:pPr algn="ctr"/>
            <a:r>
              <a:rPr lang="en-GB" dirty="0">
                <a:solidFill>
                  <a:prstClr val="black"/>
                </a:solidFill>
                <a:cs typeface="Arial" charset="0"/>
              </a:rPr>
              <a:t>Fiery Sword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323528" y="3645024"/>
            <a:ext cx="3744096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14550" y="2645296"/>
            <a:ext cx="0" cy="214180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6335944" y="3581245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875624" y="3572200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5583162" y="357684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994261" y="3539287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098" name="Picture 2" descr="https://encrypted-tbn2.google.com/images?q=tbn:ANd9GcSdk5AmUUuDpU1ByNS3UFI9hNdONWbk9s4ngerniLamhKZ4H5p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570" y="3296654"/>
            <a:ext cx="270403" cy="3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s://encrypted-tbn2.google.com/images?q=tbn:ANd9GcSdk5AmUUuDpU1ByNS3UFI9hNdONWbk9s4ngerniLamhKZ4H5p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6346" y="3288122"/>
            <a:ext cx="270403" cy="3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1.google.com/images?q=tbn:ANd9GcTBi7jvsKht7eh8FaqB1-QaXETJwSmuMV44NrHxzJOyIeSxBG_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7822" y="2924212"/>
            <a:ext cx="292949" cy="3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339752" y="441538"/>
            <a:ext cx="1728192" cy="6245006"/>
            <a:chOff x="2339752" y="441538"/>
            <a:chExt cx="1728192" cy="6245006"/>
          </a:xfrm>
        </p:grpSpPr>
        <p:sp>
          <p:nvSpPr>
            <p:cNvPr id="45" name="TextBox 44"/>
            <p:cNvSpPr txBox="1"/>
            <p:nvPr/>
          </p:nvSpPr>
          <p:spPr>
            <a:xfrm>
              <a:off x="2339752" y="3002510"/>
              <a:ext cx="1642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0000"/>
                  </a:solidFill>
                  <a:cs typeface="Arial" charset="0"/>
                </a:rPr>
                <a:t>Realm of His Abode</a:t>
              </a:r>
              <a:endParaRPr lang="en-GB" b="1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39752" y="6040213"/>
              <a:ext cx="1642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0000"/>
                  </a:solidFill>
                  <a:cs typeface="Arial" charset="0"/>
                </a:rPr>
                <a:t>Realm of His Presence</a:t>
              </a:r>
              <a:endParaRPr lang="en-GB" b="1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339752" y="5265024"/>
              <a:ext cx="1642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0000"/>
                  </a:solidFill>
                  <a:cs typeface="Arial" charset="0"/>
                </a:rPr>
                <a:t>Realm of His Government</a:t>
              </a:r>
              <a:endParaRPr lang="en-GB" b="1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409571" y="4404033"/>
              <a:ext cx="1642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0000"/>
                  </a:solidFill>
                  <a:cs typeface="Arial" charset="0"/>
                </a:rPr>
                <a:t>Realm of His Domain</a:t>
              </a:r>
              <a:endParaRPr lang="en-GB" b="1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09570" y="2168522"/>
              <a:ext cx="1642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0000"/>
                  </a:solidFill>
                  <a:cs typeface="Arial" charset="0"/>
                </a:rPr>
                <a:t>Place of His Domain</a:t>
              </a:r>
              <a:endParaRPr lang="en-GB" b="1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425687" y="1346284"/>
              <a:ext cx="1642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0000"/>
                  </a:solidFill>
                  <a:cs typeface="Arial" charset="0"/>
                </a:rPr>
                <a:t>Place of His Government</a:t>
              </a:r>
              <a:endParaRPr lang="en-GB" b="1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425687" y="441538"/>
              <a:ext cx="1642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0000"/>
                  </a:solidFill>
                  <a:cs typeface="Arial" charset="0"/>
                </a:rPr>
                <a:t>Place of His Presence</a:t>
              </a:r>
              <a:endParaRPr lang="en-GB" b="1" dirty="0">
                <a:solidFill>
                  <a:srgbClr val="FF0000"/>
                </a:solidFill>
                <a:cs typeface="Arial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117373" y="3687563"/>
            <a:ext cx="3060569" cy="553998"/>
            <a:chOff x="4117373" y="3687563"/>
            <a:chExt cx="3060569" cy="553998"/>
          </a:xfrm>
        </p:grpSpPr>
        <p:sp>
          <p:nvSpPr>
            <p:cNvPr id="60" name="TextBox 59"/>
            <p:cNvSpPr txBox="1"/>
            <p:nvPr/>
          </p:nvSpPr>
          <p:spPr>
            <a:xfrm>
              <a:off x="6335944" y="3687563"/>
              <a:ext cx="84199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/>
              <a:r>
                <a:rPr lang="en-GB" dirty="0" smtClean="0">
                  <a:solidFill>
                    <a:prstClr val="black"/>
                  </a:solidFill>
                  <a:cs typeface="Arial" charset="0"/>
                </a:rPr>
                <a:t>Outer</a:t>
              </a:r>
              <a:br>
                <a:rPr lang="en-GB" dirty="0" smtClean="0">
                  <a:solidFill>
                    <a:prstClr val="black"/>
                  </a:solidFill>
                  <a:cs typeface="Arial" charset="0"/>
                </a:rPr>
              </a:br>
              <a:r>
                <a:rPr lang="en-GB" dirty="0" smtClean="0">
                  <a:solidFill>
                    <a:prstClr val="black"/>
                  </a:solidFill>
                  <a:cs typeface="Arial" charset="0"/>
                </a:rPr>
                <a:t>Court</a:t>
              </a:r>
              <a:endParaRPr lang="en-GB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637946" y="3687563"/>
              <a:ext cx="84199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/>
              <a:r>
                <a:rPr lang="en-GB" dirty="0" smtClean="0">
                  <a:solidFill>
                    <a:prstClr val="black"/>
                  </a:solidFill>
                  <a:cs typeface="Arial" charset="0"/>
                </a:rPr>
                <a:t>Inner</a:t>
              </a:r>
              <a:br>
                <a:rPr lang="en-GB" dirty="0" smtClean="0">
                  <a:solidFill>
                    <a:prstClr val="black"/>
                  </a:solidFill>
                  <a:cs typeface="Arial" charset="0"/>
                </a:rPr>
              </a:br>
              <a:r>
                <a:rPr lang="en-GB" dirty="0" smtClean="0">
                  <a:solidFill>
                    <a:prstClr val="black"/>
                  </a:solidFill>
                  <a:cs typeface="Arial" charset="0"/>
                </a:rPr>
                <a:t>Court</a:t>
              </a:r>
              <a:endParaRPr lang="en-GB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982291" y="3687563"/>
              <a:ext cx="68959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/>
              <a:r>
                <a:rPr lang="en-GB" dirty="0" smtClean="0">
                  <a:solidFill>
                    <a:prstClr val="black"/>
                  </a:solidFill>
                  <a:cs typeface="Arial" charset="0"/>
                </a:rPr>
                <a:t>Holy Place</a:t>
              </a:r>
              <a:endParaRPr lang="en-GB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117373" y="3687563"/>
              <a:ext cx="84199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/>
              <a:r>
                <a:rPr lang="en-GB" dirty="0" smtClean="0">
                  <a:solidFill>
                    <a:prstClr val="black"/>
                  </a:solidFill>
                  <a:cs typeface="Arial" charset="0"/>
                </a:rPr>
                <a:t>Holy Holies</a:t>
              </a:r>
              <a:endParaRPr lang="en-GB" dirty="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45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0"/>
            <a:ext cx="76328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0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/>
          </a:bodyPr>
          <a:lstStyle/>
          <a:p>
            <a:r>
              <a:rPr lang="en-GB" sz="4300" dirty="0" smtClean="0"/>
              <a:t>We have heavenly </a:t>
            </a:r>
            <a:r>
              <a:rPr lang="en-GB" sz="4300" dirty="0"/>
              <a:t>and earthly spheres of authority and government.  </a:t>
            </a:r>
            <a:endParaRPr lang="en-GB" sz="4300" dirty="0" smtClean="0"/>
          </a:p>
          <a:p>
            <a:r>
              <a:rPr lang="en-GB" sz="4300" dirty="0"/>
              <a:t>Matt 6:10 </a:t>
            </a:r>
            <a:r>
              <a:rPr lang="en-GB" sz="4300" dirty="0" smtClean="0"/>
              <a:t>Your </a:t>
            </a:r>
            <a:r>
              <a:rPr lang="en-GB" sz="4300" dirty="0"/>
              <a:t>kingdom come. Your will be done, On earth </a:t>
            </a:r>
            <a:r>
              <a:rPr lang="en-GB" sz="4300" dirty="0">
                <a:solidFill>
                  <a:srgbClr val="FFFF00"/>
                </a:solidFill>
              </a:rPr>
              <a:t>as it is </a:t>
            </a:r>
            <a:r>
              <a:rPr lang="en-GB" sz="4300" dirty="0"/>
              <a:t>in heaven.</a:t>
            </a:r>
          </a:p>
          <a:p>
            <a:r>
              <a:rPr lang="en-GB" sz="4300" dirty="0"/>
              <a:t>It is our responsibility </a:t>
            </a:r>
            <a:r>
              <a:rPr lang="en-GB" sz="4300" dirty="0" smtClean="0"/>
              <a:t>to learn how to </a:t>
            </a:r>
            <a:r>
              <a:rPr lang="en-GB" sz="4300" dirty="0"/>
              <a:t>establish the “</a:t>
            </a:r>
            <a:r>
              <a:rPr lang="en-GB" sz="4300" dirty="0">
                <a:solidFill>
                  <a:srgbClr val="FFFF00"/>
                </a:solidFill>
              </a:rPr>
              <a:t>as it </a:t>
            </a:r>
            <a:r>
              <a:rPr lang="en-GB" sz="4300" dirty="0" smtClean="0">
                <a:solidFill>
                  <a:srgbClr val="FFFF00"/>
                </a:solidFill>
              </a:rPr>
              <a:t>is</a:t>
            </a:r>
            <a:r>
              <a:rPr lang="en-GB" sz="4300" dirty="0" smtClean="0"/>
              <a:t>” of </a:t>
            </a:r>
            <a:r>
              <a:rPr lang="en-GB" sz="4300" dirty="0"/>
              <a:t>the kingdom in heaven so it can manifest on earth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61126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7" y="58011"/>
            <a:ext cx="8784976" cy="922717"/>
          </a:xfrm>
        </p:spPr>
        <p:txBody>
          <a:bodyPr>
            <a:norm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92500" lnSpcReduction="10000"/>
          </a:bodyPr>
          <a:lstStyle/>
          <a:p>
            <a:r>
              <a:rPr lang="en-GB" sz="4800" dirty="0" smtClean="0"/>
              <a:t>The heavens are a multiverse environment</a:t>
            </a:r>
          </a:p>
          <a:p>
            <a:r>
              <a:rPr lang="en-GB" sz="4800" dirty="0" smtClean="0"/>
              <a:t>Heavenly realms have some fixed dimensions that can be engaged in unique ways designed for us specifically</a:t>
            </a:r>
          </a:p>
          <a:p>
            <a:r>
              <a:rPr lang="en-GB" sz="4800" dirty="0" smtClean="0"/>
              <a:t>There are also interactive and creative environments </a:t>
            </a:r>
          </a:p>
          <a:p>
            <a:r>
              <a:rPr lang="en-GB" sz="4800" dirty="0" smtClean="0"/>
              <a:t>Heavenly encounters may be symbolic</a:t>
            </a:r>
            <a:endParaRPr lang="en-GB" sz="4800" dirty="0" smtClean="0"/>
          </a:p>
        </p:txBody>
      </p:sp>
    </p:spTree>
    <p:extLst>
      <p:ext uri="{BB962C8B-B14F-4D97-AF65-F5344CB8AC3E}">
        <p14:creationId xmlns:p14="http://schemas.microsoft.com/office/powerpoint/2010/main" val="309109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7" y="58011"/>
            <a:ext cx="8784976" cy="922717"/>
          </a:xfrm>
        </p:spPr>
        <p:txBody>
          <a:bodyPr>
            <a:norm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r>
              <a:rPr lang="en-GB" sz="4800" dirty="0" smtClean="0"/>
              <a:t>The heavenly realms operate in creative light this operates at a faster speed than created light</a:t>
            </a:r>
          </a:p>
          <a:p>
            <a:r>
              <a:rPr lang="en-GB" sz="4800" dirty="0" smtClean="0"/>
              <a:t>Creative light means time operates differently relative to created light</a:t>
            </a:r>
          </a:p>
          <a:p>
            <a:r>
              <a:rPr lang="en-GB" sz="4800" dirty="0" smtClean="0"/>
              <a:t>Eternity operate in pure light and has no linear time</a:t>
            </a:r>
            <a:endParaRPr lang="en-GB" sz="4800" dirty="0" smtClean="0"/>
          </a:p>
          <a:p>
            <a:endParaRPr lang="en-GB" sz="4800" dirty="0" smtClean="0"/>
          </a:p>
        </p:txBody>
      </p:sp>
    </p:spTree>
    <p:extLst>
      <p:ext uri="{BB962C8B-B14F-4D97-AF65-F5344CB8AC3E}">
        <p14:creationId xmlns:p14="http://schemas.microsoft.com/office/powerpoint/2010/main" val="317233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7" y="58011"/>
            <a:ext cx="8784976" cy="922717"/>
          </a:xfrm>
        </p:spPr>
        <p:txBody>
          <a:bodyPr>
            <a:normAutofit/>
          </a:bodyPr>
          <a:lstStyle/>
          <a:p>
            <a:r>
              <a:rPr lang="en-GB" sz="5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r>
              <a:rPr lang="en-GB" sz="4800" dirty="0" smtClean="0"/>
              <a:t>We see the light</a:t>
            </a:r>
          </a:p>
          <a:p>
            <a:r>
              <a:rPr lang="en-GB" sz="4800" dirty="0" smtClean="0"/>
              <a:t>We engage the light</a:t>
            </a:r>
            <a:endParaRPr lang="en-GB" sz="4800" dirty="0" smtClean="0"/>
          </a:p>
          <a:p>
            <a:r>
              <a:rPr lang="en-GB" sz="4800" dirty="0" smtClean="0"/>
              <a:t>We walk in the light</a:t>
            </a:r>
          </a:p>
          <a:p>
            <a:r>
              <a:rPr lang="en-GB" sz="4800" dirty="0" smtClean="0"/>
              <a:t>We reflect the light</a:t>
            </a:r>
          </a:p>
          <a:p>
            <a:r>
              <a:rPr lang="en-GB" sz="4800" dirty="0" smtClean="0"/>
              <a:t>We radiate the light</a:t>
            </a:r>
            <a:endParaRPr lang="en-GB" sz="4800" dirty="0" smtClean="0"/>
          </a:p>
          <a:p>
            <a:r>
              <a:rPr lang="en-GB" sz="4800" dirty="0" smtClean="0"/>
              <a:t>We become the light</a:t>
            </a:r>
          </a:p>
          <a:p>
            <a:r>
              <a:rPr lang="en-GB" sz="4800" dirty="0" smtClean="0"/>
              <a:t>We restore the light</a:t>
            </a:r>
            <a:endParaRPr lang="en-GB" sz="4800" dirty="0" smtClean="0"/>
          </a:p>
        </p:txBody>
      </p:sp>
    </p:spTree>
    <p:extLst>
      <p:ext uri="{BB962C8B-B14F-4D97-AF65-F5344CB8AC3E}">
        <p14:creationId xmlns:p14="http://schemas.microsoft.com/office/powerpoint/2010/main" val="292676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7" y="58011"/>
            <a:ext cx="8784976" cy="922717"/>
          </a:xfrm>
        </p:spPr>
        <p:txBody>
          <a:bodyPr>
            <a:norm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GB" sz="5200" dirty="0" smtClean="0"/>
              <a:t>We must establish </a:t>
            </a:r>
            <a:r>
              <a:rPr lang="en-GB" sz="5200" dirty="0" smtClean="0"/>
              <a:t>our own</a:t>
            </a:r>
            <a:r>
              <a:rPr lang="en-GB" sz="5200" dirty="0"/>
              <a:t> </a:t>
            </a:r>
            <a:r>
              <a:rPr lang="en-GB" sz="5200" dirty="0" smtClean="0"/>
              <a:t>pathways by continually engaging until they are part of us</a:t>
            </a:r>
            <a:endParaRPr lang="en-GB" sz="5200" dirty="0"/>
          </a:p>
          <a:p>
            <a:pPr>
              <a:lnSpc>
                <a:spcPct val="110000"/>
              </a:lnSpc>
            </a:pPr>
            <a:r>
              <a:rPr lang="en-GB" sz="5200" dirty="0" smtClean="0"/>
              <a:t>Learn </a:t>
            </a:r>
            <a:r>
              <a:rPr lang="en-GB" sz="5200" dirty="0"/>
              <a:t>the protocols of kingdom </a:t>
            </a:r>
            <a:r>
              <a:rPr lang="en-GB" sz="5200" dirty="0" smtClean="0"/>
              <a:t>for rulership</a:t>
            </a:r>
            <a:endParaRPr lang="en-GB" sz="5200" dirty="0" smtClean="0"/>
          </a:p>
          <a:p>
            <a:pPr>
              <a:lnSpc>
                <a:spcPct val="110000"/>
              </a:lnSpc>
            </a:pPr>
            <a:r>
              <a:rPr lang="en-GB" sz="5200" dirty="0"/>
              <a:t>We take our responsibility </a:t>
            </a:r>
            <a:r>
              <a:rPr lang="en-GB" sz="5200" dirty="0" smtClean="0"/>
              <a:t>for each of our individual </a:t>
            </a:r>
            <a:r>
              <a:rPr lang="en-GB" sz="5200" dirty="0" smtClean="0"/>
              <a:t>pathways our destiny</a:t>
            </a:r>
            <a:endParaRPr lang="en-GB" sz="5200" dirty="0" smtClean="0"/>
          </a:p>
          <a:p>
            <a:pPr>
              <a:lnSpc>
                <a:spcPct val="110000"/>
              </a:lnSpc>
            </a:pPr>
            <a:r>
              <a:rPr lang="en-GB" sz="5200" dirty="0"/>
              <a:t>A</a:t>
            </a:r>
            <a:r>
              <a:rPr lang="en-GB" sz="5200" dirty="0" smtClean="0"/>
              <a:t>s Lords, Kings, Sons </a:t>
            </a:r>
            <a:r>
              <a:rPr lang="en-GB" sz="5200" dirty="0" smtClean="0"/>
              <a:t>etc.</a:t>
            </a:r>
            <a:endParaRPr lang="en-GB" sz="5200" dirty="0"/>
          </a:p>
          <a:p>
            <a:endParaRPr lang="en-GB" sz="5200" dirty="0" smtClean="0"/>
          </a:p>
        </p:txBody>
      </p:sp>
    </p:spTree>
    <p:extLst>
      <p:ext uri="{BB962C8B-B14F-4D97-AF65-F5344CB8AC3E}">
        <p14:creationId xmlns:p14="http://schemas.microsoft.com/office/powerpoint/2010/main" val="180913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</a:t>
            </a:r>
            <a:r>
              <a:rPr lang="en-GB" dirty="0" smtClean="0"/>
              <a:t> position of authority is different from the level of authority</a:t>
            </a:r>
          </a:p>
          <a:p>
            <a:r>
              <a:rPr lang="en-GB" dirty="0" smtClean="0"/>
              <a:t>The </a:t>
            </a:r>
            <a:r>
              <a:rPr lang="en-GB" dirty="0"/>
              <a:t>authority that we will </a:t>
            </a:r>
            <a:r>
              <a:rPr lang="en-GB" dirty="0" smtClean="0"/>
              <a:t>be given </a:t>
            </a:r>
            <a:r>
              <a:rPr lang="en-GB" dirty="0"/>
              <a:t>is proportionate to the level of holiness that </a:t>
            </a:r>
            <a:r>
              <a:rPr lang="en-GB" dirty="0" smtClean="0"/>
              <a:t>we</a:t>
            </a:r>
            <a:r>
              <a:rPr lang="en-GB" dirty="0" smtClean="0"/>
              <a:t> operate in linked to the motives of our hearts</a:t>
            </a:r>
          </a:p>
          <a:p>
            <a:r>
              <a:rPr lang="en-GB" dirty="0" smtClean="0"/>
              <a:t>God gives us authority for our positions in the heavenly realms as we mature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997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 all have positions but we have different levels of responsibility depending on our maturity</a:t>
            </a:r>
            <a:endParaRPr lang="en-GB" dirty="0" smtClean="0"/>
          </a:p>
          <a:p>
            <a:r>
              <a:rPr lang="en-GB" dirty="0" smtClean="0"/>
              <a:t>Many </a:t>
            </a:r>
            <a:r>
              <a:rPr lang="en-GB" dirty="0"/>
              <a:t>“great” people have fallen because they </a:t>
            </a:r>
            <a:r>
              <a:rPr lang="en-GB" dirty="0" smtClean="0"/>
              <a:t>were not </a:t>
            </a:r>
            <a:r>
              <a:rPr lang="en-GB" dirty="0"/>
              <a:t>accountable for those inner motives (getting affirmation etc. from outside</a:t>
            </a:r>
            <a:r>
              <a:rPr lang="en-GB" dirty="0" smtClean="0"/>
              <a:t>)</a:t>
            </a:r>
          </a:p>
          <a:p>
            <a:r>
              <a:rPr lang="en-GB" dirty="0" smtClean="0"/>
              <a:t>We must have our motives right if we are to carry authority correctly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41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When we learn to serve </a:t>
            </a:r>
            <a:r>
              <a:rPr lang="en-GB" dirty="0"/>
              <a:t>like a king </a:t>
            </a:r>
            <a:r>
              <a:rPr lang="en-GB" dirty="0" smtClean="0"/>
              <a:t>we will be operating in true </a:t>
            </a:r>
            <a:r>
              <a:rPr lang="en-GB" dirty="0"/>
              <a:t>sonship </a:t>
            </a:r>
          </a:p>
          <a:p>
            <a:r>
              <a:rPr lang="en-GB" dirty="0" smtClean="0"/>
              <a:t>When we </a:t>
            </a:r>
            <a:r>
              <a:rPr lang="en-GB" dirty="0"/>
              <a:t>rule with a servant heart </a:t>
            </a:r>
            <a:r>
              <a:rPr lang="en-GB" dirty="0" smtClean="0"/>
              <a:t>it demonstrates our </a:t>
            </a:r>
            <a:r>
              <a:rPr lang="en-GB" dirty="0"/>
              <a:t>relationship </a:t>
            </a:r>
            <a:r>
              <a:rPr lang="en-GB" dirty="0" smtClean="0"/>
              <a:t>of with the Father </a:t>
            </a:r>
          </a:p>
          <a:p>
            <a:r>
              <a:rPr lang="en-GB" dirty="0" smtClean="0"/>
              <a:t>We </a:t>
            </a:r>
            <a:r>
              <a:rPr lang="en-GB" dirty="0" smtClean="0"/>
              <a:t>only desire to do </a:t>
            </a:r>
            <a:r>
              <a:rPr lang="en-GB" dirty="0"/>
              <a:t>what we see the Father </a:t>
            </a:r>
            <a:r>
              <a:rPr lang="en-GB" dirty="0" smtClean="0"/>
              <a:t>doing  </a:t>
            </a:r>
            <a:endParaRPr lang="en-GB" dirty="0"/>
          </a:p>
          <a:p>
            <a:r>
              <a:rPr lang="en-GB" dirty="0"/>
              <a:t>True rulership requires true </a:t>
            </a:r>
            <a:r>
              <a:rPr lang="en-GB" dirty="0" smtClean="0"/>
              <a:t>intimacy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611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GB" sz="4400" dirty="0" smtClean="0"/>
              <a:t>We </a:t>
            </a:r>
            <a:r>
              <a:rPr lang="en-GB" sz="4400" dirty="0"/>
              <a:t>have a lot of maturing to do but fortunately we have a transformation process to </a:t>
            </a:r>
            <a:r>
              <a:rPr lang="en-GB" sz="4400" dirty="0" smtClean="0"/>
              <a:t>follow</a:t>
            </a:r>
          </a:p>
          <a:p>
            <a:pPr>
              <a:lnSpc>
                <a:spcPct val="110000"/>
              </a:lnSpc>
            </a:pPr>
            <a:r>
              <a:rPr lang="en-GB" sz="4400" dirty="0" smtClean="0"/>
              <a:t>The more we live in creative light, in our position of righteousness, the more we begin to resonate and become holy as the Father is holy</a:t>
            </a:r>
          </a:p>
          <a:p>
            <a:pPr>
              <a:lnSpc>
                <a:spcPct val="110000"/>
              </a:lnSpc>
            </a:pPr>
            <a:r>
              <a:rPr lang="en-GB" sz="4400" dirty="0" smtClean="0"/>
              <a:t>Our spirit, soul and body become whole in oneness</a:t>
            </a:r>
          </a:p>
        </p:txBody>
      </p:sp>
    </p:spTree>
    <p:extLst>
      <p:ext uri="{BB962C8B-B14F-4D97-AF65-F5344CB8AC3E}">
        <p14:creationId xmlns:p14="http://schemas.microsoft.com/office/powerpoint/2010/main" val="402004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2 </a:t>
            </a:r>
            <a:r>
              <a:rPr lang="en-GB" sz="4400" dirty="0" err="1" smtClean="0"/>
              <a:t>Cor</a:t>
            </a:r>
            <a:r>
              <a:rPr lang="en-GB" sz="4400" dirty="0"/>
              <a:t> 3:18 But we all, with </a:t>
            </a:r>
            <a:r>
              <a:rPr lang="en-GB" sz="4400" dirty="0">
                <a:solidFill>
                  <a:srgbClr val="FFFF00"/>
                </a:solidFill>
              </a:rPr>
              <a:t>unveiled face</a:t>
            </a:r>
            <a:r>
              <a:rPr lang="en-GB" sz="4400" dirty="0"/>
              <a:t>, beholding as in a mirror the glory of the Lord, are </a:t>
            </a:r>
            <a:r>
              <a:rPr lang="en-GB" sz="4400" dirty="0">
                <a:solidFill>
                  <a:srgbClr val="FFFF00"/>
                </a:solidFill>
              </a:rPr>
              <a:t>being transformed</a:t>
            </a:r>
            <a:r>
              <a:rPr lang="en-GB" sz="4400" dirty="0"/>
              <a:t> into the </a:t>
            </a:r>
            <a:r>
              <a:rPr lang="en-GB" sz="4400" dirty="0">
                <a:solidFill>
                  <a:srgbClr val="FFFF00"/>
                </a:solidFill>
              </a:rPr>
              <a:t>same image from glory to glory</a:t>
            </a:r>
            <a:r>
              <a:rPr lang="en-GB" sz="4400" dirty="0"/>
              <a:t>, just as from the Lord, the Spirit</a:t>
            </a:r>
            <a:r>
              <a:rPr lang="en-GB" sz="4400" dirty="0" smtClean="0"/>
              <a:t>.</a:t>
            </a:r>
          </a:p>
          <a:p>
            <a:r>
              <a:rPr lang="en-GB" sz="4400" dirty="0"/>
              <a:t>We are changed from glory to </a:t>
            </a:r>
            <a:r>
              <a:rPr lang="en-GB" sz="4400" dirty="0" smtClean="0"/>
              <a:t>glory as we engage with God in creative light</a:t>
            </a:r>
            <a:endParaRPr lang="en-GB" sz="44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21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88640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 of Responsibility</a:t>
            </a:r>
            <a:endParaRPr lang="en-GB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2441" y="1268760"/>
            <a:ext cx="3888432" cy="13681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up here</a:t>
            </a:r>
          </a:p>
          <a:p>
            <a:pPr algn="ctr"/>
            <a:r>
              <a:rPr lang="en-GB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 4:1</a:t>
            </a:r>
            <a:endParaRPr lang="en-GB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283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effectLst/>
        </p:spPr>
        <p:txBody>
          <a:bodyPr lIns="0" tIns="0" rIns="0" bIns="0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4600" dirty="0" smtClean="0"/>
              <a:t>Growing </a:t>
            </a:r>
            <a:r>
              <a:rPr lang="en-GB" sz="4600" dirty="0" smtClean="0"/>
              <a:t>in maturity as a son of God by accessing </a:t>
            </a:r>
            <a:r>
              <a:rPr lang="en-GB" sz="4600" dirty="0" smtClean="0"/>
              <a:t>our heavenly positions of authority</a:t>
            </a:r>
            <a:endParaRPr lang="en-GB" sz="4600" dirty="0" smtClean="0"/>
          </a:p>
          <a:p>
            <a:pPr>
              <a:lnSpc>
                <a:spcPct val="120000"/>
              </a:lnSpc>
            </a:pPr>
            <a:r>
              <a:rPr lang="en-GB" sz="4600" dirty="0" smtClean="0"/>
              <a:t>Maturing </a:t>
            </a:r>
            <a:r>
              <a:rPr lang="en-GB" sz="4600" dirty="0"/>
              <a:t>in our positions of lordship, kingship and </a:t>
            </a:r>
            <a:r>
              <a:rPr lang="en-GB" sz="4600" dirty="0" smtClean="0"/>
              <a:t>sonship</a:t>
            </a:r>
            <a:endParaRPr lang="en-GB" sz="4600" dirty="0"/>
          </a:p>
          <a:p>
            <a:pPr>
              <a:lnSpc>
                <a:spcPct val="120000"/>
              </a:lnSpc>
            </a:pPr>
            <a:r>
              <a:rPr lang="en-GB" sz="4600" dirty="0" smtClean="0"/>
              <a:t>Learning </a:t>
            </a:r>
            <a:r>
              <a:rPr lang="en-GB" sz="4600" dirty="0"/>
              <a:t>how to rule the house and have charge of the </a:t>
            </a:r>
            <a:r>
              <a:rPr lang="en-GB" sz="4600" dirty="0" smtClean="0"/>
              <a:t>courts</a:t>
            </a:r>
          </a:p>
          <a:p>
            <a:pPr>
              <a:lnSpc>
                <a:spcPct val="120000"/>
              </a:lnSpc>
            </a:pPr>
            <a:r>
              <a:rPr lang="en-GB" sz="4600" dirty="0" smtClean="0"/>
              <a:t>Ruling and legislating from</a:t>
            </a:r>
            <a:r>
              <a:rPr lang="en-GB" sz="4600" dirty="0" smtClean="0"/>
              <a:t> </a:t>
            </a:r>
            <a:r>
              <a:rPr lang="en-GB" sz="4600" dirty="0" smtClean="0"/>
              <a:t>our position </a:t>
            </a:r>
            <a:r>
              <a:rPr lang="en-GB" sz="4600" dirty="0" smtClean="0"/>
              <a:t>where we are seated in </a:t>
            </a:r>
            <a:r>
              <a:rPr lang="en-GB" sz="4600" dirty="0" smtClean="0"/>
              <a:t>the </a:t>
            </a:r>
            <a:r>
              <a:rPr lang="en-GB" sz="4600" dirty="0" smtClean="0"/>
              <a:t>heavens</a:t>
            </a:r>
            <a:endParaRPr lang="en-GB" sz="4600" dirty="0" smtClean="0"/>
          </a:p>
        </p:txBody>
      </p:sp>
    </p:spTree>
    <p:extLst>
      <p:ext uri="{BB962C8B-B14F-4D97-AF65-F5344CB8AC3E}">
        <p14:creationId xmlns:p14="http://schemas.microsoft.com/office/powerpoint/2010/main" val="293343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9144000" cy="698279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184443"/>
            <a:ext cx="9144000" cy="594928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rgbClr val="FFFF00"/>
              </a:buClr>
              <a:buSzPct val="120000"/>
              <a:buFont typeface="Arial" pitchFamily="34" charset="0"/>
              <a:buNone/>
              <a:defRPr sz="4000" kern="1200" baseline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 algn="l">
              <a:spcBef>
                <a:spcPts val="600"/>
              </a:spcBef>
              <a:buFont typeface="Arial" pitchFamily="34" charset="0"/>
              <a:buChar char="•"/>
            </a:pPr>
            <a:r>
              <a:rPr lang="en-GB" sz="4400" dirty="0" smtClean="0">
                <a:solidFill>
                  <a:srgbClr val="FFFF00"/>
                </a:solidFill>
              </a:rPr>
              <a:t>Steps like Jacob’s ladder leading up to heaven</a:t>
            </a:r>
          </a:p>
          <a:p>
            <a:pPr marL="360000" indent="-360000" algn="l">
              <a:spcBef>
                <a:spcPts val="600"/>
              </a:spcBef>
              <a:buFont typeface="Arial" pitchFamily="34" charset="0"/>
              <a:buChar char="•"/>
            </a:pPr>
            <a:r>
              <a:rPr lang="en-GB" sz="4400" dirty="0" smtClean="0">
                <a:solidFill>
                  <a:srgbClr val="FFFF00"/>
                </a:solidFill>
              </a:rPr>
              <a:t>There is a door standing open in heaven</a:t>
            </a:r>
          </a:p>
          <a:p>
            <a:pPr marL="360000" indent="-360000" algn="l">
              <a:spcBef>
                <a:spcPts val="600"/>
              </a:spcBef>
              <a:buFont typeface="Arial" pitchFamily="34" charset="0"/>
              <a:buChar char="•"/>
            </a:pPr>
            <a:r>
              <a:rPr lang="en-GB" sz="4400" dirty="0" smtClean="0">
                <a:solidFill>
                  <a:srgbClr val="FFFF00"/>
                </a:solidFill>
              </a:rPr>
              <a:t>Hear the invitation to come up here</a:t>
            </a:r>
          </a:p>
          <a:p>
            <a:pPr marL="360000" indent="-360000" algn="l">
              <a:spcBef>
                <a:spcPts val="600"/>
              </a:spcBef>
              <a:buFont typeface="Arial" pitchFamily="34" charset="0"/>
              <a:buChar char="•"/>
            </a:pPr>
            <a:r>
              <a:rPr lang="en-GB" sz="4400" dirty="0" smtClean="0">
                <a:solidFill>
                  <a:srgbClr val="FFFF00"/>
                </a:solidFill>
              </a:rPr>
              <a:t>Walk up those steps to the door</a:t>
            </a:r>
          </a:p>
          <a:p>
            <a:pPr marL="360000" indent="-360000" algn="l">
              <a:spcBef>
                <a:spcPts val="600"/>
              </a:spcBef>
              <a:buFont typeface="Arial" pitchFamily="34" charset="0"/>
              <a:buChar char="•"/>
            </a:pPr>
            <a:r>
              <a:rPr lang="en-GB" sz="4400" dirty="0" smtClean="0">
                <a:solidFill>
                  <a:srgbClr val="FFFF00"/>
                </a:solidFill>
              </a:rPr>
              <a:t>Now step through the veil into the kingdom realm</a:t>
            </a:r>
            <a:endParaRPr lang="en-GB" sz="4400" dirty="0">
              <a:solidFill>
                <a:srgbClr val="FFFF00"/>
              </a:solidFill>
            </a:endParaRPr>
          </a:p>
        </p:txBody>
      </p:sp>
      <p:pic>
        <p:nvPicPr>
          <p:cNvPr id="6" name="restor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59767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9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6" y="0"/>
            <a:ext cx="9157355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404664"/>
            <a:ext cx="9144000" cy="6453336"/>
          </a:xfrm>
          <a:prstGeom prst="rect">
            <a:avLst/>
          </a:prstGeom>
          <a:effectLst/>
        </p:spPr>
        <p:txBody>
          <a:bodyPr lIns="0" tIns="0" rIns="0" bIns="0">
            <a:normAutofit/>
          </a:bodyPr>
          <a:lstStyle>
            <a:lvl1pPr marL="432000" indent="-432000" algn="l" rtl="0" eaLnBrk="1" latinLnBrk="0" hangingPunct="1">
              <a:spcBef>
                <a:spcPts val="600"/>
              </a:spcBef>
              <a:buClr>
                <a:srgbClr val="FFFF00"/>
              </a:buClr>
              <a:buSzPct val="95000"/>
              <a:buFont typeface="Wingdings 2"/>
              <a:buChar char=""/>
              <a:defRPr kumimoji="0"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>
                <a:solidFill>
                  <a:prstClr val="white"/>
                </a:solidFill>
              </a:rPr>
              <a:t>Let your mind and heart go to rise above this earthly realm. </a:t>
            </a:r>
          </a:p>
          <a:p>
            <a:r>
              <a:rPr lang="en-GB" sz="4400" dirty="0" smtClean="0">
                <a:solidFill>
                  <a:prstClr val="white"/>
                </a:solidFill>
              </a:rPr>
              <a:t>Stepping into heavenly realms your spirit is free from earthly constraints physical laws etc.</a:t>
            </a:r>
          </a:p>
          <a:p>
            <a:r>
              <a:rPr lang="en-GB" sz="4400" dirty="0" smtClean="0">
                <a:solidFill>
                  <a:prstClr val="white"/>
                </a:solidFill>
              </a:rPr>
              <a:t>Breathe in the atmosphere of heaven it is not oxygen that sustains you there but love, joy peace – glory</a:t>
            </a:r>
          </a:p>
          <a:p>
            <a:r>
              <a:rPr lang="en-GB" sz="4400" dirty="0" smtClean="0">
                <a:solidFill>
                  <a:prstClr val="white"/>
                </a:solidFill>
              </a:rPr>
              <a:t>Breathe it in</a:t>
            </a:r>
            <a:endParaRPr lang="en-GB" sz="4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7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86" y="0"/>
            <a:ext cx="9258172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57086" y="374564"/>
            <a:ext cx="9144000" cy="6483435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rgbClr val="FFFF00"/>
              </a:buClr>
              <a:buSzPct val="120000"/>
              <a:buFont typeface="Arial" pitchFamily="34" charset="0"/>
              <a:buNone/>
              <a:defRPr sz="4000" kern="1200" baseline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 algn="l">
              <a:buFont typeface="Arial" pitchFamily="34" charset="0"/>
              <a:buChar char="•"/>
            </a:pPr>
            <a:r>
              <a:rPr lang="en-GB" sz="4800" dirty="0" smtClean="0">
                <a:solidFill>
                  <a:srgbClr val="FFFF00"/>
                </a:solidFill>
              </a:rPr>
              <a:t>Jesus is standing in the doorway</a:t>
            </a:r>
          </a:p>
          <a:p>
            <a:pPr marL="360000" indent="-360000" algn="l">
              <a:buFont typeface="Arial" pitchFamily="34" charset="0"/>
              <a:buChar char="•"/>
            </a:pPr>
            <a:r>
              <a:rPr lang="en-GB" sz="4800" dirty="0" smtClean="0">
                <a:solidFill>
                  <a:srgbClr val="FFFF00"/>
                </a:solidFill>
              </a:rPr>
              <a:t>Present yourself to Jesus your High Priest as a living sacrifice</a:t>
            </a:r>
          </a:p>
          <a:p>
            <a:pPr marL="360000" indent="-360000" algn="l">
              <a:buFont typeface="Arial" pitchFamily="34" charset="0"/>
              <a:buChar char="•"/>
            </a:pPr>
            <a:r>
              <a:rPr lang="en-GB" sz="4800" dirty="0" smtClean="0">
                <a:solidFill>
                  <a:srgbClr val="FFFF00"/>
                </a:solidFill>
              </a:rPr>
              <a:t>Surrender your agenda</a:t>
            </a:r>
          </a:p>
          <a:p>
            <a:pPr marL="360000" indent="-360000" algn="l">
              <a:buFont typeface="Arial" pitchFamily="34" charset="0"/>
              <a:buChar char="•"/>
            </a:pPr>
            <a:r>
              <a:rPr lang="en-GB" sz="4800" dirty="0" smtClean="0">
                <a:solidFill>
                  <a:srgbClr val="FFFF00"/>
                </a:solidFill>
              </a:rPr>
              <a:t>Let Him take you by the hand</a:t>
            </a:r>
          </a:p>
          <a:p>
            <a:pPr marL="360000" indent="-360000" algn="l">
              <a:buFont typeface="Arial" pitchFamily="34" charset="0"/>
              <a:buChar char="•"/>
            </a:pPr>
            <a:r>
              <a:rPr lang="en-GB" sz="4800" dirty="0" smtClean="0">
                <a:solidFill>
                  <a:srgbClr val="FFFF00"/>
                </a:solidFill>
              </a:rPr>
              <a:t>Be open to go wherever He takes you and engage whatever He shows you </a:t>
            </a:r>
            <a:endParaRPr lang="en-GB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6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" y="0"/>
            <a:ext cx="916559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476672"/>
            <a:ext cx="9144000" cy="6381328"/>
          </a:xfrm>
          <a:prstGeom prst="rect">
            <a:avLst/>
          </a:prstGeom>
          <a:effectLst/>
        </p:spPr>
        <p:txBody>
          <a:bodyPr lIns="0" tIns="0" rIns="0" bIns="0">
            <a:normAutofit/>
          </a:bodyPr>
          <a:lstStyle>
            <a:lvl1pPr marL="432000" indent="-432000" algn="l" rtl="0" eaLnBrk="1" latinLnBrk="0" hangingPunct="1">
              <a:spcBef>
                <a:spcPts val="600"/>
              </a:spcBef>
              <a:buClr>
                <a:srgbClr val="FFFF00"/>
              </a:buClr>
              <a:buSzPct val="95000"/>
              <a:buFont typeface="Wingdings 2"/>
              <a:buChar char=""/>
              <a:defRPr kumimoji="0"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>
                <a:solidFill>
                  <a:prstClr val="white"/>
                </a:solidFill>
              </a:rPr>
              <a:t>Let Jesus reveal a deeper revelation of your identity in sonship</a:t>
            </a:r>
          </a:p>
          <a:p>
            <a:r>
              <a:rPr lang="en-GB" sz="4400" dirty="0" smtClean="0">
                <a:solidFill>
                  <a:prstClr val="white"/>
                </a:solidFill>
              </a:rPr>
              <a:t>Let Jesus lead you into a fresh revelation of your position of authority</a:t>
            </a:r>
          </a:p>
          <a:p>
            <a:r>
              <a:rPr lang="en-GB" sz="4400" dirty="0" smtClean="0">
                <a:solidFill>
                  <a:prstClr val="white"/>
                </a:solidFill>
              </a:rPr>
              <a:t>Let Jesus lead you to engage your heavenly Father</a:t>
            </a:r>
          </a:p>
          <a:p>
            <a:r>
              <a:rPr lang="en-GB" sz="4400" dirty="0" smtClean="0">
                <a:solidFill>
                  <a:prstClr val="white"/>
                </a:solidFill>
              </a:rPr>
              <a:t>Let your heavenly Father affirm your sonship</a:t>
            </a:r>
            <a:endParaRPr lang="en-GB" sz="4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6" y="0"/>
            <a:ext cx="9157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7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" y="0"/>
            <a:ext cx="916559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476672"/>
            <a:ext cx="9144000" cy="6381328"/>
          </a:xfrm>
          <a:prstGeom prst="rect">
            <a:avLst/>
          </a:prstGeom>
          <a:effectLst/>
        </p:spPr>
        <p:txBody>
          <a:bodyPr lIns="0" tIns="0" rIns="0" bIns="0">
            <a:normAutofit/>
          </a:bodyPr>
          <a:lstStyle>
            <a:lvl1pPr marL="432000" indent="-432000" algn="l" rtl="0" eaLnBrk="1" latinLnBrk="0" hangingPunct="1">
              <a:spcBef>
                <a:spcPts val="600"/>
              </a:spcBef>
              <a:buClr>
                <a:srgbClr val="FFFF00"/>
              </a:buClr>
              <a:buSzPct val="95000"/>
              <a:buFont typeface="Wingdings 2"/>
              <a:buChar char=""/>
              <a:defRPr kumimoji="0"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6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26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96000" indent="-396000">
              <a:lnSpc>
                <a:spcPct val="110000"/>
              </a:lnSpc>
            </a:pPr>
            <a:r>
              <a:rPr lang="en-GB" dirty="0" smtClean="0"/>
              <a:t>Rom </a:t>
            </a:r>
            <a:r>
              <a:rPr lang="en-GB" dirty="0"/>
              <a:t>12:1-2 Therefore I urge you, brethren, by the mercies of God, to </a:t>
            </a:r>
            <a:r>
              <a:rPr lang="en-GB" dirty="0">
                <a:solidFill>
                  <a:srgbClr val="FFFF00"/>
                </a:solidFill>
              </a:rPr>
              <a:t>present your bodies a living and holy sacrifice</a:t>
            </a:r>
            <a:r>
              <a:rPr lang="en-GB" dirty="0"/>
              <a:t>, acceptable to God, which is your spiritual service of worship. 2 And </a:t>
            </a:r>
            <a:r>
              <a:rPr lang="en-GB" dirty="0">
                <a:solidFill>
                  <a:srgbClr val="FFFF00"/>
                </a:solidFill>
              </a:rPr>
              <a:t>do not be conformed to this world</a:t>
            </a:r>
            <a:r>
              <a:rPr lang="en-GB" dirty="0"/>
              <a:t>, but be </a:t>
            </a:r>
            <a:r>
              <a:rPr lang="en-GB" dirty="0">
                <a:solidFill>
                  <a:srgbClr val="FFFF00"/>
                </a:solidFill>
              </a:rPr>
              <a:t>transformed by the renewing of your mind</a:t>
            </a:r>
            <a:r>
              <a:rPr lang="en-GB" dirty="0"/>
              <a:t>, so that you may prove what the will of God is, that which is good and acceptable and perfect</a:t>
            </a:r>
            <a:r>
              <a:rPr lang="en-GB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408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Being a living sacrifice will test the motives of our </a:t>
            </a:r>
            <a:r>
              <a:rPr lang="en-GB" sz="4800" dirty="0" smtClean="0"/>
              <a:t>heart </a:t>
            </a:r>
          </a:p>
          <a:p>
            <a:r>
              <a:rPr lang="en-GB" sz="4800" dirty="0" smtClean="0"/>
              <a:t>Helps us develop </a:t>
            </a:r>
            <a:r>
              <a:rPr lang="en-GB" sz="4800" dirty="0"/>
              <a:t>a servant heart for God's glory </a:t>
            </a:r>
            <a:endParaRPr lang="en-GB" sz="4800" dirty="0" smtClean="0"/>
          </a:p>
          <a:p>
            <a:r>
              <a:rPr lang="en-GB" sz="4800" dirty="0" smtClean="0"/>
              <a:t>To be a living sacrifice we need an altar, fire and an offering and a High Priest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86514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Ps 139:23 </a:t>
            </a:r>
            <a:r>
              <a:rPr lang="en-GB" sz="4800" dirty="0">
                <a:solidFill>
                  <a:srgbClr val="FFFF00"/>
                </a:solidFill>
              </a:rPr>
              <a:t>Search me</a:t>
            </a:r>
            <a:r>
              <a:rPr lang="en-GB" sz="4800" dirty="0"/>
              <a:t>, O God, and know my </a:t>
            </a:r>
            <a:r>
              <a:rPr lang="en-GB" sz="4800" dirty="0" smtClean="0"/>
              <a:t>heart; </a:t>
            </a:r>
            <a:r>
              <a:rPr lang="en-GB" sz="4800" dirty="0" smtClean="0">
                <a:solidFill>
                  <a:srgbClr val="FFFF00"/>
                </a:solidFill>
              </a:rPr>
              <a:t>Try </a:t>
            </a:r>
            <a:r>
              <a:rPr lang="en-GB" sz="4800" dirty="0">
                <a:solidFill>
                  <a:srgbClr val="FFFF00"/>
                </a:solidFill>
              </a:rPr>
              <a:t>me </a:t>
            </a:r>
            <a:r>
              <a:rPr lang="en-GB" sz="4800" dirty="0"/>
              <a:t>and know my anxious </a:t>
            </a:r>
            <a:r>
              <a:rPr lang="en-GB" sz="4800" dirty="0" smtClean="0"/>
              <a:t>thoughts; 24 </a:t>
            </a:r>
            <a:r>
              <a:rPr lang="en-GB" sz="4800" dirty="0"/>
              <a:t>And </a:t>
            </a:r>
            <a:r>
              <a:rPr lang="en-GB" sz="4800" dirty="0">
                <a:solidFill>
                  <a:srgbClr val="FFFF00"/>
                </a:solidFill>
              </a:rPr>
              <a:t>see if </a:t>
            </a:r>
            <a:r>
              <a:rPr lang="en-GB" sz="4800" dirty="0"/>
              <a:t>there be any hurtful way in </a:t>
            </a:r>
            <a:r>
              <a:rPr lang="en-GB" sz="4800" dirty="0" smtClean="0"/>
              <a:t>me, And </a:t>
            </a:r>
            <a:r>
              <a:rPr lang="en-GB" sz="4800" dirty="0"/>
              <a:t>lead me in the </a:t>
            </a:r>
            <a:r>
              <a:rPr lang="en-GB" sz="4800" dirty="0">
                <a:solidFill>
                  <a:srgbClr val="FFFF00"/>
                </a:solidFill>
              </a:rPr>
              <a:t>everlasting way</a:t>
            </a:r>
            <a:r>
              <a:rPr lang="en-GB" sz="4800" dirty="0"/>
              <a:t>.</a:t>
            </a:r>
            <a:endParaRPr lang="en-GB" sz="4800" dirty="0" smtClean="0"/>
          </a:p>
        </p:txBody>
      </p:sp>
    </p:spTree>
    <p:extLst>
      <p:ext uri="{BB962C8B-B14F-4D97-AF65-F5344CB8AC3E}">
        <p14:creationId xmlns:p14="http://schemas.microsoft.com/office/powerpoint/2010/main" val="32461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7" y="58011"/>
            <a:ext cx="8784976" cy="922717"/>
          </a:xfrm>
        </p:spPr>
        <p:txBody>
          <a:bodyPr>
            <a:norm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r>
              <a:rPr lang="en-GB" sz="4400" dirty="0"/>
              <a:t>Gen 1:28 God blessed them; and God said to them, “Be </a:t>
            </a:r>
            <a:r>
              <a:rPr lang="en-GB" sz="4400" dirty="0">
                <a:solidFill>
                  <a:srgbClr val="FFFF00"/>
                </a:solidFill>
              </a:rPr>
              <a:t>fruitful</a:t>
            </a:r>
            <a:r>
              <a:rPr lang="en-GB" sz="4400" dirty="0"/>
              <a:t> and </a:t>
            </a:r>
            <a:r>
              <a:rPr lang="en-GB" sz="4400" dirty="0">
                <a:solidFill>
                  <a:srgbClr val="FFFF00"/>
                </a:solidFill>
              </a:rPr>
              <a:t>multiply</a:t>
            </a:r>
            <a:r>
              <a:rPr lang="en-GB" sz="4400" dirty="0"/>
              <a:t>, and </a:t>
            </a:r>
            <a:r>
              <a:rPr lang="en-GB" sz="4400" dirty="0">
                <a:solidFill>
                  <a:srgbClr val="FFFF00"/>
                </a:solidFill>
              </a:rPr>
              <a:t>fill the earth</a:t>
            </a:r>
            <a:r>
              <a:rPr lang="en-GB" sz="4400" dirty="0"/>
              <a:t>, and </a:t>
            </a:r>
            <a:r>
              <a:rPr lang="en-GB" sz="4400" dirty="0">
                <a:solidFill>
                  <a:srgbClr val="FFFF00"/>
                </a:solidFill>
              </a:rPr>
              <a:t>subdue it</a:t>
            </a:r>
            <a:r>
              <a:rPr lang="en-GB" sz="4400" dirty="0"/>
              <a:t>; and </a:t>
            </a:r>
            <a:r>
              <a:rPr lang="en-GB" sz="4400" dirty="0">
                <a:solidFill>
                  <a:srgbClr val="FFFF00"/>
                </a:solidFill>
              </a:rPr>
              <a:t>rule </a:t>
            </a:r>
            <a:r>
              <a:rPr lang="en-GB" sz="4400" dirty="0" smtClean="0">
                <a:solidFill>
                  <a:srgbClr val="FFFF00"/>
                </a:solidFill>
              </a:rPr>
              <a:t>over … it </a:t>
            </a:r>
            <a:endParaRPr lang="en-GB" sz="4400" dirty="0" smtClean="0">
              <a:solidFill>
                <a:srgbClr val="FFFF00"/>
              </a:solidFill>
            </a:endParaRPr>
          </a:p>
          <a:p>
            <a:r>
              <a:rPr lang="en-GB" sz="4400" dirty="0"/>
              <a:t>As God’s children His sons </a:t>
            </a:r>
            <a:r>
              <a:rPr lang="en-GB" sz="4400" dirty="0" smtClean="0"/>
              <a:t>and heirs we </a:t>
            </a:r>
            <a:r>
              <a:rPr lang="en-GB" sz="4400" dirty="0"/>
              <a:t>have been given </a:t>
            </a:r>
            <a:r>
              <a:rPr lang="en-GB" sz="4400" dirty="0" smtClean="0"/>
              <a:t>this </a:t>
            </a:r>
            <a:r>
              <a:rPr lang="en-GB" sz="4400" dirty="0"/>
              <a:t>mandate or authority to </a:t>
            </a:r>
            <a:r>
              <a:rPr lang="en-GB" sz="4400" dirty="0" smtClean="0"/>
              <a:t>rule</a:t>
            </a:r>
            <a:endParaRPr lang="en-GB" sz="4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2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 dirty="0" err="1" smtClean="0"/>
              <a:t>Heb</a:t>
            </a:r>
            <a:r>
              <a:rPr lang="en-GB" sz="4400" dirty="0"/>
              <a:t> 4:12 For the word of God is living and active and sharper than any two-edged sword, and piercing as far as the division of </a:t>
            </a:r>
            <a:r>
              <a:rPr lang="en-GB" sz="4400" dirty="0">
                <a:solidFill>
                  <a:srgbClr val="FFFF00"/>
                </a:solidFill>
              </a:rPr>
              <a:t>soul and spirit</a:t>
            </a:r>
            <a:r>
              <a:rPr lang="en-GB" sz="4400" dirty="0"/>
              <a:t>, of both </a:t>
            </a:r>
            <a:r>
              <a:rPr lang="en-GB" sz="4400" dirty="0">
                <a:solidFill>
                  <a:srgbClr val="FFFF00"/>
                </a:solidFill>
              </a:rPr>
              <a:t>joints and marrow</a:t>
            </a:r>
            <a:r>
              <a:rPr lang="en-GB" sz="4400" dirty="0"/>
              <a:t>, and able to </a:t>
            </a:r>
            <a:r>
              <a:rPr lang="en-GB" sz="4400" dirty="0">
                <a:solidFill>
                  <a:srgbClr val="FFFF00"/>
                </a:solidFill>
              </a:rPr>
              <a:t>judge </a:t>
            </a:r>
            <a:r>
              <a:rPr lang="en-GB" sz="4400" dirty="0"/>
              <a:t>the </a:t>
            </a:r>
            <a:r>
              <a:rPr lang="en-GB" sz="4400" dirty="0">
                <a:solidFill>
                  <a:srgbClr val="FFFF00"/>
                </a:solidFill>
              </a:rPr>
              <a:t>thoughts and intentions </a:t>
            </a:r>
            <a:r>
              <a:rPr lang="en-GB" sz="4400" dirty="0"/>
              <a:t>of the </a:t>
            </a:r>
            <a:r>
              <a:rPr lang="en-GB" sz="4400" dirty="0" smtClean="0"/>
              <a:t>heart</a:t>
            </a:r>
          </a:p>
          <a:p>
            <a:r>
              <a:rPr lang="en-GB" sz="4400" dirty="0" smtClean="0"/>
              <a:t>3 levels of transformation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57822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 rule as LORDS in the kingdom of </a:t>
            </a:r>
            <a:r>
              <a:rPr lang="en-GB" dirty="0" smtClean="0"/>
              <a:t>God we </a:t>
            </a:r>
            <a:r>
              <a:rPr lang="en-GB" dirty="0"/>
              <a:t>need to deal with the surface level </a:t>
            </a:r>
            <a:r>
              <a:rPr lang="en-GB" dirty="0" smtClean="0"/>
              <a:t>of the </a:t>
            </a:r>
            <a:r>
              <a:rPr lang="en-GB" dirty="0"/>
              <a:t>transformation process, </a:t>
            </a:r>
            <a:endParaRPr lang="en-GB" dirty="0" smtClean="0"/>
          </a:p>
          <a:p>
            <a:r>
              <a:rPr lang="en-GB" dirty="0" smtClean="0"/>
              <a:t>Separation of soul and spirit </a:t>
            </a:r>
            <a:r>
              <a:rPr lang="en-GB" dirty="0" smtClean="0"/>
              <a:t>our behaviours </a:t>
            </a:r>
            <a:r>
              <a:rPr lang="en-GB" dirty="0"/>
              <a:t>(coping and </a:t>
            </a:r>
            <a:r>
              <a:rPr lang="en-GB" dirty="0" smtClean="0"/>
              <a:t>defence</a:t>
            </a:r>
            <a:r>
              <a:rPr lang="en-GB" dirty="0"/>
              <a:t> </a:t>
            </a:r>
            <a:r>
              <a:rPr lang="en-GB" dirty="0" smtClean="0"/>
              <a:t>mechanisms </a:t>
            </a:r>
            <a:r>
              <a:rPr lang="en-GB" dirty="0"/>
              <a:t>etc.) </a:t>
            </a:r>
            <a:endParaRPr lang="en-GB" dirty="0" smtClean="0"/>
          </a:p>
          <a:p>
            <a:r>
              <a:rPr lang="en-GB" dirty="0" smtClean="0"/>
              <a:t>Transparency openness willingness to have our blind-self revealed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4086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To </a:t>
            </a:r>
            <a:r>
              <a:rPr lang="en-GB" dirty="0"/>
              <a:t>rule as KINGS in the kingdom of Heaven we need to deal with the deeper level </a:t>
            </a:r>
            <a:endParaRPr lang="en-GB" dirty="0" smtClean="0"/>
          </a:p>
          <a:p>
            <a:r>
              <a:rPr lang="en-GB" dirty="0"/>
              <a:t>O</a:t>
            </a:r>
            <a:r>
              <a:rPr lang="en-GB" dirty="0" smtClean="0"/>
              <a:t>ur </a:t>
            </a:r>
            <a:r>
              <a:rPr lang="en-GB" dirty="0"/>
              <a:t>thoughts as well </a:t>
            </a:r>
            <a:r>
              <a:rPr lang="en-GB" dirty="0" smtClean="0"/>
              <a:t>as </a:t>
            </a:r>
            <a:r>
              <a:rPr lang="en-GB" dirty="0"/>
              <a:t>the motives and intentions of the </a:t>
            </a:r>
            <a:r>
              <a:rPr lang="en-GB" dirty="0" smtClean="0"/>
              <a:t>heart</a:t>
            </a:r>
          </a:p>
          <a:p>
            <a:r>
              <a:rPr lang="en-GB" dirty="0" smtClean="0"/>
              <a:t>T</a:t>
            </a:r>
            <a:r>
              <a:rPr lang="en-GB" dirty="0" smtClean="0"/>
              <a:t>rading floors pathway of the knowledge of good and evil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39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rule as SONS in heaven we need to </a:t>
            </a:r>
            <a:r>
              <a:rPr lang="en-GB" dirty="0" smtClean="0"/>
              <a:t>go </a:t>
            </a:r>
            <a:r>
              <a:rPr lang="en-GB" dirty="0" smtClean="0"/>
              <a:t>to</a:t>
            </a:r>
            <a:r>
              <a:rPr lang="en-GB" dirty="0" smtClean="0"/>
              <a:t> </a:t>
            </a:r>
            <a:r>
              <a:rPr lang="en-GB" dirty="0"/>
              <a:t>the deepest </a:t>
            </a:r>
            <a:r>
              <a:rPr lang="en-GB" dirty="0" smtClean="0"/>
              <a:t>levels </a:t>
            </a:r>
            <a:r>
              <a:rPr lang="en-GB" dirty="0"/>
              <a:t>of </a:t>
            </a:r>
            <a:r>
              <a:rPr lang="en-GB" dirty="0" smtClean="0"/>
              <a:t>transformation even to a</a:t>
            </a:r>
            <a:r>
              <a:rPr lang="en-GB" dirty="0" smtClean="0"/>
              <a:t> </a:t>
            </a:r>
            <a:r>
              <a:rPr lang="en-GB" dirty="0" smtClean="0"/>
              <a:t>genetic level </a:t>
            </a:r>
            <a:endParaRPr lang="en-GB" dirty="0" smtClean="0"/>
          </a:p>
          <a:p>
            <a:r>
              <a:rPr lang="en-GB" dirty="0" smtClean="0"/>
              <a:t>Rom </a:t>
            </a:r>
            <a:r>
              <a:rPr lang="en-GB" dirty="0"/>
              <a:t>8:29 For those whom He foreknew, He also </a:t>
            </a:r>
            <a:r>
              <a:rPr lang="en-GB" dirty="0">
                <a:solidFill>
                  <a:srgbClr val="FFFF00"/>
                </a:solidFill>
              </a:rPr>
              <a:t>predestined</a:t>
            </a:r>
            <a:r>
              <a:rPr lang="en-GB" dirty="0"/>
              <a:t> to become </a:t>
            </a:r>
            <a:r>
              <a:rPr lang="en-GB" dirty="0">
                <a:solidFill>
                  <a:srgbClr val="FFFF00"/>
                </a:solidFill>
              </a:rPr>
              <a:t>conformed to the image of His Son</a:t>
            </a:r>
            <a:r>
              <a:rPr lang="en-GB" dirty="0"/>
              <a:t>, so that He would be the firstborn among many brethren;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43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Heb</a:t>
            </a:r>
            <a:r>
              <a:rPr lang="en-GB" dirty="0"/>
              <a:t> 4:14 Therefore, since we have a great high priest who has passed through the heavens, Jesus the Son of God, let us hold fast our confession. 15 For we do not have a high priest who cannot sympathize with our weaknesses, but One who has been tempted in all things as we are, yet without sin. </a:t>
            </a:r>
          </a:p>
        </p:txBody>
      </p:sp>
    </p:spTree>
    <p:extLst>
      <p:ext uri="{BB962C8B-B14F-4D97-AF65-F5344CB8AC3E}">
        <p14:creationId xmlns:p14="http://schemas.microsoft.com/office/powerpoint/2010/main" val="6214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Heb</a:t>
            </a:r>
            <a:r>
              <a:rPr lang="en-GB" dirty="0"/>
              <a:t> </a:t>
            </a:r>
            <a:r>
              <a:rPr lang="en-GB" dirty="0" smtClean="0"/>
              <a:t>4:16 </a:t>
            </a:r>
            <a:r>
              <a:rPr lang="en-GB" dirty="0"/>
              <a:t>Therefore let us draw near with confidence to the throne of grace, so that we may receive mercy and find grace to help in time of need</a:t>
            </a:r>
            <a:r>
              <a:rPr lang="en-GB" dirty="0" smtClean="0"/>
              <a:t>.</a:t>
            </a:r>
          </a:p>
          <a:p>
            <a:r>
              <a:rPr lang="en-GB" dirty="0" smtClean="0"/>
              <a:t>We will continually need to draw near in relationship and intimacy</a:t>
            </a:r>
          </a:p>
          <a:p>
            <a:r>
              <a:rPr lang="en-GB" dirty="0" smtClean="0"/>
              <a:t>Intimacy releases identity</a:t>
            </a:r>
          </a:p>
          <a:p>
            <a:r>
              <a:rPr lang="en-GB" dirty="0" smtClean="0"/>
              <a:t>Identity releases responsibility</a:t>
            </a:r>
          </a:p>
          <a:p>
            <a:r>
              <a:rPr lang="en-GB" dirty="0" smtClean="0"/>
              <a:t>Responsibility releases transformation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296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800" dirty="0" smtClean="0"/>
              <a:t>In the introduction I will cover some </a:t>
            </a:r>
            <a:r>
              <a:rPr lang="en-GB" sz="3800" dirty="0" smtClean="0"/>
              <a:t>topics</a:t>
            </a:r>
            <a:r>
              <a:rPr lang="en-GB" sz="3800" dirty="0" smtClean="0"/>
              <a:t> at a introductory level that </a:t>
            </a:r>
            <a:r>
              <a:rPr lang="en-GB" sz="3800" dirty="0" smtClean="0"/>
              <a:t>will be either </a:t>
            </a:r>
            <a:r>
              <a:rPr lang="en-GB" sz="3800" dirty="0" smtClean="0"/>
              <a:t>become future </a:t>
            </a:r>
            <a:r>
              <a:rPr lang="en-GB" sz="3800" dirty="0" smtClean="0"/>
              <a:t>modules or sections within </a:t>
            </a:r>
            <a:r>
              <a:rPr lang="en-GB" sz="3800" dirty="0" smtClean="0"/>
              <a:t>modules covered in more detail</a:t>
            </a:r>
            <a:endParaRPr lang="en-GB" sz="3800" dirty="0" smtClean="0"/>
          </a:p>
          <a:p>
            <a:r>
              <a:rPr lang="en-GB" sz="3800" dirty="0"/>
              <a:t>New verses </a:t>
            </a:r>
            <a:r>
              <a:rPr lang="en-GB" sz="3800" dirty="0" smtClean="0"/>
              <a:t>old earthly verses heavenly ways</a:t>
            </a:r>
            <a:endParaRPr lang="en-GB" sz="3800" dirty="0" smtClean="0"/>
          </a:p>
          <a:p>
            <a:r>
              <a:rPr lang="en-GB" sz="3800" dirty="0" smtClean="0"/>
              <a:t>Navigating  the h</a:t>
            </a:r>
            <a:r>
              <a:rPr lang="en-GB" sz="3800" dirty="0" smtClean="0"/>
              <a:t>eavenly realms and structures </a:t>
            </a:r>
          </a:p>
          <a:p>
            <a:r>
              <a:rPr lang="en-GB" sz="3800" dirty="0" smtClean="0"/>
              <a:t>Living sacrifices, Transformation</a:t>
            </a:r>
            <a:r>
              <a:rPr lang="en-GB" sz="3800" dirty="0" smtClean="0"/>
              <a:t>, </a:t>
            </a:r>
            <a:r>
              <a:rPr lang="en-GB" sz="3800" dirty="0" smtClean="0"/>
              <a:t>Worship  </a:t>
            </a:r>
            <a:endParaRPr lang="en-GB" sz="3800" dirty="0"/>
          </a:p>
        </p:txBody>
      </p:sp>
    </p:spTree>
    <p:extLst>
      <p:ext uri="{BB962C8B-B14F-4D97-AF65-F5344CB8AC3E}">
        <p14:creationId xmlns:p14="http://schemas.microsoft.com/office/powerpoint/2010/main" val="25673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Tabernacle, Holy of Holies and arc </a:t>
            </a:r>
          </a:p>
          <a:p>
            <a:r>
              <a:rPr lang="en-GB" sz="4800" dirty="0"/>
              <a:t>Eternity and time</a:t>
            </a:r>
          </a:p>
          <a:p>
            <a:r>
              <a:rPr lang="en-GB" sz="4800" dirty="0" smtClean="0"/>
              <a:t>Courts councils and assemblies </a:t>
            </a:r>
            <a:endParaRPr lang="en-GB" sz="4800" dirty="0"/>
          </a:p>
          <a:p>
            <a:r>
              <a:rPr lang="en-GB" sz="4800" dirty="0" smtClean="0"/>
              <a:t>Legislation</a:t>
            </a:r>
            <a:r>
              <a:rPr lang="en-GB" sz="4800" dirty="0"/>
              <a:t>, </a:t>
            </a:r>
            <a:r>
              <a:rPr lang="en-GB" sz="4800" dirty="0" smtClean="0"/>
              <a:t>scrolls, mandates, laws, blueprints</a:t>
            </a:r>
            <a:endParaRPr lang="en-GB" sz="4800" dirty="0"/>
          </a:p>
          <a:p>
            <a:r>
              <a:rPr lang="en-GB" sz="4800" dirty="0" smtClean="0"/>
              <a:t>Mountains </a:t>
            </a:r>
            <a:r>
              <a:rPr lang="en-GB" sz="4800" dirty="0"/>
              <a:t>and thrones,</a:t>
            </a:r>
          </a:p>
          <a:p>
            <a:r>
              <a:rPr lang="en-GB" sz="4800" dirty="0" smtClean="0"/>
              <a:t>Heavenly </a:t>
            </a:r>
            <a:r>
              <a:rPr lang="en-GB" sz="4800" dirty="0"/>
              <a:t>authority </a:t>
            </a:r>
            <a:r>
              <a:rPr lang="en-GB" sz="4800" dirty="0" smtClean="0"/>
              <a:t>roles positions</a:t>
            </a:r>
          </a:p>
          <a:p>
            <a:endParaRPr lang="en-GB" sz="4800" dirty="0" smtClean="0"/>
          </a:p>
        </p:txBody>
      </p:sp>
    </p:spTree>
    <p:extLst>
      <p:ext uri="{BB962C8B-B14F-4D97-AF65-F5344CB8AC3E}">
        <p14:creationId xmlns:p14="http://schemas.microsoft.com/office/powerpoint/2010/main" val="91216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 smtClean="0"/>
              <a:t>Order </a:t>
            </a:r>
            <a:r>
              <a:rPr lang="en-GB" sz="4800" dirty="0"/>
              <a:t>of Melchizedek </a:t>
            </a:r>
            <a:endParaRPr lang="en-GB" sz="4800" dirty="0" smtClean="0"/>
          </a:p>
          <a:p>
            <a:r>
              <a:rPr lang="en-GB" sz="4800" dirty="0" smtClean="0"/>
              <a:t>4 </a:t>
            </a:r>
            <a:r>
              <a:rPr lang="en-GB" sz="4800" dirty="0"/>
              <a:t>faces of God </a:t>
            </a:r>
          </a:p>
          <a:p>
            <a:r>
              <a:rPr lang="en-GB" sz="4800" dirty="0" smtClean="0"/>
              <a:t>Angelic canopy</a:t>
            </a:r>
          </a:p>
          <a:p>
            <a:r>
              <a:rPr lang="en-GB" sz="4800" dirty="0"/>
              <a:t>7 spirits </a:t>
            </a:r>
            <a:r>
              <a:rPr lang="en-GB" sz="4800" dirty="0" smtClean="0"/>
              <a:t>of God</a:t>
            </a:r>
          </a:p>
          <a:p>
            <a:r>
              <a:rPr lang="en-GB" sz="4800" dirty="0"/>
              <a:t>C</a:t>
            </a:r>
            <a:r>
              <a:rPr lang="en-GB" sz="4800" dirty="0" smtClean="0"/>
              <a:t>loud </a:t>
            </a:r>
            <a:r>
              <a:rPr lang="en-GB" sz="4800" dirty="0"/>
              <a:t>of witnesses </a:t>
            </a:r>
          </a:p>
          <a:p>
            <a:r>
              <a:rPr lang="en-GB" sz="4800" dirty="0" smtClean="0"/>
              <a:t>Wisdom</a:t>
            </a:r>
          </a:p>
          <a:p>
            <a:r>
              <a:rPr lang="en-GB" sz="4800" dirty="0" smtClean="0"/>
              <a:t>Ancient </a:t>
            </a:r>
            <a:r>
              <a:rPr lang="en-GB" sz="4800" dirty="0"/>
              <a:t>or hooded </a:t>
            </a:r>
            <a:r>
              <a:rPr lang="en-GB" sz="4800" dirty="0" smtClean="0"/>
              <a:t>ones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48825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GB" sz="4800" dirty="0" smtClean="0"/>
              <a:t>Heavenly and earthly kingdom government</a:t>
            </a:r>
          </a:p>
          <a:p>
            <a:pPr>
              <a:lnSpc>
                <a:spcPct val="110000"/>
              </a:lnSpc>
            </a:pPr>
            <a:r>
              <a:rPr lang="en-GB" sz="4800" dirty="0"/>
              <a:t>R</a:t>
            </a:r>
            <a:r>
              <a:rPr lang="en-GB" sz="4800" dirty="0" smtClean="0"/>
              <a:t>eflection of </a:t>
            </a:r>
            <a:r>
              <a:rPr lang="en-GB" sz="4800" dirty="0"/>
              <a:t>the g</a:t>
            </a:r>
            <a:r>
              <a:rPr lang="en-GB" sz="4800" dirty="0" smtClean="0"/>
              <a:t>overnmental pattern </a:t>
            </a:r>
            <a:r>
              <a:rPr lang="en-GB" sz="4800" dirty="0" smtClean="0"/>
              <a:t>of heaven - Benches 3, 7 and 12</a:t>
            </a:r>
            <a:endParaRPr lang="en-GB" sz="4800" dirty="0"/>
          </a:p>
          <a:p>
            <a:pPr>
              <a:lnSpc>
                <a:spcPct val="110000"/>
              </a:lnSpc>
            </a:pPr>
            <a:r>
              <a:rPr lang="en-GB" sz="4800" dirty="0" smtClean="0"/>
              <a:t>Culture </a:t>
            </a:r>
            <a:r>
              <a:rPr lang="en-GB" sz="4800" dirty="0"/>
              <a:t>of </a:t>
            </a:r>
            <a:r>
              <a:rPr lang="en-GB" sz="4800" dirty="0" smtClean="0"/>
              <a:t>honour </a:t>
            </a:r>
            <a:r>
              <a:rPr lang="en-GB" sz="4800" dirty="0" smtClean="0"/>
              <a:t>relational openness, honesty and mutual submission</a:t>
            </a:r>
            <a:endParaRPr lang="en-GB" sz="4800" dirty="0" smtClean="0"/>
          </a:p>
        </p:txBody>
      </p:sp>
    </p:spTree>
    <p:extLst>
      <p:ext uri="{BB962C8B-B14F-4D97-AF65-F5344CB8AC3E}">
        <p14:creationId xmlns:p14="http://schemas.microsoft.com/office/powerpoint/2010/main" val="203259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effectLst/>
        </p:spPr>
        <p:txBody>
          <a:bodyPr lIns="0" tIns="0" rIns="0" bIns="0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4800" dirty="0" smtClean="0"/>
              <a:t>Pathway of Responsibility is where </a:t>
            </a:r>
            <a:r>
              <a:rPr lang="en-GB" sz="4800" dirty="0" smtClean="0"/>
              <a:t>we can walk </a:t>
            </a:r>
            <a:r>
              <a:rPr lang="en-GB" sz="4800" dirty="0" smtClean="0"/>
              <a:t>under an open </a:t>
            </a:r>
            <a:r>
              <a:rPr lang="en-GB" sz="4800" dirty="0"/>
              <a:t>heaven </a:t>
            </a:r>
            <a:r>
              <a:rPr lang="en-GB" sz="4800" dirty="0" smtClean="0"/>
              <a:t>on earth with </a:t>
            </a:r>
            <a:r>
              <a:rPr lang="en-GB" sz="4800" dirty="0" smtClean="0"/>
              <a:t>access to enter into </a:t>
            </a:r>
            <a:r>
              <a:rPr lang="en-GB" sz="4800" dirty="0" smtClean="0"/>
              <a:t>heaven</a:t>
            </a:r>
          </a:p>
          <a:p>
            <a:pPr>
              <a:lnSpc>
                <a:spcPct val="120000"/>
              </a:lnSpc>
            </a:pPr>
            <a:r>
              <a:rPr lang="en-GB" sz="4800" dirty="0" smtClean="0"/>
              <a:t>Ultimately to learn to live in dual realms</a:t>
            </a:r>
          </a:p>
          <a:p>
            <a:pPr>
              <a:lnSpc>
                <a:spcPct val="120000"/>
              </a:lnSpc>
            </a:pPr>
            <a:r>
              <a:rPr lang="en-GB" sz="4800" dirty="0" smtClean="0"/>
              <a:t>Our spirit in heaven continually “seeing” what the Father is doing and administrating what flows through the gateways of our soul and body into the world</a:t>
            </a:r>
            <a:endParaRPr lang="en-GB" sz="4800" dirty="0" smtClean="0"/>
          </a:p>
        </p:txBody>
      </p:sp>
    </p:spTree>
    <p:extLst>
      <p:ext uri="{BB962C8B-B14F-4D97-AF65-F5344CB8AC3E}">
        <p14:creationId xmlns:p14="http://schemas.microsoft.com/office/powerpoint/2010/main" val="78962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4200" dirty="0" smtClean="0"/>
              <a:t>Reclaiming the atmosphere of the earth</a:t>
            </a:r>
          </a:p>
          <a:p>
            <a:pPr>
              <a:lnSpc>
                <a:spcPct val="110000"/>
              </a:lnSpc>
            </a:pPr>
            <a:r>
              <a:rPr lang="en-GB" sz="4200" dirty="0" smtClean="0"/>
              <a:t>Demonic bench of 3</a:t>
            </a:r>
          </a:p>
          <a:p>
            <a:pPr>
              <a:lnSpc>
                <a:spcPct val="110000"/>
              </a:lnSpc>
            </a:pPr>
            <a:r>
              <a:rPr lang="en-GB" sz="4200" dirty="0" smtClean="0"/>
              <a:t>Darkness and light in the kingdom</a:t>
            </a:r>
          </a:p>
          <a:p>
            <a:pPr>
              <a:lnSpc>
                <a:spcPct val="110000"/>
              </a:lnSpc>
            </a:pPr>
            <a:r>
              <a:rPr lang="en-GB" sz="4200" dirty="0" smtClean="0"/>
              <a:t>Relationship between earth, the atmosphere of the earth and kingdom of God realm</a:t>
            </a:r>
          </a:p>
          <a:p>
            <a:pPr>
              <a:lnSpc>
                <a:spcPct val="110000"/>
              </a:lnSpc>
            </a:pPr>
            <a:r>
              <a:rPr lang="en-GB" sz="4200" dirty="0" smtClean="0"/>
              <a:t>Dealing with dragons, giants, false kings</a:t>
            </a:r>
            <a:endParaRPr lang="en-GB" sz="4200" dirty="0"/>
          </a:p>
        </p:txBody>
      </p:sp>
    </p:spTree>
    <p:extLst>
      <p:ext uri="{BB962C8B-B14F-4D97-AF65-F5344CB8AC3E}">
        <p14:creationId xmlns:p14="http://schemas.microsoft.com/office/powerpoint/2010/main" val="74073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4100" dirty="0" smtClean="0"/>
              <a:t>Engaging </a:t>
            </a:r>
            <a:r>
              <a:rPr lang="en-GB" sz="4100" dirty="0"/>
              <a:t>the 12 High Chancellors Houses</a:t>
            </a:r>
          </a:p>
          <a:p>
            <a:r>
              <a:rPr lang="en-GB" sz="4100" dirty="0" smtClean="0"/>
              <a:t>Alignment of the Circle </a:t>
            </a:r>
            <a:r>
              <a:rPr lang="en-GB" sz="4100" dirty="0"/>
              <a:t>of the </a:t>
            </a:r>
            <a:r>
              <a:rPr lang="en-GB" sz="4100" dirty="0" smtClean="0"/>
              <a:t>deep</a:t>
            </a:r>
          </a:p>
          <a:p>
            <a:r>
              <a:rPr lang="en-GB" sz="4100" dirty="0" smtClean="0"/>
              <a:t>Administrating the times and seasons to release the ordinances, mantles, scrolls from the eternal precepts of God</a:t>
            </a:r>
          </a:p>
          <a:p>
            <a:r>
              <a:rPr lang="en-GB" sz="4100" dirty="0" smtClean="0"/>
              <a:t>Establishing new order Ekklesia </a:t>
            </a:r>
            <a:r>
              <a:rPr lang="en-GB" sz="4100" dirty="0"/>
              <a:t>and Embassies of heaven on earth from heavenly blueprints</a:t>
            </a:r>
          </a:p>
          <a:p>
            <a:endParaRPr lang="en-GB" sz="4100" dirty="0" smtClean="0"/>
          </a:p>
        </p:txBody>
      </p:sp>
    </p:spTree>
    <p:extLst>
      <p:ext uri="{BB962C8B-B14F-4D97-AF65-F5344CB8AC3E}">
        <p14:creationId xmlns:p14="http://schemas.microsoft.com/office/powerpoint/2010/main" val="327134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7" y="58011"/>
            <a:ext cx="8784976" cy="922717"/>
          </a:xfrm>
        </p:spPr>
        <p:txBody>
          <a:bodyPr>
            <a:norm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r>
              <a:rPr lang="en-GB" sz="4800" dirty="0" smtClean="0"/>
              <a:t>We are responsible as sons to rule the created universe</a:t>
            </a:r>
          </a:p>
          <a:p>
            <a:r>
              <a:rPr lang="en-GB" sz="4800" dirty="0" smtClean="0"/>
              <a:t>Physical created realm</a:t>
            </a:r>
          </a:p>
          <a:p>
            <a:r>
              <a:rPr lang="en-GB" sz="4800" dirty="0" smtClean="0"/>
              <a:t>Spiritual unseen created realm</a:t>
            </a:r>
          </a:p>
          <a:p>
            <a:r>
              <a:rPr lang="en-GB" sz="4800" dirty="0" smtClean="0"/>
              <a:t>Are we willing to take that responsibility and be accountable as sons of God?</a:t>
            </a:r>
          </a:p>
        </p:txBody>
      </p:sp>
    </p:spTree>
    <p:extLst>
      <p:ext uri="{BB962C8B-B14F-4D97-AF65-F5344CB8AC3E}">
        <p14:creationId xmlns:p14="http://schemas.microsoft.com/office/powerpoint/2010/main" val="217734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1309294" y="3033240"/>
            <a:ext cx="6719090" cy="692277"/>
          </a:xfrm>
          <a:prstGeom prst="wave">
            <a:avLst/>
          </a:prstGeom>
          <a:gradFill>
            <a:gsLst>
              <a:gs pos="0">
                <a:srgbClr val="03D4A8"/>
              </a:gs>
              <a:gs pos="17000">
                <a:srgbClr val="21D6E0"/>
              </a:gs>
              <a:gs pos="59000">
                <a:schemeClr val="tx2">
                  <a:lumMod val="40000"/>
                  <a:lumOff val="60000"/>
                </a:schemeClr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00" y="4013549"/>
            <a:ext cx="1309295" cy="2133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88392"/>
            <a:ext cx="1294710" cy="1028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9294" y="497071"/>
            <a:ext cx="270890" cy="324007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725517"/>
            <a:ext cx="9143999" cy="28803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22763" y="489798"/>
            <a:ext cx="270890" cy="324007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30616" y="497071"/>
            <a:ext cx="270890" cy="324007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29" y="2688392"/>
            <a:ext cx="1297340" cy="9717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6687" y="140963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WAY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0156" y="140964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TRUTH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0470" y="140964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LIFE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9347" y="836712"/>
            <a:ext cx="1691680" cy="28803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12791" y="1144161"/>
            <a:ext cx="116642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SOUL/SPIRIT</a:t>
            </a:r>
          </a:p>
          <a:p>
            <a:pPr algn="ctr"/>
            <a:r>
              <a:rPr lang="en-GB" dirty="0" smtClean="0">
                <a:solidFill>
                  <a:prstClr val="black"/>
                </a:solidFill>
              </a:rPr>
              <a:t>SKINS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26260" y="1005662"/>
            <a:ext cx="1368152" cy="8309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THOUGHTS &amp; INTENTIONS</a:t>
            </a:r>
          </a:p>
          <a:p>
            <a:pPr algn="ctr"/>
            <a:r>
              <a:rPr lang="en-GB" dirty="0" smtClean="0">
                <a:solidFill>
                  <a:prstClr val="black"/>
                </a:solidFill>
              </a:rPr>
              <a:t>MOTIVES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6136" y="1019409"/>
            <a:ext cx="1166428" cy="8309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BONE &amp; MARROW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DNA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3115" y="2549892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LAVER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11298" y="2546020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ALTAR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5976" y="2543574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LIGHT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97" y="1719112"/>
            <a:ext cx="1122700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LIVING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SACRIFICES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7855" y="836712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CROSS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12791" y="6309320"/>
            <a:ext cx="551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prstClr val="black"/>
                </a:solidFill>
              </a:rPr>
              <a:t>Pathway of Responsibility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11027" y="4557155"/>
            <a:ext cx="4974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prstClr val="black"/>
                </a:solidFill>
              </a:rPr>
              <a:t>Pattern of the  true tabernacle</a:t>
            </a:r>
            <a:endParaRPr lang="en-GB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0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1250818" y="5287163"/>
            <a:ext cx="7893182" cy="692277"/>
          </a:xfrm>
          <a:prstGeom prst="wave">
            <a:avLst/>
          </a:prstGeom>
          <a:gradFill>
            <a:gsLst>
              <a:gs pos="0">
                <a:srgbClr val="03D4A8"/>
              </a:gs>
              <a:gs pos="17000">
                <a:srgbClr val="21D6E0"/>
              </a:gs>
              <a:gs pos="59000">
                <a:schemeClr val="tx2">
                  <a:lumMod val="40000"/>
                  <a:lumOff val="60000"/>
                </a:schemeClr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08" y="5275818"/>
            <a:ext cx="1294710" cy="5936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0818" y="2123545"/>
            <a:ext cx="270890" cy="324007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877272"/>
            <a:ext cx="9143999" cy="28803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0503" y="2222237"/>
            <a:ext cx="270890" cy="324007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8212" y="1806739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WAY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93236" y="1806738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TRUTH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294" y="2549892"/>
            <a:ext cx="1691680" cy="28803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589" y="575203"/>
            <a:ext cx="1579089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COURT ACCUSATION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8444" y="575203"/>
            <a:ext cx="1579605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COURT OF WAR/STRATEGY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1670" y="615392"/>
            <a:ext cx="116642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COURT OF ANGELS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7824" y="70466"/>
            <a:ext cx="2643117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2400" dirty="0" smtClean="0">
                <a:solidFill>
                  <a:prstClr val="black"/>
                </a:solidFill>
              </a:rPr>
              <a:t>KINGDOM OF GOD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08241" y="1514221"/>
            <a:ext cx="1122700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RULING LORDSHIP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3802" y="2549892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CROSS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88391"/>
            <a:ext cx="4325341" cy="2463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78" y="2123545"/>
            <a:ext cx="869430" cy="11607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316" y="5439817"/>
            <a:ext cx="4810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317" y="5439816"/>
            <a:ext cx="4810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39815"/>
            <a:ext cx="4810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41" y="5439814"/>
            <a:ext cx="4810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34" y="5439813"/>
            <a:ext cx="4810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39812"/>
            <a:ext cx="4810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019" y="5462313"/>
            <a:ext cx="4810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63888" y="6381328"/>
            <a:ext cx="2307559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EVERLASTING DOORS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9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1" grpId="0"/>
      <p:bldP spid="2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14" y="1400336"/>
            <a:ext cx="1571601" cy="1183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20" y="4488487"/>
            <a:ext cx="3412532" cy="1311177"/>
          </a:xfrm>
          <a:prstGeom prst="rect">
            <a:avLst/>
          </a:prstGeom>
        </p:spPr>
      </p:pic>
      <p:sp>
        <p:nvSpPr>
          <p:cNvPr id="2" name="Wave 1"/>
          <p:cNvSpPr/>
          <p:nvPr/>
        </p:nvSpPr>
        <p:spPr>
          <a:xfrm>
            <a:off x="18743" y="5799664"/>
            <a:ext cx="9144000" cy="692277"/>
          </a:xfrm>
          <a:prstGeom prst="wave">
            <a:avLst/>
          </a:prstGeom>
          <a:gradFill>
            <a:gsLst>
              <a:gs pos="0">
                <a:srgbClr val="03D4A8"/>
              </a:gs>
              <a:gs pos="17000">
                <a:srgbClr val="21D6E0"/>
              </a:gs>
              <a:gs pos="59000">
                <a:schemeClr val="tx2">
                  <a:lumMod val="40000"/>
                  <a:lumOff val="60000"/>
                </a:schemeClr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647" y="1433907"/>
            <a:ext cx="270890" cy="4418555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81328"/>
            <a:ext cx="9143999" cy="28803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11626" y="1433907"/>
            <a:ext cx="270890" cy="4492619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8623" y="581008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LIFE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43" y="581009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TRUTH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824" y="3489940"/>
            <a:ext cx="1368152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COURT OF CHANCELLORS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6391" y="3490303"/>
            <a:ext cx="116642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COURT OF SCRIBES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04036" y="101241"/>
            <a:ext cx="2325435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</a:rPr>
              <a:t>KINGDOM OF HEAVEN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43264" y="1400336"/>
            <a:ext cx="1122700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WISDOMS HEIGHTS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099" y="4227515"/>
            <a:ext cx="869430" cy="11607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30829" y="3673517"/>
            <a:ext cx="1122700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RULING KINGSHIP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59" y="1526507"/>
            <a:ext cx="463016" cy="72918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51" y="2583588"/>
            <a:ext cx="482427" cy="7295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11" y="552709"/>
            <a:ext cx="1295881" cy="8811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50" y="719924"/>
            <a:ext cx="474653" cy="6804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2" r="13710"/>
          <a:stretch/>
        </p:blipFill>
        <p:spPr>
          <a:xfrm flipH="1">
            <a:off x="3318147" y="1563158"/>
            <a:ext cx="409242" cy="69253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6562" y="3351440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Earth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55454" y="1853462"/>
            <a:ext cx="1199296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Atmosphere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14735" y="1632425"/>
            <a:ext cx="936104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Under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Earth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36562" y="421805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Stars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5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  <p:bldP spid="18" grpId="0"/>
      <p:bldP spid="30" grpId="0"/>
      <p:bldP spid="31" grpId="0"/>
      <p:bldP spid="32" grpId="0"/>
      <p:bldP spid="3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32102" y="5905075"/>
            <a:ext cx="9144000" cy="692277"/>
          </a:xfrm>
          <a:prstGeom prst="wave">
            <a:avLst/>
          </a:prstGeom>
          <a:gradFill>
            <a:gsLst>
              <a:gs pos="0">
                <a:srgbClr val="03D4A8"/>
              </a:gs>
              <a:gs pos="17000">
                <a:srgbClr val="21D6E0"/>
              </a:gs>
              <a:gs pos="59000">
                <a:schemeClr val="tx2">
                  <a:lumMod val="40000"/>
                  <a:lumOff val="60000"/>
                </a:schemeClr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732" y="1535054"/>
            <a:ext cx="270890" cy="4418555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02" y="6453336"/>
            <a:ext cx="9143999" cy="28803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0503" y="1498021"/>
            <a:ext cx="270890" cy="4492619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5808" y="599738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LIFE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53022" y="876737"/>
            <a:ext cx="1579089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COURT OF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KINGS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30699" y="-15814"/>
            <a:ext cx="2952328" cy="6771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2400" dirty="0" smtClean="0">
                <a:solidFill>
                  <a:prstClr val="black"/>
                </a:solidFill>
              </a:rPr>
              <a:t>HEAVEN</a:t>
            </a:r>
            <a:r>
              <a:rPr lang="en-GB" dirty="0" smtClean="0">
                <a:solidFill>
                  <a:prstClr val="black"/>
                </a:solidFill>
              </a:rPr>
              <a:t/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sz="2000" dirty="0" smtClean="0">
                <a:solidFill>
                  <a:prstClr val="black"/>
                </a:solidFill>
              </a:rPr>
              <a:t>Mountain or House of God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70782" y="1536976"/>
            <a:ext cx="1122700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Throne Room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888" y="3142928"/>
            <a:ext cx="434714" cy="5803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88028" y="2493271"/>
            <a:ext cx="1122700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RULING 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SONS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78882" y="888231"/>
            <a:ext cx="1579089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COURT OF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THE UPRIGHT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8980" y="876737"/>
            <a:ext cx="1579089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COURT OF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COUNCILS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9" name="Wave 18"/>
          <p:cNvSpPr/>
          <p:nvPr/>
        </p:nvSpPr>
        <p:spPr>
          <a:xfrm rot="1378123">
            <a:off x="5484654" y="4342750"/>
            <a:ext cx="2578319" cy="391486"/>
          </a:xfrm>
          <a:prstGeom prst="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River of Life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6" name="Wave 25"/>
          <p:cNvSpPr/>
          <p:nvPr/>
        </p:nvSpPr>
        <p:spPr>
          <a:xfrm rot="20006554">
            <a:off x="701084" y="4482189"/>
            <a:ext cx="2582383" cy="371193"/>
          </a:xfrm>
          <a:prstGeom prst="wave">
            <a:avLst/>
          </a:prstGeom>
          <a:gradFill>
            <a:gsLst>
              <a:gs pos="0">
                <a:srgbClr val="FFF200"/>
              </a:gs>
              <a:gs pos="0">
                <a:srgbClr val="FF7A00"/>
              </a:gs>
              <a:gs pos="32000">
                <a:srgbClr val="FF0300"/>
              </a:gs>
              <a:gs pos="99000">
                <a:srgbClr val="FF00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River of Fire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06" y="4005064"/>
            <a:ext cx="1022611" cy="765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10" y="2147086"/>
            <a:ext cx="998872" cy="750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925778" y="4667786"/>
            <a:ext cx="1122700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Holy of Holies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11" y="3087765"/>
            <a:ext cx="901315" cy="7311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50621" y="3937325"/>
            <a:ext cx="11227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Fire Stones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73" y="3087765"/>
            <a:ext cx="1085400" cy="65656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78882" y="3309830"/>
            <a:ext cx="11227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Temple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406" y="3047269"/>
            <a:ext cx="1030239" cy="77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44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18" grpId="0"/>
      <p:bldP spid="23" grpId="0"/>
      <p:bldP spid="25" grpId="0"/>
      <p:bldP spid="19" grpId="0" animBg="1"/>
      <p:bldP spid="26" grpId="0" animBg="1"/>
      <p:bldP spid="27" grpId="0"/>
      <p:bldP spid="28" grpId="0"/>
      <p:bldP spid="2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25632" y="5761059"/>
            <a:ext cx="9144000" cy="692277"/>
          </a:xfrm>
          <a:prstGeom prst="wave">
            <a:avLst/>
          </a:prstGeom>
          <a:gradFill>
            <a:gsLst>
              <a:gs pos="0">
                <a:srgbClr val="03D4A8"/>
              </a:gs>
              <a:gs pos="17000">
                <a:srgbClr val="21D6E0"/>
              </a:gs>
              <a:gs pos="59000">
                <a:schemeClr val="tx2">
                  <a:lumMod val="40000"/>
                  <a:lumOff val="60000"/>
                </a:schemeClr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853" y="1419774"/>
            <a:ext cx="270890" cy="4418555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5808" y="6309320"/>
            <a:ext cx="9143999" cy="28803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1176" y="1434553"/>
            <a:ext cx="270890" cy="4492619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5808" y="599738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LIFE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30699" y="45740"/>
            <a:ext cx="295232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HEAVEN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Mountain or House of God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0376" y="5047250"/>
            <a:ext cx="11227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Book Room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6932" y="1536976"/>
            <a:ext cx="1122700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RULING 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SONS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90" y="2634695"/>
            <a:ext cx="710193" cy="531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26" y="1434553"/>
            <a:ext cx="824968" cy="6194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25659" y="3275112"/>
            <a:ext cx="1426032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Trading Floors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50" y="2007702"/>
            <a:ext cx="676376" cy="54870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1956" y="5451575"/>
            <a:ext cx="142112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Class Rooms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94" y="2007701"/>
            <a:ext cx="644457" cy="54870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3264" y="3591420"/>
            <a:ext cx="7527121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12 Chancellors Houses</a:t>
            </a:r>
          </a:p>
          <a:p>
            <a:pPr algn="ctr"/>
            <a:r>
              <a:rPr lang="en-GB" dirty="0" smtClean="0">
                <a:solidFill>
                  <a:prstClr val="black"/>
                </a:solidFill>
              </a:rPr>
              <a:t>Treasury Room - </a:t>
            </a:r>
            <a:r>
              <a:rPr lang="en-GB" dirty="0">
                <a:solidFill>
                  <a:prstClr val="black"/>
                </a:solidFill>
              </a:rPr>
              <a:t>Mantle </a:t>
            </a:r>
            <a:r>
              <a:rPr lang="en-GB" dirty="0" smtClean="0">
                <a:solidFill>
                  <a:prstClr val="black"/>
                </a:solidFill>
              </a:rPr>
              <a:t>Room - </a:t>
            </a:r>
            <a:r>
              <a:rPr lang="en-GB" dirty="0">
                <a:solidFill>
                  <a:prstClr val="black"/>
                </a:solidFill>
              </a:rPr>
              <a:t>Scroll </a:t>
            </a:r>
            <a:r>
              <a:rPr lang="en-GB" dirty="0" smtClean="0">
                <a:solidFill>
                  <a:prstClr val="black"/>
                </a:solidFill>
              </a:rPr>
              <a:t>Room -  </a:t>
            </a:r>
            <a:r>
              <a:rPr lang="en-GB" dirty="0">
                <a:solidFill>
                  <a:prstClr val="black"/>
                </a:solidFill>
              </a:rPr>
              <a:t>Affairs of Nations Room </a:t>
            </a:r>
            <a:r>
              <a:rPr lang="en-GB" dirty="0" smtClean="0">
                <a:solidFill>
                  <a:prstClr val="black"/>
                </a:solidFill>
              </a:rPr>
              <a:t>- Weapons </a:t>
            </a:r>
            <a:r>
              <a:rPr lang="en-GB" dirty="0">
                <a:solidFill>
                  <a:prstClr val="black"/>
                </a:solidFill>
              </a:rPr>
              <a:t>Room </a:t>
            </a:r>
            <a:r>
              <a:rPr lang="en-GB" dirty="0" smtClean="0">
                <a:solidFill>
                  <a:prstClr val="black"/>
                </a:solidFill>
              </a:rPr>
              <a:t> - Culture </a:t>
            </a:r>
            <a:r>
              <a:rPr lang="en-GB" dirty="0">
                <a:solidFill>
                  <a:prstClr val="black"/>
                </a:solidFill>
              </a:rPr>
              <a:t>Room </a:t>
            </a:r>
            <a:r>
              <a:rPr lang="en-GB" dirty="0" smtClean="0">
                <a:solidFill>
                  <a:prstClr val="black"/>
                </a:solidFill>
              </a:rPr>
              <a:t> - Discovery Room -  </a:t>
            </a:r>
            <a:r>
              <a:rPr lang="en-GB" dirty="0">
                <a:solidFill>
                  <a:prstClr val="black"/>
                </a:solidFill>
              </a:rPr>
              <a:t>Commissioning </a:t>
            </a:r>
            <a:r>
              <a:rPr lang="en-GB" dirty="0" smtClean="0">
                <a:solidFill>
                  <a:prstClr val="black"/>
                </a:solidFill>
              </a:rPr>
              <a:t>Room -  </a:t>
            </a:r>
            <a:r>
              <a:rPr lang="en-GB" dirty="0">
                <a:solidFill>
                  <a:prstClr val="black"/>
                </a:solidFill>
              </a:rPr>
              <a:t>Law Room </a:t>
            </a:r>
            <a:r>
              <a:rPr lang="en-GB" dirty="0" smtClean="0">
                <a:solidFill>
                  <a:prstClr val="black"/>
                </a:solidFill>
              </a:rPr>
              <a:t> - Precepts Room - </a:t>
            </a:r>
            <a:r>
              <a:rPr lang="en-GB" dirty="0">
                <a:solidFill>
                  <a:prstClr val="black"/>
                </a:solidFill>
              </a:rPr>
              <a:t>Ordinance </a:t>
            </a:r>
            <a:r>
              <a:rPr lang="en-GB" dirty="0" smtClean="0">
                <a:solidFill>
                  <a:prstClr val="black"/>
                </a:solidFill>
              </a:rPr>
              <a:t>Room -  </a:t>
            </a:r>
            <a:r>
              <a:rPr lang="en-GB" dirty="0">
                <a:solidFill>
                  <a:prstClr val="black"/>
                </a:solidFill>
              </a:rPr>
              <a:t>Statutes Room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92" y="2026456"/>
            <a:ext cx="812031" cy="60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019422" y="5047249"/>
            <a:ext cx="11227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Wine Room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42122" y="5047250"/>
            <a:ext cx="11227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Oil Room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16825" y="5048783"/>
            <a:ext cx="1544786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Dialogue Room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54017" y="5048783"/>
            <a:ext cx="1584175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 Wardrobe Room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17594" y="1813975"/>
            <a:ext cx="165559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TRAINING HALL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7 SPIRITS of GOD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23872" y="5441734"/>
            <a:ext cx="1601098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Record Room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9849" y="5373971"/>
            <a:ext cx="186641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Infinite Resources Room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65939" y="5451576"/>
            <a:ext cx="16816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Body Parts Room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750970" y="5448560"/>
            <a:ext cx="15176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Quest Room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8" grpId="0"/>
      <p:bldP spid="22" grpId="0"/>
      <p:bldP spid="29" grpId="0"/>
      <p:bldP spid="30" grpId="0"/>
      <p:bldP spid="31" grpId="0"/>
      <p:bldP spid="32" grpId="0"/>
      <p:bldP spid="33" grpId="0"/>
      <p:bldP spid="34" grpId="0"/>
      <p:bldP spid="4" grpId="0"/>
      <p:bldP spid="35" grpId="0"/>
      <p:bldP spid="3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2" y="5180595"/>
            <a:ext cx="9143998" cy="692277"/>
          </a:xfrm>
          <a:prstGeom prst="wave">
            <a:avLst/>
          </a:prstGeom>
          <a:gradFill>
            <a:gsLst>
              <a:gs pos="0">
                <a:srgbClr val="0070C0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5761379"/>
            <a:ext cx="9143999" cy="28803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1268760"/>
            <a:ext cx="270890" cy="4492619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3259" y="139521"/>
            <a:ext cx="27378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Heaven of Heavens</a:t>
            </a:r>
            <a:endParaRPr lang="en-US" sz="2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4128" y="1268760"/>
            <a:ext cx="270890" cy="4492619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51202" y="1240314"/>
            <a:ext cx="270890" cy="4492619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9573" y="154910"/>
            <a:ext cx="1640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Perfection</a:t>
            </a:r>
            <a:endParaRPr lang="en-US" sz="2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2862" y="170299"/>
            <a:ext cx="143668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Eternity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1469818"/>
            <a:ext cx="1579089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COURT OF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JUDGES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8586" y="1469818"/>
            <a:ext cx="1579089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COURT OF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70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657" y="1469818"/>
            <a:ext cx="1579089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COURT OF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THE LORD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63423" y="763630"/>
            <a:ext cx="14366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Dark Cloud</a:t>
            </a:r>
            <a:b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Person of God</a:t>
            </a:r>
            <a:endParaRPr lang="en-US" sz="16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6328806" y="1469818"/>
            <a:ext cx="792088" cy="576064"/>
          </a:xfrm>
          <a:prstGeom prst="cloud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172" y="1348405"/>
            <a:ext cx="1042189" cy="78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5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effectLst/>
        </p:spPr>
        <p:txBody>
          <a:bodyPr lIns="0" tIns="0" rIns="0" bIns="0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 sz="4800" dirty="0"/>
              <a:t>A</a:t>
            </a:r>
            <a:r>
              <a:rPr lang="en-GB" sz="4800" dirty="0" smtClean="0"/>
              <a:t>n </a:t>
            </a:r>
            <a:r>
              <a:rPr lang="en-GB" sz="4800" dirty="0" smtClean="0"/>
              <a:t>open </a:t>
            </a:r>
            <a:r>
              <a:rPr lang="en-GB" sz="4800" dirty="0"/>
              <a:t>heaven </a:t>
            </a:r>
            <a:r>
              <a:rPr lang="en-GB" sz="4800" dirty="0" smtClean="0"/>
              <a:t>and angelic support enables us walk with God</a:t>
            </a:r>
          </a:p>
          <a:p>
            <a:pPr>
              <a:lnSpc>
                <a:spcPct val="120000"/>
              </a:lnSpc>
            </a:pPr>
            <a:r>
              <a:rPr lang="en-GB" sz="4800" dirty="0" smtClean="0"/>
              <a:t>This </a:t>
            </a:r>
            <a:r>
              <a:rPr lang="en-GB" sz="4800" dirty="0" smtClean="0"/>
              <a:t>reality is seen right through the bible and in history</a:t>
            </a:r>
          </a:p>
          <a:p>
            <a:pPr>
              <a:lnSpc>
                <a:spcPct val="120000"/>
              </a:lnSpc>
            </a:pPr>
            <a:r>
              <a:rPr lang="en-GB" sz="4800" dirty="0" smtClean="0"/>
              <a:t>Enoch, Noah, Jacob, Moses, 70 Elders, Joshua, Isaiah, Ezekiel, Joshua, Jesus, Paul and </a:t>
            </a:r>
            <a:r>
              <a:rPr lang="en-GB" sz="4800" dirty="0"/>
              <a:t>John </a:t>
            </a:r>
            <a:r>
              <a:rPr lang="en-GB" sz="4800" dirty="0" smtClean="0"/>
              <a:t>are examples </a:t>
            </a:r>
            <a:r>
              <a:rPr lang="en-GB" sz="4800" dirty="0"/>
              <a:t>we have same invitation </a:t>
            </a:r>
            <a:r>
              <a:rPr lang="en-GB" sz="4800" dirty="0" smtClean="0"/>
              <a:t>to come </a:t>
            </a:r>
            <a:r>
              <a:rPr lang="en-GB" sz="4800" dirty="0"/>
              <a:t>up </a:t>
            </a:r>
            <a:r>
              <a:rPr lang="en-GB" sz="4800" dirty="0" smtClean="0"/>
              <a:t>here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75161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253569" y="5066759"/>
            <a:ext cx="2206974" cy="989249"/>
            <a:chOff x="3301192" y="2191893"/>
            <a:chExt cx="1905410" cy="633112"/>
          </a:xfrm>
        </p:grpSpPr>
        <p:sp>
          <p:nvSpPr>
            <p:cNvPr id="8" name="Rektangel 101"/>
            <p:cNvSpPr>
              <a:spLocks noChangeArrowheads="1"/>
            </p:cNvSpPr>
            <p:nvPr/>
          </p:nvSpPr>
          <p:spPr bwMode="auto">
            <a:xfrm>
              <a:off x="3301192" y="2191893"/>
              <a:ext cx="1905410" cy="633112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49556" y="2242875"/>
              <a:ext cx="1779585" cy="58213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defRPr/>
              </a:pPr>
              <a:endParaRPr lang="en-US" sz="28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9639" y="5066681"/>
            <a:ext cx="2374437" cy="989327"/>
            <a:chOff x="3301189" y="2191893"/>
            <a:chExt cx="1905413" cy="633112"/>
          </a:xfrm>
        </p:grpSpPr>
        <p:sp>
          <p:nvSpPr>
            <p:cNvPr id="11" name="Rektangel 101"/>
            <p:cNvSpPr>
              <a:spLocks noChangeArrowheads="1"/>
            </p:cNvSpPr>
            <p:nvPr/>
          </p:nvSpPr>
          <p:spPr bwMode="auto">
            <a:xfrm>
              <a:off x="3301192" y="2191893"/>
              <a:ext cx="1905410" cy="633112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01189" y="2272098"/>
              <a:ext cx="1865725" cy="23635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endParaRPr lang="en-US" sz="24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4" name="Rektangel 101"/>
          <p:cNvSpPr>
            <a:spLocks noChangeArrowheads="1"/>
          </p:cNvSpPr>
          <p:nvPr/>
        </p:nvSpPr>
        <p:spPr bwMode="auto">
          <a:xfrm>
            <a:off x="6406890" y="294166"/>
            <a:ext cx="2154485" cy="1235059"/>
          </a:xfrm>
          <a:prstGeom prst="rect">
            <a:avLst/>
          </a:prstGeom>
          <a:gradFill flip="none" rotWithShape="1">
            <a:gsLst>
              <a:gs pos="22000">
                <a:schemeClr val="tx1">
                  <a:lumMod val="65000"/>
                  <a:lumOff val="35000"/>
                </a:schemeClr>
              </a:gs>
              <a:gs pos="77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2800" b="1" kern="0" dirty="0" smtClean="0">
                <a:solidFill>
                  <a:prstClr val="black"/>
                </a:solidFill>
                <a:latin typeface="Calibri"/>
                <a:ea typeface="ＭＳ Ｐゴシック" pitchFamily="-97" charset="-128"/>
                <a:cs typeface="ＭＳ Ｐゴシック" charset="-128"/>
              </a:rPr>
              <a:t>Living Sacrifices</a:t>
            </a:r>
            <a:endParaRPr lang="da-DK" sz="2800" b="1" kern="0" dirty="0">
              <a:solidFill>
                <a:prstClr val="black"/>
              </a:solidFill>
              <a:latin typeface="Calibri"/>
              <a:ea typeface="ＭＳ Ｐゴシック" pitchFamily="-97" charset="-128"/>
              <a:cs typeface="ＭＳ Ｐゴシック" charset="-128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46568" y="2048400"/>
            <a:ext cx="2602460" cy="2204864"/>
          </a:xfrm>
          <a:prstGeom prst="ellipse">
            <a:avLst/>
          </a:prstGeom>
          <a:gradFill flip="none" rotWithShape="1">
            <a:gsLst>
              <a:gs pos="22000">
                <a:srgbClr val="008000"/>
              </a:gs>
              <a:gs pos="77000">
                <a:srgbClr val="4FF600"/>
              </a:gs>
              <a:gs pos="100000">
                <a:srgbClr val="00B300"/>
              </a:gs>
            </a:gsLst>
            <a:lin ang="13500000" scaled="1"/>
            <a:tileRect/>
          </a:gradFill>
          <a:ln w="12700"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0" tIns="0" rIns="0" b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kern="0" dirty="0" smtClean="0">
                <a:solidFill>
                  <a:prstClr val="black"/>
                </a:solidFill>
                <a:latin typeface="Calibri"/>
                <a:ea typeface="ＭＳ Ｐゴシック" pitchFamily="-97" charset="-128"/>
                <a:cs typeface="ＭＳ Ｐゴシック" charset="-128"/>
              </a:rPr>
              <a:t>Pathway of Responsibility</a:t>
            </a:r>
            <a:endParaRPr lang="en-GB" sz="2400" b="1" kern="0" dirty="0">
              <a:solidFill>
                <a:prstClr val="black"/>
              </a:solidFill>
              <a:latin typeface="Calibri"/>
              <a:ea typeface="ＭＳ Ｐゴシック" pitchFamily="-97" charset="-128"/>
              <a:cs typeface="ＭＳ Ｐゴシック" charset="-128"/>
            </a:endParaRPr>
          </a:p>
        </p:txBody>
      </p:sp>
      <p:sp>
        <p:nvSpPr>
          <p:cNvPr id="24" name="Notched Right Arrow 23"/>
          <p:cNvSpPr/>
          <p:nvPr/>
        </p:nvSpPr>
        <p:spPr>
          <a:xfrm>
            <a:off x="3919764" y="503211"/>
            <a:ext cx="1056068" cy="57824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Notched Right Arrow 25"/>
          <p:cNvSpPr/>
          <p:nvPr/>
        </p:nvSpPr>
        <p:spPr>
          <a:xfrm rot="10800000">
            <a:off x="4107970" y="5229321"/>
            <a:ext cx="1056068" cy="57824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Notched Right Arrow 26"/>
          <p:cNvSpPr/>
          <p:nvPr/>
        </p:nvSpPr>
        <p:spPr>
          <a:xfrm rot="16200000">
            <a:off x="788179" y="2861709"/>
            <a:ext cx="1056068" cy="57824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07647" y="362323"/>
            <a:ext cx="2206974" cy="989249"/>
            <a:chOff x="3352133" y="2191893"/>
            <a:chExt cx="1905410" cy="633112"/>
          </a:xfrm>
        </p:grpSpPr>
        <p:sp>
          <p:nvSpPr>
            <p:cNvPr id="20" name="Rektangel 101"/>
            <p:cNvSpPr>
              <a:spLocks noChangeArrowheads="1"/>
            </p:cNvSpPr>
            <p:nvPr/>
          </p:nvSpPr>
          <p:spPr bwMode="auto">
            <a:xfrm>
              <a:off x="3352133" y="2191893"/>
              <a:ext cx="1905410" cy="633112"/>
            </a:xfrm>
            <a:prstGeom prst="rect">
              <a:avLst/>
            </a:prstGeom>
            <a:gradFill flip="none" rotWithShape="1">
              <a:gsLst>
                <a:gs pos="22000">
                  <a:schemeClr val="tx1">
                    <a:lumMod val="65000"/>
                    <a:lumOff val="35000"/>
                  </a:schemeClr>
                </a:gs>
                <a:gs pos="77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>
                <a:solidFill>
                  <a:sysClr val="window" lastClr="FFFFFF"/>
                </a:solidFill>
                <a:latin typeface="Calibri"/>
                <a:ea typeface="ＭＳ Ｐゴシック" pitchFamily="-97" charset="-128"/>
                <a:cs typeface="ＭＳ Ｐゴシック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85453" y="2292264"/>
              <a:ext cx="1779585" cy="45574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defRPr/>
              </a:pPr>
              <a:r>
                <a:rPr lang="en-US" sz="2400" b="1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Understanding</a:t>
              </a:r>
              <a:br>
                <a:rPr lang="en-US" sz="2400" b="1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rPr>
              </a:br>
              <a:r>
                <a:rPr lang="en-US" sz="2400" b="1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Responsibility</a:t>
              </a:r>
              <a:endParaRPr lang="en-US" sz="28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" name="Notched Right Arrow 27"/>
          <p:cNvSpPr/>
          <p:nvPr/>
        </p:nvSpPr>
        <p:spPr>
          <a:xfrm rot="5400000">
            <a:off x="6964500" y="3012491"/>
            <a:ext cx="1039266" cy="53126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Base Camp 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effectLst/>
        </p:spPr>
        <p:txBody>
          <a:bodyPr lIns="0" tIns="0" rIns="0" bIns="0">
            <a:normAutofit/>
          </a:bodyPr>
          <a:lstStyle/>
          <a:p>
            <a:r>
              <a:rPr lang="en-GB" sz="4400" dirty="0" smtClean="0"/>
              <a:t>Stepping </a:t>
            </a:r>
            <a:r>
              <a:rPr lang="en-GB" sz="4400" dirty="0"/>
              <a:t>into heavenly realms </a:t>
            </a:r>
            <a:r>
              <a:rPr lang="en-GB" sz="4400" dirty="0" smtClean="0"/>
              <a:t>your spirit </a:t>
            </a:r>
            <a:r>
              <a:rPr lang="en-GB" sz="4400" dirty="0"/>
              <a:t>is free from earthly constraints physical </a:t>
            </a:r>
            <a:r>
              <a:rPr lang="en-GB" sz="4400" dirty="0" smtClean="0"/>
              <a:t>laws etc. - </a:t>
            </a:r>
            <a:r>
              <a:rPr lang="en-GB" sz="4400" dirty="0" err="1" smtClean="0"/>
              <a:t>multiversed</a:t>
            </a:r>
            <a:endParaRPr lang="en-GB" sz="4400" dirty="0" smtClean="0"/>
          </a:p>
          <a:p>
            <a:r>
              <a:rPr lang="en-GB" sz="4400" dirty="0" smtClean="0"/>
              <a:t>Let </a:t>
            </a:r>
            <a:r>
              <a:rPr lang="en-GB" sz="4400" dirty="0"/>
              <a:t>your mind and heart go </a:t>
            </a:r>
            <a:r>
              <a:rPr lang="en-GB" sz="4400" dirty="0" smtClean="0"/>
              <a:t>to rise </a:t>
            </a:r>
            <a:r>
              <a:rPr lang="en-GB" sz="4400" dirty="0"/>
              <a:t>above this earthly realm. </a:t>
            </a:r>
            <a:endParaRPr lang="en-GB" sz="4400" dirty="0" smtClean="0"/>
          </a:p>
          <a:p>
            <a:r>
              <a:rPr lang="en-GB" sz="4400" dirty="0" smtClean="0"/>
              <a:t>Breathe </a:t>
            </a:r>
            <a:r>
              <a:rPr lang="en-GB" sz="4400" dirty="0"/>
              <a:t>in the atmosphere of heaven it is not oxygen that sustains you </a:t>
            </a:r>
            <a:r>
              <a:rPr lang="en-GB" sz="4400" dirty="0" smtClean="0"/>
              <a:t>there </a:t>
            </a:r>
            <a:r>
              <a:rPr lang="en-GB" sz="4400" dirty="0"/>
              <a:t>but </a:t>
            </a:r>
            <a:r>
              <a:rPr lang="en-GB" sz="4400" dirty="0" smtClean="0"/>
              <a:t>love </a:t>
            </a:r>
            <a:r>
              <a:rPr lang="en-GB" sz="4400" dirty="0"/>
              <a:t>joy </a:t>
            </a:r>
            <a:r>
              <a:rPr lang="en-GB" sz="4400" dirty="0" smtClean="0"/>
              <a:t>peace - glory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69729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62790" y="5949280"/>
            <a:ext cx="885723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prstClr val="white"/>
                </a:solidFill>
              </a:rPr>
              <a:t>1 Cor 5:21 He made Him who knew no sin to be sin on our behalf, so that we might become the righteousness of God in Him. </a:t>
            </a:r>
          </a:p>
        </p:txBody>
      </p:sp>
    </p:spTree>
    <p:extLst>
      <p:ext uri="{BB962C8B-B14F-4D97-AF65-F5344CB8AC3E}">
        <p14:creationId xmlns:p14="http://schemas.microsoft.com/office/powerpoint/2010/main" val="32159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Base Camp 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effectLst/>
        </p:spPr>
        <p:txBody>
          <a:bodyPr lIns="0" tIns="0" rIns="0" bIns="0">
            <a:normAutofit fontScale="85000" lnSpcReduction="20000"/>
          </a:bodyPr>
          <a:lstStyle/>
          <a:p>
            <a:r>
              <a:rPr lang="en-GB" altLang="en-US" sz="4800" dirty="0"/>
              <a:t>1 Cor 5:21 He made Him who knew no sin to be sin on our behalf, so that we might become the righteousness of God in Him. </a:t>
            </a:r>
            <a:endParaRPr lang="en-GB" sz="4800" dirty="0"/>
          </a:p>
          <a:p>
            <a:r>
              <a:rPr lang="en-GB" sz="4800" dirty="0" smtClean="0"/>
              <a:t>Gal </a:t>
            </a:r>
            <a:r>
              <a:rPr lang="en-GB" sz="4800" dirty="0"/>
              <a:t>2:20 </a:t>
            </a:r>
            <a:r>
              <a:rPr lang="en-GB" sz="4800" dirty="0">
                <a:solidFill>
                  <a:srgbClr val="FFFF00"/>
                </a:solidFill>
              </a:rPr>
              <a:t>I have been </a:t>
            </a:r>
            <a:r>
              <a:rPr lang="en-GB" sz="4800" dirty="0"/>
              <a:t>crucified with Christ; and it is no longer I who live, but Christ lives in me; and the life which I now live in the flesh I live by faith in the Son of God, who loved me and gave Himself up for me</a:t>
            </a:r>
            <a:r>
              <a:rPr lang="en-GB" sz="4800" dirty="0" smtClean="0"/>
              <a:t>.</a:t>
            </a:r>
          </a:p>
          <a:p>
            <a:r>
              <a:rPr lang="en-GB" sz="4800" dirty="0" smtClean="0"/>
              <a:t>Engage the Fathers great love for us</a:t>
            </a:r>
          </a:p>
        </p:txBody>
      </p:sp>
    </p:spTree>
    <p:extLst>
      <p:ext uri="{BB962C8B-B14F-4D97-AF65-F5344CB8AC3E}">
        <p14:creationId xmlns:p14="http://schemas.microsoft.com/office/powerpoint/2010/main" val="355622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4467" y="188640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 of Responsibility</a:t>
            </a:r>
            <a:endParaRPr lang="en-GB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2441" y="1268760"/>
            <a:ext cx="3888432" cy="13681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up here</a:t>
            </a:r>
          </a:p>
          <a:p>
            <a:pPr algn="ctr"/>
            <a:r>
              <a:rPr lang="en-GB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 4:1</a:t>
            </a:r>
            <a:endParaRPr lang="en-GB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04 Track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4467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numSld="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01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Base Camp 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effectLst/>
        </p:spPr>
        <p:txBody>
          <a:bodyPr lIns="0" tIns="0" rIns="0" bIns="0">
            <a:normAutofit fontScale="92500" lnSpcReduction="10000"/>
          </a:bodyPr>
          <a:lstStyle/>
          <a:p>
            <a:r>
              <a:rPr lang="en-GB" sz="4400" dirty="0"/>
              <a:t>Breathe deeply let </a:t>
            </a:r>
            <a:r>
              <a:rPr lang="en-GB" sz="4400" dirty="0" smtClean="0"/>
              <a:t>your </a:t>
            </a:r>
            <a:r>
              <a:rPr lang="en-GB" sz="4400" dirty="0"/>
              <a:t>capacity increase as Love flows as you enter into a deeper level of peace wholeness and rest. </a:t>
            </a:r>
            <a:endParaRPr lang="en-GB" sz="4400" dirty="0" smtClean="0"/>
          </a:p>
          <a:p>
            <a:r>
              <a:rPr lang="en-GB" sz="4400" dirty="0" smtClean="0"/>
              <a:t>Let </a:t>
            </a:r>
            <a:r>
              <a:rPr lang="en-GB" sz="4400" dirty="0"/>
              <a:t>heavens joy fill you and sense your strength and supernatural </a:t>
            </a:r>
            <a:r>
              <a:rPr lang="en-GB" sz="4400" dirty="0" smtClean="0"/>
              <a:t>abilities </a:t>
            </a:r>
            <a:r>
              <a:rPr lang="en-GB" sz="4400" dirty="0"/>
              <a:t>increase. </a:t>
            </a:r>
            <a:endParaRPr lang="en-GB" sz="4400" dirty="0" smtClean="0"/>
          </a:p>
          <a:p>
            <a:r>
              <a:rPr lang="en-GB" sz="4400" dirty="0" smtClean="0"/>
              <a:t>Just stepping in </a:t>
            </a:r>
            <a:r>
              <a:rPr lang="en-GB" sz="4400" dirty="0"/>
              <a:t>and stepping out practice acclimatising. Let the freedom of heavens expansiveness expand the realm of </a:t>
            </a:r>
            <a:r>
              <a:rPr lang="en-GB" sz="4400" dirty="0" smtClean="0"/>
              <a:t>your possibilities</a:t>
            </a:r>
            <a:r>
              <a:rPr lang="en-GB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13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5" r="2800"/>
          <a:stretch>
            <a:fillRect/>
          </a:stretch>
        </p:blipFill>
        <p:spPr>
          <a:xfrm>
            <a:off x="2051721" y="765175"/>
            <a:ext cx="3528392" cy="5040089"/>
          </a:xfrm>
          <a:noFill/>
          <a:ln/>
        </p:spPr>
      </p:pic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116632"/>
            <a:ext cx="8964612" cy="606425"/>
          </a:xfrm>
          <a:noFill/>
          <a:ln/>
        </p:spPr>
        <p:txBody>
          <a:bodyPr>
            <a:normAutofit fontScale="90000"/>
          </a:bodyPr>
          <a:lstStyle/>
          <a:p>
            <a:r>
              <a:rPr lang="en-GB" altLang="en-US" sz="4000" dirty="0"/>
              <a:t>The Covenant Exchange at the Cross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4925" y="1125538"/>
            <a:ext cx="2305050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OLD LIFE </a:t>
            </a:r>
          </a:p>
          <a:p>
            <a:pPr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DEATH </a:t>
            </a:r>
          </a:p>
          <a:p>
            <a:pPr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SIN &amp; SICKNESS</a:t>
            </a:r>
          </a:p>
          <a:p>
            <a:pPr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BONDAGE TO SIN</a:t>
            </a:r>
          </a:p>
          <a:p>
            <a:pPr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OLD NATURE</a:t>
            </a:r>
          </a:p>
          <a:p>
            <a:pPr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GUILTY</a:t>
            </a:r>
          </a:p>
          <a:p>
            <a:pPr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CONDEMNED</a:t>
            </a:r>
          </a:p>
          <a:p>
            <a:pPr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SINFUL</a:t>
            </a:r>
          </a:p>
          <a:p>
            <a:pPr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JUDGMENT</a:t>
            </a:r>
          </a:p>
          <a:p>
            <a:pPr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SLAVES TO SIN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940152" y="1061837"/>
            <a:ext cx="3096269" cy="439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65000"/>
              </a:spcBef>
            </a:pPr>
            <a:r>
              <a:rPr lang="en-GB" altLang="en-US" b="1" dirty="0">
                <a:solidFill>
                  <a:prstClr val="white"/>
                </a:solidFill>
              </a:rPr>
              <a:t>NEW LIFE </a:t>
            </a:r>
          </a:p>
          <a:p>
            <a:pPr>
              <a:spcBef>
                <a:spcPct val="65000"/>
              </a:spcBef>
            </a:pPr>
            <a:r>
              <a:rPr lang="en-GB" altLang="en-US" b="1" dirty="0">
                <a:solidFill>
                  <a:prstClr val="white"/>
                </a:solidFill>
              </a:rPr>
              <a:t>LIFE</a:t>
            </a:r>
          </a:p>
          <a:p>
            <a:pPr>
              <a:spcBef>
                <a:spcPct val="65000"/>
              </a:spcBef>
            </a:pPr>
            <a:r>
              <a:rPr lang="en-GB" altLang="en-US" b="1" dirty="0">
                <a:solidFill>
                  <a:prstClr val="white"/>
                </a:solidFill>
              </a:rPr>
              <a:t>FORGIVENESS &amp; HEALTH</a:t>
            </a:r>
          </a:p>
          <a:p>
            <a:pPr>
              <a:spcBef>
                <a:spcPct val="65000"/>
              </a:spcBef>
            </a:pPr>
            <a:r>
              <a:rPr lang="en-GB" altLang="en-US" b="1" dirty="0">
                <a:solidFill>
                  <a:prstClr val="white"/>
                </a:solidFill>
              </a:rPr>
              <a:t>FREEDOM FROM SIN</a:t>
            </a:r>
          </a:p>
          <a:p>
            <a:pPr>
              <a:spcBef>
                <a:spcPct val="65000"/>
              </a:spcBef>
            </a:pPr>
            <a:r>
              <a:rPr lang="en-GB" altLang="en-US" b="1" dirty="0">
                <a:solidFill>
                  <a:prstClr val="white"/>
                </a:solidFill>
              </a:rPr>
              <a:t>NEW NATURE</a:t>
            </a:r>
          </a:p>
          <a:p>
            <a:pPr>
              <a:spcBef>
                <a:spcPct val="65000"/>
              </a:spcBef>
            </a:pPr>
            <a:r>
              <a:rPr lang="en-GB" altLang="en-US" b="1" dirty="0">
                <a:solidFill>
                  <a:prstClr val="white"/>
                </a:solidFill>
              </a:rPr>
              <a:t>INNOCENT</a:t>
            </a:r>
          </a:p>
          <a:p>
            <a:pPr>
              <a:spcBef>
                <a:spcPct val="65000"/>
              </a:spcBef>
            </a:pPr>
            <a:r>
              <a:rPr lang="en-GB" altLang="en-US" b="1" dirty="0">
                <a:solidFill>
                  <a:prstClr val="white"/>
                </a:solidFill>
              </a:rPr>
              <a:t>AQUITTED</a:t>
            </a:r>
          </a:p>
          <a:p>
            <a:pPr>
              <a:spcBef>
                <a:spcPct val="65000"/>
              </a:spcBef>
            </a:pPr>
            <a:r>
              <a:rPr lang="en-GB" altLang="en-US" b="1" dirty="0">
                <a:solidFill>
                  <a:prstClr val="white"/>
                </a:solidFill>
              </a:rPr>
              <a:t>RIGHTEOUS</a:t>
            </a:r>
          </a:p>
          <a:p>
            <a:pPr>
              <a:spcBef>
                <a:spcPct val="65000"/>
              </a:spcBef>
            </a:pPr>
            <a:r>
              <a:rPr lang="en-GB" altLang="en-US" b="1" dirty="0">
                <a:solidFill>
                  <a:prstClr val="white"/>
                </a:solidFill>
              </a:rPr>
              <a:t>JUSTIFICATION</a:t>
            </a:r>
          </a:p>
          <a:p>
            <a:pPr>
              <a:spcBef>
                <a:spcPct val="65000"/>
              </a:spcBef>
            </a:pPr>
            <a:r>
              <a:rPr lang="en-GB" altLang="en-US" b="1" dirty="0">
                <a:solidFill>
                  <a:prstClr val="white"/>
                </a:solidFill>
              </a:rPr>
              <a:t>SLAVES OF RIGHTEOUSNESS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62790" y="5949280"/>
            <a:ext cx="885723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prstClr val="white"/>
                </a:solidFill>
              </a:rPr>
              <a:t>1 Cor 5:21 He made Him who knew no sin to be sin on our behalf, so that we might become the righteousness of God in Him. </a:t>
            </a:r>
          </a:p>
        </p:txBody>
      </p:sp>
    </p:spTree>
    <p:extLst>
      <p:ext uri="{BB962C8B-B14F-4D97-AF65-F5344CB8AC3E}">
        <p14:creationId xmlns:p14="http://schemas.microsoft.com/office/powerpoint/2010/main" val="101806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118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41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effectLst/>
        </p:spPr>
        <p:txBody>
          <a:bodyPr lIns="0" tIns="0" rIns="0" bIns="0">
            <a:normAutofit/>
          </a:bodyPr>
          <a:lstStyle/>
          <a:p>
            <a:r>
              <a:rPr lang="en-GB" sz="4800" dirty="0" smtClean="0"/>
              <a:t>John </a:t>
            </a:r>
            <a:r>
              <a:rPr lang="en-GB" sz="4800" dirty="0"/>
              <a:t>1:51 </a:t>
            </a:r>
            <a:r>
              <a:rPr lang="en-GB" sz="4800" dirty="0" smtClean="0"/>
              <a:t>“</a:t>
            </a:r>
            <a:r>
              <a:rPr lang="en-GB" sz="4800" dirty="0"/>
              <a:t>Truly, truly, I say to you, you will see the heavens opened and the angels of God ascending and descending on the Son of Man</a:t>
            </a:r>
            <a:r>
              <a:rPr lang="en-GB" sz="4800" dirty="0" smtClean="0"/>
              <a:t>.”</a:t>
            </a:r>
          </a:p>
          <a:p>
            <a:r>
              <a:rPr lang="en-GB" sz="4800" dirty="0" smtClean="0"/>
              <a:t>An open heaven gives </a:t>
            </a:r>
            <a:r>
              <a:rPr lang="en-GB" sz="4800" dirty="0"/>
              <a:t>us access to the </a:t>
            </a:r>
            <a:r>
              <a:rPr lang="en-GB" sz="4800" dirty="0" smtClean="0"/>
              <a:t>angelic </a:t>
            </a:r>
            <a:r>
              <a:rPr lang="en-GB" sz="4800" dirty="0" smtClean="0"/>
              <a:t>realm - </a:t>
            </a:r>
            <a:r>
              <a:rPr lang="en-GB" sz="4800" dirty="0" smtClean="0"/>
              <a:t>they are our ministering spirits</a:t>
            </a:r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7342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Preparation 7 spirits and wisdom </a:t>
            </a:r>
          </a:p>
          <a:p>
            <a:r>
              <a:rPr lang="en-GB" dirty="0"/>
              <a:t>Temple preparation fire </a:t>
            </a:r>
            <a:r>
              <a:rPr lang="en-GB" dirty="0" err="1"/>
              <a:t>fire</a:t>
            </a:r>
            <a:r>
              <a:rPr lang="en-GB" dirty="0"/>
              <a:t> stones preparation </a:t>
            </a:r>
          </a:p>
          <a:p>
            <a:r>
              <a:rPr lang="en-GB" dirty="0"/>
              <a:t>Mandates Scrolls blueprints laws and legislation</a:t>
            </a:r>
          </a:p>
          <a:p>
            <a:r>
              <a:rPr lang="en-GB" dirty="0"/>
              <a:t>Alignments of the heavens and the earth</a:t>
            </a:r>
          </a:p>
          <a:p>
            <a:r>
              <a:rPr lang="en-GB" dirty="0"/>
              <a:t>Heavenly and earthly roles and mantles of authority.</a:t>
            </a:r>
          </a:p>
        </p:txBody>
      </p:sp>
    </p:spTree>
    <p:extLst>
      <p:ext uri="{BB962C8B-B14F-4D97-AF65-F5344CB8AC3E}">
        <p14:creationId xmlns:p14="http://schemas.microsoft.com/office/powerpoint/2010/main" val="308735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167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7" y="58011"/>
            <a:ext cx="8784976" cy="922717"/>
          </a:xfrm>
        </p:spPr>
        <p:txBody>
          <a:bodyPr>
            <a:norm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r>
              <a:rPr lang="en-GB" sz="5200" dirty="0"/>
              <a:t>Gen 1:28 God blessed them; and God said to them, “Be </a:t>
            </a:r>
            <a:r>
              <a:rPr lang="en-GB" sz="5200" dirty="0">
                <a:solidFill>
                  <a:srgbClr val="FFFF00"/>
                </a:solidFill>
              </a:rPr>
              <a:t>fruitful</a:t>
            </a:r>
            <a:r>
              <a:rPr lang="en-GB" sz="5200" dirty="0"/>
              <a:t> and </a:t>
            </a:r>
            <a:r>
              <a:rPr lang="en-GB" sz="5200" dirty="0">
                <a:solidFill>
                  <a:srgbClr val="FFFF00"/>
                </a:solidFill>
              </a:rPr>
              <a:t>multiply</a:t>
            </a:r>
            <a:r>
              <a:rPr lang="en-GB" sz="5200" dirty="0"/>
              <a:t>, and </a:t>
            </a:r>
            <a:r>
              <a:rPr lang="en-GB" sz="5200" dirty="0">
                <a:solidFill>
                  <a:srgbClr val="FFFF00"/>
                </a:solidFill>
              </a:rPr>
              <a:t>fill the earth</a:t>
            </a:r>
            <a:r>
              <a:rPr lang="en-GB" sz="5200" dirty="0"/>
              <a:t>, and </a:t>
            </a:r>
            <a:r>
              <a:rPr lang="en-GB" sz="5200" dirty="0">
                <a:solidFill>
                  <a:srgbClr val="FFFF00"/>
                </a:solidFill>
              </a:rPr>
              <a:t>subdue it</a:t>
            </a:r>
            <a:r>
              <a:rPr lang="en-GB" sz="5200" dirty="0"/>
              <a:t>; and </a:t>
            </a:r>
            <a:r>
              <a:rPr lang="en-GB" sz="5200" dirty="0">
                <a:solidFill>
                  <a:srgbClr val="FFFF00"/>
                </a:solidFill>
              </a:rPr>
              <a:t>rule </a:t>
            </a:r>
            <a:r>
              <a:rPr lang="en-GB" sz="5200" dirty="0" smtClean="0">
                <a:solidFill>
                  <a:srgbClr val="FFFF00"/>
                </a:solidFill>
              </a:rPr>
              <a:t>over … it </a:t>
            </a:r>
          </a:p>
          <a:p>
            <a:r>
              <a:rPr lang="en-GB" sz="5200" dirty="0" smtClean="0"/>
              <a:t>That would have been just the start – whole creation awaits</a:t>
            </a:r>
          </a:p>
        </p:txBody>
      </p:sp>
    </p:spTree>
    <p:extLst>
      <p:ext uri="{BB962C8B-B14F-4D97-AF65-F5344CB8AC3E}">
        <p14:creationId xmlns:p14="http://schemas.microsoft.com/office/powerpoint/2010/main" val="176824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7" y="58011"/>
            <a:ext cx="8784976" cy="922717"/>
          </a:xfrm>
        </p:spPr>
        <p:txBody>
          <a:bodyPr>
            <a:norm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lnSpcReduction="10000"/>
          </a:bodyPr>
          <a:lstStyle/>
          <a:p>
            <a:r>
              <a:rPr lang="en-GB" sz="5200" dirty="0"/>
              <a:t>Rom 8:16 The Spirit Himself testifies with our spirit that we are children of God, 17 and if children, heirs also, heirs of God and </a:t>
            </a:r>
            <a:r>
              <a:rPr lang="en-GB" sz="5200" dirty="0" smtClean="0">
                <a:solidFill>
                  <a:srgbClr val="FFFF00"/>
                </a:solidFill>
              </a:rPr>
              <a:t>fellow (joint) </a:t>
            </a:r>
            <a:r>
              <a:rPr lang="en-GB" sz="5200" dirty="0">
                <a:solidFill>
                  <a:srgbClr val="FFFF00"/>
                </a:solidFill>
              </a:rPr>
              <a:t>heirs with Christ</a:t>
            </a:r>
            <a:r>
              <a:rPr lang="en-GB" sz="5200" dirty="0"/>
              <a:t>, if indeed we suffer with Him so that we may also be glorified with Him.</a:t>
            </a:r>
            <a:endParaRPr lang="en-GB" sz="5200" dirty="0" smtClean="0"/>
          </a:p>
        </p:txBody>
      </p:sp>
    </p:spTree>
    <p:extLst>
      <p:ext uri="{BB962C8B-B14F-4D97-AF65-F5344CB8AC3E}">
        <p14:creationId xmlns:p14="http://schemas.microsoft.com/office/powerpoint/2010/main" val="99599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08720"/>
          </a:xfrm>
        </p:spPr>
        <p:txBody>
          <a:bodyPr>
            <a:normAutofit/>
          </a:bodyPr>
          <a:lstStyle/>
          <a:p>
            <a:r>
              <a:rPr lang="en-GB" sz="5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lnSpcReduction="10000"/>
          </a:bodyPr>
          <a:lstStyle/>
          <a:p>
            <a:r>
              <a:rPr lang="en-GB" sz="5200" dirty="0" smtClean="0"/>
              <a:t>Rom 8:19 </a:t>
            </a:r>
            <a:r>
              <a:rPr lang="en-GB" sz="5200" dirty="0"/>
              <a:t>For the anxious longing of the creation waits eagerly for the </a:t>
            </a:r>
            <a:r>
              <a:rPr lang="en-GB" sz="5200" dirty="0">
                <a:solidFill>
                  <a:srgbClr val="FFFF00"/>
                </a:solidFill>
              </a:rPr>
              <a:t>revealing of the sons of God</a:t>
            </a:r>
            <a:r>
              <a:rPr lang="en-GB" sz="5200" dirty="0"/>
              <a:t>. </a:t>
            </a:r>
            <a:r>
              <a:rPr lang="en-GB" sz="5200" dirty="0" smtClean="0"/>
              <a:t>21 </a:t>
            </a:r>
            <a:r>
              <a:rPr lang="en-GB" sz="5200" dirty="0"/>
              <a:t>that the creation itself also will be set free from its slavery to corruption into the freedom of the glory of the children of God</a:t>
            </a:r>
            <a:endParaRPr lang="en-GB" sz="5200" dirty="0" smtClean="0"/>
          </a:p>
        </p:txBody>
      </p:sp>
    </p:spTree>
    <p:extLst>
      <p:ext uri="{BB962C8B-B14F-4D97-AF65-F5344CB8AC3E}">
        <p14:creationId xmlns:p14="http://schemas.microsoft.com/office/powerpoint/2010/main" val="37505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GB" sz="4400" dirty="0" smtClean="0"/>
              <a:t>Cleansing gateways behavioural blockages and hindrances to intimacy in relationship</a:t>
            </a:r>
          </a:p>
          <a:p>
            <a:pPr>
              <a:lnSpc>
                <a:spcPct val="110000"/>
              </a:lnSpc>
            </a:pPr>
            <a:r>
              <a:rPr lang="en-GB" sz="4400" dirty="0" smtClean="0"/>
              <a:t>Sin, familiar spirits, habitual patterns of behaviour, guilt shame condemnation </a:t>
            </a:r>
            <a:r>
              <a:rPr lang="en-GB" sz="4400" dirty="0" err="1" smtClean="0"/>
              <a:t>etc</a:t>
            </a:r>
            <a:endParaRPr lang="en-GB" sz="4400" dirty="0" smtClean="0"/>
          </a:p>
          <a:p>
            <a:pPr>
              <a:lnSpc>
                <a:spcPct val="110000"/>
              </a:lnSpc>
            </a:pPr>
            <a:r>
              <a:rPr lang="en-GB" sz="4400" dirty="0" smtClean="0"/>
              <a:t>Being a living sacrifice goes deeper to deal with motives of our hearts and genetic issues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293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different levels. Most inner healing and deliverance dealt with </a:t>
            </a:r>
            <a:r>
              <a:rPr lang="en-GB" dirty="0" smtClean="0"/>
              <a:t>the behavioural </a:t>
            </a:r>
            <a:r>
              <a:rPr lang="en-GB" dirty="0"/>
              <a:t>level. Now we look to engage in a deeper level in the realms of </a:t>
            </a:r>
            <a:r>
              <a:rPr lang="en-GB" dirty="0" smtClean="0"/>
              <a:t>the kingdom </a:t>
            </a:r>
            <a:r>
              <a:rPr lang="en-GB" dirty="0"/>
              <a:t>we also need to go to a deeper level in those things. </a:t>
            </a:r>
          </a:p>
        </p:txBody>
      </p:sp>
    </p:spTree>
    <p:extLst>
      <p:ext uri="{BB962C8B-B14F-4D97-AF65-F5344CB8AC3E}">
        <p14:creationId xmlns:p14="http://schemas.microsoft.com/office/powerpoint/2010/main" val="153976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If you dealt with the surface level – the skins of </a:t>
            </a:r>
            <a:r>
              <a:rPr lang="en-GB" dirty="0" smtClean="0"/>
              <a:t>behaviour </a:t>
            </a:r>
            <a:r>
              <a:rPr lang="en-GB" dirty="0"/>
              <a:t>(coping and </a:t>
            </a:r>
            <a:r>
              <a:rPr lang="en-GB" dirty="0" smtClean="0"/>
              <a:t>defence mechanism</a:t>
            </a:r>
            <a:r>
              <a:rPr lang="en-GB" dirty="0"/>
              <a:t>) that will get you as far as the kingdom of God, you are dealing </a:t>
            </a:r>
            <a:r>
              <a:rPr lang="en-GB" dirty="0" smtClean="0"/>
              <a:t>with some </a:t>
            </a:r>
            <a:r>
              <a:rPr lang="en-GB" dirty="0"/>
              <a:t>dragons and giants. </a:t>
            </a:r>
            <a:endParaRPr lang="en-GB" dirty="0" smtClean="0"/>
          </a:p>
          <a:p>
            <a:r>
              <a:rPr lang="en-GB" dirty="0" smtClean="0"/>
              <a:t>But </a:t>
            </a:r>
            <a:r>
              <a:rPr lang="en-GB" dirty="0"/>
              <a:t>if you want to engage in kingship you need to </a:t>
            </a:r>
            <a:r>
              <a:rPr lang="en-GB" dirty="0" smtClean="0"/>
              <a:t>go deeper </a:t>
            </a:r>
            <a:r>
              <a:rPr lang="en-GB" dirty="0"/>
              <a:t>and deal with the thoughts, motives &amp; intentions of the heart, </a:t>
            </a:r>
            <a:endParaRPr lang="en-GB" dirty="0" smtClean="0"/>
          </a:p>
          <a:p>
            <a:r>
              <a:rPr lang="en-GB" dirty="0" smtClean="0"/>
              <a:t>The trading</a:t>
            </a:r>
            <a:r>
              <a:rPr lang="en-GB" dirty="0"/>
              <a:t>!!.</a:t>
            </a:r>
          </a:p>
        </p:txBody>
      </p:sp>
    </p:spTree>
    <p:extLst>
      <p:ext uri="{BB962C8B-B14F-4D97-AF65-F5344CB8AC3E}">
        <p14:creationId xmlns:p14="http://schemas.microsoft.com/office/powerpoint/2010/main" val="320809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6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4467" y="188640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 of Responsibility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2441" y="1268760"/>
            <a:ext cx="3888432" cy="13681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up here</a:t>
            </a:r>
          </a:p>
          <a:p>
            <a:pPr algn="ctr"/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 4:1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572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Pathway of Responsibility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effectLst/>
        </p:spPr>
        <p:txBody>
          <a:bodyPr lIns="0" tIns="0" rIns="0" bIns="0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GB" sz="4800" dirty="0" smtClean="0"/>
              <a:t>Paul</a:t>
            </a:r>
          </a:p>
          <a:p>
            <a:pPr>
              <a:lnSpc>
                <a:spcPct val="110000"/>
              </a:lnSpc>
            </a:pPr>
            <a:r>
              <a:rPr lang="en-GB" sz="4800" dirty="0" smtClean="0"/>
              <a:t>2 </a:t>
            </a:r>
            <a:r>
              <a:rPr lang="en-GB" sz="4800" dirty="0" err="1" smtClean="0"/>
              <a:t>Cor</a:t>
            </a:r>
            <a:r>
              <a:rPr lang="en-GB" sz="4800" dirty="0"/>
              <a:t> </a:t>
            </a:r>
            <a:r>
              <a:rPr lang="en-GB" sz="4800" dirty="0" smtClean="0"/>
              <a:t>12:2 </a:t>
            </a:r>
            <a:r>
              <a:rPr lang="en-GB" sz="4800" dirty="0"/>
              <a:t>I know a man in Christ who fourteen years ago—whether in the body I do not know, or out of the body I do not know, God knows—such a man was caught up to the third </a:t>
            </a:r>
            <a:r>
              <a:rPr lang="en-GB" sz="4800" dirty="0" smtClean="0"/>
              <a:t>heaven</a:t>
            </a:r>
          </a:p>
          <a:p>
            <a:pPr>
              <a:lnSpc>
                <a:spcPct val="110000"/>
              </a:lnSpc>
            </a:pPr>
            <a:r>
              <a:rPr lang="en-GB" sz="4800" dirty="0" smtClean="0"/>
              <a:t>Paul engaged heaven and received </a:t>
            </a:r>
            <a:r>
              <a:rPr lang="en-GB" sz="4800" dirty="0" smtClean="0"/>
              <a:t>revelation</a:t>
            </a:r>
            <a:r>
              <a:rPr lang="en-GB" sz="4800" dirty="0"/>
              <a:t> </a:t>
            </a:r>
            <a:r>
              <a:rPr lang="en-GB" sz="4800" dirty="0" smtClean="0"/>
              <a:t>some of he released</a:t>
            </a:r>
            <a:endParaRPr lang="en-GB" sz="4800" dirty="0" smtClean="0"/>
          </a:p>
        </p:txBody>
      </p:sp>
    </p:spTree>
    <p:extLst>
      <p:ext uri="{BB962C8B-B14F-4D97-AF65-F5344CB8AC3E}">
        <p14:creationId xmlns:p14="http://schemas.microsoft.com/office/powerpoint/2010/main" val="275566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01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9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6" y="0"/>
            <a:ext cx="9157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3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" y="0"/>
            <a:ext cx="9165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3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Base Camp 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effectLst/>
        </p:spPr>
        <p:txBody>
          <a:bodyPr lIns="0" tIns="0" rIns="0" bIns="0">
            <a:normAutofit/>
          </a:bodyPr>
          <a:lstStyle/>
          <a:p>
            <a:r>
              <a:rPr lang="en-GB" sz="4400" dirty="0" smtClean="0"/>
              <a:t>Stepping </a:t>
            </a:r>
            <a:r>
              <a:rPr lang="en-GB" sz="4400" dirty="0"/>
              <a:t>into heavenly realms </a:t>
            </a:r>
            <a:r>
              <a:rPr lang="en-GB" sz="4400" dirty="0" smtClean="0"/>
              <a:t>your spirit </a:t>
            </a:r>
            <a:r>
              <a:rPr lang="en-GB" sz="4400" dirty="0"/>
              <a:t>is free from earthly constraints physical </a:t>
            </a:r>
            <a:r>
              <a:rPr lang="en-GB" sz="4400" dirty="0" smtClean="0"/>
              <a:t>laws etc. - </a:t>
            </a:r>
            <a:r>
              <a:rPr lang="en-GB" sz="4400" dirty="0" err="1" smtClean="0"/>
              <a:t>multiversed</a:t>
            </a:r>
            <a:endParaRPr lang="en-GB" sz="4400" dirty="0" smtClean="0"/>
          </a:p>
          <a:p>
            <a:r>
              <a:rPr lang="en-GB" sz="4400" dirty="0" smtClean="0"/>
              <a:t>Let </a:t>
            </a:r>
            <a:r>
              <a:rPr lang="en-GB" sz="4400" dirty="0"/>
              <a:t>your mind and heart go </a:t>
            </a:r>
            <a:r>
              <a:rPr lang="en-GB" sz="4400" dirty="0" smtClean="0"/>
              <a:t>to rise </a:t>
            </a:r>
            <a:r>
              <a:rPr lang="en-GB" sz="4400" dirty="0"/>
              <a:t>above this earthly realm. </a:t>
            </a:r>
            <a:endParaRPr lang="en-GB" sz="4400" dirty="0" smtClean="0"/>
          </a:p>
          <a:p>
            <a:r>
              <a:rPr lang="en-GB" sz="4400" dirty="0" smtClean="0"/>
              <a:t>Breathe </a:t>
            </a:r>
            <a:r>
              <a:rPr lang="en-GB" sz="4400" dirty="0"/>
              <a:t>in the atmosphere of heaven it is not oxygen that sustains you </a:t>
            </a:r>
            <a:r>
              <a:rPr lang="en-GB" sz="4400" dirty="0" smtClean="0"/>
              <a:t>there </a:t>
            </a:r>
            <a:r>
              <a:rPr lang="en-GB" sz="4400" dirty="0"/>
              <a:t>but </a:t>
            </a:r>
            <a:r>
              <a:rPr lang="en-GB" sz="4400" dirty="0" smtClean="0"/>
              <a:t>love </a:t>
            </a:r>
            <a:r>
              <a:rPr lang="en-GB" sz="4400" dirty="0"/>
              <a:t>joy </a:t>
            </a:r>
            <a:r>
              <a:rPr lang="en-GB" sz="4400" dirty="0" smtClean="0"/>
              <a:t>peace - glory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5896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62790" y="5949280"/>
            <a:ext cx="885723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en-US" sz="2400" dirty="0"/>
              <a:t>1 Cor 5:21 He made Him who knew no sin to be sin on our behalf, so that we might become the righteousness of God in Him. </a:t>
            </a:r>
          </a:p>
        </p:txBody>
      </p:sp>
    </p:spTree>
    <p:extLst>
      <p:ext uri="{BB962C8B-B14F-4D97-AF65-F5344CB8AC3E}">
        <p14:creationId xmlns:p14="http://schemas.microsoft.com/office/powerpoint/2010/main" val="19419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Base Camp 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effectLst/>
        </p:spPr>
        <p:txBody>
          <a:bodyPr lIns="0" tIns="0" rIns="0" bIns="0">
            <a:normAutofit fontScale="85000" lnSpcReduction="20000"/>
          </a:bodyPr>
          <a:lstStyle/>
          <a:p>
            <a:r>
              <a:rPr lang="en-GB" altLang="en-US" sz="4800" dirty="0"/>
              <a:t>1 Cor 5:21 He made Him who knew no sin to be sin on our behalf, so that we might become the righteousness of God in Him. </a:t>
            </a:r>
            <a:endParaRPr lang="en-GB" sz="4800" dirty="0"/>
          </a:p>
          <a:p>
            <a:r>
              <a:rPr lang="en-GB" sz="4800" dirty="0" smtClean="0"/>
              <a:t>Gal </a:t>
            </a:r>
            <a:r>
              <a:rPr lang="en-GB" sz="4800" dirty="0"/>
              <a:t>2:20 </a:t>
            </a:r>
            <a:r>
              <a:rPr lang="en-GB" sz="4800" dirty="0">
                <a:solidFill>
                  <a:srgbClr val="FFFF00"/>
                </a:solidFill>
              </a:rPr>
              <a:t>I have been </a:t>
            </a:r>
            <a:r>
              <a:rPr lang="en-GB" sz="4800" dirty="0"/>
              <a:t>crucified with Christ; and it is no longer I who live, but Christ lives in me; and the life which I now live in the flesh I live by faith in the Son of God, who loved me and gave Himself up for me</a:t>
            </a:r>
            <a:r>
              <a:rPr lang="en-GB" sz="4800" dirty="0" smtClean="0"/>
              <a:t>.</a:t>
            </a:r>
          </a:p>
          <a:p>
            <a:r>
              <a:rPr lang="en-GB" sz="4800" dirty="0" smtClean="0"/>
              <a:t>Engage the Fathers great love for us</a:t>
            </a:r>
          </a:p>
        </p:txBody>
      </p:sp>
    </p:spTree>
    <p:extLst>
      <p:ext uri="{BB962C8B-B14F-4D97-AF65-F5344CB8AC3E}">
        <p14:creationId xmlns:p14="http://schemas.microsoft.com/office/powerpoint/2010/main" val="69078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4467" y="188640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 of Responsibility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2441" y="1268760"/>
            <a:ext cx="3888432" cy="13681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up here</a:t>
            </a:r>
          </a:p>
          <a:p>
            <a:pPr algn="ctr"/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 4:1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04 Track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4467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9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numSld="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01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Base Camp 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effectLst/>
        </p:spPr>
        <p:txBody>
          <a:bodyPr lIns="0" tIns="0" rIns="0" bIns="0">
            <a:normAutofit fontScale="92500" lnSpcReduction="10000"/>
          </a:bodyPr>
          <a:lstStyle/>
          <a:p>
            <a:r>
              <a:rPr lang="en-GB" sz="4400" dirty="0"/>
              <a:t>Breathe deeply let </a:t>
            </a:r>
            <a:r>
              <a:rPr lang="en-GB" sz="4400" dirty="0" smtClean="0"/>
              <a:t>your </a:t>
            </a:r>
            <a:r>
              <a:rPr lang="en-GB" sz="4400" dirty="0"/>
              <a:t>capacity increase as Love flows as you enter into a deeper level of peace wholeness and rest. </a:t>
            </a:r>
            <a:endParaRPr lang="en-GB" sz="4400" dirty="0" smtClean="0"/>
          </a:p>
          <a:p>
            <a:r>
              <a:rPr lang="en-GB" sz="4400" dirty="0" smtClean="0"/>
              <a:t>Let </a:t>
            </a:r>
            <a:r>
              <a:rPr lang="en-GB" sz="4400" dirty="0"/>
              <a:t>heavens joy fill you and sense your strength and supernatural </a:t>
            </a:r>
            <a:r>
              <a:rPr lang="en-GB" sz="4400" dirty="0" smtClean="0"/>
              <a:t>abilities </a:t>
            </a:r>
            <a:r>
              <a:rPr lang="en-GB" sz="4400" dirty="0"/>
              <a:t>increase. </a:t>
            </a:r>
            <a:endParaRPr lang="en-GB" sz="4400" dirty="0" smtClean="0"/>
          </a:p>
          <a:p>
            <a:r>
              <a:rPr lang="en-GB" sz="4400" dirty="0" smtClean="0"/>
              <a:t>Just stepping in </a:t>
            </a:r>
            <a:r>
              <a:rPr lang="en-GB" sz="4400" dirty="0"/>
              <a:t>and stepping out practice acclimatising. Let the freedom of heavens expansiveness expand the realm of </a:t>
            </a:r>
            <a:r>
              <a:rPr lang="en-GB" sz="4400" dirty="0" smtClean="0"/>
              <a:t>your possibilities</a:t>
            </a:r>
            <a:r>
              <a:rPr lang="en-GB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22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5" r="2800"/>
          <a:stretch>
            <a:fillRect/>
          </a:stretch>
        </p:blipFill>
        <p:spPr>
          <a:xfrm>
            <a:off x="2051721" y="765175"/>
            <a:ext cx="3528392" cy="5040089"/>
          </a:xfrm>
          <a:noFill/>
          <a:ln/>
        </p:spPr>
      </p:pic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116632"/>
            <a:ext cx="8964612" cy="606425"/>
          </a:xfrm>
          <a:noFill/>
          <a:ln/>
        </p:spPr>
        <p:txBody>
          <a:bodyPr>
            <a:normAutofit fontScale="90000"/>
          </a:bodyPr>
          <a:lstStyle/>
          <a:p>
            <a:r>
              <a:rPr lang="en-GB" altLang="en-US" sz="4000" dirty="0"/>
              <a:t>The Covenant Exchange at the Cross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4925" y="1125538"/>
            <a:ext cx="2305050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OLD LIFE </a:t>
            </a:r>
          </a:p>
          <a:p>
            <a:pPr algn="l"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DEATH </a:t>
            </a:r>
          </a:p>
          <a:p>
            <a:pPr algn="l"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SIN &amp; SICKNESS</a:t>
            </a:r>
          </a:p>
          <a:p>
            <a:pPr algn="l"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BONDAGE TO SIN</a:t>
            </a:r>
          </a:p>
          <a:p>
            <a:pPr algn="l"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OLD NATURE</a:t>
            </a:r>
          </a:p>
          <a:p>
            <a:pPr algn="l"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GUILTY</a:t>
            </a:r>
          </a:p>
          <a:p>
            <a:pPr algn="l"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CONDEMNED</a:t>
            </a:r>
          </a:p>
          <a:p>
            <a:pPr algn="l"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SINFUL</a:t>
            </a:r>
          </a:p>
          <a:p>
            <a:pPr algn="l"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JUDGMENT</a:t>
            </a:r>
          </a:p>
          <a:p>
            <a:pPr algn="l">
              <a:spcBef>
                <a:spcPct val="60000"/>
              </a:spcBef>
            </a:pPr>
            <a:r>
              <a:rPr lang="en-GB" altLang="en-US" b="1">
                <a:solidFill>
                  <a:srgbClr val="000000"/>
                </a:solidFill>
              </a:rPr>
              <a:t>SLAVES TO SIN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940152" y="1061837"/>
            <a:ext cx="3096269" cy="439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spcBef>
                <a:spcPct val="65000"/>
              </a:spcBef>
            </a:pPr>
            <a:r>
              <a:rPr lang="en-GB" altLang="en-US" b="1" dirty="0"/>
              <a:t>NEW LIFE </a:t>
            </a:r>
          </a:p>
          <a:p>
            <a:pPr algn="l">
              <a:spcBef>
                <a:spcPct val="65000"/>
              </a:spcBef>
            </a:pPr>
            <a:r>
              <a:rPr lang="en-GB" altLang="en-US" b="1" dirty="0"/>
              <a:t>LIFE</a:t>
            </a:r>
          </a:p>
          <a:p>
            <a:pPr algn="l">
              <a:spcBef>
                <a:spcPct val="65000"/>
              </a:spcBef>
            </a:pPr>
            <a:r>
              <a:rPr lang="en-GB" altLang="en-US" b="1" dirty="0"/>
              <a:t>FORGIVENESS &amp; HEALTH</a:t>
            </a:r>
          </a:p>
          <a:p>
            <a:pPr algn="l">
              <a:spcBef>
                <a:spcPct val="65000"/>
              </a:spcBef>
            </a:pPr>
            <a:r>
              <a:rPr lang="en-GB" altLang="en-US" b="1" dirty="0"/>
              <a:t>FREEDOM FROM SIN</a:t>
            </a:r>
          </a:p>
          <a:p>
            <a:pPr algn="l">
              <a:spcBef>
                <a:spcPct val="65000"/>
              </a:spcBef>
            </a:pPr>
            <a:r>
              <a:rPr lang="en-GB" altLang="en-US" b="1" dirty="0"/>
              <a:t>NEW NATURE</a:t>
            </a:r>
          </a:p>
          <a:p>
            <a:pPr algn="l">
              <a:spcBef>
                <a:spcPct val="65000"/>
              </a:spcBef>
            </a:pPr>
            <a:r>
              <a:rPr lang="en-GB" altLang="en-US" b="1" dirty="0"/>
              <a:t>INNOCENT</a:t>
            </a:r>
          </a:p>
          <a:p>
            <a:pPr algn="l">
              <a:spcBef>
                <a:spcPct val="65000"/>
              </a:spcBef>
            </a:pPr>
            <a:r>
              <a:rPr lang="en-GB" altLang="en-US" b="1" dirty="0"/>
              <a:t>AQUITTED</a:t>
            </a:r>
          </a:p>
          <a:p>
            <a:pPr algn="l">
              <a:spcBef>
                <a:spcPct val="65000"/>
              </a:spcBef>
            </a:pPr>
            <a:r>
              <a:rPr lang="en-GB" altLang="en-US" b="1" dirty="0"/>
              <a:t>RIGHTEOUS</a:t>
            </a:r>
          </a:p>
          <a:p>
            <a:pPr algn="l">
              <a:spcBef>
                <a:spcPct val="65000"/>
              </a:spcBef>
            </a:pPr>
            <a:r>
              <a:rPr lang="en-GB" altLang="en-US" b="1" dirty="0"/>
              <a:t>JUSTIFICATION</a:t>
            </a:r>
          </a:p>
          <a:p>
            <a:pPr algn="l">
              <a:spcBef>
                <a:spcPct val="65000"/>
              </a:spcBef>
            </a:pPr>
            <a:r>
              <a:rPr lang="en-GB" altLang="en-US" b="1" dirty="0"/>
              <a:t>SLAVES OF RIGHTEOUSNESS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62790" y="5949280"/>
            <a:ext cx="885723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en-US" sz="2400" dirty="0"/>
              <a:t>1 Cor 5:21 He made Him who knew no sin to be sin on our behalf, so that we might become the righteousness of God in Him. </a:t>
            </a:r>
          </a:p>
        </p:txBody>
      </p:sp>
    </p:spTree>
    <p:extLst>
      <p:ext uri="{BB962C8B-B14F-4D97-AF65-F5344CB8AC3E}">
        <p14:creationId xmlns:p14="http://schemas.microsoft.com/office/powerpoint/2010/main" val="31185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Heavenly pathways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15701</TotalTime>
  <Words>4136</Words>
  <Application>Microsoft Office PowerPoint</Application>
  <PresentationFormat>On-screen Show (4:3)</PresentationFormat>
  <Paragraphs>495</Paragraphs>
  <Slides>100</Slides>
  <Notes>2</Notes>
  <HiddenSlides>1</HiddenSlides>
  <MMClips>3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100</vt:i4>
      </vt:variant>
    </vt:vector>
  </HeadingPairs>
  <TitlesOfParts>
    <vt:vector size="108" baseType="lpstr">
      <vt:lpstr>Flow</vt:lpstr>
      <vt:lpstr>1_Flow</vt:lpstr>
      <vt:lpstr>Office Theme</vt:lpstr>
      <vt:lpstr>2_Office Theme</vt:lpstr>
      <vt:lpstr>5_Flow</vt:lpstr>
      <vt:lpstr>1_Heavenly pathways</vt:lpstr>
      <vt:lpstr>2_Flow</vt:lpstr>
      <vt:lpstr>1_Office Theme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PowerPoint Presentation</vt:lpstr>
      <vt:lpstr> Deep Calls to Deep</vt:lpstr>
      <vt:lpstr>Pathway of Responsibility</vt:lpstr>
      <vt:lpstr>Pathway of Responsibility</vt:lpstr>
      <vt:lpstr>PowerPoint Presentation</vt:lpstr>
      <vt:lpstr>PowerPoint Presentation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Base Camp 2</vt:lpstr>
      <vt:lpstr>PowerPoint Presentation</vt:lpstr>
      <vt:lpstr>Base Camp 2</vt:lpstr>
      <vt:lpstr>PowerPoint Presentation</vt:lpstr>
      <vt:lpstr>PowerPoint Presentation</vt:lpstr>
      <vt:lpstr>Base Camp 2</vt:lpstr>
      <vt:lpstr>The Covenant Exchange at the Cross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Pathway of Responsibility</vt:lpstr>
      <vt:lpstr>PowerPoint Presentation</vt:lpstr>
      <vt:lpstr>PowerPoint Presentation</vt:lpstr>
      <vt:lpstr>PowerPoint Presentation</vt:lpstr>
      <vt:lpstr>PowerPoint Presentation</vt:lpstr>
      <vt:lpstr>Base Camp 2</vt:lpstr>
      <vt:lpstr>PowerPoint Presentation</vt:lpstr>
      <vt:lpstr>Base Camp 2</vt:lpstr>
      <vt:lpstr>PowerPoint Presentation</vt:lpstr>
      <vt:lpstr>PowerPoint Presentation</vt:lpstr>
      <vt:lpstr>Base Camp 2</vt:lpstr>
      <vt:lpstr>The Covenant Exchange at the Cross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Parsons</dc:creator>
  <cp:lastModifiedBy>Presentations</cp:lastModifiedBy>
  <cp:revision>140</cp:revision>
  <dcterms:created xsi:type="dcterms:W3CDTF">2016-06-06T07:58:36Z</dcterms:created>
  <dcterms:modified xsi:type="dcterms:W3CDTF">2016-06-26T12:11:43Z</dcterms:modified>
</cp:coreProperties>
</file>