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96" r:id="rId3"/>
    <p:sldMasterId id="2147483720" r:id="rId4"/>
    <p:sldMasterId id="2147483732" r:id="rId5"/>
    <p:sldMasterId id="2147483744" r:id="rId6"/>
    <p:sldMasterId id="2147483756" r:id="rId7"/>
    <p:sldMasterId id="2147483768" r:id="rId8"/>
  </p:sldMasterIdLst>
  <p:notesMasterIdLst>
    <p:notesMasterId r:id="rId49"/>
  </p:notesMasterIdLst>
  <p:handoutMasterIdLst>
    <p:handoutMasterId r:id="rId50"/>
  </p:handoutMasterIdLst>
  <p:sldIdLst>
    <p:sldId id="789" r:id="rId9"/>
    <p:sldId id="687" r:id="rId10"/>
    <p:sldId id="739" r:id="rId11"/>
    <p:sldId id="787" r:id="rId12"/>
    <p:sldId id="800" r:id="rId13"/>
    <p:sldId id="801" r:id="rId14"/>
    <p:sldId id="802" r:id="rId15"/>
    <p:sldId id="782" r:id="rId16"/>
    <p:sldId id="752" r:id="rId17"/>
    <p:sldId id="803" r:id="rId18"/>
    <p:sldId id="791" r:id="rId19"/>
    <p:sldId id="799" r:id="rId20"/>
    <p:sldId id="784" r:id="rId21"/>
    <p:sldId id="796" r:id="rId22"/>
    <p:sldId id="797" r:id="rId23"/>
    <p:sldId id="798" r:id="rId24"/>
    <p:sldId id="808" r:id="rId25"/>
    <p:sldId id="806" r:id="rId26"/>
    <p:sldId id="807" r:id="rId27"/>
    <p:sldId id="766" r:id="rId28"/>
    <p:sldId id="805" r:id="rId29"/>
    <p:sldId id="767" r:id="rId30"/>
    <p:sldId id="809" r:id="rId31"/>
    <p:sldId id="768" r:id="rId32"/>
    <p:sldId id="769" r:id="rId33"/>
    <p:sldId id="770" r:id="rId34"/>
    <p:sldId id="792" r:id="rId35"/>
    <p:sldId id="771" r:id="rId36"/>
    <p:sldId id="793" r:id="rId37"/>
    <p:sldId id="772" r:id="rId38"/>
    <p:sldId id="794" r:id="rId39"/>
    <p:sldId id="773" r:id="rId40"/>
    <p:sldId id="774" r:id="rId41"/>
    <p:sldId id="810" r:id="rId42"/>
    <p:sldId id="775" r:id="rId43"/>
    <p:sldId id="795" r:id="rId44"/>
    <p:sldId id="776" r:id="rId45"/>
    <p:sldId id="777" r:id="rId46"/>
    <p:sldId id="691" r:id="rId47"/>
    <p:sldId id="804" r:id="rId48"/>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A00"/>
    <a:srgbClr val="00A800"/>
    <a:srgbClr val="CC00CC"/>
    <a:srgbClr val="FF0000"/>
    <a:srgbClr val="000000"/>
    <a:srgbClr val="FFFF00"/>
    <a:srgbClr val="66FF66"/>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8.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3AC69-BC5A-4DD9-B25A-886C8FF381A9}" type="slidenum">
              <a:rPr lang="en-GB">
                <a:solidFill>
                  <a:prstClr val="black"/>
                </a:solidFill>
              </a:rPr>
              <a:pPr/>
              <a:t>1</a:t>
            </a:fld>
            <a:endParaRPr lang="en-GB">
              <a:solidFill>
                <a:prstClr val="black"/>
              </a:solidFill>
            </a:endParaRPr>
          </a:p>
        </p:txBody>
      </p:sp>
      <p:sp>
        <p:nvSpPr>
          <p:cNvPr id="1116162" name="Rectangle 2"/>
          <p:cNvSpPr>
            <a:spLocks noGrp="1" noRot="1" noChangeAspect="1" noChangeArrowheads="1" noTextEdit="1"/>
          </p:cNvSpPr>
          <p:nvPr>
            <p:ph type="sldImg"/>
          </p:nvPr>
        </p:nvSpPr>
        <p:spPr>
          <a:xfrm>
            <a:off x="917575" y="744538"/>
            <a:ext cx="4962525" cy="3722687"/>
          </a:xfrm>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5499BA6-B81B-4C26-9E20-6C4A20F77AB7}" type="slidenum">
              <a:rPr lang="en-GB">
                <a:latin typeface="Arial" charset="0"/>
              </a:rPr>
              <a:pPr eaLnBrk="1" hangingPunct="1"/>
              <a:t>10</a:t>
            </a:fld>
            <a:endParaRPr lang="en-GB">
              <a:latin typeface="Arial" charset="0"/>
            </a:endParaRPr>
          </a:p>
        </p:txBody>
      </p:sp>
      <p:sp>
        <p:nvSpPr>
          <p:cNvPr id="62467" name="Rectangle 2"/>
          <p:cNvSpPr>
            <a:spLocks noGrp="1" noRot="1" noChangeAspect="1" noChangeArrowheads="1" noTextEdit="1"/>
          </p:cNvSpPr>
          <p:nvPr>
            <p:ph type="sldImg"/>
          </p:nvPr>
        </p:nvSpPr>
        <p:spPr>
          <a:xfrm>
            <a:off x="917575" y="744538"/>
            <a:ext cx="4962525" cy="3722687"/>
          </a:xfrm>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5499BA6-B81B-4C26-9E20-6C4A20F77AB7}" type="slidenum">
              <a:rPr lang="en-GB">
                <a:latin typeface="Arial" charset="0"/>
              </a:rPr>
              <a:pPr eaLnBrk="1" hangingPunct="1"/>
              <a:t>11</a:t>
            </a:fld>
            <a:endParaRPr lang="en-GB">
              <a:latin typeface="Arial" charset="0"/>
            </a:endParaRPr>
          </a:p>
        </p:txBody>
      </p:sp>
      <p:sp>
        <p:nvSpPr>
          <p:cNvPr id="62467" name="Rectangle 2"/>
          <p:cNvSpPr>
            <a:spLocks noGrp="1" noRot="1" noChangeAspect="1" noChangeArrowheads="1" noTextEdit="1"/>
          </p:cNvSpPr>
          <p:nvPr>
            <p:ph type="sldImg"/>
          </p:nvPr>
        </p:nvSpPr>
        <p:spPr>
          <a:xfrm>
            <a:off x="917575" y="744538"/>
            <a:ext cx="4962525" cy="3722687"/>
          </a:xfrm>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5499BA6-B81B-4C26-9E20-6C4A20F77AB7}" type="slidenum">
              <a:rPr lang="en-GB">
                <a:latin typeface="Arial" charset="0"/>
              </a:rPr>
              <a:pPr eaLnBrk="1" hangingPunct="1"/>
              <a:t>12</a:t>
            </a:fld>
            <a:endParaRPr lang="en-GB">
              <a:latin typeface="Arial" charset="0"/>
            </a:endParaRPr>
          </a:p>
        </p:txBody>
      </p:sp>
      <p:sp>
        <p:nvSpPr>
          <p:cNvPr id="62467" name="Rectangle 2"/>
          <p:cNvSpPr>
            <a:spLocks noGrp="1" noRot="1" noChangeAspect="1" noChangeArrowheads="1" noTextEdit="1"/>
          </p:cNvSpPr>
          <p:nvPr>
            <p:ph type="sldImg"/>
          </p:nvPr>
        </p:nvSpPr>
        <p:spPr>
          <a:xfrm>
            <a:off x="917575" y="744538"/>
            <a:ext cx="4962525" cy="3722687"/>
          </a:xfrm>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9447A20-E804-48B8-B6C3-EF070CF21E12}" type="slidenum">
              <a:rPr lang="en-GB">
                <a:latin typeface="Arial" charset="0"/>
              </a:rPr>
              <a:pPr eaLnBrk="1" hangingPunct="1"/>
              <a:t>13</a:t>
            </a:fld>
            <a:endParaRPr lang="en-GB">
              <a:latin typeface="Arial" charset="0"/>
            </a:endParaRPr>
          </a:p>
        </p:txBody>
      </p:sp>
      <p:sp>
        <p:nvSpPr>
          <p:cNvPr id="59395" name="Rectangle 2"/>
          <p:cNvSpPr>
            <a:spLocks noGrp="1" noRot="1" noChangeAspect="1" noChangeArrowheads="1" noTextEdit="1"/>
          </p:cNvSpPr>
          <p:nvPr>
            <p:ph type="sldImg"/>
          </p:nvPr>
        </p:nvSpPr>
        <p:spPr>
          <a:xfrm>
            <a:off x="917575" y="744538"/>
            <a:ext cx="4962525" cy="3722687"/>
          </a:xfrm>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14</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49609" y="745229"/>
            <a:ext cx="4896939" cy="372152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EA41F-4121-4741-AF13-ACBD757931A9}" type="slidenum">
              <a:rPr lang="en-GB">
                <a:solidFill>
                  <a:prstClr val="black"/>
                </a:solidFill>
              </a:rPr>
              <a:pPr/>
              <a:t>15</a:t>
            </a:fld>
            <a:endParaRPr lang="en-GB">
              <a:solidFill>
                <a:prstClr val="black"/>
              </a:solidFill>
            </a:endParaRPr>
          </a:p>
        </p:txBody>
      </p:sp>
      <p:sp>
        <p:nvSpPr>
          <p:cNvPr id="892930" name="Rectangle 2"/>
          <p:cNvSpPr>
            <a:spLocks noRot="1" noChangeArrowheads="1" noTextEdit="1"/>
          </p:cNvSpPr>
          <p:nvPr>
            <p:ph type="sldImg"/>
          </p:nvPr>
        </p:nvSpPr>
        <p:spPr>
          <a:xfrm>
            <a:off x="917575" y="744538"/>
            <a:ext cx="4962525" cy="3722687"/>
          </a:xfrm>
          <a:ln/>
        </p:spPr>
      </p:sp>
      <p:sp>
        <p:nvSpPr>
          <p:cNvPr id="89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49AD0-C994-4E1F-BBAD-68DD5C714FDA}" type="slidenum">
              <a:rPr lang="en-GB">
                <a:solidFill>
                  <a:prstClr val="black"/>
                </a:solidFill>
              </a:rPr>
              <a:pPr/>
              <a:t>16</a:t>
            </a:fld>
            <a:endParaRPr lang="en-GB">
              <a:solidFill>
                <a:prstClr val="black"/>
              </a:solidFill>
            </a:endParaRPr>
          </a:p>
        </p:txBody>
      </p:sp>
      <p:sp>
        <p:nvSpPr>
          <p:cNvPr id="894978" name="Rectangle 2"/>
          <p:cNvSpPr>
            <a:spLocks noRot="1" noChangeArrowheads="1" noTextEdit="1"/>
          </p:cNvSpPr>
          <p:nvPr>
            <p:ph type="sldImg"/>
          </p:nvPr>
        </p:nvSpPr>
        <p:spPr>
          <a:xfrm>
            <a:off x="917575" y="744538"/>
            <a:ext cx="4962525" cy="3722687"/>
          </a:xfrm>
          <a:ln/>
        </p:spPr>
      </p:sp>
      <p:sp>
        <p:nvSpPr>
          <p:cNvPr id="89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17</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B0A4D-DA3A-4648-A45A-DE38B2EE0A33}" type="slidenum">
              <a:rPr lang="en-GB">
                <a:solidFill>
                  <a:prstClr val="black"/>
                </a:solidFill>
              </a:rPr>
              <a:pPr/>
              <a:t>18</a:t>
            </a:fld>
            <a:endParaRPr lang="en-GB">
              <a:solidFill>
                <a:prstClr val="black"/>
              </a:solidFill>
            </a:endParaRPr>
          </a:p>
        </p:txBody>
      </p:sp>
      <p:sp>
        <p:nvSpPr>
          <p:cNvPr id="844802" name="Rectangle 2"/>
          <p:cNvSpPr>
            <a:spLocks noRot="1" noChangeArrowheads="1" noTextEdit="1"/>
          </p:cNvSpPr>
          <p:nvPr>
            <p:ph type="sldImg"/>
          </p:nvPr>
        </p:nvSpPr>
        <p:spPr>
          <a:xfrm>
            <a:off x="917575" y="744538"/>
            <a:ext cx="4962525" cy="3722687"/>
          </a:xfrm>
          <a:ln/>
        </p:spPr>
      </p:sp>
      <p:sp>
        <p:nvSpPr>
          <p:cNvPr id="84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D55A3-2757-4BE2-8BAA-9582DC1F53C3}" type="slidenum">
              <a:rPr lang="en-GB">
                <a:solidFill>
                  <a:prstClr val="black"/>
                </a:solidFill>
              </a:rPr>
              <a:pPr/>
              <a:t>19</a:t>
            </a:fld>
            <a:endParaRPr lang="en-GB">
              <a:solidFill>
                <a:prstClr val="black"/>
              </a:solidFill>
            </a:endParaRPr>
          </a:p>
        </p:txBody>
      </p:sp>
      <p:sp>
        <p:nvSpPr>
          <p:cNvPr id="1013762" name="Rectangle 2"/>
          <p:cNvSpPr>
            <a:spLocks noRot="1" noChangeArrowheads="1" noTextEdit="1"/>
          </p:cNvSpPr>
          <p:nvPr>
            <p:ph type="sldImg"/>
          </p:nvPr>
        </p:nvSpPr>
        <p:spPr>
          <a:xfrm>
            <a:off x="917575" y="744538"/>
            <a:ext cx="4962525" cy="3722687"/>
          </a:xfrm>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80F7788-A88A-47EB-99DB-2C916A66768D}" type="slidenum">
              <a:rPr lang="en-GB">
                <a:latin typeface="Arial" charset="0"/>
              </a:rPr>
              <a:pPr eaLnBrk="1" hangingPunct="1"/>
              <a:t>2</a:t>
            </a:fld>
            <a:endParaRPr lang="en-GB">
              <a:latin typeface="Arial" charset="0"/>
            </a:endParaRPr>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20</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21</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22</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23</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7FA4404-83AB-4C94-9D78-F831A61D0927}" type="slidenum">
              <a:rPr lang="en-GB">
                <a:latin typeface="Arial" charset="0"/>
              </a:rPr>
              <a:pPr eaLnBrk="1" hangingPunct="1"/>
              <a:t>24</a:t>
            </a:fld>
            <a:endParaRPr lang="en-GB">
              <a:latin typeface="Arial" charset="0"/>
            </a:endParaRPr>
          </a:p>
        </p:txBody>
      </p:sp>
      <p:sp>
        <p:nvSpPr>
          <p:cNvPr id="71683" name="Rectangle 2"/>
          <p:cNvSpPr>
            <a:spLocks noGrp="1" noRot="1" noChangeAspect="1" noChangeArrowheads="1" noTextEdit="1"/>
          </p:cNvSpPr>
          <p:nvPr>
            <p:ph type="sldImg"/>
          </p:nvPr>
        </p:nvSpPr>
        <p:spPr>
          <a:xfrm>
            <a:off x="917575" y="744538"/>
            <a:ext cx="4962525" cy="3722687"/>
          </a:xfrm>
          <a:ln/>
        </p:spPr>
      </p:sp>
      <p:sp>
        <p:nvSpPr>
          <p:cNvPr id="716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95DAFF-7B82-4117-BABC-C1B3198080F8}" type="slidenum">
              <a:rPr lang="en-GB">
                <a:latin typeface="Arial" charset="0"/>
              </a:rPr>
              <a:pPr eaLnBrk="1" hangingPunct="1"/>
              <a:t>25</a:t>
            </a:fld>
            <a:endParaRPr lang="en-GB">
              <a:latin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ln/>
        </p:spPr>
      </p:sp>
      <p:sp>
        <p:nvSpPr>
          <p:cNvPr id="727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26</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27</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28</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29</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6204C914-BF7A-4D22-B227-2AFD7FBAB51D}" type="slidenum">
              <a:rPr lang="en-GB">
                <a:latin typeface="Arial" charset="0"/>
              </a:rPr>
              <a:pPr eaLnBrk="1" hangingPunct="1"/>
              <a:t>3</a:t>
            </a:fld>
            <a:endParaRPr lang="en-GB">
              <a:latin typeface="Arial" charset="0"/>
            </a:endParaRPr>
          </a:p>
        </p:txBody>
      </p:sp>
      <p:sp>
        <p:nvSpPr>
          <p:cNvPr id="51203" name="Rectangle 2"/>
          <p:cNvSpPr>
            <a:spLocks noGrp="1" noRot="1" noChangeAspect="1" noChangeArrowheads="1" noTextEdit="1"/>
          </p:cNvSpPr>
          <p:nvPr>
            <p:ph type="sldImg"/>
          </p:nvPr>
        </p:nvSpPr>
        <p:spPr>
          <a:xfrm>
            <a:off x="917575" y="744538"/>
            <a:ext cx="4962525" cy="3722687"/>
          </a:xfrm>
          <a:ln/>
        </p:spPr>
      </p:sp>
      <p:sp>
        <p:nvSpPr>
          <p:cNvPr id="512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09768ED6-2692-4639-9068-ACC1C1012D1F}" type="slidenum">
              <a:rPr lang="en-GB">
                <a:latin typeface="Arial" charset="0"/>
              </a:rPr>
              <a:pPr eaLnBrk="1" hangingPunct="1"/>
              <a:t>30</a:t>
            </a:fld>
            <a:endParaRPr lang="en-GB">
              <a:latin typeface="Arial" charset="0"/>
            </a:endParaRPr>
          </a:p>
        </p:txBody>
      </p:sp>
      <p:sp>
        <p:nvSpPr>
          <p:cNvPr id="75779" name="Rectangle 2"/>
          <p:cNvSpPr>
            <a:spLocks noGrp="1" noRot="1" noChangeAspect="1" noChangeArrowheads="1" noTextEdit="1"/>
          </p:cNvSpPr>
          <p:nvPr>
            <p:ph type="sldImg"/>
          </p:nvPr>
        </p:nvSpPr>
        <p:spPr>
          <a:xfrm>
            <a:off x="917575" y="744538"/>
            <a:ext cx="4962525" cy="3722687"/>
          </a:xfrm>
          <a:ln/>
        </p:spPr>
      </p:sp>
      <p:sp>
        <p:nvSpPr>
          <p:cNvPr id="757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31</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32</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33</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34</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35</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36</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C8449F-53A8-41C3-8BC3-C68754A4FEF0}" type="slidenum">
              <a:rPr lang="en-GB">
                <a:latin typeface="Arial" charset="0"/>
              </a:rPr>
              <a:pPr eaLnBrk="1" hangingPunct="1"/>
              <a:t>37</a:t>
            </a:fld>
            <a:endParaRPr lang="en-GB">
              <a:latin typeface="Arial" charset="0"/>
            </a:endParaRPr>
          </a:p>
        </p:txBody>
      </p:sp>
      <p:sp>
        <p:nvSpPr>
          <p:cNvPr id="79875" name="Rectangle 2"/>
          <p:cNvSpPr>
            <a:spLocks noGrp="1" noRot="1" noChangeAspect="1" noChangeArrowheads="1" noTextEdit="1"/>
          </p:cNvSpPr>
          <p:nvPr>
            <p:ph type="sldImg"/>
          </p:nvPr>
        </p:nvSpPr>
        <p:spPr>
          <a:xfrm>
            <a:off x="917575" y="744538"/>
            <a:ext cx="4962525" cy="3722687"/>
          </a:xfrm>
          <a:ln/>
        </p:spPr>
      </p:sp>
      <p:sp>
        <p:nvSpPr>
          <p:cNvPr id="798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16ADD43B-ADBC-4AB6-96F0-A9B55E6EEF93}" type="slidenum">
              <a:rPr lang="en-GB">
                <a:latin typeface="Arial" charset="0"/>
              </a:rPr>
              <a:pPr eaLnBrk="1" hangingPunct="1"/>
              <a:t>38</a:t>
            </a:fld>
            <a:endParaRPr lang="en-GB">
              <a:latin typeface="Arial"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DFDF3627-8163-44DB-9C92-0CAB5EBBAAF6}" type="slidenum">
              <a:rPr lang="en-GB">
                <a:latin typeface="Arial" charset="0"/>
              </a:rPr>
              <a:pPr eaLnBrk="1" hangingPunct="1"/>
              <a:t>39</a:t>
            </a:fld>
            <a:endParaRPr lang="en-GB">
              <a:latin typeface="Arial"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2BE72-01A3-48BE-AA8F-4D52644CAD6F}" type="slidenum">
              <a:rPr lang="en-GB">
                <a:solidFill>
                  <a:prstClr val="black"/>
                </a:solidFill>
              </a:rPr>
              <a:pPr/>
              <a:t>4</a:t>
            </a:fld>
            <a:endParaRPr lang="en-GB">
              <a:solidFill>
                <a:prstClr val="black"/>
              </a:solidFill>
            </a:endParaRPr>
          </a:p>
        </p:txBody>
      </p:sp>
      <p:sp>
        <p:nvSpPr>
          <p:cNvPr id="1118210" name="Rectangle 2"/>
          <p:cNvSpPr>
            <a:spLocks noGrp="1" noRot="1" noChangeAspect="1" noChangeArrowheads="1" noTextEdit="1"/>
          </p:cNvSpPr>
          <p:nvPr>
            <p:ph type="sldImg"/>
          </p:nvPr>
        </p:nvSpPr>
        <p:spPr>
          <a:ln/>
        </p:spPr>
      </p:sp>
      <p:sp>
        <p:nvSpPr>
          <p:cNvPr id="111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DFDF3627-8163-44DB-9C92-0CAB5EBBAAF6}" type="slidenum">
              <a:rPr lang="en-GB">
                <a:latin typeface="Arial" charset="0"/>
              </a:rPr>
              <a:pPr eaLnBrk="1" hangingPunct="1"/>
              <a:t>40</a:t>
            </a:fld>
            <a:endParaRPr lang="en-GB">
              <a:latin typeface="Arial"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76FE2-888C-4159-97D4-28FAF7BA26E3}" type="slidenum">
              <a:rPr lang="en-GB">
                <a:solidFill>
                  <a:prstClr val="black"/>
                </a:solidFill>
              </a:rPr>
              <a:pPr/>
              <a:t>5</a:t>
            </a:fld>
            <a:endParaRPr lang="en-GB">
              <a:solidFill>
                <a:prstClr val="black"/>
              </a:solidFill>
            </a:endParaRPr>
          </a:p>
        </p:txBody>
      </p:sp>
      <p:sp>
        <p:nvSpPr>
          <p:cNvPr id="1103874" name="Rectangle 2"/>
          <p:cNvSpPr>
            <a:spLocks noGrp="1" noRot="1" noChangeAspect="1" noChangeArrowheads="1" noTextEdit="1"/>
          </p:cNvSpPr>
          <p:nvPr>
            <p:ph type="sldImg"/>
          </p:nvPr>
        </p:nvSpPr>
        <p:spPr>
          <a:xfrm>
            <a:off x="917575" y="744538"/>
            <a:ext cx="4962525" cy="3722687"/>
          </a:xfrm>
          <a:ln/>
        </p:spPr>
      </p:sp>
      <p:sp>
        <p:nvSpPr>
          <p:cNvPr id="1103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76FE2-888C-4159-97D4-28FAF7BA26E3}" type="slidenum">
              <a:rPr lang="en-GB">
                <a:solidFill>
                  <a:prstClr val="black"/>
                </a:solidFill>
              </a:rPr>
              <a:pPr/>
              <a:t>6</a:t>
            </a:fld>
            <a:endParaRPr lang="en-GB">
              <a:solidFill>
                <a:prstClr val="black"/>
              </a:solidFill>
            </a:endParaRPr>
          </a:p>
        </p:txBody>
      </p:sp>
      <p:sp>
        <p:nvSpPr>
          <p:cNvPr id="1103874" name="Rectangle 2"/>
          <p:cNvSpPr>
            <a:spLocks noGrp="1" noRot="1" noChangeAspect="1" noChangeArrowheads="1" noTextEdit="1"/>
          </p:cNvSpPr>
          <p:nvPr>
            <p:ph type="sldImg"/>
          </p:nvPr>
        </p:nvSpPr>
        <p:spPr>
          <a:xfrm>
            <a:off x="917575" y="744538"/>
            <a:ext cx="4962525" cy="3722687"/>
          </a:xfrm>
          <a:ln/>
        </p:spPr>
      </p:sp>
      <p:sp>
        <p:nvSpPr>
          <p:cNvPr id="1103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E4831-F5DC-472E-BB71-BBBD9583603A}" type="slidenum">
              <a:rPr lang="en-GB">
                <a:solidFill>
                  <a:prstClr val="black"/>
                </a:solidFill>
              </a:rPr>
              <a:pPr/>
              <a:t>7</a:t>
            </a:fld>
            <a:endParaRPr lang="en-GB" dirty="0">
              <a:solidFill>
                <a:prstClr val="black"/>
              </a:solidFill>
            </a:endParaRPr>
          </a:p>
        </p:txBody>
      </p:sp>
      <p:sp>
        <p:nvSpPr>
          <p:cNvPr id="1064962" name="Rectangle 2"/>
          <p:cNvSpPr>
            <a:spLocks noGrp="1" noRot="1" noChangeAspect="1" noChangeArrowheads="1" noTextEdit="1"/>
          </p:cNvSpPr>
          <p:nvPr>
            <p:ph type="sldImg"/>
          </p:nvPr>
        </p:nvSpPr>
        <p:spPr>
          <a:xfrm>
            <a:off x="917575" y="744538"/>
            <a:ext cx="4962525" cy="3722687"/>
          </a:xfrm>
          <a:ln/>
        </p:spPr>
      </p:sp>
      <p:sp>
        <p:nvSpPr>
          <p:cNvPr id="1064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9840482-581F-42CE-9F5B-6B1A9575690A}" type="slidenum">
              <a:rPr lang="en-GB">
                <a:latin typeface="Arial" charset="0"/>
              </a:rPr>
              <a:pPr eaLnBrk="1" hangingPunct="1"/>
              <a:t>8</a:t>
            </a:fld>
            <a:endParaRPr lang="en-GB">
              <a:latin typeface="Arial" charset="0"/>
            </a:endParaRPr>
          </a:p>
        </p:txBody>
      </p:sp>
      <p:sp>
        <p:nvSpPr>
          <p:cNvPr id="57347" name="Rectangle 2"/>
          <p:cNvSpPr>
            <a:spLocks noGrp="1" noRot="1" noChangeAspect="1" noChangeArrowheads="1" noTextEdit="1"/>
          </p:cNvSpPr>
          <p:nvPr>
            <p:ph type="sldImg"/>
          </p:nvPr>
        </p:nvSpPr>
        <p:spPr>
          <a:xfrm>
            <a:off x="917575" y="744538"/>
            <a:ext cx="4962525" cy="3722687"/>
          </a:xfrm>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5499BA6-B81B-4C26-9E20-6C4A20F77AB7}" type="slidenum">
              <a:rPr lang="en-GB">
                <a:latin typeface="Arial" charset="0"/>
              </a:rPr>
              <a:pPr eaLnBrk="1" hangingPunct="1"/>
              <a:t>9</a:t>
            </a:fld>
            <a:endParaRPr lang="en-GB">
              <a:latin typeface="Arial" charset="0"/>
            </a:endParaRPr>
          </a:p>
        </p:txBody>
      </p:sp>
      <p:sp>
        <p:nvSpPr>
          <p:cNvPr id="62467" name="Rectangle 2"/>
          <p:cNvSpPr>
            <a:spLocks noGrp="1" noRot="1" noChangeAspect="1" noChangeArrowheads="1" noTextEdit="1"/>
          </p:cNvSpPr>
          <p:nvPr>
            <p:ph type="sldImg"/>
          </p:nvPr>
        </p:nvSpPr>
        <p:spPr>
          <a:xfrm>
            <a:off x="917575" y="744538"/>
            <a:ext cx="4962525" cy="3722687"/>
          </a:xfrm>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F050BD1-7889-4B09-9FCB-8AFCE2E20609}"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79525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15F864-D7E5-4516-8FB8-8DD550F75C26}" type="slidenum">
              <a:rPr lang="en-GB"/>
              <a:pPr>
                <a:defRPr/>
              </a:pPr>
              <a:t>‹#›</a:t>
            </a:fld>
            <a:endParaRPr lang="en-GB"/>
          </a:p>
        </p:txBody>
      </p:sp>
    </p:spTree>
    <p:extLst>
      <p:ext uri="{BB962C8B-B14F-4D97-AF65-F5344CB8AC3E}">
        <p14:creationId xmlns:p14="http://schemas.microsoft.com/office/powerpoint/2010/main" val="392137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FF85A0-0236-4BBF-88E6-8576197508F5}" type="slidenum">
              <a:rPr lang="en-GB"/>
              <a:pPr>
                <a:defRPr/>
              </a:pPr>
              <a:t>‹#›</a:t>
            </a:fld>
            <a:endParaRPr lang="en-GB"/>
          </a:p>
        </p:txBody>
      </p:sp>
    </p:spTree>
    <p:extLst>
      <p:ext uri="{BB962C8B-B14F-4D97-AF65-F5344CB8AC3E}">
        <p14:creationId xmlns:p14="http://schemas.microsoft.com/office/powerpoint/2010/main" val="2447011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405A821-4593-4516-93D5-20DE12467035}" type="slidenum">
              <a:rPr lang="en-GB"/>
              <a:pPr>
                <a:defRPr/>
              </a:pPr>
              <a:t>‹#›</a:t>
            </a:fld>
            <a:endParaRPr lang="en-GB"/>
          </a:p>
        </p:txBody>
      </p:sp>
    </p:spTree>
    <p:extLst>
      <p:ext uri="{BB962C8B-B14F-4D97-AF65-F5344CB8AC3E}">
        <p14:creationId xmlns:p14="http://schemas.microsoft.com/office/powerpoint/2010/main" val="1286283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34E650C-AC1B-46FB-907E-6351100AAE75}" type="slidenum">
              <a:rPr lang="en-GB"/>
              <a:pPr>
                <a:defRPr/>
              </a:pPr>
              <a:t>‹#›</a:t>
            </a:fld>
            <a:endParaRPr lang="en-GB"/>
          </a:p>
        </p:txBody>
      </p:sp>
    </p:spTree>
    <p:extLst>
      <p:ext uri="{BB962C8B-B14F-4D97-AF65-F5344CB8AC3E}">
        <p14:creationId xmlns:p14="http://schemas.microsoft.com/office/powerpoint/2010/main" val="4257508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68123C-7CB5-42CA-9F10-A9C6CE20D382}" type="slidenum">
              <a:rPr lang="en-GB"/>
              <a:pPr>
                <a:defRPr/>
              </a:pPr>
              <a:t>‹#›</a:t>
            </a:fld>
            <a:endParaRPr lang="en-GB"/>
          </a:p>
        </p:txBody>
      </p:sp>
    </p:spTree>
    <p:extLst>
      <p:ext uri="{BB962C8B-B14F-4D97-AF65-F5344CB8AC3E}">
        <p14:creationId xmlns:p14="http://schemas.microsoft.com/office/powerpoint/2010/main" val="898169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BD40DB-EDF8-4076-971E-40D17B1EEAFD}" type="slidenum">
              <a:rPr lang="en-GB"/>
              <a:pPr>
                <a:defRPr/>
              </a:pPr>
              <a:t>‹#›</a:t>
            </a:fld>
            <a:endParaRPr lang="en-GB"/>
          </a:p>
        </p:txBody>
      </p:sp>
    </p:spTree>
    <p:extLst>
      <p:ext uri="{BB962C8B-B14F-4D97-AF65-F5344CB8AC3E}">
        <p14:creationId xmlns:p14="http://schemas.microsoft.com/office/powerpoint/2010/main" val="151810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49030F7-B241-43ED-96A5-445A6F96A8EE}" type="slidenum">
              <a:rPr lang="en-GB"/>
              <a:pPr>
                <a:defRPr/>
              </a:pPr>
              <a:t>‹#›</a:t>
            </a:fld>
            <a:endParaRPr lang="en-GB"/>
          </a:p>
        </p:txBody>
      </p:sp>
    </p:spTree>
    <p:extLst>
      <p:ext uri="{BB962C8B-B14F-4D97-AF65-F5344CB8AC3E}">
        <p14:creationId xmlns:p14="http://schemas.microsoft.com/office/powerpoint/2010/main" val="337957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5D76889-906F-4AF3-902C-7CD00ABF6ABF}" type="slidenum">
              <a:rPr lang="en-GB"/>
              <a:pPr>
                <a:defRPr/>
              </a:pPr>
              <a:t>‹#›</a:t>
            </a:fld>
            <a:endParaRPr lang="en-GB"/>
          </a:p>
        </p:txBody>
      </p:sp>
    </p:spTree>
    <p:extLst>
      <p:ext uri="{BB962C8B-B14F-4D97-AF65-F5344CB8AC3E}">
        <p14:creationId xmlns:p14="http://schemas.microsoft.com/office/powerpoint/2010/main" val="713025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C49A9C9-FAB4-4298-AE97-3BE15FBAE0FA}" type="slidenum">
              <a:rPr lang="en-GB"/>
              <a:pPr>
                <a:defRPr/>
              </a:pPr>
              <a:t>‹#›</a:t>
            </a:fld>
            <a:endParaRPr lang="en-GB"/>
          </a:p>
        </p:txBody>
      </p:sp>
    </p:spTree>
    <p:extLst>
      <p:ext uri="{BB962C8B-B14F-4D97-AF65-F5344CB8AC3E}">
        <p14:creationId xmlns:p14="http://schemas.microsoft.com/office/powerpoint/2010/main" val="936170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E2D6EB2-2211-4068-B2B0-EB2F68CFB336}" type="slidenum">
              <a:rPr lang="en-GB"/>
              <a:pPr>
                <a:defRPr/>
              </a:pPr>
              <a:t>‹#›</a:t>
            </a:fld>
            <a:endParaRPr lang="en-GB"/>
          </a:p>
        </p:txBody>
      </p:sp>
    </p:spTree>
    <p:extLst>
      <p:ext uri="{BB962C8B-B14F-4D97-AF65-F5344CB8AC3E}">
        <p14:creationId xmlns:p14="http://schemas.microsoft.com/office/powerpoint/2010/main" val="117907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7707"/>
            <a:ext cx="8229600" cy="863600"/>
          </a:xfrm>
        </p:spPr>
        <p:txBody>
          <a:bodyPr lIns="0" tIns="0" rIns="0" bIns="0" anchor="t" anchorCtr="0">
            <a:normAutofit/>
          </a:bodyPr>
          <a:lstStyle/>
          <a:p>
            <a:r>
              <a:rPr lang="en-US" smtClean="0"/>
              <a:t>Click to edit Master title style</a:t>
            </a:r>
            <a:endParaRPr lang="en-GB"/>
          </a:p>
        </p:txBody>
      </p:sp>
      <p:sp>
        <p:nvSpPr>
          <p:cNvPr id="3" name="Content Placeholder 2"/>
          <p:cNvSpPr>
            <a:spLocks noGrp="1"/>
          </p:cNvSpPr>
          <p:nvPr>
            <p:ph idx="1"/>
          </p:nvPr>
        </p:nvSpPr>
        <p:spPr>
          <a:xfrm>
            <a:off x="107504" y="1052736"/>
            <a:ext cx="8928992"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E7EDDB-87E5-4DE5-BF80-5ABE371ECEB0}" type="slidenum">
              <a:rPr lang="en-GB"/>
              <a:pPr>
                <a:defRPr/>
              </a:pPr>
              <a:t>‹#›</a:t>
            </a:fld>
            <a:endParaRPr lang="en-GB"/>
          </a:p>
        </p:txBody>
      </p:sp>
    </p:spTree>
    <p:extLst>
      <p:ext uri="{BB962C8B-B14F-4D97-AF65-F5344CB8AC3E}">
        <p14:creationId xmlns:p14="http://schemas.microsoft.com/office/powerpoint/2010/main" val="2795388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F5D7E89-6A0B-4F6F-824D-DC83B8067914}" type="slidenum">
              <a:rPr lang="en-GB"/>
              <a:pPr>
                <a:defRPr/>
              </a:pPr>
              <a:t>‹#›</a:t>
            </a:fld>
            <a:endParaRPr lang="en-GB"/>
          </a:p>
        </p:txBody>
      </p:sp>
    </p:spTree>
    <p:extLst>
      <p:ext uri="{BB962C8B-B14F-4D97-AF65-F5344CB8AC3E}">
        <p14:creationId xmlns:p14="http://schemas.microsoft.com/office/powerpoint/2010/main" val="1249984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800C72A-4BCB-4729-A741-7EE6E30B30B1}" type="slidenum">
              <a:rPr lang="en-GB"/>
              <a:pPr>
                <a:defRPr/>
              </a:pPr>
              <a:t>‹#›</a:t>
            </a:fld>
            <a:endParaRPr lang="en-GB"/>
          </a:p>
        </p:txBody>
      </p:sp>
    </p:spTree>
    <p:extLst>
      <p:ext uri="{BB962C8B-B14F-4D97-AF65-F5344CB8AC3E}">
        <p14:creationId xmlns:p14="http://schemas.microsoft.com/office/powerpoint/2010/main" val="3210901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DA019EA-BB57-4738-AA4E-F935A7C69116}" type="slidenum">
              <a:rPr lang="en-GB"/>
              <a:pPr>
                <a:defRPr/>
              </a:pPr>
              <a:t>‹#›</a:t>
            </a:fld>
            <a:endParaRPr lang="en-GB"/>
          </a:p>
        </p:txBody>
      </p:sp>
    </p:spTree>
    <p:extLst>
      <p:ext uri="{BB962C8B-B14F-4D97-AF65-F5344CB8AC3E}">
        <p14:creationId xmlns:p14="http://schemas.microsoft.com/office/powerpoint/2010/main" val="38598335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EF94D2B-A082-4D24-AE86-C516BDB5992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707246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51815E-0F02-40A7-9FD7-4AEE7EAFCD3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205512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819DB4B-D31D-4586-9B9C-42BE860B45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774767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236ED65-91BF-42F6-A706-AF9D9840BCF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0198519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75A0DBE-1E10-4341-A85C-D494B2C504D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204633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70C98F6-7184-4261-8C63-B6533E3E33C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9037399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44C42CB-AAF5-410B-81FC-B9711791D9F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54245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76D240-D8B5-48AB-8C1B-3600ADEFA6ED}" type="slidenum">
              <a:rPr lang="en-GB"/>
              <a:pPr>
                <a:defRPr/>
              </a:pPr>
              <a:t>‹#›</a:t>
            </a:fld>
            <a:endParaRPr lang="en-GB"/>
          </a:p>
        </p:txBody>
      </p:sp>
    </p:spTree>
    <p:extLst>
      <p:ext uri="{BB962C8B-B14F-4D97-AF65-F5344CB8AC3E}">
        <p14:creationId xmlns:p14="http://schemas.microsoft.com/office/powerpoint/2010/main" val="20803050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66AC7E6-7722-471D-9CFD-17D531CE137D}"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9816727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691BDC6-C821-4D3C-AB9C-72C63A13896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657705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B8F110-EC54-4C36-BABB-71A90BE80CA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87173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E8A9B57-64FE-4EED-A180-A238B612EFB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2575042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597F29-D8FA-427C-8816-7B73BD7DE11F}" type="slidenum">
              <a:rPr lang="en-GB"/>
              <a:pPr>
                <a:defRPr/>
              </a:pPr>
              <a:t>‹#›</a:t>
            </a:fld>
            <a:endParaRPr lang="en-GB"/>
          </a:p>
        </p:txBody>
      </p:sp>
    </p:spTree>
    <p:extLst>
      <p:ext uri="{BB962C8B-B14F-4D97-AF65-F5344CB8AC3E}">
        <p14:creationId xmlns:p14="http://schemas.microsoft.com/office/powerpoint/2010/main" val="9765970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281967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036489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956828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465501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2867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8A775E1-FE29-424E-B148-13F1E386343B}" type="slidenum">
              <a:rPr lang="en-GB"/>
              <a:pPr>
                <a:defRPr/>
              </a:pPr>
              <a:t>‹#›</a:t>
            </a:fld>
            <a:endParaRPr lang="en-GB"/>
          </a:p>
        </p:txBody>
      </p:sp>
    </p:spTree>
    <p:extLst>
      <p:ext uri="{BB962C8B-B14F-4D97-AF65-F5344CB8AC3E}">
        <p14:creationId xmlns:p14="http://schemas.microsoft.com/office/powerpoint/2010/main" val="17233230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578375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369387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9330224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5712942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055308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9379150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522958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0568356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8820800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47076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89428E9-2D7E-489C-8C04-C18EC08DB766}" type="slidenum">
              <a:rPr lang="en-GB"/>
              <a:pPr>
                <a:defRPr/>
              </a:pPr>
              <a:t>‹#›</a:t>
            </a:fld>
            <a:endParaRPr lang="en-GB"/>
          </a:p>
        </p:txBody>
      </p:sp>
    </p:spTree>
    <p:extLst>
      <p:ext uri="{BB962C8B-B14F-4D97-AF65-F5344CB8AC3E}">
        <p14:creationId xmlns:p14="http://schemas.microsoft.com/office/powerpoint/2010/main" val="38175670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042381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0819254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498994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8600929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800216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896951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9949127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6346F2D-FD79-4EFD-9624-56B359E94D23}"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7594247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63600"/>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0" y="1124744"/>
            <a:ext cx="9036496"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5215D7A-578B-4E68-BD85-EB9C31A145AD}"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4505892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963C0E8-8A73-4125-8601-05DF5B57759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0854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F7BF08-E472-4F8C-9A11-894D9B1799A6}" type="slidenum">
              <a:rPr lang="en-GB"/>
              <a:pPr>
                <a:defRPr/>
              </a:pPr>
              <a:t>‹#›</a:t>
            </a:fld>
            <a:endParaRPr lang="en-GB"/>
          </a:p>
        </p:txBody>
      </p:sp>
    </p:spTree>
    <p:extLst>
      <p:ext uri="{BB962C8B-B14F-4D97-AF65-F5344CB8AC3E}">
        <p14:creationId xmlns:p14="http://schemas.microsoft.com/office/powerpoint/2010/main" val="3255471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DF2007BA-BE61-4199-8069-5D00BE1BB02D}"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4501288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652ABAB-AC94-40B7-8680-C636049E1B8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4255891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9E68657-C10F-4123-9200-91F7DB26943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73927359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09644FB7-584E-442D-BE66-50C809321B8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73954795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D0394B25-3376-4799-B6A4-42D42381A7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5307125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7698EFC7-2D3E-4296-A9C1-FC68A85D4F9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76807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7485B05-7B90-4EEE-B51C-B9BBA93F22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4677200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8F86AA5F-29C6-4CAA-98B8-1BB443E7B5D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1838092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C30639-810E-4148-890E-CE1926A52AD9}" type="slidenum">
              <a:rPr lang="en-GB"/>
              <a:pPr>
                <a:defRPr/>
              </a:pPr>
              <a:t>‹#›</a:t>
            </a:fld>
            <a:endParaRPr lang="en-GB"/>
          </a:p>
        </p:txBody>
      </p:sp>
    </p:spTree>
    <p:extLst>
      <p:ext uri="{BB962C8B-B14F-4D97-AF65-F5344CB8AC3E}">
        <p14:creationId xmlns:p14="http://schemas.microsoft.com/office/powerpoint/2010/main" val="351878610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4EA4BE-E902-4669-9D4C-17F461355B42}" type="slidenum">
              <a:rPr lang="en-GB"/>
              <a:pPr>
                <a:defRPr/>
              </a:pPr>
              <a:t>‹#›</a:t>
            </a:fld>
            <a:endParaRPr lang="en-GB"/>
          </a:p>
        </p:txBody>
      </p:sp>
    </p:spTree>
    <p:extLst>
      <p:ext uri="{BB962C8B-B14F-4D97-AF65-F5344CB8AC3E}">
        <p14:creationId xmlns:p14="http://schemas.microsoft.com/office/powerpoint/2010/main" val="11000664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88913"/>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slideLayout" Target="../slideLayouts/slideLayout90.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image" Target="../media/image1.jpeg"/><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23DC539-033C-45E4-A10B-D6D20291FF2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GB"/>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GB"/>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89493BDE-138E-49E6-9C9F-B0BBE6428C1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9830BF6-0449-4D88-90EF-8D28E3874CC4}"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2865832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36145121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142150250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91D21AFA-F53B-4292-B0C9-5AB34164C3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4640273"/>
      </p:ext>
    </p:extLst>
  </p:cSld>
  <p:clrMap bg1="dk2" tx1="lt1" bg2="dk1"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body" idx="1"/>
          </p:nvPr>
        </p:nvSpPr>
        <p:spPr>
          <a:xfrm>
            <a:off x="179388" y="1125538"/>
            <a:ext cx="8964612" cy="5399087"/>
          </a:xfrm>
          <a:noFill/>
          <a:ln/>
        </p:spPr>
        <p:txBody>
          <a:bodyPr lIns="18000" tIns="0" rIns="18000" bIns="0"/>
          <a:lstStyle/>
          <a:p>
            <a:pPr>
              <a:spcBef>
                <a:spcPct val="100000"/>
              </a:spcBef>
            </a:pPr>
            <a:r>
              <a:rPr lang="en-GB" sz="4400" dirty="0"/>
              <a:t>Building up of the spirit</a:t>
            </a:r>
          </a:p>
          <a:p>
            <a:pPr>
              <a:spcBef>
                <a:spcPct val="100000"/>
              </a:spcBef>
            </a:pPr>
            <a:r>
              <a:rPr lang="en-GB" sz="4400" dirty="0"/>
              <a:t>Restoring &amp; refining of the soul</a:t>
            </a:r>
            <a:endParaRPr lang="en-GB" sz="4000" dirty="0">
              <a:solidFill>
                <a:srgbClr val="FFFF00"/>
              </a:solidFill>
            </a:endParaRPr>
          </a:p>
          <a:p>
            <a:pPr>
              <a:spcBef>
                <a:spcPct val="100000"/>
              </a:spcBef>
            </a:pPr>
            <a:r>
              <a:rPr lang="en-GB" sz="4400" dirty="0"/>
              <a:t>Spirit - Soul </a:t>
            </a:r>
            <a:r>
              <a:rPr lang="en-GB" sz="4400" dirty="0" smtClean="0"/>
              <a:t>- </a:t>
            </a:r>
            <a:r>
              <a:rPr lang="en-GB" sz="4400" dirty="0"/>
              <a:t>Body</a:t>
            </a:r>
          </a:p>
          <a:p>
            <a:pPr>
              <a:spcBef>
                <a:spcPct val="100000"/>
              </a:spcBef>
            </a:pPr>
            <a:r>
              <a:rPr lang="en-GB" sz="4400" dirty="0"/>
              <a:t>Glory of God manifested on earth &amp; beyond through sons of light</a:t>
            </a:r>
          </a:p>
        </p:txBody>
      </p:sp>
      <p:sp>
        <p:nvSpPr>
          <p:cNvPr id="1115139" name="Rectangle 3"/>
          <p:cNvSpPr>
            <a:spLocks noGrp="1" noChangeArrowheads="1"/>
          </p:cNvSpPr>
          <p:nvPr>
            <p:ph type="title"/>
          </p:nvPr>
        </p:nvSpPr>
        <p:spPr>
          <a:xfrm>
            <a:off x="250825" y="0"/>
            <a:ext cx="8675688" cy="760413"/>
          </a:xfrm>
          <a:noFill/>
          <a:ln/>
        </p:spPr>
        <p:txBody>
          <a:bodyPr lIns="0" tIns="0" rIns="0" bIns="0"/>
          <a:lstStyle/>
          <a:p>
            <a:r>
              <a:rPr lang="en-GB"/>
              <a:t> Preparing for Destiny</a:t>
            </a:r>
          </a:p>
        </p:txBody>
      </p:sp>
    </p:spTree>
    <p:extLst>
      <p:ext uri="{BB962C8B-B14F-4D97-AF65-F5344CB8AC3E}">
        <p14:creationId xmlns:p14="http://schemas.microsoft.com/office/powerpoint/2010/main" val="359952721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a:xfrm>
            <a:off x="468313" y="0"/>
            <a:ext cx="8229600" cy="749300"/>
          </a:xfrm>
        </p:spPr>
        <p:txBody>
          <a:bodyPr/>
          <a:lstStyle/>
          <a:p>
            <a:pPr eaLnBrk="1" hangingPunct="1">
              <a:defRPr/>
            </a:pPr>
            <a:r>
              <a:rPr lang="en-GB" sz="4300" dirty="0">
                <a:solidFill>
                  <a:srgbClr val="00C600"/>
                </a:solidFill>
              </a:rPr>
              <a:t>Preparing for destiny - Meditation</a:t>
            </a:r>
            <a:endParaRPr lang="en-GB" dirty="0" smtClean="0"/>
          </a:p>
        </p:txBody>
      </p:sp>
      <p:sp>
        <p:nvSpPr>
          <p:cNvPr id="1074179" name="Rectangle 3"/>
          <p:cNvSpPr>
            <a:spLocks noGrp="1" noChangeArrowheads="1"/>
          </p:cNvSpPr>
          <p:nvPr>
            <p:ph type="body" idx="1"/>
          </p:nvPr>
        </p:nvSpPr>
        <p:spPr>
          <a:xfrm>
            <a:off x="0" y="836613"/>
            <a:ext cx="9144000" cy="5761037"/>
          </a:xfrm>
        </p:spPr>
        <p:txBody>
          <a:bodyPr>
            <a:noAutofit/>
          </a:bodyPr>
          <a:lstStyle/>
          <a:p>
            <a:pPr eaLnBrk="1" hangingPunct="1">
              <a:spcBef>
                <a:spcPct val="50000"/>
              </a:spcBef>
              <a:defRPr/>
            </a:pPr>
            <a:r>
              <a:rPr lang="en-GB" sz="3600" dirty="0" smtClean="0"/>
              <a:t>Some </a:t>
            </a:r>
            <a:r>
              <a:rPr lang="en-GB" sz="3600" dirty="0" smtClean="0"/>
              <a:t>experiences heaven not in word  </a:t>
            </a:r>
            <a:br>
              <a:rPr lang="en-GB" sz="3600" dirty="0" smtClean="0"/>
            </a:br>
            <a:r>
              <a:rPr lang="en-GB" sz="3600" dirty="0" smtClean="0"/>
              <a:t>( greater works of Jesus)</a:t>
            </a:r>
          </a:p>
          <a:p>
            <a:pPr eaLnBrk="1" hangingPunct="1">
              <a:defRPr/>
            </a:pPr>
            <a:r>
              <a:rPr lang="en-GB" sz="3600" dirty="0" smtClean="0"/>
              <a:t>Use word to plumb line experience to the principles of God’s nature &amp; character</a:t>
            </a:r>
          </a:p>
          <a:p>
            <a:pPr eaLnBrk="1" hangingPunct="1">
              <a:defRPr/>
            </a:pPr>
            <a:r>
              <a:rPr lang="en-GB" sz="3600" dirty="0" smtClean="0"/>
              <a:t>Word then becomes a starting </a:t>
            </a:r>
            <a:r>
              <a:rPr lang="en-GB" sz="3600" dirty="0" smtClean="0"/>
              <a:t>point for future experience</a:t>
            </a:r>
          </a:p>
          <a:p>
            <a:pPr eaLnBrk="1" hangingPunct="1">
              <a:defRPr/>
            </a:pPr>
            <a:r>
              <a:rPr lang="en-GB" sz="3600" dirty="0" smtClean="0"/>
              <a:t>Word is a doorway to heavenly encounters</a:t>
            </a:r>
          </a:p>
          <a:p>
            <a:pPr eaLnBrk="1" hangingPunct="1">
              <a:defRPr/>
            </a:pPr>
            <a:r>
              <a:rPr lang="en-GB" sz="3600" dirty="0" smtClean="0"/>
              <a:t>Word is an anchor &amp; platform for more heavenly experiences</a:t>
            </a:r>
            <a:endParaRPr lang="en-GB" sz="3600" dirty="0" smtClean="0"/>
          </a:p>
        </p:txBody>
      </p:sp>
    </p:spTree>
    <p:extLst>
      <p:ext uri="{BB962C8B-B14F-4D97-AF65-F5344CB8AC3E}">
        <p14:creationId xmlns:p14="http://schemas.microsoft.com/office/powerpoint/2010/main" val="28420631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74178"/>
                                        </p:tgtEl>
                                        <p:attrNameLst>
                                          <p:attrName>style.visibility</p:attrName>
                                        </p:attrNameLst>
                                      </p:cBhvr>
                                      <p:to>
                                        <p:strVal val="visible"/>
                                      </p:to>
                                    </p:set>
                                    <p:animEffect transition="in" filter="dissolve">
                                      <p:cBhvr>
                                        <p:cTn id="7" dur="500"/>
                                        <p:tgtEl>
                                          <p:spTgt spid="1074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74179">
                                            <p:txEl>
                                              <p:pRg st="0" end="0"/>
                                            </p:txEl>
                                          </p:spTgt>
                                        </p:tgtEl>
                                        <p:attrNameLst>
                                          <p:attrName>style.visibility</p:attrName>
                                        </p:attrNameLst>
                                      </p:cBhvr>
                                      <p:to>
                                        <p:strVal val="visible"/>
                                      </p:to>
                                    </p:set>
                                    <p:animEffect transition="in" filter="dissolve">
                                      <p:cBhvr>
                                        <p:cTn id="12" dur="500"/>
                                        <p:tgtEl>
                                          <p:spTgt spid="1074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74179">
                                            <p:txEl>
                                              <p:pRg st="1" end="1"/>
                                            </p:txEl>
                                          </p:spTgt>
                                        </p:tgtEl>
                                        <p:attrNameLst>
                                          <p:attrName>style.visibility</p:attrName>
                                        </p:attrNameLst>
                                      </p:cBhvr>
                                      <p:to>
                                        <p:strVal val="visible"/>
                                      </p:to>
                                    </p:set>
                                    <p:animEffect transition="in" filter="dissolve">
                                      <p:cBhvr>
                                        <p:cTn id="17" dur="500"/>
                                        <p:tgtEl>
                                          <p:spTgt spid="1074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74179">
                                            <p:txEl>
                                              <p:pRg st="2" end="2"/>
                                            </p:txEl>
                                          </p:spTgt>
                                        </p:tgtEl>
                                        <p:attrNameLst>
                                          <p:attrName>style.visibility</p:attrName>
                                        </p:attrNameLst>
                                      </p:cBhvr>
                                      <p:to>
                                        <p:strVal val="visible"/>
                                      </p:to>
                                    </p:set>
                                    <p:animEffect transition="in" filter="dissolve">
                                      <p:cBhvr>
                                        <p:cTn id="22" dur="500"/>
                                        <p:tgtEl>
                                          <p:spTgt spid="1074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74179">
                                            <p:txEl>
                                              <p:pRg st="3" end="3"/>
                                            </p:txEl>
                                          </p:spTgt>
                                        </p:tgtEl>
                                        <p:attrNameLst>
                                          <p:attrName>style.visibility</p:attrName>
                                        </p:attrNameLst>
                                      </p:cBhvr>
                                      <p:to>
                                        <p:strVal val="visible"/>
                                      </p:to>
                                    </p:set>
                                    <p:animEffect transition="in" filter="dissolve">
                                      <p:cBhvr>
                                        <p:cTn id="27" dur="500"/>
                                        <p:tgtEl>
                                          <p:spTgt spid="10741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4179">
                                            <p:txEl>
                                              <p:pRg st="4" end="4"/>
                                            </p:txEl>
                                          </p:spTgt>
                                        </p:tgtEl>
                                        <p:attrNameLst>
                                          <p:attrName>style.visibility</p:attrName>
                                        </p:attrNameLst>
                                      </p:cBhvr>
                                      <p:to>
                                        <p:strVal val="visible"/>
                                      </p:to>
                                    </p:set>
                                    <p:animEffect transition="in" filter="dissolve">
                                      <p:cBhvr>
                                        <p:cTn id="32" dur="500"/>
                                        <p:tgtEl>
                                          <p:spTgt spid="1074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78" grpId="0"/>
      <p:bldP spid="10741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a:xfrm>
            <a:off x="468313" y="0"/>
            <a:ext cx="8229600" cy="749300"/>
          </a:xfrm>
        </p:spPr>
        <p:txBody>
          <a:bodyPr>
            <a:normAutofit fontScale="90000"/>
          </a:bodyPr>
          <a:lstStyle/>
          <a:p>
            <a:pPr eaLnBrk="1" hangingPunct="1">
              <a:defRPr/>
            </a:pPr>
            <a:r>
              <a:rPr lang="en-GB" dirty="0">
                <a:solidFill>
                  <a:srgbClr val="00C600"/>
                </a:solidFill>
              </a:rPr>
              <a:t>Preparing for destiny - Meditation</a:t>
            </a:r>
            <a:endParaRPr lang="en-GB" dirty="0" smtClean="0"/>
          </a:p>
        </p:txBody>
      </p:sp>
      <p:sp>
        <p:nvSpPr>
          <p:cNvPr id="1074179" name="Rectangle 3"/>
          <p:cNvSpPr>
            <a:spLocks noGrp="1" noChangeArrowheads="1"/>
          </p:cNvSpPr>
          <p:nvPr>
            <p:ph type="body" idx="1"/>
          </p:nvPr>
        </p:nvSpPr>
        <p:spPr>
          <a:xfrm>
            <a:off x="0" y="836613"/>
            <a:ext cx="8964613" cy="5761037"/>
          </a:xfrm>
        </p:spPr>
        <p:txBody>
          <a:bodyPr>
            <a:normAutofit/>
          </a:bodyPr>
          <a:lstStyle/>
          <a:p>
            <a:pPr eaLnBrk="1" hangingPunct="1">
              <a:spcBef>
                <a:spcPts val="1800"/>
              </a:spcBef>
              <a:defRPr/>
            </a:pPr>
            <a:r>
              <a:rPr lang="en-GB" sz="3600" dirty="0" smtClean="0"/>
              <a:t>3 </a:t>
            </a:r>
            <a:r>
              <a:rPr lang="en-GB" sz="3600" dirty="0" smtClean="0"/>
              <a:t>memory storage systems – neurones</a:t>
            </a:r>
          </a:p>
          <a:p>
            <a:pPr eaLnBrk="1" hangingPunct="1">
              <a:spcBef>
                <a:spcPts val="1800"/>
              </a:spcBef>
              <a:defRPr/>
            </a:pPr>
            <a:r>
              <a:rPr lang="en-GB" sz="3600" dirty="0" smtClean="0"/>
              <a:t>Brain in our </a:t>
            </a:r>
            <a:r>
              <a:rPr lang="en-GB" sz="3600" dirty="0" smtClean="0"/>
              <a:t>skull conscious memory</a:t>
            </a:r>
            <a:endParaRPr lang="en-GB" sz="3600" dirty="0" smtClean="0"/>
          </a:p>
          <a:p>
            <a:pPr eaLnBrk="1" hangingPunct="1">
              <a:spcBef>
                <a:spcPts val="1800"/>
              </a:spcBef>
              <a:defRPr/>
            </a:pPr>
            <a:r>
              <a:rPr lang="en-GB" sz="3600" dirty="0" smtClean="0"/>
              <a:t>Heart – Sub-conscious memory</a:t>
            </a:r>
            <a:endParaRPr lang="en-GB" sz="3600" dirty="0" smtClean="0"/>
          </a:p>
          <a:p>
            <a:pPr eaLnBrk="1" hangingPunct="1">
              <a:spcBef>
                <a:spcPts val="1800"/>
              </a:spcBef>
              <a:defRPr/>
            </a:pPr>
            <a:r>
              <a:rPr lang="en-GB" sz="3600" dirty="0" smtClean="0"/>
              <a:t>Gut – Instinctive memory</a:t>
            </a:r>
            <a:endParaRPr lang="en-GB" sz="3600" dirty="0" smtClean="0"/>
          </a:p>
          <a:p>
            <a:pPr eaLnBrk="1" hangingPunct="1">
              <a:spcBef>
                <a:spcPts val="1800"/>
              </a:spcBef>
              <a:defRPr/>
            </a:pPr>
            <a:r>
              <a:rPr lang="en-GB" sz="3600" dirty="0" smtClean="0"/>
              <a:t>Nervous system connects our body</a:t>
            </a:r>
          </a:p>
          <a:p>
            <a:pPr eaLnBrk="1" hangingPunct="1">
              <a:spcBef>
                <a:spcPts val="1800"/>
              </a:spcBef>
              <a:defRPr/>
            </a:pPr>
            <a:r>
              <a:rPr lang="en-GB" sz="3600" dirty="0" smtClean="0"/>
              <a:t>Brain Left &amp; Right</a:t>
            </a:r>
          </a:p>
          <a:p>
            <a:pPr eaLnBrk="1" hangingPunct="1">
              <a:spcBef>
                <a:spcPts val="1800"/>
              </a:spcBef>
              <a:defRPr/>
            </a:pPr>
            <a:r>
              <a:rPr lang="en-GB" sz="3600" dirty="0" smtClean="0"/>
              <a:t>Right side is intuitive, creative, </a:t>
            </a:r>
            <a:r>
              <a:rPr lang="en-GB" sz="3600" dirty="0" smtClean="0"/>
              <a:t>visionary</a:t>
            </a:r>
            <a:endParaRPr lang="en-GB" sz="3600" dirty="0" smtClean="0"/>
          </a:p>
        </p:txBody>
      </p:sp>
    </p:spTree>
    <p:extLst>
      <p:ext uri="{BB962C8B-B14F-4D97-AF65-F5344CB8AC3E}">
        <p14:creationId xmlns:p14="http://schemas.microsoft.com/office/powerpoint/2010/main" val="32842391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74178"/>
                                        </p:tgtEl>
                                        <p:attrNameLst>
                                          <p:attrName>style.visibility</p:attrName>
                                        </p:attrNameLst>
                                      </p:cBhvr>
                                      <p:to>
                                        <p:strVal val="visible"/>
                                      </p:to>
                                    </p:set>
                                    <p:animEffect transition="in" filter="dissolve">
                                      <p:cBhvr>
                                        <p:cTn id="7" dur="500"/>
                                        <p:tgtEl>
                                          <p:spTgt spid="1074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74179">
                                            <p:txEl>
                                              <p:pRg st="0" end="0"/>
                                            </p:txEl>
                                          </p:spTgt>
                                        </p:tgtEl>
                                        <p:attrNameLst>
                                          <p:attrName>style.visibility</p:attrName>
                                        </p:attrNameLst>
                                      </p:cBhvr>
                                      <p:to>
                                        <p:strVal val="visible"/>
                                      </p:to>
                                    </p:set>
                                    <p:animEffect transition="in" filter="dissolve">
                                      <p:cBhvr>
                                        <p:cTn id="12" dur="500"/>
                                        <p:tgtEl>
                                          <p:spTgt spid="1074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74179">
                                            <p:txEl>
                                              <p:pRg st="1" end="1"/>
                                            </p:txEl>
                                          </p:spTgt>
                                        </p:tgtEl>
                                        <p:attrNameLst>
                                          <p:attrName>style.visibility</p:attrName>
                                        </p:attrNameLst>
                                      </p:cBhvr>
                                      <p:to>
                                        <p:strVal val="visible"/>
                                      </p:to>
                                    </p:set>
                                    <p:animEffect transition="in" filter="dissolve">
                                      <p:cBhvr>
                                        <p:cTn id="17" dur="500"/>
                                        <p:tgtEl>
                                          <p:spTgt spid="1074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74179">
                                            <p:txEl>
                                              <p:pRg st="2" end="2"/>
                                            </p:txEl>
                                          </p:spTgt>
                                        </p:tgtEl>
                                        <p:attrNameLst>
                                          <p:attrName>style.visibility</p:attrName>
                                        </p:attrNameLst>
                                      </p:cBhvr>
                                      <p:to>
                                        <p:strVal val="visible"/>
                                      </p:to>
                                    </p:set>
                                    <p:animEffect transition="in" filter="dissolve">
                                      <p:cBhvr>
                                        <p:cTn id="22" dur="500"/>
                                        <p:tgtEl>
                                          <p:spTgt spid="1074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74179">
                                            <p:txEl>
                                              <p:pRg st="3" end="3"/>
                                            </p:txEl>
                                          </p:spTgt>
                                        </p:tgtEl>
                                        <p:attrNameLst>
                                          <p:attrName>style.visibility</p:attrName>
                                        </p:attrNameLst>
                                      </p:cBhvr>
                                      <p:to>
                                        <p:strVal val="visible"/>
                                      </p:to>
                                    </p:set>
                                    <p:animEffect transition="in" filter="dissolve">
                                      <p:cBhvr>
                                        <p:cTn id="27" dur="500"/>
                                        <p:tgtEl>
                                          <p:spTgt spid="10741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4179">
                                            <p:txEl>
                                              <p:pRg st="4" end="4"/>
                                            </p:txEl>
                                          </p:spTgt>
                                        </p:tgtEl>
                                        <p:attrNameLst>
                                          <p:attrName>style.visibility</p:attrName>
                                        </p:attrNameLst>
                                      </p:cBhvr>
                                      <p:to>
                                        <p:strVal val="visible"/>
                                      </p:to>
                                    </p:set>
                                    <p:animEffect transition="in" filter="dissolve">
                                      <p:cBhvr>
                                        <p:cTn id="32" dur="500"/>
                                        <p:tgtEl>
                                          <p:spTgt spid="107417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74179">
                                            <p:txEl>
                                              <p:pRg st="5" end="5"/>
                                            </p:txEl>
                                          </p:spTgt>
                                        </p:tgtEl>
                                        <p:attrNameLst>
                                          <p:attrName>style.visibility</p:attrName>
                                        </p:attrNameLst>
                                      </p:cBhvr>
                                      <p:to>
                                        <p:strVal val="visible"/>
                                      </p:to>
                                    </p:set>
                                    <p:animEffect transition="in" filter="dissolve">
                                      <p:cBhvr>
                                        <p:cTn id="37" dur="500"/>
                                        <p:tgtEl>
                                          <p:spTgt spid="107417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74179">
                                            <p:txEl>
                                              <p:pRg st="6" end="6"/>
                                            </p:txEl>
                                          </p:spTgt>
                                        </p:tgtEl>
                                        <p:attrNameLst>
                                          <p:attrName>style.visibility</p:attrName>
                                        </p:attrNameLst>
                                      </p:cBhvr>
                                      <p:to>
                                        <p:strVal val="visible"/>
                                      </p:to>
                                    </p:set>
                                    <p:animEffect transition="in" filter="dissolve">
                                      <p:cBhvr>
                                        <p:cTn id="42" dur="500"/>
                                        <p:tgtEl>
                                          <p:spTgt spid="1074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78" grpId="0"/>
      <p:bldP spid="107417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a:xfrm>
            <a:off x="468313" y="0"/>
            <a:ext cx="8229600" cy="749300"/>
          </a:xfrm>
        </p:spPr>
        <p:txBody>
          <a:bodyPr>
            <a:normAutofit fontScale="90000"/>
          </a:bodyPr>
          <a:lstStyle/>
          <a:p>
            <a:pPr eaLnBrk="1" hangingPunct="1">
              <a:defRPr/>
            </a:pPr>
            <a:r>
              <a:rPr lang="en-GB" dirty="0">
                <a:solidFill>
                  <a:srgbClr val="00C600"/>
                </a:solidFill>
              </a:rPr>
              <a:t>Preparing for destiny - Meditation</a:t>
            </a:r>
            <a:endParaRPr lang="en-GB" dirty="0" smtClean="0"/>
          </a:p>
        </p:txBody>
      </p:sp>
      <p:sp>
        <p:nvSpPr>
          <p:cNvPr id="1074179" name="Rectangle 3"/>
          <p:cNvSpPr>
            <a:spLocks noGrp="1" noChangeArrowheads="1"/>
          </p:cNvSpPr>
          <p:nvPr>
            <p:ph type="body" idx="1"/>
          </p:nvPr>
        </p:nvSpPr>
        <p:spPr>
          <a:xfrm>
            <a:off x="0" y="836613"/>
            <a:ext cx="8964613" cy="5761037"/>
          </a:xfrm>
        </p:spPr>
        <p:txBody>
          <a:bodyPr>
            <a:normAutofit lnSpcReduction="10000"/>
          </a:bodyPr>
          <a:lstStyle/>
          <a:p>
            <a:pPr eaLnBrk="1" hangingPunct="1">
              <a:spcBef>
                <a:spcPts val="1200"/>
              </a:spcBef>
              <a:defRPr/>
            </a:pPr>
            <a:r>
              <a:rPr lang="en-GB" sz="3600" dirty="0" smtClean="0"/>
              <a:t>Imagination </a:t>
            </a:r>
            <a:r>
              <a:rPr lang="en-GB" sz="3600" dirty="0" smtClean="0"/>
              <a:t>can play back our external experiences</a:t>
            </a:r>
          </a:p>
          <a:p>
            <a:pPr eaLnBrk="1" hangingPunct="1">
              <a:spcBef>
                <a:spcPts val="1200"/>
              </a:spcBef>
              <a:defRPr/>
            </a:pPr>
            <a:r>
              <a:rPr lang="en-GB" sz="3600" dirty="0" smtClean="0"/>
              <a:t>Imagination is the Screen where God can project vision &amp; is our spiritual </a:t>
            </a:r>
            <a:r>
              <a:rPr lang="en-GB" sz="3600" dirty="0" smtClean="0"/>
              <a:t>perception</a:t>
            </a:r>
          </a:p>
          <a:p>
            <a:pPr eaLnBrk="1" hangingPunct="1">
              <a:spcBef>
                <a:spcPts val="1200"/>
              </a:spcBef>
              <a:defRPr/>
            </a:pPr>
            <a:r>
              <a:rPr lang="en-GB" sz="3600" dirty="0" smtClean="0"/>
              <a:t>Imagination can receive images from your soul – subconscious on one side and from you spirit on the other side</a:t>
            </a:r>
          </a:p>
          <a:p>
            <a:pPr eaLnBrk="1" hangingPunct="1">
              <a:spcBef>
                <a:spcPts val="1200"/>
              </a:spcBef>
              <a:defRPr/>
            </a:pPr>
            <a:r>
              <a:rPr lang="en-GB" sz="3600" dirty="0" smtClean="0"/>
              <a:t>Learn to let spirit projections rule over soul projections to get a flow of revelation from God that we can follow</a:t>
            </a:r>
            <a:endParaRPr lang="en-GB" sz="3600" dirty="0" smtClean="0"/>
          </a:p>
        </p:txBody>
      </p:sp>
    </p:spTree>
    <p:extLst>
      <p:ext uri="{BB962C8B-B14F-4D97-AF65-F5344CB8AC3E}">
        <p14:creationId xmlns:p14="http://schemas.microsoft.com/office/powerpoint/2010/main" val="20915697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74178"/>
                                        </p:tgtEl>
                                        <p:attrNameLst>
                                          <p:attrName>style.visibility</p:attrName>
                                        </p:attrNameLst>
                                      </p:cBhvr>
                                      <p:to>
                                        <p:strVal val="visible"/>
                                      </p:to>
                                    </p:set>
                                    <p:animEffect transition="in" filter="dissolve">
                                      <p:cBhvr>
                                        <p:cTn id="7" dur="500"/>
                                        <p:tgtEl>
                                          <p:spTgt spid="107417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74179">
                                            <p:txEl>
                                              <p:pRg st="0" end="0"/>
                                            </p:txEl>
                                          </p:spTgt>
                                        </p:tgtEl>
                                        <p:attrNameLst>
                                          <p:attrName>style.visibility</p:attrName>
                                        </p:attrNameLst>
                                      </p:cBhvr>
                                      <p:to>
                                        <p:strVal val="visible"/>
                                      </p:to>
                                    </p:set>
                                    <p:animEffect transition="in" filter="dissolve">
                                      <p:cBhvr>
                                        <p:cTn id="12" dur="500"/>
                                        <p:tgtEl>
                                          <p:spTgt spid="1074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74179">
                                            <p:txEl>
                                              <p:pRg st="1" end="1"/>
                                            </p:txEl>
                                          </p:spTgt>
                                        </p:tgtEl>
                                        <p:attrNameLst>
                                          <p:attrName>style.visibility</p:attrName>
                                        </p:attrNameLst>
                                      </p:cBhvr>
                                      <p:to>
                                        <p:strVal val="visible"/>
                                      </p:to>
                                    </p:set>
                                    <p:animEffect transition="in" filter="dissolve">
                                      <p:cBhvr>
                                        <p:cTn id="17" dur="500"/>
                                        <p:tgtEl>
                                          <p:spTgt spid="1074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74179">
                                            <p:txEl>
                                              <p:pRg st="2" end="2"/>
                                            </p:txEl>
                                          </p:spTgt>
                                        </p:tgtEl>
                                        <p:attrNameLst>
                                          <p:attrName>style.visibility</p:attrName>
                                        </p:attrNameLst>
                                      </p:cBhvr>
                                      <p:to>
                                        <p:strVal val="visible"/>
                                      </p:to>
                                    </p:set>
                                    <p:animEffect transition="in" filter="dissolve">
                                      <p:cBhvr>
                                        <p:cTn id="22" dur="500"/>
                                        <p:tgtEl>
                                          <p:spTgt spid="1074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74179">
                                            <p:txEl>
                                              <p:pRg st="3" end="3"/>
                                            </p:txEl>
                                          </p:spTgt>
                                        </p:tgtEl>
                                        <p:attrNameLst>
                                          <p:attrName>style.visibility</p:attrName>
                                        </p:attrNameLst>
                                      </p:cBhvr>
                                      <p:to>
                                        <p:strVal val="visible"/>
                                      </p:to>
                                    </p:set>
                                    <p:animEffect transition="in" filter="dissolve">
                                      <p:cBhvr>
                                        <p:cTn id="27" dur="500"/>
                                        <p:tgtEl>
                                          <p:spTgt spid="1074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78" grpId="0"/>
      <p:bldP spid="10741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7186" name="Text Box 2"/>
          <p:cNvSpPr txBox="1">
            <a:spLocks noChangeArrowheads="1"/>
          </p:cNvSpPr>
          <p:nvPr/>
        </p:nvSpPr>
        <p:spPr bwMode="auto">
          <a:xfrm>
            <a:off x="4500563" y="1341438"/>
            <a:ext cx="576262" cy="469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800">
                <a:solidFill>
                  <a:srgbClr val="CC0000"/>
                </a:solidFill>
                <a:latin typeface="Arial" charset="0"/>
              </a:rPr>
              <a:t>H</a:t>
            </a:r>
            <a:br>
              <a:rPr lang="en-GB" sz="2800">
                <a:solidFill>
                  <a:srgbClr val="CC0000"/>
                </a:solidFill>
                <a:latin typeface="Arial" charset="0"/>
              </a:rPr>
            </a:br>
            <a:r>
              <a:rPr lang="en-GB" sz="2800">
                <a:solidFill>
                  <a:srgbClr val="CC0000"/>
                </a:solidFill>
                <a:latin typeface="Arial" charset="0"/>
              </a:rPr>
              <a:t>I</a:t>
            </a:r>
            <a:br>
              <a:rPr lang="en-GB" sz="2800">
                <a:solidFill>
                  <a:srgbClr val="CC0000"/>
                </a:solidFill>
                <a:latin typeface="Arial" charset="0"/>
              </a:rPr>
            </a:br>
            <a:r>
              <a:rPr lang="en-GB" sz="2800">
                <a:solidFill>
                  <a:srgbClr val="CC0000"/>
                </a:solidFill>
                <a:latin typeface="Arial" charset="0"/>
              </a:rPr>
              <a:t>P</a:t>
            </a:r>
            <a:br>
              <a:rPr lang="en-GB" sz="2800">
                <a:solidFill>
                  <a:srgbClr val="CC0000"/>
                </a:solidFill>
                <a:latin typeface="Arial" charset="0"/>
              </a:rPr>
            </a:br>
            <a:r>
              <a:rPr lang="en-GB" sz="2800">
                <a:solidFill>
                  <a:srgbClr val="CC0000"/>
                </a:solidFill>
                <a:latin typeface="Arial" charset="0"/>
              </a:rPr>
              <a:t>P</a:t>
            </a:r>
            <a:br>
              <a:rPr lang="en-GB" sz="2800">
                <a:solidFill>
                  <a:srgbClr val="CC0000"/>
                </a:solidFill>
                <a:latin typeface="Arial" charset="0"/>
              </a:rPr>
            </a:br>
            <a:r>
              <a:rPr lang="en-GB" sz="2800">
                <a:solidFill>
                  <a:srgbClr val="CC0000"/>
                </a:solidFill>
                <a:latin typeface="Arial" charset="0"/>
              </a:rPr>
              <a:t>O</a:t>
            </a:r>
            <a:br>
              <a:rPr lang="en-GB" sz="2800">
                <a:solidFill>
                  <a:srgbClr val="CC0000"/>
                </a:solidFill>
                <a:latin typeface="Arial" charset="0"/>
              </a:rPr>
            </a:br>
            <a:r>
              <a:rPr lang="en-GB" sz="2800">
                <a:solidFill>
                  <a:srgbClr val="CC0000"/>
                </a:solidFill>
                <a:latin typeface="Arial" charset="0"/>
              </a:rPr>
              <a:t>C</a:t>
            </a:r>
            <a:br>
              <a:rPr lang="en-GB" sz="2800">
                <a:solidFill>
                  <a:srgbClr val="CC0000"/>
                </a:solidFill>
                <a:latin typeface="Arial" charset="0"/>
              </a:rPr>
            </a:br>
            <a:r>
              <a:rPr lang="en-GB" sz="2800">
                <a:solidFill>
                  <a:srgbClr val="CC0000"/>
                </a:solidFill>
                <a:latin typeface="Arial" charset="0"/>
              </a:rPr>
              <a:t>A</a:t>
            </a:r>
            <a:br>
              <a:rPr lang="en-GB" sz="2800">
                <a:solidFill>
                  <a:srgbClr val="CC0000"/>
                </a:solidFill>
                <a:latin typeface="Arial" charset="0"/>
              </a:rPr>
            </a:br>
            <a:r>
              <a:rPr lang="en-GB" sz="2800">
                <a:solidFill>
                  <a:srgbClr val="CC0000"/>
                </a:solidFill>
                <a:latin typeface="Arial" charset="0"/>
              </a:rPr>
              <a:t>M</a:t>
            </a:r>
            <a:br>
              <a:rPr lang="en-GB" sz="2800">
                <a:solidFill>
                  <a:srgbClr val="CC0000"/>
                </a:solidFill>
                <a:latin typeface="Arial" charset="0"/>
              </a:rPr>
            </a:br>
            <a:r>
              <a:rPr lang="en-GB" sz="2800">
                <a:solidFill>
                  <a:srgbClr val="CC0000"/>
                </a:solidFill>
                <a:latin typeface="Arial" charset="0"/>
              </a:rPr>
              <a:t>P</a:t>
            </a:r>
            <a:br>
              <a:rPr lang="en-GB" sz="2800">
                <a:solidFill>
                  <a:srgbClr val="CC0000"/>
                </a:solidFill>
                <a:latin typeface="Arial" charset="0"/>
              </a:rPr>
            </a:br>
            <a:r>
              <a:rPr lang="en-GB" sz="2800">
                <a:solidFill>
                  <a:srgbClr val="CC0000"/>
                </a:solidFill>
                <a:latin typeface="Arial" charset="0"/>
              </a:rPr>
              <a:t>U</a:t>
            </a:r>
            <a:br>
              <a:rPr lang="en-GB" sz="2800">
                <a:solidFill>
                  <a:srgbClr val="CC0000"/>
                </a:solidFill>
                <a:latin typeface="Arial" charset="0"/>
              </a:rPr>
            </a:br>
            <a:r>
              <a:rPr lang="en-GB" sz="2800">
                <a:solidFill>
                  <a:srgbClr val="CC0000"/>
                </a:solidFill>
                <a:latin typeface="Arial" charset="0"/>
              </a:rPr>
              <a:t>S</a:t>
            </a:r>
          </a:p>
        </p:txBody>
      </p:sp>
      <p:sp>
        <p:nvSpPr>
          <p:cNvPr id="1117187" name="Line 3"/>
          <p:cNvSpPr>
            <a:spLocks noChangeShapeType="1"/>
          </p:cNvSpPr>
          <p:nvPr/>
        </p:nvSpPr>
        <p:spPr bwMode="auto">
          <a:xfrm>
            <a:off x="1619250" y="2997200"/>
            <a:ext cx="2905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188" name="Line 4"/>
          <p:cNvSpPr>
            <a:spLocks noChangeShapeType="1"/>
          </p:cNvSpPr>
          <p:nvPr/>
        </p:nvSpPr>
        <p:spPr bwMode="auto">
          <a:xfrm>
            <a:off x="1619250" y="3789363"/>
            <a:ext cx="2905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1" name="Text Box 5"/>
          <p:cNvSpPr txBox="1">
            <a:spLocks noChangeArrowheads="1"/>
          </p:cNvSpPr>
          <p:nvPr/>
        </p:nvSpPr>
        <p:spPr bwMode="auto">
          <a:xfrm>
            <a:off x="179388" y="2205038"/>
            <a:ext cx="647700" cy="192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GB">
                <a:latin typeface="Arial" charset="0"/>
              </a:rPr>
              <a:t>See</a:t>
            </a:r>
          </a:p>
          <a:p>
            <a:pPr eaLnBrk="1" hangingPunct="1">
              <a:spcBef>
                <a:spcPct val="50000"/>
              </a:spcBef>
            </a:pPr>
            <a:r>
              <a:rPr lang="en-GB">
                <a:latin typeface="Arial" charset="0"/>
              </a:rPr>
              <a:t>Smell</a:t>
            </a:r>
          </a:p>
          <a:p>
            <a:pPr eaLnBrk="1" hangingPunct="1">
              <a:spcBef>
                <a:spcPct val="50000"/>
              </a:spcBef>
            </a:pPr>
            <a:r>
              <a:rPr lang="en-GB">
                <a:latin typeface="Arial" charset="0"/>
              </a:rPr>
              <a:t>Hear</a:t>
            </a:r>
          </a:p>
          <a:p>
            <a:pPr eaLnBrk="1" hangingPunct="1">
              <a:spcBef>
                <a:spcPct val="50000"/>
              </a:spcBef>
            </a:pPr>
            <a:r>
              <a:rPr lang="en-GB">
                <a:latin typeface="Arial" charset="0"/>
              </a:rPr>
              <a:t>Taste</a:t>
            </a:r>
          </a:p>
          <a:p>
            <a:pPr eaLnBrk="1" hangingPunct="1">
              <a:spcBef>
                <a:spcPct val="50000"/>
              </a:spcBef>
            </a:pPr>
            <a:r>
              <a:rPr lang="en-GB">
                <a:latin typeface="Arial" charset="0"/>
              </a:rPr>
              <a:t>Touch</a:t>
            </a:r>
          </a:p>
        </p:txBody>
      </p:sp>
      <p:sp>
        <p:nvSpPr>
          <p:cNvPr id="19462" name="Text Box 6"/>
          <p:cNvSpPr txBox="1">
            <a:spLocks noChangeArrowheads="1"/>
          </p:cNvSpPr>
          <p:nvPr/>
        </p:nvSpPr>
        <p:spPr bwMode="auto">
          <a:xfrm>
            <a:off x="3636963" y="115888"/>
            <a:ext cx="10795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400" dirty="0">
                <a:latin typeface="Arial" charset="0"/>
              </a:rPr>
              <a:t>MIND</a:t>
            </a:r>
          </a:p>
        </p:txBody>
      </p:sp>
      <p:pic>
        <p:nvPicPr>
          <p:cNvPr id="194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9763" y="2205038"/>
            <a:ext cx="2000250" cy="226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4" name="Line 8"/>
          <p:cNvSpPr>
            <a:spLocks noChangeShapeType="1"/>
          </p:cNvSpPr>
          <p:nvPr/>
        </p:nvSpPr>
        <p:spPr bwMode="auto">
          <a:xfrm>
            <a:off x="684213" y="2349500"/>
            <a:ext cx="57467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5" name="Line 9"/>
          <p:cNvSpPr>
            <a:spLocks noChangeShapeType="1"/>
          </p:cNvSpPr>
          <p:nvPr/>
        </p:nvSpPr>
        <p:spPr bwMode="auto">
          <a:xfrm>
            <a:off x="755650" y="2781300"/>
            <a:ext cx="576263"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6" name="Line 10"/>
          <p:cNvSpPr>
            <a:spLocks noChangeShapeType="1"/>
          </p:cNvSpPr>
          <p:nvPr/>
        </p:nvSpPr>
        <p:spPr bwMode="auto">
          <a:xfrm>
            <a:off x="755650" y="3213100"/>
            <a:ext cx="576263"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7" name="Line 11"/>
          <p:cNvSpPr>
            <a:spLocks noChangeShapeType="1"/>
          </p:cNvSpPr>
          <p:nvPr/>
        </p:nvSpPr>
        <p:spPr bwMode="auto">
          <a:xfrm>
            <a:off x="755650" y="3573463"/>
            <a:ext cx="576263"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8" name="Line 12"/>
          <p:cNvSpPr>
            <a:spLocks noChangeShapeType="1"/>
          </p:cNvSpPr>
          <p:nvPr/>
        </p:nvSpPr>
        <p:spPr bwMode="auto">
          <a:xfrm>
            <a:off x="827088" y="4005263"/>
            <a:ext cx="57467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69" name="Text Box 13"/>
          <p:cNvSpPr txBox="1">
            <a:spLocks noChangeArrowheads="1"/>
          </p:cNvSpPr>
          <p:nvPr/>
        </p:nvSpPr>
        <p:spPr bwMode="auto">
          <a:xfrm>
            <a:off x="323850" y="1341438"/>
            <a:ext cx="7921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latin typeface="Arial" charset="0"/>
              </a:rPr>
              <a:t>Natural</a:t>
            </a:r>
          </a:p>
        </p:txBody>
      </p:sp>
      <p:sp>
        <p:nvSpPr>
          <p:cNvPr id="1117198" name="Text Box 14"/>
          <p:cNvSpPr txBox="1">
            <a:spLocks noChangeArrowheads="1"/>
          </p:cNvSpPr>
          <p:nvPr/>
        </p:nvSpPr>
        <p:spPr bwMode="auto">
          <a:xfrm>
            <a:off x="323850" y="48688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latin typeface="Arial" charset="0"/>
              </a:rPr>
              <a:t>Spiritual</a:t>
            </a:r>
          </a:p>
        </p:txBody>
      </p:sp>
      <p:sp>
        <p:nvSpPr>
          <p:cNvPr id="1117199" name="Text Box 15"/>
          <p:cNvSpPr txBox="1">
            <a:spLocks noChangeArrowheads="1"/>
          </p:cNvSpPr>
          <p:nvPr/>
        </p:nvSpPr>
        <p:spPr bwMode="auto">
          <a:xfrm>
            <a:off x="2049463" y="1472361"/>
            <a:ext cx="11541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dirty="0">
                <a:latin typeface="Arial" charset="0"/>
              </a:rPr>
              <a:t>TONGUES</a:t>
            </a:r>
          </a:p>
        </p:txBody>
      </p:sp>
      <p:sp>
        <p:nvSpPr>
          <p:cNvPr id="1117200" name="Line 16"/>
          <p:cNvSpPr>
            <a:spLocks noChangeShapeType="1"/>
          </p:cNvSpPr>
          <p:nvPr/>
        </p:nvSpPr>
        <p:spPr bwMode="auto">
          <a:xfrm>
            <a:off x="2335995" y="1844824"/>
            <a:ext cx="0" cy="360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201" name="Line 17"/>
          <p:cNvSpPr>
            <a:spLocks noChangeShapeType="1"/>
          </p:cNvSpPr>
          <p:nvPr/>
        </p:nvSpPr>
        <p:spPr bwMode="auto">
          <a:xfrm>
            <a:off x="2909888" y="1844824"/>
            <a:ext cx="0" cy="360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202" name="Text Box 18"/>
          <p:cNvSpPr txBox="1">
            <a:spLocks noChangeArrowheads="1"/>
          </p:cNvSpPr>
          <p:nvPr/>
        </p:nvSpPr>
        <p:spPr bwMode="auto">
          <a:xfrm>
            <a:off x="4211638" y="2133600"/>
            <a:ext cx="215900" cy="288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latin typeface="Arial" charset="0"/>
              </a:rPr>
              <a:t>V</a:t>
            </a:r>
            <a:br>
              <a:rPr lang="en-GB">
                <a:latin typeface="Arial" charset="0"/>
              </a:rPr>
            </a:br>
            <a:r>
              <a:rPr lang="en-GB">
                <a:latin typeface="Arial" charset="0"/>
              </a:rPr>
              <a:t>A</a:t>
            </a:r>
            <a:br>
              <a:rPr lang="en-GB">
                <a:latin typeface="Arial" charset="0"/>
              </a:rPr>
            </a:br>
            <a:r>
              <a:rPr lang="en-GB">
                <a:latin typeface="Arial" charset="0"/>
              </a:rPr>
              <a:t>L</a:t>
            </a:r>
            <a:br>
              <a:rPr lang="en-GB">
                <a:latin typeface="Arial" charset="0"/>
              </a:rPr>
            </a:br>
            <a:r>
              <a:rPr lang="en-GB">
                <a:latin typeface="Arial" charset="0"/>
              </a:rPr>
              <a:t>U</a:t>
            </a:r>
            <a:br>
              <a:rPr lang="en-GB">
                <a:latin typeface="Arial" charset="0"/>
              </a:rPr>
            </a:br>
            <a:r>
              <a:rPr lang="en-GB">
                <a:latin typeface="Arial" charset="0"/>
              </a:rPr>
              <a:t>E</a:t>
            </a:r>
          </a:p>
          <a:p>
            <a:pPr algn="ctr" eaLnBrk="1" hangingPunct="1">
              <a:spcBef>
                <a:spcPct val="50000"/>
              </a:spcBef>
            </a:pPr>
            <a:r>
              <a:rPr lang="en-GB">
                <a:latin typeface="Arial" charset="0"/>
              </a:rPr>
              <a:t>V</a:t>
            </a:r>
            <a:br>
              <a:rPr lang="en-GB">
                <a:latin typeface="Arial" charset="0"/>
              </a:rPr>
            </a:br>
            <a:r>
              <a:rPr lang="en-GB">
                <a:latin typeface="Arial" charset="0"/>
              </a:rPr>
              <a:t>A</a:t>
            </a:r>
            <a:br>
              <a:rPr lang="en-GB">
                <a:latin typeface="Arial" charset="0"/>
              </a:rPr>
            </a:br>
            <a:r>
              <a:rPr lang="en-GB">
                <a:latin typeface="Arial" charset="0"/>
              </a:rPr>
              <a:t>L</a:t>
            </a:r>
            <a:br>
              <a:rPr lang="en-GB">
                <a:latin typeface="Arial" charset="0"/>
              </a:rPr>
            </a:br>
            <a:r>
              <a:rPr lang="en-GB">
                <a:latin typeface="Arial" charset="0"/>
              </a:rPr>
              <a:t>U</a:t>
            </a:r>
            <a:br>
              <a:rPr lang="en-GB">
                <a:latin typeface="Arial" charset="0"/>
              </a:rPr>
            </a:br>
            <a:r>
              <a:rPr lang="en-GB">
                <a:latin typeface="Arial" charset="0"/>
              </a:rPr>
              <a:t>E</a:t>
            </a:r>
          </a:p>
        </p:txBody>
      </p:sp>
      <p:sp>
        <p:nvSpPr>
          <p:cNvPr id="1117203" name="Text Box 19"/>
          <p:cNvSpPr txBox="1">
            <a:spLocks noChangeArrowheads="1"/>
          </p:cNvSpPr>
          <p:nvPr/>
        </p:nvSpPr>
        <p:spPr bwMode="auto">
          <a:xfrm>
            <a:off x="3924300" y="2133600"/>
            <a:ext cx="215900" cy="274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latin typeface="Arial" charset="0"/>
              </a:rPr>
              <a:t>R</a:t>
            </a:r>
            <a:br>
              <a:rPr lang="en-GB">
                <a:latin typeface="Arial" charset="0"/>
              </a:rPr>
            </a:br>
            <a:r>
              <a:rPr lang="en-GB">
                <a:latin typeface="Arial" charset="0"/>
              </a:rPr>
              <a:t>E</a:t>
            </a:r>
            <a:br>
              <a:rPr lang="en-GB">
                <a:latin typeface="Arial" charset="0"/>
              </a:rPr>
            </a:br>
            <a:r>
              <a:rPr lang="en-GB">
                <a:latin typeface="Arial" charset="0"/>
              </a:rPr>
              <a:t>P</a:t>
            </a:r>
            <a:br>
              <a:rPr lang="en-GB">
                <a:latin typeface="Arial" charset="0"/>
              </a:rPr>
            </a:br>
            <a:r>
              <a:rPr lang="en-GB">
                <a:latin typeface="Arial" charset="0"/>
              </a:rPr>
              <a:t>E</a:t>
            </a:r>
            <a:br>
              <a:rPr lang="en-GB">
                <a:latin typeface="Arial" charset="0"/>
              </a:rPr>
            </a:br>
            <a:r>
              <a:rPr lang="en-GB">
                <a:latin typeface="Arial" charset="0"/>
              </a:rPr>
              <a:t>T</a:t>
            </a:r>
            <a:br>
              <a:rPr lang="en-GB">
                <a:latin typeface="Arial" charset="0"/>
              </a:rPr>
            </a:br>
            <a:r>
              <a:rPr lang="en-GB">
                <a:latin typeface="Arial" charset="0"/>
              </a:rPr>
              <a:t>I</a:t>
            </a:r>
            <a:br>
              <a:rPr lang="en-GB">
                <a:latin typeface="Arial" charset="0"/>
              </a:rPr>
            </a:br>
            <a:r>
              <a:rPr lang="en-GB">
                <a:latin typeface="Arial" charset="0"/>
              </a:rPr>
              <a:t>T</a:t>
            </a:r>
            <a:br>
              <a:rPr lang="en-GB">
                <a:latin typeface="Arial" charset="0"/>
              </a:rPr>
            </a:br>
            <a:r>
              <a:rPr lang="en-GB">
                <a:latin typeface="Arial" charset="0"/>
              </a:rPr>
              <a:t>I</a:t>
            </a:r>
            <a:br>
              <a:rPr lang="en-GB">
                <a:latin typeface="Arial" charset="0"/>
              </a:rPr>
            </a:br>
            <a:r>
              <a:rPr lang="en-GB">
                <a:latin typeface="Arial" charset="0"/>
              </a:rPr>
              <a:t>O</a:t>
            </a:r>
            <a:br>
              <a:rPr lang="en-GB">
                <a:latin typeface="Arial" charset="0"/>
              </a:rPr>
            </a:br>
            <a:r>
              <a:rPr lang="en-GB">
                <a:latin typeface="Arial" charset="0"/>
              </a:rPr>
              <a:t>N</a:t>
            </a:r>
          </a:p>
        </p:txBody>
      </p:sp>
      <p:sp>
        <p:nvSpPr>
          <p:cNvPr id="1117204" name="Line 20"/>
          <p:cNvSpPr>
            <a:spLocks noChangeShapeType="1"/>
          </p:cNvSpPr>
          <p:nvPr/>
        </p:nvSpPr>
        <p:spPr bwMode="auto">
          <a:xfrm>
            <a:off x="4427538" y="306863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205" name="Line 21"/>
          <p:cNvSpPr>
            <a:spLocks noChangeShapeType="1"/>
          </p:cNvSpPr>
          <p:nvPr/>
        </p:nvSpPr>
        <p:spPr bwMode="auto">
          <a:xfrm>
            <a:off x="4427538" y="386080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206" name="Text Box 22"/>
          <p:cNvSpPr txBox="1">
            <a:spLocks noChangeArrowheads="1"/>
          </p:cNvSpPr>
          <p:nvPr/>
        </p:nvSpPr>
        <p:spPr bwMode="auto">
          <a:xfrm>
            <a:off x="5076825" y="1989138"/>
            <a:ext cx="215900" cy="315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latin typeface="Arial" charset="0"/>
              </a:rPr>
              <a:t>M</a:t>
            </a:r>
            <a:br>
              <a:rPr lang="en-GB">
                <a:latin typeface="Arial" charset="0"/>
              </a:rPr>
            </a:br>
            <a:r>
              <a:rPr lang="en-GB">
                <a:latin typeface="Arial" charset="0"/>
              </a:rPr>
              <a:t>E</a:t>
            </a:r>
            <a:br>
              <a:rPr lang="en-GB">
                <a:latin typeface="Arial" charset="0"/>
              </a:rPr>
            </a:br>
            <a:r>
              <a:rPr lang="en-GB">
                <a:latin typeface="Arial" charset="0"/>
              </a:rPr>
              <a:t>M</a:t>
            </a:r>
            <a:br>
              <a:rPr lang="en-GB">
                <a:latin typeface="Arial" charset="0"/>
              </a:rPr>
            </a:br>
            <a:r>
              <a:rPr lang="en-GB">
                <a:latin typeface="Arial" charset="0"/>
              </a:rPr>
              <a:t>O</a:t>
            </a:r>
            <a:br>
              <a:rPr lang="en-GB">
                <a:latin typeface="Arial" charset="0"/>
              </a:rPr>
            </a:br>
            <a:r>
              <a:rPr lang="en-GB">
                <a:latin typeface="Arial" charset="0"/>
              </a:rPr>
              <a:t>R</a:t>
            </a:r>
            <a:br>
              <a:rPr lang="en-GB">
                <a:latin typeface="Arial" charset="0"/>
              </a:rPr>
            </a:br>
            <a:r>
              <a:rPr lang="en-GB">
                <a:latin typeface="Arial" charset="0"/>
              </a:rPr>
              <a:t>Y</a:t>
            </a:r>
          </a:p>
          <a:p>
            <a:pPr algn="ctr" eaLnBrk="1" hangingPunct="1">
              <a:spcBef>
                <a:spcPct val="50000"/>
              </a:spcBef>
            </a:pPr>
            <a:r>
              <a:rPr lang="en-GB">
                <a:latin typeface="Arial" charset="0"/>
              </a:rPr>
              <a:t>B</a:t>
            </a:r>
            <a:br>
              <a:rPr lang="en-GB">
                <a:latin typeface="Arial" charset="0"/>
              </a:rPr>
            </a:br>
            <a:r>
              <a:rPr lang="en-GB">
                <a:latin typeface="Arial" charset="0"/>
              </a:rPr>
              <a:t>A</a:t>
            </a:r>
            <a:br>
              <a:rPr lang="en-GB">
                <a:latin typeface="Arial" charset="0"/>
              </a:rPr>
            </a:br>
            <a:r>
              <a:rPr lang="en-GB">
                <a:latin typeface="Arial" charset="0"/>
              </a:rPr>
              <a:t>NK</a:t>
            </a:r>
            <a:br>
              <a:rPr lang="en-GB">
                <a:latin typeface="Arial" charset="0"/>
              </a:rPr>
            </a:br>
            <a:r>
              <a:rPr lang="en-GB">
                <a:latin typeface="Arial" charset="0"/>
              </a:rPr>
              <a:t>S</a:t>
            </a:r>
          </a:p>
        </p:txBody>
      </p:sp>
      <p:sp>
        <p:nvSpPr>
          <p:cNvPr id="1117207" name="Text Box 23"/>
          <p:cNvSpPr txBox="1">
            <a:spLocks noChangeArrowheads="1"/>
          </p:cNvSpPr>
          <p:nvPr/>
        </p:nvSpPr>
        <p:spPr bwMode="auto">
          <a:xfrm>
            <a:off x="5580062" y="2296418"/>
            <a:ext cx="115217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GB" dirty="0" smtClean="0">
                <a:latin typeface="Arial" charset="0"/>
              </a:rPr>
              <a:t>Word</a:t>
            </a:r>
            <a:r>
              <a:rPr lang="en-GB" dirty="0">
                <a:latin typeface="Arial" charset="0"/>
              </a:rPr>
              <a:t/>
            </a:r>
            <a:br>
              <a:rPr lang="en-GB" dirty="0">
                <a:latin typeface="Arial" charset="0"/>
              </a:rPr>
            </a:br>
            <a:r>
              <a:rPr lang="en-GB" dirty="0" smtClean="0">
                <a:latin typeface="Arial" charset="0"/>
              </a:rPr>
              <a:t>Meditation</a:t>
            </a:r>
            <a:r>
              <a:rPr lang="en-GB" dirty="0">
                <a:latin typeface="Arial" charset="0"/>
              </a:rPr>
              <a:t/>
            </a:r>
            <a:br>
              <a:rPr lang="en-GB" dirty="0">
                <a:latin typeface="Arial" charset="0"/>
              </a:rPr>
            </a:br>
            <a:r>
              <a:rPr lang="en-GB" dirty="0">
                <a:latin typeface="Arial" charset="0"/>
              </a:rPr>
              <a:t>Doors</a:t>
            </a:r>
            <a:br>
              <a:rPr lang="en-GB" dirty="0">
                <a:latin typeface="Arial" charset="0"/>
              </a:rPr>
            </a:br>
            <a:r>
              <a:rPr lang="en-GB" dirty="0">
                <a:latin typeface="Arial" charset="0"/>
              </a:rPr>
              <a:t>Visions</a:t>
            </a:r>
            <a:br>
              <a:rPr lang="en-GB" dirty="0">
                <a:latin typeface="Arial" charset="0"/>
              </a:rPr>
            </a:br>
            <a:r>
              <a:rPr lang="en-GB" dirty="0" smtClean="0">
                <a:latin typeface="Arial" charset="0"/>
              </a:rPr>
              <a:t>Experience</a:t>
            </a:r>
            <a:endParaRPr lang="en-GB" dirty="0">
              <a:latin typeface="Arial" charset="0"/>
            </a:endParaRPr>
          </a:p>
        </p:txBody>
      </p:sp>
      <p:sp>
        <p:nvSpPr>
          <p:cNvPr id="1117208" name="Text Box 24"/>
          <p:cNvSpPr txBox="1">
            <a:spLocks noChangeArrowheads="1"/>
          </p:cNvSpPr>
          <p:nvPr/>
        </p:nvSpPr>
        <p:spPr bwMode="auto">
          <a:xfrm>
            <a:off x="5510213" y="4470400"/>
            <a:ext cx="136683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GB" dirty="0" smtClean="0">
                <a:latin typeface="Arial" charset="0"/>
              </a:rPr>
              <a:t>Pictures</a:t>
            </a:r>
            <a:r>
              <a:rPr lang="en-GB" dirty="0">
                <a:latin typeface="Arial" charset="0"/>
              </a:rPr>
              <a:t/>
            </a:r>
            <a:br>
              <a:rPr lang="en-GB" dirty="0">
                <a:latin typeface="Arial" charset="0"/>
              </a:rPr>
            </a:br>
            <a:r>
              <a:rPr lang="en-GB" dirty="0" smtClean="0">
                <a:latin typeface="Arial" charset="0"/>
              </a:rPr>
              <a:t>Visions</a:t>
            </a:r>
            <a:r>
              <a:rPr lang="en-GB" dirty="0">
                <a:latin typeface="Arial" charset="0"/>
              </a:rPr>
              <a:t/>
            </a:r>
            <a:br>
              <a:rPr lang="en-GB" dirty="0">
                <a:latin typeface="Arial" charset="0"/>
              </a:rPr>
            </a:br>
            <a:r>
              <a:rPr lang="en-GB" dirty="0" smtClean="0">
                <a:latin typeface="Arial" charset="0"/>
              </a:rPr>
              <a:t>Encounters</a:t>
            </a:r>
            <a:r>
              <a:rPr lang="en-GB" dirty="0">
                <a:latin typeface="Arial" charset="0"/>
              </a:rPr>
              <a:t/>
            </a:r>
            <a:br>
              <a:rPr lang="en-GB" dirty="0">
                <a:latin typeface="Arial" charset="0"/>
              </a:rPr>
            </a:br>
            <a:r>
              <a:rPr lang="en-GB" dirty="0" smtClean="0">
                <a:latin typeface="Arial" charset="0"/>
              </a:rPr>
              <a:t>Word</a:t>
            </a:r>
            <a:r>
              <a:rPr lang="en-GB" dirty="0">
                <a:latin typeface="Arial" charset="0"/>
              </a:rPr>
              <a:t/>
            </a:r>
            <a:br>
              <a:rPr lang="en-GB" dirty="0">
                <a:latin typeface="Arial" charset="0"/>
              </a:rPr>
            </a:br>
            <a:r>
              <a:rPr lang="en-GB" dirty="0">
                <a:latin typeface="Arial" charset="0"/>
              </a:rPr>
              <a:t>Anchor</a:t>
            </a:r>
            <a:endParaRPr lang="en-GB" dirty="0">
              <a:latin typeface="Arial" charset="0"/>
            </a:endParaRPr>
          </a:p>
        </p:txBody>
      </p:sp>
      <p:sp>
        <p:nvSpPr>
          <p:cNvPr id="1117209" name="Line 25"/>
          <p:cNvSpPr>
            <a:spLocks noChangeShapeType="1"/>
          </p:cNvSpPr>
          <p:nvPr/>
        </p:nvSpPr>
        <p:spPr bwMode="auto">
          <a:xfrm>
            <a:off x="5148263" y="306863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210" name="Line 26"/>
          <p:cNvSpPr>
            <a:spLocks noChangeShapeType="1"/>
          </p:cNvSpPr>
          <p:nvPr/>
        </p:nvSpPr>
        <p:spPr bwMode="auto">
          <a:xfrm>
            <a:off x="5148263" y="4076700"/>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211" name="Text Box 27"/>
          <p:cNvSpPr txBox="1">
            <a:spLocks noChangeArrowheads="1"/>
          </p:cNvSpPr>
          <p:nvPr/>
        </p:nvSpPr>
        <p:spPr bwMode="auto">
          <a:xfrm>
            <a:off x="6589713" y="2060575"/>
            <a:ext cx="790575"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dirty="0">
                <a:solidFill>
                  <a:srgbClr val="FF9900"/>
                </a:solidFill>
                <a:latin typeface="Arial" charset="0"/>
              </a:rPr>
              <a:t>Write</a:t>
            </a:r>
          </a:p>
          <a:p>
            <a:pPr algn="ctr" eaLnBrk="1" hangingPunct="1">
              <a:spcBef>
                <a:spcPct val="50000"/>
              </a:spcBef>
            </a:pPr>
            <a:endParaRPr lang="en-GB" dirty="0">
              <a:solidFill>
                <a:srgbClr val="FF9900"/>
              </a:solidFill>
              <a:latin typeface="Arial" charset="0"/>
            </a:endParaRPr>
          </a:p>
          <a:p>
            <a:pPr algn="ctr" eaLnBrk="1" hangingPunct="1">
              <a:spcBef>
                <a:spcPct val="50000"/>
              </a:spcBef>
            </a:pPr>
            <a:r>
              <a:rPr lang="en-GB" dirty="0">
                <a:solidFill>
                  <a:srgbClr val="FF9900"/>
                </a:solidFill>
                <a:latin typeface="Arial" charset="0"/>
              </a:rPr>
              <a:t/>
            </a:r>
            <a:br>
              <a:rPr lang="en-GB" dirty="0">
                <a:solidFill>
                  <a:srgbClr val="FF9900"/>
                </a:solidFill>
                <a:latin typeface="Arial" charset="0"/>
              </a:rPr>
            </a:br>
            <a:endParaRPr lang="en-GB" dirty="0">
              <a:solidFill>
                <a:srgbClr val="FF9900"/>
              </a:solidFill>
              <a:latin typeface="Arial" charset="0"/>
            </a:endParaRPr>
          </a:p>
          <a:p>
            <a:pPr algn="ctr" eaLnBrk="1" hangingPunct="1">
              <a:spcBef>
                <a:spcPct val="50000"/>
              </a:spcBef>
            </a:pPr>
            <a:r>
              <a:rPr lang="en-GB" dirty="0">
                <a:solidFill>
                  <a:srgbClr val="FF9900"/>
                </a:solidFill>
                <a:latin typeface="Arial" charset="0"/>
              </a:rPr>
              <a:t>Review</a:t>
            </a:r>
          </a:p>
          <a:p>
            <a:pPr algn="ctr" eaLnBrk="1" hangingPunct="1">
              <a:spcBef>
                <a:spcPct val="50000"/>
              </a:spcBef>
            </a:pPr>
            <a:endParaRPr lang="en-GB" dirty="0">
              <a:solidFill>
                <a:srgbClr val="FF9900"/>
              </a:solidFill>
              <a:latin typeface="Arial" charset="0"/>
            </a:endParaRPr>
          </a:p>
          <a:p>
            <a:pPr algn="ctr" eaLnBrk="1" hangingPunct="1">
              <a:spcBef>
                <a:spcPct val="50000"/>
              </a:spcBef>
            </a:pPr>
            <a:endParaRPr lang="en-GB" dirty="0">
              <a:solidFill>
                <a:srgbClr val="FF9900"/>
              </a:solidFill>
              <a:latin typeface="Arial" charset="0"/>
            </a:endParaRPr>
          </a:p>
          <a:p>
            <a:pPr algn="ctr" eaLnBrk="1" hangingPunct="1">
              <a:spcBef>
                <a:spcPct val="50000"/>
              </a:spcBef>
            </a:pPr>
            <a:endParaRPr lang="en-GB" dirty="0">
              <a:solidFill>
                <a:srgbClr val="FF9900"/>
              </a:solidFill>
              <a:latin typeface="Arial" charset="0"/>
            </a:endParaRPr>
          </a:p>
          <a:p>
            <a:pPr algn="ctr" eaLnBrk="1" hangingPunct="1">
              <a:spcBef>
                <a:spcPct val="50000"/>
              </a:spcBef>
            </a:pPr>
            <a:r>
              <a:rPr lang="en-GB" dirty="0">
                <a:solidFill>
                  <a:srgbClr val="FF9900"/>
                </a:solidFill>
                <a:latin typeface="Arial" charset="0"/>
              </a:rPr>
              <a:t>Revisit</a:t>
            </a:r>
          </a:p>
        </p:txBody>
      </p:sp>
      <p:sp>
        <p:nvSpPr>
          <p:cNvPr id="1117212" name="Text Box 28"/>
          <p:cNvSpPr txBox="1">
            <a:spLocks noChangeArrowheads="1"/>
          </p:cNvSpPr>
          <p:nvPr/>
        </p:nvSpPr>
        <p:spPr bwMode="auto">
          <a:xfrm>
            <a:off x="6552406" y="2636838"/>
            <a:ext cx="1006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dirty="0">
                <a:solidFill>
                  <a:srgbClr val="0000FF"/>
                </a:solidFill>
                <a:latin typeface="Arial" charset="0"/>
              </a:rPr>
              <a:t>Meditate</a:t>
            </a:r>
          </a:p>
        </p:txBody>
      </p:sp>
      <p:sp>
        <p:nvSpPr>
          <p:cNvPr id="1117213" name="Text Box 29"/>
          <p:cNvSpPr txBox="1">
            <a:spLocks noChangeArrowheads="1"/>
          </p:cNvSpPr>
          <p:nvPr/>
        </p:nvSpPr>
        <p:spPr bwMode="auto">
          <a:xfrm>
            <a:off x="6552406" y="407670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solidFill>
                  <a:srgbClr val="0000FF"/>
                </a:solidFill>
                <a:latin typeface="Arial" charset="0"/>
              </a:rPr>
              <a:t>Repetition</a:t>
            </a:r>
          </a:p>
        </p:txBody>
      </p:sp>
      <p:sp>
        <p:nvSpPr>
          <p:cNvPr id="1117214" name="Text Box 30"/>
          <p:cNvSpPr txBox="1">
            <a:spLocks noChangeArrowheads="1"/>
          </p:cNvSpPr>
          <p:nvPr/>
        </p:nvSpPr>
        <p:spPr bwMode="auto">
          <a:xfrm>
            <a:off x="7415589" y="2565400"/>
            <a:ext cx="1403350"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dirty="0">
                <a:latin typeface="Arial" charset="0"/>
              </a:rPr>
              <a:t>Synapses</a:t>
            </a:r>
            <a:br>
              <a:rPr lang="en-GB" dirty="0">
                <a:latin typeface="Arial" charset="0"/>
              </a:rPr>
            </a:br>
            <a:r>
              <a:rPr lang="en-GB" dirty="0">
                <a:latin typeface="Arial" charset="0"/>
              </a:rPr>
              <a:t>Close</a:t>
            </a:r>
            <a:br>
              <a:rPr lang="en-GB" dirty="0">
                <a:latin typeface="Arial" charset="0"/>
              </a:rPr>
            </a:br>
            <a:r>
              <a:rPr lang="en-GB" dirty="0">
                <a:latin typeface="Arial" charset="0"/>
              </a:rPr>
              <a:t>&amp;</a:t>
            </a:r>
            <a:br>
              <a:rPr lang="en-GB" dirty="0">
                <a:latin typeface="Arial" charset="0"/>
              </a:rPr>
            </a:br>
            <a:r>
              <a:rPr lang="en-GB" dirty="0">
                <a:latin typeface="Arial" charset="0"/>
              </a:rPr>
              <a:t>Form</a:t>
            </a:r>
            <a:br>
              <a:rPr lang="en-GB" dirty="0">
                <a:latin typeface="Arial" charset="0"/>
              </a:rPr>
            </a:br>
            <a:r>
              <a:rPr lang="en-GB" dirty="0">
                <a:latin typeface="Arial" charset="0"/>
              </a:rPr>
              <a:t>Neural</a:t>
            </a:r>
            <a:br>
              <a:rPr lang="en-GB" dirty="0">
                <a:latin typeface="Arial" charset="0"/>
              </a:rPr>
            </a:br>
            <a:r>
              <a:rPr lang="en-GB" dirty="0">
                <a:latin typeface="Arial" charset="0"/>
              </a:rPr>
              <a:t>Pathways</a:t>
            </a:r>
          </a:p>
          <a:p>
            <a:pPr algn="ctr" eaLnBrk="1" hangingPunct="1">
              <a:spcBef>
                <a:spcPct val="50000"/>
              </a:spcBef>
            </a:pPr>
            <a:r>
              <a:rPr lang="en-GB" dirty="0">
                <a:latin typeface="Arial" charset="0"/>
              </a:rPr>
              <a:t>Links</a:t>
            </a:r>
            <a:br>
              <a:rPr lang="en-GB" dirty="0">
                <a:latin typeface="Arial" charset="0"/>
              </a:rPr>
            </a:br>
            <a:r>
              <a:rPr lang="en-GB" dirty="0">
                <a:latin typeface="Arial" charset="0"/>
              </a:rPr>
              <a:t>to</a:t>
            </a:r>
            <a:br>
              <a:rPr lang="en-GB" dirty="0">
                <a:latin typeface="Arial" charset="0"/>
              </a:rPr>
            </a:br>
            <a:r>
              <a:rPr lang="en-GB" dirty="0">
                <a:latin typeface="Arial" charset="0"/>
              </a:rPr>
              <a:t>Memories</a:t>
            </a:r>
          </a:p>
        </p:txBody>
      </p:sp>
      <p:sp>
        <p:nvSpPr>
          <p:cNvPr id="1117215" name="Text Box 31"/>
          <p:cNvSpPr txBox="1">
            <a:spLocks noChangeArrowheads="1"/>
          </p:cNvSpPr>
          <p:nvPr/>
        </p:nvSpPr>
        <p:spPr bwMode="auto">
          <a:xfrm>
            <a:off x="1477963" y="6308725"/>
            <a:ext cx="69103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latin typeface="Arial" charset="0"/>
              </a:rPr>
              <a:t>Words become doorways to spiritual experiences</a:t>
            </a:r>
            <a:br>
              <a:rPr lang="en-GB">
                <a:latin typeface="Arial" charset="0"/>
              </a:rPr>
            </a:br>
            <a:r>
              <a:rPr lang="en-GB">
                <a:latin typeface="Arial" charset="0"/>
              </a:rPr>
              <a:t>Words become anchors of experiences to keep doors open</a:t>
            </a:r>
          </a:p>
        </p:txBody>
      </p:sp>
      <p:sp>
        <p:nvSpPr>
          <p:cNvPr id="1117216" name="Text Box 32"/>
          <p:cNvSpPr txBox="1">
            <a:spLocks noChangeArrowheads="1"/>
          </p:cNvSpPr>
          <p:nvPr/>
        </p:nvSpPr>
        <p:spPr bwMode="auto">
          <a:xfrm>
            <a:off x="179388" y="5589588"/>
            <a:ext cx="1655762"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GB" sz="1400">
                <a:latin typeface="Arial" charset="0"/>
              </a:rPr>
              <a:t>We all see spiritual realms most have no reference points or anchor so all info gets shredded</a:t>
            </a:r>
          </a:p>
        </p:txBody>
      </p:sp>
      <p:sp>
        <p:nvSpPr>
          <p:cNvPr id="1117217" name="Text Box 33"/>
          <p:cNvSpPr txBox="1">
            <a:spLocks noChangeArrowheads="1"/>
          </p:cNvSpPr>
          <p:nvPr/>
        </p:nvSpPr>
        <p:spPr bwMode="auto">
          <a:xfrm>
            <a:off x="4716463" y="0"/>
            <a:ext cx="165735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1400">
                <a:latin typeface="Arial" charset="0"/>
              </a:rPr>
              <a:t>Hippocampus is a shredding machine for irrelevant information</a:t>
            </a:r>
            <a:br>
              <a:rPr lang="en-GB" sz="1400">
                <a:latin typeface="Arial" charset="0"/>
              </a:rPr>
            </a:br>
            <a:r>
              <a:rPr lang="en-GB" sz="1400">
                <a:latin typeface="Arial" charset="0"/>
              </a:rPr>
              <a:t>100 billion instructions /sec</a:t>
            </a:r>
          </a:p>
        </p:txBody>
      </p:sp>
      <p:sp>
        <p:nvSpPr>
          <p:cNvPr id="1117218" name="Text Box 34"/>
          <p:cNvSpPr txBox="1">
            <a:spLocks noChangeArrowheads="1"/>
          </p:cNvSpPr>
          <p:nvPr/>
        </p:nvSpPr>
        <p:spPr bwMode="auto">
          <a:xfrm>
            <a:off x="2081213" y="4699718"/>
            <a:ext cx="1657350" cy="159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1400" dirty="0">
                <a:latin typeface="Arial" charset="0"/>
              </a:rPr>
              <a:t>Trauma forms instant neural pathways</a:t>
            </a:r>
          </a:p>
          <a:p>
            <a:pPr algn="ctr" eaLnBrk="1" hangingPunct="1">
              <a:spcBef>
                <a:spcPct val="50000"/>
              </a:spcBef>
            </a:pPr>
            <a:r>
              <a:rPr lang="en-GB" sz="1400" dirty="0">
                <a:latin typeface="Arial" charset="0"/>
              </a:rPr>
              <a:t>Or forms pathways around the memories to block them</a:t>
            </a:r>
          </a:p>
        </p:txBody>
      </p:sp>
      <p:sp>
        <p:nvSpPr>
          <p:cNvPr id="1117219" name="Text Box 35"/>
          <p:cNvSpPr txBox="1">
            <a:spLocks noChangeArrowheads="1"/>
          </p:cNvSpPr>
          <p:nvPr/>
        </p:nvSpPr>
        <p:spPr bwMode="auto">
          <a:xfrm>
            <a:off x="6877050" y="260350"/>
            <a:ext cx="1655763"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1400">
                <a:latin typeface="Arial" charset="0"/>
              </a:rPr>
              <a:t>Experiences are forgotten if the are not used</a:t>
            </a:r>
            <a:br>
              <a:rPr lang="en-GB" sz="1400">
                <a:latin typeface="Arial" charset="0"/>
              </a:rPr>
            </a:br>
            <a:r>
              <a:rPr lang="en-GB" sz="1400">
                <a:latin typeface="Arial" charset="0"/>
              </a:rPr>
              <a:t>Use it or lose it </a:t>
            </a:r>
          </a:p>
        </p:txBody>
      </p:sp>
      <p:sp>
        <p:nvSpPr>
          <p:cNvPr id="1117220" name="Text Box 36"/>
          <p:cNvSpPr txBox="1">
            <a:spLocks noChangeArrowheads="1"/>
          </p:cNvSpPr>
          <p:nvPr/>
        </p:nvSpPr>
        <p:spPr bwMode="auto">
          <a:xfrm>
            <a:off x="1798638" y="212725"/>
            <a:ext cx="1655762"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1400" dirty="0">
                <a:latin typeface="Arial" charset="0"/>
              </a:rPr>
              <a:t>Use visions, dreams, Imagination, meditation, words call things that aren’t as if they are</a:t>
            </a:r>
          </a:p>
        </p:txBody>
      </p:sp>
      <p:sp>
        <p:nvSpPr>
          <p:cNvPr id="1117221" name="Line 37"/>
          <p:cNvSpPr>
            <a:spLocks noChangeShapeType="1"/>
          </p:cNvSpPr>
          <p:nvPr/>
        </p:nvSpPr>
        <p:spPr bwMode="auto">
          <a:xfrm>
            <a:off x="3334342" y="1276350"/>
            <a:ext cx="694" cy="1283783"/>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7222" name="Text Box 38"/>
          <p:cNvSpPr txBox="1">
            <a:spLocks noChangeArrowheads="1"/>
          </p:cNvSpPr>
          <p:nvPr/>
        </p:nvSpPr>
        <p:spPr bwMode="auto">
          <a:xfrm>
            <a:off x="8530014" y="2089865"/>
            <a:ext cx="577850" cy="243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3200" dirty="0">
                <a:solidFill>
                  <a:srgbClr val="CC0000"/>
                </a:solidFill>
                <a:latin typeface="Arial" charset="0"/>
              </a:rPr>
              <a:t>H</a:t>
            </a:r>
            <a:br>
              <a:rPr lang="en-GB" sz="3200" dirty="0">
                <a:solidFill>
                  <a:srgbClr val="CC0000"/>
                </a:solidFill>
                <a:latin typeface="Arial" charset="0"/>
              </a:rPr>
            </a:br>
            <a:r>
              <a:rPr lang="en-GB" sz="3200" dirty="0">
                <a:solidFill>
                  <a:srgbClr val="CC0000"/>
                </a:solidFill>
                <a:latin typeface="Arial" charset="0"/>
              </a:rPr>
              <a:t>E</a:t>
            </a:r>
            <a:br>
              <a:rPr lang="en-GB" sz="3200" dirty="0">
                <a:solidFill>
                  <a:srgbClr val="CC0000"/>
                </a:solidFill>
                <a:latin typeface="Arial" charset="0"/>
              </a:rPr>
            </a:br>
            <a:r>
              <a:rPr lang="en-GB" sz="3200" dirty="0">
                <a:solidFill>
                  <a:srgbClr val="CC0000"/>
                </a:solidFill>
                <a:latin typeface="Arial" charset="0"/>
              </a:rPr>
              <a:t>A</a:t>
            </a:r>
            <a:br>
              <a:rPr lang="en-GB" sz="3200" dirty="0">
                <a:solidFill>
                  <a:srgbClr val="CC0000"/>
                </a:solidFill>
                <a:latin typeface="Arial" charset="0"/>
              </a:rPr>
            </a:br>
            <a:r>
              <a:rPr lang="en-GB" sz="3200" dirty="0">
                <a:solidFill>
                  <a:srgbClr val="CC0000"/>
                </a:solidFill>
                <a:latin typeface="Arial" charset="0"/>
              </a:rPr>
              <a:t>R</a:t>
            </a:r>
            <a:br>
              <a:rPr lang="en-GB" sz="3200" dirty="0">
                <a:solidFill>
                  <a:srgbClr val="CC0000"/>
                </a:solidFill>
                <a:latin typeface="Arial" charset="0"/>
              </a:rPr>
            </a:br>
            <a:r>
              <a:rPr lang="en-GB" sz="3200" dirty="0">
                <a:solidFill>
                  <a:srgbClr val="CC0000"/>
                </a:solidFill>
                <a:latin typeface="Arial" charset="0"/>
              </a:rPr>
              <a:t>T</a:t>
            </a:r>
          </a:p>
        </p:txBody>
      </p:sp>
      <p:sp>
        <p:nvSpPr>
          <p:cNvPr id="40" name="Text Box 16"/>
          <p:cNvSpPr txBox="1">
            <a:spLocks noChangeArrowheads="1"/>
          </p:cNvSpPr>
          <p:nvPr/>
        </p:nvSpPr>
        <p:spPr bwMode="auto">
          <a:xfrm>
            <a:off x="6552406" y="3170952"/>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dirty="0">
                <a:solidFill>
                  <a:srgbClr val="0000FF"/>
                </a:solidFill>
                <a:latin typeface="Arial" charset="0"/>
              </a:rPr>
              <a:t>Confession</a:t>
            </a:r>
          </a:p>
        </p:txBody>
      </p:sp>
      <p:sp>
        <p:nvSpPr>
          <p:cNvPr id="41" name="Text Box 22"/>
          <p:cNvSpPr txBox="1">
            <a:spLocks noChangeArrowheads="1"/>
          </p:cNvSpPr>
          <p:nvPr/>
        </p:nvSpPr>
        <p:spPr bwMode="auto">
          <a:xfrm>
            <a:off x="6552406" y="4470400"/>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dirty="0">
                <a:solidFill>
                  <a:srgbClr val="0000FF"/>
                </a:solidFill>
                <a:latin typeface="Arial" charset="0"/>
              </a:rPr>
              <a:t>Agreement</a:t>
            </a:r>
          </a:p>
        </p:txBody>
      </p:sp>
      <p:sp>
        <p:nvSpPr>
          <p:cNvPr id="45" name="Text Box 38"/>
          <p:cNvSpPr txBox="1">
            <a:spLocks noChangeArrowheads="1"/>
          </p:cNvSpPr>
          <p:nvPr/>
        </p:nvSpPr>
        <p:spPr bwMode="auto">
          <a:xfrm>
            <a:off x="8521633" y="4596270"/>
            <a:ext cx="577850"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sz="2400" dirty="0">
                <a:solidFill>
                  <a:srgbClr val="CC0000"/>
                </a:solidFill>
                <a:latin typeface="Arial" charset="0"/>
              </a:rPr>
              <a:t>S</a:t>
            </a:r>
            <a:r>
              <a:rPr lang="en-GB" sz="2400" dirty="0">
                <a:solidFill>
                  <a:srgbClr val="CC0000"/>
                </a:solidFill>
                <a:latin typeface="Arial" charset="0"/>
              </a:rPr>
              <a:t/>
            </a:r>
            <a:br>
              <a:rPr lang="en-GB" sz="2400" dirty="0">
                <a:solidFill>
                  <a:srgbClr val="CC0000"/>
                </a:solidFill>
                <a:latin typeface="Arial" charset="0"/>
              </a:rPr>
            </a:br>
            <a:r>
              <a:rPr lang="en-GB" sz="2400" dirty="0">
                <a:solidFill>
                  <a:srgbClr val="CC0000"/>
                </a:solidFill>
                <a:latin typeface="Arial" charset="0"/>
              </a:rPr>
              <a:t>P</a:t>
            </a:r>
            <a:r>
              <a:rPr lang="en-GB" sz="2400" dirty="0">
                <a:solidFill>
                  <a:srgbClr val="CC0000"/>
                </a:solidFill>
                <a:latin typeface="Arial" charset="0"/>
              </a:rPr>
              <a:t/>
            </a:r>
            <a:br>
              <a:rPr lang="en-GB" sz="2400" dirty="0">
                <a:solidFill>
                  <a:srgbClr val="CC0000"/>
                </a:solidFill>
                <a:latin typeface="Arial" charset="0"/>
              </a:rPr>
            </a:br>
            <a:r>
              <a:rPr lang="en-GB" sz="2400" dirty="0">
                <a:solidFill>
                  <a:srgbClr val="CC0000"/>
                </a:solidFill>
                <a:latin typeface="Arial" charset="0"/>
              </a:rPr>
              <a:t>I</a:t>
            </a:r>
            <a:r>
              <a:rPr lang="en-GB" sz="2400" dirty="0">
                <a:solidFill>
                  <a:srgbClr val="CC0000"/>
                </a:solidFill>
                <a:latin typeface="Arial" charset="0"/>
              </a:rPr>
              <a:t/>
            </a:r>
            <a:br>
              <a:rPr lang="en-GB" sz="2400" dirty="0">
                <a:solidFill>
                  <a:srgbClr val="CC0000"/>
                </a:solidFill>
                <a:latin typeface="Arial" charset="0"/>
              </a:rPr>
            </a:br>
            <a:r>
              <a:rPr lang="en-GB" sz="2400" dirty="0" smtClean="0">
                <a:solidFill>
                  <a:srgbClr val="CC0000"/>
                </a:solidFill>
                <a:latin typeface="Arial" charset="0"/>
              </a:rPr>
              <a:t>R</a:t>
            </a:r>
            <a:br>
              <a:rPr lang="en-GB" sz="2400" dirty="0" smtClean="0">
                <a:solidFill>
                  <a:srgbClr val="CC0000"/>
                </a:solidFill>
                <a:latin typeface="Arial" charset="0"/>
              </a:rPr>
            </a:br>
            <a:r>
              <a:rPr lang="en-GB" sz="2400" dirty="0">
                <a:solidFill>
                  <a:srgbClr val="CC0000"/>
                </a:solidFill>
                <a:latin typeface="Arial" charset="0"/>
              </a:rPr>
              <a:t>I</a:t>
            </a:r>
            <a:r>
              <a:rPr lang="en-GB" sz="2400" dirty="0">
                <a:solidFill>
                  <a:srgbClr val="CC0000"/>
                </a:solidFill>
                <a:latin typeface="Arial" charset="0"/>
              </a:rPr>
              <a:t/>
            </a:r>
            <a:br>
              <a:rPr lang="en-GB" sz="2400" dirty="0">
                <a:solidFill>
                  <a:srgbClr val="CC0000"/>
                </a:solidFill>
                <a:latin typeface="Arial" charset="0"/>
              </a:rPr>
            </a:br>
            <a:r>
              <a:rPr lang="en-GB" sz="2400" dirty="0">
                <a:solidFill>
                  <a:srgbClr val="CC0000"/>
                </a:solidFill>
                <a:latin typeface="Arial" charset="0"/>
              </a:rPr>
              <a:t>T</a:t>
            </a:r>
          </a:p>
        </p:txBody>
      </p:sp>
      <p:cxnSp>
        <p:nvCxnSpPr>
          <p:cNvPr id="7" name="Straight Arrow Connector 6"/>
          <p:cNvCxnSpPr/>
          <p:nvPr/>
        </p:nvCxnSpPr>
        <p:spPr bwMode="auto">
          <a:xfrm flipH="1" flipV="1">
            <a:off x="3059832" y="3213100"/>
            <a:ext cx="5399955" cy="2821258"/>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a:off x="3059832" y="2457450"/>
            <a:ext cx="5399955" cy="43180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2626519" y="3068638"/>
            <a:ext cx="827881" cy="0"/>
          </a:xfrm>
          <a:prstGeom prst="line">
            <a:avLst/>
          </a:pr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718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172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1720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171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17217">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720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720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1720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172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1720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17214">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17214">
                                            <p:txEl>
                                              <p:pRg st="1" end="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117218">
                                            <p:txEl>
                                              <p:pRg st="0" end="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17218">
                                            <p:txEl>
                                              <p:pRg st="1" end="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1719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1721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172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172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1719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1720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17201"/>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1721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17213"/>
                                        </p:tgtEl>
                                        <p:attrNameLst>
                                          <p:attrName>style.visibility</p:attrName>
                                        </p:attrNameLst>
                                      </p:cBhvr>
                                      <p:to>
                                        <p:strVal val="visible"/>
                                      </p:to>
                                    </p:set>
                                  </p:childTnLst>
                                </p:cTn>
                              </p:par>
                              <p:par>
                                <p:cTn id="71" presetID="3" presetClass="entr" presetSubtype="1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blinds(horizontal)">
                                      <p:cBhvr>
                                        <p:cTn id="73" dur="500"/>
                                        <p:tgtEl>
                                          <p:spTgt spid="40"/>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blinds(horizontal)">
                                      <p:cBhvr>
                                        <p:cTn id="76" dur="500"/>
                                        <p:tgtEl>
                                          <p:spTgt spid="4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117211"/>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1117219">
                                            <p:txEl>
                                              <p:pRg st="0" end="0"/>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1117207">
                                            <p:txEl>
                                              <p:pRg st="0" end="0"/>
                                            </p:txEl>
                                          </p:spTgt>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nodeType="clickEffect">
                                  <p:stCondLst>
                                    <p:cond delay="0"/>
                                  </p:stCondLst>
                                  <p:childTnLst>
                                    <p:set>
                                      <p:cBhvr>
                                        <p:cTn id="92" dur="1" fill="hold">
                                          <p:stCondLst>
                                            <p:cond delay="0"/>
                                          </p:stCondLst>
                                        </p:cTn>
                                        <p:tgtEl>
                                          <p:spTgt spid="1117208">
                                            <p:txEl>
                                              <p:pRg st="0" end="0"/>
                                            </p:txEl>
                                          </p:spTgt>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1117215">
                                            <p:txEl>
                                              <p:pRg st="0" end="0"/>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16"/>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1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45"/>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6" grpId="0"/>
      <p:bldP spid="1117187" grpId="0" animBg="1"/>
      <p:bldP spid="1117188" grpId="0" animBg="1"/>
      <p:bldP spid="1117198" grpId="0"/>
      <p:bldP spid="1117199" grpId="0"/>
      <p:bldP spid="1117200" grpId="0" animBg="1"/>
      <p:bldP spid="1117201" grpId="0" animBg="1"/>
      <p:bldP spid="1117202" grpId="0"/>
      <p:bldP spid="1117203" grpId="0"/>
      <p:bldP spid="1117204" grpId="0" animBg="1"/>
      <p:bldP spid="1117205" grpId="0" animBg="1"/>
      <p:bldP spid="1117206" grpId="0"/>
      <p:bldP spid="1117209" grpId="0" animBg="1"/>
      <p:bldP spid="1117210" grpId="0" animBg="1"/>
      <p:bldP spid="1117211" grpId="0"/>
      <p:bldP spid="1117212" grpId="0"/>
      <p:bldP spid="1117213" grpId="0"/>
      <p:bldP spid="1117216" grpId="0"/>
      <p:bldP spid="1117220" grpId="0"/>
      <p:bldP spid="1117221" grpId="0" animBg="1"/>
      <p:bldP spid="40" grpId="0"/>
      <p:bldP spid="41" grpId="0"/>
      <p:bldP spid="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6" name="Line 6"/>
          <p:cNvSpPr>
            <a:spLocks noChangeShapeType="1"/>
          </p:cNvSpPr>
          <p:nvPr/>
        </p:nvSpPr>
        <p:spPr bwMode="auto">
          <a:xfrm>
            <a:off x="4284663" y="3429000"/>
            <a:ext cx="0" cy="100806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Tree>
    <p:extLst>
      <p:ext uri="{BB962C8B-B14F-4D97-AF65-F5344CB8AC3E}">
        <p14:creationId xmlns:p14="http://schemas.microsoft.com/office/powerpoint/2010/main" val="3187743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mph" presetSubtype="0" fill="hold" grpId="1" nodeType="clickEffect">
                                  <p:stCondLst>
                                    <p:cond delay="0"/>
                                  </p:stCondLst>
                                  <p:childTnLst>
                                    <p:animScale>
                                      <p:cBhvr>
                                        <p:cTn id="10" dur="2000" fill="hold"/>
                                        <p:tgtEl>
                                          <p:spTgt spid="1121286"/>
                                        </p:tgtEl>
                                      </p:cBhvr>
                                      <p:by x="300000" y="300000"/>
                                    </p:animScale>
                                  </p:childTnLst>
                                </p:cTn>
                              </p:par>
                              <p:par>
                                <p:cTn id="11" presetID="42" presetClass="path" presetSubtype="0" accel="50000" decel="50000" fill="hold" grpId="2" nodeType="withEffect">
                                  <p:stCondLst>
                                    <p:cond delay="0"/>
                                  </p:stCondLst>
                                  <p:childTnLst>
                                    <p:animMotion origin="layout" path="M 3.61111E-6 0.00023 L 3.61111E-6 0.19977 " pathEditMode="relative" rAng="0" ptsTypes="AA">
                                      <p:cBhvr>
                                        <p:cTn id="12" dur="2000" fill="hold"/>
                                        <p:tgtEl>
                                          <p:spTgt spid="1121286"/>
                                        </p:tgtEl>
                                        <p:attrNameLst>
                                          <p:attrName>ppt_x</p:attrName>
                                          <p:attrName>ppt_y</p:attrName>
                                        </p:attrNameLst>
                                      </p:cBhvr>
                                      <p:rCtr x="0" y="99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6" grpId="0" animBg="1"/>
      <p:bldP spid="1121286" grpId="1" animBg="1"/>
      <p:bldP spid="1121286"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444500" y="0"/>
            <a:ext cx="8229600" cy="350838"/>
          </a:xfrm>
        </p:spPr>
        <p:txBody>
          <a:bodyPr/>
          <a:lstStyle/>
          <a:p>
            <a:r>
              <a:rPr lang="en-GB" sz="2800"/>
              <a:t>Spirit Gates</a:t>
            </a:r>
          </a:p>
        </p:txBody>
      </p:sp>
      <p:sp>
        <p:nvSpPr>
          <p:cNvPr id="891907" name="AutoShape 3"/>
          <p:cNvSpPr>
            <a:spLocks noChangeArrowheads="1"/>
          </p:cNvSpPr>
          <p:nvPr/>
        </p:nvSpPr>
        <p:spPr bwMode="auto">
          <a:xfrm>
            <a:off x="2555875" y="765175"/>
            <a:ext cx="382588" cy="232251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700" smtClean="0">
                <a:solidFill>
                  <a:srgbClr val="000000"/>
                </a:solidFill>
                <a:latin typeface="Arial" charset="0"/>
              </a:rPr>
              <a:t>F</a:t>
            </a:r>
            <a:br>
              <a:rPr lang="en-GB" sz="1700" smtClean="0">
                <a:solidFill>
                  <a:srgbClr val="000000"/>
                </a:solidFill>
                <a:latin typeface="Arial" charset="0"/>
              </a:rPr>
            </a:br>
            <a:r>
              <a:rPr lang="en-GB" sz="1700" smtClean="0">
                <a:solidFill>
                  <a:srgbClr val="000000"/>
                </a:solidFill>
                <a:latin typeface="Arial" charset="0"/>
              </a:rPr>
              <a:t>E</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O</a:t>
            </a:r>
            <a:br>
              <a:rPr lang="en-GB" sz="1700" smtClean="0">
                <a:solidFill>
                  <a:srgbClr val="000000"/>
                </a:solidFill>
                <a:latin typeface="Arial" charset="0"/>
              </a:rPr>
            </a:br>
            <a:r>
              <a:rPr lang="en-GB" sz="1700" smtClean="0">
                <a:solidFill>
                  <a:srgbClr val="000000"/>
                </a:solidFill>
                <a:latin typeface="Arial" charset="0"/>
              </a:rPr>
              <a:t>W</a:t>
            </a:r>
            <a:br>
              <a:rPr lang="en-GB" sz="1700" smtClean="0">
                <a:solidFill>
                  <a:srgbClr val="000000"/>
                </a:solidFill>
                <a:latin typeface="Arial" charset="0"/>
              </a:rPr>
            </a:br>
            <a:r>
              <a:rPr lang="en-GB" sz="1700" smtClean="0">
                <a:solidFill>
                  <a:srgbClr val="000000"/>
                </a:solidFill>
                <a:latin typeface="Arial" charset="0"/>
              </a:rPr>
              <a:t>S</a:t>
            </a:r>
            <a:br>
              <a:rPr lang="en-GB" sz="1700" smtClean="0">
                <a:solidFill>
                  <a:srgbClr val="000000"/>
                </a:solidFill>
                <a:latin typeface="Arial" charset="0"/>
              </a:rPr>
            </a:br>
            <a:r>
              <a:rPr lang="en-GB" sz="1700" smtClean="0">
                <a:solidFill>
                  <a:srgbClr val="000000"/>
                </a:solidFill>
                <a:latin typeface="Arial" charset="0"/>
              </a:rPr>
              <a:t>I</a:t>
            </a:r>
            <a:br>
              <a:rPr lang="en-GB" sz="1700" smtClean="0">
                <a:solidFill>
                  <a:srgbClr val="000000"/>
                </a:solidFill>
                <a:latin typeface="Arial" charset="0"/>
              </a:rPr>
            </a:br>
            <a:r>
              <a:rPr lang="en-GB" sz="1700" smtClean="0">
                <a:solidFill>
                  <a:srgbClr val="000000"/>
                </a:solidFill>
                <a:latin typeface="Arial" charset="0"/>
              </a:rPr>
              <a:t>P</a:t>
            </a:r>
          </a:p>
        </p:txBody>
      </p:sp>
      <p:sp>
        <p:nvSpPr>
          <p:cNvPr id="891908" name="AutoShape 4"/>
          <p:cNvSpPr>
            <a:spLocks noChangeArrowheads="1"/>
          </p:cNvSpPr>
          <p:nvPr/>
        </p:nvSpPr>
        <p:spPr bwMode="auto">
          <a:xfrm>
            <a:off x="3635375" y="728663"/>
            <a:ext cx="3455988" cy="7874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smtClean="0">
                <a:solidFill>
                  <a:srgbClr val="000000"/>
                </a:solidFill>
                <a:latin typeface="Arial" charset="0"/>
              </a:rPr>
              <a:t>Awestruck All Knowing, </a:t>
            </a:r>
            <a:br>
              <a:rPr lang="en-GB" sz="1600" smtClean="0">
                <a:solidFill>
                  <a:srgbClr val="000000"/>
                </a:solidFill>
                <a:latin typeface="Arial" charset="0"/>
              </a:rPr>
            </a:br>
            <a:r>
              <a:rPr lang="en-GB" sz="1600" smtClean="0">
                <a:solidFill>
                  <a:srgbClr val="000000"/>
                </a:solidFill>
                <a:latin typeface="Arial" charset="0"/>
              </a:rPr>
              <a:t>All Seeing, All Powerful, </a:t>
            </a:r>
            <a:br>
              <a:rPr lang="en-GB" sz="1600" smtClean="0">
                <a:solidFill>
                  <a:srgbClr val="000000"/>
                </a:solidFill>
                <a:latin typeface="Arial" charset="0"/>
              </a:rPr>
            </a:br>
            <a:r>
              <a:rPr lang="en-GB" sz="1600" smtClean="0">
                <a:solidFill>
                  <a:srgbClr val="000000"/>
                </a:solidFill>
                <a:latin typeface="Arial" charset="0"/>
              </a:rPr>
              <a:t>Almighty, Consuming Fire</a:t>
            </a:r>
            <a:endParaRPr lang="en-GB" smtClean="0">
              <a:solidFill>
                <a:srgbClr val="000000"/>
              </a:solidFill>
              <a:latin typeface="Arial" charset="0"/>
            </a:endParaRPr>
          </a:p>
        </p:txBody>
      </p:sp>
      <p:sp>
        <p:nvSpPr>
          <p:cNvPr id="891909" name="AutoShape 5"/>
          <p:cNvSpPr>
            <a:spLocks noChangeArrowheads="1"/>
          </p:cNvSpPr>
          <p:nvPr/>
        </p:nvSpPr>
        <p:spPr bwMode="auto">
          <a:xfrm>
            <a:off x="3635375" y="1628775"/>
            <a:ext cx="3455988"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Honour Respect</a:t>
            </a:r>
          </a:p>
        </p:txBody>
      </p:sp>
      <p:sp>
        <p:nvSpPr>
          <p:cNvPr id="891910" name="AutoShape 6"/>
          <p:cNvSpPr>
            <a:spLocks noChangeArrowheads="1"/>
          </p:cNvSpPr>
          <p:nvPr/>
        </p:nvSpPr>
        <p:spPr bwMode="auto">
          <a:xfrm>
            <a:off x="3635375" y="2132013"/>
            <a:ext cx="3455988" cy="504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Obeisance, Obedience</a:t>
            </a:r>
            <a:br>
              <a:rPr lang="en-GB" smtClean="0">
                <a:solidFill>
                  <a:srgbClr val="000000"/>
                </a:solidFill>
                <a:latin typeface="Arial" charset="0"/>
              </a:rPr>
            </a:br>
            <a:r>
              <a:rPr lang="en-GB" smtClean="0">
                <a:solidFill>
                  <a:srgbClr val="000000"/>
                </a:solidFill>
                <a:latin typeface="Arial" charset="0"/>
              </a:rPr>
              <a:t>Surrender, Submission</a:t>
            </a:r>
          </a:p>
        </p:txBody>
      </p:sp>
      <p:sp>
        <p:nvSpPr>
          <p:cNvPr id="891911" name="AutoShape 7"/>
          <p:cNvSpPr>
            <a:spLocks noChangeArrowheads="1"/>
          </p:cNvSpPr>
          <p:nvPr/>
        </p:nvSpPr>
        <p:spPr bwMode="auto">
          <a:xfrm>
            <a:off x="3635375" y="2781300"/>
            <a:ext cx="3455988" cy="50323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Constant 2 Way</a:t>
            </a:r>
            <a:br>
              <a:rPr lang="en-GB" smtClean="0">
                <a:solidFill>
                  <a:srgbClr val="000000"/>
                </a:solidFill>
                <a:latin typeface="Arial" charset="0"/>
              </a:rPr>
            </a:br>
            <a:r>
              <a:rPr lang="en-GB" smtClean="0">
                <a:solidFill>
                  <a:srgbClr val="000000"/>
                </a:solidFill>
                <a:latin typeface="Arial" charset="0"/>
              </a:rPr>
              <a:t>Communication Flow </a:t>
            </a:r>
          </a:p>
        </p:txBody>
      </p:sp>
      <p:sp>
        <p:nvSpPr>
          <p:cNvPr id="891912" name="AutoShape 8"/>
          <p:cNvSpPr>
            <a:spLocks noChangeArrowheads="1"/>
          </p:cNvSpPr>
          <p:nvPr/>
        </p:nvSpPr>
        <p:spPr bwMode="auto">
          <a:xfrm>
            <a:off x="3611563" y="4076700"/>
            <a:ext cx="3455987" cy="5588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Harmony, Concord, </a:t>
            </a:r>
            <a:br>
              <a:rPr lang="en-GB" smtClean="0">
                <a:solidFill>
                  <a:srgbClr val="000000"/>
                </a:solidFill>
                <a:latin typeface="Arial" charset="0"/>
              </a:rPr>
            </a:br>
            <a:r>
              <a:rPr lang="en-GB" smtClean="0">
                <a:solidFill>
                  <a:srgbClr val="000000"/>
                </a:solidFill>
                <a:latin typeface="Arial" charset="0"/>
              </a:rPr>
              <a:t>Understanding, Knowing</a:t>
            </a:r>
          </a:p>
        </p:txBody>
      </p:sp>
      <p:sp>
        <p:nvSpPr>
          <p:cNvPr id="891913" name="AutoShape 9"/>
          <p:cNvSpPr>
            <a:spLocks noChangeArrowheads="1"/>
          </p:cNvSpPr>
          <p:nvPr/>
        </p:nvSpPr>
        <p:spPr bwMode="auto">
          <a:xfrm>
            <a:off x="3611563" y="3429000"/>
            <a:ext cx="3455987" cy="576263"/>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Visions, Dreams,</a:t>
            </a:r>
            <a:br>
              <a:rPr lang="en-GB" smtClean="0">
                <a:solidFill>
                  <a:srgbClr val="000000"/>
                </a:solidFill>
                <a:latin typeface="Arial" charset="0"/>
              </a:rPr>
            </a:br>
            <a:r>
              <a:rPr lang="en-GB" smtClean="0">
                <a:solidFill>
                  <a:srgbClr val="000000"/>
                </a:solidFill>
                <a:latin typeface="Arial" charset="0"/>
              </a:rPr>
              <a:t>Seeing Opportunities</a:t>
            </a:r>
          </a:p>
        </p:txBody>
      </p:sp>
      <p:sp>
        <p:nvSpPr>
          <p:cNvPr id="891914" name="AutoShape 10"/>
          <p:cNvSpPr>
            <a:spLocks noChangeArrowheads="1"/>
          </p:cNvSpPr>
          <p:nvPr/>
        </p:nvSpPr>
        <p:spPr bwMode="auto">
          <a:xfrm>
            <a:off x="3635375" y="4779963"/>
            <a:ext cx="3505200" cy="5207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Inspiration, Light, </a:t>
            </a:r>
            <a:br>
              <a:rPr lang="en-GB" smtClean="0">
                <a:solidFill>
                  <a:srgbClr val="000000"/>
                </a:solidFill>
                <a:latin typeface="Arial" charset="0"/>
              </a:rPr>
            </a:br>
            <a:r>
              <a:rPr lang="en-GB" smtClean="0">
                <a:solidFill>
                  <a:srgbClr val="000000"/>
                </a:solidFill>
                <a:latin typeface="Arial" charset="0"/>
              </a:rPr>
              <a:t>Counsel, Wisdom</a:t>
            </a:r>
          </a:p>
        </p:txBody>
      </p:sp>
      <p:sp>
        <p:nvSpPr>
          <p:cNvPr id="891915" name="AutoShape 11"/>
          <p:cNvSpPr>
            <a:spLocks noChangeArrowheads="1"/>
          </p:cNvSpPr>
          <p:nvPr/>
        </p:nvSpPr>
        <p:spPr bwMode="auto">
          <a:xfrm>
            <a:off x="3635375" y="5373688"/>
            <a:ext cx="3455988" cy="50323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Knowledge, Gut feelings</a:t>
            </a:r>
            <a:br>
              <a:rPr lang="en-GB" smtClean="0">
                <a:solidFill>
                  <a:srgbClr val="000000"/>
                </a:solidFill>
                <a:latin typeface="Arial" charset="0"/>
              </a:rPr>
            </a:br>
            <a:r>
              <a:rPr lang="en-GB" smtClean="0">
                <a:solidFill>
                  <a:srgbClr val="000000"/>
                </a:solidFill>
                <a:latin typeface="Arial" charset="0"/>
              </a:rPr>
              <a:t>Instinct</a:t>
            </a:r>
          </a:p>
        </p:txBody>
      </p:sp>
      <p:sp>
        <p:nvSpPr>
          <p:cNvPr id="891916" name="AutoShape 12"/>
          <p:cNvSpPr>
            <a:spLocks noChangeArrowheads="1"/>
          </p:cNvSpPr>
          <p:nvPr/>
        </p:nvSpPr>
        <p:spPr bwMode="auto">
          <a:xfrm>
            <a:off x="3635375" y="6075363"/>
            <a:ext cx="3455988" cy="5937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Spiritual Consciousness</a:t>
            </a:r>
            <a:br>
              <a:rPr lang="en-GB" smtClean="0">
                <a:solidFill>
                  <a:srgbClr val="000000"/>
                </a:solidFill>
                <a:latin typeface="Arial" charset="0"/>
              </a:rPr>
            </a:br>
            <a:r>
              <a:rPr lang="en-GB" smtClean="0">
                <a:solidFill>
                  <a:srgbClr val="000000"/>
                </a:solidFill>
                <a:latin typeface="Arial" charset="0"/>
              </a:rPr>
              <a:t>Heavenly Access</a:t>
            </a:r>
          </a:p>
        </p:txBody>
      </p:sp>
      <p:sp>
        <p:nvSpPr>
          <p:cNvPr id="891931" name="AutoShape 27"/>
          <p:cNvSpPr>
            <a:spLocks noChangeArrowheads="1"/>
          </p:cNvSpPr>
          <p:nvPr/>
        </p:nvSpPr>
        <p:spPr bwMode="auto">
          <a:xfrm>
            <a:off x="2555875" y="3429000"/>
            <a:ext cx="382588" cy="286226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V</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L</a:t>
            </a:r>
            <a:br>
              <a:rPr lang="en-GB" smtClean="0">
                <a:solidFill>
                  <a:srgbClr val="000000"/>
                </a:solidFill>
                <a:latin typeface="Arial" charset="0"/>
              </a:rPr>
            </a:br>
            <a:r>
              <a:rPr lang="en-GB" smtClean="0">
                <a:solidFill>
                  <a:srgbClr val="000000"/>
                </a:solidFill>
                <a:latin typeface="Arial" charset="0"/>
              </a:rPr>
              <a:t>A</a:t>
            </a:r>
            <a:br>
              <a:rPr lang="en-GB" smtClean="0">
                <a:solidFill>
                  <a:srgbClr val="000000"/>
                </a:solidFill>
                <a:latin typeface="Arial" charset="0"/>
              </a:rPr>
            </a:br>
            <a:r>
              <a:rPr lang="en-GB" smtClean="0">
                <a:solidFill>
                  <a:srgbClr val="000000"/>
                </a:solidFill>
                <a:latin typeface="Arial" charset="0"/>
              </a:rPr>
              <a:t>T</a:t>
            </a:r>
            <a:br>
              <a:rPr lang="en-GB" smtClean="0">
                <a:solidFill>
                  <a:srgbClr val="000000"/>
                </a:solidFill>
                <a:latin typeface="Arial" charset="0"/>
              </a:rPr>
            </a:br>
            <a:r>
              <a:rPr lang="en-GB" smtClean="0">
                <a:solidFill>
                  <a:srgbClr val="000000"/>
                </a:solidFill>
                <a:latin typeface="Arial" charset="0"/>
              </a:rPr>
              <a:t>O</a:t>
            </a:r>
            <a:br>
              <a:rPr lang="en-GB" smtClean="0">
                <a:solidFill>
                  <a:srgbClr val="000000"/>
                </a:solidFill>
                <a:latin typeface="Arial" charset="0"/>
              </a:rPr>
            </a:b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Y</a:t>
            </a:r>
          </a:p>
        </p:txBody>
      </p:sp>
      <p:sp>
        <p:nvSpPr>
          <p:cNvPr id="891932" name="AutoShape 28"/>
          <p:cNvSpPr>
            <a:spLocks noChangeArrowheads="1"/>
          </p:cNvSpPr>
          <p:nvPr/>
        </p:nvSpPr>
        <p:spPr bwMode="auto">
          <a:xfrm>
            <a:off x="1789113" y="350838"/>
            <a:ext cx="5183187" cy="3238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Training our Senses by Practice</a:t>
            </a:r>
          </a:p>
        </p:txBody>
      </p:sp>
      <p:cxnSp>
        <p:nvCxnSpPr>
          <p:cNvPr id="891933" name="AutoShape 29"/>
          <p:cNvCxnSpPr>
            <a:cxnSpLocks noChangeShapeType="1"/>
          </p:cNvCxnSpPr>
          <p:nvPr/>
        </p:nvCxnSpPr>
        <p:spPr bwMode="auto">
          <a:xfrm rot="10800000" flipH="1">
            <a:off x="360363" y="1052513"/>
            <a:ext cx="1587" cy="5184775"/>
          </a:xfrm>
          <a:prstGeom prst="bentConnector3">
            <a:avLst>
              <a:gd name="adj1" fmla="val -1440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1934" name="Line 30"/>
          <p:cNvSpPr>
            <a:spLocks noChangeShapeType="1"/>
          </p:cNvSpPr>
          <p:nvPr/>
        </p:nvSpPr>
        <p:spPr bwMode="auto">
          <a:xfrm>
            <a:off x="131763" y="555148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5" name="Line 31"/>
          <p:cNvSpPr>
            <a:spLocks noChangeShapeType="1"/>
          </p:cNvSpPr>
          <p:nvPr/>
        </p:nvSpPr>
        <p:spPr bwMode="auto">
          <a:xfrm>
            <a:off x="114300" y="4897438"/>
            <a:ext cx="2301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6" name="Line 32"/>
          <p:cNvSpPr>
            <a:spLocks noChangeShapeType="1"/>
          </p:cNvSpPr>
          <p:nvPr/>
        </p:nvSpPr>
        <p:spPr bwMode="auto">
          <a:xfrm>
            <a:off x="141288" y="4268788"/>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7" name="Line 33"/>
          <p:cNvSpPr>
            <a:spLocks noChangeShapeType="1"/>
          </p:cNvSpPr>
          <p:nvPr/>
        </p:nvSpPr>
        <p:spPr bwMode="auto">
          <a:xfrm>
            <a:off x="144463" y="3641725"/>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8" name="Line 34"/>
          <p:cNvSpPr>
            <a:spLocks noChangeShapeType="1"/>
          </p:cNvSpPr>
          <p:nvPr/>
        </p:nvSpPr>
        <p:spPr bwMode="auto">
          <a:xfrm>
            <a:off x="141288" y="2938463"/>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9" name="Line 35"/>
          <p:cNvSpPr>
            <a:spLocks noChangeShapeType="1"/>
          </p:cNvSpPr>
          <p:nvPr/>
        </p:nvSpPr>
        <p:spPr bwMode="auto">
          <a:xfrm>
            <a:off x="138113" y="164623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0" name="Line 46"/>
          <p:cNvSpPr>
            <a:spLocks noChangeShapeType="1"/>
          </p:cNvSpPr>
          <p:nvPr/>
        </p:nvSpPr>
        <p:spPr bwMode="auto">
          <a:xfrm flipV="1">
            <a:off x="119063" y="2349500"/>
            <a:ext cx="228600" cy="1111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1"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Fear of God</a:t>
            </a:r>
          </a:p>
        </p:txBody>
      </p:sp>
      <p:sp>
        <p:nvSpPr>
          <p:cNvPr id="891952"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891953"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891954"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891955"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891956"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891957"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891958"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891959"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cxnSp>
        <p:nvCxnSpPr>
          <p:cNvPr id="7" name="Straight Arrow Connector 6"/>
          <p:cNvCxnSpPr/>
          <p:nvPr/>
        </p:nvCxnSpPr>
        <p:spPr bwMode="auto">
          <a:xfrm>
            <a:off x="7668344" y="112236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7668344" y="175181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a:off x="7668344" y="2384425"/>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7668344" y="3087688"/>
            <a:ext cx="102057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a:off x="7680804" y="3717131"/>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p:nvPr/>
        </p:nvCxnSpPr>
        <p:spPr bwMode="auto">
          <a:xfrm>
            <a:off x="7668344" y="437029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7685852" y="504031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a:off x="7674574" y="562530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a:off x="7660094" y="638142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8693964" y="2132013"/>
            <a:ext cx="450036" cy="2862322"/>
          </a:xfrm>
          <a:prstGeom prst="rect">
            <a:avLst/>
          </a:prstGeom>
          <a:solidFill>
            <a:schemeClr val="accent1"/>
          </a:solidFill>
        </p:spPr>
        <p:txBody>
          <a:bodyPr wrap="square" rtlCol="0">
            <a:spAutoFit/>
          </a:bodyPr>
          <a:lstStyle/>
          <a:p>
            <a:r>
              <a:rPr lang="en-GB" dirty="0" smtClean="0"/>
              <a:t>S</a:t>
            </a:r>
            <a:br>
              <a:rPr lang="en-GB" dirty="0" smtClean="0"/>
            </a:br>
            <a:r>
              <a:rPr lang="en-GB" dirty="0" smtClean="0"/>
              <a:t>O</a:t>
            </a:r>
            <a:br>
              <a:rPr lang="en-GB" dirty="0" smtClean="0"/>
            </a:br>
            <a:r>
              <a:rPr lang="en-GB" dirty="0" smtClean="0"/>
              <a:t>U</a:t>
            </a:r>
            <a:br>
              <a:rPr lang="en-GB" dirty="0" smtClean="0"/>
            </a:br>
            <a:r>
              <a:rPr lang="en-GB" dirty="0" smtClean="0"/>
              <a:t>L</a:t>
            </a:r>
            <a:br>
              <a:rPr lang="en-GB" dirty="0" smtClean="0"/>
            </a:br>
            <a:r>
              <a:rPr lang="en-GB" dirty="0" smtClean="0"/>
              <a:t/>
            </a:r>
            <a:br>
              <a:rPr lang="en-GB" dirty="0" smtClean="0"/>
            </a:br>
            <a:r>
              <a:rPr lang="en-GB" dirty="0" smtClean="0"/>
              <a:t>G</a:t>
            </a:r>
            <a:br>
              <a:rPr lang="en-GB" dirty="0" smtClean="0"/>
            </a:br>
            <a:r>
              <a:rPr lang="en-GB" dirty="0" smtClean="0"/>
              <a:t>A</a:t>
            </a:r>
            <a:br>
              <a:rPr lang="en-GB" dirty="0" smtClean="0"/>
            </a:br>
            <a:r>
              <a:rPr lang="en-GB" dirty="0" smtClean="0"/>
              <a:t>T</a:t>
            </a:r>
            <a:br>
              <a:rPr lang="en-GB" dirty="0" smtClean="0"/>
            </a:br>
            <a:r>
              <a:rPr lang="en-GB" dirty="0" smtClean="0"/>
              <a:t>E</a:t>
            </a:r>
            <a:br>
              <a:rPr lang="en-GB" dirty="0" smtClean="0"/>
            </a:br>
            <a:r>
              <a:rPr lang="en-GB" dirty="0" smtClean="0"/>
              <a:t>S</a:t>
            </a:r>
            <a:endParaRPr lang="en-GB" dirty="0"/>
          </a:p>
        </p:txBody>
      </p:sp>
    </p:spTree>
    <p:extLst>
      <p:ext uri="{BB962C8B-B14F-4D97-AF65-F5344CB8AC3E}">
        <p14:creationId xmlns:p14="http://schemas.microsoft.com/office/powerpoint/2010/main" val="9651779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19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19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19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19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19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919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9191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919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9191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9191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9195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919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919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907" grpId="0" animBg="1"/>
      <p:bldP spid="891908" grpId="0" animBg="1"/>
      <p:bldP spid="891909" grpId="0" animBg="1"/>
      <p:bldP spid="891910" grpId="0" animBg="1"/>
      <p:bldP spid="891911" grpId="0" animBg="1"/>
      <p:bldP spid="891912" grpId="0" animBg="1"/>
      <p:bldP spid="891913" grpId="0" animBg="1"/>
      <p:bldP spid="891914" grpId="0" animBg="1"/>
      <p:bldP spid="891915" grpId="0" animBg="1"/>
      <p:bldP spid="891916" grpId="0" animBg="1"/>
      <p:bldP spid="891931" grpId="0" animBg="1"/>
      <p:bldP spid="891932" grpId="0" animBg="1"/>
      <p:bldP spid="891953"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444500" y="0"/>
            <a:ext cx="8229600" cy="400050"/>
          </a:xfrm>
        </p:spPr>
        <p:txBody>
          <a:bodyPr/>
          <a:lstStyle/>
          <a:p>
            <a:r>
              <a:rPr lang="en-GB" sz="3200"/>
              <a:t>Soul Gates</a:t>
            </a:r>
          </a:p>
        </p:txBody>
      </p:sp>
      <p:sp>
        <p:nvSpPr>
          <p:cNvPr id="893955" name="AutoShape 3"/>
          <p:cNvSpPr>
            <a:spLocks noChangeArrowheads="1"/>
          </p:cNvSpPr>
          <p:nvPr/>
        </p:nvSpPr>
        <p:spPr bwMode="auto">
          <a:xfrm>
            <a:off x="1690688" y="1270000"/>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Conscience</a:t>
            </a:r>
          </a:p>
        </p:txBody>
      </p:sp>
      <p:sp>
        <p:nvSpPr>
          <p:cNvPr id="893956" name="AutoShape 4"/>
          <p:cNvSpPr>
            <a:spLocks noChangeArrowheads="1"/>
          </p:cNvSpPr>
          <p:nvPr/>
        </p:nvSpPr>
        <p:spPr bwMode="auto">
          <a:xfrm>
            <a:off x="3132138" y="3375025"/>
            <a:ext cx="2495550" cy="595313"/>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smtClean="0">
                <a:solidFill>
                  <a:srgbClr val="000000"/>
                </a:solidFill>
                <a:latin typeface="Arial" charset="0"/>
              </a:rPr>
              <a:t>Choice</a:t>
            </a:r>
          </a:p>
        </p:txBody>
      </p:sp>
      <p:sp>
        <p:nvSpPr>
          <p:cNvPr id="893957" name="AutoShape 5"/>
          <p:cNvSpPr>
            <a:spLocks noChangeArrowheads="1"/>
          </p:cNvSpPr>
          <p:nvPr/>
        </p:nvSpPr>
        <p:spPr bwMode="auto">
          <a:xfrm>
            <a:off x="1619250" y="4132263"/>
            <a:ext cx="1920875"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Subconscious</a:t>
            </a:r>
            <a:br>
              <a:rPr lang="en-GB" smtClean="0">
                <a:solidFill>
                  <a:srgbClr val="000000"/>
                </a:solidFill>
                <a:latin typeface="Arial" charset="0"/>
              </a:rPr>
            </a:br>
            <a:r>
              <a:rPr lang="en-GB" sz="2400" smtClean="0">
                <a:solidFill>
                  <a:srgbClr val="000000"/>
                </a:solidFill>
                <a:latin typeface="Arial" charset="0"/>
              </a:rPr>
              <a:t>Mind</a:t>
            </a:r>
            <a:r>
              <a:rPr lang="en-GB" smtClean="0">
                <a:solidFill>
                  <a:srgbClr val="000000"/>
                </a:solidFill>
                <a:latin typeface="Arial" charset="0"/>
              </a:rPr>
              <a:t> </a:t>
            </a:r>
          </a:p>
        </p:txBody>
      </p:sp>
      <p:sp>
        <p:nvSpPr>
          <p:cNvPr id="893958" name="AutoShape 6"/>
          <p:cNvSpPr>
            <a:spLocks noChangeArrowheads="1"/>
          </p:cNvSpPr>
          <p:nvPr/>
        </p:nvSpPr>
        <p:spPr bwMode="auto">
          <a:xfrm>
            <a:off x="1690688" y="20431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Reason</a:t>
            </a:r>
          </a:p>
        </p:txBody>
      </p:sp>
      <p:sp>
        <p:nvSpPr>
          <p:cNvPr id="893959" name="AutoShape 7"/>
          <p:cNvSpPr>
            <a:spLocks noChangeArrowheads="1"/>
          </p:cNvSpPr>
          <p:nvPr/>
        </p:nvSpPr>
        <p:spPr bwMode="auto">
          <a:xfrm>
            <a:off x="1690688" y="28178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893960" name="AutoShape 8"/>
          <p:cNvSpPr>
            <a:spLocks noChangeArrowheads="1"/>
          </p:cNvSpPr>
          <p:nvPr/>
        </p:nvSpPr>
        <p:spPr bwMode="auto">
          <a:xfrm>
            <a:off x="1619250" y="5967413"/>
            <a:ext cx="1966913"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893961" name="AutoShape 9"/>
          <p:cNvSpPr>
            <a:spLocks noChangeArrowheads="1"/>
          </p:cNvSpPr>
          <p:nvPr/>
        </p:nvSpPr>
        <p:spPr bwMode="auto">
          <a:xfrm>
            <a:off x="1690688" y="5211763"/>
            <a:ext cx="1920875"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Emotions</a:t>
            </a:r>
          </a:p>
        </p:txBody>
      </p:sp>
      <p:sp>
        <p:nvSpPr>
          <p:cNvPr id="893962" name="AutoShape 10"/>
          <p:cNvSpPr>
            <a:spLocks noChangeArrowheads="1"/>
          </p:cNvSpPr>
          <p:nvPr/>
        </p:nvSpPr>
        <p:spPr bwMode="auto">
          <a:xfrm>
            <a:off x="347663" y="4132263"/>
            <a:ext cx="768350" cy="2157412"/>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800" smtClean="0">
                <a:solidFill>
                  <a:srgbClr val="000000"/>
                </a:solidFill>
                <a:latin typeface="Arial" charset="0"/>
              </a:rPr>
              <a:t>H</a:t>
            </a:r>
            <a:br>
              <a:rPr lang="en-GB" sz="2800" smtClean="0">
                <a:solidFill>
                  <a:srgbClr val="000000"/>
                </a:solidFill>
                <a:latin typeface="Arial" charset="0"/>
              </a:rPr>
            </a:br>
            <a:r>
              <a:rPr lang="en-GB" sz="2800" smtClean="0">
                <a:solidFill>
                  <a:srgbClr val="000000"/>
                </a:solidFill>
                <a:latin typeface="Arial" charset="0"/>
              </a:rPr>
              <a:t>E</a:t>
            </a:r>
            <a:br>
              <a:rPr lang="en-GB" sz="2800" smtClean="0">
                <a:solidFill>
                  <a:srgbClr val="000000"/>
                </a:solidFill>
                <a:latin typeface="Arial" charset="0"/>
              </a:rPr>
            </a:br>
            <a:r>
              <a:rPr lang="en-GB" sz="2800" smtClean="0">
                <a:solidFill>
                  <a:srgbClr val="000000"/>
                </a:solidFill>
                <a:latin typeface="Arial" charset="0"/>
              </a:rPr>
              <a:t>A</a:t>
            </a:r>
            <a:br>
              <a:rPr lang="en-GB" sz="2800" smtClean="0">
                <a:solidFill>
                  <a:srgbClr val="000000"/>
                </a:solidFill>
                <a:latin typeface="Arial" charset="0"/>
              </a:rPr>
            </a:br>
            <a:r>
              <a:rPr lang="en-GB" sz="2800" smtClean="0">
                <a:solidFill>
                  <a:srgbClr val="000000"/>
                </a:solidFill>
                <a:latin typeface="Arial" charset="0"/>
              </a:rPr>
              <a:t>R</a:t>
            </a:r>
            <a:br>
              <a:rPr lang="en-GB" sz="2800" smtClean="0">
                <a:solidFill>
                  <a:srgbClr val="000000"/>
                </a:solidFill>
                <a:latin typeface="Arial" charset="0"/>
              </a:rPr>
            </a:br>
            <a:r>
              <a:rPr lang="en-GB" sz="2800" smtClean="0">
                <a:solidFill>
                  <a:srgbClr val="000000"/>
                </a:solidFill>
                <a:latin typeface="Arial" charset="0"/>
              </a:rPr>
              <a:t>T</a:t>
            </a:r>
          </a:p>
        </p:txBody>
      </p:sp>
      <p:sp>
        <p:nvSpPr>
          <p:cNvPr id="893963" name="AutoShape 11"/>
          <p:cNvSpPr>
            <a:spLocks noChangeArrowheads="1"/>
          </p:cNvSpPr>
          <p:nvPr/>
        </p:nvSpPr>
        <p:spPr bwMode="auto">
          <a:xfrm>
            <a:off x="347663" y="2835275"/>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Eyes</a:t>
            </a:r>
          </a:p>
        </p:txBody>
      </p:sp>
      <p:sp>
        <p:nvSpPr>
          <p:cNvPr id="893964" name="AutoShape 12"/>
          <p:cNvSpPr>
            <a:spLocks noChangeArrowheads="1"/>
          </p:cNvSpPr>
          <p:nvPr/>
        </p:nvSpPr>
        <p:spPr bwMode="auto">
          <a:xfrm>
            <a:off x="347663" y="1270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Ears</a:t>
            </a:r>
          </a:p>
        </p:txBody>
      </p:sp>
      <p:sp>
        <p:nvSpPr>
          <p:cNvPr id="893965" name="AutoShape 13"/>
          <p:cNvSpPr>
            <a:spLocks noChangeArrowheads="1"/>
          </p:cNvSpPr>
          <p:nvPr/>
        </p:nvSpPr>
        <p:spPr bwMode="auto">
          <a:xfrm>
            <a:off x="347663" y="202565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Voice</a:t>
            </a:r>
          </a:p>
        </p:txBody>
      </p:sp>
      <p:sp>
        <p:nvSpPr>
          <p:cNvPr id="893966" name="AutoShape 14"/>
          <p:cNvSpPr>
            <a:spLocks noChangeArrowheads="1"/>
          </p:cNvSpPr>
          <p:nvPr/>
        </p:nvSpPr>
        <p:spPr bwMode="auto">
          <a:xfrm>
            <a:off x="4476750" y="1270000"/>
            <a:ext cx="1919288" cy="574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Protector</a:t>
            </a:r>
            <a:br>
              <a:rPr lang="en-GB" smtClean="0">
                <a:solidFill>
                  <a:srgbClr val="000000"/>
                </a:solidFill>
                <a:latin typeface="Arial" charset="0"/>
              </a:rPr>
            </a:br>
            <a:r>
              <a:rPr lang="en-GB" smtClean="0">
                <a:solidFill>
                  <a:srgbClr val="000000"/>
                </a:solidFill>
                <a:latin typeface="Arial" charset="0"/>
              </a:rPr>
              <a:t>Director</a:t>
            </a:r>
          </a:p>
        </p:txBody>
      </p:sp>
      <p:sp>
        <p:nvSpPr>
          <p:cNvPr id="893967" name="AutoShape 15"/>
          <p:cNvSpPr>
            <a:spLocks noChangeArrowheads="1"/>
          </p:cNvSpPr>
          <p:nvPr/>
        </p:nvSpPr>
        <p:spPr bwMode="auto">
          <a:xfrm>
            <a:off x="4476750" y="1989138"/>
            <a:ext cx="1919288" cy="5222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Translator</a:t>
            </a:r>
            <a:br>
              <a:rPr lang="en-GB" smtClean="0">
                <a:solidFill>
                  <a:srgbClr val="000000"/>
                </a:solidFill>
                <a:latin typeface="Arial" charset="0"/>
              </a:rPr>
            </a:br>
            <a:r>
              <a:rPr lang="en-GB" smtClean="0">
                <a:solidFill>
                  <a:srgbClr val="000000"/>
                </a:solidFill>
                <a:latin typeface="Arial" charset="0"/>
              </a:rPr>
              <a:t>Interpreter</a:t>
            </a:r>
          </a:p>
        </p:txBody>
      </p:sp>
      <p:sp>
        <p:nvSpPr>
          <p:cNvPr id="893968" name="AutoShape 16"/>
          <p:cNvSpPr>
            <a:spLocks noChangeArrowheads="1"/>
          </p:cNvSpPr>
          <p:nvPr/>
        </p:nvSpPr>
        <p:spPr bwMode="auto">
          <a:xfrm>
            <a:off x="4476750" y="2727325"/>
            <a:ext cx="1919288" cy="557213"/>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Receiver</a:t>
            </a:r>
            <a:br>
              <a:rPr lang="en-GB" smtClean="0">
                <a:solidFill>
                  <a:srgbClr val="000000"/>
                </a:solidFill>
                <a:latin typeface="Arial" charset="0"/>
              </a:rPr>
            </a:br>
            <a:r>
              <a:rPr lang="en-GB" smtClean="0">
                <a:solidFill>
                  <a:srgbClr val="000000"/>
                </a:solidFill>
                <a:latin typeface="Arial" charset="0"/>
              </a:rPr>
              <a:t>Transmitter</a:t>
            </a:r>
          </a:p>
        </p:txBody>
      </p:sp>
      <p:sp>
        <p:nvSpPr>
          <p:cNvPr id="893969" name="AutoShape 17"/>
          <p:cNvSpPr>
            <a:spLocks noChangeArrowheads="1"/>
          </p:cNvSpPr>
          <p:nvPr/>
        </p:nvSpPr>
        <p:spPr bwMode="auto">
          <a:xfrm>
            <a:off x="4476750" y="4184650"/>
            <a:ext cx="1919288" cy="828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Storage</a:t>
            </a:r>
            <a:br>
              <a:rPr lang="en-GB" smtClean="0">
                <a:solidFill>
                  <a:srgbClr val="000000"/>
                </a:solidFill>
                <a:latin typeface="Arial" charset="0"/>
              </a:rPr>
            </a:br>
            <a:r>
              <a:rPr lang="en-GB" smtClean="0">
                <a:solidFill>
                  <a:srgbClr val="000000"/>
                </a:solidFill>
                <a:latin typeface="Arial" charset="0"/>
              </a:rPr>
              <a:t>Programmes</a:t>
            </a:r>
            <a:br>
              <a:rPr lang="en-GB" smtClean="0">
                <a:solidFill>
                  <a:srgbClr val="000000"/>
                </a:solidFill>
                <a:latin typeface="Arial" charset="0"/>
              </a:rPr>
            </a:br>
            <a:r>
              <a:rPr lang="en-GB" smtClean="0">
                <a:solidFill>
                  <a:srgbClr val="000000"/>
                </a:solidFill>
                <a:latin typeface="Arial" charset="0"/>
              </a:rPr>
              <a:t>Memories</a:t>
            </a:r>
          </a:p>
        </p:txBody>
      </p:sp>
      <p:sp>
        <p:nvSpPr>
          <p:cNvPr id="893970" name="AutoShape 18"/>
          <p:cNvSpPr>
            <a:spLocks noChangeArrowheads="1"/>
          </p:cNvSpPr>
          <p:nvPr/>
        </p:nvSpPr>
        <p:spPr bwMode="auto">
          <a:xfrm>
            <a:off x="4476750" y="5157788"/>
            <a:ext cx="1919288" cy="576262"/>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Responses</a:t>
            </a:r>
            <a:br>
              <a:rPr lang="en-GB" smtClean="0">
                <a:solidFill>
                  <a:srgbClr val="000000"/>
                </a:solidFill>
                <a:latin typeface="Arial" charset="0"/>
              </a:rPr>
            </a:br>
            <a:r>
              <a:rPr lang="en-GB" smtClean="0">
                <a:solidFill>
                  <a:srgbClr val="000000"/>
                </a:solidFill>
                <a:latin typeface="Arial" charset="0"/>
              </a:rPr>
              <a:t>Feelings</a:t>
            </a:r>
          </a:p>
        </p:txBody>
      </p:sp>
      <p:sp>
        <p:nvSpPr>
          <p:cNvPr id="893971" name="AutoShape 19"/>
          <p:cNvSpPr>
            <a:spLocks noChangeArrowheads="1"/>
          </p:cNvSpPr>
          <p:nvPr/>
        </p:nvSpPr>
        <p:spPr bwMode="auto">
          <a:xfrm>
            <a:off x="4476750" y="5913438"/>
            <a:ext cx="1919288" cy="6111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Persistence</a:t>
            </a:r>
            <a:br>
              <a:rPr lang="en-GB" smtClean="0">
                <a:solidFill>
                  <a:srgbClr val="000000"/>
                </a:solidFill>
                <a:latin typeface="Arial" charset="0"/>
              </a:rPr>
            </a:br>
            <a:r>
              <a:rPr lang="en-GB" smtClean="0">
                <a:solidFill>
                  <a:srgbClr val="000000"/>
                </a:solidFill>
                <a:latin typeface="Arial" charset="0"/>
              </a:rPr>
              <a:t>Courage</a:t>
            </a:r>
          </a:p>
        </p:txBody>
      </p:sp>
      <p:sp>
        <p:nvSpPr>
          <p:cNvPr id="893972" name="AutoShape 20"/>
          <p:cNvSpPr>
            <a:spLocks noChangeArrowheads="1"/>
          </p:cNvSpPr>
          <p:nvPr/>
        </p:nvSpPr>
        <p:spPr bwMode="auto">
          <a:xfrm>
            <a:off x="6780213" y="272732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Screen</a:t>
            </a:r>
            <a:br>
              <a:rPr lang="en-GB" smtClean="0">
                <a:solidFill>
                  <a:srgbClr val="000000"/>
                </a:solidFill>
                <a:latin typeface="Arial" charset="0"/>
              </a:rPr>
            </a:br>
            <a:r>
              <a:rPr lang="en-GB" smtClean="0">
                <a:solidFill>
                  <a:srgbClr val="000000"/>
                </a:solidFill>
                <a:latin typeface="Arial" charset="0"/>
              </a:rPr>
              <a:t>Projector</a:t>
            </a:r>
          </a:p>
        </p:txBody>
      </p:sp>
      <p:sp>
        <p:nvSpPr>
          <p:cNvPr id="893973" name="AutoShape 21"/>
          <p:cNvSpPr>
            <a:spLocks noChangeArrowheads="1"/>
          </p:cNvSpPr>
          <p:nvPr/>
        </p:nvSpPr>
        <p:spPr bwMode="auto">
          <a:xfrm>
            <a:off x="6780213" y="4076700"/>
            <a:ext cx="1919287" cy="936625"/>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Hard drive</a:t>
            </a:r>
            <a:br>
              <a:rPr lang="en-GB" smtClean="0">
                <a:solidFill>
                  <a:srgbClr val="000000"/>
                </a:solidFill>
                <a:latin typeface="Arial" charset="0"/>
              </a:rPr>
            </a:br>
            <a:r>
              <a:rPr lang="en-GB" smtClean="0">
                <a:solidFill>
                  <a:srgbClr val="000000"/>
                </a:solidFill>
                <a:latin typeface="Arial" charset="0"/>
              </a:rPr>
              <a:t>Motives</a:t>
            </a:r>
          </a:p>
          <a:p>
            <a:pPr algn="ctr"/>
            <a:r>
              <a:rPr lang="en-GB" smtClean="0">
                <a:solidFill>
                  <a:srgbClr val="000000"/>
                </a:solidFill>
                <a:latin typeface="Arial" charset="0"/>
              </a:rPr>
              <a:t>Beliefs Values</a:t>
            </a:r>
          </a:p>
        </p:txBody>
      </p:sp>
      <p:sp>
        <p:nvSpPr>
          <p:cNvPr id="893974" name="AutoShape 22"/>
          <p:cNvSpPr>
            <a:spLocks noChangeArrowheads="1"/>
          </p:cNvSpPr>
          <p:nvPr/>
        </p:nvSpPr>
        <p:spPr bwMode="auto">
          <a:xfrm>
            <a:off x="6780213" y="5157788"/>
            <a:ext cx="1919287" cy="57626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Guts</a:t>
            </a:r>
            <a:br>
              <a:rPr lang="en-GB" smtClean="0">
                <a:solidFill>
                  <a:srgbClr val="000000"/>
                </a:solidFill>
                <a:latin typeface="Arial" charset="0"/>
              </a:rPr>
            </a:br>
            <a:r>
              <a:rPr lang="en-GB" smtClean="0">
                <a:solidFill>
                  <a:srgbClr val="000000"/>
                </a:solidFill>
                <a:latin typeface="Arial" charset="0"/>
              </a:rPr>
              <a:t>Moved</a:t>
            </a:r>
          </a:p>
        </p:txBody>
      </p:sp>
      <p:sp>
        <p:nvSpPr>
          <p:cNvPr id="893975" name="AutoShape 23"/>
          <p:cNvSpPr>
            <a:spLocks noChangeArrowheads="1"/>
          </p:cNvSpPr>
          <p:nvPr/>
        </p:nvSpPr>
        <p:spPr bwMode="auto">
          <a:xfrm>
            <a:off x="6804025" y="1916113"/>
            <a:ext cx="1919288" cy="666750"/>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Understand</a:t>
            </a:r>
            <a:br>
              <a:rPr lang="en-GB" smtClean="0">
                <a:solidFill>
                  <a:srgbClr val="000000"/>
                </a:solidFill>
                <a:latin typeface="Arial" charset="0"/>
              </a:rPr>
            </a:br>
            <a:r>
              <a:rPr lang="en-GB" smtClean="0">
                <a:solidFill>
                  <a:srgbClr val="000000"/>
                </a:solidFill>
                <a:latin typeface="Arial" charset="0"/>
              </a:rPr>
              <a:t>Explain</a:t>
            </a:r>
          </a:p>
        </p:txBody>
      </p:sp>
      <p:sp>
        <p:nvSpPr>
          <p:cNvPr id="893976" name="AutoShape 24"/>
          <p:cNvSpPr>
            <a:spLocks noChangeArrowheads="1"/>
          </p:cNvSpPr>
          <p:nvPr/>
        </p:nvSpPr>
        <p:spPr bwMode="auto">
          <a:xfrm>
            <a:off x="6780213" y="5913438"/>
            <a:ext cx="1919287" cy="68421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Boldness</a:t>
            </a:r>
            <a:br>
              <a:rPr lang="en-GB" smtClean="0">
                <a:solidFill>
                  <a:srgbClr val="000000"/>
                </a:solidFill>
                <a:latin typeface="Arial" charset="0"/>
              </a:rPr>
            </a:br>
            <a:r>
              <a:rPr lang="en-GB" smtClean="0">
                <a:solidFill>
                  <a:srgbClr val="000000"/>
                </a:solidFill>
                <a:latin typeface="Arial" charset="0"/>
              </a:rPr>
              <a:t>Endurance</a:t>
            </a:r>
          </a:p>
        </p:txBody>
      </p:sp>
      <p:sp>
        <p:nvSpPr>
          <p:cNvPr id="893977" name="AutoShape 25"/>
          <p:cNvSpPr>
            <a:spLocks noChangeArrowheads="1"/>
          </p:cNvSpPr>
          <p:nvPr/>
        </p:nvSpPr>
        <p:spPr bwMode="auto">
          <a:xfrm>
            <a:off x="1331913" y="476250"/>
            <a:ext cx="6240462" cy="7683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Desire - Discipline - Delight</a:t>
            </a:r>
            <a:br>
              <a:rPr lang="en-GB" smtClean="0">
                <a:solidFill>
                  <a:srgbClr val="FFFFFF"/>
                </a:solidFill>
                <a:latin typeface="Arial" charset="0"/>
              </a:rPr>
            </a:br>
            <a:r>
              <a:rPr lang="en-GB" smtClean="0">
                <a:solidFill>
                  <a:srgbClr val="FFFFFF"/>
                </a:solidFill>
                <a:latin typeface="Arial" charset="0"/>
              </a:rPr>
              <a:t>Refine - Renew - Restore</a:t>
            </a:r>
            <a:br>
              <a:rPr lang="en-GB" smtClean="0">
                <a:solidFill>
                  <a:srgbClr val="FFFFFF"/>
                </a:solidFill>
                <a:latin typeface="Arial" charset="0"/>
              </a:rPr>
            </a:br>
            <a:r>
              <a:rPr lang="en-GB" smtClean="0">
                <a:solidFill>
                  <a:srgbClr val="FFFFFF"/>
                </a:solidFill>
                <a:latin typeface="Arial" charset="0"/>
              </a:rPr>
              <a:t>Harmony Spirit, Soul &amp; Body</a:t>
            </a:r>
          </a:p>
        </p:txBody>
      </p:sp>
      <p:cxnSp>
        <p:nvCxnSpPr>
          <p:cNvPr id="893978" name="AutoShape 26"/>
          <p:cNvCxnSpPr>
            <a:cxnSpLocks noChangeShapeType="1"/>
          </p:cNvCxnSpPr>
          <p:nvPr/>
        </p:nvCxnSpPr>
        <p:spPr bwMode="auto">
          <a:xfrm rot="10800000" flipH="1" flipV="1">
            <a:off x="1619250" y="4581525"/>
            <a:ext cx="1588" cy="1611313"/>
          </a:xfrm>
          <a:prstGeom prst="bentConnector3">
            <a:avLst>
              <a:gd name="adj1" fmla="val -14400000"/>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79" name="Line 27"/>
          <p:cNvSpPr>
            <a:spLocks noChangeShapeType="1"/>
          </p:cNvSpPr>
          <p:nvPr/>
        </p:nvSpPr>
        <p:spPr bwMode="auto">
          <a:xfrm flipH="1">
            <a:off x="1403350" y="5427663"/>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cxnSp>
        <p:nvCxnSpPr>
          <p:cNvPr id="893980" name="AutoShape 28"/>
          <p:cNvCxnSpPr>
            <a:cxnSpLocks noChangeShapeType="1"/>
          </p:cNvCxnSpPr>
          <p:nvPr/>
        </p:nvCxnSpPr>
        <p:spPr bwMode="auto">
          <a:xfrm rot="10800000" flipV="1">
            <a:off x="1393825" y="1439863"/>
            <a:ext cx="298450" cy="3168650"/>
          </a:xfrm>
          <a:prstGeom prst="bentConnector2">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81" name="Line 29"/>
          <p:cNvSpPr>
            <a:spLocks noChangeShapeType="1"/>
          </p:cNvSpPr>
          <p:nvPr/>
        </p:nvSpPr>
        <p:spPr bwMode="auto">
          <a:xfrm flipH="1">
            <a:off x="1403350" y="302418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2" name="Line 30"/>
          <p:cNvSpPr>
            <a:spLocks noChangeShapeType="1"/>
          </p:cNvSpPr>
          <p:nvPr/>
        </p:nvSpPr>
        <p:spPr bwMode="auto">
          <a:xfrm flipH="1">
            <a:off x="1403350" y="220503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3" name="Line 31"/>
          <p:cNvSpPr>
            <a:spLocks noChangeShapeType="1"/>
          </p:cNvSpPr>
          <p:nvPr/>
        </p:nvSpPr>
        <p:spPr bwMode="auto">
          <a:xfrm>
            <a:off x="1389063" y="3624263"/>
            <a:ext cx="1768475" cy="7937"/>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4" name="AutoShape 32"/>
          <p:cNvSpPr>
            <a:spLocks noChangeArrowheads="1"/>
          </p:cNvSpPr>
          <p:nvPr/>
        </p:nvSpPr>
        <p:spPr bwMode="auto">
          <a:xfrm>
            <a:off x="347663" y="3429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Mind</a:t>
            </a:r>
          </a:p>
        </p:txBody>
      </p:sp>
      <p:sp>
        <p:nvSpPr>
          <p:cNvPr id="893985" name="AutoShape 33"/>
          <p:cNvSpPr>
            <a:spLocks noChangeArrowheads="1"/>
          </p:cNvSpPr>
          <p:nvPr/>
        </p:nvSpPr>
        <p:spPr bwMode="auto">
          <a:xfrm>
            <a:off x="6732588" y="119697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Guard</a:t>
            </a:r>
            <a:br>
              <a:rPr lang="en-GB" smtClean="0">
                <a:solidFill>
                  <a:srgbClr val="000000"/>
                </a:solidFill>
                <a:latin typeface="Arial" charset="0"/>
              </a:rPr>
            </a:br>
            <a:r>
              <a:rPr lang="en-GB" smtClean="0">
                <a:solidFill>
                  <a:srgbClr val="000000"/>
                </a:solidFill>
                <a:latin typeface="Arial" charset="0"/>
              </a:rPr>
              <a:t>Guide</a:t>
            </a:r>
          </a:p>
        </p:txBody>
      </p:sp>
      <p:sp>
        <p:nvSpPr>
          <p:cNvPr id="893986" name="AutoShape 34"/>
          <p:cNvSpPr>
            <a:spLocks noChangeArrowheads="1"/>
          </p:cNvSpPr>
          <p:nvPr/>
        </p:nvSpPr>
        <p:spPr bwMode="auto">
          <a:xfrm>
            <a:off x="5724525" y="3524250"/>
            <a:ext cx="3348038" cy="431800"/>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000" b="1" smtClean="0">
                <a:solidFill>
                  <a:srgbClr val="FF0000"/>
                </a:solidFill>
                <a:latin typeface="Arial" charset="0"/>
              </a:rPr>
              <a:t>Do What Jesus Would Do</a:t>
            </a:r>
          </a:p>
        </p:txBody>
      </p:sp>
      <p:sp>
        <p:nvSpPr>
          <p:cNvPr id="893987" name="AutoShape 35"/>
          <p:cNvSpPr>
            <a:spLocks noChangeArrowheads="1"/>
          </p:cNvSpPr>
          <p:nvPr/>
        </p:nvSpPr>
        <p:spPr bwMode="auto">
          <a:xfrm>
            <a:off x="1547813" y="3284538"/>
            <a:ext cx="1355725" cy="52228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Conscious</a:t>
            </a:r>
            <a:br>
              <a:rPr lang="en-GB" smtClean="0">
                <a:solidFill>
                  <a:srgbClr val="000000"/>
                </a:solidFill>
                <a:latin typeface="Arial" charset="0"/>
              </a:rPr>
            </a:br>
            <a:r>
              <a:rPr lang="en-GB" smtClean="0">
                <a:solidFill>
                  <a:srgbClr val="000000"/>
                </a:solidFill>
                <a:latin typeface="Arial" charset="0"/>
              </a:rPr>
              <a:t>Mind</a:t>
            </a:r>
          </a:p>
        </p:txBody>
      </p:sp>
    </p:spTree>
    <p:extLst>
      <p:ext uri="{BB962C8B-B14F-4D97-AF65-F5344CB8AC3E}">
        <p14:creationId xmlns:p14="http://schemas.microsoft.com/office/powerpoint/2010/main" val="1611327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39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39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939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396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39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939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396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39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9397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9396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9396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9397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9397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9397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939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9397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9398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9398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9395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iterate type="lt">
                                    <p:tmAbs val="0"/>
                                  </p:iterate>
                                  <p:childTnLst>
                                    <p:set>
                                      <p:cBhvr>
                                        <p:cTn id="58" dur="1" fill="hold">
                                          <p:stCondLst>
                                            <p:cond delay="0"/>
                                          </p:stCondLst>
                                        </p:cTn>
                                        <p:tgtEl>
                                          <p:spTgt spid="89398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939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3956" grpId="0" animBg="1"/>
      <p:bldP spid="893962" grpId="0" animBg="1"/>
      <p:bldP spid="893963" grpId="0" animBg="1"/>
      <p:bldP spid="893964" grpId="0" animBg="1"/>
      <p:bldP spid="893965" grpId="0" animBg="1"/>
      <p:bldP spid="893966" grpId="0" animBg="1"/>
      <p:bldP spid="893967" grpId="0" animBg="1"/>
      <p:bldP spid="893968" grpId="0" animBg="1"/>
      <p:bldP spid="893969" grpId="0" animBg="1"/>
      <p:bldP spid="893970" grpId="0" animBg="1"/>
      <p:bldP spid="893971" grpId="0" animBg="1"/>
      <p:bldP spid="893972" grpId="0" animBg="1"/>
      <p:bldP spid="893973" grpId="0" animBg="1"/>
      <p:bldP spid="893974" grpId="0" animBg="1"/>
      <p:bldP spid="893975" grpId="0" animBg="1"/>
      <p:bldP spid="893976" grpId="0" animBg="1"/>
      <p:bldP spid="893977" grpId="0" animBg="1"/>
      <p:bldP spid="893983" grpId="0" animBg="1"/>
      <p:bldP spid="893984" grpId="0" animBg="1"/>
      <p:bldP spid="893985" grpId="0" animBg="1"/>
      <p:bldP spid="89398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6" name="Line 6"/>
          <p:cNvSpPr>
            <a:spLocks noChangeShapeType="1"/>
          </p:cNvSpPr>
          <p:nvPr/>
        </p:nvSpPr>
        <p:spPr bwMode="auto">
          <a:xfrm>
            <a:off x="4284663" y="3429000"/>
            <a:ext cx="0" cy="321151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Tree>
    <p:extLst>
      <p:ext uri="{BB962C8B-B14F-4D97-AF65-F5344CB8AC3E}">
        <p14:creationId xmlns:p14="http://schemas.microsoft.com/office/powerpoint/2010/main" val="2147584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3779" name="Rectangle 3"/>
          <p:cNvSpPr>
            <a:spLocks noGrp="1" noChangeArrowheads="1"/>
          </p:cNvSpPr>
          <p:nvPr>
            <p:ph type="body" idx="1"/>
          </p:nvPr>
        </p:nvSpPr>
        <p:spPr>
          <a:xfrm>
            <a:off x="107503" y="836613"/>
            <a:ext cx="8806309" cy="5761037"/>
          </a:xfrm>
        </p:spPr>
        <p:txBody>
          <a:bodyPr/>
          <a:lstStyle/>
          <a:p>
            <a:pPr>
              <a:spcBef>
                <a:spcPts val="3000"/>
              </a:spcBef>
            </a:pPr>
            <a:r>
              <a:rPr lang="en-GB" sz="4000" dirty="0"/>
              <a:t>Soul rules draws life from spirit</a:t>
            </a:r>
          </a:p>
          <a:p>
            <a:pPr>
              <a:spcBef>
                <a:spcPts val="3000"/>
              </a:spcBef>
            </a:pPr>
            <a:r>
              <a:rPr lang="en-GB" sz="4000" dirty="0"/>
              <a:t>Soul draws from world through body</a:t>
            </a:r>
          </a:p>
          <a:p>
            <a:pPr>
              <a:spcBef>
                <a:spcPts val="3000"/>
              </a:spcBef>
            </a:pPr>
            <a:r>
              <a:rPr lang="en-GB" sz="4000" dirty="0"/>
              <a:t>Soul </a:t>
            </a:r>
            <a:r>
              <a:rPr lang="en-GB" sz="4000" dirty="0" smtClean="0"/>
              <a:t>seeks </a:t>
            </a:r>
            <a:r>
              <a:rPr lang="en-GB" sz="4000" dirty="0"/>
              <a:t>control </a:t>
            </a:r>
            <a:r>
              <a:rPr lang="en-GB" sz="4000" dirty="0" smtClean="0"/>
              <a:t>it blocks the </a:t>
            </a:r>
            <a:r>
              <a:rPr lang="en-GB" sz="4000" dirty="0"/>
              <a:t>spirit</a:t>
            </a:r>
          </a:p>
          <a:p>
            <a:pPr>
              <a:spcBef>
                <a:spcPts val="3000"/>
              </a:spcBef>
            </a:pPr>
            <a:r>
              <a:rPr lang="en-GB" sz="4000" dirty="0"/>
              <a:t>Break soul ties to your </a:t>
            </a:r>
            <a:r>
              <a:rPr lang="en-GB" sz="4000" dirty="0" smtClean="0"/>
              <a:t>spirit</a:t>
            </a:r>
          </a:p>
          <a:p>
            <a:pPr>
              <a:spcBef>
                <a:spcPts val="3000"/>
              </a:spcBef>
            </a:pPr>
            <a:r>
              <a:rPr lang="en-GB" sz="4000" dirty="0" smtClean="0"/>
              <a:t>Break independence</a:t>
            </a:r>
          </a:p>
          <a:p>
            <a:pPr>
              <a:spcBef>
                <a:spcPts val="3000"/>
              </a:spcBef>
            </a:pPr>
            <a:r>
              <a:rPr lang="en-GB" sz="4000" dirty="0" smtClean="0"/>
              <a:t>Surrender control</a:t>
            </a:r>
            <a:endParaRPr lang="en-GB" sz="4000" dirty="0"/>
          </a:p>
        </p:txBody>
      </p:sp>
      <p:sp>
        <p:nvSpPr>
          <p:cNvPr id="843780" name="Rectangle 4"/>
          <p:cNvSpPr>
            <a:spLocks noChangeArrowheads="1"/>
          </p:cNvSpPr>
          <p:nvPr/>
        </p:nvSpPr>
        <p:spPr bwMode="auto">
          <a:xfrm>
            <a:off x="0" y="0"/>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smtClean="0">
                <a:solidFill>
                  <a:srgbClr val="00C600"/>
                </a:solidFill>
                <a:effectLst>
                  <a:outerShdw blurRad="38100" dist="38100" dir="2700000" algn="tl">
                    <a:srgbClr val="000000"/>
                  </a:outerShdw>
                </a:effectLst>
              </a:rPr>
              <a:t>Preparing for Destiny – </a:t>
            </a:r>
            <a:r>
              <a:rPr lang="en-GB" sz="4400" dirty="0" smtClean="0">
                <a:solidFill>
                  <a:srgbClr val="00C600"/>
                </a:solidFill>
                <a:effectLst>
                  <a:outerShdw blurRad="38100" dist="38100" dir="2700000" algn="tl">
                    <a:srgbClr val="000000"/>
                  </a:outerShdw>
                </a:effectLst>
              </a:rPr>
              <a:t>Open Gates</a:t>
            </a:r>
            <a:endParaRPr lang="en-GB" sz="4400" dirty="0" smtClean="0">
              <a:solidFill>
                <a:srgbClr val="00C600"/>
              </a:solidFill>
              <a:effectLst>
                <a:outerShdw blurRad="38100" dist="38100" dir="2700000" algn="tl">
                  <a:srgbClr val="000000"/>
                </a:outerShdw>
              </a:effectLst>
            </a:endParaRPr>
          </a:p>
        </p:txBody>
      </p:sp>
    </p:spTree>
    <p:extLst>
      <p:ext uri="{BB962C8B-B14F-4D97-AF65-F5344CB8AC3E}">
        <p14:creationId xmlns:p14="http://schemas.microsoft.com/office/powerpoint/2010/main" val="1666189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3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3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3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3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37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37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77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body" idx="1"/>
          </p:nvPr>
        </p:nvSpPr>
        <p:spPr>
          <a:xfrm>
            <a:off x="250825" y="836613"/>
            <a:ext cx="8893175" cy="5761037"/>
          </a:xfrm>
        </p:spPr>
        <p:txBody>
          <a:bodyPr/>
          <a:lstStyle/>
          <a:p>
            <a:pPr>
              <a:spcBef>
                <a:spcPts val="1200"/>
              </a:spcBef>
            </a:pPr>
            <a:r>
              <a:rPr lang="en-GB" sz="3600" dirty="0"/>
              <a:t>Die to self - self-centredness, selfishness</a:t>
            </a:r>
          </a:p>
          <a:p>
            <a:pPr>
              <a:spcBef>
                <a:spcPts val="1200"/>
              </a:spcBef>
            </a:pPr>
            <a:r>
              <a:rPr lang="en-GB" sz="3600" dirty="0"/>
              <a:t>Self-importance, Self-promotion, Self-control</a:t>
            </a:r>
          </a:p>
          <a:p>
            <a:pPr>
              <a:spcBef>
                <a:spcPts val="1200"/>
              </a:spcBef>
            </a:pPr>
            <a:r>
              <a:rPr lang="en-GB" sz="3600" dirty="0"/>
              <a:t>Self-respect, Self-esteem, Self-worth, Self-image</a:t>
            </a:r>
          </a:p>
          <a:p>
            <a:pPr>
              <a:spcBef>
                <a:spcPts val="1200"/>
              </a:spcBef>
            </a:pPr>
            <a:r>
              <a:rPr lang="en-GB" sz="3600" dirty="0"/>
              <a:t>Self-reliance, Self-sufficiency, Self-belief</a:t>
            </a:r>
          </a:p>
          <a:p>
            <a:pPr>
              <a:spcBef>
                <a:spcPts val="1200"/>
              </a:spcBef>
            </a:pPr>
            <a:r>
              <a:rPr lang="en-GB" sz="3600" dirty="0"/>
              <a:t>Self-righteousness, Self-help, Self-expression</a:t>
            </a:r>
          </a:p>
          <a:p>
            <a:pPr>
              <a:spcBef>
                <a:spcPts val="1200"/>
              </a:spcBef>
            </a:pPr>
            <a:r>
              <a:rPr lang="en-GB" sz="3600" dirty="0"/>
              <a:t>Self-gratification, Self-indulgence</a:t>
            </a:r>
          </a:p>
          <a:p>
            <a:pPr>
              <a:spcBef>
                <a:spcPct val="40000"/>
              </a:spcBef>
            </a:pPr>
            <a:endParaRPr lang="en-GB" dirty="0"/>
          </a:p>
        </p:txBody>
      </p:sp>
      <p:sp>
        <p:nvSpPr>
          <p:cNvPr id="1012739" name="Rectangle 3"/>
          <p:cNvSpPr>
            <a:spLocks noChangeArrowheads="1"/>
          </p:cNvSpPr>
          <p:nvPr/>
        </p:nvSpPr>
        <p:spPr bwMode="auto">
          <a:xfrm>
            <a:off x="0" y="0"/>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smtClean="0">
                <a:solidFill>
                  <a:srgbClr val="00C600"/>
                </a:solidFill>
                <a:effectLst>
                  <a:outerShdw blurRad="38100" dist="38100" dir="2700000" algn="tl">
                    <a:srgbClr val="000000"/>
                  </a:outerShdw>
                </a:effectLst>
              </a:rPr>
              <a:t>Preparing for Destiny – </a:t>
            </a:r>
            <a:r>
              <a:rPr lang="en-GB" sz="4400" dirty="0" smtClean="0">
                <a:solidFill>
                  <a:srgbClr val="00C600"/>
                </a:solidFill>
                <a:effectLst>
                  <a:outerShdw blurRad="38100" dist="38100" dir="2700000" algn="tl">
                    <a:srgbClr val="000000"/>
                  </a:outerShdw>
                </a:effectLst>
              </a:rPr>
              <a:t>Open gates</a:t>
            </a:r>
            <a:endParaRPr lang="en-GB" sz="4400" dirty="0" smtClean="0">
              <a:solidFill>
                <a:srgbClr val="00C600"/>
              </a:solidFill>
              <a:effectLst>
                <a:outerShdw blurRad="38100" dist="38100" dir="2700000" algn="tl">
                  <a:srgbClr val="000000"/>
                </a:outerShdw>
              </a:effectLst>
            </a:endParaRPr>
          </a:p>
        </p:txBody>
      </p:sp>
    </p:spTree>
    <p:extLst>
      <p:ext uri="{BB962C8B-B14F-4D97-AF65-F5344CB8AC3E}">
        <p14:creationId xmlns:p14="http://schemas.microsoft.com/office/powerpoint/2010/main" val="249782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26988"/>
            <a:ext cx="3800475"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3443" name="Picture 3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186414">
            <a:off x="3924300" y="188913"/>
            <a:ext cx="579438"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341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638" y="1628775"/>
            <a:ext cx="76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341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2924175"/>
            <a:ext cx="5572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13442" name="Group 34"/>
          <p:cNvGrpSpPr>
            <a:grpSpLocks/>
          </p:cNvGrpSpPr>
          <p:nvPr/>
        </p:nvGrpSpPr>
        <p:grpSpPr bwMode="auto">
          <a:xfrm>
            <a:off x="3924300" y="115888"/>
            <a:ext cx="579438" cy="2952750"/>
            <a:chOff x="2472" y="73"/>
            <a:chExt cx="365" cy="1860"/>
          </a:xfrm>
        </p:grpSpPr>
        <p:sp>
          <p:nvSpPr>
            <p:cNvPr id="9245" name="Freeform 11"/>
            <p:cNvSpPr>
              <a:spLocks/>
            </p:cNvSpPr>
            <p:nvPr/>
          </p:nvSpPr>
          <p:spPr bwMode="auto">
            <a:xfrm>
              <a:off x="2608" y="73"/>
              <a:ext cx="45" cy="1860"/>
            </a:xfrm>
            <a:custGeom>
              <a:avLst/>
              <a:gdLst>
                <a:gd name="T0" fmla="*/ 45 w 194"/>
                <a:gd name="T1" fmla="*/ 0 h 991"/>
                <a:gd name="T2" fmla="*/ 29 w 194"/>
                <a:gd name="T3" fmla="*/ 366 h 991"/>
                <a:gd name="T4" fmla="*/ 19 w 194"/>
                <a:gd name="T5" fmla="*/ 492 h 991"/>
                <a:gd name="T6" fmla="*/ 10 w 194"/>
                <a:gd name="T7" fmla="*/ 636 h 991"/>
                <a:gd name="T8" fmla="*/ 0 w 194"/>
                <a:gd name="T9" fmla="*/ 794 h 991"/>
                <a:gd name="T10" fmla="*/ 2 w 194"/>
                <a:gd name="T11" fmla="*/ 1239 h 991"/>
                <a:gd name="T12" fmla="*/ 43 w 194"/>
                <a:gd name="T13" fmla="*/ 1860 h 99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4" h="991">
                  <a:moveTo>
                    <a:pt x="194" y="0"/>
                  </a:moveTo>
                  <a:cubicBezTo>
                    <a:pt x="184" y="66"/>
                    <a:pt x="162" y="137"/>
                    <a:pt x="127" y="195"/>
                  </a:cubicBezTo>
                  <a:cubicBezTo>
                    <a:pt x="113" y="218"/>
                    <a:pt x="84" y="262"/>
                    <a:pt x="84" y="262"/>
                  </a:cubicBezTo>
                  <a:cubicBezTo>
                    <a:pt x="75" y="290"/>
                    <a:pt x="42" y="339"/>
                    <a:pt x="42" y="339"/>
                  </a:cubicBezTo>
                  <a:cubicBezTo>
                    <a:pt x="31" y="374"/>
                    <a:pt x="22" y="393"/>
                    <a:pt x="0" y="423"/>
                  </a:cubicBezTo>
                  <a:cubicBezTo>
                    <a:pt x="3" y="502"/>
                    <a:pt x="0" y="581"/>
                    <a:pt x="8" y="660"/>
                  </a:cubicBezTo>
                  <a:cubicBezTo>
                    <a:pt x="22" y="804"/>
                    <a:pt x="94" y="887"/>
                    <a:pt x="186" y="991"/>
                  </a:cubicBezTo>
                </a:path>
              </a:pathLst>
            </a:custGeom>
            <a:noFill/>
            <a:ln w="50800" cap="flat" cmpd="sng">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46" name="Freeform 12"/>
            <p:cNvSpPr>
              <a:spLocks/>
            </p:cNvSpPr>
            <p:nvPr/>
          </p:nvSpPr>
          <p:spPr bwMode="auto">
            <a:xfrm>
              <a:off x="2472" y="73"/>
              <a:ext cx="365" cy="161"/>
            </a:xfrm>
            <a:custGeom>
              <a:avLst/>
              <a:gdLst>
                <a:gd name="T0" fmla="*/ 0 w 364"/>
                <a:gd name="T1" fmla="*/ 153 h 161"/>
                <a:gd name="T2" fmla="*/ 51 w 364"/>
                <a:gd name="T3" fmla="*/ 76 h 161"/>
                <a:gd name="T4" fmla="*/ 68 w 364"/>
                <a:gd name="T5" fmla="*/ 43 h 161"/>
                <a:gd name="T6" fmla="*/ 102 w 364"/>
                <a:gd name="T7" fmla="*/ 34 h 161"/>
                <a:gd name="T8" fmla="*/ 161 w 364"/>
                <a:gd name="T9" fmla="*/ 0 h 161"/>
                <a:gd name="T10" fmla="*/ 340 w 364"/>
                <a:gd name="T11" fmla="*/ 102 h 161"/>
                <a:gd name="T12" fmla="*/ 348 w 364"/>
                <a:gd name="T13" fmla="*/ 127 h 161"/>
                <a:gd name="T14" fmla="*/ 365 w 364"/>
                <a:gd name="T15" fmla="*/ 161 h 1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64" h="161">
                  <a:moveTo>
                    <a:pt x="0" y="153"/>
                  </a:moveTo>
                  <a:cubicBezTo>
                    <a:pt x="10" y="114"/>
                    <a:pt x="18" y="99"/>
                    <a:pt x="51" y="76"/>
                  </a:cubicBezTo>
                  <a:cubicBezTo>
                    <a:pt x="57" y="65"/>
                    <a:pt x="58" y="51"/>
                    <a:pt x="68" y="43"/>
                  </a:cubicBezTo>
                  <a:cubicBezTo>
                    <a:pt x="77" y="36"/>
                    <a:pt x="91" y="39"/>
                    <a:pt x="102" y="34"/>
                  </a:cubicBezTo>
                  <a:cubicBezTo>
                    <a:pt x="123" y="25"/>
                    <a:pt x="141" y="10"/>
                    <a:pt x="161" y="0"/>
                  </a:cubicBezTo>
                  <a:cubicBezTo>
                    <a:pt x="245" y="15"/>
                    <a:pt x="292" y="30"/>
                    <a:pt x="339" y="102"/>
                  </a:cubicBezTo>
                  <a:cubicBezTo>
                    <a:pt x="342" y="110"/>
                    <a:pt x="344" y="119"/>
                    <a:pt x="347" y="127"/>
                  </a:cubicBezTo>
                  <a:cubicBezTo>
                    <a:pt x="352" y="139"/>
                    <a:pt x="364" y="161"/>
                    <a:pt x="364" y="161"/>
                  </a:cubicBezTo>
                </a:path>
              </a:pathLst>
            </a:custGeom>
            <a:noFill/>
            <a:ln w="50800" cap="flat" cmpd="sng">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pic>
        <p:nvPicPr>
          <p:cNvPr id="913418"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l="5907" r="54633"/>
          <a:stretch>
            <a:fillRect/>
          </a:stretch>
        </p:blipFill>
        <p:spPr bwMode="auto">
          <a:xfrm>
            <a:off x="3995738" y="2276475"/>
            <a:ext cx="254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3421" name="Line 13"/>
          <p:cNvSpPr>
            <a:spLocks noChangeShapeType="1"/>
          </p:cNvSpPr>
          <p:nvPr/>
        </p:nvSpPr>
        <p:spPr bwMode="auto">
          <a:xfrm flipH="1" flipV="1">
            <a:off x="1763713" y="3068638"/>
            <a:ext cx="2089150" cy="144462"/>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22" name="Line 14"/>
          <p:cNvSpPr>
            <a:spLocks noChangeShapeType="1"/>
          </p:cNvSpPr>
          <p:nvPr/>
        </p:nvSpPr>
        <p:spPr bwMode="auto">
          <a:xfrm flipH="1">
            <a:off x="2411413" y="3644900"/>
            <a:ext cx="360362" cy="720725"/>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23" name="Line 15"/>
          <p:cNvSpPr>
            <a:spLocks noChangeShapeType="1"/>
          </p:cNvSpPr>
          <p:nvPr/>
        </p:nvSpPr>
        <p:spPr bwMode="auto">
          <a:xfrm>
            <a:off x="5867400" y="3573463"/>
            <a:ext cx="503238" cy="433387"/>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24" name="Line 16"/>
          <p:cNvSpPr>
            <a:spLocks noChangeShapeType="1"/>
          </p:cNvSpPr>
          <p:nvPr/>
        </p:nvSpPr>
        <p:spPr bwMode="auto">
          <a:xfrm flipV="1">
            <a:off x="4500563" y="1844675"/>
            <a:ext cx="215900" cy="107950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25" name="Line 17"/>
          <p:cNvSpPr>
            <a:spLocks noChangeShapeType="1"/>
          </p:cNvSpPr>
          <p:nvPr/>
        </p:nvSpPr>
        <p:spPr bwMode="auto">
          <a:xfrm flipH="1">
            <a:off x="4356100" y="1989138"/>
            <a:ext cx="71438" cy="86360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26" name="Line 18"/>
          <p:cNvSpPr>
            <a:spLocks noChangeShapeType="1"/>
          </p:cNvSpPr>
          <p:nvPr/>
        </p:nvSpPr>
        <p:spPr bwMode="auto">
          <a:xfrm flipH="1" flipV="1">
            <a:off x="4427538" y="620713"/>
            <a:ext cx="288925" cy="107950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27" name="Line 19"/>
          <p:cNvSpPr>
            <a:spLocks noChangeShapeType="1"/>
          </p:cNvSpPr>
          <p:nvPr/>
        </p:nvSpPr>
        <p:spPr bwMode="auto">
          <a:xfrm>
            <a:off x="4284663" y="765175"/>
            <a:ext cx="142875" cy="935038"/>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29" name="Line 21"/>
          <p:cNvSpPr>
            <a:spLocks noChangeShapeType="1"/>
          </p:cNvSpPr>
          <p:nvPr/>
        </p:nvSpPr>
        <p:spPr bwMode="auto">
          <a:xfrm>
            <a:off x="1476375" y="2349500"/>
            <a:ext cx="2519363" cy="574675"/>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30" name="Text Box 22"/>
          <p:cNvSpPr txBox="1">
            <a:spLocks noChangeArrowheads="1"/>
          </p:cNvSpPr>
          <p:nvPr/>
        </p:nvSpPr>
        <p:spPr bwMode="auto">
          <a:xfrm>
            <a:off x="5364163" y="1412875"/>
            <a:ext cx="15113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Heart</a:t>
            </a:r>
            <a:br>
              <a:rPr lang="en-GB"/>
            </a:br>
            <a:r>
              <a:rPr lang="en-GB"/>
              <a:t>Subconscious Mind</a:t>
            </a:r>
            <a:br>
              <a:rPr lang="en-GB"/>
            </a:br>
            <a:r>
              <a:rPr lang="en-GB"/>
              <a:t>Garden</a:t>
            </a:r>
            <a:br>
              <a:rPr lang="en-GB"/>
            </a:br>
            <a:r>
              <a:rPr lang="en-GB"/>
              <a:t>Scroll</a:t>
            </a:r>
          </a:p>
        </p:txBody>
      </p:sp>
      <p:sp>
        <p:nvSpPr>
          <p:cNvPr id="913431" name="Text Box 23"/>
          <p:cNvSpPr txBox="1">
            <a:spLocks noChangeArrowheads="1"/>
          </p:cNvSpPr>
          <p:nvPr/>
        </p:nvSpPr>
        <p:spPr bwMode="auto">
          <a:xfrm>
            <a:off x="2411413" y="260350"/>
            <a:ext cx="1152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Conscious</a:t>
            </a:r>
            <a:br>
              <a:rPr lang="en-GB"/>
            </a:br>
            <a:r>
              <a:rPr lang="en-GB"/>
              <a:t>Mind</a:t>
            </a:r>
          </a:p>
        </p:txBody>
      </p:sp>
      <p:sp>
        <p:nvSpPr>
          <p:cNvPr id="913432" name="Text Box 24"/>
          <p:cNvSpPr txBox="1">
            <a:spLocks noChangeArrowheads="1"/>
          </p:cNvSpPr>
          <p:nvPr/>
        </p:nvSpPr>
        <p:spPr bwMode="auto">
          <a:xfrm>
            <a:off x="4787900" y="4005263"/>
            <a:ext cx="17272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Kingdom</a:t>
            </a:r>
            <a:br>
              <a:rPr lang="en-GB"/>
            </a:br>
            <a:r>
              <a:rPr lang="en-GB"/>
              <a:t>within us</a:t>
            </a:r>
            <a:br>
              <a:rPr lang="en-GB"/>
            </a:br>
            <a:r>
              <a:rPr lang="en-GB"/>
              <a:t>Seat of Government</a:t>
            </a:r>
          </a:p>
        </p:txBody>
      </p:sp>
      <p:sp>
        <p:nvSpPr>
          <p:cNvPr id="913433" name="Text Box 25"/>
          <p:cNvSpPr txBox="1">
            <a:spLocks noChangeArrowheads="1"/>
          </p:cNvSpPr>
          <p:nvPr/>
        </p:nvSpPr>
        <p:spPr bwMode="auto">
          <a:xfrm>
            <a:off x="250825" y="1773238"/>
            <a:ext cx="11874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Kingdom</a:t>
            </a:r>
            <a:br>
              <a:rPr lang="en-GB"/>
            </a:br>
            <a:r>
              <a:rPr lang="en-GB"/>
              <a:t>Heaven</a:t>
            </a:r>
          </a:p>
        </p:txBody>
      </p:sp>
      <p:sp>
        <p:nvSpPr>
          <p:cNvPr id="913434" name="Text Box 26"/>
          <p:cNvSpPr txBox="1">
            <a:spLocks noChangeArrowheads="1"/>
          </p:cNvSpPr>
          <p:nvPr/>
        </p:nvSpPr>
        <p:spPr bwMode="auto">
          <a:xfrm>
            <a:off x="468313" y="4724400"/>
            <a:ext cx="20875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Walk in my ways</a:t>
            </a:r>
          </a:p>
        </p:txBody>
      </p:sp>
      <p:sp>
        <p:nvSpPr>
          <p:cNvPr id="913435" name="Text Box 27"/>
          <p:cNvSpPr txBox="1">
            <a:spLocks noChangeArrowheads="1"/>
          </p:cNvSpPr>
          <p:nvPr/>
        </p:nvSpPr>
        <p:spPr bwMode="auto">
          <a:xfrm>
            <a:off x="6227763" y="4365625"/>
            <a:ext cx="20875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Keep my laws</a:t>
            </a:r>
          </a:p>
        </p:txBody>
      </p:sp>
      <p:sp>
        <p:nvSpPr>
          <p:cNvPr id="913436" name="Rectangle 28"/>
          <p:cNvSpPr>
            <a:spLocks noChangeArrowheads="1"/>
          </p:cNvSpPr>
          <p:nvPr/>
        </p:nvSpPr>
        <p:spPr bwMode="auto">
          <a:xfrm>
            <a:off x="6300788" y="3500438"/>
            <a:ext cx="229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Rule House – LORDS</a:t>
            </a:r>
          </a:p>
        </p:txBody>
      </p:sp>
      <p:pic>
        <p:nvPicPr>
          <p:cNvPr id="913437" name="Picture 29"/>
          <p:cNvPicPr>
            <a:picLocks noChangeAspect="1" noChangeArrowheads="1"/>
          </p:cNvPicPr>
          <p:nvPr/>
        </p:nvPicPr>
        <p:blipFill>
          <a:blip r:embed="rId8">
            <a:extLst>
              <a:ext uri="{28A0092B-C50C-407E-A947-70E740481C1C}">
                <a14:useLocalDpi xmlns:a14="http://schemas.microsoft.com/office/drawing/2010/main" val="0"/>
              </a:ext>
            </a:extLst>
          </a:blip>
          <a:srcRect l="13605" r="48372"/>
          <a:stretch>
            <a:fillRect/>
          </a:stretch>
        </p:blipFill>
        <p:spPr bwMode="auto">
          <a:xfrm>
            <a:off x="7235825" y="260350"/>
            <a:ext cx="904875"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3438" name="Freeform 30"/>
          <p:cNvSpPr>
            <a:spLocks/>
          </p:cNvSpPr>
          <p:nvPr/>
        </p:nvSpPr>
        <p:spPr bwMode="auto">
          <a:xfrm>
            <a:off x="7556500" y="207963"/>
            <a:ext cx="565150" cy="2903537"/>
          </a:xfrm>
          <a:custGeom>
            <a:avLst/>
            <a:gdLst>
              <a:gd name="T0" fmla="*/ 0 w 356"/>
              <a:gd name="T1" fmla="*/ 60325 h 1829"/>
              <a:gd name="T2" fmla="*/ 176213 w 356"/>
              <a:gd name="T3" fmla="*/ 7937 h 1829"/>
              <a:gd name="T4" fmla="*/ 444500 w 356"/>
              <a:gd name="T5" fmla="*/ 101600 h 1829"/>
              <a:gd name="T6" fmla="*/ 471488 w 356"/>
              <a:gd name="T7" fmla="*/ 141287 h 1829"/>
              <a:gd name="T8" fmla="*/ 511175 w 356"/>
              <a:gd name="T9" fmla="*/ 168275 h 1829"/>
              <a:gd name="T10" fmla="*/ 565150 w 356"/>
              <a:gd name="T11" fmla="*/ 369887 h 1829"/>
              <a:gd name="T12" fmla="*/ 363538 w 356"/>
              <a:gd name="T13" fmla="*/ 679450 h 1829"/>
              <a:gd name="T14" fmla="*/ 269875 w 356"/>
              <a:gd name="T15" fmla="*/ 814387 h 1829"/>
              <a:gd name="T16" fmla="*/ 309563 w 356"/>
              <a:gd name="T17" fmla="*/ 1379537 h 1829"/>
              <a:gd name="T18" fmla="*/ 215900 w 356"/>
              <a:gd name="T19" fmla="*/ 2481262 h 1829"/>
              <a:gd name="T20" fmla="*/ 228600 w 356"/>
              <a:gd name="T21" fmla="*/ 2790825 h 1829"/>
              <a:gd name="T22" fmla="*/ 242888 w 356"/>
              <a:gd name="T23" fmla="*/ 2898775 h 18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6" h="1829">
                <a:moveTo>
                  <a:pt x="0" y="38"/>
                </a:moveTo>
                <a:cubicBezTo>
                  <a:pt x="37" y="27"/>
                  <a:pt x="73" y="14"/>
                  <a:pt x="111" y="5"/>
                </a:cubicBezTo>
                <a:cubicBezTo>
                  <a:pt x="265" y="16"/>
                  <a:pt x="187" y="0"/>
                  <a:pt x="280" y="64"/>
                </a:cubicBezTo>
                <a:cubicBezTo>
                  <a:pt x="286" y="72"/>
                  <a:pt x="290" y="82"/>
                  <a:pt x="297" y="89"/>
                </a:cubicBezTo>
                <a:cubicBezTo>
                  <a:pt x="304" y="96"/>
                  <a:pt x="316" y="98"/>
                  <a:pt x="322" y="106"/>
                </a:cubicBezTo>
                <a:cubicBezTo>
                  <a:pt x="335" y="126"/>
                  <a:pt x="350" y="206"/>
                  <a:pt x="356" y="233"/>
                </a:cubicBezTo>
                <a:cubicBezTo>
                  <a:pt x="346" y="318"/>
                  <a:pt x="318" y="400"/>
                  <a:pt x="229" y="428"/>
                </a:cubicBezTo>
                <a:cubicBezTo>
                  <a:pt x="181" y="495"/>
                  <a:pt x="200" y="467"/>
                  <a:pt x="170" y="513"/>
                </a:cubicBezTo>
                <a:cubicBezTo>
                  <a:pt x="175" y="645"/>
                  <a:pt x="182" y="745"/>
                  <a:pt x="195" y="869"/>
                </a:cubicBezTo>
                <a:cubicBezTo>
                  <a:pt x="190" y="1105"/>
                  <a:pt x="180" y="1332"/>
                  <a:pt x="136" y="1563"/>
                </a:cubicBezTo>
                <a:cubicBezTo>
                  <a:pt x="139" y="1628"/>
                  <a:pt x="138" y="1693"/>
                  <a:pt x="144" y="1758"/>
                </a:cubicBezTo>
                <a:cubicBezTo>
                  <a:pt x="151" y="1829"/>
                  <a:pt x="186" y="1826"/>
                  <a:pt x="153" y="1826"/>
                </a:cubicBezTo>
              </a:path>
            </a:pathLst>
          </a:custGeom>
          <a:noFill/>
          <a:ln w="50800" cap="flat" cmpd="sng">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3439" name="Text Box 31"/>
          <p:cNvSpPr txBox="1">
            <a:spLocks noChangeArrowheads="1"/>
          </p:cNvSpPr>
          <p:nvPr/>
        </p:nvSpPr>
        <p:spPr bwMode="auto">
          <a:xfrm>
            <a:off x="7956550" y="1125538"/>
            <a:ext cx="792163"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Spirit</a:t>
            </a:r>
            <a:br>
              <a:rPr lang="en-GB"/>
            </a:br>
            <a:r>
              <a:rPr lang="en-GB"/>
              <a:t>Father</a:t>
            </a:r>
            <a:br>
              <a:rPr lang="en-GB"/>
            </a:br>
            <a:r>
              <a:rPr lang="en-GB"/>
              <a:t>Son</a:t>
            </a:r>
            <a:br>
              <a:rPr lang="en-GB"/>
            </a:br>
            <a:r>
              <a:rPr lang="en-GB"/>
              <a:t>Holy</a:t>
            </a:r>
            <a:br>
              <a:rPr lang="en-GB"/>
            </a:br>
            <a:r>
              <a:rPr lang="en-GB"/>
              <a:t>Spirit</a:t>
            </a:r>
          </a:p>
        </p:txBody>
      </p:sp>
      <p:pic>
        <p:nvPicPr>
          <p:cNvPr id="913440" name="Picture 3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27538" y="1844675"/>
            <a:ext cx="219075" cy="327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3441" name="Picture 33"/>
          <p:cNvPicPr>
            <a:picLocks noChangeAspect="1" noChangeArrowheads="1"/>
          </p:cNvPicPr>
          <p:nvPr/>
        </p:nvPicPr>
        <p:blipFill>
          <a:blip r:embed="rId10" cstate="print">
            <a:extLst>
              <a:ext uri="{28A0092B-C50C-407E-A947-70E740481C1C}">
                <a14:useLocalDpi xmlns:a14="http://schemas.microsoft.com/office/drawing/2010/main" val="0"/>
              </a:ext>
            </a:extLst>
          </a:blip>
          <a:srcRect l="5907" r="54633"/>
          <a:stretch>
            <a:fillRect/>
          </a:stretch>
        </p:blipFill>
        <p:spPr bwMode="auto">
          <a:xfrm>
            <a:off x="7667625" y="2565400"/>
            <a:ext cx="254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3444" name="Text Box 36"/>
          <p:cNvSpPr txBox="1">
            <a:spLocks noChangeArrowheads="1"/>
          </p:cNvSpPr>
          <p:nvPr/>
        </p:nvSpPr>
        <p:spPr bwMode="auto">
          <a:xfrm>
            <a:off x="611188" y="3500438"/>
            <a:ext cx="11874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GB"/>
              <a:t>Rivers</a:t>
            </a:r>
            <a:br>
              <a:rPr lang="en-GB"/>
            </a:br>
            <a:r>
              <a:rPr lang="en-GB"/>
              <a:t>Power</a:t>
            </a:r>
            <a:br>
              <a:rPr lang="en-GB"/>
            </a:br>
            <a:r>
              <a:rPr lang="en-GB"/>
              <a:t>Anointing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109778" y="8336"/>
            <a:ext cx="9036496" cy="963612"/>
          </a:xfrm>
        </p:spPr>
        <p:txBody>
          <a:bodyPr>
            <a:normAutofit fontScale="90000"/>
          </a:bodyPr>
          <a:lstStyle/>
          <a:p>
            <a:pPr eaLnBrk="1" hangingPunct="1">
              <a:defRPr/>
            </a:pPr>
            <a:r>
              <a:rPr lang="en-GB" dirty="0">
                <a:solidFill>
                  <a:srgbClr val="00C600"/>
                </a:solidFill>
              </a:rPr>
              <a:t>Preparing for destiny </a:t>
            </a:r>
            <a:r>
              <a:rPr lang="en-GB" dirty="0" smtClean="0">
                <a:solidFill>
                  <a:srgbClr val="00C600"/>
                </a:solidFill>
              </a:rPr>
              <a:t>– Open Gates</a:t>
            </a:r>
            <a:endParaRPr lang="en-GB" dirty="0" smtClean="0"/>
          </a:p>
        </p:txBody>
      </p:sp>
      <p:sp>
        <p:nvSpPr>
          <p:cNvPr id="1106947" name="Rectangle 3"/>
          <p:cNvSpPr>
            <a:spLocks noGrp="1" noChangeArrowheads="1"/>
          </p:cNvSpPr>
          <p:nvPr>
            <p:ph type="body" idx="1"/>
          </p:nvPr>
        </p:nvSpPr>
        <p:spPr>
          <a:xfrm>
            <a:off x="179512" y="1052513"/>
            <a:ext cx="8785101" cy="5616847"/>
          </a:xfrm>
        </p:spPr>
        <p:txBody>
          <a:bodyPr>
            <a:normAutofit/>
          </a:bodyPr>
          <a:lstStyle/>
          <a:p>
            <a:pPr eaLnBrk="1" hangingPunct="1">
              <a:spcBef>
                <a:spcPts val="1200"/>
              </a:spcBef>
              <a:defRPr/>
            </a:pPr>
            <a:r>
              <a:rPr lang="en-GB" sz="3600" dirty="0" smtClean="0"/>
              <a:t>Sin – Unforgiveness, Rebellion</a:t>
            </a:r>
          </a:p>
          <a:p>
            <a:pPr eaLnBrk="1" hangingPunct="1">
              <a:spcBef>
                <a:spcPts val="1200"/>
              </a:spcBef>
              <a:defRPr/>
            </a:pPr>
            <a:r>
              <a:rPr lang="en-GB" sz="3600" dirty="0" smtClean="0"/>
              <a:t>Strongholds, Mind-sets, Beliefs, Lies</a:t>
            </a:r>
          </a:p>
          <a:p>
            <a:pPr eaLnBrk="1" hangingPunct="1">
              <a:spcBef>
                <a:spcPts val="1200"/>
              </a:spcBef>
              <a:defRPr/>
            </a:pPr>
            <a:r>
              <a:rPr lang="en-GB" sz="3600" dirty="0" smtClean="0"/>
              <a:t>Demonic – Familiar spirits, Generational spirits</a:t>
            </a:r>
          </a:p>
          <a:p>
            <a:pPr eaLnBrk="1" hangingPunct="1">
              <a:spcBef>
                <a:spcPts val="1200"/>
              </a:spcBef>
              <a:defRPr/>
            </a:pPr>
            <a:r>
              <a:rPr lang="en-GB" sz="3600" dirty="0" smtClean="0"/>
              <a:t>Deception, Confusion</a:t>
            </a:r>
          </a:p>
          <a:p>
            <a:pPr eaLnBrk="1" hangingPunct="1">
              <a:spcBef>
                <a:spcPts val="1200"/>
              </a:spcBef>
              <a:defRPr/>
            </a:pPr>
            <a:r>
              <a:rPr lang="en-GB" sz="3600" dirty="0" smtClean="0"/>
              <a:t>Fear</a:t>
            </a:r>
          </a:p>
          <a:p>
            <a:pPr eaLnBrk="1" hangingPunct="1">
              <a:spcBef>
                <a:spcPts val="1200"/>
              </a:spcBef>
              <a:defRPr/>
            </a:pPr>
            <a:r>
              <a:rPr lang="en-GB" sz="3600" dirty="0" smtClean="0"/>
              <a:t>Doubt</a:t>
            </a:r>
          </a:p>
          <a:p>
            <a:pPr eaLnBrk="1" hangingPunct="1">
              <a:spcBef>
                <a:spcPts val="1200"/>
              </a:spcBef>
              <a:defRPr/>
            </a:pPr>
            <a:r>
              <a:rPr lang="en-GB" sz="3600" dirty="0" smtClean="0"/>
              <a:t>Unbelief </a:t>
            </a:r>
            <a:endParaRPr lang="en-GB"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6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6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69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06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251520" y="21215"/>
            <a:ext cx="8892480" cy="815497"/>
          </a:xfrm>
        </p:spPr>
        <p:txBody>
          <a:bodyPr/>
          <a:lstStyle/>
          <a:p>
            <a:pPr eaLnBrk="1" hangingPunct="1">
              <a:defRPr/>
            </a:pPr>
            <a:r>
              <a:rPr lang="en-GB" dirty="0" smtClean="0"/>
              <a:t>Opening our gates</a:t>
            </a:r>
          </a:p>
        </p:txBody>
      </p:sp>
      <p:sp>
        <p:nvSpPr>
          <p:cNvPr id="1106947" name="Rectangle 3"/>
          <p:cNvSpPr>
            <a:spLocks noGrp="1" noChangeArrowheads="1"/>
          </p:cNvSpPr>
          <p:nvPr>
            <p:ph type="body" idx="1"/>
          </p:nvPr>
        </p:nvSpPr>
        <p:spPr>
          <a:xfrm>
            <a:off x="468313" y="1052513"/>
            <a:ext cx="8496300" cy="5400675"/>
          </a:xfrm>
        </p:spPr>
        <p:txBody>
          <a:bodyPr/>
          <a:lstStyle/>
          <a:p>
            <a:pPr eaLnBrk="1" hangingPunct="1">
              <a:defRPr/>
            </a:pPr>
            <a:r>
              <a:rPr lang="en-GB" dirty="0">
                <a:solidFill>
                  <a:srgbClr val="FFFF00"/>
                </a:solidFill>
              </a:rPr>
              <a:t>Step 1</a:t>
            </a:r>
            <a:r>
              <a:rPr lang="en-GB" dirty="0"/>
              <a:t>	Rev 3:20 He is knocking and the door handle is outside we have to open it..</a:t>
            </a:r>
          </a:p>
          <a:p>
            <a:pPr eaLnBrk="1" hangingPunct="1">
              <a:defRPr/>
            </a:pPr>
            <a:r>
              <a:rPr lang="en-GB" dirty="0" smtClean="0"/>
              <a:t>Give God First Love – place, priority</a:t>
            </a:r>
            <a:endParaRPr lang="en-GB" dirty="0" smtClean="0"/>
          </a:p>
          <a:p>
            <a:pPr eaLnBrk="1" hangingPunct="1">
              <a:defRPr/>
            </a:pPr>
            <a:r>
              <a:rPr lang="en-GB" dirty="0" smtClean="0"/>
              <a:t>Open </a:t>
            </a:r>
            <a:r>
              <a:rPr lang="en-GB" dirty="0" smtClean="0"/>
              <a:t>the gate of first love. This gate is often most damaged by our natural experiences of hurt, pain and rejection. Renouncing inner vows, repenting of fear and forgiving hurts and then inviting Him into your spirit and out through your soul and body by deliberately opening the door.</a:t>
            </a:r>
          </a:p>
        </p:txBody>
      </p:sp>
    </p:spTree>
    <p:extLst>
      <p:ext uri="{BB962C8B-B14F-4D97-AF65-F5344CB8AC3E}">
        <p14:creationId xmlns:p14="http://schemas.microsoft.com/office/powerpoint/2010/main" val="637096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107504" y="981075"/>
            <a:ext cx="8856983" cy="5688013"/>
          </a:xfrm>
        </p:spPr>
        <p:txBody>
          <a:bodyPr>
            <a:normAutofit/>
          </a:bodyPr>
          <a:lstStyle/>
          <a:p>
            <a:pPr eaLnBrk="1" hangingPunct="1">
              <a:defRPr/>
            </a:pPr>
            <a:r>
              <a:rPr lang="en-GB" sz="3600" dirty="0" smtClean="0">
                <a:solidFill>
                  <a:srgbClr val="FFFF00"/>
                </a:solidFill>
              </a:rPr>
              <a:t>Step 2</a:t>
            </a:r>
            <a:r>
              <a:rPr lang="en-GB" sz="3600" dirty="0" smtClean="0"/>
              <a:t> opening my spirit gates.</a:t>
            </a:r>
          </a:p>
          <a:p>
            <a:pPr eaLnBrk="1" hangingPunct="1">
              <a:defRPr/>
            </a:pPr>
            <a:r>
              <a:rPr lang="en-GB" sz="3600" dirty="0" smtClean="0"/>
              <a:t>By </a:t>
            </a:r>
            <a:r>
              <a:rPr lang="en-GB" sz="3600" dirty="0" smtClean="0"/>
              <a:t>acting in </a:t>
            </a:r>
            <a:r>
              <a:rPr lang="en-GB" sz="3600" dirty="0" smtClean="0"/>
              <a:t>faith &amp; meditating </a:t>
            </a:r>
            <a:r>
              <a:rPr lang="en-GB" sz="3600" dirty="0" smtClean="0"/>
              <a:t>on the gates</a:t>
            </a:r>
          </a:p>
          <a:p>
            <a:pPr eaLnBrk="1" hangingPunct="1">
              <a:defRPr/>
            </a:pPr>
            <a:r>
              <a:rPr lang="en-GB" sz="3600" dirty="0" smtClean="0"/>
              <a:t>By relationship &amp; intimacy with God</a:t>
            </a:r>
          </a:p>
          <a:p>
            <a:pPr eaLnBrk="1" hangingPunct="1">
              <a:defRPr/>
            </a:pPr>
            <a:r>
              <a:rPr lang="en-GB" sz="3600" dirty="0" smtClean="0"/>
              <a:t>By surrendering my spirit to God</a:t>
            </a:r>
            <a:endParaRPr lang="en-GB" sz="3600" dirty="0"/>
          </a:p>
          <a:p>
            <a:pPr eaLnBrk="1" hangingPunct="1">
              <a:defRPr/>
            </a:pPr>
            <a:r>
              <a:rPr lang="en-GB" sz="3600" dirty="0" smtClean="0"/>
              <a:t>Pray </a:t>
            </a:r>
            <a:r>
              <a:rPr lang="en-GB" sz="3600" dirty="0" smtClean="0"/>
              <a:t>in tongues see yourself standing in the gateway and opening the door and welcoming in the </a:t>
            </a:r>
            <a:r>
              <a:rPr lang="en-GB" sz="3600" dirty="0" smtClean="0"/>
              <a:t>glory &amp; </a:t>
            </a:r>
            <a:r>
              <a:rPr lang="en-GB" sz="3600" dirty="0" smtClean="0"/>
              <a:t>fire </a:t>
            </a:r>
            <a:r>
              <a:rPr lang="en-GB" sz="3600" dirty="0" smtClean="0"/>
              <a:t>of God’s presence to </a:t>
            </a:r>
            <a:r>
              <a:rPr lang="en-GB" sz="3600" dirty="0" smtClean="0"/>
              <a:t>come through</a:t>
            </a:r>
            <a:r>
              <a:rPr lang="en-GB" sz="30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8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107505" y="981075"/>
            <a:ext cx="8503096" cy="5688013"/>
          </a:xfrm>
        </p:spPr>
        <p:txBody>
          <a:bodyPr>
            <a:normAutofit/>
          </a:bodyPr>
          <a:lstStyle/>
          <a:p>
            <a:pPr eaLnBrk="1" hangingPunct="1">
              <a:defRPr/>
            </a:pPr>
            <a:r>
              <a:rPr lang="en-GB" sz="3600" dirty="0" smtClean="0">
                <a:solidFill>
                  <a:srgbClr val="FFFF00"/>
                </a:solidFill>
              </a:rPr>
              <a:t>Step 2</a:t>
            </a:r>
            <a:r>
              <a:rPr lang="en-GB" sz="3600" dirty="0" smtClean="0"/>
              <a:t> opening my spirit gates.</a:t>
            </a:r>
          </a:p>
          <a:p>
            <a:pPr eaLnBrk="1" hangingPunct="1">
              <a:defRPr/>
            </a:pPr>
            <a:r>
              <a:rPr lang="en-GB" sz="3600" dirty="0" smtClean="0"/>
              <a:t>By </a:t>
            </a:r>
            <a:r>
              <a:rPr lang="en-GB" sz="3600" dirty="0" smtClean="0"/>
              <a:t>acting in </a:t>
            </a:r>
            <a:r>
              <a:rPr lang="en-GB" sz="3600" dirty="0" smtClean="0"/>
              <a:t>faith &amp; speaking to my soul</a:t>
            </a:r>
            <a:r>
              <a:rPr lang="en-GB" sz="3600" dirty="0" smtClean="0"/>
              <a:t> </a:t>
            </a:r>
            <a:r>
              <a:rPr lang="en-GB" sz="3600" dirty="0"/>
              <a:t>yielding control to the </a:t>
            </a:r>
            <a:r>
              <a:rPr lang="en-GB" sz="3600" dirty="0" smtClean="0"/>
              <a:t>direction </a:t>
            </a:r>
            <a:r>
              <a:rPr lang="en-GB" sz="3600" dirty="0"/>
              <a:t>of my spirit</a:t>
            </a:r>
          </a:p>
          <a:p>
            <a:pPr eaLnBrk="1" hangingPunct="1">
              <a:defRPr/>
            </a:pPr>
            <a:r>
              <a:rPr lang="en-GB" sz="3600" dirty="0"/>
              <a:t>Take God’s word as a sword to separate your spirit from the control and dominion of the soul</a:t>
            </a:r>
            <a:r>
              <a:rPr lang="en-GB" sz="3600" dirty="0" smtClean="0"/>
              <a:t>. </a:t>
            </a:r>
            <a:r>
              <a:rPr lang="en-GB" sz="3600" dirty="0" err="1" smtClean="0"/>
              <a:t>Heb</a:t>
            </a:r>
            <a:r>
              <a:rPr lang="en-GB" sz="3600" dirty="0" smtClean="0"/>
              <a:t> 4:12</a:t>
            </a:r>
            <a:endParaRPr lang="en-GB" sz="3600" dirty="0"/>
          </a:p>
          <a:p>
            <a:pPr eaLnBrk="1" hangingPunct="1">
              <a:defRPr/>
            </a:pPr>
            <a:r>
              <a:rPr lang="en-GB" sz="3600" dirty="0" smtClean="0"/>
              <a:t>Declaring soul you will not be motive or control me or block the flow of the spirit</a:t>
            </a:r>
          </a:p>
        </p:txBody>
      </p:sp>
    </p:spTree>
    <p:extLst>
      <p:ext uri="{BB962C8B-B14F-4D97-AF65-F5344CB8AC3E}">
        <p14:creationId xmlns:p14="http://schemas.microsoft.com/office/powerpoint/2010/main" val="1602531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1042" name="Rectangle 2"/>
          <p:cNvSpPr>
            <a:spLocks noGrp="1" noChangeArrowheads="1"/>
          </p:cNvSpPr>
          <p:nvPr>
            <p:ph type="title"/>
          </p:nvPr>
        </p:nvSpPr>
        <p:spPr>
          <a:xfrm>
            <a:off x="107504" y="0"/>
            <a:ext cx="8589640" cy="836712"/>
          </a:xfrm>
        </p:spPr>
        <p:txBody>
          <a:bodyPr lIns="0" tIns="0" rIns="0" bIns="0" anchor="t" anchorCtr="0">
            <a:normAutofit/>
          </a:bodyPr>
          <a:lstStyle/>
          <a:p>
            <a:pPr eaLnBrk="1" hangingPunct="1">
              <a:defRPr/>
            </a:pPr>
            <a:r>
              <a:rPr lang="en-GB" dirty="0" smtClean="0"/>
              <a:t>Opening our gates</a:t>
            </a:r>
          </a:p>
        </p:txBody>
      </p:sp>
      <p:sp>
        <p:nvSpPr>
          <p:cNvPr id="1111043" name="Rectangle 3"/>
          <p:cNvSpPr>
            <a:spLocks noGrp="1" noChangeArrowheads="1"/>
          </p:cNvSpPr>
          <p:nvPr>
            <p:ph type="body" idx="1"/>
          </p:nvPr>
        </p:nvSpPr>
        <p:spPr>
          <a:xfrm>
            <a:off x="0" y="908050"/>
            <a:ext cx="9036496" cy="5833318"/>
          </a:xfrm>
        </p:spPr>
        <p:txBody>
          <a:bodyPr>
            <a:normAutofit/>
          </a:bodyPr>
          <a:lstStyle/>
          <a:p>
            <a:pPr eaLnBrk="1" hangingPunct="1">
              <a:defRPr/>
            </a:pPr>
            <a:r>
              <a:rPr lang="en-GB" sz="3000" dirty="0" smtClean="0"/>
              <a:t>Sample prayer</a:t>
            </a:r>
          </a:p>
          <a:p>
            <a:pPr eaLnBrk="1" hangingPunct="1">
              <a:defRPr/>
            </a:pPr>
            <a:r>
              <a:rPr lang="en-GB" sz="3000" dirty="0" smtClean="0"/>
              <a:t>Father, I choose to open the gate of “Revelation” in my spirit. I open it and yield it to Your glory. I receive and release the power of God through this gate, that I begin to receive revelation of Your kingdom so that it will change my soul into the image of the Son of God who abides in me.</a:t>
            </a:r>
          </a:p>
          <a:p>
            <a:pPr eaLnBrk="1" hangingPunct="1">
              <a:defRPr/>
            </a:pPr>
            <a:r>
              <a:rPr lang="en-GB" sz="3000" dirty="0" smtClean="0"/>
              <a:t>Pray and persist until you start to see the results and then keep going. You can work on all the gates, one at a time or in groups but be persistent and diligent</a:t>
            </a:r>
            <a:r>
              <a:rPr lang="en-GB" sz="3000" dirty="0" smtClean="0"/>
              <a:t>.</a:t>
            </a:r>
            <a:endParaRPr lang="en-GB" sz="3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1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10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1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04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p:txBody>
          <a:bodyPr/>
          <a:lstStyle/>
          <a:p>
            <a:pPr eaLnBrk="1" hangingPunct="1">
              <a:defRPr/>
            </a:pPr>
            <a:r>
              <a:rPr lang="en-GB" smtClean="0"/>
              <a:t>Opening our gates</a:t>
            </a:r>
          </a:p>
        </p:txBody>
      </p:sp>
      <p:sp>
        <p:nvSpPr>
          <p:cNvPr id="1113091" name="Rectangle 3"/>
          <p:cNvSpPr>
            <a:spLocks noGrp="1" noChangeArrowheads="1"/>
          </p:cNvSpPr>
          <p:nvPr>
            <p:ph type="body" idx="1"/>
          </p:nvPr>
        </p:nvSpPr>
        <p:spPr>
          <a:xfrm>
            <a:off x="0" y="980729"/>
            <a:ext cx="9036495" cy="5616922"/>
          </a:xfrm>
        </p:spPr>
        <p:txBody>
          <a:bodyPr>
            <a:normAutofit fontScale="92500" lnSpcReduction="10000"/>
          </a:bodyPr>
          <a:lstStyle/>
          <a:p>
            <a:pPr eaLnBrk="1" hangingPunct="1">
              <a:defRPr/>
            </a:pPr>
            <a:r>
              <a:rPr lang="en-GB" sz="3600" dirty="0"/>
              <a:t>As gateways begin to open expect warfare from your soul as the kingdom influence begins to exert itself</a:t>
            </a:r>
            <a:r>
              <a:rPr lang="en-GB" sz="3600" dirty="0" smtClean="0"/>
              <a:t>.</a:t>
            </a:r>
            <a:endParaRPr lang="en-GB" sz="3600" dirty="0" smtClean="0"/>
          </a:p>
          <a:p>
            <a:pPr eaLnBrk="1" hangingPunct="1">
              <a:defRPr/>
            </a:pPr>
            <a:r>
              <a:rPr lang="en-GB" sz="3600" dirty="0" smtClean="0"/>
              <a:t>We </a:t>
            </a:r>
            <a:r>
              <a:rPr lang="en-GB" sz="3600" dirty="0" smtClean="0"/>
              <a:t>have to take back possession of our souls and dispossess anything residing there, demonic spirits, blockages, strongholds, controls etc.</a:t>
            </a:r>
          </a:p>
          <a:p>
            <a:pPr eaLnBrk="1" hangingPunct="1">
              <a:defRPr/>
            </a:pPr>
            <a:r>
              <a:rPr lang="en-GB" sz="3600" dirty="0" smtClean="0"/>
              <a:t>The soul gates are usually influenced by demonic familiar spirits and our sin nature (this must be crucified with Christ and reckoned dead daily)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3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30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3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09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3600" dirty="0" smtClean="0">
                <a:solidFill>
                  <a:srgbClr val="FFFF00"/>
                </a:solidFill>
              </a:rPr>
              <a:t>Step 3</a:t>
            </a:r>
            <a:r>
              <a:rPr lang="en-GB" sz="3600" dirty="0" smtClean="0"/>
              <a:t> Take possession of the gateway and place Christ at the centre of it. Yield the souls gateways to the dictates of the spirit by allowing the life and glory of God to flow through them to dictate the bodies actions. Cleaning the gateways by the blood of Jesus is key to fully opening the flow. The imagination from images it has seen etc. wipe them out using the blood of Jesus.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4000" dirty="0" smtClean="0">
                <a:solidFill>
                  <a:srgbClr val="FFFF00"/>
                </a:solidFill>
              </a:rPr>
              <a:t>Step 4</a:t>
            </a:r>
            <a:r>
              <a:rPr lang="en-GB" sz="4000" dirty="0" smtClean="0"/>
              <a:t> Repent of allowing any demonic spirits access through the individual gateways of my soul. Acknowledging your sin and taking responsibility for not guarding the gates. Take the blood of Jesus by faith and wipe the gateway clean and redeem it.</a:t>
            </a:r>
          </a:p>
        </p:txBody>
      </p:sp>
    </p:spTree>
    <p:extLst>
      <p:ext uri="{BB962C8B-B14F-4D97-AF65-F5344CB8AC3E}">
        <p14:creationId xmlns:p14="http://schemas.microsoft.com/office/powerpoint/2010/main" val="2175175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6021387"/>
          </a:xfrm>
        </p:spPr>
        <p:txBody>
          <a:bodyPr>
            <a:noAutofit/>
          </a:bodyPr>
          <a:lstStyle/>
          <a:p>
            <a:pPr eaLnBrk="1" hangingPunct="1">
              <a:defRPr/>
            </a:pPr>
            <a:r>
              <a:rPr lang="en-GB" dirty="0" smtClean="0"/>
              <a:t>Example prayer for </a:t>
            </a:r>
            <a:r>
              <a:rPr lang="en-GB" dirty="0" smtClean="0">
                <a:solidFill>
                  <a:srgbClr val="FFFF00"/>
                </a:solidFill>
              </a:rPr>
              <a:t>conscience gateway</a:t>
            </a:r>
          </a:p>
          <a:p>
            <a:pPr eaLnBrk="1" hangingPunct="1">
              <a:defRPr/>
            </a:pPr>
            <a:r>
              <a:rPr lang="en-GB" dirty="0" smtClean="0"/>
              <a:t>Today I bring my conscience into submission to my spirit. I release the life of God to flow from my spirit, through the gateways of reverence </a:t>
            </a:r>
            <a:r>
              <a:rPr lang="en-GB" dirty="0" smtClean="0"/>
              <a:t> and </a:t>
            </a:r>
            <a:r>
              <a:rPr lang="en-GB" dirty="0" smtClean="0"/>
              <a:t>of the fear of God to a consciousness of God’s righteousness and truth. Where my soul has been seared by sin. I now take the sword of the spirit and cleave the gateway open to allow the flow of God through it, to dictate my actions. Father, make me aware of my actions that I may submit to Your authority in my spirit.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71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5832475"/>
          </a:xfrm>
        </p:spPr>
        <p:txBody>
          <a:bodyPr>
            <a:normAutofit/>
          </a:bodyPr>
          <a:lstStyle/>
          <a:p>
            <a:pPr eaLnBrk="1" hangingPunct="1">
              <a:defRPr/>
            </a:pPr>
            <a:r>
              <a:rPr lang="en-GB" sz="4000" dirty="0" smtClean="0"/>
              <a:t>Today in Jesus name I take authority over the spiritual force or condition that is resistant to the flow of God in me. I loose it and cast it out of this gateway in Jesus name. I make and place Jesus as Lord over this gateway today.</a:t>
            </a:r>
          </a:p>
        </p:txBody>
      </p:sp>
    </p:spTree>
    <p:extLst>
      <p:ext uri="{BB962C8B-B14F-4D97-AF65-F5344CB8AC3E}">
        <p14:creationId xmlns:p14="http://schemas.microsoft.com/office/powerpoint/2010/main" val="3695359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2773363" y="115888"/>
            <a:ext cx="2590800" cy="72072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latin typeface="Verdana" pitchFamily="34" charset="0"/>
              </a:rPr>
              <a:t>Spirit – Father/Son/Spirit</a:t>
            </a:r>
          </a:p>
          <a:p>
            <a:pPr algn="ctr"/>
            <a:r>
              <a:rPr lang="en-GB" sz="1200">
                <a:latin typeface="Verdana" pitchFamily="34" charset="0"/>
              </a:rPr>
              <a:t>Kingdom of Heaven</a:t>
            </a:r>
          </a:p>
          <a:p>
            <a:pPr algn="ctr"/>
            <a:r>
              <a:rPr lang="en-GB" sz="1200">
                <a:latin typeface="Verdana" pitchFamily="34" charset="0"/>
              </a:rPr>
              <a:t>9 Spiritual Senses</a:t>
            </a:r>
            <a:br>
              <a:rPr lang="en-GB" sz="1200">
                <a:latin typeface="Verdana" pitchFamily="34" charset="0"/>
              </a:rPr>
            </a:br>
            <a:r>
              <a:rPr lang="en-GB" sz="1200">
                <a:latin typeface="Verdana" pitchFamily="34" charset="0"/>
              </a:rPr>
              <a:t>7 Soul senses &amp; 5 Body Senses</a:t>
            </a:r>
          </a:p>
        </p:txBody>
      </p:sp>
      <p:sp>
        <p:nvSpPr>
          <p:cNvPr id="11267" name="AutoShape 3"/>
          <p:cNvSpPr>
            <a:spLocks noChangeArrowheads="1"/>
          </p:cNvSpPr>
          <p:nvPr/>
        </p:nvSpPr>
        <p:spPr bwMode="auto">
          <a:xfrm>
            <a:off x="3348038" y="1125538"/>
            <a:ext cx="1368425"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latin typeface="Verdana" pitchFamily="34" charset="0"/>
              </a:rPr>
              <a:t>Tabernacle</a:t>
            </a:r>
            <a:br>
              <a:rPr lang="en-GB" sz="1400">
                <a:solidFill>
                  <a:schemeClr val="bg1"/>
                </a:solidFill>
                <a:latin typeface="Verdana" pitchFamily="34" charset="0"/>
              </a:rPr>
            </a:br>
            <a:r>
              <a:rPr lang="en-GB" sz="1400">
                <a:solidFill>
                  <a:schemeClr val="bg1"/>
                </a:solidFill>
                <a:latin typeface="Verdana" pitchFamily="34" charset="0"/>
              </a:rPr>
              <a:t>Holy Place</a:t>
            </a:r>
            <a:br>
              <a:rPr lang="en-GB" sz="1400">
                <a:solidFill>
                  <a:schemeClr val="bg1"/>
                </a:solidFill>
                <a:latin typeface="Verdana" pitchFamily="34" charset="0"/>
              </a:rPr>
            </a:br>
            <a:r>
              <a:rPr lang="en-GB" sz="1400">
                <a:solidFill>
                  <a:schemeClr val="bg1"/>
                </a:solidFill>
                <a:latin typeface="Verdana" pitchFamily="34" charset="0"/>
              </a:rPr>
              <a:t>Altar Incense</a:t>
            </a:r>
          </a:p>
        </p:txBody>
      </p:sp>
      <p:sp>
        <p:nvSpPr>
          <p:cNvPr id="11268" name="Line 4"/>
          <p:cNvSpPr>
            <a:spLocks noChangeShapeType="1"/>
          </p:cNvSpPr>
          <p:nvPr/>
        </p:nvSpPr>
        <p:spPr bwMode="auto">
          <a:xfrm>
            <a:off x="3995738" y="836613"/>
            <a:ext cx="0" cy="288925"/>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9" name="AutoShape 5"/>
          <p:cNvSpPr>
            <a:spLocks noChangeArrowheads="1"/>
          </p:cNvSpPr>
          <p:nvPr/>
        </p:nvSpPr>
        <p:spPr bwMode="auto">
          <a:xfrm>
            <a:off x="3348038" y="2060575"/>
            <a:ext cx="1368425"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latin typeface="Verdana" pitchFamily="34" charset="0"/>
              </a:rPr>
              <a:t>Present</a:t>
            </a:r>
            <a:br>
              <a:rPr lang="en-GB" sz="1400">
                <a:solidFill>
                  <a:schemeClr val="bg1"/>
                </a:solidFill>
                <a:latin typeface="Verdana" pitchFamily="34" charset="0"/>
              </a:rPr>
            </a:br>
            <a:r>
              <a:rPr lang="en-GB" sz="1400">
                <a:solidFill>
                  <a:schemeClr val="bg1"/>
                </a:solidFill>
                <a:latin typeface="Verdana" pitchFamily="34" charset="0"/>
              </a:rPr>
              <a:t>yourself as a</a:t>
            </a:r>
            <a:br>
              <a:rPr lang="en-GB" sz="1400">
                <a:solidFill>
                  <a:schemeClr val="bg1"/>
                </a:solidFill>
                <a:latin typeface="Verdana" pitchFamily="34" charset="0"/>
              </a:rPr>
            </a:br>
            <a:r>
              <a:rPr lang="en-GB" sz="1400">
                <a:solidFill>
                  <a:schemeClr val="bg1"/>
                </a:solidFill>
                <a:latin typeface="Verdana" pitchFamily="34" charset="0"/>
              </a:rPr>
              <a:t>Living Sacrifice</a:t>
            </a:r>
          </a:p>
        </p:txBody>
      </p:sp>
      <p:sp>
        <p:nvSpPr>
          <p:cNvPr id="11270" name="Line 6"/>
          <p:cNvSpPr>
            <a:spLocks noChangeShapeType="1"/>
          </p:cNvSpPr>
          <p:nvPr/>
        </p:nvSpPr>
        <p:spPr bwMode="auto">
          <a:xfrm>
            <a:off x="3995738" y="1773238"/>
            <a:ext cx="0" cy="288925"/>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1" name="Line 7"/>
          <p:cNvSpPr>
            <a:spLocks noChangeShapeType="1"/>
          </p:cNvSpPr>
          <p:nvPr/>
        </p:nvSpPr>
        <p:spPr bwMode="auto">
          <a:xfrm>
            <a:off x="3995738" y="2708275"/>
            <a:ext cx="0" cy="288925"/>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2" name="AutoShape 8"/>
          <p:cNvSpPr>
            <a:spLocks noChangeArrowheads="1"/>
          </p:cNvSpPr>
          <p:nvPr/>
        </p:nvSpPr>
        <p:spPr bwMode="auto">
          <a:xfrm>
            <a:off x="252413" y="3213100"/>
            <a:ext cx="1366837"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latin typeface="Verdana" pitchFamily="34" charset="0"/>
              </a:rPr>
              <a:t>Throat Cut</a:t>
            </a:r>
            <a:br>
              <a:rPr lang="en-GB" sz="1400">
                <a:solidFill>
                  <a:schemeClr val="bg1"/>
                </a:solidFill>
                <a:latin typeface="Verdana" pitchFamily="34" charset="0"/>
              </a:rPr>
            </a:br>
            <a:r>
              <a:rPr lang="en-GB" sz="1400">
                <a:solidFill>
                  <a:schemeClr val="bg1"/>
                </a:solidFill>
                <a:latin typeface="Verdana" pitchFamily="34" charset="0"/>
              </a:rPr>
              <a:t>Total</a:t>
            </a:r>
            <a:br>
              <a:rPr lang="en-GB" sz="1400">
                <a:solidFill>
                  <a:schemeClr val="bg1"/>
                </a:solidFill>
                <a:latin typeface="Verdana" pitchFamily="34" charset="0"/>
              </a:rPr>
            </a:br>
            <a:r>
              <a:rPr lang="en-GB" sz="1400">
                <a:solidFill>
                  <a:schemeClr val="bg1"/>
                </a:solidFill>
                <a:latin typeface="Verdana" pitchFamily="34" charset="0"/>
              </a:rPr>
              <a:t>Surrender</a:t>
            </a:r>
          </a:p>
        </p:txBody>
      </p:sp>
      <p:sp>
        <p:nvSpPr>
          <p:cNvPr id="11273" name="Line 9"/>
          <p:cNvSpPr>
            <a:spLocks noChangeShapeType="1"/>
          </p:cNvSpPr>
          <p:nvPr/>
        </p:nvSpPr>
        <p:spPr bwMode="auto">
          <a:xfrm flipV="1">
            <a:off x="1258888"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4" name="Line 10"/>
          <p:cNvSpPr>
            <a:spLocks noChangeShapeType="1"/>
          </p:cNvSpPr>
          <p:nvPr/>
        </p:nvSpPr>
        <p:spPr bwMode="auto">
          <a:xfrm>
            <a:off x="1258888" y="2997200"/>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5" name="AutoShape 11"/>
          <p:cNvSpPr>
            <a:spLocks noChangeArrowheads="1"/>
          </p:cNvSpPr>
          <p:nvPr/>
        </p:nvSpPr>
        <p:spPr bwMode="auto">
          <a:xfrm>
            <a:off x="2051050" y="3213100"/>
            <a:ext cx="1370013"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latin typeface="Verdana" pitchFamily="34" charset="0"/>
              </a:rPr>
              <a:t>Head cut off</a:t>
            </a:r>
            <a:br>
              <a:rPr lang="en-GB" sz="1400">
                <a:solidFill>
                  <a:schemeClr val="bg1"/>
                </a:solidFill>
                <a:latin typeface="Verdana" pitchFamily="34" charset="0"/>
              </a:rPr>
            </a:br>
            <a:r>
              <a:rPr lang="en-GB" sz="1400">
                <a:solidFill>
                  <a:schemeClr val="bg1"/>
                </a:solidFill>
                <a:latin typeface="Verdana" pitchFamily="34" charset="0"/>
              </a:rPr>
              <a:t>Government</a:t>
            </a:r>
            <a:br>
              <a:rPr lang="en-GB" sz="1400">
                <a:solidFill>
                  <a:schemeClr val="bg1"/>
                </a:solidFill>
                <a:latin typeface="Verdana" pitchFamily="34" charset="0"/>
              </a:rPr>
            </a:br>
            <a:r>
              <a:rPr lang="en-GB" sz="1400">
                <a:solidFill>
                  <a:schemeClr val="bg1"/>
                </a:solidFill>
                <a:latin typeface="Verdana" pitchFamily="34" charset="0"/>
              </a:rPr>
              <a:t>removed</a:t>
            </a:r>
          </a:p>
        </p:txBody>
      </p:sp>
      <p:sp>
        <p:nvSpPr>
          <p:cNvPr id="11276" name="AutoShape 12"/>
          <p:cNvSpPr>
            <a:spLocks noChangeArrowheads="1"/>
          </p:cNvSpPr>
          <p:nvPr/>
        </p:nvSpPr>
        <p:spPr bwMode="auto">
          <a:xfrm>
            <a:off x="3924300" y="3213100"/>
            <a:ext cx="1370013"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Skin coverings</a:t>
            </a:r>
            <a:br>
              <a:rPr lang="en-GB" sz="1400">
                <a:solidFill>
                  <a:schemeClr val="bg1"/>
                </a:solidFill>
              </a:rPr>
            </a:br>
            <a:r>
              <a:rPr lang="en-GB" sz="1400">
                <a:solidFill>
                  <a:schemeClr val="bg1"/>
                </a:solidFill>
              </a:rPr>
              <a:t>removed</a:t>
            </a:r>
            <a:br>
              <a:rPr lang="en-GB" sz="1400">
                <a:solidFill>
                  <a:schemeClr val="bg1"/>
                </a:solidFill>
              </a:rPr>
            </a:br>
            <a:r>
              <a:rPr lang="en-GB" sz="1400">
                <a:solidFill>
                  <a:schemeClr val="bg1"/>
                </a:solidFill>
              </a:rPr>
              <a:t>Naked</a:t>
            </a:r>
          </a:p>
        </p:txBody>
      </p:sp>
      <p:sp>
        <p:nvSpPr>
          <p:cNvPr id="11277" name="AutoShape 13"/>
          <p:cNvSpPr>
            <a:spLocks noChangeArrowheads="1"/>
          </p:cNvSpPr>
          <p:nvPr/>
        </p:nvSpPr>
        <p:spPr bwMode="auto">
          <a:xfrm>
            <a:off x="5726113" y="3213100"/>
            <a:ext cx="1366837"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latin typeface="Verdana" pitchFamily="34" charset="0"/>
              </a:rPr>
              <a:t>Body Split</a:t>
            </a:r>
            <a:br>
              <a:rPr lang="en-GB" sz="1400">
                <a:solidFill>
                  <a:schemeClr val="bg1"/>
                </a:solidFill>
                <a:latin typeface="Verdana" pitchFamily="34" charset="0"/>
              </a:rPr>
            </a:br>
            <a:r>
              <a:rPr lang="en-GB" sz="1400">
                <a:solidFill>
                  <a:schemeClr val="bg1"/>
                </a:solidFill>
                <a:latin typeface="Verdana" pitchFamily="34" charset="0"/>
              </a:rPr>
              <a:t>Open</a:t>
            </a:r>
            <a:br>
              <a:rPr lang="en-GB" sz="1400">
                <a:solidFill>
                  <a:schemeClr val="bg1"/>
                </a:solidFill>
                <a:latin typeface="Verdana" pitchFamily="34" charset="0"/>
              </a:rPr>
            </a:br>
            <a:r>
              <a:rPr lang="en-GB" sz="1400">
                <a:solidFill>
                  <a:schemeClr val="bg1"/>
                </a:solidFill>
                <a:latin typeface="Verdana" pitchFamily="34" charset="0"/>
              </a:rPr>
              <a:t>Exposed</a:t>
            </a:r>
          </a:p>
        </p:txBody>
      </p:sp>
      <p:sp>
        <p:nvSpPr>
          <p:cNvPr id="11278" name="AutoShape 14"/>
          <p:cNvSpPr>
            <a:spLocks noChangeArrowheads="1"/>
          </p:cNvSpPr>
          <p:nvPr/>
        </p:nvSpPr>
        <p:spPr bwMode="auto">
          <a:xfrm>
            <a:off x="7524750" y="3213100"/>
            <a:ext cx="1370013"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latin typeface="Verdana" pitchFamily="34" charset="0"/>
              </a:rPr>
              <a:t>Legs Cut Off</a:t>
            </a:r>
            <a:br>
              <a:rPr lang="en-GB" sz="1400">
                <a:solidFill>
                  <a:schemeClr val="bg1"/>
                </a:solidFill>
                <a:latin typeface="Verdana" pitchFamily="34" charset="0"/>
              </a:rPr>
            </a:br>
            <a:r>
              <a:rPr lang="en-GB" sz="1400">
                <a:solidFill>
                  <a:schemeClr val="bg1"/>
                </a:solidFill>
                <a:latin typeface="Verdana" pitchFamily="34" charset="0"/>
              </a:rPr>
              <a:t>Walk</a:t>
            </a:r>
          </a:p>
        </p:txBody>
      </p:sp>
      <p:sp>
        <p:nvSpPr>
          <p:cNvPr id="11279" name="Line 15"/>
          <p:cNvSpPr>
            <a:spLocks noChangeShapeType="1"/>
          </p:cNvSpPr>
          <p:nvPr/>
        </p:nvSpPr>
        <p:spPr bwMode="auto">
          <a:xfrm>
            <a:off x="1619250" y="35004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0" name="Line 16"/>
          <p:cNvSpPr>
            <a:spLocks noChangeShapeType="1"/>
          </p:cNvSpPr>
          <p:nvPr/>
        </p:nvSpPr>
        <p:spPr bwMode="auto">
          <a:xfrm>
            <a:off x="3421063" y="3500438"/>
            <a:ext cx="503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1" name="Line 17"/>
          <p:cNvSpPr>
            <a:spLocks noChangeShapeType="1"/>
          </p:cNvSpPr>
          <p:nvPr/>
        </p:nvSpPr>
        <p:spPr bwMode="auto">
          <a:xfrm>
            <a:off x="5294313" y="35004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2" name="Line 18"/>
          <p:cNvSpPr>
            <a:spLocks noChangeShapeType="1"/>
          </p:cNvSpPr>
          <p:nvPr/>
        </p:nvSpPr>
        <p:spPr bwMode="auto">
          <a:xfrm>
            <a:off x="7092950" y="350043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3" name="AutoShape 19"/>
          <p:cNvSpPr>
            <a:spLocks noChangeArrowheads="1"/>
          </p:cNvSpPr>
          <p:nvPr/>
        </p:nvSpPr>
        <p:spPr bwMode="auto">
          <a:xfrm>
            <a:off x="323850" y="4437063"/>
            <a:ext cx="1370013"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Denial of self</a:t>
            </a:r>
            <a:br>
              <a:rPr lang="en-GB" sz="1400">
                <a:solidFill>
                  <a:schemeClr val="bg1"/>
                </a:solidFill>
              </a:rPr>
            </a:br>
            <a:r>
              <a:rPr lang="en-GB" sz="1400">
                <a:solidFill>
                  <a:schemeClr val="bg1"/>
                </a:solidFill>
              </a:rPr>
              <a:t>Take up Cross</a:t>
            </a:r>
            <a:br>
              <a:rPr lang="en-GB" sz="1400">
                <a:solidFill>
                  <a:schemeClr val="bg1"/>
                </a:solidFill>
              </a:rPr>
            </a:br>
            <a:r>
              <a:rPr lang="en-GB" sz="1400">
                <a:solidFill>
                  <a:schemeClr val="bg1"/>
                </a:solidFill>
              </a:rPr>
              <a:t>Follow Him</a:t>
            </a:r>
          </a:p>
        </p:txBody>
      </p:sp>
      <p:sp>
        <p:nvSpPr>
          <p:cNvPr id="11284" name="Line 20"/>
          <p:cNvSpPr>
            <a:spLocks noChangeShapeType="1"/>
          </p:cNvSpPr>
          <p:nvPr/>
        </p:nvSpPr>
        <p:spPr bwMode="auto">
          <a:xfrm>
            <a:off x="8172450" y="3860800"/>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5" name="AutoShape 21"/>
          <p:cNvSpPr>
            <a:spLocks noChangeArrowheads="1"/>
          </p:cNvSpPr>
          <p:nvPr/>
        </p:nvSpPr>
        <p:spPr bwMode="auto">
          <a:xfrm>
            <a:off x="2124075" y="4437063"/>
            <a:ext cx="1366838"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Not my will but</a:t>
            </a:r>
            <a:br>
              <a:rPr lang="en-GB" sz="1400">
                <a:solidFill>
                  <a:schemeClr val="bg1"/>
                </a:solidFill>
              </a:rPr>
            </a:br>
            <a:r>
              <a:rPr lang="en-GB" sz="1400">
                <a:solidFill>
                  <a:schemeClr val="bg1"/>
                </a:solidFill>
              </a:rPr>
              <a:t>Yours be done</a:t>
            </a:r>
          </a:p>
        </p:txBody>
      </p:sp>
      <p:sp>
        <p:nvSpPr>
          <p:cNvPr id="11286" name="AutoShape 22"/>
          <p:cNvSpPr>
            <a:spLocks noChangeArrowheads="1"/>
          </p:cNvSpPr>
          <p:nvPr/>
        </p:nvSpPr>
        <p:spPr bwMode="auto">
          <a:xfrm>
            <a:off x="7596188" y="4437063"/>
            <a:ext cx="1370012"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Choice</a:t>
            </a:r>
            <a:br>
              <a:rPr lang="en-GB" sz="1400">
                <a:solidFill>
                  <a:schemeClr val="bg1"/>
                </a:solidFill>
              </a:rPr>
            </a:br>
            <a:r>
              <a:rPr lang="en-GB" sz="1400">
                <a:solidFill>
                  <a:schemeClr val="bg1"/>
                </a:solidFill>
              </a:rPr>
              <a:t>I only do what</a:t>
            </a:r>
            <a:br>
              <a:rPr lang="en-GB" sz="1400">
                <a:solidFill>
                  <a:schemeClr val="bg1"/>
                </a:solidFill>
              </a:rPr>
            </a:br>
            <a:r>
              <a:rPr lang="en-GB" sz="1400">
                <a:solidFill>
                  <a:schemeClr val="bg1"/>
                </a:solidFill>
              </a:rPr>
              <a:t>Father is doing</a:t>
            </a:r>
          </a:p>
        </p:txBody>
      </p:sp>
      <p:sp>
        <p:nvSpPr>
          <p:cNvPr id="11287" name="AutoShape 23"/>
          <p:cNvSpPr>
            <a:spLocks noChangeArrowheads="1"/>
          </p:cNvSpPr>
          <p:nvPr/>
        </p:nvSpPr>
        <p:spPr bwMode="auto">
          <a:xfrm>
            <a:off x="5795963" y="4437063"/>
            <a:ext cx="1366837"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I am crucified</a:t>
            </a:r>
            <a:br>
              <a:rPr lang="en-GB" sz="1400">
                <a:solidFill>
                  <a:schemeClr val="bg1"/>
                </a:solidFill>
              </a:rPr>
            </a:br>
            <a:r>
              <a:rPr lang="en-GB" sz="1400">
                <a:solidFill>
                  <a:schemeClr val="bg1"/>
                </a:solidFill>
              </a:rPr>
              <a:t>with Christ</a:t>
            </a:r>
            <a:br>
              <a:rPr lang="en-GB" sz="1400">
                <a:solidFill>
                  <a:schemeClr val="bg1"/>
                </a:solidFill>
              </a:rPr>
            </a:br>
            <a:r>
              <a:rPr lang="en-GB" sz="1400">
                <a:solidFill>
                  <a:schemeClr val="bg1"/>
                </a:solidFill>
              </a:rPr>
              <a:t>He lives in me</a:t>
            </a:r>
          </a:p>
        </p:txBody>
      </p:sp>
      <p:sp>
        <p:nvSpPr>
          <p:cNvPr id="11288" name="Line 24"/>
          <p:cNvSpPr>
            <a:spLocks noChangeShapeType="1"/>
          </p:cNvSpPr>
          <p:nvPr/>
        </p:nvSpPr>
        <p:spPr bwMode="auto">
          <a:xfrm flipH="1">
            <a:off x="7451725" y="6092825"/>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9" name="AutoShape 25"/>
          <p:cNvSpPr>
            <a:spLocks noChangeArrowheads="1"/>
          </p:cNvSpPr>
          <p:nvPr/>
        </p:nvSpPr>
        <p:spPr bwMode="auto">
          <a:xfrm>
            <a:off x="5724525" y="5516563"/>
            <a:ext cx="1727200" cy="1008062"/>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600">
                <a:solidFill>
                  <a:schemeClr val="bg1"/>
                </a:solidFill>
              </a:rPr>
              <a:t>Tabernacle</a:t>
            </a:r>
            <a:br>
              <a:rPr lang="en-GB" sz="1600">
                <a:solidFill>
                  <a:schemeClr val="bg1"/>
                </a:solidFill>
              </a:rPr>
            </a:br>
            <a:r>
              <a:rPr lang="en-GB" sz="1600">
                <a:solidFill>
                  <a:schemeClr val="bg1"/>
                </a:solidFill>
              </a:rPr>
              <a:t>Holy of Holies</a:t>
            </a:r>
            <a:br>
              <a:rPr lang="en-GB" sz="1600">
                <a:solidFill>
                  <a:schemeClr val="bg1"/>
                </a:solidFill>
              </a:rPr>
            </a:br>
            <a:r>
              <a:rPr lang="en-GB" sz="1600">
                <a:solidFill>
                  <a:schemeClr val="bg1"/>
                </a:solidFill>
              </a:rPr>
              <a:t>Mercy Seat</a:t>
            </a:r>
          </a:p>
        </p:txBody>
      </p:sp>
      <p:sp>
        <p:nvSpPr>
          <p:cNvPr id="11290" name="Line 26"/>
          <p:cNvSpPr>
            <a:spLocks noChangeShapeType="1"/>
          </p:cNvSpPr>
          <p:nvPr/>
        </p:nvSpPr>
        <p:spPr bwMode="auto">
          <a:xfrm>
            <a:off x="8316913" y="5084763"/>
            <a:ext cx="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1" name="AutoShape 27"/>
          <p:cNvSpPr>
            <a:spLocks noChangeArrowheads="1"/>
          </p:cNvSpPr>
          <p:nvPr/>
        </p:nvSpPr>
        <p:spPr bwMode="auto">
          <a:xfrm>
            <a:off x="3995738" y="4437063"/>
            <a:ext cx="1366837" cy="647700"/>
          </a:xfrm>
          <a:prstGeom prst="flowChartAlternateProcess">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chemeClr val="bg1"/>
                </a:solidFill>
              </a:rPr>
              <a:t>Seek First </a:t>
            </a:r>
            <a:br>
              <a:rPr lang="en-GB" sz="1400">
                <a:solidFill>
                  <a:schemeClr val="bg1"/>
                </a:solidFill>
              </a:rPr>
            </a:br>
            <a:r>
              <a:rPr lang="en-GB" sz="1400">
                <a:solidFill>
                  <a:schemeClr val="bg1"/>
                </a:solidFill>
              </a:rPr>
              <a:t>the kingdom &amp;</a:t>
            </a:r>
            <a:br>
              <a:rPr lang="en-GB" sz="1400">
                <a:solidFill>
                  <a:schemeClr val="bg1"/>
                </a:solidFill>
              </a:rPr>
            </a:br>
            <a:r>
              <a:rPr lang="en-GB" sz="1400">
                <a:solidFill>
                  <a:schemeClr val="bg1"/>
                </a:solidFill>
              </a:rPr>
              <a:t>righteousness</a:t>
            </a:r>
          </a:p>
        </p:txBody>
      </p:sp>
      <p:sp>
        <p:nvSpPr>
          <p:cNvPr id="11292" name="Line 28"/>
          <p:cNvSpPr>
            <a:spLocks noChangeShapeType="1"/>
          </p:cNvSpPr>
          <p:nvPr/>
        </p:nvSpPr>
        <p:spPr bwMode="auto">
          <a:xfrm>
            <a:off x="6443663" y="3860800"/>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3" name="Line 29"/>
          <p:cNvSpPr>
            <a:spLocks noChangeShapeType="1"/>
          </p:cNvSpPr>
          <p:nvPr/>
        </p:nvSpPr>
        <p:spPr bwMode="auto">
          <a:xfrm>
            <a:off x="4643438" y="3860800"/>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4" name="Line 30"/>
          <p:cNvSpPr>
            <a:spLocks noChangeShapeType="1"/>
          </p:cNvSpPr>
          <p:nvPr/>
        </p:nvSpPr>
        <p:spPr bwMode="auto">
          <a:xfrm>
            <a:off x="2771775" y="3860800"/>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5" name="Line 31"/>
          <p:cNvSpPr>
            <a:spLocks noChangeShapeType="1"/>
          </p:cNvSpPr>
          <p:nvPr/>
        </p:nvSpPr>
        <p:spPr bwMode="auto">
          <a:xfrm>
            <a:off x="971550" y="3860800"/>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p:txBody>
          <a:bodyPr/>
          <a:lstStyle/>
          <a:p>
            <a:pPr eaLnBrk="1" hangingPunct="1">
              <a:defRPr/>
            </a:pPr>
            <a:r>
              <a:rPr lang="en-GB" smtClean="0"/>
              <a:t>Opening our gates</a:t>
            </a:r>
          </a:p>
        </p:txBody>
      </p:sp>
      <p:sp>
        <p:nvSpPr>
          <p:cNvPr id="1119235" name="Rectangle 3"/>
          <p:cNvSpPr>
            <a:spLocks noGrp="1" noChangeArrowheads="1"/>
          </p:cNvSpPr>
          <p:nvPr>
            <p:ph type="body" idx="1"/>
          </p:nvPr>
        </p:nvSpPr>
        <p:spPr>
          <a:xfrm>
            <a:off x="179388" y="1196975"/>
            <a:ext cx="8785100" cy="5472113"/>
          </a:xfrm>
        </p:spPr>
        <p:txBody>
          <a:bodyPr>
            <a:normAutofit lnSpcReduction="10000"/>
          </a:bodyPr>
          <a:lstStyle/>
          <a:p>
            <a:pPr eaLnBrk="1" hangingPunct="1">
              <a:defRPr/>
            </a:pPr>
            <a:r>
              <a:rPr lang="en-GB" sz="3600" dirty="0" smtClean="0"/>
              <a:t>Father I thank You that my conscience gateway is full of Your glory. I thank You that my conscience receives and releases the flow of Godliness and holiness through it in Jesus name. My </a:t>
            </a:r>
            <a:r>
              <a:rPr lang="en-GB" sz="3600" dirty="0" smtClean="0"/>
              <a:t>conscience will now dictate </a:t>
            </a:r>
            <a:r>
              <a:rPr lang="en-GB" sz="3600" dirty="0" smtClean="0"/>
              <a:t>my bodies actions in the world.</a:t>
            </a:r>
          </a:p>
          <a:p>
            <a:pPr eaLnBrk="1" hangingPunct="1">
              <a:defRPr/>
            </a:pPr>
            <a:r>
              <a:rPr lang="en-GB" sz="3600" dirty="0" smtClean="0"/>
              <a:t>This type of praying needs to be persistent to maintain victory and widen the gateways flow.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9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92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23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a:bodyPr>
          <a:lstStyle/>
          <a:p>
            <a:pPr eaLnBrk="1" hangingPunct="1">
              <a:lnSpc>
                <a:spcPct val="90000"/>
              </a:lnSpc>
              <a:defRPr/>
            </a:pPr>
            <a:r>
              <a:rPr lang="en-GB" sz="3600" dirty="0" smtClean="0">
                <a:solidFill>
                  <a:srgbClr val="FFFF00"/>
                </a:solidFill>
              </a:rPr>
              <a:t>Imagination gateway</a:t>
            </a:r>
          </a:p>
          <a:p>
            <a:pPr eaLnBrk="1" hangingPunct="1">
              <a:lnSpc>
                <a:spcPct val="90000"/>
              </a:lnSpc>
              <a:defRPr/>
            </a:pPr>
            <a:r>
              <a:rPr lang="en-GB" sz="3600" dirty="0" smtClean="0"/>
              <a:t>A key area because it feeds and stores everything we see, do, feel and hear. God gives us most image revelation on the screen of our imaginations and once </a:t>
            </a:r>
            <a:r>
              <a:rPr lang="en-GB" sz="3600" dirty="0" smtClean="0"/>
              <a:t>clean, </a:t>
            </a:r>
            <a:r>
              <a:rPr lang="en-GB" sz="3600" dirty="0" smtClean="0"/>
              <a:t>revelation and the ability to see into the realms of the kingdom are heightened considerably.</a:t>
            </a:r>
          </a:p>
          <a:p>
            <a:pPr eaLnBrk="1" hangingPunct="1">
              <a:lnSpc>
                <a:spcPct val="90000"/>
              </a:lnSpc>
              <a:defRPr/>
            </a:pPr>
            <a:r>
              <a:rPr lang="en-GB" sz="3600" dirty="0" smtClean="0"/>
              <a:t>2 Cor 10:5 bring every thought captive and obedient to Christ</a:t>
            </a:r>
            <a:endParaRPr lang="en-GB" sz="3600" b="1" dirty="0" smtClean="0"/>
          </a:p>
        </p:txBody>
      </p:sp>
    </p:spTree>
    <p:extLst>
      <p:ext uri="{BB962C8B-B14F-4D97-AF65-F5344CB8AC3E}">
        <p14:creationId xmlns:p14="http://schemas.microsoft.com/office/powerpoint/2010/main" val="319198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a:bodyPr>
          <a:lstStyle/>
          <a:p>
            <a:pPr eaLnBrk="1" hangingPunct="1">
              <a:defRPr/>
            </a:pPr>
            <a:r>
              <a:rPr lang="en-GB" sz="3600" dirty="0" smtClean="0">
                <a:solidFill>
                  <a:srgbClr val="FFFF00"/>
                </a:solidFill>
              </a:rPr>
              <a:t>Imagination gateway</a:t>
            </a:r>
          </a:p>
          <a:p>
            <a:pPr eaLnBrk="1" hangingPunct="1">
              <a:defRPr/>
            </a:pPr>
            <a:r>
              <a:rPr lang="en-GB" sz="3600" dirty="0" smtClean="0"/>
              <a:t>Dealing with the images from our pasts</a:t>
            </a:r>
            <a:r>
              <a:rPr lang="en-GB" sz="3600" b="1" dirty="0" smtClean="0"/>
              <a:t>.</a:t>
            </a:r>
            <a:endParaRPr lang="en-GB" sz="3600" dirty="0" smtClean="0"/>
          </a:p>
          <a:p>
            <a:pPr eaLnBrk="1" hangingPunct="1">
              <a:defRPr/>
            </a:pPr>
            <a:r>
              <a:rPr lang="en-GB" sz="3600" dirty="0" smtClean="0"/>
              <a:t>Acknowledge their presence in your life.</a:t>
            </a:r>
          </a:p>
          <a:p>
            <a:pPr eaLnBrk="1" hangingPunct="1">
              <a:defRPr/>
            </a:pPr>
            <a:r>
              <a:rPr lang="en-GB" sz="3600" dirty="0" smtClean="0"/>
              <a:t>Own the sin and </a:t>
            </a:r>
            <a:r>
              <a:rPr lang="en-GB" sz="3600" dirty="0"/>
              <a:t>b</a:t>
            </a:r>
            <a:r>
              <a:rPr lang="en-GB" sz="3600" dirty="0" smtClean="0"/>
              <a:t>ring the image into the light.</a:t>
            </a:r>
          </a:p>
          <a:p>
            <a:pPr eaLnBrk="1" hangingPunct="1">
              <a:defRPr/>
            </a:pPr>
            <a:r>
              <a:rPr lang="en-GB" sz="3600" dirty="0" smtClean="0"/>
              <a:t>Take the blood of Jesus and apply to the image like a paintbrush obliterating the image.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12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12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b="1" dirty="0" smtClean="0">
                <a:solidFill>
                  <a:srgbClr val="FFFF00"/>
                </a:solidFill>
              </a:rPr>
              <a:t>Mind gateway</a:t>
            </a:r>
            <a:r>
              <a:rPr lang="en-GB" b="1" dirty="0" smtClean="0"/>
              <a:t> –  </a:t>
            </a:r>
            <a:r>
              <a:rPr lang="en-GB" dirty="0" smtClean="0"/>
              <a:t>Heart soil - hard, stones, weeds</a:t>
            </a:r>
          </a:p>
          <a:p>
            <a:pPr eaLnBrk="1" hangingPunct="1">
              <a:defRPr/>
            </a:pPr>
            <a:r>
              <a:rPr lang="en-GB" dirty="0" smtClean="0"/>
              <a:t>Example prayer. – Strongholds, </a:t>
            </a:r>
            <a:r>
              <a:rPr lang="en-GB" dirty="0" smtClean="0"/>
              <a:t>Mind-sets</a:t>
            </a:r>
            <a:r>
              <a:rPr lang="en-GB" dirty="0" smtClean="0"/>
              <a:t>, beliefs</a:t>
            </a:r>
          </a:p>
          <a:p>
            <a:pPr eaLnBrk="1" hangingPunct="1">
              <a:defRPr/>
            </a:pPr>
            <a:r>
              <a:rPr lang="en-GB" dirty="0" smtClean="0"/>
              <a:t>Father today I release the glory of the kingdom of heaven into my unconscious, subconscious and conscious mind and into my memories to purge and clean them so that I may receive supernatural revelation from Your word to change my life.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33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3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sz="3600" dirty="0" smtClean="0"/>
              <a:t>I </a:t>
            </a:r>
            <a:r>
              <a:rPr lang="en-GB" sz="3600" dirty="0" smtClean="0"/>
              <a:t>release the life of God through the gateway of revelation in my spirit like a river to flush and wash and restore my mind so that I may have the Mind Of Christ </a:t>
            </a:r>
            <a:r>
              <a:rPr lang="en-GB" sz="3600" dirty="0" smtClean="0"/>
              <a:t>operating in </a:t>
            </a:r>
            <a:r>
              <a:rPr lang="en-GB" sz="3600" dirty="0" smtClean="0"/>
              <a:t>me. So that the actions of my body reflect the kingdom of God and its outworking in my behaviour and to those around me.</a:t>
            </a:r>
          </a:p>
        </p:txBody>
      </p:sp>
    </p:spTree>
    <p:extLst>
      <p:ext uri="{BB962C8B-B14F-4D97-AF65-F5344CB8AC3E}">
        <p14:creationId xmlns:p14="http://schemas.microsoft.com/office/powerpoint/2010/main" val="571989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defRPr/>
            </a:pPr>
            <a:r>
              <a:rPr lang="en-GB" b="1" dirty="0" smtClean="0">
                <a:solidFill>
                  <a:srgbClr val="FFFF00"/>
                </a:solidFill>
              </a:rPr>
              <a:t>Body Gateways</a:t>
            </a:r>
            <a:endParaRPr lang="en-GB" dirty="0" smtClean="0">
              <a:solidFill>
                <a:srgbClr val="FFFF00"/>
              </a:solidFill>
            </a:endParaRPr>
          </a:p>
          <a:p>
            <a:pPr eaLnBrk="1" hangingPunct="1">
              <a:defRPr/>
            </a:pPr>
            <a:r>
              <a:rPr lang="en-GB" dirty="0" smtClean="0"/>
              <a:t>Example Prayer for eye gateway</a:t>
            </a:r>
          </a:p>
          <a:p>
            <a:pPr eaLnBrk="1" hangingPunct="1">
              <a:defRPr/>
            </a:pPr>
            <a:r>
              <a:rPr lang="en-GB" dirty="0" smtClean="0"/>
              <a:t>Father today in the name of Jesus I release the flow of the glory of God through the gateway of first love and the gateway of revelation, into the gateway of my imagination and out through the gateway of my eyes, that I might see into the kingdom of heaven with renewed spiritual sight. May my eyes become like a flame of fire to the demonic world as I reflect the glory of God from inside 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5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spcBef>
                <a:spcPts val="1800"/>
              </a:spcBef>
              <a:defRPr/>
            </a:pPr>
            <a:r>
              <a:rPr lang="en-GB" sz="3600" b="1" dirty="0" smtClean="0">
                <a:solidFill>
                  <a:srgbClr val="FFFF00"/>
                </a:solidFill>
              </a:rPr>
              <a:t>Body Gateways</a:t>
            </a:r>
            <a:endParaRPr lang="en-GB" sz="3600" dirty="0" smtClean="0">
              <a:solidFill>
                <a:srgbClr val="FFFF00"/>
              </a:solidFill>
            </a:endParaRPr>
          </a:p>
          <a:p>
            <a:pPr eaLnBrk="1" hangingPunct="1">
              <a:spcBef>
                <a:spcPts val="1800"/>
              </a:spcBef>
              <a:defRPr/>
            </a:pPr>
            <a:r>
              <a:rPr lang="en-GB" sz="3600" dirty="0" smtClean="0"/>
              <a:t>We need to relearn to see from the inside out, hear from the inside out etc.</a:t>
            </a:r>
          </a:p>
          <a:p>
            <a:pPr eaLnBrk="1" hangingPunct="1">
              <a:spcBef>
                <a:spcPts val="1800"/>
              </a:spcBef>
              <a:defRPr/>
            </a:pPr>
            <a:r>
              <a:rPr lang="en-GB" sz="3600" dirty="0" smtClean="0"/>
              <a:t>The body is slave and servant of the soul. The soul is the slave and servant of the spirit. The spirit is the slave and servant of Jesus Christ in the centre of our being.</a:t>
            </a:r>
          </a:p>
        </p:txBody>
      </p:sp>
    </p:spTree>
    <p:extLst>
      <p:ext uri="{BB962C8B-B14F-4D97-AF65-F5344CB8AC3E}">
        <p14:creationId xmlns:p14="http://schemas.microsoft.com/office/powerpoint/2010/main" val="1589068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5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p:txBody>
          <a:bodyPr/>
          <a:lstStyle/>
          <a:p>
            <a:pPr eaLnBrk="1" hangingPunct="1">
              <a:defRPr/>
            </a:pPr>
            <a:r>
              <a:rPr lang="en-GB" smtClean="0"/>
              <a:t>Opening our gates</a:t>
            </a:r>
          </a:p>
        </p:txBody>
      </p:sp>
      <p:sp>
        <p:nvSpPr>
          <p:cNvPr id="1127427" name="Rectangle 3"/>
          <p:cNvSpPr>
            <a:spLocks noGrp="1" noChangeArrowheads="1"/>
          </p:cNvSpPr>
          <p:nvPr>
            <p:ph type="body" idx="1"/>
          </p:nvPr>
        </p:nvSpPr>
        <p:spPr>
          <a:xfrm>
            <a:off x="0" y="980729"/>
            <a:ext cx="9144000" cy="5877272"/>
          </a:xfrm>
        </p:spPr>
        <p:txBody>
          <a:bodyPr/>
          <a:lstStyle/>
          <a:p>
            <a:pPr eaLnBrk="1" hangingPunct="1">
              <a:spcBef>
                <a:spcPct val="35000"/>
              </a:spcBef>
              <a:defRPr/>
            </a:pPr>
            <a:r>
              <a:rPr lang="en-GB" b="1" dirty="0" smtClean="0">
                <a:solidFill>
                  <a:srgbClr val="FFFF00"/>
                </a:solidFill>
              </a:rPr>
              <a:t>How to keep a gateway flowing</a:t>
            </a:r>
            <a:r>
              <a:rPr lang="en-GB" dirty="0" smtClean="0">
                <a:solidFill>
                  <a:srgbClr val="FFFF00"/>
                </a:solidFill>
              </a:rPr>
              <a:t>.</a:t>
            </a:r>
          </a:p>
          <a:p>
            <a:pPr eaLnBrk="1" hangingPunct="1">
              <a:spcBef>
                <a:spcPct val="35000"/>
              </a:spcBef>
              <a:defRPr/>
            </a:pPr>
            <a:r>
              <a:rPr lang="en-GB" dirty="0" smtClean="0"/>
              <a:t>Keep short accounts, by confession and repentance as soon as the conscience picks up sin.</a:t>
            </a:r>
          </a:p>
          <a:p>
            <a:pPr eaLnBrk="1" hangingPunct="1">
              <a:spcBef>
                <a:spcPct val="35000"/>
              </a:spcBef>
              <a:defRPr/>
            </a:pPr>
            <a:r>
              <a:rPr lang="en-GB" dirty="0" smtClean="0"/>
              <a:t>Be sensitive to the Holy Spirit, through conviction and being sensitive to warnings, intuitions etc.</a:t>
            </a:r>
          </a:p>
          <a:p>
            <a:pPr eaLnBrk="1" hangingPunct="1">
              <a:spcBef>
                <a:spcPct val="35000"/>
              </a:spcBef>
              <a:defRPr/>
            </a:pPr>
            <a:r>
              <a:rPr lang="en-GB" dirty="0" smtClean="0"/>
              <a:t>Spend as much time as possible strongly praying in tongues, to keep the spirit flowing.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7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2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9474" name="Rectangle 2"/>
          <p:cNvSpPr>
            <a:spLocks noGrp="1" noChangeArrowheads="1"/>
          </p:cNvSpPr>
          <p:nvPr>
            <p:ph type="title"/>
          </p:nvPr>
        </p:nvSpPr>
        <p:spPr>
          <a:xfrm>
            <a:off x="323850" y="0"/>
            <a:ext cx="8510588" cy="608013"/>
          </a:xfrm>
        </p:spPr>
        <p:txBody>
          <a:bodyPr>
            <a:normAutofit fontScale="90000"/>
          </a:bodyPr>
          <a:lstStyle/>
          <a:p>
            <a:pPr eaLnBrk="1" hangingPunct="1">
              <a:defRPr/>
            </a:pPr>
            <a:r>
              <a:rPr lang="en-GB" sz="4400" smtClean="0"/>
              <a:t>Opening our gates</a:t>
            </a:r>
          </a:p>
        </p:txBody>
      </p:sp>
      <p:sp>
        <p:nvSpPr>
          <p:cNvPr id="1129475" name="Rectangle 3"/>
          <p:cNvSpPr>
            <a:spLocks noGrp="1" noChangeArrowheads="1"/>
          </p:cNvSpPr>
          <p:nvPr>
            <p:ph type="body" idx="1"/>
          </p:nvPr>
        </p:nvSpPr>
        <p:spPr>
          <a:xfrm>
            <a:off x="0" y="836613"/>
            <a:ext cx="9144000" cy="6021387"/>
          </a:xfrm>
        </p:spPr>
        <p:txBody>
          <a:bodyPr/>
          <a:lstStyle/>
          <a:p>
            <a:pPr eaLnBrk="1" hangingPunct="1">
              <a:defRPr/>
            </a:pPr>
            <a:r>
              <a:rPr lang="en-GB" sz="2800" b="1" smtClean="0">
                <a:solidFill>
                  <a:srgbClr val="FFFF00"/>
                </a:solidFill>
              </a:rPr>
              <a:t>Summary keys of possession of all the gates of body, soul, spirit</a:t>
            </a:r>
            <a:r>
              <a:rPr lang="en-GB" sz="2800" smtClean="0">
                <a:solidFill>
                  <a:srgbClr val="FFFF00"/>
                </a:solidFill>
              </a:rPr>
              <a:t>.</a:t>
            </a:r>
          </a:p>
          <a:p>
            <a:pPr eaLnBrk="1" hangingPunct="1">
              <a:lnSpc>
                <a:spcPct val="95000"/>
              </a:lnSpc>
              <a:spcBef>
                <a:spcPct val="30000"/>
              </a:spcBef>
              <a:defRPr/>
            </a:pPr>
            <a:r>
              <a:rPr lang="en-GB" sz="2800" smtClean="0"/>
              <a:t>Lay hold of the gates by faith as my inheritance, so that I exercise my God given right to exercise dominion and authority in the gates of my life.</a:t>
            </a:r>
          </a:p>
          <a:p>
            <a:pPr eaLnBrk="1" hangingPunct="1">
              <a:lnSpc>
                <a:spcPct val="95000"/>
              </a:lnSpc>
              <a:spcBef>
                <a:spcPct val="30000"/>
              </a:spcBef>
              <a:defRPr/>
            </a:pPr>
            <a:r>
              <a:rPr lang="en-GB" sz="2800" smtClean="0"/>
              <a:t>Cast out any spirit that exercises its authority in those gates. Jesus is lord of the gates only as He is given the right to flow through them. In the spirit by faith raise the banner of victory over each gate as a declaration that Jesus resides there.</a:t>
            </a:r>
          </a:p>
          <a:p>
            <a:pPr eaLnBrk="1" hangingPunct="1">
              <a:lnSpc>
                <a:spcPct val="95000"/>
              </a:lnSpc>
              <a:spcBef>
                <a:spcPct val="30000"/>
              </a:spcBef>
              <a:defRPr/>
            </a:pPr>
            <a:r>
              <a:rPr lang="en-GB" sz="2800" smtClean="0"/>
              <a:t>Begin to enforce the kingdom of God from the point of authority in the spirit, into the soul, and then into the body and out into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9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9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9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9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475"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1" name="Rectangle 3"/>
          <p:cNvSpPr>
            <a:spLocks noGrp="1" noChangeArrowheads="1"/>
          </p:cNvSpPr>
          <p:nvPr>
            <p:ph type="title"/>
          </p:nvPr>
        </p:nvSpPr>
        <p:spPr>
          <a:xfrm>
            <a:off x="468313" y="0"/>
            <a:ext cx="8229600" cy="760413"/>
          </a:xfrm>
        </p:spPr>
        <p:txBody>
          <a:bodyPr lIns="0" tIns="0" rIns="0" bIns="0"/>
          <a:lstStyle/>
          <a:p>
            <a:pPr eaLnBrk="1" hangingPunct="1">
              <a:defRPr/>
            </a:pPr>
            <a:r>
              <a:rPr lang="en-GB" smtClean="0"/>
              <a:t>Preparing for Destiny- Practice</a:t>
            </a:r>
          </a:p>
        </p:txBody>
      </p:sp>
      <p:sp>
        <p:nvSpPr>
          <p:cNvPr id="923652" name="Rectangle 4"/>
          <p:cNvSpPr>
            <a:spLocks noGrp="1" noChangeArrowheads="1"/>
          </p:cNvSpPr>
          <p:nvPr>
            <p:ph type="body" idx="1"/>
          </p:nvPr>
        </p:nvSpPr>
        <p:spPr>
          <a:xfrm>
            <a:off x="179388" y="981075"/>
            <a:ext cx="8964612" cy="5616575"/>
          </a:xfrm>
        </p:spPr>
        <p:txBody>
          <a:bodyPr lIns="18000" tIns="0" rIns="18000" bIns="0"/>
          <a:lstStyle/>
          <a:p>
            <a:pPr eaLnBrk="1" hangingPunct="1">
              <a:defRPr/>
            </a:pPr>
            <a:r>
              <a:rPr lang="en-GB" sz="3600" dirty="0" err="1" smtClean="0"/>
              <a:t>Heb</a:t>
            </a:r>
            <a:r>
              <a:rPr lang="en-GB" sz="3600" dirty="0" smtClean="0"/>
              <a:t> 5:14 But solid food is for the mature, who because of </a:t>
            </a:r>
            <a:r>
              <a:rPr lang="en-GB" sz="3600" dirty="0" smtClean="0">
                <a:solidFill>
                  <a:srgbClr val="FFFF00"/>
                </a:solidFill>
              </a:rPr>
              <a:t>practice have their senses trained</a:t>
            </a:r>
            <a:r>
              <a:rPr lang="en-GB" sz="3600" dirty="0" smtClean="0"/>
              <a:t> to discern good and evil. (</a:t>
            </a:r>
            <a:r>
              <a:rPr lang="en-GB" sz="3600" dirty="0" smtClean="0">
                <a:solidFill>
                  <a:srgbClr val="FFFF00"/>
                </a:solidFill>
              </a:rPr>
              <a:t>spirit &amp; soul</a:t>
            </a:r>
            <a:r>
              <a:rPr lang="en-GB" sz="3600" dirty="0" smtClean="0"/>
              <a:t>)</a:t>
            </a:r>
          </a:p>
          <a:p>
            <a:pPr eaLnBrk="1" hangingPunct="1">
              <a:defRPr/>
            </a:pPr>
            <a:r>
              <a:rPr lang="en-GB" sz="3600" dirty="0" smtClean="0"/>
              <a:t>Perseverance in dealing with soul blockages</a:t>
            </a:r>
          </a:p>
          <a:p>
            <a:pPr eaLnBrk="1" hangingPunct="1">
              <a:defRPr/>
            </a:pPr>
            <a:r>
              <a:rPr lang="en-GB" sz="3600" dirty="0" smtClean="0"/>
              <a:t>Daily practice</a:t>
            </a:r>
          </a:p>
          <a:p>
            <a:pPr eaLnBrk="1" hangingPunct="1">
              <a:defRPr/>
            </a:pPr>
            <a:r>
              <a:rPr lang="en-GB" sz="3600" dirty="0" smtClean="0"/>
              <a:t>Flowing from inside out</a:t>
            </a:r>
          </a:p>
          <a:p>
            <a:pPr eaLnBrk="1" hangingPunct="1">
              <a:defRPr/>
            </a:pPr>
            <a:r>
              <a:rPr lang="en-GB" sz="3600" dirty="0" smtClean="0"/>
              <a:t>Kingdom manifests through &amp; around us</a:t>
            </a:r>
            <a:endParaRPr lang="en-GB"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6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36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36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365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36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5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Line 2"/>
          <p:cNvSpPr>
            <a:spLocks noChangeShapeType="1"/>
          </p:cNvSpPr>
          <p:nvPr/>
        </p:nvSpPr>
        <p:spPr bwMode="auto">
          <a:xfrm flipH="1">
            <a:off x="6156325" y="5265738"/>
            <a:ext cx="239713" cy="395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187" name="AutoShape 3"/>
          <p:cNvSpPr>
            <a:spLocks noChangeArrowheads="1"/>
          </p:cNvSpPr>
          <p:nvPr/>
        </p:nvSpPr>
        <p:spPr bwMode="auto">
          <a:xfrm>
            <a:off x="1308100" y="512763"/>
            <a:ext cx="1727200" cy="377825"/>
          </a:xfrm>
          <a:prstGeom prst="flowChartAlternateProcess">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a:solidFill>
                  <a:srgbClr val="FFFFFF"/>
                </a:solidFill>
                <a:latin typeface="Arial" charset="0"/>
              </a:rPr>
              <a:t>Event - Reactions</a:t>
            </a:r>
          </a:p>
        </p:txBody>
      </p:sp>
      <p:sp>
        <p:nvSpPr>
          <p:cNvPr id="1117188" name="AutoShape 4"/>
          <p:cNvSpPr>
            <a:spLocks noChangeArrowheads="1"/>
          </p:cNvSpPr>
          <p:nvPr/>
        </p:nvSpPr>
        <p:spPr bwMode="auto">
          <a:xfrm>
            <a:off x="153988" y="188913"/>
            <a:ext cx="1344612" cy="215900"/>
          </a:xfrm>
          <a:prstGeom prst="flowChartAlternate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200" b="1">
                <a:solidFill>
                  <a:srgbClr val="000000"/>
                </a:solidFill>
                <a:latin typeface="Arial" charset="0"/>
              </a:rPr>
              <a:t>Confrontation</a:t>
            </a:r>
          </a:p>
        </p:txBody>
      </p:sp>
      <p:sp>
        <p:nvSpPr>
          <p:cNvPr id="1117189" name="AutoShape 5"/>
          <p:cNvSpPr>
            <a:spLocks noChangeArrowheads="1"/>
          </p:cNvSpPr>
          <p:nvPr/>
        </p:nvSpPr>
        <p:spPr bwMode="auto">
          <a:xfrm>
            <a:off x="5722938" y="512763"/>
            <a:ext cx="1801812" cy="377825"/>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a:solidFill>
                  <a:srgbClr val="000000"/>
                </a:solidFill>
                <a:latin typeface="Arial" charset="0"/>
              </a:rPr>
              <a:t>Mind is Replaying</a:t>
            </a:r>
          </a:p>
        </p:txBody>
      </p:sp>
      <p:sp>
        <p:nvSpPr>
          <p:cNvPr id="1117190" name="AutoShape 6"/>
          <p:cNvSpPr>
            <a:spLocks noChangeArrowheads="1"/>
          </p:cNvSpPr>
          <p:nvPr/>
        </p:nvSpPr>
        <p:spPr bwMode="auto">
          <a:xfrm>
            <a:off x="1595438" y="188913"/>
            <a:ext cx="958850" cy="215900"/>
          </a:xfrm>
          <a:prstGeom prst="flowChartAlternate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200" b="1">
                <a:solidFill>
                  <a:srgbClr val="000000"/>
                </a:solidFill>
                <a:latin typeface="Arial" charset="0"/>
              </a:rPr>
              <a:t>Criticised</a:t>
            </a:r>
          </a:p>
        </p:txBody>
      </p:sp>
      <p:sp>
        <p:nvSpPr>
          <p:cNvPr id="1117191" name="AutoShape 7"/>
          <p:cNvSpPr>
            <a:spLocks noChangeArrowheads="1"/>
          </p:cNvSpPr>
          <p:nvPr/>
        </p:nvSpPr>
        <p:spPr bwMode="auto">
          <a:xfrm>
            <a:off x="93663" y="981075"/>
            <a:ext cx="768350" cy="21748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Angry</a:t>
            </a:r>
          </a:p>
        </p:txBody>
      </p:sp>
      <p:sp>
        <p:nvSpPr>
          <p:cNvPr id="1117192" name="AutoShape 8"/>
          <p:cNvSpPr>
            <a:spLocks noChangeArrowheads="1"/>
          </p:cNvSpPr>
          <p:nvPr/>
        </p:nvSpPr>
        <p:spPr bwMode="auto">
          <a:xfrm>
            <a:off x="3898900" y="188913"/>
            <a:ext cx="960438" cy="215900"/>
          </a:xfrm>
          <a:prstGeom prst="flowChartAlternate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200" b="1">
                <a:solidFill>
                  <a:srgbClr val="000000"/>
                </a:solidFill>
                <a:latin typeface="Arial" charset="0"/>
              </a:rPr>
              <a:t>Injustice</a:t>
            </a:r>
          </a:p>
        </p:txBody>
      </p:sp>
      <p:sp>
        <p:nvSpPr>
          <p:cNvPr id="1117193" name="AutoShape 9"/>
          <p:cNvSpPr>
            <a:spLocks noChangeArrowheads="1"/>
          </p:cNvSpPr>
          <p:nvPr/>
        </p:nvSpPr>
        <p:spPr bwMode="auto">
          <a:xfrm>
            <a:off x="2747963" y="188913"/>
            <a:ext cx="960437" cy="215900"/>
          </a:xfrm>
          <a:prstGeom prst="flowChartAlternate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200" b="1">
                <a:solidFill>
                  <a:srgbClr val="000000"/>
                </a:solidFill>
                <a:latin typeface="Arial" charset="0"/>
              </a:rPr>
              <a:t>Rejected</a:t>
            </a:r>
          </a:p>
        </p:txBody>
      </p:sp>
      <p:sp>
        <p:nvSpPr>
          <p:cNvPr id="1117194" name="AutoShape 10"/>
          <p:cNvSpPr>
            <a:spLocks noChangeArrowheads="1"/>
          </p:cNvSpPr>
          <p:nvPr/>
        </p:nvSpPr>
        <p:spPr bwMode="auto">
          <a:xfrm>
            <a:off x="939800" y="981075"/>
            <a:ext cx="1150938" cy="21748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Defensive</a:t>
            </a:r>
          </a:p>
        </p:txBody>
      </p:sp>
      <p:sp>
        <p:nvSpPr>
          <p:cNvPr id="1117195" name="AutoShape 11"/>
          <p:cNvSpPr>
            <a:spLocks noChangeArrowheads="1"/>
          </p:cNvSpPr>
          <p:nvPr/>
        </p:nvSpPr>
        <p:spPr bwMode="auto">
          <a:xfrm>
            <a:off x="2292350" y="981075"/>
            <a:ext cx="1225550" cy="21748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Aggressive</a:t>
            </a:r>
          </a:p>
        </p:txBody>
      </p:sp>
      <p:sp>
        <p:nvSpPr>
          <p:cNvPr id="1117196" name="AutoShape 12"/>
          <p:cNvSpPr>
            <a:spLocks noChangeArrowheads="1"/>
          </p:cNvSpPr>
          <p:nvPr/>
        </p:nvSpPr>
        <p:spPr bwMode="auto">
          <a:xfrm>
            <a:off x="3611563" y="981075"/>
            <a:ext cx="960437" cy="21748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Passive</a:t>
            </a:r>
          </a:p>
        </p:txBody>
      </p:sp>
      <p:sp>
        <p:nvSpPr>
          <p:cNvPr id="1117197" name="AutoShape 13"/>
          <p:cNvSpPr>
            <a:spLocks noChangeArrowheads="1"/>
          </p:cNvSpPr>
          <p:nvPr/>
        </p:nvSpPr>
        <p:spPr bwMode="auto">
          <a:xfrm>
            <a:off x="7740650" y="39688"/>
            <a:ext cx="1249363" cy="1120775"/>
          </a:xfrm>
          <a:prstGeom prst="flowChartAlternateProcess">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Familiar</a:t>
            </a:r>
            <a:br>
              <a:rPr lang="en-GB" sz="1400">
                <a:solidFill>
                  <a:srgbClr val="000000"/>
                </a:solidFill>
                <a:latin typeface="Arial" charset="0"/>
              </a:rPr>
            </a:br>
            <a:r>
              <a:rPr lang="en-GB" sz="1400">
                <a:solidFill>
                  <a:srgbClr val="000000"/>
                </a:solidFill>
                <a:latin typeface="Arial" charset="0"/>
              </a:rPr>
              <a:t>Spirit</a:t>
            </a:r>
            <a:br>
              <a:rPr lang="en-GB" sz="1400">
                <a:solidFill>
                  <a:srgbClr val="000000"/>
                </a:solidFill>
                <a:latin typeface="Arial" charset="0"/>
              </a:rPr>
            </a:br>
            <a:r>
              <a:rPr lang="en-GB" sz="1400">
                <a:solidFill>
                  <a:srgbClr val="000000"/>
                </a:solidFill>
                <a:latin typeface="Arial" charset="0"/>
              </a:rPr>
              <a:t>Remind</a:t>
            </a:r>
            <a:br>
              <a:rPr lang="en-GB" sz="1400">
                <a:solidFill>
                  <a:srgbClr val="000000"/>
                </a:solidFill>
                <a:latin typeface="Arial" charset="0"/>
              </a:rPr>
            </a:br>
            <a:r>
              <a:rPr lang="en-GB" sz="1400">
                <a:solidFill>
                  <a:srgbClr val="000000"/>
                </a:solidFill>
                <a:latin typeface="Arial" charset="0"/>
              </a:rPr>
              <a:t>Affirm</a:t>
            </a:r>
            <a:br>
              <a:rPr lang="en-GB" sz="1400">
                <a:solidFill>
                  <a:srgbClr val="000000"/>
                </a:solidFill>
                <a:latin typeface="Arial" charset="0"/>
              </a:rPr>
            </a:br>
            <a:r>
              <a:rPr lang="en-GB" sz="1400">
                <a:solidFill>
                  <a:srgbClr val="000000"/>
                </a:solidFill>
                <a:latin typeface="Arial" charset="0"/>
              </a:rPr>
              <a:t>Agreement</a:t>
            </a:r>
          </a:p>
        </p:txBody>
      </p:sp>
      <p:cxnSp>
        <p:nvCxnSpPr>
          <p:cNvPr id="1117198" name="AutoShape 14"/>
          <p:cNvCxnSpPr>
            <a:cxnSpLocks noChangeShapeType="1"/>
          </p:cNvCxnSpPr>
          <p:nvPr/>
        </p:nvCxnSpPr>
        <p:spPr bwMode="auto">
          <a:xfrm rot="5400000" flipH="1">
            <a:off x="4371975" y="1047751"/>
            <a:ext cx="2198687" cy="1636712"/>
          </a:xfrm>
          <a:prstGeom prst="curvedConnector3">
            <a:avLst>
              <a:gd name="adj1" fmla="val 5653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7199" name="AutoShape 15"/>
          <p:cNvCxnSpPr>
            <a:cxnSpLocks noChangeShapeType="1"/>
          </p:cNvCxnSpPr>
          <p:nvPr/>
        </p:nvCxnSpPr>
        <p:spPr bwMode="auto">
          <a:xfrm rot="16200000">
            <a:off x="6875463" y="1198563"/>
            <a:ext cx="1531937" cy="1385887"/>
          </a:xfrm>
          <a:prstGeom prst="curvedConnector3">
            <a:avLst>
              <a:gd name="adj1" fmla="val 42588"/>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7200" name="Line 16"/>
          <p:cNvSpPr>
            <a:spLocks noChangeShapeType="1"/>
          </p:cNvSpPr>
          <p:nvPr/>
        </p:nvSpPr>
        <p:spPr bwMode="auto">
          <a:xfrm>
            <a:off x="3035300" y="782638"/>
            <a:ext cx="26876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01" name="AutoShape 17"/>
          <p:cNvSpPr>
            <a:spLocks noChangeArrowheads="1"/>
          </p:cNvSpPr>
          <p:nvPr/>
        </p:nvSpPr>
        <p:spPr bwMode="auto">
          <a:xfrm>
            <a:off x="827088" y="1484313"/>
            <a:ext cx="2303462" cy="323850"/>
          </a:xfrm>
          <a:prstGeom prst="flowChartAlternateProcess">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a:solidFill>
                  <a:srgbClr val="FFFFFF"/>
                </a:solidFill>
                <a:latin typeface="Arial" charset="0"/>
              </a:rPr>
              <a:t>Forgive &amp; Release</a:t>
            </a:r>
          </a:p>
        </p:txBody>
      </p:sp>
      <p:sp>
        <p:nvSpPr>
          <p:cNvPr id="1117202" name="AutoShape 18"/>
          <p:cNvSpPr>
            <a:spLocks noChangeArrowheads="1"/>
          </p:cNvSpPr>
          <p:nvPr/>
        </p:nvSpPr>
        <p:spPr bwMode="auto">
          <a:xfrm>
            <a:off x="731838" y="1917700"/>
            <a:ext cx="3263900" cy="1511300"/>
          </a:xfrm>
          <a:prstGeom prst="flowChartAlternateProcess">
            <a:avLst/>
          </a:prstGeom>
          <a:solidFill>
            <a:srgbClr val="9900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500">
                <a:solidFill>
                  <a:srgbClr val="FFFFFF"/>
                </a:solidFill>
                <a:latin typeface="Arial" charset="0"/>
              </a:rPr>
              <a:t>Seek God’s Counsel to Evaluate </a:t>
            </a:r>
            <a:br>
              <a:rPr lang="en-GB" sz="1500">
                <a:solidFill>
                  <a:srgbClr val="FFFFFF"/>
                </a:solidFill>
                <a:latin typeface="Arial" charset="0"/>
              </a:rPr>
            </a:br>
            <a:r>
              <a:rPr lang="en-GB" sz="1500">
                <a:solidFill>
                  <a:srgbClr val="FFFFFF"/>
                </a:solidFill>
                <a:latin typeface="Arial" charset="0"/>
              </a:rPr>
              <a:t>Patterns of Thinking &amp; Behaviour</a:t>
            </a:r>
          </a:p>
          <a:p>
            <a:pPr algn="ctr"/>
            <a:r>
              <a:rPr lang="en-GB" sz="1500">
                <a:solidFill>
                  <a:srgbClr val="FFFFFF"/>
                </a:solidFill>
                <a:latin typeface="Arial" charset="0"/>
              </a:rPr>
              <a:t>Truth of Motives</a:t>
            </a:r>
            <a:br>
              <a:rPr lang="en-GB" sz="1500">
                <a:solidFill>
                  <a:srgbClr val="FFFFFF"/>
                </a:solidFill>
                <a:latin typeface="Arial" charset="0"/>
              </a:rPr>
            </a:br>
            <a:r>
              <a:rPr lang="en-GB" sz="1500">
                <a:solidFill>
                  <a:srgbClr val="FFFFFF"/>
                </a:solidFill>
                <a:latin typeface="Arial" charset="0"/>
              </a:rPr>
              <a:t>Mind, Heart &amp; Will of God</a:t>
            </a:r>
          </a:p>
          <a:p>
            <a:pPr algn="ctr"/>
            <a:r>
              <a:rPr lang="en-GB" sz="1500">
                <a:solidFill>
                  <a:srgbClr val="FFFFFF"/>
                </a:solidFill>
                <a:latin typeface="Arial" charset="0"/>
              </a:rPr>
              <a:t>Revelation about</a:t>
            </a:r>
          </a:p>
          <a:p>
            <a:pPr algn="ctr"/>
            <a:r>
              <a:rPr lang="en-GB" sz="1500">
                <a:solidFill>
                  <a:srgbClr val="FFFFFF"/>
                </a:solidFill>
                <a:latin typeface="Arial" charset="0"/>
              </a:rPr>
              <a:t>Reactions or Actions</a:t>
            </a:r>
          </a:p>
        </p:txBody>
      </p:sp>
      <p:sp>
        <p:nvSpPr>
          <p:cNvPr id="1117203" name="AutoShape 19"/>
          <p:cNvSpPr>
            <a:spLocks noChangeArrowheads="1"/>
          </p:cNvSpPr>
          <p:nvPr/>
        </p:nvSpPr>
        <p:spPr bwMode="auto">
          <a:xfrm>
            <a:off x="153988" y="3644900"/>
            <a:ext cx="1381125" cy="4318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a:solidFill>
                  <a:srgbClr val="000000"/>
                </a:solidFill>
                <a:latin typeface="Arial" charset="0"/>
              </a:rPr>
              <a:t>Not my</a:t>
            </a:r>
            <a:br>
              <a:rPr lang="en-GB" sz="1600">
                <a:solidFill>
                  <a:srgbClr val="000000"/>
                </a:solidFill>
                <a:latin typeface="Arial" charset="0"/>
              </a:rPr>
            </a:br>
            <a:r>
              <a:rPr lang="en-GB" sz="1600">
                <a:solidFill>
                  <a:srgbClr val="000000"/>
                </a:solidFill>
                <a:latin typeface="Arial" charset="0"/>
              </a:rPr>
              <a:t>Issue</a:t>
            </a:r>
          </a:p>
        </p:txBody>
      </p:sp>
      <p:sp>
        <p:nvSpPr>
          <p:cNvPr id="1117204" name="AutoShape 20"/>
          <p:cNvSpPr>
            <a:spLocks noChangeArrowheads="1"/>
          </p:cNvSpPr>
          <p:nvPr/>
        </p:nvSpPr>
        <p:spPr bwMode="auto">
          <a:xfrm>
            <a:off x="58738" y="4456113"/>
            <a:ext cx="1249362" cy="106045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Pray</a:t>
            </a:r>
            <a:br>
              <a:rPr lang="en-GB" sz="1400">
                <a:solidFill>
                  <a:srgbClr val="000000"/>
                </a:solidFill>
                <a:latin typeface="Arial" charset="0"/>
              </a:rPr>
            </a:br>
            <a:r>
              <a:rPr lang="en-GB" sz="1400">
                <a:solidFill>
                  <a:srgbClr val="000000"/>
                </a:solidFill>
                <a:latin typeface="Arial" charset="0"/>
              </a:rPr>
              <a:t>Intercede</a:t>
            </a:r>
            <a:br>
              <a:rPr lang="en-GB" sz="1400">
                <a:solidFill>
                  <a:srgbClr val="000000"/>
                </a:solidFill>
                <a:latin typeface="Arial" charset="0"/>
              </a:rPr>
            </a:br>
            <a:r>
              <a:rPr lang="en-GB" sz="1400">
                <a:solidFill>
                  <a:srgbClr val="000000"/>
                </a:solidFill>
                <a:latin typeface="Arial" charset="0"/>
              </a:rPr>
              <a:t>Confront </a:t>
            </a:r>
            <a:br>
              <a:rPr lang="en-GB" sz="1400">
                <a:solidFill>
                  <a:srgbClr val="000000"/>
                </a:solidFill>
                <a:latin typeface="Arial" charset="0"/>
              </a:rPr>
            </a:br>
            <a:r>
              <a:rPr lang="en-GB" sz="1400">
                <a:solidFill>
                  <a:srgbClr val="000000"/>
                </a:solidFill>
                <a:latin typeface="Arial" charset="0"/>
              </a:rPr>
              <a:t>in love?</a:t>
            </a:r>
          </a:p>
        </p:txBody>
      </p:sp>
      <p:sp>
        <p:nvSpPr>
          <p:cNvPr id="1117205" name="AutoShape 21"/>
          <p:cNvSpPr>
            <a:spLocks noChangeArrowheads="1"/>
          </p:cNvSpPr>
          <p:nvPr/>
        </p:nvSpPr>
        <p:spPr bwMode="auto">
          <a:xfrm>
            <a:off x="2844800" y="3644900"/>
            <a:ext cx="2014538" cy="593725"/>
          </a:xfrm>
          <a:prstGeom prst="flowChartAlternateProcess">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a:solidFill>
                  <a:srgbClr val="000000"/>
                </a:solidFill>
                <a:latin typeface="Arial" charset="0"/>
              </a:rPr>
              <a:t>My issue Own it</a:t>
            </a:r>
            <a:br>
              <a:rPr lang="en-GB" sz="1600">
                <a:solidFill>
                  <a:srgbClr val="000000"/>
                </a:solidFill>
                <a:latin typeface="Arial" charset="0"/>
              </a:rPr>
            </a:br>
            <a:r>
              <a:rPr lang="en-GB" sz="1600">
                <a:solidFill>
                  <a:srgbClr val="000000"/>
                </a:solidFill>
                <a:latin typeface="Arial" charset="0"/>
              </a:rPr>
              <a:t>Deal with it</a:t>
            </a:r>
          </a:p>
        </p:txBody>
      </p:sp>
      <p:sp>
        <p:nvSpPr>
          <p:cNvPr id="1117206" name="AutoShape 22"/>
          <p:cNvSpPr>
            <a:spLocks noChangeArrowheads="1"/>
          </p:cNvSpPr>
          <p:nvPr/>
        </p:nvSpPr>
        <p:spPr bwMode="auto">
          <a:xfrm>
            <a:off x="1500188" y="4456113"/>
            <a:ext cx="1344612" cy="1709737"/>
          </a:xfrm>
          <a:prstGeom prst="flowChartAlternateProcess">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Weakness</a:t>
            </a:r>
            <a:br>
              <a:rPr lang="en-GB" sz="1400">
                <a:solidFill>
                  <a:srgbClr val="000000"/>
                </a:solidFill>
                <a:latin typeface="Arial" charset="0"/>
              </a:rPr>
            </a:br>
            <a:r>
              <a:rPr lang="en-GB" sz="1400">
                <a:solidFill>
                  <a:srgbClr val="000000"/>
                </a:solidFill>
                <a:latin typeface="Arial" charset="0"/>
              </a:rPr>
              <a:t> Sin or</a:t>
            </a:r>
            <a:br>
              <a:rPr lang="en-GB" sz="1400">
                <a:solidFill>
                  <a:srgbClr val="000000"/>
                </a:solidFill>
                <a:latin typeface="Arial" charset="0"/>
              </a:rPr>
            </a:br>
            <a:r>
              <a:rPr lang="en-GB" sz="1400">
                <a:solidFill>
                  <a:srgbClr val="000000"/>
                </a:solidFill>
                <a:latin typeface="Arial" charset="0"/>
              </a:rPr>
              <a:t>Character</a:t>
            </a:r>
            <a:br>
              <a:rPr lang="en-GB" sz="1400">
                <a:solidFill>
                  <a:srgbClr val="000000"/>
                </a:solidFill>
                <a:latin typeface="Arial" charset="0"/>
              </a:rPr>
            </a:br>
            <a:r>
              <a:rPr lang="en-GB" sz="1400">
                <a:solidFill>
                  <a:srgbClr val="000000"/>
                </a:solidFill>
                <a:latin typeface="Arial" charset="0"/>
              </a:rPr>
              <a:t>Repent</a:t>
            </a:r>
            <a:br>
              <a:rPr lang="en-GB" sz="1400">
                <a:solidFill>
                  <a:srgbClr val="000000"/>
                </a:solidFill>
                <a:latin typeface="Arial" charset="0"/>
              </a:rPr>
            </a:br>
            <a:r>
              <a:rPr lang="en-GB" sz="1400">
                <a:solidFill>
                  <a:srgbClr val="000000"/>
                </a:solidFill>
                <a:latin typeface="Arial" charset="0"/>
              </a:rPr>
              <a:t>Renounce</a:t>
            </a:r>
            <a:br>
              <a:rPr lang="en-GB" sz="1400">
                <a:solidFill>
                  <a:srgbClr val="000000"/>
                </a:solidFill>
                <a:latin typeface="Arial" charset="0"/>
              </a:rPr>
            </a:br>
            <a:r>
              <a:rPr lang="en-GB" sz="1400">
                <a:solidFill>
                  <a:srgbClr val="000000"/>
                </a:solidFill>
                <a:latin typeface="Arial" charset="0"/>
              </a:rPr>
              <a:t>Find Word</a:t>
            </a:r>
            <a:br>
              <a:rPr lang="en-GB" sz="1400">
                <a:solidFill>
                  <a:srgbClr val="000000"/>
                </a:solidFill>
                <a:latin typeface="Arial" charset="0"/>
              </a:rPr>
            </a:br>
            <a:r>
              <a:rPr lang="en-GB" sz="1400">
                <a:solidFill>
                  <a:srgbClr val="000000"/>
                </a:solidFill>
                <a:latin typeface="Arial" charset="0"/>
              </a:rPr>
              <a:t>Meditate</a:t>
            </a:r>
          </a:p>
        </p:txBody>
      </p:sp>
      <p:sp>
        <p:nvSpPr>
          <p:cNvPr id="1117207" name="AutoShape 23"/>
          <p:cNvSpPr>
            <a:spLocks noChangeArrowheads="1"/>
          </p:cNvSpPr>
          <p:nvPr/>
        </p:nvSpPr>
        <p:spPr bwMode="auto">
          <a:xfrm>
            <a:off x="2940050" y="4456113"/>
            <a:ext cx="1344613" cy="1133475"/>
          </a:xfrm>
          <a:prstGeom prst="flowChartAlternateProcess">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Weakness</a:t>
            </a:r>
            <a:br>
              <a:rPr lang="en-GB" sz="1400">
                <a:solidFill>
                  <a:srgbClr val="000000"/>
                </a:solidFill>
                <a:latin typeface="Arial" charset="0"/>
              </a:rPr>
            </a:br>
            <a:r>
              <a:rPr lang="en-GB" sz="1400">
                <a:solidFill>
                  <a:srgbClr val="000000"/>
                </a:solidFill>
                <a:latin typeface="Arial" charset="0"/>
              </a:rPr>
              <a:t>Gift, skills</a:t>
            </a:r>
            <a:br>
              <a:rPr lang="en-GB" sz="1400">
                <a:solidFill>
                  <a:srgbClr val="000000"/>
                </a:solidFill>
                <a:latin typeface="Arial" charset="0"/>
              </a:rPr>
            </a:br>
            <a:r>
              <a:rPr lang="en-GB" sz="1400">
                <a:solidFill>
                  <a:srgbClr val="000000"/>
                </a:solidFill>
                <a:latin typeface="Arial" charset="0"/>
              </a:rPr>
              <a:t>Empower</a:t>
            </a:r>
            <a:br>
              <a:rPr lang="en-GB" sz="1400">
                <a:solidFill>
                  <a:srgbClr val="000000"/>
                </a:solidFill>
                <a:latin typeface="Arial" charset="0"/>
              </a:rPr>
            </a:br>
            <a:r>
              <a:rPr lang="en-GB" sz="1400">
                <a:solidFill>
                  <a:srgbClr val="000000"/>
                </a:solidFill>
                <a:latin typeface="Arial" charset="0"/>
              </a:rPr>
              <a:t>Support</a:t>
            </a:r>
            <a:br>
              <a:rPr lang="en-GB" sz="1400">
                <a:solidFill>
                  <a:srgbClr val="000000"/>
                </a:solidFill>
                <a:latin typeface="Arial" charset="0"/>
              </a:rPr>
            </a:br>
            <a:r>
              <a:rPr lang="en-GB" sz="1400">
                <a:solidFill>
                  <a:srgbClr val="000000"/>
                </a:solidFill>
                <a:latin typeface="Arial" charset="0"/>
              </a:rPr>
              <a:t>Learn</a:t>
            </a:r>
          </a:p>
        </p:txBody>
      </p:sp>
      <p:sp>
        <p:nvSpPr>
          <p:cNvPr id="1117208" name="AutoShape 24"/>
          <p:cNvSpPr>
            <a:spLocks noChangeArrowheads="1"/>
          </p:cNvSpPr>
          <p:nvPr/>
        </p:nvSpPr>
        <p:spPr bwMode="auto">
          <a:xfrm>
            <a:off x="4343400" y="4456113"/>
            <a:ext cx="1344613" cy="1060450"/>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lnSpc>
                <a:spcPct val="90000"/>
              </a:lnSpc>
            </a:pPr>
            <a:r>
              <a:rPr lang="en-GB" sz="1400">
                <a:solidFill>
                  <a:srgbClr val="000000"/>
                </a:solidFill>
                <a:latin typeface="Arial" charset="0"/>
              </a:rPr>
              <a:t>Weakness</a:t>
            </a:r>
            <a:br>
              <a:rPr lang="en-GB" sz="1400">
                <a:solidFill>
                  <a:srgbClr val="000000"/>
                </a:solidFill>
                <a:latin typeface="Arial" charset="0"/>
              </a:rPr>
            </a:br>
            <a:r>
              <a:rPr lang="en-GB" sz="1400">
                <a:solidFill>
                  <a:srgbClr val="000000"/>
                </a:solidFill>
                <a:latin typeface="Arial" charset="0"/>
              </a:rPr>
              <a:t>Gift, skills</a:t>
            </a:r>
            <a:r>
              <a:rPr lang="en-GB">
                <a:solidFill>
                  <a:srgbClr val="000000"/>
                </a:solidFill>
                <a:latin typeface="Arial" charset="0"/>
              </a:rPr>
              <a:t> </a:t>
            </a:r>
            <a:r>
              <a:rPr lang="en-GB" sz="1400">
                <a:solidFill>
                  <a:srgbClr val="000000"/>
                </a:solidFill>
                <a:latin typeface="Arial" charset="0"/>
              </a:rPr>
              <a:t/>
            </a:r>
            <a:br>
              <a:rPr lang="en-GB" sz="1400">
                <a:solidFill>
                  <a:srgbClr val="000000"/>
                </a:solidFill>
                <a:latin typeface="Arial" charset="0"/>
              </a:rPr>
            </a:br>
            <a:r>
              <a:rPr lang="en-GB" sz="1400">
                <a:solidFill>
                  <a:srgbClr val="000000"/>
                </a:solidFill>
                <a:latin typeface="Arial" charset="0"/>
              </a:rPr>
              <a:t>Discipled</a:t>
            </a:r>
            <a:br>
              <a:rPr lang="en-GB" sz="1400">
                <a:solidFill>
                  <a:srgbClr val="000000"/>
                </a:solidFill>
                <a:latin typeface="Arial" charset="0"/>
              </a:rPr>
            </a:br>
            <a:r>
              <a:rPr lang="en-GB" sz="1400">
                <a:solidFill>
                  <a:srgbClr val="000000"/>
                </a:solidFill>
                <a:latin typeface="Arial" charset="0"/>
              </a:rPr>
              <a:t>Learn</a:t>
            </a:r>
            <a:br>
              <a:rPr lang="en-GB" sz="1400">
                <a:solidFill>
                  <a:srgbClr val="000000"/>
                </a:solidFill>
                <a:latin typeface="Arial" charset="0"/>
              </a:rPr>
            </a:br>
            <a:r>
              <a:rPr lang="en-GB" sz="1400">
                <a:solidFill>
                  <a:srgbClr val="000000"/>
                </a:solidFill>
                <a:latin typeface="Arial" charset="0"/>
              </a:rPr>
              <a:t>Strong</a:t>
            </a:r>
          </a:p>
        </p:txBody>
      </p:sp>
      <p:sp>
        <p:nvSpPr>
          <p:cNvPr id="1117209" name="Line 25"/>
          <p:cNvSpPr>
            <a:spLocks noChangeShapeType="1"/>
          </p:cNvSpPr>
          <p:nvPr/>
        </p:nvSpPr>
        <p:spPr bwMode="auto">
          <a:xfrm>
            <a:off x="2171700" y="890588"/>
            <a:ext cx="0" cy="593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10" name="AutoShape 26"/>
          <p:cNvSpPr>
            <a:spLocks noChangeArrowheads="1"/>
          </p:cNvSpPr>
          <p:nvPr/>
        </p:nvSpPr>
        <p:spPr bwMode="auto">
          <a:xfrm>
            <a:off x="150813" y="466725"/>
            <a:ext cx="960437" cy="217488"/>
          </a:xfrm>
          <a:prstGeom prst="flowChartAlternate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200" b="1">
                <a:solidFill>
                  <a:srgbClr val="000000"/>
                </a:solidFill>
                <a:latin typeface="Arial" charset="0"/>
              </a:rPr>
              <a:t>Insecure</a:t>
            </a:r>
          </a:p>
        </p:txBody>
      </p:sp>
      <p:sp>
        <p:nvSpPr>
          <p:cNvPr id="1117211" name="AutoShape 27"/>
          <p:cNvSpPr>
            <a:spLocks noChangeArrowheads="1"/>
          </p:cNvSpPr>
          <p:nvPr/>
        </p:nvSpPr>
        <p:spPr bwMode="auto">
          <a:xfrm>
            <a:off x="3132138" y="512763"/>
            <a:ext cx="1152525" cy="217487"/>
          </a:xfrm>
          <a:prstGeom prst="flowChartAlternate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200" b="1">
                <a:solidFill>
                  <a:srgbClr val="000000"/>
                </a:solidFill>
                <a:latin typeface="Arial" charset="0"/>
              </a:rPr>
              <a:t>Intimidated</a:t>
            </a:r>
          </a:p>
        </p:txBody>
      </p:sp>
      <p:sp>
        <p:nvSpPr>
          <p:cNvPr id="1117212" name="AutoShape 28"/>
          <p:cNvSpPr>
            <a:spLocks noChangeArrowheads="1"/>
          </p:cNvSpPr>
          <p:nvPr/>
        </p:nvSpPr>
        <p:spPr bwMode="auto">
          <a:xfrm>
            <a:off x="6227763" y="4292600"/>
            <a:ext cx="2111375" cy="973138"/>
          </a:xfrm>
          <a:prstGeom prst="flowChartAlternateProcess">
            <a:avLst/>
          </a:prstGeom>
          <a:solidFill>
            <a:srgbClr val="FDE5A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Weakness</a:t>
            </a:r>
            <a:br>
              <a:rPr lang="en-GB" sz="1400">
                <a:solidFill>
                  <a:srgbClr val="000000"/>
                </a:solidFill>
                <a:latin typeface="Arial" charset="0"/>
              </a:rPr>
            </a:br>
            <a:r>
              <a:rPr lang="en-GB" sz="1400">
                <a:solidFill>
                  <a:srgbClr val="000000"/>
                </a:solidFill>
                <a:latin typeface="Arial" charset="0"/>
              </a:rPr>
              <a:t>Unmet Need</a:t>
            </a:r>
            <a:br>
              <a:rPr lang="en-GB" sz="1400">
                <a:solidFill>
                  <a:srgbClr val="000000"/>
                </a:solidFill>
                <a:latin typeface="Arial" charset="0"/>
              </a:rPr>
            </a:br>
            <a:r>
              <a:rPr lang="en-GB" sz="1400">
                <a:solidFill>
                  <a:srgbClr val="000000"/>
                </a:solidFill>
                <a:latin typeface="Arial" charset="0"/>
              </a:rPr>
              <a:t>Unhealed Hurt</a:t>
            </a:r>
            <a:br>
              <a:rPr lang="en-GB" sz="1400">
                <a:solidFill>
                  <a:srgbClr val="000000"/>
                </a:solidFill>
                <a:latin typeface="Arial" charset="0"/>
              </a:rPr>
            </a:br>
            <a:r>
              <a:rPr lang="en-GB" sz="1400">
                <a:solidFill>
                  <a:srgbClr val="000000"/>
                </a:solidFill>
                <a:latin typeface="Arial" charset="0"/>
              </a:rPr>
              <a:t>Unresolved Issue</a:t>
            </a:r>
          </a:p>
        </p:txBody>
      </p:sp>
      <p:sp>
        <p:nvSpPr>
          <p:cNvPr id="1117213" name="AutoShape 29"/>
          <p:cNvSpPr>
            <a:spLocks noChangeArrowheads="1"/>
          </p:cNvSpPr>
          <p:nvPr/>
        </p:nvSpPr>
        <p:spPr bwMode="auto">
          <a:xfrm>
            <a:off x="5175250" y="5616575"/>
            <a:ext cx="1727200" cy="620713"/>
          </a:xfrm>
          <a:prstGeom prst="flowChartAlternateProcess">
            <a:avLst/>
          </a:prstGeom>
          <a:solidFill>
            <a:srgbClr val="E7BF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DNA Nature</a:t>
            </a:r>
            <a:br>
              <a:rPr lang="en-GB" sz="1400">
                <a:solidFill>
                  <a:srgbClr val="000000"/>
                </a:solidFill>
                <a:latin typeface="Arial" charset="0"/>
              </a:rPr>
            </a:br>
            <a:r>
              <a:rPr lang="en-GB" sz="1400">
                <a:solidFill>
                  <a:srgbClr val="000000"/>
                </a:solidFill>
                <a:latin typeface="Arial" charset="0"/>
              </a:rPr>
              <a:t>Generational?</a:t>
            </a:r>
            <a:br>
              <a:rPr lang="en-GB" sz="1400">
                <a:solidFill>
                  <a:srgbClr val="000000"/>
                </a:solidFill>
                <a:latin typeface="Arial" charset="0"/>
              </a:rPr>
            </a:br>
            <a:r>
              <a:rPr lang="en-GB" sz="1400">
                <a:solidFill>
                  <a:srgbClr val="000000"/>
                </a:solidFill>
                <a:latin typeface="Arial" charset="0"/>
              </a:rPr>
              <a:t>Curse?</a:t>
            </a:r>
          </a:p>
        </p:txBody>
      </p:sp>
      <p:sp>
        <p:nvSpPr>
          <p:cNvPr id="1117214" name="Line 30"/>
          <p:cNvSpPr>
            <a:spLocks noChangeShapeType="1"/>
          </p:cNvSpPr>
          <p:nvPr/>
        </p:nvSpPr>
        <p:spPr bwMode="auto">
          <a:xfrm>
            <a:off x="2171700" y="1808163"/>
            <a:ext cx="0"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15" name="Line 31"/>
          <p:cNvSpPr>
            <a:spLocks noChangeShapeType="1"/>
          </p:cNvSpPr>
          <p:nvPr/>
        </p:nvSpPr>
        <p:spPr bwMode="auto">
          <a:xfrm>
            <a:off x="3227388" y="3429000"/>
            <a:ext cx="48101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16" name="Line 32"/>
          <p:cNvSpPr>
            <a:spLocks noChangeShapeType="1"/>
          </p:cNvSpPr>
          <p:nvPr/>
        </p:nvSpPr>
        <p:spPr bwMode="auto">
          <a:xfrm flipH="1">
            <a:off x="922338" y="3429000"/>
            <a:ext cx="193675"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17" name="Line 33"/>
          <p:cNvSpPr>
            <a:spLocks noChangeShapeType="1"/>
          </p:cNvSpPr>
          <p:nvPr/>
        </p:nvSpPr>
        <p:spPr bwMode="auto">
          <a:xfrm>
            <a:off x="539750" y="4076700"/>
            <a:ext cx="0" cy="3794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18" name="Line 34"/>
          <p:cNvSpPr>
            <a:spLocks noChangeShapeType="1"/>
          </p:cNvSpPr>
          <p:nvPr/>
        </p:nvSpPr>
        <p:spPr bwMode="auto">
          <a:xfrm flipH="1">
            <a:off x="2266950" y="4238625"/>
            <a:ext cx="67310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19" name="Line 35"/>
          <p:cNvSpPr>
            <a:spLocks noChangeShapeType="1"/>
          </p:cNvSpPr>
          <p:nvPr/>
        </p:nvSpPr>
        <p:spPr bwMode="auto">
          <a:xfrm>
            <a:off x="3611563" y="4238625"/>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20" name="Line 36"/>
          <p:cNvSpPr>
            <a:spLocks noChangeShapeType="1"/>
          </p:cNvSpPr>
          <p:nvPr/>
        </p:nvSpPr>
        <p:spPr bwMode="auto">
          <a:xfrm>
            <a:off x="4090988" y="4238625"/>
            <a:ext cx="576262"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21" name="Line 37"/>
          <p:cNvSpPr>
            <a:spLocks noChangeShapeType="1"/>
          </p:cNvSpPr>
          <p:nvPr/>
        </p:nvSpPr>
        <p:spPr bwMode="auto">
          <a:xfrm>
            <a:off x="4787900" y="4221163"/>
            <a:ext cx="1439863"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22" name="AutoShape 38"/>
          <p:cNvSpPr>
            <a:spLocks noChangeArrowheads="1"/>
          </p:cNvSpPr>
          <p:nvPr/>
        </p:nvSpPr>
        <p:spPr bwMode="auto">
          <a:xfrm>
            <a:off x="7019925" y="5589588"/>
            <a:ext cx="1727200" cy="485775"/>
          </a:xfrm>
          <a:prstGeom prst="flowChartAlternateProcess">
            <a:avLst/>
          </a:prstGeom>
          <a:solidFill>
            <a:srgbClr val="E7BF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endParaRPr lang="en-GB" sz="1400">
              <a:solidFill>
                <a:srgbClr val="000000"/>
              </a:solidFill>
              <a:latin typeface="Arial" charset="0"/>
            </a:endParaRPr>
          </a:p>
          <a:p>
            <a:pPr algn="ctr"/>
            <a:r>
              <a:rPr lang="en-GB" sz="1400">
                <a:solidFill>
                  <a:srgbClr val="000000"/>
                </a:solidFill>
                <a:latin typeface="Arial" charset="0"/>
              </a:rPr>
              <a:t>Nurture Upbringing</a:t>
            </a:r>
            <a:br>
              <a:rPr lang="en-GB" sz="1400">
                <a:solidFill>
                  <a:srgbClr val="000000"/>
                </a:solidFill>
                <a:latin typeface="Arial" charset="0"/>
              </a:rPr>
            </a:br>
            <a:r>
              <a:rPr lang="en-GB" sz="1400">
                <a:solidFill>
                  <a:srgbClr val="000000"/>
                </a:solidFill>
                <a:latin typeface="Arial" charset="0"/>
              </a:rPr>
              <a:t>Trauma Experiences</a:t>
            </a:r>
            <a:br>
              <a:rPr lang="en-GB" sz="1400">
                <a:solidFill>
                  <a:srgbClr val="000000"/>
                </a:solidFill>
                <a:latin typeface="Arial" charset="0"/>
              </a:rPr>
            </a:br>
            <a:endParaRPr lang="en-GB" sz="1400">
              <a:solidFill>
                <a:srgbClr val="000000"/>
              </a:solidFill>
              <a:latin typeface="Arial" charset="0"/>
            </a:endParaRPr>
          </a:p>
        </p:txBody>
      </p:sp>
      <p:sp>
        <p:nvSpPr>
          <p:cNvPr id="1117223" name="Line 39"/>
          <p:cNvSpPr>
            <a:spLocks noChangeShapeType="1"/>
          </p:cNvSpPr>
          <p:nvPr/>
        </p:nvSpPr>
        <p:spPr bwMode="auto">
          <a:xfrm>
            <a:off x="7453313" y="5265738"/>
            <a:ext cx="431800" cy="323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grpSp>
        <p:nvGrpSpPr>
          <p:cNvPr id="1117224" name="Group 40"/>
          <p:cNvGrpSpPr>
            <a:grpSpLocks/>
          </p:cNvGrpSpPr>
          <p:nvPr/>
        </p:nvGrpSpPr>
        <p:grpSpPr bwMode="auto">
          <a:xfrm>
            <a:off x="5532438" y="890588"/>
            <a:ext cx="2495550" cy="1081087"/>
            <a:chOff x="3485" y="561"/>
            <a:chExt cx="1572" cy="681"/>
          </a:xfrm>
        </p:grpSpPr>
        <p:sp>
          <p:nvSpPr>
            <p:cNvPr id="1117225" name="Line 41"/>
            <p:cNvSpPr>
              <a:spLocks noChangeShapeType="1"/>
            </p:cNvSpPr>
            <p:nvPr/>
          </p:nvSpPr>
          <p:spPr bwMode="auto">
            <a:xfrm flipH="1">
              <a:off x="4392" y="1004"/>
              <a:ext cx="241"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grpSp>
          <p:nvGrpSpPr>
            <p:cNvPr id="1117226" name="Group 42"/>
            <p:cNvGrpSpPr>
              <a:grpSpLocks/>
            </p:cNvGrpSpPr>
            <p:nvPr/>
          </p:nvGrpSpPr>
          <p:grpSpPr bwMode="auto">
            <a:xfrm>
              <a:off x="3485" y="561"/>
              <a:ext cx="1572" cy="681"/>
              <a:chOff x="3485" y="561"/>
              <a:chExt cx="1572" cy="681"/>
            </a:xfrm>
          </p:grpSpPr>
          <p:sp>
            <p:nvSpPr>
              <p:cNvPr id="1117227" name="AutoShape 43"/>
              <p:cNvSpPr>
                <a:spLocks noChangeArrowheads="1"/>
              </p:cNvSpPr>
              <p:nvPr/>
            </p:nvSpPr>
            <p:spPr bwMode="auto">
              <a:xfrm>
                <a:off x="4392" y="867"/>
                <a:ext cx="665" cy="137"/>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Reason</a:t>
                </a:r>
              </a:p>
            </p:txBody>
          </p:sp>
          <p:grpSp>
            <p:nvGrpSpPr>
              <p:cNvPr id="1117228" name="Group 44"/>
              <p:cNvGrpSpPr>
                <a:grpSpLocks/>
              </p:cNvGrpSpPr>
              <p:nvPr/>
            </p:nvGrpSpPr>
            <p:grpSpPr bwMode="auto">
              <a:xfrm>
                <a:off x="3485" y="561"/>
                <a:ext cx="1330" cy="681"/>
                <a:chOff x="3485" y="561"/>
                <a:chExt cx="1330" cy="681"/>
              </a:xfrm>
            </p:grpSpPr>
            <p:sp>
              <p:nvSpPr>
                <p:cNvPr id="1117229" name="AutoShape 45"/>
                <p:cNvSpPr>
                  <a:spLocks noChangeArrowheads="1"/>
                </p:cNvSpPr>
                <p:nvPr/>
              </p:nvSpPr>
              <p:spPr bwMode="auto">
                <a:xfrm>
                  <a:off x="3485" y="867"/>
                  <a:ext cx="666" cy="137"/>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Emotions</a:t>
                  </a:r>
                </a:p>
              </p:txBody>
            </p:sp>
            <p:sp>
              <p:nvSpPr>
                <p:cNvPr id="1117230" name="AutoShape 46"/>
                <p:cNvSpPr>
                  <a:spLocks noChangeArrowheads="1"/>
                </p:cNvSpPr>
                <p:nvPr/>
              </p:nvSpPr>
              <p:spPr bwMode="auto">
                <a:xfrm>
                  <a:off x="3667" y="663"/>
                  <a:ext cx="1029" cy="137"/>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Imagination</a:t>
                  </a:r>
                </a:p>
              </p:txBody>
            </p:sp>
            <p:sp>
              <p:nvSpPr>
                <p:cNvPr id="1117231" name="AutoShape 47"/>
                <p:cNvSpPr>
                  <a:spLocks noChangeArrowheads="1"/>
                </p:cNvSpPr>
                <p:nvPr/>
              </p:nvSpPr>
              <p:spPr bwMode="auto">
                <a:xfrm>
                  <a:off x="3908" y="1106"/>
                  <a:ext cx="907" cy="136"/>
                </a:xfrm>
                <a:prstGeom prst="flowChartAlternateProcess">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Repetition</a:t>
                  </a:r>
                </a:p>
              </p:txBody>
            </p:sp>
            <p:sp>
              <p:nvSpPr>
                <p:cNvPr id="1117232" name="Line 48"/>
                <p:cNvSpPr>
                  <a:spLocks noChangeShapeType="1"/>
                </p:cNvSpPr>
                <p:nvPr/>
              </p:nvSpPr>
              <p:spPr bwMode="auto">
                <a:xfrm>
                  <a:off x="4151" y="561"/>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33" name="Line 49"/>
                <p:cNvSpPr>
                  <a:spLocks noChangeShapeType="1"/>
                </p:cNvSpPr>
                <p:nvPr/>
              </p:nvSpPr>
              <p:spPr bwMode="auto">
                <a:xfrm flipH="1">
                  <a:off x="3848" y="800"/>
                  <a:ext cx="120" cy="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34" name="Line 50"/>
                <p:cNvSpPr>
                  <a:spLocks noChangeShapeType="1"/>
                </p:cNvSpPr>
                <p:nvPr/>
              </p:nvSpPr>
              <p:spPr bwMode="auto">
                <a:xfrm>
                  <a:off x="4573" y="800"/>
                  <a:ext cx="60" cy="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35" name="Line 51"/>
                <p:cNvSpPr>
                  <a:spLocks noChangeShapeType="1"/>
                </p:cNvSpPr>
                <p:nvPr/>
              </p:nvSpPr>
              <p:spPr bwMode="auto">
                <a:xfrm>
                  <a:off x="3908" y="1004"/>
                  <a:ext cx="243"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grpSp>
        </p:grpSp>
      </p:grpSp>
      <p:sp>
        <p:nvSpPr>
          <p:cNvPr id="1117236" name="AutoShape 52"/>
          <p:cNvSpPr>
            <a:spLocks noChangeArrowheads="1"/>
          </p:cNvSpPr>
          <p:nvPr/>
        </p:nvSpPr>
        <p:spPr bwMode="auto">
          <a:xfrm>
            <a:off x="1168400" y="6448425"/>
            <a:ext cx="7391400" cy="323850"/>
          </a:xfrm>
          <a:prstGeom prst="flowChartAlternateProcess">
            <a:avLst/>
          </a:prstGeom>
          <a:solidFill>
            <a:srgbClr val="CC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400">
                <a:solidFill>
                  <a:srgbClr val="000000"/>
                </a:solidFill>
                <a:latin typeface="Arial" charset="0"/>
              </a:rPr>
              <a:t>Renewed Mind &amp; Restored Soul</a:t>
            </a:r>
          </a:p>
        </p:txBody>
      </p:sp>
      <p:sp>
        <p:nvSpPr>
          <p:cNvPr id="1117237" name="AutoShape 53"/>
          <p:cNvSpPr>
            <a:spLocks noChangeArrowheads="1"/>
          </p:cNvSpPr>
          <p:nvPr/>
        </p:nvSpPr>
        <p:spPr bwMode="auto">
          <a:xfrm>
            <a:off x="4379913" y="512763"/>
            <a:ext cx="960437" cy="217487"/>
          </a:xfrm>
          <a:prstGeom prst="flowChartAlternateProcess">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200" b="1">
                <a:solidFill>
                  <a:srgbClr val="000000"/>
                </a:solidFill>
                <a:latin typeface="Arial" charset="0"/>
              </a:rPr>
              <a:t>Sin</a:t>
            </a:r>
          </a:p>
        </p:txBody>
      </p:sp>
      <p:cxnSp>
        <p:nvCxnSpPr>
          <p:cNvPr id="1117238" name="AutoShape 54"/>
          <p:cNvCxnSpPr>
            <a:cxnSpLocks noChangeShapeType="1"/>
            <a:stCxn id="1117200" idx="1"/>
            <a:endCxn id="1117201" idx="3"/>
          </p:cNvCxnSpPr>
          <p:nvPr/>
        </p:nvCxnSpPr>
        <p:spPr bwMode="auto">
          <a:xfrm rot="5400000">
            <a:off x="3994944" y="-81756"/>
            <a:ext cx="863600" cy="2592388"/>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7239" name="AutoShape 55"/>
          <p:cNvSpPr>
            <a:spLocks noChangeArrowheads="1"/>
          </p:cNvSpPr>
          <p:nvPr/>
        </p:nvSpPr>
        <p:spPr bwMode="auto">
          <a:xfrm>
            <a:off x="5435600" y="2492375"/>
            <a:ext cx="3071813" cy="178117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400">
                <a:solidFill>
                  <a:srgbClr val="000000"/>
                </a:solidFill>
                <a:latin typeface="Arial" charset="0"/>
              </a:rPr>
              <a:t/>
            </a:r>
            <a:br>
              <a:rPr lang="en-GB" sz="1400">
                <a:solidFill>
                  <a:srgbClr val="000000"/>
                </a:solidFill>
                <a:latin typeface="Arial" charset="0"/>
              </a:rPr>
            </a:br>
            <a:r>
              <a:rPr lang="en-GB" sz="1400">
                <a:solidFill>
                  <a:srgbClr val="000000"/>
                </a:solidFill>
                <a:latin typeface="Arial" charset="0"/>
              </a:rPr>
              <a:t/>
            </a:r>
            <a:br>
              <a:rPr lang="en-GB" sz="1400">
                <a:solidFill>
                  <a:srgbClr val="000000"/>
                </a:solidFill>
                <a:latin typeface="Arial" charset="0"/>
              </a:rPr>
            </a:br>
            <a:endParaRPr lang="en-GB" sz="1400">
              <a:solidFill>
                <a:srgbClr val="000000"/>
              </a:solidFill>
              <a:latin typeface="Arial" charset="0"/>
            </a:endParaRPr>
          </a:p>
          <a:p>
            <a:pPr algn="ctr"/>
            <a:endParaRPr lang="en-GB">
              <a:solidFill>
                <a:srgbClr val="FF0000"/>
              </a:solidFill>
              <a:latin typeface="Arial" charset="0"/>
            </a:endParaRPr>
          </a:p>
        </p:txBody>
      </p:sp>
      <p:sp>
        <p:nvSpPr>
          <p:cNvPr id="1117240" name="Text Box 56"/>
          <p:cNvSpPr txBox="1">
            <a:spLocks noChangeArrowheads="1"/>
          </p:cNvSpPr>
          <p:nvPr/>
        </p:nvSpPr>
        <p:spPr bwMode="auto">
          <a:xfrm>
            <a:off x="6011863" y="2565400"/>
            <a:ext cx="187325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sz="1400" b="1">
                <a:solidFill>
                  <a:srgbClr val="000000"/>
                </a:solidFill>
              </a:rPr>
              <a:t>Heart</a:t>
            </a:r>
            <a:br>
              <a:rPr lang="en-GB" sz="1400" b="1">
                <a:solidFill>
                  <a:srgbClr val="000000"/>
                </a:solidFill>
              </a:rPr>
            </a:br>
            <a:r>
              <a:rPr lang="en-GB" sz="1400" b="1">
                <a:solidFill>
                  <a:srgbClr val="000000"/>
                </a:solidFill>
              </a:rPr>
              <a:t>  Sub-Conscious</a:t>
            </a:r>
            <a:endParaRPr lang="en-GB" sz="1400">
              <a:solidFill>
                <a:srgbClr val="000000"/>
              </a:solidFill>
            </a:endParaRPr>
          </a:p>
        </p:txBody>
      </p:sp>
      <p:sp>
        <p:nvSpPr>
          <p:cNvPr id="1117241" name="Line 57"/>
          <p:cNvSpPr>
            <a:spLocks noChangeShapeType="1"/>
          </p:cNvSpPr>
          <p:nvPr/>
        </p:nvSpPr>
        <p:spPr bwMode="auto">
          <a:xfrm>
            <a:off x="6948488" y="1989138"/>
            <a:ext cx="0" cy="12430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42" name="Text Box 58"/>
          <p:cNvSpPr txBox="1">
            <a:spLocks noChangeArrowheads="1"/>
          </p:cNvSpPr>
          <p:nvPr/>
        </p:nvSpPr>
        <p:spPr bwMode="auto">
          <a:xfrm>
            <a:off x="6011863" y="2924175"/>
            <a:ext cx="18732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r>
              <a:rPr lang="en-GB">
                <a:solidFill>
                  <a:srgbClr val="FF0000"/>
                </a:solidFill>
              </a:rPr>
              <a:t>Hard</a:t>
            </a:r>
            <a:r>
              <a:rPr lang="en-GB">
                <a:solidFill>
                  <a:srgbClr val="000000"/>
                </a:solidFill>
              </a:rPr>
              <a:t>         </a:t>
            </a:r>
            <a:r>
              <a:rPr lang="en-GB">
                <a:solidFill>
                  <a:srgbClr val="FF0000"/>
                </a:solidFill>
              </a:rPr>
              <a:t>Weeds</a:t>
            </a:r>
            <a:r>
              <a:rPr lang="en-GB">
                <a:solidFill>
                  <a:srgbClr val="000000"/>
                </a:solidFill>
              </a:rPr>
              <a:t/>
            </a:r>
            <a:br>
              <a:rPr lang="en-GB">
                <a:solidFill>
                  <a:srgbClr val="000000"/>
                </a:solidFill>
              </a:rPr>
            </a:br>
            <a:endParaRPr lang="en-GB">
              <a:solidFill>
                <a:srgbClr val="000000"/>
              </a:solidFill>
            </a:endParaRPr>
          </a:p>
          <a:p>
            <a:pPr algn="ctr"/>
            <a:r>
              <a:rPr lang="en-GB">
                <a:solidFill>
                  <a:srgbClr val="FF0000"/>
                </a:solidFill>
              </a:rPr>
              <a:t/>
            </a:r>
            <a:br>
              <a:rPr lang="en-GB">
                <a:solidFill>
                  <a:srgbClr val="FF0000"/>
                </a:solidFill>
              </a:rPr>
            </a:br>
            <a:r>
              <a:rPr lang="en-GB">
                <a:solidFill>
                  <a:srgbClr val="FF0000"/>
                </a:solidFill>
              </a:rPr>
              <a:t>Stones</a:t>
            </a:r>
          </a:p>
          <a:p>
            <a:pPr algn="ctr"/>
            <a:endParaRPr lang="en-GB" sz="1400">
              <a:solidFill>
                <a:srgbClr val="000000"/>
              </a:solidFill>
            </a:endParaRPr>
          </a:p>
        </p:txBody>
      </p:sp>
      <p:sp>
        <p:nvSpPr>
          <p:cNvPr id="1117243" name="AutoShape 59"/>
          <p:cNvSpPr>
            <a:spLocks noChangeArrowheads="1"/>
          </p:cNvSpPr>
          <p:nvPr/>
        </p:nvSpPr>
        <p:spPr bwMode="auto">
          <a:xfrm>
            <a:off x="1692275" y="1268413"/>
            <a:ext cx="960438" cy="1905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a:solidFill>
                  <a:srgbClr val="000000"/>
                </a:solidFill>
                <a:latin typeface="Arial" charset="0"/>
              </a:rPr>
              <a:t>Loving</a:t>
            </a:r>
          </a:p>
        </p:txBody>
      </p:sp>
      <p:sp>
        <p:nvSpPr>
          <p:cNvPr id="1117244" name="AutoShape 60"/>
          <p:cNvSpPr>
            <a:spLocks noChangeArrowheads="1"/>
          </p:cNvSpPr>
          <p:nvPr/>
        </p:nvSpPr>
        <p:spPr bwMode="auto">
          <a:xfrm>
            <a:off x="1835150" y="3644900"/>
            <a:ext cx="804863" cy="4318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a:solidFill>
                  <a:srgbClr val="000000"/>
                </a:solidFill>
                <a:latin typeface="Arial" charset="0"/>
              </a:rPr>
              <a:t>Courts</a:t>
            </a:r>
          </a:p>
        </p:txBody>
      </p:sp>
      <p:sp>
        <p:nvSpPr>
          <p:cNvPr id="1117245" name="Line 61"/>
          <p:cNvSpPr>
            <a:spLocks noChangeShapeType="1"/>
          </p:cNvSpPr>
          <p:nvPr/>
        </p:nvSpPr>
        <p:spPr bwMode="auto">
          <a:xfrm>
            <a:off x="2195513" y="3429000"/>
            <a:ext cx="0" cy="215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46" name="Line 62"/>
          <p:cNvSpPr>
            <a:spLocks noChangeShapeType="1"/>
          </p:cNvSpPr>
          <p:nvPr/>
        </p:nvSpPr>
        <p:spPr bwMode="auto">
          <a:xfrm>
            <a:off x="1547813" y="3860800"/>
            <a:ext cx="288925" cy="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47" name="Line 63"/>
          <p:cNvSpPr>
            <a:spLocks noChangeShapeType="1"/>
          </p:cNvSpPr>
          <p:nvPr/>
        </p:nvSpPr>
        <p:spPr bwMode="auto">
          <a:xfrm>
            <a:off x="2627313" y="3860800"/>
            <a:ext cx="2174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48" name="Line 64"/>
          <p:cNvSpPr>
            <a:spLocks noChangeShapeType="1"/>
          </p:cNvSpPr>
          <p:nvPr/>
        </p:nvSpPr>
        <p:spPr bwMode="auto">
          <a:xfrm flipH="1">
            <a:off x="7524750" y="333375"/>
            <a:ext cx="215900" cy="215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49" name="Text Box 65"/>
          <p:cNvSpPr txBox="1">
            <a:spLocks noChangeArrowheads="1"/>
          </p:cNvSpPr>
          <p:nvPr/>
        </p:nvSpPr>
        <p:spPr bwMode="auto">
          <a:xfrm>
            <a:off x="6443663" y="3213100"/>
            <a:ext cx="9715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9A00"/>
                </a:solidFill>
              </a:rPr>
              <a:t>Memories</a:t>
            </a:r>
            <a:br>
              <a:rPr lang="en-GB">
                <a:solidFill>
                  <a:srgbClr val="009A00"/>
                </a:solidFill>
              </a:rPr>
            </a:br>
            <a:r>
              <a:rPr lang="en-GB">
                <a:solidFill>
                  <a:srgbClr val="009A00"/>
                </a:solidFill>
              </a:rPr>
              <a:t>Motives</a:t>
            </a:r>
          </a:p>
        </p:txBody>
      </p:sp>
      <p:sp>
        <p:nvSpPr>
          <p:cNvPr id="1117250" name="Line 66"/>
          <p:cNvSpPr>
            <a:spLocks noChangeShapeType="1"/>
          </p:cNvSpPr>
          <p:nvPr/>
        </p:nvSpPr>
        <p:spPr bwMode="auto">
          <a:xfrm flipH="1" flipV="1">
            <a:off x="4859338" y="2619375"/>
            <a:ext cx="649287" cy="44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
        <p:nvSpPr>
          <p:cNvPr id="1117251" name="AutoShape 67"/>
          <p:cNvSpPr>
            <a:spLocks noChangeArrowheads="1"/>
          </p:cNvSpPr>
          <p:nvPr/>
        </p:nvSpPr>
        <p:spPr bwMode="auto">
          <a:xfrm>
            <a:off x="4090988" y="1844675"/>
            <a:ext cx="1417637" cy="936625"/>
          </a:xfrm>
          <a:prstGeom prst="flowChartAlternateProcess">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a:solidFill>
                  <a:srgbClr val="FFFFFF"/>
                </a:solidFill>
                <a:latin typeface="Arial" charset="0"/>
              </a:rPr>
              <a:t>Mindsets</a:t>
            </a:r>
            <a:br>
              <a:rPr lang="en-GB" sz="1600">
                <a:solidFill>
                  <a:srgbClr val="FFFFFF"/>
                </a:solidFill>
                <a:latin typeface="Arial" charset="0"/>
              </a:rPr>
            </a:br>
            <a:r>
              <a:rPr lang="en-GB" sz="1600">
                <a:solidFill>
                  <a:srgbClr val="FFFFFF"/>
                </a:solidFill>
                <a:latin typeface="Arial" charset="0"/>
              </a:rPr>
              <a:t>Behaviours</a:t>
            </a:r>
            <a:br>
              <a:rPr lang="en-GB" sz="1600">
                <a:solidFill>
                  <a:srgbClr val="FFFFFF"/>
                </a:solidFill>
                <a:latin typeface="Arial" charset="0"/>
              </a:rPr>
            </a:br>
            <a:r>
              <a:rPr lang="en-GB" sz="1600">
                <a:solidFill>
                  <a:srgbClr val="FFFFFF"/>
                </a:solidFill>
                <a:latin typeface="Arial" charset="0"/>
              </a:rPr>
              <a:t>Mechanisms</a:t>
            </a:r>
            <a:br>
              <a:rPr lang="en-GB" sz="1600">
                <a:solidFill>
                  <a:srgbClr val="FFFFFF"/>
                </a:solidFill>
                <a:latin typeface="Arial" charset="0"/>
              </a:rPr>
            </a:br>
            <a:r>
              <a:rPr lang="en-GB" sz="1600">
                <a:solidFill>
                  <a:srgbClr val="FFFFFF"/>
                </a:solidFill>
                <a:latin typeface="Arial" charset="0"/>
              </a:rPr>
              <a:t>Emotions</a:t>
            </a:r>
          </a:p>
        </p:txBody>
      </p:sp>
    </p:spTree>
    <p:extLst>
      <p:ext uri="{BB962C8B-B14F-4D97-AF65-F5344CB8AC3E}">
        <p14:creationId xmlns:p14="http://schemas.microsoft.com/office/powerpoint/2010/main" val="18509639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1" name="Rectangle 3"/>
          <p:cNvSpPr>
            <a:spLocks noGrp="1" noChangeArrowheads="1"/>
          </p:cNvSpPr>
          <p:nvPr>
            <p:ph type="title"/>
          </p:nvPr>
        </p:nvSpPr>
        <p:spPr>
          <a:xfrm>
            <a:off x="468313" y="0"/>
            <a:ext cx="8229600" cy="760413"/>
          </a:xfrm>
        </p:spPr>
        <p:txBody>
          <a:bodyPr lIns="0" tIns="0" rIns="0" bIns="0"/>
          <a:lstStyle/>
          <a:p>
            <a:pPr eaLnBrk="1" hangingPunct="1">
              <a:defRPr/>
            </a:pPr>
            <a:r>
              <a:rPr lang="en-GB" smtClean="0"/>
              <a:t>Preparing for Destiny- Practice</a:t>
            </a:r>
          </a:p>
        </p:txBody>
      </p:sp>
      <p:sp>
        <p:nvSpPr>
          <p:cNvPr id="2" name="Content Placeholder 1"/>
          <p:cNvSpPr>
            <a:spLocks noGrp="1"/>
          </p:cNvSpPr>
          <p:nvPr>
            <p:ph idx="1"/>
          </p:nvPr>
        </p:nvSpPr>
        <p:spPr/>
        <p:txBody>
          <a:bodyPr>
            <a:normAutofit/>
          </a:bodyPr>
          <a:lstStyle/>
          <a:p>
            <a:r>
              <a:rPr lang="en-GB" sz="3600" dirty="0" smtClean="0"/>
              <a:t>Isa 10:</a:t>
            </a:r>
            <a:r>
              <a:rPr lang="en-GB" sz="3600" baseline="30000" dirty="0"/>
              <a:t>27</a:t>
            </a:r>
            <a:r>
              <a:rPr lang="en-GB" sz="3600" dirty="0"/>
              <a:t> It shall come to pass in that </a:t>
            </a:r>
            <a:r>
              <a:rPr lang="en-GB" sz="3600" dirty="0" smtClean="0"/>
              <a:t>day, </a:t>
            </a:r>
            <a:r>
              <a:rPr lang="en-GB" sz="3600" i="1" dirty="0" smtClean="0"/>
              <a:t>That</a:t>
            </a:r>
            <a:r>
              <a:rPr lang="en-GB" sz="3600" dirty="0" smtClean="0"/>
              <a:t> </a:t>
            </a:r>
            <a:r>
              <a:rPr lang="en-GB" sz="3600" dirty="0"/>
              <a:t>his burden will be taken away from your </a:t>
            </a:r>
            <a:r>
              <a:rPr lang="en-GB" sz="3600" dirty="0" smtClean="0"/>
              <a:t>shoulder</a:t>
            </a:r>
            <a:r>
              <a:rPr lang="en-GB" sz="3600" dirty="0"/>
              <a:t>, And his yoke from your neck,  And the yoke will be destroyed because of the </a:t>
            </a:r>
            <a:r>
              <a:rPr lang="en-GB" sz="3600" dirty="0" smtClean="0"/>
              <a:t>anointing. </a:t>
            </a:r>
          </a:p>
          <a:p>
            <a:r>
              <a:rPr lang="en-GB" sz="3600" dirty="0" smtClean="0"/>
              <a:t>Matt 11:</a:t>
            </a:r>
            <a:r>
              <a:rPr lang="en-GB" sz="3600" baseline="30000" dirty="0"/>
              <a:t>29</a:t>
            </a:r>
            <a:r>
              <a:rPr lang="en-GB" sz="3600" dirty="0"/>
              <a:t> Take My yoke upon you and learn from Me, for I am gentle and humble in heart, and YOU WILL FIND REST FOR YOUR SOULS.</a:t>
            </a:r>
          </a:p>
        </p:txBody>
      </p:sp>
    </p:spTree>
    <p:extLst>
      <p:ext uri="{BB962C8B-B14F-4D97-AF65-F5344CB8AC3E}">
        <p14:creationId xmlns:p14="http://schemas.microsoft.com/office/powerpoint/2010/main" val="248039455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2850" name="Rectangle 2"/>
          <p:cNvSpPr>
            <a:spLocks noGrp="1" noChangeArrowheads="1"/>
          </p:cNvSpPr>
          <p:nvPr>
            <p:ph type="title"/>
          </p:nvPr>
        </p:nvSpPr>
        <p:spPr>
          <a:xfrm>
            <a:off x="0" y="0"/>
            <a:ext cx="9144000" cy="692150"/>
          </a:xfrm>
          <a:noFill/>
        </p:spPr>
        <p:txBody>
          <a:bodyPr lIns="0" tIns="0" rIns="0" bIns="0" anchor="t"/>
          <a:lstStyle/>
          <a:p>
            <a:r>
              <a:rPr lang="en-GB" sz="4200" dirty="0"/>
              <a:t>Preparing for destiny </a:t>
            </a:r>
            <a:r>
              <a:rPr lang="en-GB" sz="4200" dirty="0" smtClean="0"/>
              <a:t>– Seat of Rest</a:t>
            </a:r>
            <a:endParaRPr lang="en-GB" sz="4200" dirty="0"/>
          </a:p>
        </p:txBody>
      </p:sp>
      <p:sp>
        <p:nvSpPr>
          <p:cNvPr id="1102851" name="Rectangle 3"/>
          <p:cNvSpPr>
            <a:spLocks noGrp="1" noChangeArrowheads="1"/>
          </p:cNvSpPr>
          <p:nvPr>
            <p:ph type="body" idx="1"/>
          </p:nvPr>
        </p:nvSpPr>
        <p:spPr>
          <a:xfrm>
            <a:off x="179388" y="908050"/>
            <a:ext cx="8964612" cy="5949950"/>
          </a:xfrm>
        </p:spPr>
        <p:txBody>
          <a:bodyPr>
            <a:normAutofit lnSpcReduction="10000"/>
          </a:bodyPr>
          <a:lstStyle/>
          <a:p>
            <a:pPr>
              <a:spcBef>
                <a:spcPct val="55000"/>
              </a:spcBef>
            </a:pPr>
            <a:r>
              <a:rPr lang="en-GB" dirty="0"/>
              <a:t>Seat Rest – </a:t>
            </a:r>
            <a:r>
              <a:rPr lang="en-GB" dirty="0" smtClean="0"/>
              <a:t>live in the eye of the storm</a:t>
            </a:r>
          </a:p>
          <a:p>
            <a:pPr>
              <a:spcBef>
                <a:spcPct val="55000"/>
              </a:spcBef>
            </a:pPr>
            <a:r>
              <a:rPr lang="en-GB" dirty="0" smtClean="0"/>
              <a:t>Jesus our example asleep in the boat</a:t>
            </a:r>
            <a:endParaRPr lang="en-GB" dirty="0"/>
          </a:p>
          <a:p>
            <a:pPr>
              <a:spcBef>
                <a:spcPct val="55000"/>
              </a:spcBef>
            </a:pPr>
            <a:r>
              <a:rPr lang="en-GB" dirty="0" smtClean="0"/>
              <a:t>Peace &amp; Joy – relationship not circumstances</a:t>
            </a:r>
          </a:p>
          <a:p>
            <a:pPr>
              <a:spcBef>
                <a:spcPct val="55000"/>
              </a:spcBef>
            </a:pPr>
            <a:r>
              <a:rPr lang="en-GB" dirty="0" smtClean="0"/>
              <a:t>Attitude of gratitude  &amp;</a:t>
            </a:r>
            <a:r>
              <a:rPr lang="en-GB" dirty="0"/>
              <a:t> </a:t>
            </a:r>
            <a:r>
              <a:rPr lang="en-GB" dirty="0" smtClean="0"/>
              <a:t>thanksgiving - choice</a:t>
            </a:r>
          </a:p>
          <a:p>
            <a:pPr>
              <a:spcBef>
                <a:spcPct val="55000"/>
              </a:spcBef>
            </a:pPr>
            <a:r>
              <a:rPr lang="en-GB" dirty="0" smtClean="0"/>
              <a:t>Praise - Rejoicing always - choice</a:t>
            </a:r>
          </a:p>
          <a:p>
            <a:pPr>
              <a:spcBef>
                <a:spcPct val="55000"/>
              </a:spcBef>
            </a:pPr>
            <a:r>
              <a:rPr lang="en-GB" dirty="0" smtClean="0"/>
              <a:t>Living giving a sacrifice of praise - choice</a:t>
            </a:r>
          </a:p>
          <a:p>
            <a:pPr>
              <a:spcBef>
                <a:spcPct val="55000"/>
              </a:spcBef>
            </a:pPr>
            <a:r>
              <a:rPr lang="en-GB" dirty="0" smtClean="0"/>
              <a:t>Treating trials &amp; tribulations as joy &amp; an opportunity for growth &amp; transformation - choice</a:t>
            </a:r>
            <a:endParaRPr lang="en-GB" dirty="0"/>
          </a:p>
        </p:txBody>
      </p:sp>
    </p:spTree>
    <p:extLst>
      <p:ext uri="{BB962C8B-B14F-4D97-AF65-F5344CB8AC3E}">
        <p14:creationId xmlns:p14="http://schemas.microsoft.com/office/powerpoint/2010/main" val="3741941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2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2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2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2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28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28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02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285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2850" name="Rectangle 2"/>
          <p:cNvSpPr>
            <a:spLocks noGrp="1" noChangeArrowheads="1"/>
          </p:cNvSpPr>
          <p:nvPr>
            <p:ph type="title"/>
          </p:nvPr>
        </p:nvSpPr>
        <p:spPr>
          <a:xfrm>
            <a:off x="0" y="0"/>
            <a:ext cx="9144000" cy="692150"/>
          </a:xfrm>
          <a:noFill/>
        </p:spPr>
        <p:txBody>
          <a:bodyPr lIns="0" tIns="0" rIns="0" bIns="0" anchor="t"/>
          <a:lstStyle/>
          <a:p>
            <a:r>
              <a:rPr lang="en-GB" sz="4200" dirty="0"/>
              <a:t>Preparing for destiny </a:t>
            </a:r>
            <a:r>
              <a:rPr lang="en-GB" sz="4200" dirty="0" smtClean="0"/>
              <a:t>– Seat of Rest</a:t>
            </a:r>
            <a:endParaRPr lang="en-GB" sz="4200" dirty="0"/>
          </a:p>
        </p:txBody>
      </p:sp>
      <p:sp>
        <p:nvSpPr>
          <p:cNvPr id="1102851" name="Rectangle 3"/>
          <p:cNvSpPr>
            <a:spLocks noGrp="1" noChangeArrowheads="1"/>
          </p:cNvSpPr>
          <p:nvPr>
            <p:ph type="body" idx="1"/>
          </p:nvPr>
        </p:nvSpPr>
        <p:spPr>
          <a:xfrm>
            <a:off x="179388" y="908050"/>
            <a:ext cx="8785225" cy="5545138"/>
          </a:xfrm>
        </p:spPr>
        <p:txBody>
          <a:bodyPr/>
          <a:lstStyle/>
          <a:p>
            <a:pPr>
              <a:spcBef>
                <a:spcPct val="55000"/>
              </a:spcBef>
            </a:pPr>
            <a:r>
              <a:rPr lang="en-GB" dirty="0"/>
              <a:t>Seat Rest – Eye </a:t>
            </a:r>
            <a:r>
              <a:rPr lang="en-GB" dirty="0" smtClean="0"/>
              <a:t>of storm – Jesus says peace be still and rebuked the storm </a:t>
            </a:r>
            <a:endParaRPr lang="en-GB" dirty="0"/>
          </a:p>
          <a:p>
            <a:pPr>
              <a:spcBef>
                <a:spcPct val="55000"/>
              </a:spcBef>
            </a:pPr>
            <a:r>
              <a:rPr lang="en-GB" dirty="0" smtClean="0"/>
              <a:t>Seat of Rest is the Kingdom </a:t>
            </a:r>
            <a:r>
              <a:rPr lang="en-GB" dirty="0"/>
              <a:t>of God </a:t>
            </a:r>
            <a:r>
              <a:rPr lang="en-GB" dirty="0" smtClean="0"/>
              <a:t>within; </a:t>
            </a:r>
            <a:r>
              <a:rPr lang="en-GB" dirty="0" smtClean="0"/>
              <a:t>it is </a:t>
            </a:r>
            <a:r>
              <a:rPr lang="en-GB" dirty="0"/>
              <a:t>the manifestation of the fullness of the government of God with us to bring revelation to the world around us.</a:t>
            </a:r>
          </a:p>
          <a:p>
            <a:pPr>
              <a:spcBef>
                <a:spcPct val="55000"/>
              </a:spcBef>
            </a:pPr>
            <a:r>
              <a:rPr lang="en-GB" dirty="0"/>
              <a:t>Seat of rest is the place of your government to bring kingdom authority into life and command everything to be subject to realm of God’s </a:t>
            </a:r>
            <a:r>
              <a:rPr lang="en-GB" dirty="0" smtClean="0"/>
              <a:t>kingdom</a:t>
            </a:r>
            <a:endParaRPr lang="en-GB" dirty="0"/>
          </a:p>
        </p:txBody>
      </p:sp>
    </p:spTree>
    <p:extLst>
      <p:ext uri="{BB962C8B-B14F-4D97-AF65-F5344CB8AC3E}">
        <p14:creationId xmlns:p14="http://schemas.microsoft.com/office/powerpoint/2010/main" val="190642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2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2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2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28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011" name="Line 75"/>
          <p:cNvSpPr>
            <a:spLocks noChangeShapeType="1"/>
          </p:cNvSpPr>
          <p:nvPr/>
        </p:nvSpPr>
        <p:spPr bwMode="auto">
          <a:xfrm>
            <a:off x="3851275" y="4581525"/>
            <a:ext cx="2089150"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sp>
        <p:nvSpPr>
          <p:cNvPr id="1064010" name="Line 74"/>
          <p:cNvSpPr>
            <a:spLocks noChangeShapeType="1"/>
          </p:cNvSpPr>
          <p:nvPr/>
        </p:nvSpPr>
        <p:spPr bwMode="auto">
          <a:xfrm>
            <a:off x="1331913" y="4581525"/>
            <a:ext cx="1655762"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sp>
        <p:nvSpPr>
          <p:cNvPr id="1063938" name="Rectangle 2"/>
          <p:cNvSpPr>
            <a:spLocks noGrp="1" noChangeArrowheads="1"/>
          </p:cNvSpPr>
          <p:nvPr>
            <p:ph type="title"/>
          </p:nvPr>
        </p:nvSpPr>
        <p:spPr>
          <a:xfrm>
            <a:off x="0" y="0"/>
            <a:ext cx="9144000" cy="692150"/>
          </a:xfrm>
          <a:noFill/>
        </p:spPr>
        <p:txBody>
          <a:bodyPr lIns="0" tIns="0" rIns="0" bIns="0" anchor="t"/>
          <a:lstStyle/>
          <a:p>
            <a:r>
              <a:rPr lang="en-GB" sz="4200" dirty="0"/>
              <a:t>Preparing for destiny -Training</a:t>
            </a:r>
          </a:p>
        </p:txBody>
      </p:sp>
      <p:grpSp>
        <p:nvGrpSpPr>
          <p:cNvPr id="1063955" name="Group 19"/>
          <p:cNvGrpSpPr>
            <a:grpSpLocks/>
          </p:cNvGrpSpPr>
          <p:nvPr/>
        </p:nvGrpSpPr>
        <p:grpSpPr bwMode="auto">
          <a:xfrm>
            <a:off x="684213" y="1196975"/>
            <a:ext cx="1420812" cy="2008188"/>
            <a:chOff x="2200" y="845"/>
            <a:chExt cx="895" cy="1265"/>
          </a:xfrm>
        </p:grpSpPr>
        <p:grpSp>
          <p:nvGrpSpPr>
            <p:cNvPr id="1063952" name="Group 16"/>
            <p:cNvGrpSpPr>
              <a:grpSpLocks/>
            </p:cNvGrpSpPr>
            <p:nvPr/>
          </p:nvGrpSpPr>
          <p:grpSpPr bwMode="auto">
            <a:xfrm>
              <a:off x="2290" y="1071"/>
              <a:ext cx="726" cy="591"/>
              <a:chOff x="577" y="2077"/>
              <a:chExt cx="481" cy="455"/>
            </a:xfrm>
          </p:grpSpPr>
          <p:grpSp>
            <p:nvGrpSpPr>
              <p:cNvPr id="1063940" name="Group 4"/>
              <p:cNvGrpSpPr>
                <a:grpSpLocks noChangeAspect="1"/>
              </p:cNvGrpSpPr>
              <p:nvPr/>
            </p:nvGrpSpPr>
            <p:grpSpPr bwMode="auto">
              <a:xfrm>
                <a:off x="577" y="2077"/>
                <a:ext cx="481" cy="455"/>
                <a:chOff x="4059" y="301"/>
                <a:chExt cx="816" cy="771"/>
              </a:xfrm>
            </p:grpSpPr>
            <p:pic>
              <p:nvPicPr>
                <p:cNvPr id="106394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42" name="AutoShape 6"/>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44"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51" name="Text Box 15"/>
            <p:cNvSpPr txBox="1">
              <a:spLocks noChangeArrowheads="1"/>
            </p:cNvSpPr>
            <p:nvPr/>
          </p:nvSpPr>
          <p:spPr bwMode="auto">
            <a:xfrm>
              <a:off x="2336" y="845"/>
              <a:ext cx="5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You</a:t>
              </a:r>
            </a:p>
          </p:txBody>
        </p:sp>
        <p:sp>
          <p:nvSpPr>
            <p:cNvPr id="1063954" name="Rectangle 18"/>
            <p:cNvSpPr>
              <a:spLocks noChangeArrowheads="1"/>
            </p:cNvSpPr>
            <p:nvPr/>
          </p:nvSpPr>
          <p:spPr bwMode="auto">
            <a:xfrm>
              <a:off x="2200" y="1706"/>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grpSp>
        <p:nvGrpSpPr>
          <p:cNvPr id="2" name="Group 1"/>
          <p:cNvGrpSpPr/>
          <p:nvPr/>
        </p:nvGrpSpPr>
        <p:grpSpPr>
          <a:xfrm>
            <a:off x="2987675" y="908050"/>
            <a:ext cx="1420813" cy="2225675"/>
            <a:chOff x="2987675" y="908050"/>
            <a:chExt cx="1420813" cy="2225675"/>
          </a:xfrm>
        </p:grpSpPr>
        <p:sp>
          <p:nvSpPr>
            <p:cNvPr id="1063963" name="Text Box 27"/>
            <p:cNvSpPr txBox="1">
              <a:spLocks noChangeArrowheads="1"/>
            </p:cNvSpPr>
            <p:nvPr/>
          </p:nvSpPr>
          <p:spPr bwMode="auto">
            <a:xfrm>
              <a:off x="3276600" y="908050"/>
              <a:ext cx="863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Jesus</a:t>
              </a:r>
              <a:r>
                <a:rPr lang="en-GB" dirty="0">
                  <a:solidFill>
                    <a:srgbClr val="66FF66"/>
                  </a:solidFill>
                </a:rPr>
                <a:t> </a:t>
              </a:r>
              <a:r>
                <a:rPr lang="en-GB" dirty="0">
                  <a:solidFill>
                    <a:srgbClr val="000000"/>
                  </a:solidFill>
                </a:rPr>
                <a:t>is Lord</a:t>
              </a:r>
            </a:p>
          </p:txBody>
        </p:sp>
        <p:grpSp>
          <p:nvGrpSpPr>
            <p:cNvPr id="1063985" name="Group 49"/>
            <p:cNvGrpSpPr>
              <a:grpSpLocks/>
            </p:cNvGrpSpPr>
            <p:nvPr/>
          </p:nvGrpSpPr>
          <p:grpSpPr bwMode="auto">
            <a:xfrm>
              <a:off x="2987675" y="1484313"/>
              <a:ext cx="1420813" cy="1649412"/>
              <a:chOff x="2336" y="1026"/>
              <a:chExt cx="895" cy="1039"/>
            </a:xfrm>
          </p:grpSpPr>
          <p:grpSp>
            <p:nvGrpSpPr>
              <p:cNvPr id="1063958" name="Group 22"/>
              <p:cNvGrpSpPr>
                <a:grpSpLocks/>
              </p:cNvGrpSpPr>
              <p:nvPr/>
            </p:nvGrpSpPr>
            <p:grpSpPr bwMode="auto">
              <a:xfrm>
                <a:off x="2426" y="1026"/>
                <a:ext cx="726" cy="591"/>
                <a:chOff x="577" y="2077"/>
                <a:chExt cx="481" cy="455"/>
              </a:xfrm>
            </p:grpSpPr>
            <p:grpSp>
              <p:nvGrpSpPr>
                <p:cNvPr id="1063959" name="Group 23"/>
                <p:cNvGrpSpPr>
                  <a:grpSpLocks noChangeAspect="1"/>
                </p:cNvGrpSpPr>
                <p:nvPr/>
              </p:nvGrpSpPr>
              <p:grpSpPr bwMode="auto">
                <a:xfrm>
                  <a:off x="577" y="2077"/>
                  <a:ext cx="481" cy="455"/>
                  <a:chOff x="4059" y="301"/>
                  <a:chExt cx="816" cy="771"/>
                </a:xfrm>
              </p:grpSpPr>
              <p:pic>
                <p:nvPicPr>
                  <p:cNvPr id="10639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61" name="AutoShape 25"/>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62" name="Picture 2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64" name="Rectangle 28"/>
              <p:cNvSpPr>
                <a:spLocks noChangeArrowheads="1"/>
              </p:cNvSpPr>
              <p:nvPr/>
            </p:nvSpPr>
            <p:spPr bwMode="auto">
              <a:xfrm>
                <a:off x="2336" y="1661"/>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grpSp>
      <p:sp>
        <p:nvSpPr>
          <p:cNvPr id="1063971" name="Text Box 35"/>
          <p:cNvSpPr txBox="1">
            <a:spLocks noChangeArrowheads="1"/>
          </p:cNvSpPr>
          <p:nvPr/>
        </p:nvSpPr>
        <p:spPr bwMode="auto">
          <a:xfrm>
            <a:off x="1331913" y="39338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I am Lord</a:t>
            </a:r>
          </a:p>
        </p:txBody>
      </p:sp>
      <p:grpSp>
        <p:nvGrpSpPr>
          <p:cNvPr id="1063995" name="Group 59"/>
          <p:cNvGrpSpPr>
            <a:grpSpLocks/>
          </p:cNvGrpSpPr>
          <p:nvPr/>
        </p:nvGrpSpPr>
        <p:grpSpPr bwMode="auto">
          <a:xfrm>
            <a:off x="1258888" y="4219575"/>
            <a:ext cx="1420812" cy="1649413"/>
            <a:chOff x="793" y="2658"/>
            <a:chExt cx="895" cy="1039"/>
          </a:xfrm>
        </p:grpSpPr>
        <p:grpSp>
          <p:nvGrpSpPr>
            <p:cNvPr id="1063966" name="Group 30"/>
            <p:cNvGrpSpPr>
              <a:grpSpLocks/>
            </p:cNvGrpSpPr>
            <p:nvPr/>
          </p:nvGrpSpPr>
          <p:grpSpPr bwMode="auto">
            <a:xfrm>
              <a:off x="883" y="2658"/>
              <a:ext cx="726" cy="591"/>
              <a:chOff x="577" y="2077"/>
              <a:chExt cx="481" cy="455"/>
            </a:xfrm>
          </p:grpSpPr>
          <p:grpSp>
            <p:nvGrpSpPr>
              <p:cNvPr id="1063967" name="Group 31"/>
              <p:cNvGrpSpPr>
                <a:grpSpLocks noChangeAspect="1"/>
              </p:cNvGrpSpPr>
              <p:nvPr/>
            </p:nvGrpSpPr>
            <p:grpSpPr bwMode="auto">
              <a:xfrm>
                <a:off x="577" y="2077"/>
                <a:ext cx="481" cy="455"/>
                <a:chOff x="4059" y="301"/>
                <a:chExt cx="816" cy="771"/>
              </a:xfrm>
            </p:grpSpPr>
            <p:pic>
              <p:nvPicPr>
                <p:cNvPr id="1063968"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69" name="AutoShape 33"/>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70" name="Picture 3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72" name="Rectangle 36"/>
            <p:cNvSpPr>
              <a:spLocks noChangeArrowheads="1"/>
            </p:cNvSpPr>
            <p:nvPr/>
          </p:nvSpPr>
          <p:spPr bwMode="auto">
            <a:xfrm>
              <a:off x="793" y="3293"/>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sp>
        <p:nvSpPr>
          <p:cNvPr id="1063973" name="Text Box 37"/>
          <p:cNvSpPr txBox="1">
            <a:spLocks noChangeArrowheads="1"/>
          </p:cNvSpPr>
          <p:nvPr/>
        </p:nvSpPr>
        <p:spPr bwMode="auto">
          <a:xfrm>
            <a:off x="1258888" y="3500438"/>
            <a:ext cx="1295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9900CC"/>
                </a:solidFill>
                <a:effectLst>
                  <a:outerShdw blurRad="38100" dist="38100" dir="2700000" algn="tl">
                    <a:srgbClr val="000000">
                      <a:alpha val="43137"/>
                    </a:srgbClr>
                  </a:outerShdw>
                </a:effectLst>
              </a:rPr>
              <a:t>Jesus is King</a:t>
            </a:r>
          </a:p>
        </p:txBody>
      </p:sp>
      <p:sp>
        <p:nvSpPr>
          <p:cNvPr id="1063975" name="Text Box 39"/>
          <p:cNvSpPr txBox="1">
            <a:spLocks noChangeArrowheads="1"/>
          </p:cNvSpPr>
          <p:nvPr/>
        </p:nvSpPr>
        <p:spPr bwMode="auto">
          <a:xfrm>
            <a:off x="5435600" y="908050"/>
            <a:ext cx="86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Training</a:t>
            </a:r>
          </a:p>
        </p:txBody>
      </p:sp>
      <p:sp>
        <p:nvSpPr>
          <p:cNvPr id="1063982" name="Text Box 46"/>
          <p:cNvSpPr txBox="1">
            <a:spLocks noChangeArrowheads="1"/>
          </p:cNvSpPr>
          <p:nvPr/>
        </p:nvSpPr>
        <p:spPr bwMode="auto">
          <a:xfrm>
            <a:off x="4427538" y="3933825"/>
            <a:ext cx="12239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I am King</a:t>
            </a:r>
          </a:p>
        </p:txBody>
      </p:sp>
      <p:grpSp>
        <p:nvGrpSpPr>
          <p:cNvPr id="1064000" name="Group 64"/>
          <p:cNvGrpSpPr>
            <a:grpSpLocks/>
          </p:cNvGrpSpPr>
          <p:nvPr/>
        </p:nvGrpSpPr>
        <p:grpSpPr bwMode="auto">
          <a:xfrm>
            <a:off x="4356100" y="4292600"/>
            <a:ext cx="1420813" cy="1649413"/>
            <a:chOff x="2744" y="2704"/>
            <a:chExt cx="895" cy="1039"/>
          </a:xfrm>
        </p:grpSpPr>
        <p:grpSp>
          <p:nvGrpSpPr>
            <p:cNvPr id="1063977" name="Group 41"/>
            <p:cNvGrpSpPr>
              <a:grpSpLocks/>
            </p:cNvGrpSpPr>
            <p:nvPr/>
          </p:nvGrpSpPr>
          <p:grpSpPr bwMode="auto">
            <a:xfrm>
              <a:off x="2834" y="2704"/>
              <a:ext cx="726" cy="591"/>
              <a:chOff x="577" y="2077"/>
              <a:chExt cx="481" cy="455"/>
            </a:xfrm>
          </p:grpSpPr>
          <p:grpSp>
            <p:nvGrpSpPr>
              <p:cNvPr id="1063978" name="Group 42"/>
              <p:cNvGrpSpPr>
                <a:grpSpLocks noChangeAspect="1"/>
              </p:cNvGrpSpPr>
              <p:nvPr/>
            </p:nvGrpSpPr>
            <p:grpSpPr bwMode="auto">
              <a:xfrm>
                <a:off x="577" y="2077"/>
                <a:ext cx="481" cy="455"/>
                <a:chOff x="4059" y="301"/>
                <a:chExt cx="816" cy="771"/>
              </a:xfrm>
            </p:grpSpPr>
            <p:pic>
              <p:nvPicPr>
                <p:cNvPr id="1063979" name="Picture 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80" name="AutoShape 44"/>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81" name="Picture 4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83" name="Rectangle 47"/>
            <p:cNvSpPr>
              <a:spLocks noChangeArrowheads="1"/>
            </p:cNvSpPr>
            <p:nvPr/>
          </p:nvSpPr>
          <p:spPr bwMode="auto">
            <a:xfrm>
              <a:off x="2744" y="3339"/>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sp>
        <p:nvSpPr>
          <p:cNvPr id="1063984" name="Text Box 48"/>
          <p:cNvSpPr txBox="1">
            <a:spLocks noChangeArrowheads="1"/>
          </p:cNvSpPr>
          <p:nvPr/>
        </p:nvSpPr>
        <p:spPr bwMode="auto">
          <a:xfrm>
            <a:off x="4427538" y="6308725"/>
            <a:ext cx="1512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Rule House</a:t>
            </a:r>
          </a:p>
        </p:txBody>
      </p:sp>
      <p:sp>
        <p:nvSpPr>
          <p:cNvPr id="1063986" name="Text Box 50"/>
          <p:cNvSpPr txBox="1">
            <a:spLocks noChangeArrowheads="1"/>
          </p:cNvSpPr>
          <p:nvPr/>
        </p:nvSpPr>
        <p:spPr bwMode="auto">
          <a:xfrm>
            <a:off x="2051050" y="1557338"/>
            <a:ext cx="1006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Abdicate</a:t>
            </a:r>
          </a:p>
        </p:txBody>
      </p:sp>
      <p:sp>
        <p:nvSpPr>
          <p:cNvPr id="1063987" name="Text Box 51"/>
          <p:cNvSpPr txBox="1">
            <a:spLocks noChangeArrowheads="1"/>
          </p:cNvSpPr>
          <p:nvPr/>
        </p:nvSpPr>
        <p:spPr bwMode="auto">
          <a:xfrm>
            <a:off x="5651500" y="2636838"/>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Servant</a:t>
            </a:r>
          </a:p>
        </p:txBody>
      </p:sp>
      <p:sp>
        <p:nvSpPr>
          <p:cNvPr id="1063988" name="Text Box 52"/>
          <p:cNvSpPr txBox="1">
            <a:spLocks noChangeArrowheads="1"/>
          </p:cNvSpPr>
          <p:nvPr/>
        </p:nvSpPr>
        <p:spPr bwMode="auto">
          <a:xfrm>
            <a:off x="4211638" y="1412875"/>
            <a:ext cx="13684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Trials</a:t>
            </a:r>
            <a:br>
              <a:rPr lang="en-GB" dirty="0">
                <a:solidFill>
                  <a:srgbClr val="FF0000"/>
                </a:solidFill>
              </a:rPr>
            </a:br>
            <a:r>
              <a:rPr lang="en-GB" dirty="0">
                <a:solidFill>
                  <a:srgbClr val="FF0000"/>
                </a:solidFill>
              </a:rPr>
              <a:t>Tribulations</a:t>
            </a:r>
          </a:p>
        </p:txBody>
      </p:sp>
      <p:sp>
        <p:nvSpPr>
          <p:cNvPr id="1063989" name="Text Box 53"/>
          <p:cNvSpPr txBox="1">
            <a:spLocks noChangeArrowheads="1"/>
          </p:cNvSpPr>
          <p:nvPr/>
        </p:nvSpPr>
        <p:spPr bwMode="auto">
          <a:xfrm>
            <a:off x="6227763" y="3068638"/>
            <a:ext cx="13668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Ways of God</a:t>
            </a:r>
          </a:p>
        </p:txBody>
      </p:sp>
      <p:sp>
        <p:nvSpPr>
          <p:cNvPr id="1063990" name="Text Box 54"/>
          <p:cNvSpPr txBox="1">
            <a:spLocks noChangeArrowheads="1"/>
          </p:cNvSpPr>
          <p:nvPr/>
        </p:nvSpPr>
        <p:spPr bwMode="auto">
          <a:xfrm>
            <a:off x="5651500" y="2060575"/>
            <a:ext cx="86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Steward</a:t>
            </a:r>
          </a:p>
        </p:txBody>
      </p:sp>
      <p:sp>
        <p:nvSpPr>
          <p:cNvPr id="1063991" name="Text Box 55"/>
          <p:cNvSpPr txBox="1">
            <a:spLocks noChangeArrowheads="1"/>
          </p:cNvSpPr>
          <p:nvPr/>
        </p:nvSpPr>
        <p:spPr bwMode="auto">
          <a:xfrm>
            <a:off x="5651500" y="1557338"/>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Friend</a:t>
            </a:r>
          </a:p>
        </p:txBody>
      </p:sp>
      <p:sp>
        <p:nvSpPr>
          <p:cNvPr id="1063992" name="Text Box 56"/>
          <p:cNvSpPr txBox="1">
            <a:spLocks noChangeArrowheads="1"/>
          </p:cNvSpPr>
          <p:nvPr/>
        </p:nvSpPr>
        <p:spPr bwMode="auto">
          <a:xfrm>
            <a:off x="6877050" y="2636838"/>
            <a:ext cx="172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Works of God</a:t>
            </a:r>
          </a:p>
        </p:txBody>
      </p:sp>
      <p:sp>
        <p:nvSpPr>
          <p:cNvPr id="1063993" name="Text Box 57"/>
          <p:cNvSpPr txBox="1">
            <a:spLocks noChangeArrowheads="1"/>
          </p:cNvSpPr>
          <p:nvPr/>
        </p:nvSpPr>
        <p:spPr bwMode="auto">
          <a:xfrm>
            <a:off x="6877050" y="1989138"/>
            <a:ext cx="1727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Resources</a:t>
            </a:r>
            <a:br>
              <a:rPr lang="en-GB" dirty="0">
                <a:solidFill>
                  <a:srgbClr val="000000"/>
                </a:solidFill>
              </a:rPr>
            </a:br>
            <a:r>
              <a:rPr lang="en-GB" dirty="0">
                <a:solidFill>
                  <a:srgbClr val="000000"/>
                </a:solidFill>
              </a:rPr>
              <a:t>Responsibility</a:t>
            </a:r>
          </a:p>
        </p:txBody>
      </p:sp>
      <p:sp>
        <p:nvSpPr>
          <p:cNvPr id="1063994" name="Text Box 58"/>
          <p:cNvSpPr txBox="1">
            <a:spLocks noChangeArrowheads="1"/>
          </p:cNvSpPr>
          <p:nvPr/>
        </p:nvSpPr>
        <p:spPr bwMode="auto">
          <a:xfrm>
            <a:off x="6877050" y="1557338"/>
            <a:ext cx="172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Relationship</a:t>
            </a:r>
          </a:p>
        </p:txBody>
      </p:sp>
      <p:sp>
        <p:nvSpPr>
          <p:cNvPr id="1063996" name="Text Box 60"/>
          <p:cNvSpPr txBox="1">
            <a:spLocks noChangeArrowheads="1"/>
          </p:cNvSpPr>
          <p:nvPr/>
        </p:nvSpPr>
        <p:spPr bwMode="auto">
          <a:xfrm>
            <a:off x="827088" y="6092825"/>
            <a:ext cx="2301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Administer Principles of Kingdom</a:t>
            </a:r>
          </a:p>
        </p:txBody>
      </p:sp>
      <p:sp>
        <p:nvSpPr>
          <p:cNvPr id="1063997" name="Text Box 61"/>
          <p:cNvSpPr txBox="1">
            <a:spLocks noChangeArrowheads="1"/>
          </p:cNvSpPr>
          <p:nvPr/>
        </p:nvSpPr>
        <p:spPr bwMode="auto">
          <a:xfrm>
            <a:off x="0" y="4437063"/>
            <a:ext cx="1223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Holy Spirit</a:t>
            </a:r>
          </a:p>
        </p:txBody>
      </p:sp>
      <p:sp>
        <p:nvSpPr>
          <p:cNvPr id="1063998" name="Text Box 62"/>
          <p:cNvSpPr txBox="1">
            <a:spLocks noChangeArrowheads="1"/>
          </p:cNvSpPr>
          <p:nvPr/>
        </p:nvSpPr>
        <p:spPr bwMode="auto">
          <a:xfrm>
            <a:off x="2987675" y="4437063"/>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Jesus</a:t>
            </a:r>
          </a:p>
        </p:txBody>
      </p:sp>
      <p:sp>
        <p:nvSpPr>
          <p:cNvPr id="1063999" name="Text Box 63"/>
          <p:cNvSpPr txBox="1">
            <a:spLocks noChangeArrowheads="1"/>
          </p:cNvSpPr>
          <p:nvPr/>
        </p:nvSpPr>
        <p:spPr bwMode="auto">
          <a:xfrm>
            <a:off x="4211638" y="3573463"/>
            <a:ext cx="17287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9900CC"/>
                </a:solidFill>
                <a:effectLst>
                  <a:outerShdw blurRad="38100" dist="38100" dir="2700000" algn="tl">
                    <a:srgbClr val="000000">
                      <a:alpha val="43137"/>
                    </a:srgbClr>
                  </a:outerShdw>
                </a:effectLst>
              </a:rPr>
              <a:t>God is Father</a:t>
            </a:r>
          </a:p>
        </p:txBody>
      </p:sp>
      <p:grpSp>
        <p:nvGrpSpPr>
          <p:cNvPr id="1064001" name="Group 65"/>
          <p:cNvGrpSpPr>
            <a:grpSpLocks/>
          </p:cNvGrpSpPr>
          <p:nvPr/>
        </p:nvGrpSpPr>
        <p:grpSpPr bwMode="auto">
          <a:xfrm>
            <a:off x="6948488" y="4149725"/>
            <a:ext cx="1420812" cy="1649413"/>
            <a:chOff x="2744" y="2704"/>
            <a:chExt cx="895" cy="1039"/>
          </a:xfrm>
        </p:grpSpPr>
        <p:grpSp>
          <p:nvGrpSpPr>
            <p:cNvPr id="1064002" name="Group 66"/>
            <p:cNvGrpSpPr>
              <a:grpSpLocks/>
            </p:cNvGrpSpPr>
            <p:nvPr/>
          </p:nvGrpSpPr>
          <p:grpSpPr bwMode="auto">
            <a:xfrm>
              <a:off x="2834" y="2704"/>
              <a:ext cx="726" cy="591"/>
              <a:chOff x="577" y="2077"/>
              <a:chExt cx="481" cy="455"/>
            </a:xfrm>
          </p:grpSpPr>
          <p:grpSp>
            <p:nvGrpSpPr>
              <p:cNvPr id="1064003" name="Group 67"/>
              <p:cNvGrpSpPr>
                <a:grpSpLocks noChangeAspect="1"/>
              </p:cNvGrpSpPr>
              <p:nvPr/>
            </p:nvGrpSpPr>
            <p:grpSpPr bwMode="auto">
              <a:xfrm>
                <a:off x="577" y="2077"/>
                <a:ext cx="481" cy="455"/>
                <a:chOff x="4059" y="301"/>
                <a:chExt cx="816" cy="771"/>
              </a:xfrm>
            </p:grpSpPr>
            <p:pic>
              <p:nvPicPr>
                <p:cNvPr id="1064004" name="Picture 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005" name="AutoShape 69"/>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4006" name="Picture 7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4007" name="Rectangle 71"/>
            <p:cNvSpPr>
              <a:spLocks noChangeArrowheads="1"/>
            </p:cNvSpPr>
            <p:nvPr/>
          </p:nvSpPr>
          <p:spPr bwMode="auto">
            <a:xfrm>
              <a:off x="2744" y="3339"/>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sp>
        <p:nvSpPr>
          <p:cNvPr id="1064008" name="Text Box 72"/>
          <p:cNvSpPr txBox="1">
            <a:spLocks noChangeArrowheads="1"/>
          </p:cNvSpPr>
          <p:nvPr/>
        </p:nvSpPr>
        <p:spPr bwMode="auto">
          <a:xfrm>
            <a:off x="7092950" y="3716338"/>
            <a:ext cx="1223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I am a Son</a:t>
            </a:r>
          </a:p>
        </p:txBody>
      </p:sp>
      <p:sp>
        <p:nvSpPr>
          <p:cNvPr id="1064009" name="Text Box 73"/>
          <p:cNvSpPr txBox="1">
            <a:spLocks noChangeArrowheads="1"/>
          </p:cNvSpPr>
          <p:nvPr/>
        </p:nvSpPr>
        <p:spPr bwMode="auto">
          <a:xfrm>
            <a:off x="5867400" y="4437063"/>
            <a:ext cx="1079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Father</a:t>
            </a:r>
          </a:p>
        </p:txBody>
      </p:sp>
      <p:sp>
        <p:nvSpPr>
          <p:cNvPr id="1064012" name="Text Box 76"/>
          <p:cNvSpPr txBox="1">
            <a:spLocks noChangeArrowheads="1"/>
          </p:cNvSpPr>
          <p:nvPr/>
        </p:nvSpPr>
        <p:spPr bwMode="auto">
          <a:xfrm>
            <a:off x="6948488" y="6381750"/>
            <a:ext cx="1512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Judge Courts</a:t>
            </a:r>
          </a:p>
        </p:txBody>
      </p:sp>
    </p:spTree>
    <p:extLst>
      <p:ext uri="{BB962C8B-B14F-4D97-AF65-F5344CB8AC3E}">
        <p14:creationId xmlns:p14="http://schemas.microsoft.com/office/powerpoint/2010/main" val="4261792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250825" y="0"/>
            <a:ext cx="8893175" cy="730250"/>
          </a:xfrm>
        </p:spPr>
        <p:txBody>
          <a:bodyPr/>
          <a:lstStyle/>
          <a:p>
            <a:pPr eaLnBrk="1" hangingPunct="1">
              <a:defRPr/>
            </a:pPr>
            <a:r>
              <a:rPr lang="en-GB" sz="4200" smtClean="0"/>
              <a:t>Preparing for destiny - spirit building</a:t>
            </a:r>
          </a:p>
        </p:txBody>
      </p:sp>
      <p:sp>
        <p:nvSpPr>
          <p:cNvPr id="1106947" name="Rectangle 3"/>
          <p:cNvSpPr>
            <a:spLocks noGrp="1" noChangeArrowheads="1"/>
          </p:cNvSpPr>
          <p:nvPr>
            <p:ph type="body" idx="1"/>
          </p:nvPr>
        </p:nvSpPr>
        <p:spPr>
          <a:xfrm>
            <a:off x="179388" y="836613"/>
            <a:ext cx="8856662" cy="5761037"/>
          </a:xfrm>
        </p:spPr>
        <p:txBody>
          <a:bodyPr>
            <a:normAutofit/>
          </a:bodyPr>
          <a:lstStyle/>
          <a:p>
            <a:pPr eaLnBrk="1" hangingPunct="1">
              <a:spcBef>
                <a:spcPts val="2400"/>
              </a:spcBef>
              <a:defRPr/>
            </a:pPr>
            <a:r>
              <a:rPr lang="en-GB" sz="3600" dirty="0" smtClean="0"/>
              <a:t>Give God first love, place, priority</a:t>
            </a:r>
          </a:p>
          <a:p>
            <a:pPr eaLnBrk="1" hangingPunct="1">
              <a:spcBef>
                <a:spcPts val="2400"/>
              </a:spcBef>
              <a:defRPr/>
            </a:pPr>
            <a:r>
              <a:rPr lang="en-GB" sz="3600" dirty="0" smtClean="0"/>
              <a:t>Pray &amp; sing in tongues</a:t>
            </a:r>
          </a:p>
          <a:p>
            <a:pPr eaLnBrk="1" hangingPunct="1">
              <a:spcBef>
                <a:spcPts val="2400"/>
              </a:spcBef>
              <a:defRPr/>
            </a:pPr>
            <a:r>
              <a:rPr lang="en-GB" sz="3600" dirty="0" smtClean="0"/>
              <a:t>Wait on the Lord – Be still </a:t>
            </a:r>
          </a:p>
          <a:p>
            <a:pPr eaLnBrk="1" hangingPunct="1">
              <a:spcBef>
                <a:spcPts val="2400"/>
              </a:spcBef>
              <a:defRPr/>
            </a:pPr>
            <a:r>
              <a:rPr lang="en-GB" sz="3600" dirty="0" smtClean="0"/>
              <a:t>Meditate on word of God – Prov </a:t>
            </a:r>
            <a:r>
              <a:rPr lang="en-GB" sz="3600" dirty="0" smtClean="0"/>
              <a:t>4:20-23</a:t>
            </a:r>
            <a:endParaRPr lang="en-GB"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069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a:xfrm>
            <a:off x="468313" y="0"/>
            <a:ext cx="8229600" cy="749300"/>
          </a:xfrm>
        </p:spPr>
        <p:txBody>
          <a:bodyPr>
            <a:normAutofit fontScale="90000"/>
          </a:bodyPr>
          <a:lstStyle/>
          <a:p>
            <a:pPr eaLnBrk="1" hangingPunct="1">
              <a:defRPr/>
            </a:pPr>
            <a:r>
              <a:rPr lang="en-GB" dirty="0" smtClean="0"/>
              <a:t>Preparing for destiny - Meditation</a:t>
            </a:r>
            <a:endParaRPr lang="en-GB" dirty="0" smtClean="0"/>
          </a:p>
        </p:txBody>
      </p:sp>
      <p:sp>
        <p:nvSpPr>
          <p:cNvPr id="1074179" name="Rectangle 3"/>
          <p:cNvSpPr>
            <a:spLocks noGrp="1" noChangeArrowheads="1"/>
          </p:cNvSpPr>
          <p:nvPr>
            <p:ph type="body" idx="1"/>
          </p:nvPr>
        </p:nvSpPr>
        <p:spPr>
          <a:xfrm>
            <a:off x="0" y="836613"/>
            <a:ext cx="9144000" cy="5904755"/>
          </a:xfrm>
        </p:spPr>
        <p:txBody>
          <a:bodyPr/>
          <a:lstStyle/>
          <a:p>
            <a:pPr eaLnBrk="1" hangingPunct="1">
              <a:defRPr/>
            </a:pPr>
            <a:r>
              <a:rPr lang="en-GB" dirty="0" err="1" smtClean="0"/>
              <a:t>Heb</a:t>
            </a:r>
            <a:r>
              <a:rPr lang="en-GB" dirty="0" smtClean="0"/>
              <a:t> 4:12 For the word of God is living and active</a:t>
            </a:r>
          </a:p>
          <a:p>
            <a:pPr eaLnBrk="1" hangingPunct="1">
              <a:defRPr/>
            </a:pPr>
            <a:r>
              <a:rPr lang="en-GB" dirty="0" smtClean="0"/>
              <a:t>Meditate on it in 2D to experience it in 3D. A picture paints a 1000 words</a:t>
            </a:r>
          </a:p>
          <a:p>
            <a:pPr eaLnBrk="1" hangingPunct="1">
              <a:defRPr/>
            </a:pPr>
            <a:r>
              <a:rPr lang="en-GB" dirty="0" smtClean="0"/>
              <a:t>Experiences, visions, pictures, revelation</a:t>
            </a:r>
          </a:p>
          <a:p>
            <a:pPr eaLnBrk="1" hangingPunct="1">
              <a:defRPr/>
            </a:pPr>
            <a:r>
              <a:rPr lang="en-GB" dirty="0" smtClean="0"/>
              <a:t>Write, Review &amp; revisit </a:t>
            </a:r>
            <a:r>
              <a:rPr lang="en-GB" dirty="0" smtClean="0"/>
              <a:t>– value it</a:t>
            </a:r>
          </a:p>
          <a:p>
            <a:pPr eaLnBrk="1" hangingPunct="1">
              <a:defRPr/>
            </a:pPr>
            <a:r>
              <a:rPr lang="en-GB" dirty="0" smtClean="0"/>
              <a:t>Consumer of the word to a producer of the word</a:t>
            </a:r>
          </a:p>
          <a:p>
            <a:pPr eaLnBrk="1" hangingPunct="1">
              <a:lnSpc>
                <a:spcPct val="90000"/>
              </a:lnSpc>
              <a:defRPr/>
            </a:pPr>
            <a:r>
              <a:rPr lang="en-GB" dirty="0" smtClean="0"/>
              <a:t>Tomato from supermarket</a:t>
            </a:r>
          </a:p>
          <a:p>
            <a:pPr eaLnBrk="1" hangingPunct="1">
              <a:lnSpc>
                <a:spcPct val="90000"/>
              </a:lnSpc>
              <a:defRPr/>
            </a:pPr>
            <a:r>
              <a:rPr lang="en-GB" dirty="0" smtClean="0"/>
              <a:t>Grow tomatoes – soil, seed, support, flowers, prune, feed, water, sun, shelter</a:t>
            </a:r>
            <a:endParaRPr lang="en-GB"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74178"/>
                                        </p:tgtEl>
                                        <p:attrNameLst>
                                          <p:attrName>style.visibility</p:attrName>
                                        </p:attrNameLst>
                                      </p:cBhvr>
                                      <p:to>
                                        <p:strVal val="visible"/>
                                      </p:to>
                                    </p:set>
                                    <p:animEffect transition="in" filter="dissolve">
                                      <p:cBhvr>
                                        <p:cTn id="7" dur="500"/>
                                        <p:tgtEl>
                                          <p:spTgt spid="1074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74179">
                                            <p:txEl>
                                              <p:pRg st="0" end="0"/>
                                            </p:txEl>
                                          </p:spTgt>
                                        </p:tgtEl>
                                        <p:attrNameLst>
                                          <p:attrName>style.visibility</p:attrName>
                                        </p:attrNameLst>
                                      </p:cBhvr>
                                      <p:to>
                                        <p:strVal val="visible"/>
                                      </p:to>
                                    </p:set>
                                    <p:animEffect transition="in" filter="dissolve">
                                      <p:cBhvr>
                                        <p:cTn id="12" dur="500"/>
                                        <p:tgtEl>
                                          <p:spTgt spid="1074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74179">
                                            <p:txEl>
                                              <p:pRg st="1" end="1"/>
                                            </p:txEl>
                                          </p:spTgt>
                                        </p:tgtEl>
                                        <p:attrNameLst>
                                          <p:attrName>style.visibility</p:attrName>
                                        </p:attrNameLst>
                                      </p:cBhvr>
                                      <p:to>
                                        <p:strVal val="visible"/>
                                      </p:to>
                                    </p:set>
                                    <p:animEffect transition="in" filter="dissolve">
                                      <p:cBhvr>
                                        <p:cTn id="17" dur="500"/>
                                        <p:tgtEl>
                                          <p:spTgt spid="1074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74179">
                                            <p:txEl>
                                              <p:pRg st="2" end="2"/>
                                            </p:txEl>
                                          </p:spTgt>
                                        </p:tgtEl>
                                        <p:attrNameLst>
                                          <p:attrName>style.visibility</p:attrName>
                                        </p:attrNameLst>
                                      </p:cBhvr>
                                      <p:to>
                                        <p:strVal val="visible"/>
                                      </p:to>
                                    </p:set>
                                    <p:animEffect transition="in" filter="dissolve">
                                      <p:cBhvr>
                                        <p:cTn id="22" dur="500"/>
                                        <p:tgtEl>
                                          <p:spTgt spid="10741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74179">
                                            <p:txEl>
                                              <p:pRg st="3" end="3"/>
                                            </p:txEl>
                                          </p:spTgt>
                                        </p:tgtEl>
                                        <p:attrNameLst>
                                          <p:attrName>style.visibility</p:attrName>
                                        </p:attrNameLst>
                                      </p:cBhvr>
                                      <p:to>
                                        <p:strVal val="visible"/>
                                      </p:to>
                                    </p:set>
                                    <p:animEffect transition="in" filter="dissolve">
                                      <p:cBhvr>
                                        <p:cTn id="27" dur="500"/>
                                        <p:tgtEl>
                                          <p:spTgt spid="10741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4179">
                                            <p:txEl>
                                              <p:pRg st="4" end="4"/>
                                            </p:txEl>
                                          </p:spTgt>
                                        </p:tgtEl>
                                        <p:attrNameLst>
                                          <p:attrName>style.visibility</p:attrName>
                                        </p:attrNameLst>
                                      </p:cBhvr>
                                      <p:to>
                                        <p:strVal val="visible"/>
                                      </p:to>
                                    </p:set>
                                    <p:animEffect transition="in" filter="dissolve">
                                      <p:cBhvr>
                                        <p:cTn id="32" dur="500"/>
                                        <p:tgtEl>
                                          <p:spTgt spid="107417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74179">
                                            <p:txEl>
                                              <p:pRg st="5" end="5"/>
                                            </p:txEl>
                                          </p:spTgt>
                                        </p:tgtEl>
                                        <p:attrNameLst>
                                          <p:attrName>style.visibility</p:attrName>
                                        </p:attrNameLst>
                                      </p:cBhvr>
                                      <p:to>
                                        <p:strVal val="visible"/>
                                      </p:to>
                                    </p:set>
                                    <p:animEffect transition="in" filter="dissolve">
                                      <p:cBhvr>
                                        <p:cTn id="37" dur="500"/>
                                        <p:tgtEl>
                                          <p:spTgt spid="107417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74179">
                                            <p:txEl>
                                              <p:pRg st="6" end="6"/>
                                            </p:txEl>
                                          </p:spTgt>
                                        </p:tgtEl>
                                        <p:attrNameLst>
                                          <p:attrName>style.visibility</p:attrName>
                                        </p:attrNameLst>
                                      </p:cBhvr>
                                      <p:to>
                                        <p:strVal val="visible"/>
                                      </p:to>
                                    </p:set>
                                    <p:animEffect transition="in" filter="dissolve">
                                      <p:cBhvr>
                                        <p:cTn id="42" dur="500"/>
                                        <p:tgtEl>
                                          <p:spTgt spid="1074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78" grpId="0"/>
      <p:bldP spid="1074179"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129592</TotalTime>
  <Words>2256</Words>
  <Application>Microsoft Office PowerPoint</Application>
  <PresentationFormat>On-screen Show (4:3)</PresentationFormat>
  <Paragraphs>382</Paragraphs>
  <Slides>40</Slides>
  <Notes>40</Notes>
  <HiddenSlides>0</HiddenSlides>
  <MMClips>0</MMClips>
  <ScaleCrop>false</ScaleCrop>
  <HeadingPairs>
    <vt:vector size="4" baseType="variant">
      <vt:variant>
        <vt:lpstr>Theme</vt:lpstr>
      </vt:variant>
      <vt:variant>
        <vt:i4>8</vt:i4>
      </vt:variant>
      <vt:variant>
        <vt:lpstr>Slide Titles</vt:lpstr>
      </vt:variant>
      <vt:variant>
        <vt:i4>40</vt:i4>
      </vt:variant>
    </vt:vector>
  </HeadingPairs>
  <TitlesOfParts>
    <vt:vector size="48" baseType="lpstr">
      <vt:lpstr>Ocean</vt:lpstr>
      <vt:lpstr>Default Design</vt:lpstr>
      <vt:lpstr>1_Default Design</vt:lpstr>
      <vt:lpstr>2_Ocean</vt:lpstr>
      <vt:lpstr>2_Default Design</vt:lpstr>
      <vt:lpstr>3_Default Design</vt:lpstr>
      <vt:lpstr>3_Ocean</vt:lpstr>
      <vt:lpstr>4_Ocean</vt:lpstr>
      <vt:lpstr> Preparing for Destiny</vt:lpstr>
      <vt:lpstr>PowerPoint Presentation</vt:lpstr>
      <vt:lpstr>PowerPoint Presentation</vt:lpstr>
      <vt:lpstr>PowerPoint Presentation</vt:lpstr>
      <vt:lpstr>Preparing for destiny – Seat of Rest</vt:lpstr>
      <vt:lpstr>Preparing for destiny – Seat of Rest</vt:lpstr>
      <vt:lpstr>Preparing for destiny -Training</vt:lpstr>
      <vt:lpstr>Preparing for destiny - spirit building</vt:lpstr>
      <vt:lpstr>Preparing for destiny - Meditation</vt:lpstr>
      <vt:lpstr>Preparing for destiny - Meditation</vt:lpstr>
      <vt:lpstr>Preparing for destiny - Meditation</vt:lpstr>
      <vt:lpstr>Preparing for destiny - Meditation</vt:lpstr>
      <vt:lpstr>PowerPoint Presentation</vt:lpstr>
      <vt:lpstr>PowerPoint Presentation</vt:lpstr>
      <vt:lpstr>Spirit Gates</vt:lpstr>
      <vt:lpstr>Soul Gates</vt:lpstr>
      <vt:lpstr>PowerPoint Presentation</vt:lpstr>
      <vt:lpstr>PowerPoint Presentation</vt:lpstr>
      <vt:lpstr>PowerPoint Presentation</vt:lpstr>
      <vt:lpstr>Preparing for destiny – Open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Opening our gates</vt:lpstr>
      <vt:lpstr>Preparing for Destiny- Practice</vt:lpstr>
      <vt:lpstr>Preparing for Destiny- Practice</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515</cp:revision>
  <dcterms:created xsi:type="dcterms:W3CDTF">2011-05-11T11:14:13Z</dcterms:created>
  <dcterms:modified xsi:type="dcterms:W3CDTF">2012-01-15T09:24:41Z</dcterms:modified>
</cp:coreProperties>
</file>