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96" r:id="rId3"/>
    <p:sldMasterId id="2147483720" r:id="rId4"/>
    <p:sldMasterId id="2147483756" r:id="rId5"/>
  </p:sldMasterIdLst>
  <p:notesMasterIdLst>
    <p:notesMasterId r:id="rId22"/>
  </p:notesMasterIdLst>
  <p:handoutMasterIdLst>
    <p:handoutMasterId r:id="rId23"/>
  </p:handoutMasterIdLst>
  <p:sldIdLst>
    <p:sldId id="789" r:id="rId6"/>
    <p:sldId id="687" r:id="rId7"/>
    <p:sldId id="739" r:id="rId8"/>
    <p:sldId id="787" r:id="rId9"/>
    <p:sldId id="800" r:id="rId10"/>
    <p:sldId id="801" r:id="rId11"/>
    <p:sldId id="802" r:id="rId12"/>
    <p:sldId id="782" r:id="rId13"/>
    <p:sldId id="752" r:id="rId14"/>
    <p:sldId id="803" r:id="rId15"/>
    <p:sldId id="791" r:id="rId16"/>
    <p:sldId id="799" r:id="rId17"/>
    <p:sldId id="784" r:id="rId18"/>
    <p:sldId id="796" r:id="rId19"/>
    <p:sldId id="691" r:id="rId20"/>
    <p:sldId id="804" r:id="rId2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A00"/>
    <a:srgbClr val="00A800"/>
    <a:srgbClr val="CC00CC"/>
    <a:srgbClr val="FF0000"/>
    <a:srgbClr val="000000"/>
    <a:srgbClr val="FFFF00"/>
    <a:srgbClr val="66FF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0"/>
  </p:normalViewPr>
  <p:slideViewPr>
    <p:cSldViewPr>
      <p:cViewPr varScale="1">
        <p:scale>
          <a:sx n="74" d="100"/>
          <a:sy n="7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156A346-9356-4EC9-88C4-2C951E0A42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3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6B7C199-3A66-4153-97FF-B2DF717A0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77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3AC69-BC5A-4DD9-B25A-886C8FF381A9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1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5499BA6-B81B-4C26-9E20-6C4A20F77AB7}" type="slidenum">
              <a:rPr lang="en-GB">
                <a:latin typeface="Arial" charset="0"/>
              </a:rPr>
              <a:pPr eaLnBrk="1" hangingPunct="1"/>
              <a:t>10</a:t>
            </a:fld>
            <a:endParaRPr lang="en-GB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5499BA6-B81B-4C26-9E20-6C4A20F77AB7}" type="slidenum">
              <a:rPr lang="en-GB">
                <a:latin typeface="Arial" charset="0"/>
              </a:rPr>
              <a:pPr eaLnBrk="1" hangingPunct="1"/>
              <a:t>11</a:t>
            </a:fld>
            <a:endParaRPr lang="en-GB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5499BA6-B81B-4C26-9E20-6C4A20F77AB7}" type="slidenum">
              <a:rPr lang="en-GB">
                <a:latin typeface="Arial" charset="0"/>
              </a:rPr>
              <a:pPr eaLnBrk="1" hangingPunct="1"/>
              <a:t>12</a:t>
            </a:fld>
            <a:endParaRPr lang="en-GB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9447A20-E804-48B8-B6C3-EF070CF21E12}" type="slidenum">
              <a:rPr lang="en-GB">
                <a:latin typeface="Arial" charset="0"/>
              </a:rPr>
              <a:pPr eaLnBrk="1" hangingPunct="1"/>
              <a:t>13</a:t>
            </a:fld>
            <a:endParaRPr lang="en-GB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B8DF3-D4BD-4BCF-A24F-67A2045BA124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2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609" y="745229"/>
            <a:ext cx="4896939" cy="3721527"/>
          </a:xfrm>
          <a:ln/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FDF3627-8163-44DB-9C92-0CAB5EBBAAF6}" type="slidenum">
              <a:rPr lang="en-GB">
                <a:latin typeface="Arial" charset="0"/>
              </a:rPr>
              <a:pPr eaLnBrk="1" hangingPunct="1"/>
              <a:t>15</a:t>
            </a:fld>
            <a:endParaRPr lang="en-GB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FDF3627-8163-44DB-9C92-0CAB5EBBAAF6}" type="slidenum">
              <a:rPr lang="en-GB">
                <a:latin typeface="Arial" charset="0"/>
              </a:rPr>
              <a:pPr eaLnBrk="1" hangingPunct="1"/>
              <a:t>16</a:t>
            </a:fld>
            <a:endParaRPr lang="en-GB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80F7788-A88A-47EB-99DB-2C916A66768D}" type="slidenum">
              <a:rPr lang="en-GB">
                <a:latin typeface="Arial" charset="0"/>
              </a:rPr>
              <a:pPr eaLnBrk="1" hangingPunct="1"/>
              <a:t>2</a:t>
            </a:fld>
            <a:endParaRPr lang="en-GB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6204C914-BF7A-4D22-B227-2AFD7FBAB51D}" type="slidenum">
              <a:rPr lang="en-GB">
                <a:latin typeface="Arial" charset="0"/>
              </a:rPr>
              <a:pPr eaLnBrk="1" hangingPunct="1"/>
              <a:t>3</a:t>
            </a:fld>
            <a:endParaRPr lang="en-GB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2BE72-01A3-48BE-AA8F-4D52644CAD6F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1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E4831-F5DC-472E-BB71-BBBD9583603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9840482-581F-42CE-9F5B-6B1A9575690A}" type="slidenum">
              <a:rPr lang="en-GB">
                <a:latin typeface="Arial" charset="0"/>
              </a:rPr>
              <a:pPr eaLnBrk="1" hangingPunct="1"/>
              <a:t>8</a:t>
            </a:fld>
            <a:endParaRPr lang="en-GB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5499BA6-B81B-4C26-9E20-6C4A20F77AB7}" type="slidenum">
              <a:rPr lang="en-GB">
                <a:latin typeface="Arial" charset="0"/>
              </a:rPr>
              <a:pPr eaLnBrk="1" hangingPunct="1"/>
              <a:t>9</a:t>
            </a:fld>
            <a:endParaRPr lang="en-GB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050BD1-7889-4B09-9FCB-8AFCE2E20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2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5F864-D7E5-4516-8FB8-8DD550F75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37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F85A0-0236-4BBF-88E6-8576197508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011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5A821-4593-4516-93D5-20DE124670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83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E650C-AC1B-46FB-907E-6351100AAE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508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8123C-7CB5-42CA-9F10-A9C6CE20D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6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D40DB-EDF8-4076-971E-40D17B1E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05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30F7-B241-43ED-96A5-445A6F96A8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7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76889-906F-4AF3-902C-7CD00ABF6A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25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9A9C9-FAB4-4298-AE97-3BE15FBAE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170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6EB2-2211-4068-B2B0-EB2F68CFB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7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707"/>
            <a:ext cx="8229600" cy="863600"/>
          </a:xfrm>
        </p:spPr>
        <p:txBody>
          <a:bodyPr lIns="0" tIns="0" rIns="0" bIns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EDDB-87E5-4DE5-BF80-5ABE371ECE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D7E89-6A0B-4F6F-824D-DC83B8067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84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0C72A-4BCB-4729-A741-7EE6E30B30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01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19EA-BB57-4738-AA4E-F935A7C69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833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94D2B-A082-4D24-AE86-C516BDB5992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469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815E-0F02-40A7-9FD7-4AEE7EAFCD3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551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9DB4B-D31D-4586-9B9C-42BE860B458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677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6ED65-91BF-42F6-A706-AF9D9840BCF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85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A0DBE-1E10-4341-A85C-D494B2C504D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63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C98F6-7184-4261-8C63-B6533E3E33C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39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C42CB-AAF5-410B-81FC-B9711791D9F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6D240-D8B5-48AB-8C1B-3600ADEFA6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050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C7E6-7722-471D-9CFD-17D531CE137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72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1BDC6-C821-4D3C-AB9C-72C63A13896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05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8F110-EC54-4C36-BABB-71A90BE80CA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732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A9B57-64FE-4EED-A180-A238B612EFB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042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E79A5C-039B-475A-990C-AB96835B582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567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F93AE-E462-4E86-ABFE-EF35725435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991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DE82-0EA3-4649-91E8-E1614F18477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0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DD00E-9158-4BF5-B920-540BDE7AFD7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86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3D14-2748-46E4-8CF2-DCBFAB0E757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207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0DE3-103D-441D-86FC-03D91903A89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6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7F29-D8FA-427C-8816-7B73BD7DE1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970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DE59-EAB7-4448-9D70-F62FC6DE0E2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76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CFDAB-7B9A-4BF5-AE1F-78424794ACA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000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6059A-1CDA-4B4E-B025-23FAE4AAF6E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434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AB8DD-8354-407B-A450-491E090540A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566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F7589-410A-4E58-8368-0363C48C177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633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346F2D-FD79-4EFD-9624-56B359E94D2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424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63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616624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15D7A-578B-4E68-BD85-EB9C31A145A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892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3C0E8-8A73-4125-8601-05DF5B57759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907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007BA-BE61-4199-8069-5D00BE1BB02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0128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2ABAB-AC94-40B7-8680-C636049E1B8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8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75E1-FE29-424E-B148-13F1E38634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230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68657-C10F-4123-9200-91F7DB26943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735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44FB7-584E-442D-BE66-50C809321B8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479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94B25-3376-4799-B6A4-42D42381A71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12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8EFC7-2D3E-4296-A9C1-FC68A85D4F9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680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85B05-7B90-4EEE-B51C-B9BBA93F227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200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6AA5F-29C6-4CAA-98B8-1BB443E7B5D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0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428E9-2D7E-489C-8C04-C18EC08DB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6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7BF08-E472-4F8C-9A11-894D9B1799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0639-810E-4148-890E-CE1926A52A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8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EA4BE-E902-4669-9D4C-17F461355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0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3DC539-033C-45E4-A10B-D6D20291FF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89493BDE-138E-49E6-9C9F-B0BBE6428C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2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9830BF6-0449-4D88-90EF-8D28E3874CC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8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B35D885-7133-4AEE-8F2C-F651C3B72B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195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1D21AFA-F53B-4292-B0C9-5AB34164C3E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402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399087"/>
          </a:xfrm>
          <a:noFill/>
          <a:ln/>
        </p:spPr>
        <p:txBody>
          <a:bodyPr lIns="18000" tIns="0" rIns="18000" bIns="0"/>
          <a:lstStyle/>
          <a:p>
            <a:pPr>
              <a:spcBef>
                <a:spcPct val="100000"/>
              </a:spcBef>
            </a:pPr>
            <a:r>
              <a:rPr lang="en-GB" sz="4400" dirty="0"/>
              <a:t>Building up of the spirit</a:t>
            </a:r>
          </a:p>
          <a:p>
            <a:pPr>
              <a:spcBef>
                <a:spcPct val="100000"/>
              </a:spcBef>
            </a:pPr>
            <a:r>
              <a:rPr lang="en-GB" sz="4400" dirty="0"/>
              <a:t>Restoring &amp; refining of the soul</a:t>
            </a:r>
            <a:endParaRPr lang="en-GB" sz="4000" dirty="0">
              <a:solidFill>
                <a:srgbClr val="FFFF00"/>
              </a:solidFill>
            </a:endParaRPr>
          </a:p>
          <a:p>
            <a:pPr>
              <a:spcBef>
                <a:spcPct val="100000"/>
              </a:spcBef>
            </a:pPr>
            <a:r>
              <a:rPr lang="en-GB" sz="4400" dirty="0"/>
              <a:t>Spirit - Soul </a:t>
            </a:r>
            <a:r>
              <a:rPr lang="en-GB" sz="4400" dirty="0" smtClean="0"/>
              <a:t>- </a:t>
            </a:r>
            <a:r>
              <a:rPr lang="en-GB" sz="4400" dirty="0"/>
              <a:t>Body</a:t>
            </a:r>
          </a:p>
          <a:p>
            <a:pPr>
              <a:spcBef>
                <a:spcPct val="100000"/>
              </a:spcBef>
            </a:pPr>
            <a:r>
              <a:rPr lang="en-GB" sz="4400" dirty="0"/>
              <a:t>Glory of God manifested on earth &amp; beyond through sons of light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75688" cy="760413"/>
          </a:xfrm>
          <a:noFill/>
          <a:ln/>
        </p:spPr>
        <p:txBody>
          <a:bodyPr lIns="0" tIns="0" rIns="0" bIns="0"/>
          <a:lstStyle/>
          <a:p>
            <a:r>
              <a:rPr lang="en-GB"/>
              <a:t> Preparing for Destiny</a:t>
            </a:r>
          </a:p>
        </p:txBody>
      </p:sp>
    </p:spTree>
    <p:extLst>
      <p:ext uri="{BB962C8B-B14F-4D97-AF65-F5344CB8AC3E}">
        <p14:creationId xmlns:p14="http://schemas.microsoft.com/office/powerpoint/2010/main" val="3599527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49300"/>
          </a:xfrm>
        </p:spPr>
        <p:txBody>
          <a:bodyPr/>
          <a:lstStyle/>
          <a:p>
            <a:pPr eaLnBrk="1" hangingPunct="1">
              <a:defRPr/>
            </a:pPr>
            <a:r>
              <a:rPr lang="en-GB" sz="4300" dirty="0">
                <a:solidFill>
                  <a:srgbClr val="00C600"/>
                </a:solidFill>
              </a:rPr>
              <a:t>Preparing for destiny - Meditation</a:t>
            </a:r>
            <a:endParaRPr lang="en-GB" dirty="0" smtClean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761037"/>
          </a:xfrm>
        </p:spPr>
        <p:txBody>
          <a:bodyPr>
            <a:no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3600" dirty="0" smtClean="0"/>
              <a:t>Some </a:t>
            </a:r>
            <a:r>
              <a:rPr lang="en-GB" sz="3600" dirty="0" smtClean="0"/>
              <a:t>experiences heaven not in word  </a:t>
            </a:r>
            <a:br>
              <a:rPr lang="en-GB" sz="3600" dirty="0" smtClean="0"/>
            </a:br>
            <a:r>
              <a:rPr lang="en-GB" sz="3600" dirty="0" smtClean="0"/>
              <a:t>( greater works of Jesus)</a:t>
            </a:r>
          </a:p>
          <a:p>
            <a:pPr eaLnBrk="1" hangingPunct="1">
              <a:defRPr/>
            </a:pPr>
            <a:r>
              <a:rPr lang="en-GB" sz="3600" dirty="0" smtClean="0"/>
              <a:t>Use word to plumb line experience to the principles of God’s nature &amp; character</a:t>
            </a:r>
          </a:p>
          <a:p>
            <a:pPr eaLnBrk="1" hangingPunct="1">
              <a:defRPr/>
            </a:pPr>
            <a:r>
              <a:rPr lang="en-GB" sz="3600" dirty="0" smtClean="0"/>
              <a:t>Word then becomes a starting </a:t>
            </a:r>
            <a:r>
              <a:rPr lang="en-GB" sz="3600" dirty="0" smtClean="0"/>
              <a:t>point for future experience</a:t>
            </a:r>
          </a:p>
          <a:p>
            <a:pPr eaLnBrk="1" hangingPunct="1">
              <a:defRPr/>
            </a:pPr>
            <a:r>
              <a:rPr lang="en-GB" sz="3600" dirty="0" smtClean="0"/>
              <a:t>Word is a doorway to heavenly encounters</a:t>
            </a:r>
          </a:p>
          <a:p>
            <a:pPr eaLnBrk="1" hangingPunct="1">
              <a:defRPr/>
            </a:pPr>
            <a:r>
              <a:rPr lang="en-GB" sz="3600" dirty="0" smtClean="0"/>
              <a:t>Word is an anchor &amp; platform for more heavenly experiences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842063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8" grpId="0"/>
      <p:bldP spid="1074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49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>
                <a:solidFill>
                  <a:srgbClr val="00C600"/>
                </a:solidFill>
              </a:rPr>
              <a:t>Preparing for destiny - Meditation</a:t>
            </a:r>
            <a:endParaRPr lang="en-GB" dirty="0" smtClean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964613" cy="5761037"/>
          </a:xfrm>
        </p:spPr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  <a:defRPr/>
            </a:pPr>
            <a:r>
              <a:rPr lang="en-GB" sz="3600" dirty="0" smtClean="0"/>
              <a:t>3 </a:t>
            </a:r>
            <a:r>
              <a:rPr lang="en-GB" sz="3600" dirty="0" smtClean="0"/>
              <a:t>memory storage systems – neurones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3600" dirty="0" smtClean="0"/>
              <a:t>Brain in our </a:t>
            </a:r>
            <a:r>
              <a:rPr lang="en-GB" sz="3600" dirty="0" smtClean="0"/>
              <a:t>skull conscious memory</a:t>
            </a:r>
            <a:endParaRPr lang="en-GB" sz="3600" dirty="0" smtClean="0"/>
          </a:p>
          <a:p>
            <a:pPr eaLnBrk="1" hangingPunct="1">
              <a:spcBef>
                <a:spcPts val="1800"/>
              </a:spcBef>
              <a:defRPr/>
            </a:pPr>
            <a:r>
              <a:rPr lang="en-GB" sz="3600" dirty="0" smtClean="0"/>
              <a:t>Heart – Sub-conscious memory</a:t>
            </a:r>
            <a:endParaRPr lang="en-GB" sz="3600" dirty="0" smtClean="0"/>
          </a:p>
          <a:p>
            <a:pPr eaLnBrk="1" hangingPunct="1">
              <a:spcBef>
                <a:spcPts val="1800"/>
              </a:spcBef>
              <a:defRPr/>
            </a:pPr>
            <a:r>
              <a:rPr lang="en-GB" sz="3600" dirty="0" smtClean="0"/>
              <a:t>Gut – Instinctive memory</a:t>
            </a:r>
            <a:endParaRPr lang="en-GB" sz="3600" dirty="0" smtClean="0"/>
          </a:p>
          <a:p>
            <a:pPr eaLnBrk="1" hangingPunct="1">
              <a:spcBef>
                <a:spcPts val="1800"/>
              </a:spcBef>
              <a:defRPr/>
            </a:pPr>
            <a:r>
              <a:rPr lang="en-GB" sz="3600" dirty="0" smtClean="0"/>
              <a:t>Nervous system connects our body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3600" dirty="0" smtClean="0"/>
              <a:t>Brain Left &amp; Right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3600" dirty="0" smtClean="0"/>
              <a:t>Right side is intuitive, creative, </a:t>
            </a:r>
            <a:r>
              <a:rPr lang="en-GB" sz="3600" dirty="0" smtClean="0"/>
              <a:t>visionary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284239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7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8" grpId="0"/>
      <p:bldP spid="1074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49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>
                <a:solidFill>
                  <a:srgbClr val="00C600"/>
                </a:solidFill>
              </a:rPr>
              <a:t>Preparing for destiny - Meditation</a:t>
            </a:r>
            <a:endParaRPr lang="en-GB" dirty="0" smtClean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964613" cy="5761037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n-GB" sz="3600" dirty="0" smtClean="0"/>
              <a:t>Imagination </a:t>
            </a:r>
            <a:r>
              <a:rPr lang="en-GB" sz="3600" dirty="0" smtClean="0"/>
              <a:t>can play back our external experiences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3600" dirty="0" smtClean="0"/>
              <a:t>Imagination is the Screen where God can project vision &amp; is our spiritual </a:t>
            </a:r>
            <a:r>
              <a:rPr lang="en-GB" sz="3600" dirty="0" smtClean="0"/>
              <a:t>perception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3600" dirty="0" smtClean="0"/>
              <a:t>Imagination can receive images from your soul – subconscious on one side and from you spirit on the other side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3600" dirty="0" smtClean="0"/>
              <a:t>Learn to let spirit projections rule over soul projections to get a flow of revelation from God that we can follow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091569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8" grpId="0"/>
      <p:bldP spid="10741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Text Box 2"/>
          <p:cNvSpPr txBox="1">
            <a:spLocks noChangeArrowheads="1"/>
          </p:cNvSpPr>
          <p:nvPr/>
        </p:nvSpPr>
        <p:spPr bwMode="auto">
          <a:xfrm>
            <a:off x="4500563" y="1341438"/>
            <a:ext cx="576262" cy="469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solidFill>
                  <a:srgbClr val="CC0000"/>
                </a:solidFill>
                <a:latin typeface="Arial" charset="0"/>
              </a:rPr>
              <a:t>H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I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P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P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O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C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A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M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P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U</a:t>
            </a:r>
            <a:br>
              <a:rPr lang="en-GB" sz="2800">
                <a:solidFill>
                  <a:srgbClr val="CC0000"/>
                </a:solidFill>
                <a:latin typeface="Arial" charset="0"/>
              </a:rPr>
            </a:br>
            <a:r>
              <a:rPr lang="en-GB" sz="2800">
                <a:solidFill>
                  <a:srgbClr val="CC0000"/>
                </a:solidFill>
                <a:latin typeface="Arial" charset="0"/>
              </a:rPr>
              <a:t>S</a:t>
            </a:r>
          </a:p>
        </p:txBody>
      </p:sp>
      <p:sp>
        <p:nvSpPr>
          <p:cNvPr id="1117187" name="Line 3"/>
          <p:cNvSpPr>
            <a:spLocks noChangeShapeType="1"/>
          </p:cNvSpPr>
          <p:nvPr/>
        </p:nvSpPr>
        <p:spPr bwMode="auto">
          <a:xfrm>
            <a:off x="1619250" y="2997200"/>
            <a:ext cx="29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188" name="Line 4"/>
          <p:cNvSpPr>
            <a:spLocks noChangeShapeType="1"/>
          </p:cNvSpPr>
          <p:nvPr/>
        </p:nvSpPr>
        <p:spPr bwMode="auto">
          <a:xfrm>
            <a:off x="1619250" y="3789363"/>
            <a:ext cx="29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647700" cy="192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See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Smell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Hear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Taste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Touch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636963" y="115888"/>
            <a:ext cx="1079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latin typeface="Arial" charset="0"/>
              </a:rPr>
              <a:t>MIND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2205038"/>
            <a:ext cx="2000250" cy="22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84213" y="2349500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55650" y="2781300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755650" y="3213100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755650" y="3573463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827088" y="4005263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23850" y="1341438"/>
            <a:ext cx="7921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Natural</a:t>
            </a:r>
          </a:p>
        </p:txBody>
      </p:sp>
      <p:sp>
        <p:nvSpPr>
          <p:cNvPr id="1117198" name="Text Box 14"/>
          <p:cNvSpPr txBox="1">
            <a:spLocks noChangeArrowheads="1"/>
          </p:cNvSpPr>
          <p:nvPr/>
        </p:nvSpPr>
        <p:spPr bwMode="auto">
          <a:xfrm>
            <a:off x="323850" y="4868863"/>
            <a:ext cx="1008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Spiritual</a:t>
            </a:r>
          </a:p>
        </p:txBody>
      </p:sp>
      <p:sp>
        <p:nvSpPr>
          <p:cNvPr id="1117199" name="Text Box 15"/>
          <p:cNvSpPr txBox="1">
            <a:spLocks noChangeArrowheads="1"/>
          </p:cNvSpPr>
          <p:nvPr/>
        </p:nvSpPr>
        <p:spPr bwMode="auto">
          <a:xfrm>
            <a:off x="2049463" y="1472361"/>
            <a:ext cx="1154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Arial" charset="0"/>
              </a:rPr>
              <a:t>TONGUES</a:t>
            </a:r>
          </a:p>
        </p:txBody>
      </p:sp>
      <p:sp>
        <p:nvSpPr>
          <p:cNvPr id="1117200" name="Line 16"/>
          <p:cNvSpPr>
            <a:spLocks noChangeShapeType="1"/>
          </p:cNvSpPr>
          <p:nvPr/>
        </p:nvSpPr>
        <p:spPr bwMode="auto">
          <a:xfrm>
            <a:off x="2335995" y="1844824"/>
            <a:ext cx="0" cy="36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201" name="Line 17"/>
          <p:cNvSpPr>
            <a:spLocks noChangeShapeType="1"/>
          </p:cNvSpPr>
          <p:nvPr/>
        </p:nvSpPr>
        <p:spPr bwMode="auto">
          <a:xfrm>
            <a:off x="2909888" y="1844824"/>
            <a:ext cx="0" cy="36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202" name="Text Box 18"/>
          <p:cNvSpPr txBox="1">
            <a:spLocks noChangeArrowheads="1"/>
          </p:cNvSpPr>
          <p:nvPr/>
        </p:nvSpPr>
        <p:spPr bwMode="auto">
          <a:xfrm>
            <a:off x="4211638" y="2133600"/>
            <a:ext cx="215900" cy="288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V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A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L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U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V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A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L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U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1117203" name="Text Box 19"/>
          <p:cNvSpPr txBox="1">
            <a:spLocks noChangeArrowheads="1"/>
          </p:cNvSpPr>
          <p:nvPr/>
        </p:nvSpPr>
        <p:spPr bwMode="auto">
          <a:xfrm>
            <a:off x="3924300" y="2133600"/>
            <a:ext cx="2159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R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E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P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E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T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I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T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I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O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N</a:t>
            </a:r>
          </a:p>
        </p:txBody>
      </p:sp>
      <p:sp>
        <p:nvSpPr>
          <p:cNvPr id="1117204" name="Line 20"/>
          <p:cNvSpPr>
            <a:spLocks noChangeShapeType="1"/>
          </p:cNvSpPr>
          <p:nvPr/>
        </p:nvSpPr>
        <p:spPr bwMode="auto">
          <a:xfrm>
            <a:off x="4427538" y="30686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205" name="Line 21"/>
          <p:cNvSpPr>
            <a:spLocks noChangeShapeType="1"/>
          </p:cNvSpPr>
          <p:nvPr/>
        </p:nvSpPr>
        <p:spPr bwMode="auto">
          <a:xfrm>
            <a:off x="4427538" y="38608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206" name="Text Box 22"/>
          <p:cNvSpPr txBox="1">
            <a:spLocks noChangeArrowheads="1"/>
          </p:cNvSpPr>
          <p:nvPr/>
        </p:nvSpPr>
        <p:spPr bwMode="auto">
          <a:xfrm>
            <a:off x="5076825" y="1989138"/>
            <a:ext cx="21590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M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E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M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O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R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B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A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NK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S</a:t>
            </a:r>
          </a:p>
        </p:txBody>
      </p:sp>
      <p:sp>
        <p:nvSpPr>
          <p:cNvPr id="1117207" name="Text Box 23"/>
          <p:cNvSpPr txBox="1">
            <a:spLocks noChangeArrowheads="1"/>
          </p:cNvSpPr>
          <p:nvPr/>
        </p:nvSpPr>
        <p:spPr bwMode="auto">
          <a:xfrm>
            <a:off x="5580062" y="2296418"/>
            <a:ext cx="115217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smtClean="0">
                <a:latin typeface="Arial" charset="0"/>
              </a:rPr>
              <a:t>Word</a:t>
            </a:r>
            <a:r>
              <a:rPr lang="en-GB" dirty="0">
                <a:latin typeface="Arial" charset="0"/>
              </a:rPr>
              <a:t/>
            </a:r>
            <a:br>
              <a:rPr lang="en-GB" dirty="0">
                <a:latin typeface="Arial" charset="0"/>
              </a:rPr>
            </a:br>
            <a:r>
              <a:rPr lang="en-GB" dirty="0" smtClean="0">
                <a:latin typeface="Arial" charset="0"/>
              </a:rPr>
              <a:t>Meditation</a:t>
            </a:r>
            <a:r>
              <a:rPr lang="en-GB" dirty="0">
                <a:latin typeface="Arial" charset="0"/>
              </a:rPr>
              <a:t/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Doors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Visions</a:t>
            </a:r>
            <a:br>
              <a:rPr lang="en-GB" dirty="0">
                <a:latin typeface="Arial" charset="0"/>
              </a:rPr>
            </a:br>
            <a:r>
              <a:rPr lang="en-GB" dirty="0" smtClean="0">
                <a:latin typeface="Arial" charset="0"/>
              </a:rPr>
              <a:t>Experience</a:t>
            </a:r>
            <a:endParaRPr lang="en-GB" dirty="0">
              <a:latin typeface="Arial" charset="0"/>
            </a:endParaRPr>
          </a:p>
        </p:txBody>
      </p:sp>
      <p:sp>
        <p:nvSpPr>
          <p:cNvPr id="1117208" name="Text Box 24"/>
          <p:cNvSpPr txBox="1">
            <a:spLocks noChangeArrowheads="1"/>
          </p:cNvSpPr>
          <p:nvPr/>
        </p:nvSpPr>
        <p:spPr bwMode="auto">
          <a:xfrm>
            <a:off x="5510213" y="4470400"/>
            <a:ext cx="13668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smtClean="0">
                <a:latin typeface="Arial" charset="0"/>
              </a:rPr>
              <a:t>Pictures</a:t>
            </a:r>
            <a:r>
              <a:rPr lang="en-GB" dirty="0">
                <a:latin typeface="Arial" charset="0"/>
              </a:rPr>
              <a:t/>
            </a:r>
            <a:br>
              <a:rPr lang="en-GB" dirty="0">
                <a:latin typeface="Arial" charset="0"/>
              </a:rPr>
            </a:br>
            <a:r>
              <a:rPr lang="en-GB" dirty="0" smtClean="0">
                <a:latin typeface="Arial" charset="0"/>
              </a:rPr>
              <a:t>Visions</a:t>
            </a:r>
            <a:r>
              <a:rPr lang="en-GB" dirty="0">
                <a:latin typeface="Arial" charset="0"/>
              </a:rPr>
              <a:t/>
            </a:r>
            <a:br>
              <a:rPr lang="en-GB" dirty="0">
                <a:latin typeface="Arial" charset="0"/>
              </a:rPr>
            </a:br>
            <a:r>
              <a:rPr lang="en-GB" dirty="0" smtClean="0">
                <a:latin typeface="Arial" charset="0"/>
              </a:rPr>
              <a:t>Encounters</a:t>
            </a:r>
            <a:r>
              <a:rPr lang="en-GB" dirty="0">
                <a:latin typeface="Arial" charset="0"/>
              </a:rPr>
              <a:t/>
            </a:r>
            <a:br>
              <a:rPr lang="en-GB" dirty="0">
                <a:latin typeface="Arial" charset="0"/>
              </a:rPr>
            </a:br>
            <a:r>
              <a:rPr lang="en-GB" dirty="0" smtClean="0">
                <a:latin typeface="Arial" charset="0"/>
              </a:rPr>
              <a:t>Word</a:t>
            </a:r>
            <a:r>
              <a:rPr lang="en-GB" dirty="0">
                <a:latin typeface="Arial" charset="0"/>
              </a:rPr>
              <a:t/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Anchor</a:t>
            </a:r>
            <a:endParaRPr lang="en-GB" dirty="0">
              <a:latin typeface="Arial" charset="0"/>
            </a:endParaRPr>
          </a:p>
        </p:txBody>
      </p:sp>
      <p:sp>
        <p:nvSpPr>
          <p:cNvPr id="1117209" name="Line 25"/>
          <p:cNvSpPr>
            <a:spLocks noChangeShapeType="1"/>
          </p:cNvSpPr>
          <p:nvPr/>
        </p:nvSpPr>
        <p:spPr bwMode="auto">
          <a:xfrm>
            <a:off x="5148263" y="30686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210" name="Line 26"/>
          <p:cNvSpPr>
            <a:spLocks noChangeShapeType="1"/>
          </p:cNvSpPr>
          <p:nvPr/>
        </p:nvSpPr>
        <p:spPr bwMode="auto">
          <a:xfrm>
            <a:off x="5148263" y="40767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211" name="Text Box 27"/>
          <p:cNvSpPr txBox="1">
            <a:spLocks noChangeArrowheads="1"/>
          </p:cNvSpPr>
          <p:nvPr/>
        </p:nvSpPr>
        <p:spPr bwMode="auto">
          <a:xfrm>
            <a:off x="6589713" y="2060575"/>
            <a:ext cx="7905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solidFill>
                  <a:srgbClr val="FF9900"/>
                </a:solidFill>
                <a:latin typeface="Arial" charset="0"/>
              </a:rPr>
              <a:t>Write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solidFill>
                <a:srgbClr val="FF9900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dirty="0">
                <a:solidFill>
                  <a:srgbClr val="FF9900"/>
                </a:solidFill>
                <a:latin typeface="Arial" charset="0"/>
              </a:rPr>
              <a:t/>
            </a:r>
            <a:br>
              <a:rPr lang="en-GB" dirty="0">
                <a:solidFill>
                  <a:srgbClr val="FF9900"/>
                </a:solidFill>
                <a:latin typeface="Arial" charset="0"/>
              </a:rPr>
            </a:br>
            <a:endParaRPr lang="en-GB" dirty="0">
              <a:solidFill>
                <a:srgbClr val="FF9900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dirty="0">
                <a:solidFill>
                  <a:srgbClr val="FF9900"/>
                </a:solidFill>
                <a:latin typeface="Arial" charset="0"/>
              </a:rPr>
              <a:t>Review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solidFill>
                <a:srgbClr val="FF9900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dirty="0">
              <a:solidFill>
                <a:srgbClr val="FF9900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dirty="0">
              <a:solidFill>
                <a:srgbClr val="FF9900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dirty="0">
                <a:solidFill>
                  <a:srgbClr val="FF9900"/>
                </a:solidFill>
                <a:latin typeface="Arial" charset="0"/>
              </a:rPr>
              <a:t>Revisit</a:t>
            </a:r>
          </a:p>
        </p:txBody>
      </p:sp>
      <p:sp>
        <p:nvSpPr>
          <p:cNvPr id="1117212" name="Text Box 28"/>
          <p:cNvSpPr txBox="1">
            <a:spLocks noChangeArrowheads="1"/>
          </p:cNvSpPr>
          <p:nvPr/>
        </p:nvSpPr>
        <p:spPr bwMode="auto">
          <a:xfrm>
            <a:off x="6552406" y="2636838"/>
            <a:ext cx="1006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Meditate</a:t>
            </a:r>
          </a:p>
        </p:txBody>
      </p:sp>
      <p:sp>
        <p:nvSpPr>
          <p:cNvPr id="1117213" name="Text Box 29"/>
          <p:cNvSpPr txBox="1">
            <a:spLocks noChangeArrowheads="1"/>
          </p:cNvSpPr>
          <p:nvPr/>
        </p:nvSpPr>
        <p:spPr bwMode="auto">
          <a:xfrm>
            <a:off x="6552406" y="4076700"/>
            <a:ext cx="1152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Arial" charset="0"/>
              </a:rPr>
              <a:t>Repetition</a:t>
            </a:r>
          </a:p>
        </p:txBody>
      </p:sp>
      <p:sp>
        <p:nvSpPr>
          <p:cNvPr id="1117214" name="Text Box 30"/>
          <p:cNvSpPr txBox="1">
            <a:spLocks noChangeArrowheads="1"/>
          </p:cNvSpPr>
          <p:nvPr/>
        </p:nvSpPr>
        <p:spPr bwMode="auto">
          <a:xfrm>
            <a:off x="7415589" y="2565400"/>
            <a:ext cx="14033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Arial" charset="0"/>
              </a:rPr>
              <a:t>Synapses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Close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&amp;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Form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Neural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Pathways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Arial" charset="0"/>
              </a:rPr>
              <a:t>Links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to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Memories</a:t>
            </a:r>
          </a:p>
        </p:txBody>
      </p:sp>
      <p:sp>
        <p:nvSpPr>
          <p:cNvPr id="1117215" name="Text Box 31"/>
          <p:cNvSpPr txBox="1">
            <a:spLocks noChangeArrowheads="1"/>
          </p:cNvSpPr>
          <p:nvPr/>
        </p:nvSpPr>
        <p:spPr bwMode="auto">
          <a:xfrm>
            <a:off x="1477963" y="6308725"/>
            <a:ext cx="69103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latin typeface="Arial" charset="0"/>
              </a:rPr>
              <a:t>Words become doorways to spiritual experiences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Words become anchors of experiences to keep doors open</a:t>
            </a:r>
          </a:p>
        </p:txBody>
      </p:sp>
      <p:sp>
        <p:nvSpPr>
          <p:cNvPr id="1117216" name="Text Box 32"/>
          <p:cNvSpPr txBox="1">
            <a:spLocks noChangeArrowheads="1"/>
          </p:cNvSpPr>
          <p:nvPr/>
        </p:nvSpPr>
        <p:spPr bwMode="auto">
          <a:xfrm>
            <a:off x="179388" y="5589588"/>
            <a:ext cx="165576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Arial" charset="0"/>
              </a:rPr>
              <a:t>We all see spiritual realms most have no reference points or anchor so all info gets shredded</a:t>
            </a:r>
          </a:p>
        </p:txBody>
      </p:sp>
      <p:sp>
        <p:nvSpPr>
          <p:cNvPr id="1117217" name="Text Box 33"/>
          <p:cNvSpPr txBox="1">
            <a:spLocks noChangeArrowheads="1"/>
          </p:cNvSpPr>
          <p:nvPr/>
        </p:nvSpPr>
        <p:spPr bwMode="auto">
          <a:xfrm>
            <a:off x="4716463" y="0"/>
            <a:ext cx="16573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Arial" charset="0"/>
              </a:rPr>
              <a:t>Hippocampus is a shredding machine for irrelevant information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100 billion instructions /sec</a:t>
            </a:r>
          </a:p>
        </p:txBody>
      </p:sp>
      <p:sp>
        <p:nvSpPr>
          <p:cNvPr id="1117218" name="Text Box 34"/>
          <p:cNvSpPr txBox="1">
            <a:spLocks noChangeArrowheads="1"/>
          </p:cNvSpPr>
          <p:nvPr/>
        </p:nvSpPr>
        <p:spPr bwMode="auto">
          <a:xfrm>
            <a:off x="2081213" y="4699718"/>
            <a:ext cx="1657350" cy="159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latin typeface="Arial" charset="0"/>
              </a:rPr>
              <a:t>Trauma forms instant neural pathways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latin typeface="Arial" charset="0"/>
              </a:rPr>
              <a:t>Or forms pathways around the memories to block them</a:t>
            </a:r>
          </a:p>
        </p:txBody>
      </p:sp>
      <p:sp>
        <p:nvSpPr>
          <p:cNvPr id="1117219" name="Text Box 35"/>
          <p:cNvSpPr txBox="1">
            <a:spLocks noChangeArrowheads="1"/>
          </p:cNvSpPr>
          <p:nvPr/>
        </p:nvSpPr>
        <p:spPr bwMode="auto">
          <a:xfrm>
            <a:off x="6877050" y="260350"/>
            <a:ext cx="1655763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Arial" charset="0"/>
              </a:rPr>
              <a:t>Experiences are forgotten if the are not used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Use it or lose it </a:t>
            </a:r>
          </a:p>
        </p:txBody>
      </p:sp>
      <p:sp>
        <p:nvSpPr>
          <p:cNvPr id="1117220" name="Text Box 36"/>
          <p:cNvSpPr txBox="1">
            <a:spLocks noChangeArrowheads="1"/>
          </p:cNvSpPr>
          <p:nvPr/>
        </p:nvSpPr>
        <p:spPr bwMode="auto">
          <a:xfrm>
            <a:off x="1798638" y="212725"/>
            <a:ext cx="165576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latin typeface="Arial" charset="0"/>
              </a:rPr>
              <a:t>Use visions, dreams, Imagination, meditation, words call things that aren’t as if they are</a:t>
            </a:r>
          </a:p>
        </p:txBody>
      </p:sp>
      <p:sp>
        <p:nvSpPr>
          <p:cNvPr id="1117221" name="Line 37"/>
          <p:cNvSpPr>
            <a:spLocks noChangeShapeType="1"/>
          </p:cNvSpPr>
          <p:nvPr/>
        </p:nvSpPr>
        <p:spPr bwMode="auto">
          <a:xfrm>
            <a:off x="3334342" y="1276350"/>
            <a:ext cx="694" cy="128378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222" name="Text Box 38"/>
          <p:cNvSpPr txBox="1">
            <a:spLocks noChangeArrowheads="1"/>
          </p:cNvSpPr>
          <p:nvPr/>
        </p:nvSpPr>
        <p:spPr bwMode="auto">
          <a:xfrm>
            <a:off x="8530014" y="2089865"/>
            <a:ext cx="577850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dirty="0">
                <a:solidFill>
                  <a:srgbClr val="CC0000"/>
                </a:solidFill>
                <a:latin typeface="Arial" charset="0"/>
              </a:rPr>
              <a:t>H</a:t>
            </a:r>
            <a:br>
              <a:rPr lang="en-GB" sz="3200" dirty="0">
                <a:solidFill>
                  <a:srgbClr val="CC0000"/>
                </a:solidFill>
                <a:latin typeface="Arial" charset="0"/>
              </a:rPr>
            </a:br>
            <a:r>
              <a:rPr lang="en-GB" sz="3200" dirty="0">
                <a:solidFill>
                  <a:srgbClr val="CC0000"/>
                </a:solidFill>
                <a:latin typeface="Arial" charset="0"/>
              </a:rPr>
              <a:t>E</a:t>
            </a:r>
            <a:br>
              <a:rPr lang="en-GB" sz="3200" dirty="0">
                <a:solidFill>
                  <a:srgbClr val="CC0000"/>
                </a:solidFill>
                <a:latin typeface="Arial" charset="0"/>
              </a:rPr>
            </a:br>
            <a:r>
              <a:rPr lang="en-GB" sz="3200" dirty="0">
                <a:solidFill>
                  <a:srgbClr val="CC0000"/>
                </a:solidFill>
                <a:latin typeface="Arial" charset="0"/>
              </a:rPr>
              <a:t>A</a:t>
            </a:r>
            <a:br>
              <a:rPr lang="en-GB" sz="3200" dirty="0">
                <a:solidFill>
                  <a:srgbClr val="CC0000"/>
                </a:solidFill>
                <a:latin typeface="Arial" charset="0"/>
              </a:rPr>
            </a:br>
            <a:r>
              <a:rPr lang="en-GB" sz="3200" dirty="0">
                <a:solidFill>
                  <a:srgbClr val="CC0000"/>
                </a:solidFill>
                <a:latin typeface="Arial" charset="0"/>
              </a:rPr>
              <a:t>R</a:t>
            </a:r>
            <a:br>
              <a:rPr lang="en-GB" sz="3200" dirty="0">
                <a:solidFill>
                  <a:srgbClr val="CC0000"/>
                </a:solidFill>
                <a:latin typeface="Arial" charset="0"/>
              </a:rPr>
            </a:br>
            <a:r>
              <a:rPr lang="en-GB" sz="3200" dirty="0">
                <a:solidFill>
                  <a:srgbClr val="CC0000"/>
                </a:solidFill>
                <a:latin typeface="Arial" charset="0"/>
              </a:rPr>
              <a:t>T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6552406" y="3170952"/>
            <a:ext cx="1152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Confession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6552406" y="4470400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Agreement</a:t>
            </a:r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8521633" y="4596270"/>
            <a:ext cx="57785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solidFill>
                  <a:srgbClr val="CC0000"/>
                </a:solidFill>
                <a:latin typeface="Arial" charset="0"/>
              </a:rPr>
              <a:t>S</a:t>
            </a:r>
            <a:r>
              <a:rPr lang="en-GB" sz="2400" dirty="0">
                <a:solidFill>
                  <a:srgbClr val="CC0000"/>
                </a:solidFill>
                <a:latin typeface="Arial" charset="0"/>
              </a:rPr>
              <a:t/>
            </a:r>
            <a:br>
              <a:rPr lang="en-GB" sz="2400" dirty="0">
                <a:solidFill>
                  <a:srgbClr val="CC0000"/>
                </a:solidFill>
                <a:latin typeface="Arial" charset="0"/>
              </a:rPr>
            </a:br>
            <a:r>
              <a:rPr lang="en-GB" sz="2400" dirty="0">
                <a:solidFill>
                  <a:srgbClr val="CC0000"/>
                </a:solidFill>
                <a:latin typeface="Arial" charset="0"/>
              </a:rPr>
              <a:t>P</a:t>
            </a:r>
            <a:r>
              <a:rPr lang="en-GB" sz="2400" dirty="0">
                <a:solidFill>
                  <a:srgbClr val="CC0000"/>
                </a:solidFill>
                <a:latin typeface="Arial" charset="0"/>
              </a:rPr>
              <a:t/>
            </a:r>
            <a:br>
              <a:rPr lang="en-GB" sz="2400" dirty="0">
                <a:solidFill>
                  <a:srgbClr val="CC0000"/>
                </a:solidFill>
                <a:latin typeface="Arial" charset="0"/>
              </a:rPr>
            </a:br>
            <a:r>
              <a:rPr lang="en-GB" sz="2400" dirty="0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GB" sz="2400" dirty="0">
                <a:solidFill>
                  <a:srgbClr val="CC0000"/>
                </a:solidFill>
                <a:latin typeface="Arial" charset="0"/>
              </a:rPr>
              <a:t/>
            </a:r>
            <a:br>
              <a:rPr lang="en-GB" sz="2400" dirty="0">
                <a:solidFill>
                  <a:srgbClr val="CC0000"/>
                </a:solidFill>
                <a:latin typeface="Arial" charset="0"/>
              </a:rPr>
            </a:br>
            <a:r>
              <a:rPr lang="en-GB" sz="2400" dirty="0" smtClean="0">
                <a:solidFill>
                  <a:srgbClr val="CC0000"/>
                </a:solidFill>
                <a:latin typeface="Arial" charset="0"/>
              </a:rPr>
              <a:t>R</a:t>
            </a:r>
            <a:br>
              <a:rPr lang="en-GB" sz="2400" dirty="0" smtClean="0">
                <a:solidFill>
                  <a:srgbClr val="CC0000"/>
                </a:solidFill>
                <a:latin typeface="Arial" charset="0"/>
              </a:rPr>
            </a:br>
            <a:r>
              <a:rPr lang="en-GB" sz="2400" dirty="0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GB" sz="2400" dirty="0">
                <a:solidFill>
                  <a:srgbClr val="CC0000"/>
                </a:solidFill>
                <a:latin typeface="Arial" charset="0"/>
              </a:rPr>
              <a:t/>
            </a:r>
            <a:br>
              <a:rPr lang="en-GB" sz="2400" dirty="0">
                <a:solidFill>
                  <a:srgbClr val="CC0000"/>
                </a:solidFill>
                <a:latin typeface="Arial" charset="0"/>
              </a:rPr>
            </a:br>
            <a:r>
              <a:rPr lang="en-GB" sz="2400" dirty="0">
                <a:solidFill>
                  <a:srgbClr val="CC0000"/>
                </a:solidFill>
                <a:latin typeface="Arial" charset="0"/>
              </a:rPr>
              <a:t>T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3059832" y="3213100"/>
            <a:ext cx="5399955" cy="2821258"/>
          </a:xfrm>
          <a:prstGeom prst="straightConnector1">
            <a:avLst/>
          </a:prstGeom>
          <a:noFill/>
          <a:ln w="50800" cap="flat" cmpd="sng" algn="ctr">
            <a:solidFill>
              <a:srgbClr val="80008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059832" y="2457450"/>
            <a:ext cx="5399955" cy="431800"/>
          </a:xfrm>
          <a:prstGeom prst="straightConnector1">
            <a:avLst/>
          </a:prstGeom>
          <a:noFill/>
          <a:ln w="50800" cap="flat" cmpd="sng" algn="ctr">
            <a:solidFill>
              <a:srgbClr val="80008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626519" y="3068638"/>
            <a:ext cx="827881" cy="0"/>
          </a:xfrm>
          <a:prstGeom prst="line">
            <a:avLst/>
          </a:prstGeom>
          <a:noFill/>
          <a:ln w="508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186" grpId="0"/>
      <p:bldP spid="1117187" grpId="0" animBg="1"/>
      <p:bldP spid="1117188" grpId="0" animBg="1"/>
      <p:bldP spid="1117198" grpId="0"/>
      <p:bldP spid="1117199" grpId="0"/>
      <p:bldP spid="1117200" grpId="0" animBg="1"/>
      <p:bldP spid="1117201" grpId="0" animBg="1"/>
      <p:bldP spid="1117202" grpId="0"/>
      <p:bldP spid="1117203" grpId="0"/>
      <p:bldP spid="1117204" grpId="0" animBg="1"/>
      <p:bldP spid="1117205" grpId="0" animBg="1"/>
      <p:bldP spid="1117206" grpId="0"/>
      <p:bldP spid="1117209" grpId="0" animBg="1"/>
      <p:bldP spid="1117210" grpId="0" animBg="1"/>
      <p:bldP spid="1117211" grpId="0"/>
      <p:bldP spid="1117212" grpId="0"/>
      <p:bldP spid="1117213" grpId="0"/>
      <p:bldP spid="1117216" grpId="0"/>
      <p:bldP spid="1117220" grpId="0"/>
      <p:bldP spid="1117221" grpId="0" animBg="1"/>
      <p:bldP spid="40" grpId="0"/>
      <p:bldP spid="41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1282" name="Picture 2" descr="gates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5888"/>
            <a:ext cx="6121400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1283" name="Rectangle 3"/>
          <p:cNvSpPr>
            <a:spLocks noChangeArrowheads="1"/>
          </p:cNvSpPr>
          <p:nvPr/>
        </p:nvSpPr>
        <p:spPr bwMode="auto">
          <a:xfrm>
            <a:off x="4140200" y="836613"/>
            <a:ext cx="431800" cy="2174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21284" name="Rectangle 4"/>
          <p:cNvSpPr>
            <a:spLocks noChangeArrowheads="1"/>
          </p:cNvSpPr>
          <p:nvPr/>
        </p:nvSpPr>
        <p:spPr bwMode="auto">
          <a:xfrm>
            <a:off x="3995738" y="1628775"/>
            <a:ext cx="720725" cy="217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21285" name="Rectangle 5"/>
          <p:cNvSpPr>
            <a:spLocks noChangeArrowheads="1"/>
          </p:cNvSpPr>
          <p:nvPr/>
        </p:nvSpPr>
        <p:spPr bwMode="auto">
          <a:xfrm>
            <a:off x="3995738" y="2492375"/>
            <a:ext cx="720725" cy="217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21286" name="Line 6"/>
          <p:cNvSpPr>
            <a:spLocks noChangeShapeType="1"/>
          </p:cNvSpPr>
          <p:nvPr/>
        </p:nvSpPr>
        <p:spPr bwMode="auto">
          <a:xfrm>
            <a:off x="4284663" y="3429000"/>
            <a:ext cx="0" cy="10080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4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2128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023 L 3.61111E-6 0.1997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21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86" grpId="0" animBg="1"/>
      <p:bldP spid="1121286" grpId="1" animBg="1"/>
      <p:bldP spid="1121286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0413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GB" smtClean="0"/>
              <a:t>Preparing for Destiny- Practice</a:t>
            </a:r>
          </a:p>
        </p:txBody>
      </p:sp>
      <p:sp>
        <p:nvSpPr>
          <p:cNvPr id="923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616575"/>
          </a:xfrm>
        </p:spPr>
        <p:txBody>
          <a:bodyPr lIns="18000" tIns="0" rIns="18000" bIns="0"/>
          <a:lstStyle/>
          <a:p>
            <a:pPr eaLnBrk="1" hangingPunct="1">
              <a:defRPr/>
            </a:pPr>
            <a:r>
              <a:rPr lang="en-GB" sz="3600" dirty="0" err="1" smtClean="0"/>
              <a:t>Heb</a:t>
            </a:r>
            <a:r>
              <a:rPr lang="en-GB" sz="3600" dirty="0" smtClean="0"/>
              <a:t> 5:14 But solid food is for the mature, who because of </a:t>
            </a:r>
            <a:r>
              <a:rPr lang="en-GB" sz="3600" dirty="0" smtClean="0">
                <a:solidFill>
                  <a:srgbClr val="FFFF00"/>
                </a:solidFill>
              </a:rPr>
              <a:t>practice have their senses trained</a:t>
            </a:r>
            <a:r>
              <a:rPr lang="en-GB" sz="3600" dirty="0" smtClean="0"/>
              <a:t> to discern good and evil. (</a:t>
            </a:r>
            <a:r>
              <a:rPr lang="en-GB" sz="3600" dirty="0" smtClean="0">
                <a:solidFill>
                  <a:srgbClr val="FFFF00"/>
                </a:solidFill>
              </a:rPr>
              <a:t>spirit &amp; soul</a:t>
            </a:r>
            <a:r>
              <a:rPr lang="en-GB" sz="3600" dirty="0" smtClean="0"/>
              <a:t>)</a:t>
            </a:r>
          </a:p>
          <a:p>
            <a:pPr eaLnBrk="1" hangingPunct="1">
              <a:defRPr/>
            </a:pPr>
            <a:r>
              <a:rPr lang="en-GB" sz="3600" dirty="0" smtClean="0"/>
              <a:t>Perseverance in dealing with soul blockages</a:t>
            </a:r>
          </a:p>
          <a:p>
            <a:pPr eaLnBrk="1" hangingPunct="1">
              <a:defRPr/>
            </a:pPr>
            <a:r>
              <a:rPr lang="en-GB" sz="3600" dirty="0" smtClean="0"/>
              <a:t>Daily practice</a:t>
            </a:r>
          </a:p>
          <a:p>
            <a:pPr eaLnBrk="1" hangingPunct="1">
              <a:defRPr/>
            </a:pPr>
            <a:r>
              <a:rPr lang="en-GB" sz="3600" dirty="0" smtClean="0"/>
              <a:t>Flowing from inside out</a:t>
            </a:r>
          </a:p>
          <a:p>
            <a:pPr eaLnBrk="1" hangingPunct="1">
              <a:defRPr/>
            </a:pPr>
            <a:r>
              <a:rPr lang="en-GB" sz="3600" dirty="0" smtClean="0"/>
              <a:t>Kingdom manifests through &amp; around us</a:t>
            </a:r>
            <a:endParaRPr lang="en-GB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0413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GB" smtClean="0"/>
              <a:t>Preparing for Destiny- Practice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Isa 10:</a:t>
            </a:r>
            <a:r>
              <a:rPr lang="en-GB" sz="3600" baseline="30000" dirty="0"/>
              <a:t>27</a:t>
            </a:r>
            <a:r>
              <a:rPr lang="en-GB" sz="3600" dirty="0"/>
              <a:t> It shall come to pass in that </a:t>
            </a:r>
            <a:r>
              <a:rPr lang="en-GB" sz="3600" dirty="0" smtClean="0"/>
              <a:t>day, </a:t>
            </a:r>
            <a:r>
              <a:rPr lang="en-GB" sz="3600" i="1" dirty="0" smtClean="0"/>
              <a:t>That</a:t>
            </a:r>
            <a:r>
              <a:rPr lang="en-GB" sz="3600" dirty="0" smtClean="0"/>
              <a:t> </a:t>
            </a:r>
            <a:r>
              <a:rPr lang="en-GB" sz="3600" dirty="0"/>
              <a:t>his burden will be taken away from your </a:t>
            </a:r>
            <a:r>
              <a:rPr lang="en-GB" sz="3600" dirty="0" smtClean="0"/>
              <a:t>shoulder</a:t>
            </a:r>
            <a:r>
              <a:rPr lang="en-GB" sz="3600" dirty="0"/>
              <a:t>, And his yoke from your neck,  And the yoke will be destroyed because of the </a:t>
            </a:r>
            <a:r>
              <a:rPr lang="en-GB" sz="3600" dirty="0" smtClean="0"/>
              <a:t>anointing. </a:t>
            </a:r>
          </a:p>
          <a:p>
            <a:r>
              <a:rPr lang="en-GB" sz="3600" dirty="0" smtClean="0"/>
              <a:t>Matt 11:</a:t>
            </a:r>
            <a:r>
              <a:rPr lang="en-GB" sz="3600" baseline="30000" dirty="0"/>
              <a:t>29</a:t>
            </a:r>
            <a:r>
              <a:rPr lang="en-GB" sz="3600" dirty="0"/>
              <a:t> Take My yoke upon you and learn from Me, for I am gentle and humble in heart, and YOU WILL FIND REST FOR YOUR SOULS.</a:t>
            </a:r>
          </a:p>
        </p:txBody>
      </p:sp>
    </p:spTree>
    <p:extLst>
      <p:ext uri="{BB962C8B-B14F-4D97-AF65-F5344CB8AC3E}">
        <p14:creationId xmlns:p14="http://schemas.microsoft.com/office/powerpoint/2010/main" val="2480394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-26988"/>
            <a:ext cx="3800475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3443" name="Picture 3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6414">
            <a:off x="3924300" y="188913"/>
            <a:ext cx="579438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341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628775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341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557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13442" name="Group 34"/>
          <p:cNvGrpSpPr>
            <a:grpSpLocks/>
          </p:cNvGrpSpPr>
          <p:nvPr/>
        </p:nvGrpSpPr>
        <p:grpSpPr bwMode="auto">
          <a:xfrm>
            <a:off x="3924300" y="115888"/>
            <a:ext cx="579438" cy="2952750"/>
            <a:chOff x="2472" y="73"/>
            <a:chExt cx="365" cy="1860"/>
          </a:xfrm>
        </p:grpSpPr>
        <p:sp>
          <p:nvSpPr>
            <p:cNvPr id="9245" name="Freeform 11"/>
            <p:cNvSpPr>
              <a:spLocks/>
            </p:cNvSpPr>
            <p:nvPr/>
          </p:nvSpPr>
          <p:spPr bwMode="auto">
            <a:xfrm>
              <a:off x="2608" y="73"/>
              <a:ext cx="45" cy="1860"/>
            </a:xfrm>
            <a:custGeom>
              <a:avLst/>
              <a:gdLst>
                <a:gd name="T0" fmla="*/ 45 w 194"/>
                <a:gd name="T1" fmla="*/ 0 h 991"/>
                <a:gd name="T2" fmla="*/ 29 w 194"/>
                <a:gd name="T3" fmla="*/ 366 h 991"/>
                <a:gd name="T4" fmla="*/ 19 w 194"/>
                <a:gd name="T5" fmla="*/ 492 h 991"/>
                <a:gd name="T6" fmla="*/ 10 w 194"/>
                <a:gd name="T7" fmla="*/ 636 h 991"/>
                <a:gd name="T8" fmla="*/ 0 w 194"/>
                <a:gd name="T9" fmla="*/ 794 h 991"/>
                <a:gd name="T10" fmla="*/ 2 w 194"/>
                <a:gd name="T11" fmla="*/ 1239 h 991"/>
                <a:gd name="T12" fmla="*/ 43 w 194"/>
                <a:gd name="T13" fmla="*/ 1860 h 9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4" h="991">
                  <a:moveTo>
                    <a:pt x="194" y="0"/>
                  </a:moveTo>
                  <a:cubicBezTo>
                    <a:pt x="184" y="66"/>
                    <a:pt x="162" y="137"/>
                    <a:pt x="127" y="195"/>
                  </a:cubicBezTo>
                  <a:cubicBezTo>
                    <a:pt x="113" y="218"/>
                    <a:pt x="84" y="262"/>
                    <a:pt x="84" y="262"/>
                  </a:cubicBezTo>
                  <a:cubicBezTo>
                    <a:pt x="75" y="290"/>
                    <a:pt x="42" y="339"/>
                    <a:pt x="42" y="339"/>
                  </a:cubicBezTo>
                  <a:cubicBezTo>
                    <a:pt x="31" y="374"/>
                    <a:pt x="22" y="393"/>
                    <a:pt x="0" y="423"/>
                  </a:cubicBezTo>
                  <a:cubicBezTo>
                    <a:pt x="3" y="502"/>
                    <a:pt x="0" y="581"/>
                    <a:pt x="8" y="660"/>
                  </a:cubicBezTo>
                  <a:cubicBezTo>
                    <a:pt x="22" y="804"/>
                    <a:pt x="94" y="887"/>
                    <a:pt x="186" y="991"/>
                  </a:cubicBezTo>
                </a:path>
              </a:pathLst>
            </a:custGeom>
            <a:noFill/>
            <a:ln w="50800" cap="flat" cmpd="sng">
              <a:solidFill>
                <a:srgbClr val="800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12"/>
            <p:cNvSpPr>
              <a:spLocks/>
            </p:cNvSpPr>
            <p:nvPr/>
          </p:nvSpPr>
          <p:spPr bwMode="auto">
            <a:xfrm>
              <a:off x="2472" y="73"/>
              <a:ext cx="365" cy="161"/>
            </a:xfrm>
            <a:custGeom>
              <a:avLst/>
              <a:gdLst>
                <a:gd name="T0" fmla="*/ 0 w 364"/>
                <a:gd name="T1" fmla="*/ 153 h 161"/>
                <a:gd name="T2" fmla="*/ 51 w 364"/>
                <a:gd name="T3" fmla="*/ 76 h 161"/>
                <a:gd name="T4" fmla="*/ 68 w 364"/>
                <a:gd name="T5" fmla="*/ 43 h 161"/>
                <a:gd name="T6" fmla="*/ 102 w 364"/>
                <a:gd name="T7" fmla="*/ 34 h 161"/>
                <a:gd name="T8" fmla="*/ 161 w 364"/>
                <a:gd name="T9" fmla="*/ 0 h 161"/>
                <a:gd name="T10" fmla="*/ 340 w 364"/>
                <a:gd name="T11" fmla="*/ 102 h 161"/>
                <a:gd name="T12" fmla="*/ 348 w 364"/>
                <a:gd name="T13" fmla="*/ 127 h 161"/>
                <a:gd name="T14" fmla="*/ 365 w 364"/>
                <a:gd name="T15" fmla="*/ 161 h 1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4" h="161">
                  <a:moveTo>
                    <a:pt x="0" y="153"/>
                  </a:moveTo>
                  <a:cubicBezTo>
                    <a:pt x="10" y="114"/>
                    <a:pt x="18" y="99"/>
                    <a:pt x="51" y="76"/>
                  </a:cubicBezTo>
                  <a:cubicBezTo>
                    <a:pt x="57" y="65"/>
                    <a:pt x="58" y="51"/>
                    <a:pt x="68" y="43"/>
                  </a:cubicBezTo>
                  <a:cubicBezTo>
                    <a:pt x="77" y="36"/>
                    <a:pt x="91" y="39"/>
                    <a:pt x="102" y="34"/>
                  </a:cubicBezTo>
                  <a:cubicBezTo>
                    <a:pt x="123" y="25"/>
                    <a:pt x="141" y="10"/>
                    <a:pt x="161" y="0"/>
                  </a:cubicBezTo>
                  <a:cubicBezTo>
                    <a:pt x="245" y="15"/>
                    <a:pt x="292" y="30"/>
                    <a:pt x="339" y="102"/>
                  </a:cubicBezTo>
                  <a:cubicBezTo>
                    <a:pt x="342" y="110"/>
                    <a:pt x="344" y="119"/>
                    <a:pt x="347" y="127"/>
                  </a:cubicBezTo>
                  <a:cubicBezTo>
                    <a:pt x="352" y="139"/>
                    <a:pt x="364" y="161"/>
                    <a:pt x="364" y="161"/>
                  </a:cubicBezTo>
                </a:path>
              </a:pathLst>
            </a:custGeom>
            <a:noFill/>
            <a:ln w="50800" cap="flat" cmpd="sng">
              <a:solidFill>
                <a:srgbClr val="800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913418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" r="54633"/>
          <a:stretch>
            <a:fillRect/>
          </a:stretch>
        </p:blipFill>
        <p:spPr bwMode="auto">
          <a:xfrm>
            <a:off x="3995738" y="2276475"/>
            <a:ext cx="25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3421" name="Line 13"/>
          <p:cNvSpPr>
            <a:spLocks noChangeShapeType="1"/>
          </p:cNvSpPr>
          <p:nvPr/>
        </p:nvSpPr>
        <p:spPr bwMode="auto">
          <a:xfrm flipH="1" flipV="1">
            <a:off x="1763713" y="3068638"/>
            <a:ext cx="2089150" cy="144462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22" name="Line 14"/>
          <p:cNvSpPr>
            <a:spLocks noChangeShapeType="1"/>
          </p:cNvSpPr>
          <p:nvPr/>
        </p:nvSpPr>
        <p:spPr bwMode="auto">
          <a:xfrm flipH="1">
            <a:off x="2411413" y="3644900"/>
            <a:ext cx="360362" cy="720725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23" name="Line 15"/>
          <p:cNvSpPr>
            <a:spLocks noChangeShapeType="1"/>
          </p:cNvSpPr>
          <p:nvPr/>
        </p:nvSpPr>
        <p:spPr bwMode="auto">
          <a:xfrm>
            <a:off x="5867400" y="3573463"/>
            <a:ext cx="503238" cy="433387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24" name="Line 16"/>
          <p:cNvSpPr>
            <a:spLocks noChangeShapeType="1"/>
          </p:cNvSpPr>
          <p:nvPr/>
        </p:nvSpPr>
        <p:spPr bwMode="auto">
          <a:xfrm flipV="1">
            <a:off x="4500563" y="1844675"/>
            <a:ext cx="215900" cy="10795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25" name="Line 17"/>
          <p:cNvSpPr>
            <a:spLocks noChangeShapeType="1"/>
          </p:cNvSpPr>
          <p:nvPr/>
        </p:nvSpPr>
        <p:spPr bwMode="auto">
          <a:xfrm flipH="1">
            <a:off x="4356100" y="1989138"/>
            <a:ext cx="71438" cy="8636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26" name="Line 18"/>
          <p:cNvSpPr>
            <a:spLocks noChangeShapeType="1"/>
          </p:cNvSpPr>
          <p:nvPr/>
        </p:nvSpPr>
        <p:spPr bwMode="auto">
          <a:xfrm flipH="1" flipV="1">
            <a:off x="4427538" y="620713"/>
            <a:ext cx="288925" cy="10795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27" name="Line 19"/>
          <p:cNvSpPr>
            <a:spLocks noChangeShapeType="1"/>
          </p:cNvSpPr>
          <p:nvPr/>
        </p:nvSpPr>
        <p:spPr bwMode="auto">
          <a:xfrm>
            <a:off x="4284663" y="765175"/>
            <a:ext cx="142875" cy="935038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29" name="Line 21"/>
          <p:cNvSpPr>
            <a:spLocks noChangeShapeType="1"/>
          </p:cNvSpPr>
          <p:nvPr/>
        </p:nvSpPr>
        <p:spPr bwMode="auto">
          <a:xfrm>
            <a:off x="1476375" y="2349500"/>
            <a:ext cx="2519363" cy="574675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30" name="Text Box 22"/>
          <p:cNvSpPr txBox="1">
            <a:spLocks noChangeArrowheads="1"/>
          </p:cNvSpPr>
          <p:nvPr/>
        </p:nvSpPr>
        <p:spPr bwMode="auto">
          <a:xfrm>
            <a:off x="5364163" y="1412875"/>
            <a:ext cx="15113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Heart</a:t>
            </a:r>
            <a:br>
              <a:rPr lang="en-GB"/>
            </a:br>
            <a:r>
              <a:rPr lang="en-GB"/>
              <a:t>Subconscious Mind</a:t>
            </a:r>
            <a:br>
              <a:rPr lang="en-GB"/>
            </a:br>
            <a:r>
              <a:rPr lang="en-GB"/>
              <a:t>Garden</a:t>
            </a:r>
            <a:br>
              <a:rPr lang="en-GB"/>
            </a:br>
            <a:r>
              <a:rPr lang="en-GB"/>
              <a:t>Scroll</a:t>
            </a:r>
          </a:p>
        </p:txBody>
      </p:sp>
      <p:sp>
        <p:nvSpPr>
          <p:cNvPr id="913431" name="Text Box 23"/>
          <p:cNvSpPr txBox="1">
            <a:spLocks noChangeArrowheads="1"/>
          </p:cNvSpPr>
          <p:nvPr/>
        </p:nvSpPr>
        <p:spPr bwMode="auto">
          <a:xfrm>
            <a:off x="2411413" y="260350"/>
            <a:ext cx="1152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Conscious</a:t>
            </a:r>
            <a:br>
              <a:rPr lang="en-GB"/>
            </a:br>
            <a:r>
              <a:rPr lang="en-GB"/>
              <a:t>Mind</a:t>
            </a:r>
          </a:p>
        </p:txBody>
      </p:sp>
      <p:sp>
        <p:nvSpPr>
          <p:cNvPr id="913432" name="Text Box 24"/>
          <p:cNvSpPr txBox="1">
            <a:spLocks noChangeArrowheads="1"/>
          </p:cNvSpPr>
          <p:nvPr/>
        </p:nvSpPr>
        <p:spPr bwMode="auto">
          <a:xfrm>
            <a:off x="4787900" y="4005263"/>
            <a:ext cx="1727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Kingdom</a:t>
            </a:r>
            <a:br>
              <a:rPr lang="en-GB"/>
            </a:br>
            <a:r>
              <a:rPr lang="en-GB"/>
              <a:t>within us</a:t>
            </a:r>
            <a:br>
              <a:rPr lang="en-GB"/>
            </a:br>
            <a:r>
              <a:rPr lang="en-GB"/>
              <a:t>Seat of Government</a:t>
            </a:r>
          </a:p>
        </p:txBody>
      </p:sp>
      <p:sp>
        <p:nvSpPr>
          <p:cNvPr id="913433" name="Text Box 25"/>
          <p:cNvSpPr txBox="1">
            <a:spLocks noChangeArrowheads="1"/>
          </p:cNvSpPr>
          <p:nvPr/>
        </p:nvSpPr>
        <p:spPr bwMode="auto">
          <a:xfrm>
            <a:off x="250825" y="1773238"/>
            <a:ext cx="11874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Kingdom</a:t>
            </a:r>
            <a:br>
              <a:rPr lang="en-GB"/>
            </a:br>
            <a:r>
              <a:rPr lang="en-GB"/>
              <a:t>Heaven</a:t>
            </a:r>
          </a:p>
        </p:txBody>
      </p:sp>
      <p:sp>
        <p:nvSpPr>
          <p:cNvPr id="913434" name="Text Box 26"/>
          <p:cNvSpPr txBox="1">
            <a:spLocks noChangeArrowheads="1"/>
          </p:cNvSpPr>
          <p:nvPr/>
        </p:nvSpPr>
        <p:spPr bwMode="auto">
          <a:xfrm>
            <a:off x="468313" y="4724400"/>
            <a:ext cx="2087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Walk in my ways</a:t>
            </a:r>
          </a:p>
        </p:txBody>
      </p:sp>
      <p:sp>
        <p:nvSpPr>
          <p:cNvPr id="913435" name="Text Box 27"/>
          <p:cNvSpPr txBox="1">
            <a:spLocks noChangeArrowheads="1"/>
          </p:cNvSpPr>
          <p:nvPr/>
        </p:nvSpPr>
        <p:spPr bwMode="auto">
          <a:xfrm>
            <a:off x="6227763" y="4365625"/>
            <a:ext cx="2087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Keep my laws</a:t>
            </a:r>
          </a:p>
        </p:txBody>
      </p:sp>
      <p:sp>
        <p:nvSpPr>
          <p:cNvPr id="913436" name="Rectangle 28"/>
          <p:cNvSpPr>
            <a:spLocks noChangeArrowheads="1"/>
          </p:cNvSpPr>
          <p:nvPr/>
        </p:nvSpPr>
        <p:spPr bwMode="auto">
          <a:xfrm>
            <a:off x="6300788" y="3500438"/>
            <a:ext cx="229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Rule House – LORDS</a:t>
            </a:r>
          </a:p>
        </p:txBody>
      </p:sp>
      <p:pic>
        <p:nvPicPr>
          <p:cNvPr id="913437" name="Picture 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5" r="48372"/>
          <a:stretch>
            <a:fillRect/>
          </a:stretch>
        </p:blipFill>
        <p:spPr bwMode="auto">
          <a:xfrm>
            <a:off x="7235825" y="260350"/>
            <a:ext cx="90487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3438" name="Freeform 30"/>
          <p:cNvSpPr>
            <a:spLocks/>
          </p:cNvSpPr>
          <p:nvPr/>
        </p:nvSpPr>
        <p:spPr bwMode="auto">
          <a:xfrm>
            <a:off x="7556500" y="207963"/>
            <a:ext cx="565150" cy="2903537"/>
          </a:xfrm>
          <a:custGeom>
            <a:avLst/>
            <a:gdLst>
              <a:gd name="T0" fmla="*/ 0 w 356"/>
              <a:gd name="T1" fmla="*/ 60325 h 1829"/>
              <a:gd name="T2" fmla="*/ 176213 w 356"/>
              <a:gd name="T3" fmla="*/ 7937 h 1829"/>
              <a:gd name="T4" fmla="*/ 444500 w 356"/>
              <a:gd name="T5" fmla="*/ 101600 h 1829"/>
              <a:gd name="T6" fmla="*/ 471488 w 356"/>
              <a:gd name="T7" fmla="*/ 141287 h 1829"/>
              <a:gd name="T8" fmla="*/ 511175 w 356"/>
              <a:gd name="T9" fmla="*/ 168275 h 1829"/>
              <a:gd name="T10" fmla="*/ 565150 w 356"/>
              <a:gd name="T11" fmla="*/ 369887 h 1829"/>
              <a:gd name="T12" fmla="*/ 363538 w 356"/>
              <a:gd name="T13" fmla="*/ 679450 h 1829"/>
              <a:gd name="T14" fmla="*/ 269875 w 356"/>
              <a:gd name="T15" fmla="*/ 814387 h 1829"/>
              <a:gd name="T16" fmla="*/ 309563 w 356"/>
              <a:gd name="T17" fmla="*/ 1379537 h 1829"/>
              <a:gd name="T18" fmla="*/ 215900 w 356"/>
              <a:gd name="T19" fmla="*/ 2481262 h 1829"/>
              <a:gd name="T20" fmla="*/ 228600 w 356"/>
              <a:gd name="T21" fmla="*/ 2790825 h 1829"/>
              <a:gd name="T22" fmla="*/ 242888 w 356"/>
              <a:gd name="T23" fmla="*/ 2898775 h 182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56" h="1829">
                <a:moveTo>
                  <a:pt x="0" y="38"/>
                </a:moveTo>
                <a:cubicBezTo>
                  <a:pt x="37" y="27"/>
                  <a:pt x="73" y="14"/>
                  <a:pt x="111" y="5"/>
                </a:cubicBezTo>
                <a:cubicBezTo>
                  <a:pt x="265" y="16"/>
                  <a:pt x="187" y="0"/>
                  <a:pt x="280" y="64"/>
                </a:cubicBezTo>
                <a:cubicBezTo>
                  <a:pt x="286" y="72"/>
                  <a:pt x="290" y="82"/>
                  <a:pt x="297" y="89"/>
                </a:cubicBezTo>
                <a:cubicBezTo>
                  <a:pt x="304" y="96"/>
                  <a:pt x="316" y="98"/>
                  <a:pt x="322" y="106"/>
                </a:cubicBezTo>
                <a:cubicBezTo>
                  <a:pt x="335" y="126"/>
                  <a:pt x="350" y="206"/>
                  <a:pt x="356" y="233"/>
                </a:cubicBezTo>
                <a:cubicBezTo>
                  <a:pt x="346" y="318"/>
                  <a:pt x="318" y="400"/>
                  <a:pt x="229" y="428"/>
                </a:cubicBezTo>
                <a:cubicBezTo>
                  <a:pt x="181" y="495"/>
                  <a:pt x="200" y="467"/>
                  <a:pt x="170" y="513"/>
                </a:cubicBezTo>
                <a:cubicBezTo>
                  <a:pt x="175" y="645"/>
                  <a:pt x="182" y="745"/>
                  <a:pt x="195" y="869"/>
                </a:cubicBezTo>
                <a:cubicBezTo>
                  <a:pt x="190" y="1105"/>
                  <a:pt x="180" y="1332"/>
                  <a:pt x="136" y="1563"/>
                </a:cubicBezTo>
                <a:cubicBezTo>
                  <a:pt x="139" y="1628"/>
                  <a:pt x="138" y="1693"/>
                  <a:pt x="144" y="1758"/>
                </a:cubicBezTo>
                <a:cubicBezTo>
                  <a:pt x="151" y="1829"/>
                  <a:pt x="186" y="1826"/>
                  <a:pt x="153" y="1826"/>
                </a:cubicBezTo>
              </a:path>
            </a:pathLst>
          </a:custGeom>
          <a:noFill/>
          <a:ln w="50800" cap="flat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3439" name="Text Box 31"/>
          <p:cNvSpPr txBox="1">
            <a:spLocks noChangeArrowheads="1"/>
          </p:cNvSpPr>
          <p:nvPr/>
        </p:nvSpPr>
        <p:spPr bwMode="auto">
          <a:xfrm>
            <a:off x="7956550" y="1125538"/>
            <a:ext cx="7921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Spirit</a:t>
            </a:r>
            <a:br>
              <a:rPr lang="en-GB"/>
            </a:br>
            <a:r>
              <a:rPr lang="en-GB"/>
              <a:t>Father</a:t>
            </a:r>
            <a:br>
              <a:rPr lang="en-GB"/>
            </a:br>
            <a:r>
              <a:rPr lang="en-GB"/>
              <a:t>Son</a:t>
            </a:r>
            <a:br>
              <a:rPr lang="en-GB"/>
            </a:br>
            <a:r>
              <a:rPr lang="en-GB"/>
              <a:t>Holy</a:t>
            </a:r>
            <a:br>
              <a:rPr lang="en-GB"/>
            </a:br>
            <a:r>
              <a:rPr lang="en-GB"/>
              <a:t>Spirit</a:t>
            </a:r>
          </a:p>
        </p:txBody>
      </p:sp>
      <p:pic>
        <p:nvPicPr>
          <p:cNvPr id="913440" name="Picture 3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844675"/>
            <a:ext cx="2190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3441" name="Picture 3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" r="54633"/>
          <a:stretch>
            <a:fillRect/>
          </a:stretch>
        </p:blipFill>
        <p:spPr bwMode="auto">
          <a:xfrm>
            <a:off x="7667625" y="2565400"/>
            <a:ext cx="25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3444" name="Text Box 36"/>
          <p:cNvSpPr txBox="1">
            <a:spLocks noChangeArrowheads="1"/>
          </p:cNvSpPr>
          <p:nvPr/>
        </p:nvSpPr>
        <p:spPr bwMode="auto">
          <a:xfrm>
            <a:off x="611188" y="3500438"/>
            <a:ext cx="11874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Rivers</a:t>
            </a:r>
            <a:br>
              <a:rPr lang="en-GB"/>
            </a:br>
            <a:r>
              <a:rPr lang="en-GB"/>
              <a:t>Power</a:t>
            </a:r>
            <a:br>
              <a:rPr lang="en-GB"/>
            </a:br>
            <a:r>
              <a:rPr lang="en-GB"/>
              <a:t>Anointing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773363" y="115888"/>
            <a:ext cx="2590800" cy="7207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latin typeface="Verdana" pitchFamily="34" charset="0"/>
              </a:rPr>
              <a:t>Spirit – Father/Son/Spirit</a:t>
            </a:r>
          </a:p>
          <a:p>
            <a:pPr algn="ctr"/>
            <a:r>
              <a:rPr lang="en-GB" sz="1200">
                <a:latin typeface="Verdana" pitchFamily="34" charset="0"/>
              </a:rPr>
              <a:t>Kingdom of Heaven</a:t>
            </a:r>
          </a:p>
          <a:p>
            <a:pPr algn="ctr"/>
            <a:r>
              <a:rPr lang="en-GB" sz="1200">
                <a:latin typeface="Verdana" pitchFamily="34" charset="0"/>
              </a:rPr>
              <a:t>9 Spiritual Senses</a:t>
            </a:r>
            <a:br>
              <a:rPr lang="en-GB" sz="1200">
                <a:latin typeface="Verdana" pitchFamily="34" charset="0"/>
              </a:rPr>
            </a:br>
            <a:r>
              <a:rPr lang="en-GB" sz="1200">
                <a:latin typeface="Verdana" pitchFamily="34" charset="0"/>
              </a:rPr>
              <a:t>7 Soul senses &amp; 5 Body Senses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348038" y="1125538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Tabernacle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Holy Place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Altar Incense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995738" y="8366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348038" y="2060575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Present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yourself as a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Living Sacrifice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995738" y="17732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995738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2524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Throat Cut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Total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Surrender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1258888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258888" y="29972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0510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Head cut off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Government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removed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392430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Skin coverings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removed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Naked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57261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Body Split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Open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Exposed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Legs Cut Off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Walk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421063" y="35004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29431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70929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323850" y="4437063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Denial of self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Take up Cross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Follow Him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81724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2124075" y="4437063"/>
            <a:ext cx="1366838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Not my will but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Yours be done</a:t>
            </a: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7596188" y="4437063"/>
            <a:ext cx="1370012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Choice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I only do what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Father is doing</a:t>
            </a:r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5795963" y="4437063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I am crucified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with Christ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He lives in me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7451725" y="609282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5724525" y="5516563"/>
            <a:ext cx="1727200" cy="1008062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Tabernacle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Holy of Holies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Mercy Seat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8316913" y="5084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3995738" y="4437063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Seek First 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the kingdom &amp;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righteousness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644366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464343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2771775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9715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Line 2"/>
          <p:cNvSpPr>
            <a:spLocks noChangeShapeType="1"/>
          </p:cNvSpPr>
          <p:nvPr/>
        </p:nvSpPr>
        <p:spPr bwMode="auto">
          <a:xfrm flipH="1">
            <a:off x="6156325" y="5265738"/>
            <a:ext cx="239713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187" name="AutoShape 3"/>
          <p:cNvSpPr>
            <a:spLocks noChangeArrowheads="1"/>
          </p:cNvSpPr>
          <p:nvPr/>
        </p:nvSpPr>
        <p:spPr bwMode="auto">
          <a:xfrm>
            <a:off x="1308100" y="512763"/>
            <a:ext cx="1727200" cy="3778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FFFFFF"/>
                </a:solidFill>
                <a:latin typeface="Arial" charset="0"/>
              </a:rPr>
              <a:t>Event - Reactions</a:t>
            </a:r>
          </a:p>
        </p:txBody>
      </p:sp>
      <p:sp>
        <p:nvSpPr>
          <p:cNvPr id="1117188" name="AutoShape 4"/>
          <p:cNvSpPr>
            <a:spLocks noChangeArrowheads="1"/>
          </p:cNvSpPr>
          <p:nvPr/>
        </p:nvSpPr>
        <p:spPr bwMode="auto">
          <a:xfrm>
            <a:off x="153988" y="188913"/>
            <a:ext cx="1344612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Confrontation</a:t>
            </a:r>
          </a:p>
        </p:txBody>
      </p:sp>
      <p:sp>
        <p:nvSpPr>
          <p:cNvPr id="1117189" name="AutoShape 5"/>
          <p:cNvSpPr>
            <a:spLocks noChangeArrowheads="1"/>
          </p:cNvSpPr>
          <p:nvPr/>
        </p:nvSpPr>
        <p:spPr bwMode="auto">
          <a:xfrm>
            <a:off x="5722938" y="512763"/>
            <a:ext cx="1801812" cy="377825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 charset="0"/>
              </a:rPr>
              <a:t>Mind is Replaying</a:t>
            </a:r>
          </a:p>
        </p:txBody>
      </p:sp>
      <p:sp>
        <p:nvSpPr>
          <p:cNvPr id="1117190" name="AutoShape 6"/>
          <p:cNvSpPr>
            <a:spLocks noChangeArrowheads="1"/>
          </p:cNvSpPr>
          <p:nvPr/>
        </p:nvSpPr>
        <p:spPr bwMode="auto">
          <a:xfrm>
            <a:off x="1595438" y="188913"/>
            <a:ext cx="958850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Criticised</a:t>
            </a:r>
          </a:p>
        </p:txBody>
      </p:sp>
      <p:sp>
        <p:nvSpPr>
          <p:cNvPr id="1117191" name="AutoShape 7"/>
          <p:cNvSpPr>
            <a:spLocks noChangeArrowheads="1"/>
          </p:cNvSpPr>
          <p:nvPr/>
        </p:nvSpPr>
        <p:spPr bwMode="auto">
          <a:xfrm>
            <a:off x="93663" y="981075"/>
            <a:ext cx="7683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Angry</a:t>
            </a:r>
          </a:p>
        </p:txBody>
      </p:sp>
      <p:sp>
        <p:nvSpPr>
          <p:cNvPr id="1117192" name="AutoShape 8"/>
          <p:cNvSpPr>
            <a:spLocks noChangeArrowheads="1"/>
          </p:cNvSpPr>
          <p:nvPr/>
        </p:nvSpPr>
        <p:spPr bwMode="auto">
          <a:xfrm>
            <a:off x="3898900" y="188913"/>
            <a:ext cx="960438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Injustice</a:t>
            </a:r>
          </a:p>
        </p:txBody>
      </p:sp>
      <p:sp>
        <p:nvSpPr>
          <p:cNvPr id="1117193" name="AutoShape 9"/>
          <p:cNvSpPr>
            <a:spLocks noChangeArrowheads="1"/>
          </p:cNvSpPr>
          <p:nvPr/>
        </p:nvSpPr>
        <p:spPr bwMode="auto">
          <a:xfrm>
            <a:off x="2747963" y="188913"/>
            <a:ext cx="960437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Rejected</a:t>
            </a:r>
          </a:p>
        </p:txBody>
      </p:sp>
      <p:sp>
        <p:nvSpPr>
          <p:cNvPr id="1117194" name="AutoShape 10"/>
          <p:cNvSpPr>
            <a:spLocks noChangeArrowheads="1"/>
          </p:cNvSpPr>
          <p:nvPr/>
        </p:nvSpPr>
        <p:spPr bwMode="auto">
          <a:xfrm>
            <a:off x="939800" y="981075"/>
            <a:ext cx="1150938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Defensive</a:t>
            </a:r>
          </a:p>
        </p:txBody>
      </p:sp>
      <p:sp>
        <p:nvSpPr>
          <p:cNvPr id="1117195" name="AutoShape 11"/>
          <p:cNvSpPr>
            <a:spLocks noChangeArrowheads="1"/>
          </p:cNvSpPr>
          <p:nvPr/>
        </p:nvSpPr>
        <p:spPr bwMode="auto">
          <a:xfrm>
            <a:off x="2292350" y="981075"/>
            <a:ext cx="12255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Aggressive</a:t>
            </a:r>
          </a:p>
        </p:txBody>
      </p:sp>
      <p:sp>
        <p:nvSpPr>
          <p:cNvPr id="1117196" name="AutoShape 12"/>
          <p:cNvSpPr>
            <a:spLocks noChangeArrowheads="1"/>
          </p:cNvSpPr>
          <p:nvPr/>
        </p:nvSpPr>
        <p:spPr bwMode="auto">
          <a:xfrm>
            <a:off x="3611563" y="981075"/>
            <a:ext cx="960437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Passive</a:t>
            </a:r>
          </a:p>
        </p:txBody>
      </p:sp>
      <p:sp>
        <p:nvSpPr>
          <p:cNvPr id="1117197" name="AutoShape 13"/>
          <p:cNvSpPr>
            <a:spLocks noChangeArrowheads="1"/>
          </p:cNvSpPr>
          <p:nvPr/>
        </p:nvSpPr>
        <p:spPr bwMode="auto">
          <a:xfrm>
            <a:off x="7740650" y="39688"/>
            <a:ext cx="1249363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Familiar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Spirit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Remind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Affirm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Agreement</a:t>
            </a:r>
          </a:p>
        </p:txBody>
      </p:sp>
      <p:cxnSp>
        <p:nvCxnSpPr>
          <p:cNvPr id="1117198" name="AutoShape 14"/>
          <p:cNvCxnSpPr>
            <a:cxnSpLocks noChangeShapeType="1"/>
          </p:cNvCxnSpPr>
          <p:nvPr/>
        </p:nvCxnSpPr>
        <p:spPr bwMode="auto">
          <a:xfrm rot="5400000" flipH="1">
            <a:off x="4371975" y="1047751"/>
            <a:ext cx="2198687" cy="1636712"/>
          </a:xfrm>
          <a:prstGeom prst="curvedConnector3">
            <a:avLst>
              <a:gd name="adj1" fmla="val 56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7199" name="AutoShape 15"/>
          <p:cNvCxnSpPr>
            <a:cxnSpLocks noChangeShapeType="1"/>
          </p:cNvCxnSpPr>
          <p:nvPr/>
        </p:nvCxnSpPr>
        <p:spPr bwMode="auto">
          <a:xfrm rot="16200000">
            <a:off x="6875463" y="1198563"/>
            <a:ext cx="1531937" cy="1385887"/>
          </a:xfrm>
          <a:prstGeom prst="curvedConnector3">
            <a:avLst>
              <a:gd name="adj1" fmla="val 4258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7200" name="Line 16"/>
          <p:cNvSpPr>
            <a:spLocks noChangeShapeType="1"/>
          </p:cNvSpPr>
          <p:nvPr/>
        </p:nvSpPr>
        <p:spPr bwMode="auto">
          <a:xfrm>
            <a:off x="3035300" y="782638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01" name="AutoShape 17"/>
          <p:cNvSpPr>
            <a:spLocks noChangeArrowheads="1"/>
          </p:cNvSpPr>
          <p:nvPr/>
        </p:nvSpPr>
        <p:spPr bwMode="auto">
          <a:xfrm>
            <a:off x="827088" y="1484313"/>
            <a:ext cx="2303462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FFFFFF"/>
                </a:solidFill>
                <a:latin typeface="Arial" charset="0"/>
              </a:rPr>
              <a:t>Forgive &amp; Release</a:t>
            </a:r>
          </a:p>
        </p:txBody>
      </p:sp>
      <p:sp>
        <p:nvSpPr>
          <p:cNvPr id="1117202" name="AutoShape 18"/>
          <p:cNvSpPr>
            <a:spLocks noChangeArrowheads="1"/>
          </p:cNvSpPr>
          <p:nvPr/>
        </p:nvSpPr>
        <p:spPr bwMode="auto">
          <a:xfrm>
            <a:off x="731838" y="1917700"/>
            <a:ext cx="3263900" cy="151130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500">
                <a:solidFill>
                  <a:srgbClr val="FFFFFF"/>
                </a:solidFill>
                <a:latin typeface="Arial" charset="0"/>
              </a:rPr>
              <a:t>Seek God’s Counsel to Evaluate </a:t>
            </a:r>
            <a:br>
              <a:rPr lang="en-GB" sz="1500">
                <a:solidFill>
                  <a:srgbClr val="FFFFFF"/>
                </a:solidFill>
                <a:latin typeface="Arial" charset="0"/>
              </a:rPr>
            </a:br>
            <a:r>
              <a:rPr lang="en-GB" sz="1500">
                <a:solidFill>
                  <a:srgbClr val="FFFFFF"/>
                </a:solidFill>
                <a:latin typeface="Arial" charset="0"/>
              </a:rPr>
              <a:t>Patterns of Thinking &amp; Behaviour</a:t>
            </a:r>
          </a:p>
          <a:p>
            <a:pPr algn="ctr"/>
            <a:r>
              <a:rPr lang="en-GB" sz="1500">
                <a:solidFill>
                  <a:srgbClr val="FFFFFF"/>
                </a:solidFill>
                <a:latin typeface="Arial" charset="0"/>
              </a:rPr>
              <a:t>Truth of Motives</a:t>
            </a:r>
            <a:br>
              <a:rPr lang="en-GB" sz="1500">
                <a:solidFill>
                  <a:srgbClr val="FFFFFF"/>
                </a:solidFill>
                <a:latin typeface="Arial" charset="0"/>
              </a:rPr>
            </a:br>
            <a:r>
              <a:rPr lang="en-GB" sz="1500">
                <a:solidFill>
                  <a:srgbClr val="FFFFFF"/>
                </a:solidFill>
                <a:latin typeface="Arial" charset="0"/>
              </a:rPr>
              <a:t>Mind, Heart &amp; Will of God</a:t>
            </a:r>
          </a:p>
          <a:p>
            <a:pPr algn="ctr"/>
            <a:r>
              <a:rPr lang="en-GB" sz="1500">
                <a:solidFill>
                  <a:srgbClr val="FFFFFF"/>
                </a:solidFill>
                <a:latin typeface="Arial" charset="0"/>
              </a:rPr>
              <a:t>Revelation about</a:t>
            </a:r>
          </a:p>
          <a:p>
            <a:pPr algn="ctr"/>
            <a:r>
              <a:rPr lang="en-GB" sz="1500">
                <a:solidFill>
                  <a:srgbClr val="FFFFFF"/>
                </a:solidFill>
                <a:latin typeface="Arial" charset="0"/>
              </a:rPr>
              <a:t>Reactions or Actions</a:t>
            </a:r>
          </a:p>
        </p:txBody>
      </p:sp>
      <p:sp>
        <p:nvSpPr>
          <p:cNvPr id="1117203" name="AutoShape 19"/>
          <p:cNvSpPr>
            <a:spLocks noChangeArrowheads="1"/>
          </p:cNvSpPr>
          <p:nvPr/>
        </p:nvSpPr>
        <p:spPr bwMode="auto">
          <a:xfrm>
            <a:off x="153988" y="3644900"/>
            <a:ext cx="13811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 charset="0"/>
              </a:rPr>
              <a:t>Not my</a:t>
            </a:r>
            <a:br>
              <a:rPr lang="en-GB" sz="1600">
                <a:solidFill>
                  <a:srgbClr val="000000"/>
                </a:solidFill>
                <a:latin typeface="Arial" charset="0"/>
              </a:rPr>
            </a:br>
            <a:r>
              <a:rPr lang="en-GB" sz="1600">
                <a:solidFill>
                  <a:srgbClr val="000000"/>
                </a:solidFill>
                <a:latin typeface="Arial" charset="0"/>
              </a:rPr>
              <a:t>Issue</a:t>
            </a:r>
          </a:p>
        </p:txBody>
      </p:sp>
      <p:sp>
        <p:nvSpPr>
          <p:cNvPr id="1117204" name="AutoShape 20"/>
          <p:cNvSpPr>
            <a:spLocks noChangeArrowheads="1"/>
          </p:cNvSpPr>
          <p:nvPr/>
        </p:nvSpPr>
        <p:spPr bwMode="auto">
          <a:xfrm>
            <a:off x="58738" y="4456113"/>
            <a:ext cx="1249362" cy="10604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Pray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Intercede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Confront 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in love?</a:t>
            </a:r>
          </a:p>
        </p:txBody>
      </p:sp>
      <p:sp>
        <p:nvSpPr>
          <p:cNvPr id="1117205" name="AutoShape 21"/>
          <p:cNvSpPr>
            <a:spLocks noChangeArrowheads="1"/>
          </p:cNvSpPr>
          <p:nvPr/>
        </p:nvSpPr>
        <p:spPr bwMode="auto">
          <a:xfrm>
            <a:off x="2844800" y="3644900"/>
            <a:ext cx="2014538" cy="593725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 charset="0"/>
              </a:rPr>
              <a:t>My issue Own it</a:t>
            </a:r>
            <a:br>
              <a:rPr lang="en-GB" sz="1600">
                <a:solidFill>
                  <a:srgbClr val="000000"/>
                </a:solidFill>
                <a:latin typeface="Arial" charset="0"/>
              </a:rPr>
            </a:br>
            <a:r>
              <a:rPr lang="en-GB" sz="1600">
                <a:solidFill>
                  <a:srgbClr val="000000"/>
                </a:solidFill>
                <a:latin typeface="Arial" charset="0"/>
              </a:rPr>
              <a:t>Deal with it</a:t>
            </a:r>
          </a:p>
        </p:txBody>
      </p:sp>
      <p:sp>
        <p:nvSpPr>
          <p:cNvPr id="1117206" name="AutoShape 22"/>
          <p:cNvSpPr>
            <a:spLocks noChangeArrowheads="1"/>
          </p:cNvSpPr>
          <p:nvPr/>
        </p:nvSpPr>
        <p:spPr bwMode="auto">
          <a:xfrm>
            <a:off x="1500188" y="4456113"/>
            <a:ext cx="1344612" cy="170973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Weakness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 Sin or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Character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Repent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Renounce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Find Word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Meditate</a:t>
            </a:r>
          </a:p>
        </p:txBody>
      </p:sp>
      <p:sp>
        <p:nvSpPr>
          <p:cNvPr id="1117207" name="AutoShape 23"/>
          <p:cNvSpPr>
            <a:spLocks noChangeArrowheads="1"/>
          </p:cNvSpPr>
          <p:nvPr/>
        </p:nvSpPr>
        <p:spPr bwMode="auto">
          <a:xfrm>
            <a:off x="2940050" y="4456113"/>
            <a:ext cx="1344613" cy="1133475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Weakness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Gift, skills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Empower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Support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Learn</a:t>
            </a:r>
          </a:p>
        </p:txBody>
      </p:sp>
      <p:sp>
        <p:nvSpPr>
          <p:cNvPr id="1117208" name="AutoShape 24"/>
          <p:cNvSpPr>
            <a:spLocks noChangeArrowheads="1"/>
          </p:cNvSpPr>
          <p:nvPr/>
        </p:nvSpPr>
        <p:spPr bwMode="auto">
          <a:xfrm>
            <a:off x="4343400" y="4456113"/>
            <a:ext cx="1344613" cy="106045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Weakness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Gift, skills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Discipled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Learn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Strong</a:t>
            </a:r>
          </a:p>
        </p:txBody>
      </p:sp>
      <p:sp>
        <p:nvSpPr>
          <p:cNvPr id="1117209" name="Line 25"/>
          <p:cNvSpPr>
            <a:spLocks noChangeShapeType="1"/>
          </p:cNvSpPr>
          <p:nvPr/>
        </p:nvSpPr>
        <p:spPr bwMode="auto">
          <a:xfrm>
            <a:off x="2171700" y="890588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0" name="AutoShape 26"/>
          <p:cNvSpPr>
            <a:spLocks noChangeArrowheads="1"/>
          </p:cNvSpPr>
          <p:nvPr/>
        </p:nvSpPr>
        <p:spPr bwMode="auto">
          <a:xfrm>
            <a:off x="150813" y="466725"/>
            <a:ext cx="960437" cy="217488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Insecure</a:t>
            </a:r>
          </a:p>
        </p:txBody>
      </p:sp>
      <p:sp>
        <p:nvSpPr>
          <p:cNvPr id="1117211" name="AutoShape 27"/>
          <p:cNvSpPr>
            <a:spLocks noChangeArrowheads="1"/>
          </p:cNvSpPr>
          <p:nvPr/>
        </p:nvSpPr>
        <p:spPr bwMode="auto">
          <a:xfrm>
            <a:off x="3132138" y="512763"/>
            <a:ext cx="1152525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Intimidated</a:t>
            </a:r>
          </a:p>
        </p:txBody>
      </p:sp>
      <p:sp>
        <p:nvSpPr>
          <p:cNvPr id="1117212" name="AutoShape 28"/>
          <p:cNvSpPr>
            <a:spLocks noChangeArrowheads="1"/>
          </p:cNvSpPr>
          <p:nvPr/>
        </p:nvSpPr>
        <p:spPr bwMode="auto">
          <a:xfrm>
            <a:off x="6227763" y="4292600"/>
            <a:ext cx="2111375" cy="973138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Weakness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Unmet Need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Unhealed Hurt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Unresolved Issue</a:t>
            </a:r>
          </a:p>
        </p:txBody>
      </p:sp>
      <p:sp>
        <p:nvSpPr>
          <p:cNvPr id="1117213" name="AutoShape 29"/>
          <p:cNvSpPr>
            <a:spLocks noChangeArrowheads="1"/>
          </p:cNvSpPr>
          <p:nvPr/>
        </p:nvSpPr>
        <p:spPr bwMode="auto">
          <a:xfrm>
            <a:off x="5175250" y="5616575"/>
            <a:ext cx="1727200" cy="620713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DNA Nature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Generational?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Curse?</a:t>
            </a:r>
          </a:p>
        </p:txBody>
      </p:sp>
      <p:sp>
        <p:nvSpPr>
          <p:cNvPr id="1117214" name="Line 30"/>
          <p:cNvSpPr>
            <a:spLocks noChangeShapeType="1"/>
          </p:cNvSpPr>
          <p:nvPr/>
        </p:nvSpPr>
        <p:spPr bwMode="auto">
          <a:xfrm>
            <a:off x="2171700" y="180816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5" name="Line 31"/>
          <p:cNvSpPr>
            <a:spLocks noChangeShapeType="1"/>
          </p:cNvSpPr>
          <p:nvPr/>
        </p:nvSpPr>
        <p:spPr bwMode="auto">
          <a:xfrm>
            <a:off x="3227388" y="3429000"/>
            <a:ext cx="4810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6" name="Line 32"/>
          <p:cNvSpPr>
            <a:spLocks noChangeShapeType="1"/>
          </p:cNvSpPr>
          <p:nvPr/>
        </p:nvSpPr>
        <p:spPr bwMode="auto">
          <a:xfrm flipH="1">
            <a:off x="922338" y="3429000"/>
            <a:ext cx="193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7" name="Line 33"/>
          <p:cNvSpPr>
            <a:spLocks noChangeShapeType="1"/>
          </p:cNvSpPr>
          <p:nvPr/>
        </p:nvSpPr>
        <p:spPr bwMode="auto">
          <a:xfrm>
            <a:off x="539750" y="4076700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8" name="Line 34"/>
          <p:cNvSpPr>
            <a:spLocks noChangeShapeType="1"/>
          </p:cNvSpPr>
          <p:nvPr/>
        </p:nvSpPr>
        <p:spPr bwMode="auto">
          <a:xfrm flipH="1">
            <a:off x="2266950" y="4238625"/>
            <a:ext cx="6731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9" name="Line 35"/>
          <p:cNvSpPr>
            <a:spLocks noChangeShapeType="1"/>
          </p:cNvSpPr>
          <p:nvPr/>
        </p:nvSpPr>
        <p:spPr bwMode="auto">
          <a:xfrm>
            <a:off x="3611563" y="423862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20" name="Line 36"/>
          <p:cNvSpPr>
            <a:spLocks noChangeShapeType="1"/>
          </p:cNvSpPr>
          <p:nvPr/>
        </p:nvSpPr>
        <p:spPr bwMode="auto">
          <a:xfrm>
            <a:off x="4090988" y="4238625"/>
            <a:ext cx="576262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21" name="Line 37"/>
          <p:cNvSpPr>
            <a:spLocks noChangeShapeType="1"/>
          </p:cNvSpPr>
          <p:nvPr/>
        </p:nvSpPr>
        <p:spPr bwMode="auto">
          <a:xfrm>
            <a:off x="4787900" y="4221163"/>
            <a:ext cx="14398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22" name="AutoShape 38"/>
          <p:cNvSpPr>
            <a:spLocks noChangeArrowheads="1"/>
          </p:cNvSpPr>
          <p:nvPr/>
        </p:nvSpPr>
        <p:spPr bwMode="auto">
          <a:xfrm>
            <a:off x="7019925" y="5589588"/>
            <a:ext cx="1727200" cy="485775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endParaRPr lang="en-GB" sz="140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Nurture Upbringing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Trauma Experiences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17223" name="Line 39"/>
          <p:cNvSpPr>
            <a:spLocks noChangeShapeType="1"/>
          </p:cNvSpPr>
          <p:nvPr/>
        </p:nvSpPr>
        <p:spPr bwMode="auto">
          <a:xfrm>
            <a:off x="7453313" y="5265738"/>
            <a:ext cx="4318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1117224" name="Group 40"/>
          <p:cNvGrpSpPr>
            <a:grpSpLocks/>
          </p:cNvGrpSpPr>
          <p:nvPr/>
        </p:nvGrpSpPr>
        <p:grpSpPr bwMode="auto">
          <a:xfrm>
            <a:off x="5532438" y="890588"/>
            <a:ext cx="2495550" cy="1081087"/>
            <a:chOff x="3485" y="561"/>
            <a:chExt cx="1572" cy="681"/>
          </a:xfrm>
        </p:grpSpPr>
        <p:sp>
          <p:nvSpPr>
            <p:cNvPr id="1117225" name="Line 41"/>
            <p:cNvSpPr>
              <a:spLocks noChangeShapeType="1"/>
            </p:cNvSpPr>
            <p:nvPr/>
          </p:nvSpPr>
          <p:spPr bwMode="auto">
            <a:xfrm flipH="1">
              <a:off x="4392" y="1004"/>
              <a:ext cx="241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1117226" name="Group 42"/>
            <p:cNvGrpSpPr>
              <a:grpSpLocks/>
            </p:cNvGrpSpPr>
            <p:nvPr/>
          </p:nvGrpSpPr>
          <p:grpSpPr bwMode="auto">
            <a:xfrm>
              <a:off x="3485" y="561"/>
              <a:ext cx="1572" cy="681"/>
              <a:chOff x="3485" y="561"/>
              <a:chExt cx="1572" cy="681"/>
            </a:xfrm>
          </p:grpSpPr>
          <p:sp>
            <p:nvSpPr>
              <p:cNvPr id="1117227" name="AutoShape 43"/>
              <p:cNvSpPr>
                <a:spLocks noChangeArrowheads="1"/>
              </p:cNvSpPr>
              <p:nvPr/>
            </p:nvSpPr>
            <p:spPr bwMode="auto">
              <a:xfrm>
                <a:off x="4392" y="867"/>
                <a:ext cx="665" cy="137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/>
                <a:r>
                  <a:rPr lang="en-GB" sz="1400">
                    <a:solidFill>
                      <a:srgbClr val="000000"/>
                    </a:solidFill>
                    <a:latin typeface="Arial" charset="0"/>
                  </a:rPr>
                  <a:t>Reason</a:t>
                </a:r>
              </a:p>
            </p:txBody>
          </p:sp>
          <p:grpSp>
            <p:nvGrpSpPr>
              <p:cNvPr id="1117228" name="Group 44"/>
              <p:cNvGrpSpPr>
                <a:grpSpLocks/>
              </p:cNvGrpSpPr>
              <p:nvPr/>
            </p:nvGrpSpPr>
            <p:grpSpPr bwMode="auto">
              <a:xfrm>
                <a:off x="3485" y="561"/>
                <a:ext cx="1330" cy="681"/>
                <a:chOff x="3485" y="561"/>
                <a:chExt cx="1330" cy="681"/>
              </a:xfrm>
            </p:grpSpPr>
            <p:sp>
              <p:nvSpPr>
                <p:cNvPr id="1117229" name="AutoShape 45"/>
                <p:cNvSpPr>
                  <a:spLocks noChangeArrowheads="1"/>
                </p:cNvSpPr>
                <p:nvPr/>
              </p:nvSpPr>
              <p:spPr bwMode="auto">
                <a:xfrm>
                  <a:off x="3485" y="867"/>
                  <a:ext cx="666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GB" sz="1400">
                      <a:solidFill>
                        <a:srgbClr val="000000"/>
                      </a:solidFill>
                      <a:latin typeface="Arial" charset="0"/>
                    </a:rPr>
                    <a:t>Emotions</a:t>
                  </a:r>
                </a:p>
              </p:txBody>
            </p:sp>
            <p:sp>
              <p:nvSpPr>
                <p:cNvPr id="1117230" name="AutoShape 46"/>
                <p:cNvSpPr>
                  <a:spLocks noChangeArrowheads="1"/>
                </p:cNvSpPr>
                <p:nvPr/>
              </p:nvSpPr>
              <p:spPr bwMode="auto">
                <a:xfrm>
                  <a:off x="3667" y="663"/>
                  <a:ext cx="1029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GB" sz="1400">
                      <a:solidFill>
                        <a:srgbClr val="000000"/>
                      </a:solidFill>
                      <a:latin typeface="Arial" charset="0"/>
                    </a:rPr>
                    <a:t>Imagination</a:t>
                  </a:r>
                </a:p>
              </p:txBody>
            </p:sp>
            <p:sp>
              <p:nvSpPr>
                <p:cNvPr id="1117231" name="AutoShape 47"/>
                <p:cNvSpPr>
                  <a:spLocks noChangeArrowheads="1"/>
                </p:cNvSpPr>
                <p:nvPr/>
              </p:nvSpPr>
              <p:spPr bwMode="auto">
                <a:xfrm>
                  <a:off x="3908" y="1106"/>
                  <a:ext cx="907" cy="136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GB" sz="1400">
                      <a:solidFill>
                        <a:srgbClr val="000000"/>
                      </a:solidFill>
                      <a:latin typeface="Arial" charset="0"/>
                    </a:rPr>
                    <a:t>Repetition</a:t>
                  </a:r>
                </a:p>
              </p:txBody>
            </p:sp>
            <p:sp>
              <p:nvSpPr>
                <p:cNvPr id="1117232" name="Line 48"/>
                <p:cNvSpPr>
                  <a:spLocks noChangeShapeType="1"/>
                </p:cNvSpPr>
                <p:nvPr/>
              </p:nvSpPr>
              <p:spPr bwMode="auto">
                <a:xfrm>
                  <a:off x="4151" y="561"/>
                  <a:ext cx="0" cy="1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7233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848" y="800"/>
                  <a:ext cx="12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7234" name="Line 50"/>
                <p:cNvSpPr>
                  <a:spLocks noChangeShapeType="1"/>
                </p:cNvSpPr>
                <p:nvPr/>
              </p:nvSpPr>
              <p:spPr bwMode="auto">
                <a:xfrm>
                  <a:off x="4573" y="800"/>
                  <a:ext cx="6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7235" name="Line 51"/>
                <p:cNvSpPr>
                  <a:spLocks noChangeShapeType="1"/>
                </p:cNvSpPr>
                <p:nvPr/>
              </p:nvSpPr>
              <p:spPr bwMode="auto">
                <a:xfrm>
                  <a:off x="3908" y="1004"/>
                  <a:ext cx="243" cy="1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117236" name="AutoShape 52"/>
          <p:cNvSpPr>
            <a:spLocks noChangeArrowheads="1"/>
          </p:cNvSpPr>
          <p:nvPr/>
        </p:nvSpPr>
        <p:spPr bwMode="auto">
          <a:xfrm>
            <a:off x="1168400" y="6448425"/>
            <a:ext cx="7391400" cy="323850"/>
          </a:xfrm>
          <a:prstGeom prst="flowChartAlternateProcess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2400">
                <a:solidFill>
                  <a:srgbClr val="000000"/>
                </a:solidFill>
                <a:latin typeface="Arial" charset="0"/>
              </a:rPr>
              <a:t>Renewed Mind &amp; Restored Soul</a:t>
            </a:r>
          </a:p>
        </p:txBody>
      </p:sp>
      <p:sp>
        <p:nvSpPr>
          <p:cNvPr id="1117237" name="AutoShape 53"/>
          <p:cNvSpPr>
            <a:spLocks noChangeArrowheads="1"/>
          </p:cNvSpPr>
          <p:nvPr/>
        </p:nvSpPr>
        <p:spPr bwMode="auto">
          <a:xfrm>
            <a:off x="4379913" y="512763"/>
            <a:ext cx="960437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Sin</a:t>
            </a:r>
          </a:p>
        </p:txBody>
      </p:sp>
      <p:cxnSp>
        <p:nvCxnSpPr>
          <p:cNvPr id="1117238" name="AutoShape 54"/>
          <p:cNvCxnSpPr>
            <a:cxnSpLocks noChangeShapeType="1"/>
            <a:stCxn id="1117200" idx="1"/>
            <a:endCxn id="1117201" idx="3"/>
          </p:cNvCxnSpPr>
          <p:nvPr/>
        </p:nvCxnSpPr>
        <p:spPr bwMode="auto">
          <a:xfrm rot="5400000">
            <a:off x="3994944" y="-81756"/>
            <a:ext cx="863600" cy="25923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7239" name="AutoShape 55"/>
          <p:cNvSpPr>
            <a:spLocks noChangeArrowheads="1"/>
          </p:cNvSpPr>
          <p:nvPr/>
        </p:nvSpPr>
        <p:spPr bwMode="auto">
          <a:xfrm>
            <a:off x="5435600" y="2492375"/>
            <a:ext cx="3071813" cy="17811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endParaRPr lang="en-GB" sz="14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17240" name="Text Box 56"/>
          <p:cNvSpPr txBox="1">
            <a:spLocks noChangeArrowheads="1"/>
          </p:cNvSpPr>
          <p:nvPr/>
        </p:nvSpPr>
        <p:spPr bwMode="auto">
          <a:xfrm>
            <a:off x="6011863" y="2565400"/>
            <a:ext cx="1873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>
                <a:solidFill>
                  <a:srgbClr val="000000"/>
                </a:solidFill>
              </a:rPr>
              <a:t>Heart</a:t>
            </a:r>
            <a:br>
              <a:rPr lang="en-GB" sz="1400" b="1">
                <a:solidFill>
                  <a:srgbClr val="000000"/>
                </a:solidFill>
              </a:rPr>
            </a:br>
            <a:r>
              <a:rPr lang="en-GB" sz="1400" b="1">
                <a:solidFill>
                  <a:srgbClr val="000000"/>
                </a:solidFill>
              </a:rPr>
              <a:t>  Sub-Conscious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117241" name="Line 57"/>
          <p:cNvSpPr>
            <a:spLocks noChangeShapeType="1"/>
          </p:cNvSpPr>
          <p:nvPr/>
        </p:nvSpPr>
        <p:spPr bwMode="auto">
          <a:xfrm>
            <a:off x="6948488" y="1989138"/>
            <a:ext cx="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2" name="Text Box 58"/>
          <p:cNvSpPr txBox="1">
            <a:spLocks noChangeArrowheads="1"/>
          </p:cNvSpPr>
          <p:nvPr/>
        </p:nvSpPr>
        <p:spPr bwMode="auto">
          <a:xfrm>
            <a:off x="6011863" y="2924175"/>
            <a:ext cx="187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0000"/>
                </a:solidFill>
              </a:rPr>
              <a:t>Hard</a:t>
            </a:r>
            <a:r>
              <a:rPr lang="en-GB">
                <a:solidFill>
                  <a:srgbClr val="000000"/>
                </a:solidFill>
              </a:rPr>
              <a:t>         </a:t>
            </a:r>
            <a:r>
              <a:rPr lang="en-GB">
                <a:solidFill>
                  <a:srgbClr val="FF0000"/>
                </a:solidFill>
              </a:rPr>
              <a:t>Weeds</a:t>
            </a:r>
            <a:r>
              <a:rPr lang="en-GB">
                <a:solidFill>
                  <a:srgbClr val="000000"/>
                </a:solidFill>
              </a:rPr>
              <a:t/>
            </a:r>
            <a:br>
              <a:rPr lang="en-GB">
                <a:solidFill>
                  <a:srgbClr val="000000"/>
                </a:solidFill>
              </a:rPr>
            </a:br>
            <a:endParaRPr lang="en-GB">
              <a:solidFill>
                <a:srgbClr val="000000"/>
              </a:solidFill>
            </a:endParaRPr>
          </a:p>
          <a:p>
            <a:pPr algn="ctr"/>
            <a:r>
              <a:rPr lang="en-GB">
                <a:solidFill>
                  <a:srgbClr val="FF0000"/>
                </a:solidFill>
              </a:rPr>
              <a:t/>
            </a:r>
            <a:br>
              <a:rPr lang="en-GB">
                <a:solidFill>
                  <a:srgbClr val="FF0000"/>
                </a:solidFill>
              </a:rPr>
            </a:br>
            <a:r>
              <a:rPr lang="en-GB">
                <a:solidFill>
                  <a:srgbClr val="FF0000"/>
                </a:solidFill>
              </a:rPr>
              <a:t>Stones</a:t>
            </a:r>
          </a:p>
          <a:p>
            <a:pPr algn="ctr"/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117243" name="AutoShape 59"/>
          <p:cNvSpPr>
            <a:spLocks noChangeArrowheads="1"/>
          </p:cNvSpPr>
          <p:nvPr/>
        </p:nvSpPr>
        <p:spPr bwMode="auto">
          <a:xfrm>
            <a:off x="1692275" y="1268413"/>
            <a:ext cx="960438" cy="190500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Loving</a:t>
            </a:r>
          </a:p>
        </p:txBody>
      </p:sp>
      <p:sp>
        <p:nvSpPr>
          <p:cNvPr id="1117244" name="AutoShape 60"/>
          <p:cNvSpPr>
            <a:spLocks noChangeArrowheads="1"/>
          </p:cNvSpPr>
          <p:nvPr/>
        </p:nvSpPr>
        <p:spPr bwMode="auto">
          <a:xfrm>
            <a:off x="1835150" y="3644900"/>
            <a:ext cx="8048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 charset="0"/>
              </a:rPr>
              <a:t>Courts</a:t>
            </a:r>
          </a:p>
        </p:txBody>
      </p:sp>
      <p:sp>
        <p:nvSpPr>
          <p:cNvPr id="1117245" name="Line 61"/>
          <p:cNvSpPr>
            <a:spLocks noChangeShapeType="1"/>
          </p:cNvSpPr>
          <p:nvPr/>
        </p:nvSpPr>
        <p:spPr bwMode="auto">
          <a:xfrm>
            <a:off x="2195513" y="3429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6" name="Line 62"/>
          <p:cNvSpPr>
            <a:spLocks noChangeShapeType="1"/>
          </p:cNvSpPr>
          <p:nvPr/>
        </p:nvSpPr>
        <p:spPr bwMode="auto">
          <a:xfrm>
            <a:off x="1547813" y="38608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7" name="Line 63"/>
          <p:cNvSpPr>
            <a:spLocks noChangeShapeType="1"/>
          </p:cNvSpPr>
          <p:nvPr/>
        </p:nvSpPr>
        <p:spPr bwMode="auto">
          <a:xfrm>
            <a:off x="2627313" y="3860800"/>
            <a:ext cx="217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8" name="Line 64"/>
          <p:cNvSpPr>
            <a:spLocks noChangeShapeType="1"/>
          </p:cNvSpPr>
          <p:nvPr/>
        </p:nvSpPr>
        <p:spPr bwMode="auto">
          <a:xfrm flipH="1">
            <a:off x="7524750" y="33337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9" name="Text Box 65"/>
          <p:cNvSpPr txBox="1">
            <a:spLocks noChangeArrowheads="1"/>
          </p:cNvSpPr>
          <p:nvPr/>
        </p:nvSpPr>
        <p:spPr bwMode="auto">
          <a:xfrm>
            <a:off x="6443663" y="3213100"/>
            <a:ext cx="971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A00"/>
                </a:solidFill>
              </a:rPr>
              <a:t>Memories</a:t>
            </a:r>
            <a:br>
              <a:rPr lang="en-GB">
                <a:solidFill>
                  <a:srgbClr val="009A00"/>
                </a:solidFill>
              </a:rPr>
            </a:br>
            <a:r>
              <a:rPr lang="en-GB">
                <a:solidFill>
                  <a:srgbClr val="009A00"/>
                </a:solidFill>
              </a:rPr>
              <a:t>Motives</a:t>
            </a:r>
          </a:p>
        </p:txBody>
      </p:sp>
      <p:sp>
        <p:nvSpPr>
          <p:cNvPr id="1117250" name="Line 66"/>
          <p:cNvSpPr>
            <a:spLocks noChangeShapeType="1"/>
          </p:cNvSpPr>
          <p:nvPr/>
        </p:nvSpPr>
        <p:spPr bwMode="auto">
          <a:xfrm flipH="1" flipV="1">
            <a:off x="4859338" y="2619375"/>
            <a:ext cx="64928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51" name="AutoShape 67"/>
          <p:cNvSpPr>
            <a:spLocks noChangeArrowheads="1"/>
          </p:cNvSpPr>
          <p:nvPr/>
        </p:nvSpPr>
        <p:spPr bwMode="auto">
          <a:xfrm>
            <a:off x="4090988" y="1844675"/>
            <a:ext cx="1417637" cy="9366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FFFFFF"/>
                </a:solidFill>
                <a:latin typeface="Arial" charset="0"/>
              </a:rPr>
              <a:t>Mindsets</a:t>
            </a:r>
            <a:br>
              <a:rPr lang="en-GB" sz="1600">
                <a:solidFill>
                  <a:srgbClr val="FFFFFF"/>
                </a:solidFill>
                <a:latin typeface="Arial" charset="0"/>
              </a:rPr>
            </a:br>
            <a:r>
              <a:rPr lang="en-GB" sz="1600">
                <a:solidFill>
                  <a:srgbClr val="FFFFFF"/>
                </a:solidFill>
                <a:latin typeface="Arial" charset="0"/>
              </a:rPr>
              <a:t>Behaviours</a:t>
            </a:r>
            <a:br>
              <a:rPr lang="en-GB" sz="1600">
                <a:solidFill>
                  <a:srgbClr val="FFFFFF"/>
                </a:solidFill>
                <a:latin typeface="Arial" charset="0"/>
              </a:rPr>
            </a:br>
            <a:r>
              <a:rPr lang="en-GB" sz="1600">
                <a:solidFill>
                  <a:srgbClr val="FFFFFF"/>
                </a:solidFill>
                <a:latin typeface="Arial" charset="0"/>
              </a:rPr>
              <a:t>Mechanisms</a:t>
            </a:r>
            <a:br>
              <a:rPr lang="en-GB" sz="1600">
                <a:solidFill>
                  <a:srgbClr val="FFFFFF"/>
                </a:solidFill>
                <a:latin typeface="Arial" charset="0"/>
              </a:rPr>
            </a:br>
            <a:r>
              <a:rPr lang="en-GB" sz="1600">
                <a:solidFill>
                  <a:srgbClr val="FFFFFF"/>
                </a:solidFill>
                <a:latin typeface="Arial" charset="0"/>
              </a:rPr>
              <a:t>Emotions</a:t>
            </a:r>
          </a:p>
        </p:txBody>
      </p:sp>
    </p:spTree>
    <p:extLst>
      <p:ext uri="{BB962C8B-B14F-4D97-AF65-F5344CB8AC3E}">
        <p14:creationId xmlns:p14="http://schemas.microsoft.com/office/powerpoint/2010/main" val="18509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</a:t>
            </a:r>
            <a:r>
              <a:rPr lang="en-GB" sz="4200" dirty="0" smtClean="0"/>
              <a:t>– 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949950"/>
          </a:xfrm>
        </p:spPr>
        <p:txBody>
          <a:bodyPr>
            <a:normAutofit lnSpcReduction="10000"/>
          </a:bodyPr>
          <a:lstStyle/>
          <a:p>
            <a:pPr>
              <a:spcBef>
                <a:spcPct val="55000"/>
              </a:spcBef>
            </a:pPr>
            <a:r>
              <a:rPr lang="en-GB" dirty="0"/>
              <a:t>Seat Rest – </a:t>
            </a:r>
            <a:r>
              <a:rPr lang="en-GB" dirty="0" smtClean="0"/>
              <a:t>live in the eye of the storm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Jesus our example asleep in the boat</a:t>
            </a:r>
            <a:endParaRPr lang="en-GB" dirty="0"/>
          </a:p>
          <a:p>
            <a:pPr>
              <a:spcBef>
                <a:spcPct val="55000"/>
              </a:spcBef>
            </a:pPr>
            <a:r>
              <a:rPr lang="en-GB" dirty="0" smtClean="0"/>
              <a:t>Peace &amp; Joy – relationship not circumstances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Attitude of gratitude  &amp;</a:t>
            </a:r>
            <a:r>
              <a:rPr lang="en-GB" dirty="0"/>
              <a:t> </a:t>
            </a:r>
            <a:r>
              <a:rPr lang="en-GB" dirty="0" smtClean="0"/>
              <a:t>thanksgiving - choice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Praise - Rejoicing always - choice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Living giving a sacrifice of praise - choice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Treating trials &amp; tribulations as joy &amp; an opportunity for growth &amp; transformation - choice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9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</a:t>
            </a:r>
            <a:r>
              <a:rPr lang="en-GB" sz="4200" dirty="0" smtClean="0"/>
              <a:t>– 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dirty="0"/>
              <a:t>Seat Rest – Eye </a:t>
            </a:r>
            <a:r>
              <a:rPr lang="en-GB" dirty="0" smtClean="0"/>
              <a:t>of storm – Jesus says peace be still and rebuked the storm </a:t>
            </a:r>
            <a:endParaRPr lang="en-GB" dirty="0"/>
          </a:p>
          <a:p>
            <a:pPr>
              <a:spcBef>
                <a:spcPct val="55000"/>
              </a:spcBef>
            </a:pPr>
            <a:r>
              <a:rPr lang="en-GB" dirty="0" smtClean="0"/>
              <a:t>Seat of Rest is the Kingdom </a:t>
            </a:r>
            <a:r>
              <a:rPr lang="en-GB" dirty="0"/>
              <a:t>of God </a:t>
            </a:r>
            <a:r>
              <a:rPr lang="en-GB" dirty="0" smtClean="0"/>
              <a:t>within; </a:t>
            </a:r>
            <a:r>
              <a:rPr lang="en-GB" dirty="0" smtClean="0"/>
              <a:t>it is </a:t>
            </a:r>
            <a:r>
              <a:rPr lang="en-GB" dirty="0"/>
              <a:t>the manifestation of the fullness of the government of God with us to bring revelation to the world around us.</a:t>
            </a:r>
          </a:p>
          <a:p>
            <a:pPr>
              <a:spcBef>
                <a:spcPct val="55000"/>
              </a:spcBef>
            </a:pPr>
            <a:r>
              <a:rPr lang="en-GB" dirty="0"/>
              <a:t>Seat of rest is the place of your government to bring kingdom authority into life and command everything to be subject to realm of God’s </a:t>
            </a:r>
            <a:r>
              <a:rPr lang="en-GB" dirty="0" smtClean="0"/>
              <a:t>kingdom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4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011" name="Line 75"/>
          <p:cNvSpPr>
            <a:spLocks noChangeShapeType="1"/>
          </p:cNvSpPr>
          <p:nvPr/>
        </p:nvSpPr>
        <p:spPr bwMode="auto">
          <a:xfrm>
            <a:off x="3851275" y="4581525"/>
            <a:ext cx="208915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64010" name="Line 74"/>
          <p:cNvSpPr>
            <a:spLocks noChangeShapeType="1"/>
          </p:cNvSpPr>
          <p:nvPr/>
        </p:nvSpPr>
        <p:spPr bwMode="auto">
          <a:xfrm>
            <a:off x="1331913" y="4581525"/>
            <a:ext cx="165576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-Training</a:t>
            </a:r>
          </a:p>
        </p:txBody>
      </p:sp>
      <p:grpSp>
        <p:nvGrpSpPr>
          <p:cNvPr id="1063955" name="Group 19"/>
          <p:cNvGrpSpPr>
            <a:grpSpLocks/>
          </p:cNvGrpSpPr>
          <p:nvPr/>
        </p:nvGrpSpPr>
        <p:grpSpPr bwMode="auto">
          <a:xfrm>
            <a:off x="684213" y="1196975"/>
            <a:ext cx="1420812" cy="2008188"/>
            <a:chOff x="2200" y="845"/>
            <a:chExt cx="895" cy="1265"/>
          </a:xfrm>
        </p:grpSpPr>
        <p:grpSp>
          <p:nvGrpSpPr>
            <p:cNvPr id="1063952" name="Group 16"/>
            <p:cNvGrpSpPr>
              <a:grpSpLocks/>
            </p:cNvGrpSpPr>
            <p:nvPr/>
          </p:nvGrpSpPr>
          <p:grpSpPr bwMode="auto">
            <a:xfrm>
              <a:off x="2290" y="1071"/>
              <a:ext cx="726" cy="591"/>
              <a:chOff x="577" y="2077"/>
              <a:chExt cx="481" cy="455"/>
            </a:xfrm>
          </p:grpSpPr>
          <p:grpSp>
            <p:nvGrpSpPr>
              <p:cNvPr id="1063940" name="Group 4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41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42" name="AutoShape 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1063944" name="Picture 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51" name="Text Box 15"/>
            <p:cNvSpPr txBox="1">
              <a:spLocks noChangeArrowheads="1"/>
            </p:cNvSpPr>
            <p:nvPr/>
          </p:nvSpPr>
          <p:spPr bwMode="auto">
            <a:xfrm>
              <a:off x="2336" y="845"/>
              <a:ext cx="5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rgbClr val="000000"/>
                  </a:solidFill>
                </a:rPr>
                <a:t>You</a:t>
              </a:r>
            </a:p>
          </p:txBody>
        </p:sp>
        <p:sp>
          <p:nvSpPr>
            <p:cNvPr id="1063954" name="Rectangle 18"/>
            <p:cNvSpPr>
              <a:spLocks noChangeArrowheads="1"/>
            </p:cNvSpPr>
            <p:nvPr/>
          </p:nvSpPr>
          <p:spPr bwMode="auto">
            <a:xfrm>
              <a:off x="2200" y="1706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solidFill>
                    <a:srgbClr val="000000"/>
                  </a:solidFill>
                </a:rPr>
                <a:t>Seat of Rest</a:t>
              </a:r>
            </a:p>
            <a:p>
              <a:r>
                <a:rPr lang="en-GB" dirty="0">
                  <a:solidFill>
                    <a:srgbClr val="000000"/>
                  </a:solidFill>
                </a:rPr>
                <a:t>Government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987675" y="908050"/>
            <a:ext cx="1420813" cy="2225675"/>
            <a:chOff x="2987675" y="908050"/>
            <a:chExt cx="1420813" cy="2225675"/>
          </a:xfrm>
        </p:grpSpPr>
        <p:sp>
          <p:nvSpPr>
            <p:cNvPr id="1063963" name="Text Box 27"/>
            <p:cNvSpPr txBox="1">
              <a:spLocks noChangeArrowheads="1"/>
            </p:cNvSpPr>
            <p:nvPr/>
          </p:nvSpPr>
          <p:spPr bwMode="auto">
            <a:xfrm>
              <a:off x="3276600" y="908050"/>
              <a:ext cx="8636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rgbClr val="000000"/>
                  </a:solidFill>
                </a:rPr>
                <a:t>Jesus</a:t>
              </a:r>
              <a:r>
                <a:rPr lang="en-GB" dirty="0">
                  <a:solidFill>
                    <a:srgbClr val="66FF66"/>
                  </a:solidFill>
                </a:rPr>
                <a:t> </a:t>
              </a:r>
              <a:r>
                <a:rPr lang="en-GB" dirty="0">
                  <a:solidFill>
                    <a:srgbClr val="000000"/>
                  </a:solidFill>
                </a:rPr>
                <a:t>is Lord</a:t>
              </a:r>
            </a:p>
          </p:txBody>
        </p:sp>
        <p:grpSp>
          <p:nvGrpSpPr>
            <p:cNvPr id="1063985" name="Group 49"/>
            <p:cNvGrpSpPr>
              <a:grpSpLocks/>
            </p:cNvGrpSpPr>
            <p:nvPr/>
          </p:nvGrpSpPr>
          <p:grpSpPr bwMode="auto">
            <a:xfrm>
              <a:off x="2987675" y="1484313"/>
              <a:ext cx="1420813" cy="1649412"/>
              <a:chOff x="2336" y="1026"/>
              <a:chExt cx="895" cy="1039"/>
            </a:xfrm>
          </p:grpSpPr>
          <p:grpSp>
            <p:nvGrpSpPr>
              <p:cNvPr id="1063958" name="Group 22"/>
              <p:cNvGrpSpPr>
                <a:grpSpLocks/>
              </p:cNvGrpSpPr>
              <p:nvPr/>
            </p:nvGrpSpPr>
            <p:grpSpPr bwMode="auto">
              <a:xfrm>
                <a:off x="2426" y="1026"/>
                <a:ext cx="726" cy="591"/>
                <a:chOff x="577" y="2077"/>
                <a:chExt cx="481" cy="455"/>
              </a:xfrm>
            </p:grpSpPr>
            <p:grpSp>
              <p:nvGrpSpPr>
                <p:cNvPr id="1063959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577" y="2077"/>
                  <a:ext cx="481" cy="455"/>
                  <a:chOff x="4059" y="301"/>
                  <a:chExt cx="816" cy="771"/>
                </a:xfrm>
              </p:grpSpPr>
              <p:pic>
                <p:nvPicPr>
                  <p:cNvPr id="1063960" name="Picture 24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00" y="301"/>
                    <a:ext cx="283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63961" name="AutoShape 25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4059" y="709"/>
                    <a:ext cx="816" cy="363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pic>
              <p:nvPicPr>
                <p:cNvPr id="1063962" name="Picture 2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3" y="2325"/>
                  <a:ext cx="247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063964" name="Rectangle 28"/>
              <p:cNvSpPr>
                <a:spLocks noChangeArrowheads="1"/>
              </p:cNvSpPr>
              <p:nvPr/>
            </p:nvSpPr>
            <p:spPr bwMode="auto">
              <a:xfrm>
                <a:off x="2336" y="1661"/>
                <a:ext cx="89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8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000000"/>
                    </a:solidFill>
                  </a:rPr>
                  <a:t>Seat of Rest</a:t>
                </a:r>
              </a:p>
              <a:p>
                <a:r>
                  <a:rPr lang="en-GB" dirty="0">
                    <a:solidFill>
                      <a:srgbClr val="000000"/>
                    </a:solidFill>
                  </a:rPr>
                  <a:t>Government</a:t>
                </a:r>
              </a:p>
            </p:txBody>
          </p:sp>
        </p:grpSp>
      </p:grpSp>
      <p:sp>
        <p:nvSpPr>
          <p:cNvPr id="1063971" name="Text Box 35"/>
          <p:cNvSpPr txBox="1">
            <a:spLocks noChangeArrowheads="1"/>
          </p:cNvSpPr>
          <p:nvPr/>
        </p:nvSpPr>
        <p:spPr bwMode="auto">
          <a:xfrm>
            <a:off x="1331913" y="3933825"/>
            <a:ext cx="12969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I am Lord</a:t>
            </a:r>
          </a:p>
        </p:txBody>
      </p:sp>
      <p:grpSp>
        <p:nvGrpSpPr>
          <p:cNvPr id="1063995" name="Group 59"/>
          <p:cNvGrpSpPr>
            <a:grpSpLocks/>
          </p:cNvGrpSpPr>
          <p:nvPr/>
        </p:nvGrpSpPr>
        <p:grpSpPr bwMode="auto">
          <a:xfrm>
            <a:off x="1258888" y="4219575"/>
            <a:ext cx="1420812" cy="1649413"/>
            <a:chOff x="793" y="2658"/>
            <a:chExt cx="895" cy="1039"/>
          </a:xfrm>
        </p:grpSpPr>
        <p:grpSp>
          <p:nvGrpSpPr>
            <p:cNvPr id="1063966" name="Group 30"/>
            <p:cNvGrpSpPr>
              <a:grpSpLocks/>
            </p:cNvGrpSpPr>
            <p:nvPr/>
          </p:nvGrpSpPr>
          <p:grpSpPr bwMode="auto">
            <a:xfrm>
              <a:off x="883" y="2658"/>
              <a:ext cx="726" cy="591"/>
              <a:chOff x="577" y="2077"/>
              <a:chExt cx="481" cy="455"/>
            </a:xfrm>
          </p:grpSpPr>
          <p:grpSp>
            <p:nvGrpSpPr>
              <p:cNvPr id="1063967" name="Group 31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68" name="Picture 3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69" name="AutoShape 33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1063970" name="Picture 3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72" name="Rectangle 36"/>
            <p:cNvSpPr>
              <a:spLocks noChangeArrowheads="1"/>
            </p:cNvSpPr>
            <p:nvPr/>
          </p:nvSpPr>
          <p:spPr bwMode="auto">
            <a:xfrm>
              <a:off x="793" y="3293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solidFill>
                    <a:srgbClr val="000000"/>
                  </a:solidFill>
                </a:rPr>
                <a:t>Seat of Rest</a:t>
              </a:r>
            </a:p>
            <a:p>
              <a:r>
                <a:rPr lang="en-GB" dirty="0">
                  <a:solidFill>
                    <a:srgbClr val="000000"/>
                  </a:solidFill>
                </a:rPr>
                <a:t>Government</a:t>
              </a:r>
            </a:p>
          </p:txBody>
        </p:sp>
      </p:grpSp>
      <p:sp>
        <p:nvSpPr>
          <p:cNvPr id="1063973" name="Text Box 37"/>
          <p:cNvSpPr txBox="1">
            <a:spLocks noChangeArrowheads="1"/>
          </p:cNvSpPr>
          <p:nvPr/>
        </p:nvSpPr>
        <p:spPr bwMode="auto">
          <a:xfrm>
            <a:off x="1258888" y="3500438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King</a:t>
            </a:r>
          </a:p>
        </p:txBody>
      </p:sp>
      <p:sp>
        <p:nvSpPr>
          <p:cNvPr id="1063975" name="Text Box 39"/>
          <p:cNvSpPr txBox="1">
            <a:spLocks noChangeArrowheads="1"/>
          </p:cNvSpPr>
          <p:nvPr/>
        </p:nvSpPr>
        <p:spPr bwMode="auto">
          <a:xfrm>
            <a:off x="5435600" y="908050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Training</a:t>
            </a:r>
          </a:p>
        </p:txBody>
      </p:sp>
      <p:sp>
        <p:nvSpPr>
          <p:cNvPr id="1063982" name="Text Box 46"/>
          <p:cNvSpPr txBox="1">
            <a:spLocks noChangeArrowheads="1"/>
          </p:cNvSpPr>
          <p:nvPr/>
        </p:nvSpPr>
        <p:spPr bwMode="auto">
          <a:xfrm>
            <a:off x="4427538" y="3933825"/>
            <a:ext cx="12239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I am King</a:t>
            </a:r>
          </a:p>
        </p:txBody>
      </p:sp>
      <p:grpSp>
        <p:nvGrpSpPr>
          <p:cNvPr id="1064000" name="Group 64"/>
          <p:cNvGrpSpPr>
            <a:grpSpLocks/>
          </p:cNvGrpSpPr>
          <p:nvPr/>
        </p:nvGrpSpPr>
        <p:grpSpPr bwMode="auto">
          <a:xfrm>
            <a:off x="4356100" y="4292600"/>
            <a:ext cx="1420813" cy="1649413"/>
            <a:chOff x="2744" y="2704"/>
            <a:chExt cx="895" cy="1039"/>
          </a:xfrm>
        </p:grpSpPr>
        <p:grpSp>
          <p:nvGrpSpPr>
            <p:cNvPr id="1063977" name="Group 41"/>
            <p:cNvGrpSpPr>
              <a:grpSpLocks/>
            </p:cNvGrpSpPr>
            <p:nvPr/>
          </p:nvGrpSpPr>
          <p:grpSpPr bwMode="auto">
            <a:xfrm>
              <a:off x="2834" y="2704"/>
              <a:ext cx="726" cy="591"/>
              <a:chOff x="577" y="2077"/>
              <a:chExt cx="481" cy="455"/>
            </a:xfrm>
          </p:grpSpPr>
          <p:grpSp>
            <p:nvGrpSpPr>
              <p:cNvPr id="1063978" name="Group 42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79" name="Picture 4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80" name="AutoShape 44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1063981" name="Picture 4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83" name="Rectangle 47"/>
            <p:cNvSpPr>
              <a:spLocks noChangeArrowheads="1"/>
            </p:cNvSpPr>
            <p:nvPr/>
          </p:nvSpPr>
          <p:spPr bwMode="auto">
            <a:xfrm>
              <a:off x="2744" y="3339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solidFill>
                    <a:srgbClr val="000000"/>
                  </a:solidFill>
                </a:rPr>
                <a:t>Seat of Rest</a:t>
              </a:r>
            </a:p>
            <a:p>
              <a:r>
                <a:rPr lang="en-GB" dirty="0">
                  <a:solidFill>
                    <a:srgbClr val="000000"/>
                  </a:solidFill>
                </a:rPr>
                <a:t>Government</a:t>
              </a:r>
            </a:p>
          </p:txBody>
        </p:sp>
      </p:grpSp>
      <p:sp>
        <p:nvSpPr>
          <p:cNvPr id="1063984" name="Text Box 48"/>
          <p:cNvSpPr txBox="1">
            <a:spLocks noChangeArrowheads="1"/>
          </p:cNvSpPr>
          <p:nvPr/>
        </p:nvSpPr>
        <p:spPr bwMode="auto">
          <a:xfrm>
            <a:off x="4427538" y="6308725"/>
            <a:ext cx="1512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Rule House</a:t>
            </a:r>
          </a:p>
        </p:txBody>
      </p:sp>
      <p:sp>
        <p:nvSpPr>
          <p:cNvPr id="1063986" name="Text Box 50"/>
          <p:cNvSpPr txBox="1">
            <a:spLocks noChangeArrowheads="1"/>
          </p:cNvSpPr>
          <p:nvPr/>
        </p:nvSpPr>
        <p:spPr bwMode="auto">
          <a:xfrm>
            <a:off x="2051050" y="1557338"/>
            <a:ext cx="1006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Abdicate</a:t>
            </a:r>
          </a:p>
        </p:txBody>
      </p:sp>
      <p:sp>
        <p:nvSpPr>
          <p:cNvPr id="1063987" name="Text Box 51"/>
          <p:cNvSpPr txBox="1">
            <a:spLocks noChangeArrowheads="1"/>
          </p:cNvSpPr>
          <p:nvPr/>
        </p:nvSpPr>
        <p:spPr bwMode="auto">
          <a:xfrm>
            <a:off x="5651500" y="2636838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Servant</a:t>
            </a:r>
          </a:p>
        </p:txBody>
      </p:sp>
      <p:sp>
        <p:nvSpPr>
          <p:cNvPr id="1063988" name="Text Box 52"/>
          <p:cNvSpPr txBox="1">
            <a:spLocks noChangeArrowheads="1"/>
          </p:cNvSpPr>
          <p:nvPr/>
        </p:nvSpPr>
        <p:spPr bwMode="auto">
          <a:xfrm>
            <a:off x="4211638" y="1412875"/>
            <a:ext cx="13684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Trials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Tribulations</a:t>
            </a:r>
          </a:p>
        </p:txBody>
      </p:sp>
      <p:sp>
        <p:nvSpPr>
          <p:cNvPr id="1063989" name="Text Box 53"/>
          <p:cNvSpPr txBox="1">
            <a:spLocks noChangeArrowheads="1"/>
          </p:cNvSpPr>
          <p:nvPr/>
        </p:nvSpPr>
        <p:spPr bwMode="auto">
          <a:xfrm>
            <a:off x="6227763" y="3068638"/>
            <a:ext cx="1366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Ways of God</a:t>
            </a:r>
          </a:p>
        </p:txBody>
      </p:sp>
      <p:sp>
        <p:nvSpPr>
          <p:cNvPr id="1063990" name="Text Box 54"/>
          <p:cNvSpPr txBox="1">
            <a:spLocks noChangeArrowheads="1"/>
          </p:cNvSpPr>
          <p:nvPr/>
        </p:nvSpPr>
        <p:spPr bwMode="auto">
          <a:xfrm>
            <a:off x="5651500" y="2060575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Steward</a:t>
            </a:r>
          </a:p>
        </p:txBody>
      </p:sp>
      <p:sp>
        <p:nvSpPr>
          <p:cNvPr id="1063991" name="Text Box 55"/>
          <p:cNvSpPr txBox="1">
            <a:spLocks noChangeArrowheads="1"/>
          </p:cNvSpPr>
          <p:nvPr/>
        </p:nvSpPr>
        <p:spPr bwMode="auto">
          <a:xfrm>
            <a:off x="5651500" y="1557338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Friend</a:t>
            </a:r>
          </a:p>
        </p:txBody>
      </p:sp>
      <p:sp>
        <p:nvSpPr>
          <p:cNvPr id="1063992" name="Text Box 56"/>
          <p:cNvSpPr txBox="1">
            <a:spLocks noChangeArrowheads="1"/>
          </p:cNvSpPr>
          <p:nvPr/>
        </p:nvSpPr>
        <p:spPr bwMode="auto">
          <a:xfrm>
            <a:off x="6877050" y="2636838"/>
            <a:ext cx="172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Works of God</a:t>
            </a:r>
          </a:p>
        </p:txBody>
      </p:sp>
      <p:sp>
        <p:nvSpPr>
          <p:cNvPr id="1063993" name="Text Box 57"/>
          <p:cNvSpPr txBox="1">
            <a:spLocks noChangeArrowheads="1"/>
          </p:cNvSpPr>
          <p:nvPr/>
        </p:nvSpPr>
        <p:spPr bwMode="auto">
          <a:xfrm>
            <a:off x="6877050" y="1989138"/>
            <a:ext cx="1727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Resources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Responsibility</a:t>
            </a:r>
          </a:p>
        </p:txBody>
      </p:sp>
      <p:sp>
        <p:nvSpPr>
          <p:cNvPr id="1063994" name="Text Box 58"/>
          <p:cNvSpPr txBox="1">
            <a:spLocks noChangeArrowheads="1"/>
          </p:cNvSpPr>
          <p:nvPr/>
        </p:nvSpPr>
        <p:spPr bwMode="auto">
          <a:xfrm>
            <a:off x="6877050" y="1557338"/>
            <a:ext cx="172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Relationship</a:t>
            </a:r>
          </a:p>
        </p:txBody>
      </p:sp>
      <p:sp>
        <p:nvSpPr>
          <p:cNvPr id="1063996" name="Text Box 60"/>
          <p:cNvSpPr txBox="1">
            <a:spLocks noChangeArrowheads="1"/>
          </p:cNvSpPr>
          <p:nvPr/>
        </p:nvSpPr>
        <p:spPr bwMode="auto">
          <a:xfrm>
            <a:off x="827088" y="6092825"/>
            <a:ext cx="2301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Administer Principles of Kingdom</a:t>
            </a:r>
          </a:p>
        </p:txBody>
      </p:sp>
      <p:sp>
        <p:nvSpPr>
          <p:cNvPr id="1063997" name="Text Box 61"/>
          <p:cNvSpPr txBox="1">
            <a:spLocks noChangeArrowheads="1"/>
          </p:cNvSpPr>
          <p:nvPr/>
        </p:nvSpPr>
        <p:spPr bwMode="auto">
          <a:xfrm>
            <a:off x="0" y="4437063"/>
            <a:ext cx="1223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Holy Spirit</a:t>
            </a:r>
          </a:p>
        </p:txBody>
      </p:sp>
      <p:sp>
        <p:nvSpPr>
          <p:cNvPr id="1063998" name="Text Box 62"/>
          <p:cNvSpPr txBox="1">
            <a:spLocks noChangeArrowheads="1"/>
          </p:cNvSpPr>
          <p:nvPr/>
        </p:nvSpPr>
        <p:spPr bwMode="auto">
          <a:xfrm>
            <a:off x="2987675" y="4437063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Jesus</a:t>
            </a:r>
          </a:p>
        </p:txBody>
      </p:sp>
      <p:sp>
        <p:nvSpPr>
          <p:cNvPr id="1063999" name="Text Box 63"/>
          <p:cNvSpPr txBox="1">
            <a:spLocks noChangeArrowheads="1"/>
          </p:cNvSpPr>
          <p:nvPr/>
        </p:nvSpPr>
        <p:spPr bwMode="auto">
          <a:xfrm>
            <a:off x="4211638" y="3573463"/>
            <a:ext cx="17287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Father</a:t>
            </a:r>
          </a:p>
        </p:txBody>
      </p:sp>
      <p:grpSp>
        <p:nvGrpSpPr>
          <p:cNvPr id="1064001" name="Group 65"/>
          <p:cNvGrpSpPr>
            <a:grpSpLocks/>
          </p:cNvGrpSpPr>
          <p:nvPr/>
        </p:nvGrpSpPr>
        <p:grpSpPr bwMode="auto">
          <a:xfrm>
            <a:off x="6948488" y="4149725"/>
            <a:ext cx="1420812" cy="1649413"/>
            <a:chOff x="2744" y="2704"/>
            <a:chExt cx="895" cy="1039"/>
          </a:xfrm>
        </p:grpSpPr>
        <p:grpSp>
          <p:nvGrpSpPr>
            <p:cNvPr id="1064002" name="Group 66"/>
            <p:cNvGrpSpPr>
              <a:grpSpLocks/>
            </p:cNvGrpSpPr>
            <p:nvPr/>
          </p:nvGrpSpPr>
          <p:grpSpPr bwMode="auto">
            <a:xfrm>
              <a:off x="2834" y="2704"/>
              <a:ext cx="726" cy="591"/>
              <a:chOff x="577" y="2077"/>
              <a:chExt cx="481" cy="455"/>
            </a:xfrm>
          </p:grpSpPr>
          <p:grpSp>
            <p:nvGrpSpPr>
              <p:cNvPr id="1064003" name="Group 67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4004" name="Picture 68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4005" name="AutoShape 69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1064006" name="Picture 7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4007" name="Rectangle 71"/>
            <p:cNvSpPr>
              <a:spLocks noChangeArrowheads="1"/>
            </p:cNvSpPr>
            <p:nvPr/>
          </p:nvSpPr>
          <p:spPr bwMode="auto">
            <a:xfrm>
              <a:off x="2744" y="3339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solidFill>
                    <a:srgbClr val="000000"/>
                  </a:solidFill>
                </a:rPr>
                <a:t>Seat of Rest</a:t>
              </a:r>
            </a:p>
            <a:p>
              <a:r>
                <a:rPr lang="en-GB" dirty="0">
                  <a:solidFill>
                    <a:srgbClr val="000000"/>
                  </a:solidFill>
                </a:rPr>
                <a:t>Government</a:t>
              </a:r>
            </a:p>
          </p:txBody>
        </p:sp>
      </p:grpSp>
      <p:sp>
        <p:nvSpPr>
          <p:cNvPr id="1064008" name="Text Box 72"/>
          <p:cNvSpPr txBox="1">
            <a:spLocks noChangeArrowheads="1"/>
          </p:cNvSpPr>
          <p:nvPr/>
        </p:nvSpPr>
        <p:spPr bwMode="auto">
          <a:xfrm>
            <a:off x="7092950" y="3716338"/>
            <a:ext cx="1223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</a:rPr>
              <a:t>I am a Son</a:t>
            </a:r>
          </a:p>
        </p:txBody>
      </p:sp>
      <p:sp>
        <p:nvSpPr>
          <p:cNvPr id="1064009" name="Text Box 73"/>
          <p:cNvSpPr txBox="1">
            <a:spLocks noChangeArrowheads="1"/>
          </p:cNvSpPr>
          <p:nvPr/>
        </p:nvSpPr>
        <p:spPr bwMode="auto">
          <a:xfrm>
            <a:off x="5867400" y="4437063"/>
            <a:ext cx="1079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Father</a:t>
            </a:r>
          </a:p>
        </p:txBody>
      </p:sp>
      <p:sp>
        <p:nvSpPr>
          <p:cNvPr id="1064012" name="Text Box 76"/>
          <p:cNvSpPr txBox="1">
            <a:spLocks noChangeArrowheads="1"/>
          </p:cNvSpPr>
          <p:nvPr/>
        </p:nvSpPr>
        <p:spPr bwMode="auto">
          <a:xfrm>
            <a:off x="6948488" y="6381750"/>
            <a:ext cx="1512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Judge Courts</a:t>
            </a:r>
          </a:p>
        </p:txBody>
      </p:sp>
    </p:spTree>
    <p:extLst>
      <p:ext uri="{BB962C8B-B14F-4D97-AF65-F5344CB8AC3E}">
        <p14:creationId xmlns:p14="http://schemas.microsoft.com/office/powerpoint/2010/main" val="42617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730250"/>
          </a:xfrm>
        </p:spPr>
        <p:txBody>
          <a:bodyPr/>
          <a:lstStyle/>
          <a:p>
            <a:pPr eaLnBrk="1" hangingPunct="1">
              <a:defRPr/>
            </a:pPr>
            <a:r>
              <a:rPr lang="en-GB" sz="4200" smtClean="0"/>
              <a:t>Preparing for destiny - spirit building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856662" cy="5761037"/>
          </a:xfrm>
        </p:spPr>
        <p:txBody>
          <a:bodyPr>
            <a:norm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en-GB" sz="3600" dirty="0" smtClean="0"/>
              <a:t>Give God first love, place, priority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GB" sz="3600" dirty="0" smtClean="0"/>
              <a:t>Pray &amp; sing in tongues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GB" sz="3600" dirty="0" smtClean="0"/>
              <a:t>Wait on the Lord – Be still 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GB" sz="3600" dirty="0" smtClean="0"/>
              <a:t>Meditate on word of God – Prov </a:t>
            </a:r>
            <a:r>
              <a:rPr lang="en-GB" sz="3600" dirty="0" smtClean="0"/>
              <a:t>4:20-23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4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49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Preparing for destiny - Meditation</a:t>
            </a:r>
            <a:endParaRPr lang="en-GB" dirty="0" smtClean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90475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Heb</a:t>
            </a:r>
            <a:r>
              <a:rPr lang="en-GB" dirty="0" smtClean="0"/>
              <a:t> 4:12 For the word of God is living and active</a:t>
            </a:r>
          </a:p>
          <a:p>
            <a:pPr eaLnBrk="1" hangingPunct="1">
              <a:defRPr/>
            </a:pPr>
            <a:r>
              <a:rPr lang="en-GB" dirty="0" smtClean="0"/>
              <a:t>Meditate on it in 2D to experience it in 3D. A picture paints a 1000 words</a:t>
            </a:r>
          </a:p>
          <a:p>
            <a:pPr eaLnBrk="1" hangingPunct="1">
              <a:defRPr/>
            </a:pPr>
            <a:r>
              <a:rPr lang="en-GB" dirty="0" smtClean="0"/>
              <a:t>Experiences, visions, pictures, revelation</a:t>
            </a:r>
          </a:p>
          <a:p>
            <a:pPr eaLnBrk="1" hangingPunct="1">
              <a:defRPr/>
            </a:pPr>
            <a:r>
              <a:rPr lang="en-GB" dirty="0" smtClean="0"/>
              <a:t>Write, Review &amp; revisit </a:t>
            </a:r>
            <a:r>
              <a:rPr lang="en-GB" dirty="0" smtClean="0"/>
              <a:t>– value it</a:t>
            </a:r>
          </a:p>
          <a:p>
            <a:pPr eaLnBrk="1" hangingPunct="1">
              <a:defRPr/>
            </a:pPr>
            <a:r>
              <a:rPr lang="en-GB" dirty="0" smtClean="0"/>
              <a:t>Consumer of the word to a producer of the word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Tomato from supermarket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Grow tomatoes – soil, seed, support, flowers, prune, feed, water, sun, shelter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7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8" grpId="0"/>
      <p:bldP spid="1074179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129840</TotalTime>
  <Words>785</Words>
  <Application>Microsoft Office PowerPoint</Application>
  <PresentationFormat>On-screen Show (4:3)</PresentationFormat>
  <Paragraphs>215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Ocean</vt:lpstr>
      <vt:lpstr>Default Design</vt:lpstr>
      <vt:lpstr>1_Default Design</vt:lpstr>
      <vt:lpstr>2_Ocean</vt:lpstr>
      <vt:lpstr>3_Ocean</vt:lpstr>
      <vt:lpstr> Preparing for Destiny</vt:lpstr>
      <vt:lpstr>PowerPoint Presentation</vt:lpstr>
      <vt:lpstr>PowerPoint Presentation</vt:lpstr>
      <vt:lpstr>PowerPoint Presentation</vt:lpstr>
      <vt:lpstr>Preparing for destiny – Seat of Rest</vt:lpstr>
      <vt:lpstr>Preparing for destiny – Seat of Rest</vt:lpstr>
      <vt:lpstr>Preparing for destiny -Training</vt:lpstr>
      <vt:lpstr>Preparing for destiny - spirit building</vt:lpstr>
      <vt:lpstr>Preparing for destiny - Meditation</vt:lpstr>
      <vt:lpstr>Preparing for destiny - Meditation</vt:lpstr>
      <vt:lpstr>Preparing for destiny - Meditation</vt:lpstr>
      <vt:lpstr>Preparing for destiny - Meditation</vt:lpstr>
      <vt:lpstr>PowerPoint Presentation</vt:lpstr>
      <vt:lpstr>PowerPoint Presentation</vt:lpstr>
      <vt:lpstr>Preparing for Destiny- Practice</vt:lpstr>
      <vt:lpstr>Preparing for Destiny- Practice</vt:lpstr>
    </vt:vector>
  </TitlesOfParts>
  <Company>FREEDOM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Parsons</dc:creator>
  <cp:lastModifiedBy>Mike Parsons</cp:lastModifiedBy>
  <cp:revision>516</cp:revision>
  <dcterms:created xsi:type="dcterms:W3CDTF">2011-05-11T11:14:13Z</dcterms:created>
  <dcterms:modified xsi:type="dcterms:W3CDTF">2012-01-15T13:32:18Z</dcterms:modified>
</cp:coreProperties>
</file>