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3" r:id="rId2"/>
    <p:sldMasterId id="2147483685" r:id="rId3"/>
    <p:sldMasterId id="2147483697" r:id="rId4"/>
    <p:sldMasterId id="2147483709" r:id="rId5"/>
    <p:sldMasterId id="2147483721" r:id="rId6"/>
  </p:sldMasterIdLst>
  <p:notesMasterIdLst>
    <p:notesMasterId r:id="rId43"/>
  </p:notesMasterIdLst>
  <p:handoutMasterIdLst>
    <p:handoutMasterId r:id="rId44"/>
  </p:handoutMasterIdLst>
  <p:sldIdLst>
    <p:sldId id="530" r:id="rId7"/>
    <p:sldId id="775" r:id="rId8"/>
    <p:sldId id="776" r:id="rId9"/>
    <p:sldId id="819" r:id="rId10"/>
    <p:sldId id="818" r:id="rId11"/>
    <p:sldId id="820" r:id="rId12"/>
    <p:sldId id="821" r:id="rId13"/>
    <p:sldId id="822" r:id="rId14"/>
    <p:sldId id="823" r:id="rId15"/>
    <p:sldId id="817" r:id="rId16"/>
    <p:sldId id="824" r:id="rId17"/>
    <p:sldId id="825" r:id="rId18"/>
    <p:sldId id="826" r:id="rId19"/>
    <p:sldId id="769" r:id="rId20"/>
    <p:sldId id="830" r:id="rId21"/>
    <p:sldId id="754" r:id="rId22"/>
    <p:sldId id="815" r:id="rId23"/>
    <p:sldId id="829" r:id="rId24"/>
    <p:sldId id="831" r:id="rId25"/>
    <p:sldId id="838" r:id="rId26"/>
    <p:sldId id="827" r:id="rId27"/>
    <p:sldId id="828" r:id="rId28"/>
    <p:sldId id="834" r:id="rId29"/>
    <p:sldId id="835" r:id="rId30"/>
    <p:sldId id="836" r:id="rId31"/>
    <p:sldId id="837" r:id="rId32"/>
    <p:sldId id="832" r:id="rId33"/>
    <p:sldId id="833" r:id="rId34"/>
    <p:sldId id="839" r:id="rId35"/>
    <p:sldId id="816" r:id="rId36"/>
    <p:sldId id="755" r:id="rId37"/>
    <p:sldId id="691" r:id="rId38"/>
    <p:sldId id="763" r:id="rId39"/>
    <p:sldId id="759" r:id="rId40"/>
    <p:sldId id="762" r:id="rId41"/>
    <p:sldId id="840" r:id="rId4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66FF66"/>
    <a:srgbClr val="0099CC"/>
    <a:srgbClr val="CC00CC"/>
    <a:srgbClr val="9900CC"/>
    <a:srgbClr val="009A00"/>
    <a:srgbClr val="00A800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60"/>
  </p:normalViewPr>
  <p:slideViewPr>
    <p:cSldViewPr>
      <p:cViewPr varScale="1">
        <p:scale>
          <a:sx n="74" d="100"/>
          <a:sy n="74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715D847-CAB7-4744-AA59-9DDC7FCC32E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805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B94E317-F30A-4232-AA0E-5BCF948CF17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128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B2100-E0B0-4359-8875-9583FA4F6B9E}" type="slidenum">
              <a:rPr lang="en-GB"/>
              <a:pPr/>
              <a:t>1</a:t>
            </a:fld>
            <a:endParaRPr lang="en-GB"/>
          </a:p>
        </p:txBody>
      </p:sp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2F615-0B9B-4E7E-B845-12DC65AAA76B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11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5F8BC8-E1DE-4739-8A08-1E180C9B3E2A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04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1128" y="745229"/>
            <a:ext cx="4895420" cy="3721527"/>
          </a:xfrm>
          <a:ln/>
        </p:spPr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F56462-7D6B-453D-A1B0-FA981A7B2841}" type="slidenum">
              <a:rPr lang="en-GB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08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CB5A3B-F1E7-4AD0-9B98-0253F44AB324}" type="slidenum">
              <a:rPr lang="en-GB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06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76FE2-888C-4159-97D4-28FAF7BA26E3}" type="slidenum">
              <a:rPr lang="en-GB"/>
              <a:pPr/>
              <a:t>14</a:t>
            </a:fld>
            <a:endParaRPr lang="en-GB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76FE2-888C-4159-97D4-28FAF7BA26E3}" type="slidenum">
              <a:rPr lang="en-GB"/>
              <a:pPr/>
              <a:t>15</a:t>
            </a:fld>
            <a:endParaRPr lang="en-GB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0E4831-F5DC-472E-BB71-BBBD9583603A}" type="slidenum">
              <a:rPr lang="en-GB"/>
              <a:pPr/>
              <a:t>16</a:t>
            </a:fld>
            <a:endParaRPr lang="en-GB"/>
          </a:p>
        </p:txBody>
      </p:sp>
      <p:sp>
        <p:nvSpPr>
          <p:cNvPr id="106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76FE2-888C-4159-97D4-28FAF7BA26E3}" type="slidenum">
              <a:rPr lang="en-GB"/>
              <a:pPr/>
              <a:t>17</a:t>
            </a:fld>
            <a:endParaRPr lang="en-GB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76FE2-888C-4159-97D4-28FAF7BA26E3}" type="slidenum">
              <a:rPr lang="en-GB"/>
              <a:pPr/>
              <a:t>18</a:t>
            </a:fld>
            <a:endParaRPr lang="en-GB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76FE2-888C-4159-97D4-28FAF7BA26E3}" type="slidenum">
              <a:rPr lang="en-GB"/>
              <a:pPr/>
              <a:t>19</a:t>
            </a:fld>
            <a:endParaRPr lang="en-GB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176B91-7593-4FCA-A138-83F51284BA1F}" type="slidenum">
              <a:rPr lang="en-GB"/>
              <a:pPr/>
              <a:t>2</a:t>
            </a:fld>
            <a:endParaRPr lang="en-GB"/>
          </a:p>
        </p:txBody>
      </p:sp>
      <p:sp>
        <p:nvSpPr>
          <p:cNvPr id="112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76FE2-888C-4159-97D4-28FAF7BA26E3}" type="slidenum">
              <a:rPr lang="en-GB"/>
              <a:pPr/>
              <a:t>20</a:t>
            </a:fld>
            <a:endParaRPr lang="en-GB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76FE2-888C-4159-97D4-28FAF7BA26E3}" type="slidenum">
              <a:rPr lang="en-GB"/>
              <a:pPr/>
              <a:t>21</a:t>
            </a:fld>
            <a:endParaRPr lang="en-GB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76FE2-888C-4159-97D4-28FAF7BA26E3}" type="slidenum">
              <a:rPr lang="en-GB"/>
              <a:pPr/>
              <a:t>22</a:t>
            </a:fld>
            <a:endParaRPr lang="en-GB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76FE2-888C-4159-97D4-28FAF7BA26E3}" type="slidenum">
              <a:rPr lang="en-GB"/>
              <a:pPr/>
              <a:t>23</a:t>
            </a:fld>
            <a:endParaRPr lang="en-GB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76FE2-888C-4159-97D4-28FAF7BA26E3}" type="slidenum">
              <a:rPr lang="en-GB"/>
              <a:pPr/>
              <a:t>24</a:t>
            </a:fld>
            <a:endParaRPr lang="en-GB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76FE2-888C-4159-97D4-28FAF7BA26E3}" type="slidenum">
              <a:rPr lang="en-GB"/>
              <a:pPr/>
              <a:t>25</a:t>
            </a:fld>
            <a:endParaRPr lang="en-GB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76FE2-888C-4159-97D4-28FAF7BA26E3}" type="slidenum">
              <a:rPr lang="en-GB"/>
              <a:pPr/>
              <a:t>26</a:t>
            </a:fld>
            <a:endParaRPr lang="en-GB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76FE2-888C-4159-97D4-28FAF7BA26E3}" type="slidenum">
              <a:rPr lang="en-GB"/>
              <a:pPr/>
              <a:t>27</a:t>
            </a:fld>
            <a:endParaRPr lang="en-GB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76FE2-888C-4159-97D4-28FAF7BA26E3}" type="slidenum">
              <a:rPr lang="en-GB"/>
              <a:pPr/>
              <a:t>28</a:t>
            </a:fld>
            <a:endParaRPr lang="en-GB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76FE2-888C-4159-97D4-28FAF7BA26E3}" type="slidenum">
              <a:rPr lang="en-GB"/>
              <a:pPr/>
              <a:t>29</a:t>
            </a:fld>
            <a:endParaRPr lang="en-GB" dirty="0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041537-99FF-4325-87D3-415AC37A111A}" type="slidenum">
              <a:rPr lang="en-GB"/>
              <a:pPr/>
              <a:t>3</a:t>
            </a:fld>
            <a:endParaRPr lang="en-GB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0E4831-F5DC-472E-BB71-BBBD9583603A}" type="slidenum">
              <a:rPr lang="en-GB"/>
              <a:pPr/>
              <a:t>30</a:t>
            </a:fld>
            <a:endParaRPr lang="en-GB" dirty="0"/>
          </a:p>
        </p:txBody>
      </p:sp>
      <p:sp>
        <p:nvSpPr>
          <p:cNvPr id="106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D4CA43-C28D-4502-B278-0B9CE0AAA1A1}" type="slidenum">
              <a:rPr lang="en-GB"/>
              <a:pPr/>
              <a:t>31</a:t>
            </a:fld>
            <a:endParaRPr lang="en-GB" dirty="0"/>
          </a:p>
        </p:txBody>
      </p:sp>
      <p:sp>
        <p:nvSpPr>
          <p:cNvPr id="106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6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C4891C-267F-48EB-870A-F75A2A56120B}" type="slidenum">
              <a:rPr lang="en-GB"/>
              <a:pPr/>
              <a:t>32</a:t>
            </a:fld>
            <a:endParaRPr lang="en-GB"/>
          </a:p>
        </p:txBody>
      </p:sp>
      <p:sp>
        <p:nvSpPr>
          <p:cNvPr id="92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D39F9F-6229-4049-A35C-8D7862933A0C}" type="slidenum">
              <a:rPr lang="en-GB"/>
              <a:pPr/>
              <a:t>33</a:t>
            </a:fld>
            <a:endParaRPr lang="en-GB" dirty="0"/>
          </a:p>
        </p:txBody>
      </p:sp>
      <p:sp>
        <p:nvSpPr>
          <p:cNvPr id="108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F5B00-DE1C-4192-9929-50E00007FF88}" type="slidenum">
              <a:rPr lang="en-GB"/>
              <a:pPr/>
              <a:t>34</a:t>
            </a:fld>
            <a:endParaRPr lang="en-GB" dirty="0"/>
          </a:p>
        </p:txBody>
      </p:sp>
      <p:sp>
        <p:nvSpPr>
          <p:cNvPr id="107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8054D-4B7C-4946-AE56-3D8C067EDDA9}" type="slidenum">
              <a:rPr lang="en-GB"/>
              <a:pPr/>
              <a:t>35</a:t>
            </a:fld>
            <a:endParaRPr lang="en-GB" dirty="0"/>
          </a:p>
        </p:txBody>
      </p:sp>
      <p:sp>
        <p:nvSpPr>
          <p:cNvPr id="108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0E4831-F5DC-472E-BB71-BBBD9583603A}" type="slidenum">
              <a:rPr lang="en-GB"/>
              <a:pPr/>
              <a:t>36</a:t>
            </a:fld>
            <a:endParaRPr lang="en-GB" dirty="0"/>
          </a:p>
        </p:txBody>
      </p:sp>
      <p:sp>
        <p:nvSpPr>
          <p:cNvPr id="106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3AC69-BC5A-4DD9-B25A-886C8FF381A9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11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1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E3387-7298-4F53-8200-6801E35BC1DF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8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1128" y="745229"/>
            <a:ext cx="4895420" cy="3721527"/>
          </a:xfrm>
          <a:ln/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B8DF3-D4BD-4BCF-A24F-67A2045BA124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12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9609" y="745229"/>
            <a:ext cx="4896939" cy="3721527"/>
          </a:xfrm>
          <a:ln/>
        </p:spPr>
      </p:sp>
      <p:sp>
        <p:nvSpPr>
          <p:cNvPr id="112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3BCCC5-17A0-4FEA-B584-EAB438BC1DDF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03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1128" y="745229"/>
            <a:ext cx="4895420" cy="3721527"/>
          </a:xfrm>
          <a:ln/>
        </p:spPr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F2BE72-01A3-48BE-AA8F-4D52644CAD6F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11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B9165-A6B6-4366-A210-3C0F9D094829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09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1128" y="745229"/>
            <a:ext cx="4895420" cy="3721527"/>
          </a:xfrm>
          <a:ln/>
        </p:spPr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198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6346F2D-FD79-4EFD-9624-56B359E94D2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85B05-7B90-4EEE-B51C-B9BBA93F22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95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88913"/>
            <a:ext cx="2058988" cy="5830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29325" cy="5830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6AA5F-29C6-4CAA-98B8-1BB443E7B5D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750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198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E79A5C-039B-475A-990C-AB96835B582D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838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F93AE-E462-4E86-ABFE-EF35725435F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872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5DE82-0EA3-4649-91E8-E1614F18477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30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DD00E-9158-4BF5-B920-540BDE7AFD7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381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B3D14-2748-46E4-8CF2-DCBFAB0E757B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284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E0DE3-103D-441D-86FC-03D91903A89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629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3DE59-EAB7-4448-9D70-F62FC6DE0E2B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3513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CFDAB-7B9A-4BF5-AE1F-78424794ACAE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19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63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5616624"/>
          </a:xfrm>
        </p:spPr>
        <p:txBody>
          <a:bodyPr lIns="0" tIns="0" rIns="0" bIns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15D7A-578B-4E68-BD85-EB9C31A145A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6877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6059A-1CDA-4B4E-B025-23FAE4AAF6E4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747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AB8DD-8354-407B-A450-491E090540A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8521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88913"/>
            <a:ext cx="2058988" cy="5830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29325" cy="5830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F7589-410A-4E58-8368-0363C48C177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116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198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E79A5C-039B-475A-990C-AB96835B582D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3016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F93AE-E462-4E86-ABFE-EF35725435F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8225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5DE82-0EA3-4649-91E8-E1614F18477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9366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DD00E-9158-4BF5-B920-540BDE7AFD7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0613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B3D14-2748-46E4-8CF2-DCBFAB0E757B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7431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E0DE3-103D-441D-86FC-03D91903A89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982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3DE59-EAB7-4448-9D70-F62FC6DE0E2B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89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3C0E8-8A73-4125-8601-05DF5B5775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6117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CFDAB-7B9A-4BF5-AE1F-78424794ACAE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4283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6059A-1CDA-4B4E-B025-23FAE4AAF6E4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8755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AB8DD-8354-407B-A450-491E090540A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4784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88913"/>
            <a:ext cx="2058988" cy="5830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29325" cy="5830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F7589-410A-4E58-8368-0363C48C177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3461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94D2B-A082-4D24-AE86-C516BDB5992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694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1815E-0F02-40A7-9FD7-4AEE7EAFCD3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882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9DB4B-D31D-4586-9B9C-42BE860B458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8589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6ED65-91BF-42F6-A706-AF9D9840BCF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9080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A0DBE-1E10-4341-A85C-D494B2C504D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8634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C98F6-7184-4261-8C63-B6533E3E33C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90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007BA-BE61-4199-8069-5D00BE1BB02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4244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C42CB-AAF5-410B-81FC-B9711791D9F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286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AC7E6-7722-471D-9CFD-17D531CE137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6601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1BDC6-C821-4D3C-AB9C-72C63A13896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0460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8F110-EC54-4C36-BABB-71A90BE80CA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858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A9B57-64FE-4EED-A180-A238B612EFB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862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198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E79A5C-039B-475A-990C-AB96835B582D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12702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F93AE-E462-4E86-ABFE-EF35725435F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319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5DE82-0EA3-4649-91E8-E1614F18477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1591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DD00E-9158-4BF5-B920-540BDE7AFD7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635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B3D14-2748-46E4-8CF2-DCBFAB0E757B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19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2ABAB-AC94-40B7-8680-C636049E1B8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04024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E0DE3-103D-441D-86FC-03D91903A89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05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3DE59-EAB7-4448-9D70-F62FC6DE0E2B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1904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CFDAB-7B9A-4BF5-AE1F-78424794ACAE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1103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6059A-1CDA-4B4E-B025-23FAE4AAF6E4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3845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AB8DD-8354-407B-A450-491E090540A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68119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88913"/>
            <a:ext cx="2058988" cy="5830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29325" cy="5830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F7589-410A-4E58-8368-0363C48C177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0742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198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E79A5C-039B-475A-990C-AB96835B582D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0761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F93AE-E462-4E86-ABFE-EF35725435F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57776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5DE82-0EA3-4649-91E8-E1614F18477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63438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DD00E-9158-4BF5-B920-540BDE7AFD7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66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68657-C10F-4123-9200-91F7DB26943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94625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B3D14-2748-46E4-8CF2-DCBFAB0E757B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2167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E0DE3-103D-441D-86FC-03D91903A89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7339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3DE59-EAB7-4448-9D70-F62FC6DE0E2B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07835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CFDAB-7B9A-4BF5-AE1F-78424794ACAE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58639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6059A-1CDA-4B4E-B025-23FAE4AAF6E4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4392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AB8DD-8354-407B-A450-491E090540A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56252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88913"/>
            <a:ext cx="2058988" cy="5830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29325" cy="5830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F7589-410A-4E58-8368-0363C48C177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64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44FB7-584E-442D-BE66-50C809321B8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47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94B25-3376-4799-B6A4-42D42381A71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9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8EFC7-2D3E-4296-A9C1-FC68A85D4F9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08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Destiny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91D21AFA-F53B-4292-B0C9-5AB34164C3E6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rgbClr val="66FF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Destiny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B35D885-7133-4AEE-8F2C-F651C3B72B4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54055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rgbClr val="66FF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Destiny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B35D885-7133-4AEE-8F2C-F651C3B72B4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8996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rgbClr val="66FF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26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26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26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9830BF6-0449-4D88-90EF-8D28E3874CC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28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Destiny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B35D885-7133-4AEE-8F2C-F651C3B72B4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8115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rgbClr val="66FF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Destiny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B35D885-7133-4AEE-8F2C-F651C3B72B4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7529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rgbClr val="66FF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ChangeArrowheads="1"/>
          </p:cNvSpPr>
          <p:nvPr/>
        </p:nvSpPr>
        <p:spPr bwMode="auto">
          <a:xfrm>
            <a:off x="611188" y="5276850"/>
            <a:ext cx="7634287" cy="742950"/>
          </a:xfrm>
          <a:prstGeom prst="rect">
            <a:avLst/>
          </a:prstGeom>
          <a:solidFill>
            <a:srgbClr val="00FFFF">
              <a:alpha val="5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dirty="0"/>
              <a:t>`	``																																																												</a:t>
            </a:r>
          </a:p>
        </p:txBody>
      </p:sp>
      <p:sp>
        <p:nvSpPr>
          <p:cNvPr id="593923" name="Rectangle 3"/>
          <p:cNvSpPr>
            <a:spLocks noChangeArrowheads="1"/>
          </p:cNvSpPr>
          <p:nvPr/>
        </p:nvSpPr>
        <p:spPr bwMode="auto">
          <a:xfrm>
            <a:off x="1763713" y="4533900"/>
            <a:ext cx="6481762" cy="742950"/>
          </a:xfrm>
          <a:prstGeom prst="rect">
            <a:avLst/>
          </a:prstGeom>
          <a:solidFill>
            <a:srgbClr val="008080">
              <a:alpha val="59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93924" name="Rectangle 4"/>
          <p:cNvSpPr>
            <a:spLocks noChangeArrowheads="1"/>
          </p:cNvSpPr>
          <p:nvPr/>
        </p:nvSpPr>
        <p:spPr bwMode="auto">
          <a:xfrm>
            <a:off x="2987675" y="3789363"/>
            <a:ext cx="5257800" cy="742950"/>
          </a:xfrm>
          <a:prstGeom prst="rect">
            <a:avLst/>
          </a:prstGeom>
          <a:solidFill>
            <a:srgbClr val="0000FF">
              <a:alpha val="4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93925" name="Rectangle 5"/>
          <p:cNvSpPr>
            <a:spLocks noChangeArrowheads="1"/>
          </p:cNvSpPr>
          <p:nvPr/>
        </p:nvSpPr>
        <p:spPr bwMode="auto">
          <a:xfrm>
            <a:off x="4859338" y="2276475"/>
            <a:ext cx="3384550" cy="1489075"/>
          </a:xfrm>
          <a:prstGeom prst="rect">
            <a:avLst/>
          </a:prstGeom>
          <a:solidFill>
            <a:srgbClr val="3366FF">
              <a:alpha val="28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93926" name="Rectangle 6"/>
          <p:cNvSpPr>
            <a:spLocks noChangeArrowheads="1"/>
          </p:cNvSpPr>
          <p:nvPr/>
        </p:nvSpPr>
        <p:spPr bwMode="auto">
          <a:xfrm>
            <a:off x="6948488" y="1557338"/>
            <a:ext cx="1296987" cy="742950"/>
          </a:xfrm>
          <a:prstGeom prst="rect">
            <a:avLst/>
          </a:prstGeom>
          <a:solidFill>
            <a:srgbClr val="0000FF">
              <a:alpha val="6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93927" name="Rectangle 7"/>
          <p:cNvSpPr>
            <a:spLocks noChangeArrowheads="1"/>
          </p:cNvSpPr>
          <p:nvPr/>
        </p:nvSpPr>
        <p:spPr bwMode="auto">
          <a:xfrm>
            <a:off x="8243888" y="1268413"/>
            <a:ext cx="1008062" cy="4746625"/>
          </a:xfrm>
          <a:prstGeom prst="rect">
            <a:avLst/>
          </a:prstGeom>
          <a:solidFill>
            <a:srgbClr val="9900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93928" name="Rectangle 8"/>
          <p:cNvSpPr>
            <a:spLocks noChangeArrowheads="1"/>
          </p:cNvSpPr>
          <p:nvPr/>
        </p:nvSpPr>
        <p:spPr bwMode="auto">
          <a:xfrm>
            <a:off x="4356100" y="3044825"/>
            <a:ext cx="2663825" cy="7445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93929" name="Text Box 9"/>
          <p:cNvSpPr txBox="1">
            <a:spLocks noChangeArrowheads="1"/>
          </p:cNvSpPr>
          <p:nvPr/>
        </p:nvSpPr>
        <p:spPr bwMode="auto">
          <a:xfrm>
            <a:off x="684213" y="5373688"/>
            <a:ext cx="7416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dirty="0">
                <a:latin typeface="Arial" charset="0"/>
              </a:rPr>
              <a:t>Fatherhood, Sonship, Royal Identity</a:t>
            </a:r>
            <a:r>
              <a:rPr lang="en-GB" sz="1200" dirty="0">
                <a:latin typeface="Arial" charset="0"/>
              </a:rPr>
              <a:t>         </a:t>
            </a:r>
            <a:r>
              <a:rPr lang="en-GB" sz="1600" dirty="0">
                <a:latin typeface="Arial" charset="0"/>
              </a:rPr>
              <a:t>A CALL TO INTIMACY</a:t>
            </a:r>
            <a:r>
              <a:rPr lang="en-GB" sz="1200" dirty="0">
                <a:latin typeface="Arial" charset="0"/>
              </a:rPr>
              <a:t>             </a:t>
            </a:r>
            <a:r>
              <a:rPr lang="en-GB" sz="1400" dirty="0">
                <a:latin typeface="Arial" charset="0"/>
              </a:rPr>
              <a:t>Habitation of God</a:t>
            </a:r>
            <a:r>
              <a:rPr lang="en-GB" sz="1200" dirty="0">
                <a:latin typeface="Arial" charset="0"/>
              </a:rPr>
              <a:t/>
            </a:r>
            <a:br>
              <a:rPr lang="en-GB" sz="1200" dirty="0">
                <a:latin typeface="Arial" charset="0"/>
              </a:rPr>
            </a:br>
            <a:r>
              <a:rPr lang="en-GB" sz="1200" dirty="0">
                <a:latin typeface="Arial" charset="0"/>
              </a:rPr>
              <a:t>                          Song Solomon 8:6</a:t>
            </a:r>
          </a:p>
        </p:txBody>
      </p:sp>
      <p:sp>
        <p:nvSpPr>
          <p:cNvPr id="593930" name="Text Box 10"/>
          <p:cNvSpPr txBox="1">
            <a:spLocks noChangeArrowheads="1"/>
          </p:cNvSpPr>
          <p:nvPr/>
        </p:nvSpPr>
        <p:spPr bwMode="auto">
          <a:xfrm>
            <a:off x="1908175" y="4724400"/>
            <a:ext cx="59769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latin typeface="Arial" charset="0"/>
              </a:rPr>
              <a:t>Matt 13	GATHERING &amp; REMOVING STUMBLING BLOCKS</a:t>
            </a:r>
            <a:br>
              <a:rPr lang="en-GB" sz="1600" dirty="0">
                <a:latin typeface="Arial" charset="0"/>
              </a:rPr>
            </a:br>
            <a:r>
              <a:rPr lang="en-GB" sz="1600" dirty="0">
                <a:latin typeface="Arial" charset="0"/>
              </a:rPr>
              <a:t>Releasing Joshua Generation</a:t>
            </a:r>
            <a:r>
              <a:rPr lang="en-GB" sz="1200" dirty="0">
                <a:latin typeface="Arial" charset="0"/>
              </a:rPr>
              <a:t> 	</a:t>
            </a:r>
          </a:p>
        </p:txBody>
      </p:sp>
      <p:sp>
        <p:nvSpPr>
          <p:cNvPr id="593931" name="Text Box 11"/>
          <p:cNvSpPr txBox="1">
            <a:spLocks noChangeArrowheads="1"/>
          </p:cNvSpPr>
          <p:nvPr/>
        </p:nvSpPr>
        <p:spPr bwMode="auto">
          <a:xfrm>
            <a:off x="3059113" y="3933825"/>
            <a:ext cx="51133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latin typeface="Arial" charset="0"/>
              </a:rPr>
              <a:t>1 Peter 4:17   JUDGMENT OF GOD’S HOUSEHOLD</a:t>
            </a:r>
            <a:r>
              <a:rPr lang="en-GB" sz="1200" dirty="0">
                <a:latin typeface="Arial" charset="0"/>
              </a:rPr>
              <a:t> 	</a:t>
            </a:r>
          </a:p>
        </p:txBody>
      </p:sp>
      <p:sp>
        <p:nvSpPr>
          <p:cNvPr id="593932" name="Text Box 12"/>
          <p:cNvSpPr txBox="1">
            <a:spLocks noChangeArrowheads="1"/>
          </p:cNvSpPr>
          <p:nvPr/>
        </p:nvSpPr>
        <p:spPr bwMode="auto">
          <a:xfrm>
            <a:off x="4427538" y="3128963"/>
            <a:ext cx="25209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dirty="0">
                <a:solidFill>
                  <a:srgbClr val="000000"/>
                </a:solidFill>
                <a:latin typeface="Arial" charset="0"/>
              </a:rPr>
              <a:t>Gen 41     HARVEST OF                 	 LABOURERS</a:t>
            </a:r>
            <a:endParaRPr lang="en-GB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3933" name="Text Box 13"/>
          <p:cNvSpPr txBox="1">
            <a:spLocks noChangeArrowheads="1"/>
          </p:cNvSpPr>
          <p:nvPr/>
        </p:nvSpPr>
        <p:spPr bwMode="auto">
          <a:xfrm>
            <a:off x="4787900" y="2420938"/>
            <a:ext cx="33845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err="1">
                <a:latin typeface="Arial" charset="0"/>
              </a:rPr>
              <a:t>Heb</a:t>
            </a:r>
            <a:r>
              <a:rPr lang="en-GB" sz="1600">
                <a:latin typeface="Arial" charset="0"/>
              </a:rPr>
              <a:t> 12:27    SHAKING OF WORLD SYSTEMS</a:t>
            </a:r>
            <a:r>
              <a:rPr lang="en-GB" sz="1200">
                <a:latin typeface="Arial" charset="0"/>
              </a:rPr>
              <a:t>	</a:t>
            </a:r>
          </a:p>
        </p:txBody>
      </p:sp>
      <p:sp>
        <p:nvSpPr>
          <p:cNvPr id="593934" name="Text Box 14"/>
          <p:cNvSpPr txBox="1">
            <a:spLocks noChangeArrowheads="1"/>
          </p:cNvSpPr>
          <p:nvPr/>
        </p:nvSpPr>
        <p:spPr bwMode="auto">
          <a:xfrm>
            <a:off x="7092950" y="1628775"/>
            <a:ext cx="1008063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>
                <a:latin typeface="Arial" charset="0"/>
              </a:rPr>
              <a:t>  FINAL 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HARVEST</a:t>
            </a:r>
            <a:r>
              <a:rPr lang="en-GB" sz="1200">
                <a:latin typeface="Arial" charset="0"/>
              </a:rPr>
              <a:t>	</a:t>
            </a:r>
          </a:p>
        </p:txBody>
      </p:sp>
      <p:sp>
        <p:nvSpPr>
          <p:cNvPr id="593935" name="Text Box 15"/>
          <p:cNvSpPr txBox="1">
            <a:spLocks noChangeArrowheads="1"/>
          </p:cNvSpPr>
          <p:nvPr/>
        </p:nvSpPr>
        <p:spPr bwMode="auto">
          <a:xfrm>
            <a:off x="7092950" y="3213100"/>
            <a:ext cx="9350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>
                <a:latin typeface="Arial" charset="0"/>
              </a:rPr>
              <a:t>ISA 2:2</a:t>
            </a:r>
          </a:p>
        </p:txBody>
      </p:sp>
      <p:sp>
        <p:nvSpPr>
          <p:cNvPr id="593936" name="Text Box 16"/>
          <p:cNvSpPr txBox="1">
            <a:spLocks noChangeArrowheads="1"/>
          </p:cNvSpPr>
          <p:nvPr/>
        </p:nvSpPr>
        <p:spPr bwMode="auto">
          <a:xfrm>
            <a:off x="7740650" y="981075"/>
            <a:ext cx="9350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>
                <a:latin typeface="Arial" charset="0"/>
              </a:rPr>
              <a:t>LAST DAY</a:t>
            </a:r>
          </a:p>
        </p:txBody>
      </p:sp>
      <p:sp>
        <p:nvSpPr>
          <p:cNvPr id="593937" name="Text Box 17"/>
          <p:cNvSpPr txBox="1">
            <a:spLocks noChangeArrowheads="1"/>
          </p:cNvSpPr>
          <p:nvPr/>
        </p:nvSpPr>
        <p:spPr bwMode="auto">
          <a:xfrm>
            <a:off x="8532813" y="2349500"/>
            <a:ext cx="431800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>
                <a:latin typeface="Arial" charset="0"/>
              </a:rPr>
              <a:t>A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G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E</a:t>
            </a:r>
          </a:p>
          <a:p>
            <a:pPr algn="ctr">
              <a:spcBef>
                <a:spcPct val="50000"/>
              </a:spcBef>
            </a:pPr>
            <a:r>
              <a:rPr lang="en-GB" sz="1600">
                <a:latin typeface="Arial" charset="0"/>
              </a:rPr>
              <a:t>T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O</a:t>
            </a:r>
          </a:p>
          <a:p>
            <a:pPr algn="ctr">
              <a:spcBef>
                <a:spcPct val="50000"/>
              </a:spcBef>
            </a:pPr>
            <a:r>
              <a:rPr lang="en-GB" sz="1600">
                <a:latin typeface="Arial" charset="0"/>
              </a:rPr>
              <a:t>C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O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M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E</a:t>
            </a:r>
          </a:p>
        </p:txBody>
      </p:sp>
      <p:sp>
        <p:nvSpPr>
          <p:cNvPr id="593938" name="Text Box 18"/>
          <p:cNvSpPr txBox="1">
            <a:spLocks noChangeArrowheads="1"/>
          </p:cNvSpPr>
          <p:nvPr/>
        </p:nvSpPr>
        <p:spPr bwMode="auto">
          <a:xfrm>
            <a:off x="7524750" y="6092825"/>
            <a:ext cx="1439863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>
                <a:latin typeface="Arial" charset="0"/>
              </a:rPr>
              <a:t>DAY OF RESURRECTION</a:t>
            </a:r>
            <a:br>
              <a:rPr lang="en-GB" sz="1200">
                <a:latin typeface="Arial" charset="0"/>
              </a:rPr>
            </a:br>
            <a:r>
              <a:rPr lang="en-GB" sz="1200">
                <a:latin typeface="Arial" charset="0"/>
              </a:rPr>
              <a:t>&amp; JUDGMENT</a:t>
            </a:r>
          </a:p>
        </p:txBody>
      </p:sp>
      <p:sp>
        <p:nvSpPr>
          <p:cNvPr id="593939" name="Text Box 19"/>
          <p:cNvSpPr txBox="1">
            <a:spLocks noChangeArrowheads="1"/>
          </p:cNvSpPr>
          <p:nvPr/>
        </p:nvSpPr>
        <p:spPr bwMode="auto">
          <a:xfrm>
            <a:off x="1187450" y="5661025"/>
            <a:ext cx="9350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  <a:latin typeface="Arial" charset="0"/>
              </a:rPr>
              <a:t>WINE</a:t>
            </a:r>
          </a:p>
        </p:txBody>
      </p:sp>
      <p:sp>
        <p:nvSpPr>
          <p:cNvPr id="593940" name="Text Box 20"/>
          <p:cNvSpPr txBox="1">
            <a:spLocks noChangeArrowheads="1"/>
          </p:cNvSpPr>
          <p:nvPr/>
        </p:nvSpPr>
        <p:spPr bwMode="auto">
          <a:xfrm>
            <a:off x="2700338" y="4365625"/>
            <a:ext cx="9350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  <a:latin typeface="Arial" charset="0"/>
              </a:rPr>
              <a:t>FIRE</a:t>
            </a:r>
          </a:p>
        </p:txBody>
      </p:sp>
      <p:sp>
        <p:nvSpPr>
          <p:cNvPr id="593941" name="Text Box 21"/>
          <p:cNvSpPr txBox="1">
            <a:spLocks noChangeArrowheads="1"/>
          </p:cNvSpPr>
          <p:nvPr/>
        </p:nvSpPr>
        <p:spPr bwMode="auto">
          <a:xfrm>
            <a:off x="4427538" y="2781300"/>
            <a:ext cx="9350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  <a:latin typeface="Arial" charset="0"/>
              </a:rPr>
              <a:t>WIND</a:t>
            </a:r>
          </a:p>
        </p:txBody>
      </p:sp>
      <p:sp>
        <p:nvSpPr>
          <p:cNvPr id="593942" name="Text Box 22"/>
          <p:cNvSpPr txBox="1">
            <a:spLocks noChangeArrowheads="1"/>
          </p:cNvSpPr>
          <p:nvPr/>
        </p:nvSpPr>
        <p:spPr bwMode="auto">
          <a:xfrm>
            <a:off x="1476375" y="0"/>
            <a:ext cx="5905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Prophetic Timetable</a:t>
            </a:r>
          </a:p>
        </p:txBody>
      </p:sp>
      <p:sp>
        <p:nvSpPr>
          <p:cNvPr id="593944" name="Text Box 24"/>
          <p:cNvSpPr txBox="1">
            <a:spLocks noChangeArrowheads="1"/>
          </p:cNvSpPr>
          <p:nvPr/>
        </p:nvSpPr>
        <p:spPr bwMode="auto">
          <a:xfrm>
            <a:off x="1908175" y="36449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Here</a:t>
            </a:r>
          </a:p>
        </p:txBody>
      </p:sp>
      <p:sp>
        <p:nvSpPr>
          <p:cNvPr id="593945" name="Line 25"/>
          <p:cNvSpPr>
            <a:spLocks noChangeShapeType="1"/>
          </p:cNvSpPr>
          <p:nvPr/>
        </p:nvSpPr>
        <p:spPr bwMode="auto">
          <a:xfrm>
            <a:off x="2484438" y="4076700"/>
            <a:ext cx="0" cy="431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0725"/>
          </a:xfrm>
        </p:spPr>
        <p:txBody>
          <a:bodyPr/>
          <a:lstStyle/>
          <a:p>
            <a:r>
              <a:rPr lang="en-GB" sz="4000"/>
              <a:t>Preparing for destiny - spirit building</a:t>
            </a:r>
          </a:p>
        </p:txBody>
      </p:sp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605837" cy="525621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GB" sz="4000" dirty="0"/>
              <a:t>Soaking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GB" sz="4000" dirty="0"/>
              <a:t>Quieten your mind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GB" sz="4000" dirty="0"/>
              <a:t>Focus attention on Jesus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GB" sz="4000" dirty="0"/>
              <a:t>Worship &amp; adore Him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GB" sz="4000" dirty="0"/>
              <a:t>Wait in a position to listen &amp; </a:t>
            </a:r>
            <a:r>
              <a:rPr lang="en-GB" sz="4000" dirty="0" smtClean="0"/>
              <a:t>to receive revelation</a:t>
            </a:r>
            <a:endParaRPr lang="en-GB" sz="4000" dirty="0"/>
          </a:p>
          <a:p>
            <a:pPr>
              <a:lnSpc>
                <a:spcPct val="90000"/>
              </a:lnSpc>
              <a:buFontTx/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553494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10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/>
              <a:t>Preparing for destiny - Seat of Rest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545138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GB" sz="3600"/>
              <a:t>Matt 11:28 Come to Me, all you who are </a:t>
            </a:r>
            <a:r>
              <a:rPr lang="en-GB" sz="3600">
                <a:solidFill>
                  <a:srgbClr val="FFFF00"/>
                </a:solidFill>
              </a:rPr>
              <a:t>weary </a:t>
            </a:r>
            <a:r>
              <a:rPr lang="en-GB" sz="3600"/>
              <a:t>and are </a:t>
            </a:r>
            <a:r>
              <a:rPr lang="en-GB" sz="3600">
                <a:solidFill>
                  <a:srgbClr val="FFFF00"/>
                </a:solidFill>
              </a:rPr>
              <a:t>heavy-laden</a:t>
            </a:r>
            <a:r>
              <a:rPr lang="en-GB" sz="3600"/>
              <a:t> and </a:t>
            </a:r>
            <a:r>
              <a:rPr lang="en-GB" sz="3600">
                <a:solidFill>
                  <a:srgbClr val="FFFF00"/>
                </a:solidFill>
              </a:rPr>
              <a:t>overburdened</a:t>
            </a:r>
            <a:r>
              <a:rPr lang="en-GB" sz="3600"/>
              <a:t>, and I will cause you to </a:t>
            </a:r>
            <a:r>
              <a:rPr lang="en-GB" sz="3600">
                <a:solidFill>
                  <a:srgbClr val="FFFF00"/>
                </a:solidFill>
              </a:rPr>
              <a:t>rest</a:t>
            </a:r>
            <a:r>
              <a:rPr lang="en-GB" sz="3600"/>
              <a:t>. [I will ease and relieve and </a:t>
            </a:r>
            <a:r>
              <a:rPr lang="en-GB" sz="3600">
                <a:solidFill>
                  <a:srgbClr val="FFFF00"/>
                </a:solidFill>
              </a:rPr>
              <a:t>refresh your souls</a:t>
            </a:r>
            <a:r>
              <a:rPr lang="en-GB" sz="3600"/>
              <a:t>.] 29 Take </a:t>
            </a:r>
            <a:r>
              <a:rPr lang="en-GB" sz="3600">
                <a:solidFill>
                  <a:srgbClr val="FFFF00"/>
                </a:solidFill>
              </a:rPr>
              <a:t>My yoke</a:t>
            </a:r>
            <a:r>
              <a:rPr lang="en-GB" sz="3600"/>
              <a:t> upon you and learn of Me, for I am </a:t>
            </a:r>
            <a:r>
              <a:rPr lang="en-GB" sz="3600">
                <a:solidFill>
                  <a:srgbClr val="FFFF00"/>
                </a:solidFill>
              </a:rPr>
              <a:t>gentle</a:t>
            </a:r>
            <a:r>
              <a:rPr lang="en-GB" sz="3600"/>
              <a:t> and </a:t>
            </a:r>
            <a:r>
              <a:rPr lang="en-GB" sz="3600">
                <a:solidFill>
                  <a:srgbClr val="FFFF00"/>
                </a:solidFill>
              </a:rPr>
              <a:t>humble</a:t>
            </a:r>
            <a:r>
              <a:rPr lang="en-GB" sz="3600"/>
              <a:t> in heart, and you will find </a:t>
            </a:r>
            <a:r>
              <a:rPr lang="en-GB" sz="3600">
                <a:solidFill>
                  <a:srgbClr val="FFFF00"/>
                </a:solidFill>
              </a:rPr>
              <a:t>rest</a:t>
            </a:r>
            <a:r>
              <a:rPr lang="en-GB" sz="3600"/>
              <a:t> (relief and ease and refreshment and recreation and blessed quiet) for your </a:t>
            </a:r>
            <a:r>
              <a:rPr lang="en-GB" sz="3600">
                <a:solidFill>
                  <a:srgbClr val="FFFF00"/>
                </a:solidFill>
              </a:rPr>
              <a:t>souls</a:t>
            </a:r>
            <a:r>
              <a:rPr lang="en-GB" sz="360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3745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4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/>
              <a:t>Preparing for destiny - Seat of Rest</a:t>
            </a:r>
          </a:p>
        </p:txBody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949950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GB" sz="3500" dirty="0"/>
              <a:t>Take my Yoke be joined to Jesus</a:t>
            </a:r>
          </a:p>
          <a:p>
            <a:pPr>
              <a:spcBef>
                <a:spcPct val="55000"/>
              </a:spcBef>
            </a:pPr>
            <a:r>
              <a:rPr lang="en-GB" sz="3500" dirty="0"/>
              <a:t>Jesus sets our </a:t>
            </a:r>
            <a:r>
              <a:rPr lang="en-GB" sz="3500" dirty="0" smtClean="0"/>
              <a:t>field of service</a:t>
            </a:r>
            <a:endParaRPr lang="en-GB" sz="3500" dirty="0"/>
          </a:p>
          <a:p>
            <a:pPr>
              <a:spcBef>
                <a:spcPct val="55000"/>
              </a:spcBef>
            </a:pPr>
            <a:r>
              <a:rPr lang="en-GB" sz="3500" dirty="0"/>
              <a:t>Jesus sets our path or direction</a:t>
            </a:r>
          </a:p>
          <a:p>
            <a:pPr>
              <a:spcBef>
                <a:spcPct val="55000"/>
              </a:spcBef>
            </a:pPr>
            <a:r>
              <a:rPr lang="en-GB" sz="3500" dirty="0"/>
              <a:t>Jesus will carry the weight</a:t>
            </a:r>
          </a:p>
          <a:p>
            <a:pPr>
              <a:spcBef>
                <a:spcPct val="55000"/>
              </a:spcBef>
            </a:pPr>
            <a:r>
              <a:rPr lang="en-GB" sz="3500" dirty="0"/>
              <a:t>Learn from Jesus – training discipleship</a:t>
            </a:r>
          </a:p>
          <a:p>
            <a:pPr>
              <a:spcBef>
                <a:spcPct val="55000"/>
              </a:spcBef>
            </a:pPr>
            <a:r>
              <a:rPr lang="en-GB" sz="3500" dirty="0"/>
              <a:t>Gentle in heart    – strength surrendered</a:t>
            </a:r>
          </a:p>
          <a:p>
            <a:pPr>
              <a:spcBef>
                <a:spcPct val="55000"/>
              </a:spcBef>
            </a:pPr>
            <a:r>
              <a:rPr lang="en-GB" sz="3500" dirty="0"/>
              <a:t>Humble in heart  – identity surrendered</a:t>
            </a:r>
          </a:p>
        </p:txBody>
      </p:sp>
      <p:pic>
        <p:nvPicPr>
          <p:cNvPr id="1088516" name="Picture 4" descr="yok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588" y="1052513"/>
            <a:ext cx="2919412" cy="194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62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/>
              <a:t>Preparing for destiny – Seat of Rest</a:t>
            </a:r>
          </a:p>
        </p:txBody>
      </p:sp>
      <p:sp>
        <p:nvSpPr>
          <p:cNvPr id="106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964612" cy="594995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GB" sz="3600" dirty="0"/>
              <a:t>Why weary &amp; heavy laden (burdened) ?</a:t>
            </a:r>
          </a:p>
          <a:p>
            <a:pPr>
              <a:spcBef>
                <a:spcPct val="40000"/>
              </a:spcBef>
            </a:pPr>
            <a:r>
              <a:rPr lang="en-GB" sz="3600" dirty="0"/>
              <a:t>Am </a:t>
            </a:r>
            <a:r>
              <a:rPr lang="en-GB" sz="3600" dirty="0" smtClean="0"/>
              <a:t>I </a:t>
            </a:r>
            <a:r>
              <a:rPr lang="en-GB" sz="3600" dirty="0" smtClean="0">
                <a:solidFill>
                  <a:srgbClr val="FFFF00"/>
                </a:solidFill>
              </a:rPr>
              <a:t>tired</a:t>
            </a:r>
            <a:r>
              <a:rPr lang="en-GB" sz="3600" dirty="0" smtClean="0"/>
              <a:t> </a:t>
            </a:r>
            <a:r>
              <a:rPr lang="en-GB" sz="3600" dirty="0" smtClean="0"/>
              <a:t>trying </a:t>
            </a:r>
            <a:r>
              <a:rPr lang="en-GB" sz="3600" dirty="0"/>
              <a:t>to survive &amp; cope with life </a:t>
            </a:r>
            <a:r>
              <a:rPr lang="en-GB" sz="3600" dirty="0" smtClean="0"/>
              <a:t>myself?</a:t>
            </a:r>
            <a:endParaRPr lang="en-GB" sz="3600" dirty="0" smtClean="0"/>
          </a:p>
          <a:p>
            <a:pPr>
              <a:spcBef>
                <a:spcPct val="40000"/>
              </a:spcBef>
            </a:pPr>
            <a:r>
              <a:rPr lang="en-GB" sz="3600" dirty="0" smtClean="0"/>
              <a:t>Am I </a:t>
            </a:r>
            <a:r>
              <a:rPr lang="en-GB" sz="3600" dirty="0">
                <a:solidFill>
                  <a:srgbClr val="FFFF00"/>
                </a:solidFill>
              </a:rPr>
              <a:t>h</a:t>
            </a:r>
            <a:r>
              <a:rPr lang="en-GB" sz="3600" dirty="0" smtClean="0">
                <a:solidFill>
                  <a:srgbClr val="FFFF00"/>
                </a:solidFill>
              </a:rPr>
              <a:t>eavy</a:t>
            </a:r>
            <a:r>
              <a:rPr lang="en-GB" sz="3600" dirty="0" smtClean="0"/>
              <a:t> </a:t>
            </a:r>
            <a:r>
              <a:rPr lang="en-GB" sz="3600" dirty="0" smtClean="0"/>
              <a:t>carrying responsibilities that are not </a:t>
            </a:r>
            <a:r>
              <a:rPr lang="en-GB" sz="3600" dirty="0" smtClean="0"/>
              <a:t>mine?</a:t>
            </a:r>
          </a:p>
          <a:p>
            <a:pPr>
              <a:spcBef>
                <a:spcPct val="40000"/>
              </a:spcBef>
            </a:pPr>
            <a:r>
              <a:rPr lang="en-GB" sz="3600" dirty="0" smtClean="0"/>
              <a:t>We are all called to </a:t>
            </a:r>
            <a:r>
              <a:rPr lang="en-GB" sz="3600" dirty="0" smtClean="0">
                <a:solidFill>
                  <a:srgbClr val="FFFF00"/>
                </a:solidFill>
              </a:rPr>
              <a:t>live</a:t>
            </a:r>
            <a:r>
              <a:rPr lang="en-GB" sz="3600" dirty="0" smtClean="0"/>
              <a:t> in a state of rest regardless of what is going on around our lives.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09847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80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dirty="0"/>
              <a:t>Preparing for destiny </a:t>
            </a:r>
            <a:r>
              <a:rPr lang="en-GB" sz="4200" dirty="0" smtClean="0"/>
              <a:t>– Seat of Rest</a:t>
            </a:r>
            <a:endParaRPr lang="en-GB" sz="4200" dirty="0"/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964612" cy="5949950"/>
          </a:xfrm>
        </p:spPr>
        <p:txBody>
          <a:bodyPr>
            <a:normAutofit lnSpcReduction="10000"/>
          </a:bodyPr>
          <a:lstStyle/>
          <a:p>
            <a:pPr>
              <a:spcBef>
                <a:spcPct val="55000"/>
              </a:spcBef>
            </a:pPr>
            <a:r>
              <a:rPr lang="en-GB" dirty="0"/>
              <a:t>Seat Rest – </a:t>
            </a:r>
            <a:r>
              <a:rPr lang="en-GB" dirty="0" smtClean="0"/>
              <a:t>live in the eye of the storm</a:t>
            </a:r>
          </a:p>
          <a:p>
            <a:pPr>
              <a:spcBef>
                <a:spcPct val="55000"/>
              </a:spcBef>
            </a:pPr>
            <a:r>
              <a:rPr lang="en-GB" dirty="0" smtClean="0"/>
              <a:t>Jesus our example asleep in the boat</a:t>
            </a:r>
            <a:endParaRPr lang="en-GB" dirty="0"/>
          </a:p>
          <a:p>
            <a:pPr>
              <a:spcBef>
                <a:spcPct val="55000"/>
              </a:spcBef>
            </a:pPr>
            <a:r>
              <a:rPr lang="en-GB" dirty="0" smtClean="0"/>
              <a:t>Peace &amp; Joy – relationship not circumstances</a:t>
            </a:r>
          </a:p>
          <a:p>
            <a:pPr>
              <a:spcBef>
                <a:spcPct val="55000"/>
              </a:spcBef>
            </a:pPr>
            <a:r>
              <a:rPr lang="en-GB" dirty="0" smtClean="0"/>
              <a:t>Attitude of gratitude  &amp;</a:t>
            </a:r>
            <a:r>
              <a:rPr lang="en-GB" dirty="0"/>
              <a:t> </a:t>
            </a:r>
            <a:r>
              <a:rPr lang="en-GB" dirty="0" smtClean="0"/>
              <a:t>thanksgiving - choice</a:t>
            </a:r>
            <a:endParaRPr lang="en-GB" dirty="0" smtClean="0"/>
          </a:p>
          <a:p>
            <a:pPr>
              <a:spcBef>
                <a:spcPct val="55000"/>
              </a:spcBef>
            </a:pPr>
            <a:r>
              <a:rPr lang="en-GB" dirty="0" smtClean="0"/>
              <a:t>Praise - Rejoicing </a:t>
            </a:r>
            <a:r>
              <a:rPr lang="en-GB" dirty="0" smtClean="0"/>
              <a:t>always - choice</a:t>
            </a:r>
            <a:endParaRPr lang="en-GB" dirty="0" smtClean="0"/>
          </a:p>
          <a:p>
            <a:pPr>
              <a:spcBef>
                <a:spcPct val="55000"/>
              </a:spcBef>
            </a:pPr>
            <a:r>
              <a:rPr lang="en-GB" dirty="0" smtClean="0"/>
              <a:t>Living giving a sacrifice of </a:t>
            </a:r>
            <a:r>
              <a:rPr lang="en-GB" dirty="0" smtClean="0"/>
              <a:t>praise - choice</a:t>
            </a:r>
            <a:endParaRPr lang="en-GB" dirty="0" smtClean="0"/>
          </a:p>
          <a:p>
            <a:pPr>
              <a:spcBef>
                <a:spcPct val="55000"/>
              </a:spcBef>
            </a:pPr>
            <a:r>
              <a:rPr lang="en-GB" dirty="0" smtClean="0"/>
              <a:t>Treating trials &amp; tribulations as joy &amp; an opportunity for growth &amp; </a:t>
            </a:r>
            <a:r>
              <a:rPr lang="en-GB" dirty="0" smtClean="0"/>
              <a:t>transformation - choice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8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dirty="0"/>
              <a:t>Preparing for destiny </a:t>
            </a:r>
            <a:r>
              <a:rPr lang="en-GB" sz="4200" dirty="0" smtClean="0"/>
              <a:t>– Seat of Rest</a:t>
            </a:r>
            <a:endParaRPr lang="en-GB" sz="4200" dirty="0"/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545138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GB" dirty="0"/>
              <a:t>Seat Rest – Eye </a:t>
            </a:r>
            <a:r>
              <a:rPr lang="en-GB" dirty="0" smtClean="0"/>
              <a:t>of storm – Jesus says peace be still and rebuked the storm </a:t>
            </a:r>
            <a:endParaRPr lang="en-GB" dirty="0"/>
          </a:p>
          <a:p>
            <a:pPr>
              <a:spcBef>
                <a:spcPct val="55000"/>
              </a:spcBef>
            </a:pPr>
            <a:r>
              <a:rPr lang="en-GB" dirty="0" smtClean="0"/>
              <a:t>Seat of Rest is the Kingdom </a:t>
            </a:r>
            <a:r>
              <a:rPr lang="en-GB" dirty="0"/>
              <a:t>of God within </a:t>
            </a:r>
            <a:r>
              <a:rPr lang="en-GB" dirty="0" smtClean="0"/>
              <a:t>it is </a:t>
            </a:r>
            <a:r>
              <a:rPr lang="en-GB" dirty="0"/>
              <a:t>the manifestation of the fullness of the government of God with us to bring revelation to the world around us.</a:t>
            </a:r>
          </a:p>
          <a:p>
            <a:pPr>
              <a:spcBef>
                <a:spcPct val="55000"/>
              </a:spcBef>
            </a:pPr>
            <a:r>
              <a:rPr lang="en-GB" dirty="0"/>
              <a:t>Seat of rest is the place of your government to bring kingdom authority into life and command everything to be subject to realm of God’s </a:t>
            </a:r>
            <a:r>
              <a:rPr lang="en-GB" dirty="0" smtClean="0"/>
              <a:t>kingdom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43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8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smtClean="0"/>
              <a:t>Preparing for destiny -Training</a:t>
            </a:r>
            <a:endParaRPr lang="en-GB" sz="4200"/>
          </a:p>
        </p:txBody>
      </p:sp>
      <p:grpSp>
        <p:nvGrpSpPr>
          <p:cNvPr id="1063955" name="Group 19"/>
          <p:cNvGrpSpPr>
            <a:grpSpLocks/>
          </p:cNvGrpSpPr>
          <p:nvPr/>
        </p:nvGrpSpPr>
        <p:grpSpPr bwMode="auto">
          <a:xfrm>
            <a:off x="346871" y="2495564"/>
            <a:ext cx="1584867" cy="2621464"/>
            <a:chOff x="2200" y="845"/>
            <a:chExt cx="816" cy="1406"/>
          </a:xfrm>
        </p:grpSpPr>
        <p:grpSp>
          <p:nvGrpSpPr>
            <p:cNvPr id="1063952" name="Group 16"/>
            <p:cNvGrpSpPr>
              <a:grpSpLocks/>
            </p:cNvGrpSpPr>
            <p:nvPr/>
          </p:nvGrpSpPr>
          <p:grpSpPr bwMode="auto">
            <a:xfrm>
              <a:off x="2290" y="1071"/>
              <a:ext cx="726" cy="591"/>
              <a:chOff x="577" y="2077"/>
              <a:chExt cx="481" cy="455"/>
            </a:xfrm>
          </p:grpSpPr>
          <p:grpSp>
            <p:nvGrpSpPr>
              <p:cNvPr id="1063940" name="Group 4"/>
              <p:cNvGrpSpPr>
                <a:grpSpLocks noChangeAspect="1"/>
              </p:cNvGrpSpPr>
              <p:nvPr/>
            </p:nvGrpSpPr>
            <p:grpSpPr bwMode="auto">
              <a:xfrm>
                <a:off x="577" y="2077"/>
                <a:ext cx="481" cy="455"/>
                <a:chOff x="4059" y="301"/>
                <a:chExt cx="816" cy="771"/>
              </a:xfrm>
            </p:grpSpPr>
            <p:pic>
              <p:nvPicPr>
                <p:cNvPr id="1063941" name="Picture 5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00" y="301"/>
                  <a:ext cx="283" cy="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063942" name="AutoShape 6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4059" y="709"/>
                  <a:ext cx="816" cy="36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2000"/>
                </a:p>
              </p:txBody>
            </p:sp>
          </p:grpSp>
          <p:pic>
            <p:nvPicPr>
              <p:cNvPr id="1063944" name="Picture 8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3" y="2345"/>
                <a:ext cx="247" cy="1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63951" name="Text Box 15"/>
            <p:cNvSpPr txBox="1">
              <a:spLocks noChangeArrowheads="1"/>
            </p:cNvSpPr>
            <p:nvPr/>
          </p:nvSpPr>
          <p:spPr bwMode="auto">
            <a:xfrm>
              <a:off x="2336" y="845"/>
              <a:ext cx="544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 dirty="0"/>
                <a:t>You</a:t>
              </a:r>
            </a:p>
          </p:txBody>
        </p:sp>
        <p:sp>
          <p:nvSpPr>
            <p:cNvPr id="1063954" name="Rectangle 18"/>
            <p:cNvSpPr>
              <a:spLocks noChangeArrowheads="1"/>
            </p:cNvSpPr>
            <p:nvPr/>
          </p:nvSpPr>
          <p:spPr bwMode="auto">
            <a:xfrm>
              <a:off x="2200" y="1706"/>
              <a:ext cx="808" cy="5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8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2000" dirty="0" smtClean="0">
                  <a:solidFill>
                    <a:srgbClr val="FFFF00"/>
                  </a:solidFill>
                </a:rPr>
                <a:t>NO</a:t>
              </a:r>
              <a:r>
                <a:rPr lang="en-GB" sz="2000" dirty="0" smtClean="0"/>
                <a:t/>
              </a:r>
              <a:br>
                <a:rPr lang="en-GB" sz="2000" dirty="0" smtClean="0"/>
              </a:br>
              <a:r>
                <a:rPr lang="en-GB" sz="2000" dirty="0" smtClean="0"/>
                <a:t>Seat </a:t>
              </a:r>
              <a:r>
                <a:rPr lang="en-GB" sz="2000" dirty="0"/>
                <a:t>of Rest</a:t>
              </a:r>
            </a:p>
            <a:p>
              <a:r>
                <a:rPr lang="en-GB" sz="2000" dirty="0"/>
                <a:t>Government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591182" y="2273282"/>
            <a:ext cx="1574389" cy="2896510"/>
            <a:chOff x="2924968" y="2445159"/>
            <a:chExt cx="1295400" cy="2634767"/>
          </a:xfrm>
        </p:grpSpPr>
        <p:sp>
          <p:nvSpPr>
            <p:cNvPr id="1063963" name="Text Box 27"/>
            <p:cNvSpPr txBox="1">
              <a:spLocks noChangeArrowheads="1"/>
            </p:cNvSpPr>
            <p:nvPr/>
          </p:nvSpPr>
          <p:spPr bwMode="auto">
            <a:xfrm>
              <a:off x="3176289" y="2445159"/>
              <a:ext cx="863600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 dirty="0"/>
                <a:t>Jesus</a:t>
              </a:r>
              <a:r>
                <a:rPr lang="en-GB" sz="2000" dirty="0">
                  <a:solidFill>
                    <a:srgbClr val="66FF66"/>
                  </a:solidFill>
                </a:rPr>
                <a:t> </a:t>
              </a:r>
              <a:r>
                <a:rPr lang="en-GB" sz="2000" dirty="0"/>
                <a:t>is Lord</a:t>
              </a:r>
            </a:p>
          </p:txBody>
        </p:sp>
        <p:grpSp>
          <p:nvGrpSpPr>
            <p:cNvPr id="1063985" name="Group 49"/>
            <p:cNvGrpSpPr>
              <a:grpSpLocks/>
            </p:cNvGrpSpPr>
            <p:nvPr/>
          </p:nvGrpSpPr>
          <p:grpSpPr bwMode="auto">
            <a:xfrm>
              <a:off x="2924968" y="3147940"/>
              <a:ext cx="1295400" cy="1931986"/>
              <a:chOff x="2336" y="1026"/>
              <a:chExt cx="816" cy="1217"/>
            </a:xfrm>
          </p:grpSpPr>
          <p:grpSp>
            <p:nvGrpSpPr>
              <p:cNvPr id="1063958" name="Group 22"/>
              <p:cNvGrpSpPr>
                <a:grpSpLocks/>
              </p:cNvGrpSpPr>
              <p:nvPr/>
            </p:nvGrpSpPr>
            <p:grpSpPr bwMode="auto">
              <a:xfrm>
                <a:off x="2426" y="1026"/>
                <a:ext cx="726" cy="591"/>
                <a:chOff x="577" y="2077"/>
                <a:chExt cx="481" cy="455"/>
              </a:xfrm>
            </p:grpSpPr>
            <p:grpSp>
              <p:nvGrpSpPr>
                <p:cNvPr id="1063959" name="Group 23"/>
                <p:cNvGrpSpPr>
                  <a:grpSpLocks noChangeAspect="1"/>
                </p:cNvGrpSpPr>
                <p:nvPr/>
              </p:nvGrpSpPr>
              <p:grpSpPr bwMode="auto">
                <a:xfrm>
                  <a:off x="577" y="2077"/>
                  <a:ext cx="481" cy="455"/>
                  <a:chOff x="4059" y="301"/>
                  <a:chExt cx="816" cy="771"/>
                </a:xfrm>
              </p:grpSpPr>
              <p:pic>
                <p:nvPicPr>
                  <p:cNvPr id="1063960" name="Picture 24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300" y="301"/>
                    <a:ext cx="283" cy="42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063961" name="AutoShape 25"/>
                  <p:cNvSpPr>
                    <a:spLocks noChangeAspect="1" noChangeArrowheads="1"/>
                  </p:cNvSpPr>
                  <p:nvPr/>
                </p:nvSpPr>
                <p:spPr bwMode="auto">
                  <a:xfrm rot="10800000">
                    <a:off x="4059" y="709"/>
                    <a:ext cx="816" cy="363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 sz="2000"/>
                  </a:p>
                </p:txBody>
              </p:sp>
            </p:grpSp>
            <p:pic>
              <p:nvPicPr>
                <p:cNvPr id="1063962" name="Picture 26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3" y="2325"/>
                  <a:ext cx="247" cy="1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1063964" name="Rectangle 28"/>
              <p:cNvSpPr>
                <a:spLocks noChangeArrowheads="1"/>
              </p:cNvSpPr>
              <p:nvPr/>
            </p:nvSpPr>
            <p:spPr bwMode="auto">
              <a:xfrm>
                <a:off x="2336" y="1661"/>
                <a:ext cx="813" cy="5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8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 dirty="0" smtClean="0"/>
                  <a:t/>
                </a:r>
                <a:br>
                  <a:rPr lang="en-GB" sz="2000" dirty="0" smtClean="0"/>
                </a:br>
                <a:r>
                  <a:rPr lang="en-GB" sz="2000" dirty="0" smtClean="0"/>
                  <a:t>Seat </a:t>
                </a:r>
                <a:r>
                  <a:rPr lang="en-GB" sz="2000" dirty="0"/>
                  <a:t>of Rest</a:t>
                </a:r>
              </a:p>
              <a:p>
                <a:r>
                  <a:rPr lang="en-GB" sz="2000" dirty="0"/>
                  <a:t>Government</a:t>
                </a:r>
              </a:p>
            </p:txBody>
          </p:sp>
        </p:grpSp>
      </p:grpSp>
      <p:sp>
        <p:nvSpPr>
          <p:cNvPr id="1063975" name="Text Box 39"/>
          <p:cNvSpPr txBox="1">
            <a:spLocks noChangeArrowheads="1"/>
          </p:cNvSpPr>
          <p:nvPr/>
        </p:nvSpPr>
        <p:spPr bwMode="auto">
          <a:xfrm>
            <a:off x="6240525" y="2457744"/>
            <a:ext cx="12873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/>
              <a:t>Training</a:t>
            </a:r>
          </a:p>
        </p:txBody>
      </p:sp>
      <p:sp>
        <p:nvSpPr>
          <p:cNvPr id="1063986" name="Text Box 50"/>
          <p:cNvSpPr txBox="1">
            <a:spLocks noChangeArrowheads="1"/>
          </p:cNvSpPr>
          <p:nvPr/>
        </p:nvSpPr>
        <p:spPr bwMode="auto">
          <a:xfrm>
            <a:off x="1890153" y="3311269"/>
            <a:ext cx="100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</a:rPr>
              <a:t>Abdicate</a:t>
            </a:r>
          </a:p>
        </p:txBody>
      </p:sp>
      <p:sp>
        <p:nvSpPr>
          <p:cNvPr id="1063987" name="Text Box 51"/>
          <p:cNvSpPr txBox="1">
            <a:spLocks noChangeArrowheads="1"/>
          </p:cNvSpPr>
          <p:nvPr/>
        </p:nvSpPr>
        <p:spPr bwMode="auto">
          <a:xfrm>
            <a:off x="5376925" y="4350946"/>
            <a:ext cx="863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/>
              <a:t>Servant</a:t>
            </a:r>
          </a:p>
        </p:txBody>
      </p:sp>
      <p:sp>
        <p:nvSpPr>
          <p:cNvPr id="1063988" name="Text Box 52"/>
          <p:cNvSpPr txBox="1">
            <a:spLocks noChangeArrowheads="1"/>
          </p:cNvSpPr>
          <p:nvPr/>
        </p:nvSpPr>
        <p:spPr bwMode="auto">
          <a:xfrm>
            <a:off x="4148932" y="3153772"/>
            <a:ext cx="136842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</a:rPr>
              <a:t>Trials</a:t>
            </a:r>
            <a:br>
              <a:rPr lang="en-GB" sz="2000" dirty="0">
                <a:solidFill>
                  <a:srgbClr val="FF0000"/>
                </a:solidFill>
              </a:rPr>
            </a:br>
            <a:r>
              <a:rPr lang="en-GB" sz="2000" dirty="0" smtClean="0">
                <a:solidFill>
                  <a:srgbClr val="FF0000"/>
                </a:solidFill>
              </a:rPr>
              <a:t>Tribulations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smtClean="0">
                <a:solidFill>
                  <a:srgbClr val="FF0000"/>
                </a:solidFill>
              </a:rPr>
              <a:t>Troubles</a:t>
            </a:r>
          </a:p>
        </p:txBody>
      </p:sp>
      <p:sp>
        <p:nvSpPr>
          <p:cNvPr id="1063989" name="Text Box 53"/>
          <p:cNvSpPr txBox="1">
            <a:spLocks noChangeArrowheads="1"/>
          </p:cNvSpPr>
          <p:nvPr/>
        </p:nvSpPr>
        <p:spPr bwMode="auto">
          <a:xfrm>
            <a:off x="3178528" y="1124744"/>
            <a:ext cx="179082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</a:rPr>
              <a:t>Ways of God</a:t>
            </a:r>
          </a:p>
        </p:txBody>
      </p:sp>
      <p:sp>
        <p:nvSpPr>
          <p:cNvPr id="1063990" name="Text Box 54"/>
          <p:cNvSpPr txBox="1">
            <a:spLocks noChangeArrowheads="1"/>
          </p:cNvSpPr>
          <p:nvPr/>
        </p:nvSpPr>
        <p:spPr bwMode="auto">
          <a:xfrm>
            <a:off x="5376925" y="3942558"/>
            <a:ext cx="99943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/>
              <a:t>Steward</a:t>
            </a:r>
          </a:p>
        </p:txBody>
      </p:sp>
      <p:sp>
        <p:nvSpPr>
          <p:cNvPr id="1063991" name="Text Box 55"/>
          <p:cNvSpPr txBox="1">
            <a:spLocks noChangeArrowheads="1"/>
          </p:cNvSpPr>
          <p:nvPr/>
        </p:nvSpPr>
        <p:spPr bwMode="auto">
          <a:xfrm>
            <a:off x="5376925" y="3156637"/>
            <a:ext cx="863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/>
              <a:t>Friend</a:t>
            </a:r>
          </a:p>
        </p:txBody>
      </p:sp>
      <p:sp>
        <p:nvSpPr>
          <p:cNvPr id="1063992" name="Text Box 56"/>
          <p:cNvSpPr txBox="1">
            <a:spLocks noChangeArrowheads="1"/>
          </p:cNvSpPr>
          <p:nvPr/>
        </p:nvSpPr>
        <p:spPr bwMode="auto">
          <a:xfrm>
            <a:off x="6948264" y="4350946"/>
            <a:ext cx="1727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/>
              <a:t>Works of God</a:t>
            </a:r>
          </a:p>
        </p:txBody>
      </p:sp>
      <p:sp>
        <p:nvSpPr>
          <p:cNvPr id="1063993" name="Text Box 57"/>
          <p:cNvSpPr txBox="1">
            <a:spLocks noChangeArrowheads="1"/>
          </p:cNvSpPr>
          <p:nvPr/>
        </p:nvSpPr>
        <p:spPr bwMode="auto">
          <a:xfrm>
            <a:off x="6948264" y="3634782"/>
            <a:ext cx="17272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/>
              <a:t>Resources</a:t>
            </a:r>
            <a:br>
              <a:rPr lang="en-GB" sz="2000" dirty="0"/>
            </a:br>
            <a:r>
              <a:rPr lang="en-GB" sz="2000" dirty="0"/>
              <a:t>Responsibility</a:t>
            </a:r>
          </a:p>
        </p:txBody>
      </p:sp>
      <p:sp>
        <p:nvSpPr>
          <p:cNvPr id="1063994" name="Text Box 58"/>
          <p:cNvSpPr txBox="1">
            <a:spLocks noChangeArrowheads="1"/>
          </p:cNvSpPr>
          <p:nvPr/>
        </p:nvSpPr>
        <p:spPr bwMode="auto">
          <a:xfrm>
            <a:off x="6948264" y="3156637"/>
            <a:ext cx="1727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/>
              <a:t>Relationship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3975" grpId="0"/>
      <p:bldP spid="1063986" grpId="0"/>
      <p:bldP spid="1063987" grpId="0"/>
      <p:bldP spid="1063988" grpId="0"/>
      <p:bldP spid="1063989" grpId="0"/>
      <p:bldP spid="1063990" grpId="0"/>
      <p:bldP spid="1063991" grpId="0"/>
      <p:bldP spid="1063992" grpId="0"/>
      <p:bldP spid="1063993" grpId="0"/>
      <p:bldP spid="10639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dirty="0"/>
              <a:t>Preparing for destiny </a:t>
            </a:r>
            <a:r>
              <a:rPr lang="en-GB" sz="4200" dirty="0" smtClean="0"/>
              <a:t>– </a:t>
            </a:r>
            <a:r>
              <a:rPr lang="en-GB" sz="4200" dirty="0" smtClean="0"/>
              <a:t>Seat of Rest</a:t>
            </a:r>
            <a:endParaRPr lang="en-GB" sz="4200" dirty="0"/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545138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GB" dirty="0" smtClean="0"/>
              <a:t>Abdicate throne of my life to </a:t>
            </a:r>
            <a:r>
              <a:rPr lang="en-GB" dirty="0" smtClean="0"/>
              <a:t>the Lordship </a:t>
            </a:r>
            <a:r>
              <a:rPr lang="en-GB" dirty="0" smtClean="0"/>
              <a:t>of Jesus</a:t>
            </a:r>
          </a:p>
          <a:p>
            <a:pPr>
              <a:spcBef>
                <a:spcPct val="55000"/>
              </a:spcBef>
            </a:pPr>
            <a:r>
              <a:rPr lang="en-GB" dirty="0" smtClean="0"/>
              <a:t>Training for </a:t>
            </a:r>
            <a:r>
              <a:rPr lang="en-GB" dirty="0" smtClean="0"/>
              <a:t>reigning process</a:t>
            </a:r>
            <a:endParaRPr lang="en-GB" dirty="0" smtClean="0"/>
          </a:p>
          <a:p>
            <a:pPr>
              <a:spcBef>
                <a:spcPct val="55000"/>
              </a:spcBef>
            </a:pPr>
            <a:r>
              <a:rPr lang="en-GB" dirty="0" smtClean="0"/>
              <a:t>Rom 5:17 those </a:t>
            </a:r>
            <a:r>
              <a:rPr lang="en-GB" dirty="0" smtClean="0">
                <a:solidFill>
                  <a:srgbClr val="FFFF00"/>
                </a:solidFill>
              </a:rPr>
              <a:t>who receive </a:t>
            </a:r>
            <a:r>
              <a:rPr lang="en-GB" dirty="0" smtClean="0"/>
              <a:t>the abundance of grace and of the </a:t>
            </a:r>
            <a:r>
              <a:rPr lang="en-GB" dirty="0" smtClean="0">
                <a:solidFill>
                  <a:srgbClr val="FFFF00"/>
                </a:solidFill>
              </a:rPr>
              <a:t>gift</a:t>
            </a:r>
            <a:r>
              <a:rPr lang="en-GB" dirty="0" smtClean="0"/>
              <a:t> of righteousness will </a:t>
            </a:r>
            <a:r>
              <a:rPr lang="en-GB" dirty="0" smtClean="0">
                <a:solidFill>
                  <a:srgbClr val="FFFF00"/>
                </a:solidFill>
              </a:rPr>
              <a:t>reign</a:t>
            </a:r>
            <a:r>
              <a:rPr lang="en-GB" dirty="0" smtClean="0"/>
              <a:t> in life through the One, Jesus Christ.</a:t>
            </a:r>
          </a:p>
          <a:p>
            <a:pPr>
              <a:spcBef>
                <a:spcPct val="55000"/>
              </a:spcBef>
            </a:pPr>
            <a:r>
              <a:rPr lang="en-GB" dirty="0" smtClean="0"/>
              <a:t>Rev 5:10 “You have made them to be a </a:t>
            </a:r>
            <a:r>
              <a:rPr lang="en-GB" dirty="0" smtClean="0">
                <a:solidFill>
                  <a:srgbClr val="FFFF00"/>
                </a:solidFill>
              </a:rPr>
              <a:t>kingdom and priests </a:t>
            </a:r>
            <a:r>
              <a:rPr lang="en-GB" dirty="0" smtClean="0"/>
              <a:t>to our God; and they will </a:t>
            </a:r>
            <a:r>
              <a:rPr lang="en-GB" dirty="0" smtClean="0">
                <a:solidFill>
                  <a:srgbClr val="FFFF00"/>
                </a:solidFill>
              </a:rPr>
              <a:t>reign</a:t>
            </a:r>
            <a:r>
              <a:rPr lang="en-GB" dirty="0" smtClean="0"/>
              <a:t> upon the earth.”</a:t>
            </a:r>
          </a:p>
        </p:txBody>
      </p:sp>
    </p:spTree>
    <p:extLst>
      <p:ext uri="{BB962C8B-B14F-4D97-AF65-F5344CB8AC3E}">
        <p14:creationId xmlns:p14="http://schemas.microsoft.com/office/powerpoint/2010/main" val="167659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8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dirty="0"/>
              <a:t>Preparing for destiny </a:t>
            </a:r>
            <a:r>
              <a:rPr lang="en-GB" sz="4200" dirty="0" smtClean="0"/>
              <a:t>– Seat of Rest</a:t>
            </a:r>
            <a:endParaRPr lang="en-GB" sz="4200" dirty="0"/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GB" sz="3000" dirty="0" smtClean="0"/>
              <a:t>Servant – Jesus our example</a:t>
            </a:r>
          </a:p>
          <a:p>
            <a:pPr>
              <a:spcBef>
                <a:spcPct val="55000"/>
              </a:spcBef>
            </a:pPr>
            <a:r>
              <a:rPr lang="en-GB" sz="3000" dirty="0" smtClean="0"/>
              <a:t>Matt 20:26 It is not this way among you, but whoever wishes to become great among you shall be your </a:t>
            </a:r>
            <a:r>
              <a:rPr lang="en-GB" sz="3000" dirty="0" smtClean="0">
                <a:solidFill>
                  <a:srgbClr val="FFFF00"/>
                </a:solidFill>
              </a:rPr>
              <a:t>servant</a:t>
            </a:r>
            <a:r>
              <a:rPr lang="en-GB" sz="3000" dirty="0" smtClean="0"/>
              <a:t>,</a:t>
            </a:r>
          </a:p>
          <a:p>
            <a:pPr>
              <a:spcBef>
                <a:spcPct val="55000"/>
              </a:spcBef>
            </a:pPr>
            <a:r>
              <a:rPr lang="en-GB" sz="3000" dirty="0" smtClean="0"/>
              <a:t>Mark 10:45 For even the Son of Man did not come to be served, but to </a:t>
            </a:r>
            <a:r>
              <a:rPr lang="en-GB" sz="3000" dirty="0" smtClean="0">
                <a:solidFill>
                  <a:srgbClr val="FFFF00"/>
                </a:solidFill>
              </a:rPr>
              <a:t>serve</a:t>
            </a:r>
            <a:r>
              <a:rPr lang="en-GB" sz="3000" dirty="0" smtClean="0"/>
              <a:t>, and to give His life a ransom for many.”</a:t>
            </a:r>
            <a:endParaRPr lang="en-GB" sz="3000" dirty="0"/>
          </a:p>
          <a:p>
            <a:pPr>
              <a:spcBef>
                <a:spcPct val="55000"/>
              </a:spcBef>
            </a:pPr>
            <a:r>
              <a:rPr lang="en-GB" sz="3000" dirty="0" smtClean="0"/>
              <a:t>John 12:26 If anyone </a:t>
            </a:r>
            <a:r>
              <a:rPr lang="en-GB" sz="3000" dirty="0" smtClean="0">
                <a:solidFill>
                  <a:srgbClr val="FFFF00"/>
                </a:solidFill>
              </a:rPr>
              <a:t>serves</a:t>
            </a:r>
            <a:r>
              <a:rPr lang="en-GB" sz="3000" dirty="0" smtClean="0"/>
              <a:t> Me, he must </a:t>
            </a:r>
            <a:r>
              <a:rPr lang="en-GB" sz="3000" dirty="0" smtClean="0">
                <a:solidFill>
                  <a:srgbClr val="FFFF00"/>
                </a:solidFill>
              </a:rPr>
              <a:t>follow Me</a:t>
            </a:r>
            <a:r>
              <a:rPr lang="en-GB" sz="3000" dirty="0" smtClean="0"/>
              <a:t>; and where </a:t>
            </a:r>
            <a:r>
              <a:rPr lang="en-GB" sz="3000" dirty="0" smtClean="0">
                <a:solidFill>
                  <a:srgbClr val="FFFF00"/>
                </a:solidFill>
              </a:rPr>
              <a:t>I am</a:t>
            </a:r>
            <a:r>
              <a:rPr lang="en-GB" sz="3000" dirty="0" smtClean="0"/>
              <a:t>, there My servant will be also; if anyone serves Me, the Father will </a:t>
            </a:r>
            <a:r>
              <a:rPr lang="en-GB" sz="3000" dirty="0" smtClean="0">
                <a:solidFill>
                  <a:srgbClr val="FFFF00"/>
                </a:solidFill>
              </a:rPr>
              <a:t>honour him</a:t>
            </a:r>
            <a:r>
              <a:rPr lang="en-GB" sz="3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918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85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dirty="0"/>
              <a:t>Preparing for destiny </a:t>
            </a:r>
            <a:r>
              <a:rPr lang="en-GB" sz="4200" dirty="0" smtClean="0"/>
              <a:t>– Seat of Rest</a:t>
            </a:r>
            <a:endParaRPr lang="en-GB" sz="4200" dirty="0"/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8964488" cy="5949950"/>
          </a:xfrm>
        </p:spPr>
        <p:txBody>
          <a:bodyPr lIns="0" tIns="0" rIns="0" bIns="0">
            <a:normAutofit/>
          </a:bodyPr>
          <a:lstStyle/>
          <a:p>
            <a:pPr>
              <a:spcBef>
                <a:spcPct val="55000"/>
              </a:spcBef>
            </a:pPr>
            <a:r>
              <a:rPr lang="en-GB" sz="3600" dirty="0" smtClean="0"/>
              <a:t>Servant – Jesus our </a:t>
            </a:r>
            <a:r>
              <a:rPr lang="en-GB" sz="3600" dirty="0" smtClean="0"/>
              <a:t>example </a:t>
            </a:r>
          </a:p>
          <a:p>
            <a:pPr>
              <a:spcBef>
                <a:spcPct val="55000"/>
              </a:spcBef>
            </a:pPr>
            <a:r>
              <a:rPr lang="en-GB" sz="3600" dirty="0" smtClean="0"/>
              <a:t>O</a:t>
            </a:r>
            <a:r>
              <a:rPr lang="en-GB" sz="3600" dirty="0" smtClean="0"/>
              <a:t>bedience to do the works that God directs</a:t>
            </a:r>
          </a:p>
          <a:p>
            <a:pPr>
              <a:spcBef>
                <a:spcPct val="55000"/>
              </a:spcBef>
            </a:pPr>
            <a:r>
              <a:rPr lang="en-GB" sz="3600" dirty="0" err="1" smtClean="0"/>
              <a:t>Heb</a:t>
            </a:r>
            <a:r>
              <a:rPr lang="en-GB" sz="3600" dirty="0" smtClean="0"/>
              <a:t> 5:8 </a:t>
            </a:r>
            <a:r>
              <a:rPr lang="en-GB" sz="3600" dirty="0"/>
              <a:t>Although He was a Son, He </a:t>
            </a:r>
            <a:r>
              <a:rPr lang="en-GB" sz="3600" dirty="0">
                <a:solidFill>
                  <a:srgbClr val="FFFF00"/>
                </a:solidFill>
              </a:rPr>
              <a:t>learned obedience </a:t>
            </a:r>
            <a:r>
              <a:rPr lang="en-GB" sz="3600" dirty="0"/>
              <a:t>from the things which He </a:t>
            </a:r>
            <a:r>
              <a:rPr lang="en-GB" sz="3600" dirty="0" smtClean="0"/>
              <a:t>suffered</a:t>
            </a:r>
          </a:p>
        </p:txBody>
      </p:sp>
    </p:spTree>
    <p:extLst>
      <p:ext uri="{BB962C8B-B14F-4D97-AF65-F5344CB8AC3E}">
        <p14:creationId xmlns:p14="http://schemas.microsoft.com/office/powerpoint/2010/main" val="353251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8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ChangeArrowheads="1"/>
          </p:cNvSpPr>
          <p:nvPr/>
        </p:nvSpPr>
        <p:spPr bwMode="auto">
          <a:xfrm>
            <a:off x="250825" y="1341438"/>
            <a:ext cx="7634288" cy="3959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5379" name="Rectangle 3"/>
          <p:cNvSpPr>
            <a:spLocks noChangeArrowheads="1"/>
          </p:cNvSpPr>
          <p:nvPr/>
        </p:nvSpPr>
        <p:spPr bwMode="auto">
          <a:xfrm>
            <a:off x="1403350" y="1341438"/>
            <a:ext cx="6481763" cy="3959225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5380" name="Rectangle 4"/>
          <p:cNvSpPr>
            <a:spLocks noChangeArrowheads="1"/>
          </p:cNvSpPr>
          <p:nvPr/>
        </p:nvSpPr>
        <p:spPr bwMode="auto">
          <a:xfrm>
            <a:off x="2627313" y="1341438"/>
            <a:ext cx="5257800" cy="3959225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25381" name="Rectangle 5"/>
          <p:cNvSpPr>
            <a:spLocks noChangeArrowheads="1"/>
          </p:cNvSpPr>
          <p:nvPr/>
        </p:nvSpPr>
        <p:spPr bwMode="auto">
          <a:xfrm>
            <a:off x="3995738" y="1341438"/>
            <a:ext cx="3889375" cy="39592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25382" name="Rectangle 6"/>
          <p:cNvSpPr>
            <a:spLocks noChangeArrowheads="1"/>
          </p:cNvSpPr>
          <p:nvPr/>
        </p:nvSpPr>
        <p:spPr bwMode="auto">
          <a:xfrm>
            <a:off x="5292725" y="1341438"/>
            <a:ext cx="2592388" cy="39592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5383" name="Rectangle 7"/>
          <p:cNvSpPr>
            <a:spLocks noChangeArrowheads="1"/>
          </p:cNvSpPr>
          <p:nvPr/>
        </p:nvSpPr>
        <p:spPr bwMode="auto">
          <a:xfrm>
            <a:off x="6588125" y="1341438"/>
            <a:ext cx="1296988" cy="39592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5384" name="Rectangle 8"/>
          <p:cNvSpPr>
            <a:spLocks noChangeArrowheads="1"/>
          </p:cNvSpPr>
          <p:nvPr/>
        </p:nvSpPr>
        <p:spPr bwMode="auto">
          <a:xfrm>
            <a:off x="7885113" y="1341438"/>
            <a:ext cx="1258887" cy="3959225"/>
          </a:xfrm>
          <a:prstGeom prst="rect">
            <a:avLst/>
          </a:prstGeom>
          <a:solidFill>
            <a:srgbClr val="9900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5385" name="Text Box 9"/>
          <p:cNvSpPr txBox="1">
            <a:spLocks noChangeArrowheads="1"/>
          </p:cNvSpPr>
          <p:nvPr/>
        </p:nvSpPr>
        <p:spPr bwMode="auto">
          <a:xfrm>
            <a:off x="323850" y="2276475"/>
            <a:ext cx="1008063" cy="296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GB">
                <a:latin typeface="Arial" charset="0"/>
              </a:rPr>
              <a:t>The Call</a:t>
            </a:r>
          </a:p>
          <a:p>
            <a:pPr algn="ctr">
              <a:spcBef>
                <a:spcPct val="10000"/>
              </a:spcBef>
            </a:pPr>
            <a:r>
              <a:rPr lang="en-GB">
                <a:latin typeface="Arial" charset="0"/>
              </a:rPr>
              <a:t>to</a:t>
            </a:r>
          </a:p>
          <a:p>
            <a:pPr algn="ctr">
              <a:spcBef>
                <a:spcPct val="10000"/>
              </a:spcBef>
            </a:pPr>
            <a:r>
              <a:rPr lang="en-GB">
                <a:latin typeface="Arial" charset="0"/>
              </a:rPr>
              <a:t>Intimacy</a:t>
            </a:r>
          </a:p>
          <a:p>
            <a:pPr algn="ctr">
              <a:spcBef>
                <a:spcPct val="10000"/>
              </a:spcBef>
            </a:pPr>
            <a:r>
              <a:rPr lang="en-GB">
                <a:latin typeface="Arial" charset="0"/>
              </a:rPr>
              <a:t>&amp; Love</a:t>
            </a:r>
          </a:p>
          <a:p>
            <a:pPr algn="ctr">
              <a:spcBef>
                <a:spcPct val="50000"/>
              </a:spcBef>
            </a:pPr>
            <a:endParaRPr lang="en-GB" sz="1400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en-GB" sz="1600">
              <a:solidFill>
                <a:schemeClr val="bg1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/>
            </a:r>
            <a:br>
              <a:rPr lang="en-GB" sz="1600">
                <a:solidFill>
                  <a:schemeClr val="bg1"/>
                </a:solidFill>
                <a:latin typeface="Arial" charset="0"/>
              </a:rPr>
            </a:br>
            <a:r>
              <a:rPr lang="en-GB" sz="1600">
                <a:latin typeface="Arial" charset="0"/>
              </a:rPr>
              <a:t>Song of Solomon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8:6-7</a:t>
            </a:r>
          </a:p>
        </p:txBody>
      </p:sp>
      <p:sp>
        <p:nvSpPr>
          <p:cNvPr id="1125386" name="Text Box 10"/>
          <p:cNvSpPr txBox="1">
            <a:spLocks noChangeArrowheads="1"/>
          </p:cNvSpPr>
          <p:nvPr/>
        </p:nvSpPr>
        <p:spPr bwMode="auto">
          <a:xfrm>
            <a:off x="1476375" y="2276475"/>
            <a:ext cx="1074738" cy="286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GB">
                <a:latin typeface="Arial" charset="0"/>
              </a:rPr>
              <a:t>Gathering</a:t>
            </a:r>
          </a:p>
          <a:p>
            <a:pPr algn="ctr">
              <a:spcBef>
                <a:spcPct val="10000"/>
              </a:spcBef>
            </a:pPr>
            <a:r>
              <a:rPr lang="en-GB">
                <a:latin typeface="Arial" charset="0"/>
              </a:rPr>
              <a:t>of</a:t>
            </a:r>
          </a:p>
          <a:p>
            <a:pPr algn="ctr">
              <a:spcBef>
                <a:spcPct val="10000"/>
              </a:spcBef>
            </a:pPr>
            <a:r>
              <a:rPr lang="en-GB">
                <a:latin typeface="Arial" charset="0"/>
              </a:rPr>
              <a:t>Stumbling</a:t>
            </a:r>
          </a:p>
          <a:p>
            <a:pPr algn="ctr">
              <a:spcBef>
                <a:spcPct val="10000"/>
              </a:spcBef>
            </a:pPr>
            <a:r>
              <a:rPr lang="en-GB">
                <a:latin typeface="Arial" charset="0"/>
              </a:rPr>
              <a:t>Blocks</a:t>
            </a:r>
          </a:p>
          <a:p>
            <a:pPr algn="ctr">
              <a:spcBef>
                <a:spcPct val="10000"/>
              </a:spcBef>
            </a:pPr>
            <a:r>
              <a:rPr lang="en-GB">
                <a:latin typeface="Arial" charset="0"/>
              </a:rPr>
              <a:t>Refiners</a:t>
            </a:r>
          </a:p>
          <a:p>
            <a:pPr algn="ctr">
              <a:spcBef>
                <a:spcPct val="10000"/>
              </a:spcBef>
            </a:pPr>
            <a:r>
              <a:rPr lang="en-GB">
                <a:latin typeface="Arial" charset="0"/>
              </a:rPr>
              <a:t>Fire</a:t>
            </a:r>
          </a:p>
          <a:p>
            <a:pPr algn="ctr">
              <a:spcBef>
                <a:spcPct val="10000"/>
              </a:spcBef>
            </a:pPr>
            <a:endParaRPr lang="en-GB">
              <a:latin typeface="Arial" charset="0"/>
            </a:endParaRPr>
          </a:p>
          <a:p>
            <a:pPr algn="ctr">
              <a:spcBef>
                <a:spcPct val="10000"/>
              </a:spcBef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/>
            </a:r>
            <a:br>
              <a:rPr lang="en-GB" sz="1600">
                <a:solidFill>
                  <a:schemeClr val="bg1"/>
                </a:solidFill>
                <a:latin typeface="Arial" charset="0"/>
              </a:rPr>
            </a:br>
            <a:r>
              <a:rPr lang="en-GB" sz="1600">
                <a:latin typeface="Arial" charset="0"/>
              </a:rPr>
              <a:t>Matt 13:41</a:t>
            </a:r>
          </a:p>
          <a:p>
            <a:pPr algn="ctr">
              <a:spcBef>
                <a:spcPct val="10000"/>
              </a:spcBef>
            </a:pPr>
            <a:r>
              <a:rPr lang="en-GB" sz="1600">
                <a:latin typeface="Arial" charset="0"/>
              </a:rPr>
              <a:t>Isa 6:1-8</a:t>
            </a:r>
          </a:p>
        </p:txBody>
      </p:sp>
      <p:sp>
        <p:nvSpPr>
          <p:cNvPr id="1125387" name="Text Box 11"/>
          <p:cNvSpPr txBox="1">
            <a:spLocks noChangeArrowheads="1"/>
          </p:cNvSpPr>
          <p:nvPr/>
        </p:nvSpPr>
        <p:spPr bwMode="auto">
          <a:xfrm>
            <a:off x="2771775" y="2276475"/>
            <a:ext cx="1160463" cy="281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GB">
                <a:latin typeface="Arial" charset="0"/>
              </a:rPr>
              <a:t>Judgment</a:t>
            </a:r>
          </a:p>
          <a:p>
            <a:pPr algn="ctr">
              <a:spcBef>
                <a:spcPct val="10000"/>
              </a:spcBef>
            </a:pPr>
            <a:r>
              <a:rPr lang="en-GB">
                <a:latin typeface="Arial" charset="0"/>
              </a:rPr>
              <a:t>of the household of God</a:t>
            </a:r>
          </a:p>
          <a:p>
            <a:pPr algn="ctr">
              <a:spcBef>
                <a:spcPct val="10000"/>
              </a:spcBef>
            </a:pPr>
            <a:r>
              <a:rPr lang="en-GB">
                <a:latin typeface="Arial" charset="0"/>
              </a:rPr>
              <a:t>Separation</a:t>
            </a:r>
          </a:p>
          <a:p>
            <a:pPr algn="ctr">
              <a:spcBef>
                <a:spcPct val="10000"/>
              </a:spcBef>
            </a:pPr>
            <a:r>
              <a:rPr lang="en-GB">
                <a:latin typeface="Arial" charset="0"/>
              </a:rPr>
              <a:t>of wheat &amp; tares </a:t>
            </a:r>
            <a:br>
              <a:rPr lang="en-GB">
                <a:latin typeface="Arial" charset="0"/>
              </a:rPr>
            </a:br>
            <a:endParaRPr lang="en-GB">
              <a:latin typeface="Arial" charset="0"/>
            </a:endParaRPr>
          </a:p>
          <a:p>
            <a:pPr algn="ctr">
              <a:spcBef>
                <a:spcPct val="10000"/>
              </a:spcBef>
            </a:pPr>
            <a:r>
              <a:rPr lang="en-GB" sz="1600">
                <a:latin typeface="Arial" charset="0"/>
              </a:rPr>
              <a:t>Matt 13:40</a:t>
            </a:r>
          </a:p>
          <a:p>
            <a:pPr algn="ctr">
              <a:spcBef>
                <a:spcPct val="10000"/>
              </a:spcBef>
            </a:pPr>
            <a:r>
              <a:rPr lang="en-GB" sz="1600">
                <a:latin typeface="Arial" charset="0"/>
              </a:rPr>
              <a:t>1 Peter 4:17</a:t>
            </a:r>
          </a:p>
        </p:txBody>
      </p:sp>
      <p:sp>
        <p:nvSpPr>
          <p:cNvPr id="1125388" name="Text Box 12"/>
          <p:cNvSpPr txBox="1">
            <a:spLocks noChangeArrowheads="1"/>
          </p:cNvSpPr>
          <p:nvPr/>
        </p:nvSpPr>
        <p:spPr bwMode="auto">
          <a:xfrm>
            <a:off x="4067175" y="2276475"/>
            <a:ext cx="1193800" cy="292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latin typeface="Arial" charset="0"/>
              </a:rPr>
              <a:t>Harvest of Harvesters</a:t>
            </a:r>
          </a:p>
          <a:p>
            <a:pPr algn="ctr">
              <a:spcBef>
                <a:spcPct val="50000"/>
              </a:spcBef>
            </a:pPr>
            <a:r>
              <a:rPr lang="en-GB" dirty="0">
                <a:latin typeface="Arial" charset="0"/>
              </a:rPr>
              <a:t>Years of blessing</a:t>
            </a:r>
          </a:p>
          <a:p>
            <a:pPr algn="ctr">
              <a:spcBef>
                <a:spcPct val="50000"/>
              </a:spcBef>
            </a:pPr>
            <a:endParaRPr lang="en-GB" sz="1600" dirty="0">
              <a:latin typeface="Arial" charset="0"/>
            </a:endParaRPr>
          </a:p>
          <a:p>
            <a:pPr algn="ctr">
              <a:spcBef>
                <a:spcPct val="10000"/>
              </a:spcBef>
            </a:pPr>
            <a:endParaRPr lang="en-GB" sz="1600" dirty="0">
              <a:latin typeface="Arial" charset="0"/>
            </a:endParaRPr>
          </a:p>
          <a:p>
            <a:pPr algn="ctr">
              <a:spcBef>
                <a:spcPct val="10000"/>
              </a:spcBef>
            </a:pPr>
            <a:endParaRPr lang="en-GB" sz="1600" dirty="0">
              <a:solidFill>
                <a:schemeClr val="bg1"/>
              </a:solidFill>
              <a:latin typeface="Arial" charset="0"/>
            </a:endParaRPr>
          </a:p>
          <a:p>
            <a:pPr algn="ctr">
              <a:spcBef>
                <a:spcPct val="10000"/>
              </a:spcBef>
            </a:pPr>
            <a:endParaRPr lang="en-GB" sz="1600" dirty="0">
              <a:latin typeface="Arial" charset="0"/>
            </a:endParaRPr>
          </a:p>
          <a:p>
            <a:pPr algn="ctr">
              <a:spcBef>
                <a:spcPct val="10000"/>
              </a:spcBef>
            </a:pPr>
            <a:r>
              <a:rPr lang="en-GB" sz="1600" dirty="0">
                <a:latin typeface="Arial" charset="0"/>
              </a:rPr>
              <a:t>Gen 41:47-49</a:t>
            </a:r>
          </a:p>
        </p:txBody>
      </p:sp>
      <p:sp>
        <p:nvSpPr>
          <p:cNvPr id="1125389" name="Text Box 13"/>
          <p:cNvSpPr txBox="1">
            <a:spLocks noChangeArrowheads="1"/>
          </p:cNvSpPr>
          <p:nvPr/>
        </p:nvSpPr>
        <p:spPr bwMode="auto">
          <a:xfrm>
            <a:off x="5435600" y="2276475"/>
            <a:ext cx="1008063" cy="242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GB">
                <a:latin typeface="Arial" charset="0"/>
              </a:rPr>
              <a:t>Storm Judgment on the World systems</a:t>
            </a:r>
          </a:p>
          <a:p>
            <a:pPr algn="ctr">
              <a:spcBef>
                <a:spcPct val="10000"/>
              </a:spcBef>
            </a:pPr>
            <a:endParaRPr lang="en-GB" sz="1600">
              <a:latin typeface="Arial" charset="0"/>
            </a:endParaRPr>
          </a:p>
          <a:p>
            <a:pPr algn="ctr">
              <a:spcBef>
                <a:spcPct val="10000"/>
              </a:spcBef>
            </a:pPr>
            <a:endParaRPr lang="en-GB" sz="1600">
              <a:latin typeface="Arial" charset="0"/>
            </a:endParaRPr>
          </a:p>
          <a:p>
            <a:pPr algn="ctr">
              <a:spcBef>
                <a:spcPct val="10000"/>
              </a:spcBef>
            </a:pPr>
            <a:r>
              <a:rPr lang="en-GB" sz="1600">
                <a:latin typeface="Arial" charset="0"/>
              </a:rPr>
              <a:t>Heb 12:25-29</a:t>
            </a:r>
          </a:p>
        </p:txBody>
      </p:sp>
      <p:sp>
        <p:nvSpPr>
          <p:cNvPr id="1125390" name="Text Box 14"/>
          <p:cNvSpPr txBox="1">
            <a:spLocks noChangeArrowheads="1"/>
          </p:cNvSpPr>
          <p:nvPr/>
        </p:nvSpPr>
        <p:spPr bwMode="auto">
          <a:xfrm>
            <a:off x="5508625" y="1341438"/>
            <a:ext cx="2160588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GB">
                <a:solidFill>
                  <a:srgbClr val="FFFF00"/>
                </a:solidFill>
                <a:latin typeface="Arial" charset="0"/>
              </a:rPr>
              <a:t>Mountain of the House of the Lord</a:t>
            </a:r>
          </a:p>
          <a:p>
            <a:pPr algn="ctr">
              <a:spcBef>
                <a:spcPct val="10000"/>
              </a:spcBef>
            </a:pPr>
            <a:r>
              <a:rPr lang="en-GB">
                <a:solidFill>
                  <a:srgbClr val="FFFF00"/>
                </a:solidFill>
                <a:latin typeface="Arial" charset="0"/>
              </a:rPr>
              <a:t>Raised up Isa 2:2</a:t>
            </a:r>
          </a:p>
        </p:txBody>
      </p:sp>
      <p:sp>
        <p:nvSpPr>
          <p:cNvPr id="1125391" name="Text Box 15"/>
          <p:cNvSpPr txBox="1">
            <a:spLocks noChangeArrowheads="1"/>
          </p:cNvSpPr>
          <p:nvPr/>
        </p:nvSpPr>
        <p:spPr bwMode="auto">
          <a:xfrm>
            <a:off x="6584950" y="2276475"/>
            <a:ext cx="1227138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GB">
                <a:latin typeface="Arial" charset="0"/>
              </a:rPr>
              <a:t>Final Harvest</a:t>
            </a:r>
          </a:p>
          <a:p>
            <a:pPr algn="ctr">
              <a:spcBef>
                <a:spcPct val="10000"/>
              </a:spcBef>
            </a:pPr>
            <a:r>
              <a:rPr lang="en-GB">
                <a:latin typeface="Arial" charset="0"/>
              </a:rPr>
              <a:t>Final Separation</a:t>
            </a:r>
          </a:p>
          <a:p>
            <a:pPr algn="ctr">
              <a:spcBef>
                <a:spcPct val="10000"/>
              </a:spcBef>
            </a:pPr>
            <a:r>
              <a:rPr lang="en-GB">
                <a:latin typeface="Arial" charset="0"/>
              </a:rPr>
              <a:t>Wheat &amp; Tares</a:t>
            </a:r>
          </a:p>
          <a:p>
            <a:pPr algn="ctr">
              <a:spcBef>
                <a:spcPct val="10000"/>
              </a:spcBef>
            </a:pPr>
            <a:endParaRPr lang="en-GB" sz="1600">
              <a:latin typeface="Arial" charset="0"/>
            </a:endParaRPr>
          </a:p>
          <a:p>
            <a:pPr algn="ctr">
              <a:spcBef>
                <a:spcPct val="10000"/>
              </a:spcBef>
            </a:pPr>
            <a:r>
              <a:rPr lang="en-GB" sz="1600">
                <a:latin typeface="Arial" charset="0"/>
              </a:rPr>
              <a:t>Gen 41:57</a:t>
            </a:r>
          </a:p>
        </p:txBody>
      </p:sp>
      <p:sp>
        <p:nvSpPr>
          <p:cNvPr id="1125392" name="Text Box 16"/>
          <p:cNvSpPr txBox="1">
            <a:spLocks noChangeArrowheads="1"/>
          </p:cNvSpPr>
          <p:nvPr/>
        </p:nvSpPr>
        <p:spPr bwMode="auto">
          <a:xfrm>
            <a:off x="5364163" y="4797425"/>
            <a:ext cx="24479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10000"/>
              </a:spcBef>
            </a:pPr>
            <a:r>
              <a:rPr lang="en-GB" sz="1500">
                <a:solidFill>
                  <a:srgbClr val="FFFF00"/>
                </a:solidFill>
                <a:latin typeface="Arial" charset="0"/>
              </a:rPr>
              <a:t>Isa 60:1-22, Numbers 14:21</a:t>
            </a:r>
          </a:p>
          <a:p>
            <a:pPr>
              <a:spcBef>
                <a:spcPct val="10000"/>
              </a:spcBef>
            </a:pPr>
            <a:r>
              <a:rPr lang="en-GB" sz="1500">
                <a:solidFill>
                  <a:srgbClr val="FFFF00"/>
                </a:solidFill>
                <a:latin typeface="Arial" charset="0"/>
              </a:rPr>
              <a:t>Acts 3:21 Restoration of all</a:t>
            </a:r>
          </a:p>
        </p:txBody>
      </p:sp>
      <p:sp>
        <p:nvSpPr>
          <p:cNvPr id="1125393" name="Text Box 17"/>
          <p:cNvSpPr txBox="1">
            <a:spLocks noChangeArrowheads="1"/>
          </p:cNvSpPr>
          <p:nvPr/>
        </p:nvSpPr>
        <p:spPr bwMode="auto">
          <a:xfrm>
            <a:off x="7940675" y="2276475"/>
            <a:ext cx="1008063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GB">
                <a:latin typeface="Arial" charset="0"/>
              </a:rPr>
              <a:t>Age to come</a:t>
            </a:r>
          </a:p>
          <a:p>
            <a:pPr algn="ctr">
              <a:spcBef>
                <a:spcPct val="10000"/>
              </a:spcBef>
            </a:pPr>
            <a:r>
              <a:rPr lang="en-GB">
                <a:latin typeface="Arial" charset="0"/>
              </a:rPr>
              <a:t>New Heavens &amp; New Earth Eternity</a:t>
            </a:r>
          </a:p>
          <a:p>
            <a:pPr algn="ctr">
              <a:spcBef>
                <a:spcPct val="10000"/>
              </a:spcBef>
            </a:pPr>
            <a:r>
              <a:rPr lang="en-GB" sz="1600">
                <a:latin typeface="Arial" charset="0"/>
              </a:rPr>
              <a:t>2 Peter 3:10-13 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1 Cor 15:23-28</a:t>
            </a:r>
          </a:p>
          <a:p>
            <a:pPr algn="ctr">
              <a:spcBef>
                <a:spcPct val="10000"/>
              </a:spcBef>
            </a:pPr>
            <a:endParaRPr lang="en-GB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5394" name="Text Box 18"/>
          <p:cNvSpPr txBox="1">
            <a:spLocks noChangeArrowheads="1"/>
          </p:cNvSpPr>
          <p:nvPr/>
        </p:nvSpPr>
        <p:spPr bwMode="auto">
          <a:xfrm>
            <a:off x="6756400" y="115888"/>
            <a:ext cx="2332038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>
                <a:solidFill>
                  <a:srgbClr val="FF0000"/>
                </a:solidFill>
                <a:latin typeface="Arial" charset="0"/>
              </a:rPr>
              <a:t>LAST DAY</a:t>
            </a:r>
          </a:p>
          <a:p>
            <a:pPr algn="ctr">
              <a:spcBef>
                <a:spcPct val="20000"/>
              </a:spcBef>
            </a:pPr>
            <a:r>
              <a:rPr lang="en-GB">
                <a:solidFill>
                  <a:srgbClr val="FF0000"/>
                </a:solidFill>
                <a:latin typeface="Arial" charset="0"/>
              </a:rPr>
              <a:t>Day of Resurrection &amp; Judgment </a:t>
            </a:r>
          </a:p>
          <a:p>
            <a:pPr algn="ctr">
              <a:spcBef>
                <a:spcPct val="20000"/>
              </a:spcBef>
            </a:pPr>
            <a:r>
              <a:rPr lang="en-GB" sz="1400">
                <a:latin typeface="Arial" charset="0"/>
              </a:rPr>
              <a:t>John 6:40      John:12:48</a:t>
            </a:r>
            <a:r>
              <a:rPr lang="en-GB">
                <a:latin typeface="Arial" charset="0"/>
              </a:rPr>
              <a:t> </a:t>
            </a:r>
          </a:p>
        </p:txBody>
      </p:sp>
      <p:sp>
        <p:nvSpPr>
          <p:cNvPr id="1125395" name="Text Box 19"/>
          <p:cNvSpPr txBox="1">
            <a:spLocks noChangeArrowheads="1"/>
          </p:cNvSpPr>
          <p:nvPr/>
        </p:nvSpPr>
        <p:spPr bwMode="auto">
          <a:xfrm>
            <a:off x="6588125" y="5656263"/>
            <a:ext cx="25781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b="1">
                <a:solidFill>
                  <a:srgbClr val="9900CC"/>
                </a:solidFill>
                <a:latin typeface="Arial" charset="0"/>
              </a:rPr>
              <a:t>JESUS RETURNS</a:t>
            </a:r>
          </a:p>
          <a:p>
            <a:pPr algn="ctr">
              <a:spcBef>
                <a:spcPct val="10000"/>
              </a:spcBef>
            </a:pPr>
            <a:r>
              <a:rPr lang="en-GB" sz="1400">
                <a:latin typeface="Arial" charset="0"/>
              </a:rPr>
              <a:t>1 Cor 15:51-54, 1 Thes 4:14-17</a:t>
            </a:r>
          </a:p>
        </p:txBody>
      </p:sp>
      <p:sp>
        <p:nvSpPr>
          <p:cNvPr id="1125396" name="Line 20"/>
          <p:cNvSpPr>
            <a:spLocks noChangeShapeType="1"/>
          </p:cNvSpPr>
          <p:nvPr/>
        </p:nvSpPr>
        <p:spPr bwMode="auto">
          <a:xfrm>
            <a:off x="7885113" y="98107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5397" name="Line 21"/>
          <p:cNvSpPr>
            <a:spLocks noChangeShapeType="1"/>
          </p:cNvSpPr>
          <p:nvPr/>
        </p:nvSpPr>
        <p:spPr bwMode="auto">
          <a:xfrm>
            <a:off x="7885113" y="5300663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5398" name="Line 22"/>
          <p:cNvSpPr>
            <a:spLocks noChangeShapeType="1"/>
          </p:cNvSpPr>
          <p:nvPr/>
        </p:nvSpPr>
        <p:spPr bwMode="auto">
          <a:xfrm>
            <a:off x="1042988" y="5734050"/>
            <a:ext cx="561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5399" name="Line 23"/>
          <p:cNvSpPr>
            <a:spLocks noChangeShapeType="1"/>
          </p:cNvSpPr>
          <p:nvPr/>
        </p:nvSpPr>
        <p:spPr bwMode="auto">
          <a:xfrm>
            <a:off x="1042988" y="476250"/>
            <a:ext cx="561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5400" name="Line 24"/>
          <p:cNvSpPr>
            <a:spLocks noChangeShapeType="1"/>
          </p:cNvSpPr>
          <p:nvPr/>
        </p:nvSpPr>
        <p:spPr bwMode="auto">
          <a:xfrm>
            <a:off x="1042988" y="6165850"/>
            <a:ext cx="561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5401" name="Line 25"/>
          <p:cNvSpPr>
            <a:spLocks noChangeShapeType="1"/>
          </p:cNvSpPr>
          <p:nvPr/>
        </p:nvSpPr>
        <p:spPr bwMode="auto">
          <a:xfrm>
            <a:off x="1042988" y="836613"/>
            <a:ext cx="561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5402" name="Text Box 26"/>
          <p:cNvSpPr txBox="1">
            <a:spLocks noChangeArrowheads="1"/>
          </p:cNvSpPr>
          <p:nvPr/>
        </p:nvSpPr>
        <p:spPr bwMode="auto">
          <a:xfrm>
            <a:off x="1042988" y="549275"/>
            <a:ext cx="5329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latin typeface="Arial" charset="0"/>
              </a:rPr>
              <a:t>Increasing world darkness but Church light</a:t>
            </a:r>
          </a:p>
        </p:txBody>
      </p:sp>
      <p:sp>
        <p:nvSpPr>
          <p:cNvPr id="1125403" name="Text Box 27"/>
          <p:cNvSpPr txBox="1">
            <a:spLocks noChangeArrowheads="1"/>
          </p:cNvSpPr>
          <p:nvPr/>
        </p:nvSpPr>
        <p:spPr bwMode="auto">
          <a:xfrm>
            <a:off x="1042988" y="115888"/>
            <a:ext cx="5329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latin typeface="Arial" charset="0"/>
              </a:rPr>
              <a:t>Increasing shaking of world systems</a:t>
            </a:r>
          </a:p>
        </p:txBody>
      </p:sp>
      <p:sp>
        <p:nvSpPr>
          <p:cNvPr id="1125404" name="Text Box 28"/>
          <p:cNvSpPr txBox="1">
            <a:spLocks noChangeArrowheads="1"/>
          </p:cNvSpPr>
          <p:nvPr/>
        </p:nvSpPr>
        <p:spPr bwMode="auto">
          <a:xfrm>
            <a:off x="1187450" y="981075"/>
            <a:ext cx="5329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Arial" charset="0"/>
              </a:rPr>
              <a:t>Increasing manifestations of glory, signs &amp; wonders</a:t>
            </a:r>
          </a:p>
        </p:txBody>
      </p:sp>
      <p:sp>
        <p:nvSpPr>
          <p:cNvPr id="1125405" name="Text Box 29"/>
          <p:cNvSpPr txBox="1">
            <a:spLocks noChangeArrowheads="1"/>
          </p:cNvSpPr>
          <p:nvPr/>
        </p:nvSpPr>
        <p:spPr bwMode="auto">
          <a:xfrm>
            <a:off x="1042988" y="5373688"/>
            <a:ext cx="5329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Arial" charset="0"/>
              </a:rPr>
              <a:t>Increasing no’s regional apostolic centres</a:t>
            </a:r>
          </a:p>
        </p:txBody>
      </p:sp>
      <p:sp>
        <p:nvSpPr>
          <p:cNvPr id="1125406" name="Text Box 30"/>
          <p:cNvSpPr txBox="1">
            <a:spLocks noChangeArrowheads="1"/>
          </p:cNvSpPr>
          <p:nvPr/>
        </p:nvSpPr>
        <p:spPr bwMode="auto">
          <a:xfrm>
            <a:off x="1042988" y="5805488"/>
            <a:ext cx="5329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Arial" charset="0"/>
              </a:rPr>
              <a:t>Increasing releasing of 5 fold ministry &amp; gifts</a:t>
            </a:r>
          </a:p>
        </p:txBody>
      </p:sp>
      <p:sp>
        <p:nvSpPr>
          <p:cNvPr id="1125407" name="Text Box 31"/>
          <p:cNvSpPr txBox="1">
            <a:spLocks noChangeArrowheads="1"/>
          </p:cNvSpPr>
          <p:nvPr/>
        </p:nvSpPr>
        <p:spPr bwMode="auto">
          <a:xfrm>
            <a:off x="1042988" y="6237288"/>
            <a:ext cx="5329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Arial" charset="0"/>
              </a:rPr>
              <a:t>Increasing manifestation of Matt 6:33 people</a:t>
            </a:r>
          </a:p>
        </p:txBody>
      </p:sp>
      <p:sp>
        <p:nvSpPr>
          <p:cNvPr id="1125408" name="Text Box 32"/>
          <p:cNvSpPr txBox="1">
            <a:spLocks noChangeArrowheads="1"/>
          </p:cNvSpPr>
          <p:nvPr/>
        </p:nvSpPr>
        <p:spPr bwMode="auto">
          <a:xfrm>
            <a:off x="3132138" y="1341438"/>
            <a:ext cx="1944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Arial" charset="0"/>
              </a:rPr>
              <a:t>Persecution</a:t>
            </a:r>
          </a:p>
        </p:txBody>
      </p:sp>
      <p:sp>
        <p:nvSpPr>
          <p:cNvPr id="1125409" name="Text Box 33"/>
          <p:cNvSpPr txBox="1">
            <a:spLocks noChangeArrowheads="1"/>
          </p:cNvSpPr>
          <p:nvPr/>
        </p:nvSpPr>
        <p:spPr bwMode="auto">
          <a:xfrm>
            <a:off x="971550" y="1916113"/>
            <a:ext cx="34559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latin typeface="Arial" charset="0"/>
              </a:rPr>
              <a:t>Raising a Joshua Generation</a:t>
            </a:r>
          </a:p>
        </p:txBody>
      </p:sp>
      <p:sp>
        <p:nvSpPr>
          <p:cNvPr id="1125410" name="Line 34"/>
          <p:cNvSpPr>
            <a:spLocks noChangeShapeType="1"/>
          </p:cNvSpPr>
          <p:nvPr/>
        </p:nvSpPr>
        <p:spPr bwMode="auto">
          <a:xfrm>
            <a:off x="1403350" y="2205038"/>
            <a:ext cx="3206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5411" name="Text Box 35"/>
          <p:cNvSpPr txBox="1">
            <a:spLocks noChangeArrowheads="1"/>
          </p:cNvSpPr>
          <p:nvPr/>
        </p:nvSpPr>
        <p:spPr bwMode="auto">
          <a:xfrm>
            <a:off x="3851275" y="1700213"/>
            <a:ext cx="1944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Arial" charset="0"/>
              </a:rPr>
              <a:t>Wealth transfer</a:t>
            </a:r>
          </a:p>
        </p:txBody>
      </p:sp>
      <p:sp>
        <p:nvSpPr>
          <p:cNvPr id="1125412" name="Text Box 36"/>
          <p:cNvSpPr txBox="1">
            <a:spLocks noChangeArrowheads="1"/>
          </p:cNvSpPr>
          <p:nvPr/>
        </p:nvSpPr>
        <p:spPr bwMode="auto">
          <a:xfrm>
            <a:off x="2339975" y="6583363"/>
            <a:ext cx="4103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Prophetic Timetable</a:t>
            </a:r>
          </a:p>
        </p:txBody>
      </p:sp>
    </p:spTree>
    <p:extLst>
      <p:ext uri="{BB962C8B-B14F-4D97-AF65-F5344CB8AC3E}">
        <p14:creationId xmlns:p14="http://schemas.microsoft.com/office/powerpoint/2010/main" val="405245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5398" grpId="0" animBg="1"/>
      <p:bldP spid="1125399" grpId="0" animBg="1"/>
      <p:bldP spid="1125400" grpId="0" animBg="1"/>
      <p:bldP spid="1125401" grpId="0" animBg="1"/>
      <p:bldP spid="1125402" grpId="0"/>
      <p:bldP spid="1125403" grpId="0"/>
      <p:bldP spid="1125404" grpId="0"/>
      <p:bldP spid="1125405" grpId="0"/>
      <p:bldP spid="1125406" grpId="0"/>
      <p:bldP spid="1125407" grpId="0"/>
      <p:bldP spid="1125409" grpId="0"/>
      <p:bldP spid="11254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dirty="0"/>
              <a:t>Preparing for destiny - </a:t>
            </a:r>
            <a:r>
              <a:rPr lang="en-GB" sz="4200" dirty="0"/>
              <a:t>Seat of Rest</a:t>
            </a:r>
            <a:endParaRPr lang="en-GB" sz="4200" dirty="0"/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 lIns="0" tIns="0" rIns="0" bIns="0">
            <a:normAutofit fontScale="92500"/>
          </a:bodyPr>
          <a:lstStyle/>
          <a:p>
            <a:pPr>
              <a:spcBef>
                <a:spcPct val="55000"/>
              </a:spcBef>
            </a:pPr>
            <a:r>
              <a:rPr lang="en-GB" sz="3000" dirty="0" smtClean="0"/>
              <a:t>Servant – Jesus our </a:t>
            </a:r>
            <a:r>
              <a:rPr lang="en-GB" sz="3000" dirty="0" smtClean="0"/>
              <a:t>example obedience</a:t>
            </a:r>
            <a:endParaRPr lang="en-GB" sz="3000" dirty="0" smtClean="0"/>
          </a:p>
          <a:p>
            <a:pPr>
              <a:spcBef>
                <a:spcPct val="55000"/>
              </a:spcBef>
            </a:pPr>
            <a:r>
              <a:rPr lang="en-GB" sz="3000" dirty="0" smtClean="0"/>
              <a:t>John 5:</a:t>
            </a:r>
            <a:r>
              <a:rPr lang="en-GB" sz="2800" baseline="30000" dirty="0" smtClean="0"/>
              <a:t>19</a:t>
            </a:r>
            <a:r>
              <a:rPr lang="en-GB" sz="2800" dirty="0" smtClean="0"/>
              <a:t> Therefore Jesus answered and was saying to them, “Truly, truly, I say to you, the </a:t>
            </a:r>
            <a:r>
              <a:rPr lang="en-GB" sz="2800" dirty="0" smtClean="0">
                <a:solidFill>
                  <a:srgbClr val="FFFF00"/>
                </a:solidFill>
              </a:rPr>
              <a:t>Son can do nothing of Himself</a:t>
            </a:r>
            <a:r>
              <a:rPr lang="en-GB" sz="2800" dirty="0" smtClean="0"/>
              <a:t>, unless </a:t>
            </a:r>
            <a:r>
              <a:rPr lang="en-GB" sz="2800" i="1" dirty="0" smtClean="0"/>
              <a:t>it is</a:t>
            </a:r>
            <a:r>
              <a:rPr lang="en-GB" sz="2800" dirty="0" smtClean="0"/>
              <a:t> something He sees the Father doing; for whatever the Father does, these things </a:t>
            </a:r>
            <a:r>
              <a:rPr lang="en-GB" sz="2800" dirty="0" smtClean="0">
                <a:solidFill>
                  <a:srgbClr val="FFFF00"/>
                </a:solidFill>
              </a:rPr>
              <a:t>the Son also does in like manner.</a:t>
            </a:r>
            <a:endParaRPr lang="en-GB" sz="3000" dirty="0" smtClean="0">
              <a:solidFill>
                <a:srgbClr val="FFFF00"/>
              </a:solidFill>
            </a:endParaRPr>
          </a:p>
          <a:p>
            <a:pPr>
              <a:spcBef>
                <a:spcPct val="55000"/>
              </a:spcBef>
            </a:pPr>
            <a:r>
              <a:rPr lang="en-GB" sz="3000" dirty="0" smtClean="0"/>
              <a:t>John 14:</a:t>
            </a:r>
            <a:r>
              <a:rPr lang="en-GB" sz="2800" baseline="30000" dirty="0" smtClean="0"/>
              <a:t>10</a:t>
            </a:r>
            <a:r>
              <a:rPr lang="en-GB" sz="2800" dirty="0" smtClean="0"/>
              <a:t> Do you not believe that I am in the Father, and the Father is in Me? The words that I say to you I do not speak on My own initiative, but the </a:t>
            </a:r>
            <a:r>
              <a:rPr lang="en-GB" sz="2800" dirty="0" smtClean="0">
                <a:solidFill>
                  <a:srgbClr val="FFFF00"/>
                </a:solidFill>
              </a:rPr>
              <a:t>Father abiding in Me does His works</a:t>
            </a:r>
            <a:r>
              <a:rPr lang="en-GB" sz="2800" dirty="0" smtClean="0"/>
              <a:t>.</a:t>
            </a:r>
          </a:p>
          <a:p>
            <a:pPr>
              <a:spcBef>
                <a:spcPct val="55000"/>
              </a:spcBef>
            </a:pPr>
            <a:r>
              <a:rPr lang="en-GB" sz="2800" dirty="0" smtClean="0"/>
              <a:t>John 14:</a:t>
            </a:r>
            <a:r>
              <a:rPr lang="en-GB" sz="2800" baseline="30000" dirty="0" smtClean="0"/>
              <a:t>12</a:t>
            </a:r>
            <a:r>
              <a:rPr lang="en-GB" sz="2800" dirty="0" smtClean="0"/>
              <a:t> Truly, truly, I say to you, he who believes in Me, the </a:t>
            </a:r>
            <a:r>
              <a:rPr lang="en-GB" sz="2800" dirty="0" smtClean="0">
                <a:solidFill>
                  <a:srgbClr val="FFFF00"/>
                </a:solidFill>
              </a:rPr>
              <a:t>works</a:t>
            </a:r>
            <a:r>
              <a:rPr lang="en-GB" sz="2800" dirty="0" smtClean="0"/>
              <a:t> that I do, he will do also; and </a:t>
            </a:r>
            <a:r>
              <a:rPr lang="en-GB" sz="2800" dirty="0" smtClean="0">
                <a:solidFill>
                  <a:srgbClr val="FFFF00"/>
                </a:solidFill>
              </a:rPr>
              <a:t>greater </a:t>
            </a:r>
            <a:r>
              <a:rPr lang="en-GB" sz="2800" i="1" dirty="0" smtClean="0">
                <a:solidFill>
                  <a:srgbClr val="FFFF00"/>
                </a:solidFill>
              </a:rPr>
              <a:t>works</a:t>
            </a:r>
            <a:r>
              <a:rPr lang="en-GB" sz="2800" dirty="0" smtClean="0">
                <a:solidFill>
                  <a:srgbClr val="FFFF00"/>
                </a:solidFill>
              </a:rPr>
              <a:t> </a:t>
            </a:r>
            <a:r>
              <a:rPr lang="en-GB" sz="2800" dirty="0" smtClean="0"/>
              <a:t>than these he will do; because I go to the Father.</a:t>
            </a:r>
            <a:endParaRPr lang="en-GB" sz="3000" dirty="0" smtClean="0"/>
          </a:p>
        </p:txBody>
      </p:sp>
    </p:spTree>
    <p:extLst>
      <p:ext uri="{BB962C8B-B14F-4D97-AF65-F5344CB8AC3E}">
        <p14:creationId xmlns:p14="http://schemas.microsoft.com/office/powerpoint/2010/main" val="72549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85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dirty="0"/>
              <a:t>Preparing for destiny - </a:t>
            </a:r>
            <a:r>
              <a:rPr lang="en-GB" sz="4200" dirty="0"/>
              <a:t>Seat of Rest</a:t>
            </a:r>
            <a:endParaRPr lang="en-GB" sz="4200" dirty="0"/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76131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GB" sz="3000" dirty="0" smtClean="0"/>
              <a:t>Servant – Jesus</a:t>
            </a:r>
          </a:p>
          <a:p>
            <a:pPr>
              <a:spcBef>
                <a:spcPts val="1200"/>
              </a:spcBef>
            </a:pPr>
            <a:r>
              <a:rPr lang="en-GB" sz="3000" dirty="0" smtClean="0"/>
              <a:t>2 Cor 4:5 For we do not preach ourselves but Christ Jesus as Lord, and ourselves as your </a:t>
            </a:r>
            <a:r>
              <a:rPr lang="en-GB" sz="3000" dirty="0" smtClean="0">
                <a:solidFill>
                  <a:srgbClr val="FFFF00"/>
                </a:solidFill>
              </a:rPr>
              <a:t>bond-servants</a:t>
            </a:r>
            <a:r>
              <a:rPr lang="en-GB" sz="3000" dirty="0" smtClean="0"/>
              <a:t> for Jesus’ sake.</a:t>
            </a:r>
          </a:p>
          <a:p>
            <a:pPr>
              <a:spcBef>
                <a:spcPts val="1200"/>
              </a:spcBef>
            </a:pPr>
            <a:r>
              <a:rPr lang="en-GB" sz="3000" dirty="0" smtClean="0"/>
              <a:t>Phil 2:5 who, although He existed in the form of God, did not regard equality with God a thing to be grasped, </a:t>
            </a:r>
            <a:r>
              <a:rPr lang="en-GB" sz="3000" baseline="30000" dirty="0" smtClean="0"/>
              <a:t>7</a:t>
            </a:r>
            <a:r>
              <a:rPr lang="en-GB" sz="3000" dirty="0" smtClean="0"/>
              <a:t> but emptied Himself, taking the form of a </a:t>
            </a:r>
            <a:r>
              <a:rPr lang="en-GB" sz="3000" dirty="0" smtClean="0">
                <a:solidFill>
                  <a:srgbClr val="FFFF00"/>
                </a:solidFill>
              </a:rPr>
              <a:t>bond-servant</a:t>
            </a:r>
            <a:r>
              <a:rPr lang="en-GB" sz="3000" dirty="0" smtClean="0"/>
              <a:t>, </a:t>
            </a:r>
            <a:r>
              <a:rPr lang="en-GB" sz="3000" i="1" dirty="0" smtClean="0"/>
              <a:t>and</a:t>
            </a:r>
            <a:r>
              <a:rPr lang="en-GB" sz="3000" dirty="0" smtClean="0"/>
              <a:t> being made in the likeness of men. </a:t>
            </a:r>
            <a:r>
              <a:rPr lang="en-GB" sz="3000" baseline="30000" dirty="0" smtClean="0"/>
              <a:t>8</a:t>
            </a:r>
            <a:r>
              <a:rPr lang="en-GB" sz="3000" dirty="0" smtClean="0"/>
              <a:t> Being found in appearance as a man, He </a:t>
            </a:r>
            <a:r>
              <a:rPr lang="en-GB" sz="3000" dirty="0" smtClean="0">
                <a:solidFill>
                  <a:srgbClr val="FFFF00"/>
                </a:solidFill>
              </a:rPr>
              <a:t>humbled Himself by becoming obedient </a:t>
            </a:r>
            <a:r>
              <a:rPr lang="en-GB" sz="3000" dirty="0" smtClean="0"/>
              <a:t>to the point of death, even death on a cross. </a:t>
            </a:r>
          </a:p>
        </p:txBody>
      </p:sp>
    </p:spTree>
    <p:extLst>
      <p:ext uri="{BB962C8B-B14F-4D97-AF65-F5344CB8AC3E}">
        <p14:creationId xmlns:p14="http://schemas.microsoft.com/office/powerpoint/2010/main" val="235029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8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dirty="0"/>
              <a:t>Preparing for destiny - </a:t>
            </a:r>
            <a:r>
              <a:rPr lang="en-GB" sz="4200" dirty="0"/>
              <a:t>Seat of Rest</a:t>
            </a:r>
            <a:endParaRPr lang="en-GB" sz="4200" dirty="0"/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54513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5000"/>
              </a:spcBef>
            </a:pPr>
            <a:r>
              <a:rPr lang="en-GB" dirty="0" smtClean="0"/>
              <a:t>Stewards – </a:t>
            </a:r>
            <a:r>
              <a:rPr lang="en-GB" dirty="0" smtClean="0"/>
              <a:t>Responsibilities &amp; </a:t>
            </a:r>
            <a:r>
              <a:rPr lang="en-GB" dirty="0"/>
              <a:t>Resources </a:t>
            </a:r>
          </a:p>
          <a:p>
            <a:pPr>
              <a:spcBef>
                <a:spcPct val="55000"/>
              </a:spcBef>
            </a:pPr>
            <a:r>
              <a:rPr lang="en-GB" dirty="0" smtClean="0"/>
              <a:t>Matt </a:t>
            </a:r>
            <a:r>
              <a:rPr lang="en-GB" dirty="0" smtClean="0"/>
              <a:t>25:</a:t>
            </a:r>
            <a:r>
              <a:rPr lang="en-GB" baseline="30000" dirty="0" smtClean="0"/>
              <a:t>1</a:t>
            </a:r>
            <a:r>
              <a:rPr lang="en-GB" dirty="0" smtClean="0"/>
              <a:t> </a:t>
            </a:r>
            <a:r>
              <a:rPr lang="en-GB" dirty="0" smtClean="0"/>
              <a:t>Then </a:t>
            </a:r>
            <a:r>
              <a:rPr lang="en-GB" dirty="0" smtClean="0"/>
              <a:t>the kingdom of heaven will be comparable to ten virgins, who took their lamps and went out to meet the bridegroom. </a:t>
            </a:r>
            <a:r>
              <a:rPr lang="en-GB" baseline="30000" dirty="0" smtClean="0"/>
              <a:t>2</a:t>
            </a:r>
            <a:r>
              <a:rPr lang="en-GB" dirty="0" smtClean="0"/>
              <a:t> Five of them were foolish, and five were prudent. </a:t>
            </a:r>
            <a:r>
              <a:rPr lang="en-GB" baseline="30000" dirty="0" smtClean="0"/>
              <a:t>3</a:t>
            </a:r>
            <a:r>
              <a:rPr lang="en-GB" dirty="0" smtClean="0"/>
              <a:t> For when the foolish took their lamps, they took no oil with </a:t>
            </a:r>
            <a:r>
              <a:rPr lang="en-GB" dirty="0" smtClean="0"/>
              <a:t>them </a:t>
            </a:r>
            <a:r>
              <a:rPr lang="en-GB" baseline="30000" dirty="0" smtClean="0"/>
              <a:t>12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FF00"/>
                </a:solidFill>
              </a:rPr>
              <a:t>I do not know you</a:t>
            </a:r>
            <a:endParaRPr lang="en-GB" dirty="0" smtClean="0">
              <a:solidFill>
                <a:srgbClr val="FFFF00"/>
              </a:solidFill>
            </a:endParaRPr>
          </a:p>
          <a:p>
            <a:pPr>
              <a:spcBef>
                <a:spcPct val="55000"/>
              </a:spcBef>
            </a:pPr>
            <a:r>
              <a:rPr lang="en-GB" dirty="0" smtClean="0"/>
              <a:t>Matt 25:</a:t>
            </a:r>
            <a:r>
              <a:rPr lang="en-GB" baseline="30000" dirty="0" smtClean="0"/>
              <a:t>14</a:t>
            </a:r>
            <a:r>
              <a:rPr lang="en-GB" dirty="0" smtClean="0"/>
              <a:t> </a:t>
            </a:r>
            <a:r>
              <a:rPr lang="en-GB" dirty="0" smtClean="0"/>
              <a:t>For </a:t>
            </a:r>
            <a:r>
              <a:rPr lang="en-GB" dirty="0" smtClean="0"/>
              <a:t>it is just like a man about to go on a journey, who called his own servants and </a:t>
            </a:r>
            <a:r>
              <a:rPr lang="en-GB" dirty="0" smtClean="0">
                <a:solidFill>
                  <a:srgbClr val="FFFF00"/>
                </a:solidFill>
              </a:rPr>
              <a:t>entrusted his possessions </a:t>
            </a:r>
            <a:r>
              <a:rPr lang="en-GB" dirty="0" smtClean="0"/>
              <a:t>to them. </a:t>
            </a:r>
            <a:r>
              <a:rPr lang="en-GB" baseline="30000" dirty="0" smtClean="0"/>
              <a:t>15</a:t>
            </a:r>
            <a:r>
              <a:rPr lang="en-GB" dirty="0" smtClean="0"/>
              <a:t> To one he gave five talents, to another, two, and to another, one, each according to his own ability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4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85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dirty="0"/>
              <a:t>Preparing for destiny - </a:t>
            </a:r>
            <a:r>
              <a:rPr lang="en-GB" sz="4200" dirty="0"/>
              <a:t>Seat of Rest</a:t>
            </a:r>
            <a:endParaRPr lang="en-GB" sz="4200" dirty="0"/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545138"/>
          </a:xfrm>
        </p:spPr>
        <p:txBody>
          <a:bodyPr>
            <a:normAutofit/>
          </a:bodyPr>
          <a:lstStyle/>
          <a:p>
            <a:pPr>
              <a:spcBef>
                <a:spcPct val="55000"/>
              </a:spcBef>
            </a:pPr>
            <a:r>
              <a:rPr lang="en-GB" dirty="0" smtClean="0"/>
              <a:t>Stewards – Resources &amp; Responsibilities</a:t>
            </a:r>
          </a:p>
          <a:p>
            <a:pPr>
              <a:spcBef>
                <a:spcPct val="55000"/>
              </a:spcBef>
            </a:pPr>
            <a:r>
              <a:rPr lang="en-GB" dirty="0" smtClean="0"/>
              <a:t>Matt 25:</a:t>
            </a:r>
            <a:r>
              <a:rPr lang="en-GB" baseline="30000" dirty="0" smtClean="0"/>
              <a:t>16</a:t>
            </a:r>
            <a:r>
              <a:rPr lang="en-GB" dirty="0" smtClean="0"/>
              <a:t> Immediately the one who had received the five talents went and </a:t>
            </a:r>
            <a:r>
              <a:rPr lang="en-GB" dirty="0" smtClean="0">
                <a:solidFill>
                  <a:srgbClr val="FFFF00"/>
                </a:solidFill>
              </a:rPr>
              <a:t>traded</a:t>
            </a:r>
            <a:r>
              <a:rPr lang="en-GB" dirty="0" smtClean="0"/>
              <a:t> with them, and gained five more talents. </a:t>
            </a:r>
            <a:r>
              <a:rPr lang="en-GB" baseline="30000" dirty="0" smtClean="0"/>
              <a:t>17</a:t>
            </a:r>
            <a:r>
              <a:rPr lang="en-GB" dirty="0" smtClean="0"/>
              <a:t> In the same manner the one who had received the two talents gained two more. </a:t>
            </a:r>
            <a:r>
              <a:rPr lang="en-GB" baseline="30000" dirty="0" smtClean="0"/>
              <a:t>18</a:t>
            </a:r>
            <a:r>
              <a:rPr lang="en-GB" dirty="0" smtClean="0"/>
              <a:t> But he who received the one talent went away, and dug a hole in the ground and </a:t>
            </a:r>
            <a:r>
              <a:rPr lang="en-GB" dirty="0" smtClean="0">
                <a:solidFill>
                  <a:srgbClr val="FFFF00"/>
                </a:solidFill>
              </a:rPr>
              <a:t>hid his master’s money.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03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85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dirty="0"/>
              <a:t>Preparing for destiny - </a:t>
            </a:r>
            <a:r>
              <a:rPr lang="en-GB" sz="4200" dirty="0"/>
              <a:t>Seat of Rest</a:t>
            </a:r>
            <a:endParaRPr lang="en-GB" sz="4200" dirty="0"/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545138"/>
          </a:xfrm>
        </p:spPr>
        <p:txBody>
          <a:bodyPr>
            <a:normAutofit lnSpcReduction="10000"/>
          </a:bodyPr>
          <a:lstStyle/>
          <a:p>
            <a:pPr>
              <a:spcBef>
                <a:spcPct val="55000"/>
              </a:spcBef>
            </a:pPr>
            <a:r>
              <a:rPr lang="en-GB" dirty="0" smtClean="0"/>
              <a:t>Stewards – Resources &amp; Responsibilities</a:t>
            </a:r>
          </a:p>
          <a:p>
            <a:pPr>
              <a:spcBef>
                <a:spcPct val="55000"/>
              </a:spcBef>
            </a:pPr>
            <a:r>
              <a:rPr lang="en-GB" dirty="0" smtClean="0"/>
              <a:t>Matt 25:</a:t>
            </a:r>
            <a:r>
              <a:rPr lang="en-GB" baseline="30000" dirty="0" smtClean="0"/>
              <a:t>19</a:t>
            </a:r>
            <a:r>
              <a:rPr lang="en-GB" dirty="0" smtClean="0"/>
              <a:t> “Now after a long time the master of those </a:t>
            </a:r>
            <a:r>
              <a:rPr lang="en-GB" dirty="0" smtClean="0"/>
              <a:t>servants</a:t>
            </a:r>
            <a:r>
              <a:rPr lang="en-GB" dirty="0" smtClean="0"/>
              <a:t> came </a:t>
            </a:r>
            <a:r>
              <a:rPr lang="en-GB" dirty="0" smtClean="0"/>
              <a:t>and </a:t>
            </a:r>
            <a:r>
              <a:rPr lang="en-GB" dirty="0" smtClean="0"/>
              <a:t>settled </a:t>
            </a:r>
            <a:r>
              <a:rPr lang="en-GB" dirty="0" smtClean="0"/>
              <a:t>accounts with them. </a:t>
            </a:r>
            <a:r>
              <a:rPr lang="en-GB" baseline="30000" dirty="0" smtClean="0"/>
              <a:t>20</a:t>
            </a:r>
            <a:r>
              <a:rPr lang="en-GB" dirty="0" smtClean="0"/>
              <a:t> The one who had received the five talents came up and brought five more talents, saying, ‘Master, you entrusted five talents to me. See, I have gained five more talents.’ </a:t>
            </a:r>
            <a:r>
              <a:rPr lang="en-GB" baseline="30000" dirty="0" smtClean="0"/>
              <a:t>21</a:t>
            </a:r>
            <a:r>
              <a:rPr lang="en-GB" dirty="0" smtClean="0"/>
              <a:t> His master said to him, ‘</a:t>
            </a:r>
            <a:r>
              <a:rPr lang="en-GB" dirty="0" smtClean="0">
                <a:solidFill>
                  <a:srgbClr val="FFFF00"/>
                </a:solidFill>
              </a:rPr>
              <a:t>Well done, good and faithful </a:t>
            </a:r>
            <a:r>
              <a:rPr lang="en-GB" dirty="0" smtClean="0">
                <a:solidFill>
                  <a:srgbClr val="FFFF00"/>
                </a:solidFill>
              </a:rPr>
              <a:t>servant.</a:t>
            </a:r>
            <a:r>
              <a:rPr lang="en-GB" dirty="0" smtClean="0"/>
              <a:t> </a:t>
            </a:r>
            <a:r>
              <a:rPr lang="en-GB" dirty="0" smtClean="0"/>
              <a:t>You were faithful with a few things, I will put you </a:t>
            </a:r>
            <a:r>
              <a:rPr lang="en-GB" dirty="0" smtClean="0">
                <a:solidFill>
                  <a:srgbClr val="FFFF00"/>
                </a:solidFill>
              </a:rPr>
              <a:t>in charge of many things</a:t>
            </a:r>
            <a:r>
              <a:rPr lang="en-GB" dirty="0" smtClean="0"/>
              <a:t>; enter into the joy of your master.’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0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85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dirty="0"/>
              <a:t>Preparing for destiny - </a:t>
            </a:r>
            <a:r>
              <a:rPr lang="en-GB" sz="4200" dirty="0"/>
              <a:t>Seat of Rest</a:t>
            </a:r>
            <a:endParaRPr lang="en-GB" sz="4200" dirty="0"/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Matt 25:</a:t>
            </a:r>
            <a:r>
              <a:rPr lang="en-GB" baseline="30000" dirty="0" smtClean="0"/>
              <a:t>26</a:t>
            </a:r>
            <a:r>
              <a:rPr lang="en-GB" dirty="0" smtClean="0"/>
              <a:t> “But his master answered and said to him, ‘You </a:t>
            </a:r>
            <a:r>
              <a:rPr lang="en-GB" dirty="0" smtClean="0">
                <a:solidFill>
                  <a:srgbClr val="FFFF00"/>
                </a:solidFill>
              </a:rPr>
              <a:t>wicked, lazy </a:t>
            </a:r>
            <a:r>
              <a:rPr lang="en-GB" dirty="0" smtClean="0">
                <a:solidFill>
                  <a:srgbClr val="FFFF00"/>
                </a:solidFill>
              </a:rPr>
              <a:t>servant </a:t>
            </a:r>
            <a:r>
              <a:rPr lang="en-GB" dirty="0" smtClean="0"/>
              <a:t>…</a:t>
            </a:r>
            <a:r>
              <a:rPr lang="en-GB" baseline="30000" dirty="0" smtClean="0"/>
              <a:t>27</a:t>
            </a:r>
            <a:r>
              <a:rPr lang="en-GB" dirty="0" smtClean="0"/>
              <a:t>..</a:t>
            </a:r>
            <a:r>
              <a:rPr lang="en-GB" dirty="0" smtClean="0"/>
              <a:t> </a:t>
            </a:r>
            <a:r>
              <a:rPr lang="en-GB" dirty="0" smtClean="0"/>
              <a:t>you ought to have put my money in the </a:t>
            </a:r>
            <a:r>
              <a:rPr lang="en-GB" dirty="0" smtClean="0">
                <a:solidFill>
                  <a:srgbClr val="FFFF00"/>
                </a:solidFill>
              </a:rPr>
              <a:t>bank</a:t>
            </a:r>
            <a:r>
              <a:rPr lang="en-GB" dirty="0" smtClean="0"/>
              <a:t>, and on my arrival I would have received my </a:t>
            </a:r>
            <a:r>
              <a:rPr lang="en-GB" i="1" dirty="0" smtClean="0"/>
              <a:t>money</a:t>
            </a:r>
            <a:r>
              <a:rPr lang="en-GB" dirty="0" smtClean="0"/>
              <a:t> back with interest. </a:t>
            </a:r>
            <a:r>
              <a:rPr lang="en-GB" baseline="30000" dirty="0" smtClean="0"/>
              <a:t>28</a:t>
            </a:r>
            <a:r>
              <a:rPr lang="en-GB" dirty="0" smtClean="0"/>
              <a:t> Therefore take away the talent from him, and give it to the one who has the ten talents.’  </a:t>
            </a:r>
            <a:r>
              <a:rPr lang="en-GB" baseline="30000" dirty="0" smtClean="0"/>
              <a:t>29</a:t>
            </a:r>
            <a:r>
              <a:rPr lang="en-GB" dirty="0" smtClean="0"/>
              <a:t> “For to everyone who has, </a:t>
            </a:r>
            <a:r>
              <a:rPr lang="en-GB" i="1" dirty="0" smtClean="0"/>
              <a:t>more</a:t>
            </a:r>
            <a:r>
              <a:rPr lang="en-GB" dirty="0" smtClean="0"/>
              <a:t> shall be given, and he will have an abundance; but from the one who does not have, even what he does have shall be taken away. </a:t>
            </a:r>
            <a:r>
              <a:rPr lang="en-GB" baseline="30000" dirty="0" smtClean="0"/>
              <a:t>30</a:t>
            </a:r>
            <a:r>
              <a:rPr lang="en-GB" dirty="0" smtClean="0"/>
              <a:t> Throw out the worthless </a:t>
            </a:r>
            <a:r>
              <a:rPr lang="en-GB" dirty="0" smtClean="0"/>
              <a:t>servant </a:t>
            </a:r>
            <a:r>
              <a:rPr lang="en-GB" dirty="0" smtClean="0"/>
              <a:t>into the </a:t>
            </a:r>
            <a:r>
              <a:rPr lang="en-GB" dirty="0" smtClean="0">
                <a:solidFill>
                  <a:srgbClr val="FFFF00"/>
                </a:solidFill>
              </a:rPr>
              <a:t>outer darkness</a:t>
            </a:r>
            <a:r>
              <a:rPr lang="en-GB" dirty="0" smtClean="0"/>
              <a:t>; in that place there will be weeping and gnashing of teeth. </a:t>
            </a:r>
          </a:p>
        </p:txBody>
      </p:sp>
    </p:spTree>
    <p:extLst>
      <p:ext uri="{BB962C8B-B14F-4D97-AF65-F5344CB8AC3E}">
        <p14:creationId xmlns:p14="http://schemas.microsoft.com/office/powerpoint/2010/main" val="326786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85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dirty="0"/>
              <a:t>Preparing for destiny - </a:t>
            </a:r>
            <a:r>
              <a:rPr lang="en-GB" sz="4200" dirty="0"/>
              <a:t>Seat of Rest</a:t>
            </a:r>
            <a:endParaRPr lang="en-GB" sz="4200" dirty="0"/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545138"/>
          </a:xfrm>
        </p:spPr>
        <p:txBody>
          <a:bodyPr>
            <a:normAutofit/>
          </a:bodyPr>
          <a:lstStyle/>
          <a:p>
            <a:pPr>
              <a:spcBef>
                <a:spcPct val="55000"/>
              </a:spcBef>
            </a:pPr>
            <a:r>
              <a:rPr lang="en-GB" dirty="0" smtClean="0"/>
              <a:t>Stewards – Resources &amp; Responsibilities</a:t>
            </a:r>
          </a:p>
          <a:p>
            <a:pPr>
              <a:spcBef>
                <a:spcPct val="55000"/>
              </a:spcBef>
            </a:pPr>
            <a:r>
              <a:rPr lang="en-GB" dirty="0" smtClean="0"/>
              <a:t>Luke 16:10 He who is </a:t>
            </a:r>
            <a:r>
              <a:rPr lang="en-GB" dirty="0" smtClean="0">
                <a:solidFill>
                  <a:srgbClr val="FFFF00"/>
                </a:solidFill>
              </a:rPr>
              <a:t>faithful</a:t>
            </a:r>
            <a:r>
              <a:rPr lang="en-GB" dirty="0" smtClean="0"/>
              <a:t> in a very little thing is faithful also in much; and he who is unrighteous in a very little thing is unrighteous also in much.</a:t>
            </a:r>
          </a:p>
          <a:p>
            <a:pPr>
              <a:spcBef>
                <a:spcPct val="55000"/>
              </a:spcBef>
            </a:pPr>
            <a:r>
              <a:rPr lang="en-GB" dirty="0" smtClean="0"/>
              <a:t>Luke 19:17 And he said to him, ‘Well done, good </a:t>
            </a:r>
            <a:r>
              <a:rPr lang="en-GB" dirty="0" smtClean="0"/>
              <a:t>servant, </a:t>
            </a:r>
            <a:r>
              <a:rPr lang="en-GB" dirty="0" smtClean="0"/>
              <a:t>because you have been </a:t>
            </a:r>
            <a:r>
              <a:rPr lang="en-GB" dirty="0" smtClean="0">
                <a:solidFill>
                  <a:srgbClr val="FFFF00"/>
                </a:solidFill>
              </a:rPr>
              <a:t>faithful</a:t>
            </a:r>
            <a:r>
              <a:rPr lang="en-GB" dirty="0" smtClean="0"/>
              <a:t> in a very little thing, you are to </a:t>
            </a:r>
            <a:r>
              <a:rPr lang="en-GB" dirty="0" smtClean="0">
                <a:solidFill>
                  <a:srgbClr val="FFFF00"/>
                </a:solidFill>
              </a:rPr>
              <a:t>be in authority over ten cities</a:t>
            </a:r>
            <a:r>
              <a:rPr lang="en-GB" dirty="0" smtClean="0">
                <a:solidFill>
                  <a:srgbClr val="FFFF00"/>
                </a:solidFill>
              </a:rPr>
              <a:t>.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81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85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dirty="0"/>
              <a:t>Preparing for destiny - </a:t>
            </a:r>
            <a:r>
              <a:rPr lang="en-GB" sz="4200" dirty="0"/>
              <a:t>Seat of Rest</a:t>
            </a:r>
            <a:endParaRPr lang="en-GB" sz="4200" dirty="0"/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08720"/>
            <a:ext cx="8785225" cy="5545138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GB" dirty="0" smtClean="0"/>
              <a:t>Stewards – Resources &amp; Responsibilities</a:t>
            </a:r>
          </a:p>
          <a:p>
            <a:pPr>
              <a:spcBef>
                <a:spcPct val="55000"/>
              </a:spcBef>
            </a:pPr>
            <a:r>
              <a:rPr lang="en-GB" dirty="0" smtClean="0"/>
              <a:t>1 Cor 4:</a:t>
            </a:r>
            <a:r>
              <a:rPr lang="en-GB" baseline="30000" dirty="0" smtClean="0"/>
              <a:t>1</a:t>
            </a:r>
            <a:r>
              <a:rPr lang="en-GB" dirty="0" smtClean="0"/>
              <a:t> Let a man regard us in this manner, as </a:t>
            </a:r>
            <a:r>
              <a:rPr lang="en-GB" dirty="0" smtClean="0">
                <a:solidFill>
                  <a:srgbClr val="FFFF00"/>
                </a:solidFill>
              </a:rPr>
              <a:t>servants</a:t>
            </a:r>
            <a:r>
              <a:rPr lang="en-GB" dirty="0" smtClean="0"/>
              <a:t> of Christ and </a:t>
            </a:r>
            <a:r>
              <a:rPr lang="en-GB" dirty="0" smtClean="0">
                <a:solidFill>
                  <a:srgbClr val="FFFF00"/>
                </a:solidFill>
              </a:rPr>
              <a:t>stewards</a:t>
            </a:r>
            <a:r>
              <a:rPr lang="en-GB" dirty="0" smtClean="0"/>
              <a:t> of the mysteries of God. </a:t>
            </a:r>
            <a:r>
              <a:rPr lang="en-GB" baseline="30000" dirty="0" smtClean="0"/>
              <a:t>2</a:t>
            </a:r>
            <a:r>
              <a:rPr lang="en-GB" dirty="0" smtClean="0"/>
              <a:t> In this case, moreover, it is required of stewards that one be </a:t>
            </a:r>
            <a:r>
              <a:rPr lang="en-GB" dirty="0" smtClean="0">
                <a:solidFill>
                  <a:srgbClr val="FFFF00"/>
                </a:solidFill>
              </a:rPr>
              <a:t>found trustworthy.</a:t>
            </a:r>
          </a:p>
          <a:p>
            <a:pPr>
              <a:spcBef>
                <a:spcPct val="55000"/>
              </a:spcBef>
            </a:pPr>
            <a:r>
              <a:rPr lang="en-GB" dirty="0" smtClean="0"/>
              <a:t>1 Peter 4:</a:t>
            </a:r>
            <a:r>
              <a:rPr lang="en-GB" baseline="30000" dirty="0" smtClean="0"/>
              <a:t>10</a:t>
            </a:r>
            <a:r>
              <a:rPr lang="en-GB" dirty="0" smtClean="0"/>
              <a:t> As </a:t>
            </a:r>
            <a:r>
              <a:rPr lang="en-GB" dirty="0" smtClean="0">
                <a:solidFill>
                  <a:srgbClr val="FFFF00"/>
                </a:solidFill>
              </a:rPr>
              <a:t>each one </a:t>
            </a:r>
            <a:r>
              <a:rPr lang="en-GB" dirty="0" smtClean="0"/>
              <a:t>has received a </a:t>
            </a:r>
            <a:r>
              <a:rPr lang="en-GB" i="1" dirty="0" smtClean="0">
                <a:solidFill>
                  <a:srgbClr val="FFFF00"/>
                </a:solidFill>
              </a:rPr>
              <a:t>special</a:t>
            </a:r>
            <a:r>
              <a:rPr lang="en-GB" dirty="0" smtClean="0">
                <a:solidFill>
                  <a:srgbClr val="FFFF00"/>
                </a:solidFill>
              </a:rPr>
              <a:t> gift</a:t>
            </a:r>
            <a:r>
              <a:rPr lang="en-GB" dirty="0" smtClean="0"/>
              <a:t>, employ it in serving one another as </a:t>
            </a:r>
            <a:r>
              <a:rPr lang="en-GB" dirty="0" smtClean="0">
                <a:solidFill>
                  <a:srgbClr val="FFFF00"/>
                </a:solidFill>
              </a:rPr>
              <a:t>good stewards</a:t>
            </a:r>
            <a:r>
              <a:rPr lang="en-GB" dirty="0" smtClean="0"/>
              <a:t> of the manifold grace of God.</a:t>
            </a:r>
          </a:p>
        </p:txBody>
      </p:sp>
    </p:spTree>
    <p:extLst>
      <p:ext uri="{BB962C8B-B14F-4D97-AF65-F5344CB8AC3E}">
        <p14:creationId xmlns:p14="http://schemas.microsoft.com/office/powerpoint/2010/main" val="78936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85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dirty="0"/>
              <a:t>Preparing for destiny - </a:t>
            </a:r>
            <a:r>
              <a:rPr lang="en-GB" sz="4200" dirty="0"/>
              <a:t>Seat of Rest</a:t>
            </a:r>
            <a:endParaRPr lang="en-GB" sz="4200" dirty="0"/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833318"/>
          </a:xfrm>
        </p:spPr>
        <p:txBody>
          <a:bodyPr>
            <a:normAutofit/>
          </a:bodyPr>
          <a:lstStyle/>
          <a:p>
            <a:pPr>
              <a:spcBef>
                <a:spcPct val="55000"/>
              </a:spcBef>
            </a:pPr>
            <a:r>
              <a:rPr lang="en-GB" sz="3600" dirty="0" smtClean="0"/>
              <a:t>Stewards – </a:t>
            </a:r>
            <a:r>
              <a:rPr lang="en-GB" sz="3600" dirty="0" smtClean="0"/>
              <a:t>Responsibilities &amp; Resources</a:t>
            </a:r>
            <a:endParaRPr lang="en-GB" sz="3600" dirty="0"/>
          </a:p>
          <a:p>
            <a:pPr>
              <a:spcBef>
                <a:spcPct val="55000"/>
              </a:spcBef>
            </a:pPr>
            <a:r>
              <a:rPr lang="en-GB" sz="3600" dirty="0" smtClean="0"/>
              <a:t>Finances – tithes, offerings, everything</a:t>
            </a:r>
          </a:p>
          <a:p>
            <a:pPr>
              <a:spcBef>
                <a:spcPct val="55000"/>
              </a:spcBef>
            </a:pPr>
            <a:r>
              <a:rPr lang="en-GB" sz="3600" dirty="0" smtClean="0"/>
              <a:t>Resources, homes, cars &amp; possessions</a:t>
            </a:r>
            <a:endParaRPr lang="en-GB" sz="3600" dirty="0" smtClean="0"/>
          </a:p>
          <a:p>
            <a:pPr>
              <a:spcBef>
                <a:spcPct val="55000"/>
              </a:spcBef>
            </a:pPr>
            <a:r>
              <a:rPr lang="en-GB" sz="3600" dirty="0" smtClean="0"/>
              <a:t>Gifts</a:t>
            </a:r>
            <a:r>
              <a:rPr lang="en-GB" sz="3600" dirty="0"/>
              <a:t> </a:t>
            </a:r>
            <a:r>
              <a:rPr lang="en-GB" sz="3600" dirty="0" smtClean="0"/>
              <a:t>– spiritual, natural</a:t>
            </a:r>
          </a:p>
          <a:p>
            <a:pPr>
              <a:spcBef>
                <a:spcPct val="55000"/>
              </a:spcBef>
            </a:pPr>
            <a:r>
              <a:rPr lang="en-GB" sz="3600" dirty="0" smtClean="0"/>
              <a:t>Abilities – spiritual, natural</a:t>
            </a:r>
          </a:p>
          <a:p>
            <a:pPr>
              <a:spcBef>
                <a:spcPct val="55000"/>
              </a:spcBef>
            </a:pPr>
            <a:r>
              <a:rPr lang="en-GB" sz="3600" dirty="0" smtClean="0"/>
              <a:t>Covenant Relationships</a:t>
            </a:r>
          </a:p>
          <a:p>
            <a:pPr>
              <a:spcBef>
                <a:spcPct val="55000"/>
              </a:spcBef>
            </a:pPr>
            <a:r>
              <a:rPr lang="en-GB" sz="3600" dirty="0" smtClean="0"/>
              <a:t>It all belongs to him - attitude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299702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85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dirty="0"/>
              <a:t>Preparing for destiny - </a:t>
            </a:r>
            <a:r>
              <a:rPr lang="en-GB" sz="4200" dirty="0"/>
              <a:t>Seat of Rest</a:t>
            </a:r>
            <a:endParaRPr lang="en-GB" sz="4200" dirty="0"/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>
            <a:normAutofit/>
          </a:bodyPr>
          <a:lstStyle/>
          <a:p>
            <a:pPr>
              <a:spcBef>
                <a:spcPct val="55000"/>
              </a:spcBef>
            </a:pPr>
            <a:r>
              <a:rPr lang="en-GB" dirty="0" smtClean="0"/>
              <a:t>Friends – </a:t>
            </a:r>
            <a:r>
              <a:rPr lang="en-GB" dirty="0" smtClean="0"/>
              <a:t>Relationship &amp; Revelation</a:t>
            </a:r>
          </a:p>
          <a:p>
            <a:pPr>
              <a:spcBef>
                <a:spcPct val="55000"/>
              </a:spcBef>
            </a:pPr>
            <a:r>
              <a:rPr lang="en-GB" dirty="0" smtClean="0"/>
              <a:t>John 15:13 </a:t>
            </a:r>
            <a:r>
              <a:rPr lang="en-GB" dirty="0"/>
              <a:t>Greater love has no one than this, that one lay </a:t>
            </a:r>
            <a:r>
              <a:rPr lang="en-GB" dirty="0">
                <a:solidFill>
                  <a:srgbClr val="FFFF00"/>
                </a:solidFill>
              </a:rPr>
              <a:t>down his life for his friends</a:t>
            </a:r>
            <a:r>
              <a:rPr lang="en-GB" dirty="0" smtClean="0"/>
              <a:t>. </a:t>
            </a:r>
            <a:r>
              <a:rPr lang="en-GB" dirty="0"/>
              <a:t>14 You are My </a:t>
            </a:r>
            <a:r>
              <a:rPr lang="en-GB" dirty="0">
                <a:solidFill>
                  <a:srgbClr val="FFFF00"/>
                </a:solidFill>
              </a:rPr>
              <a:t>friends</a:t>
            </a:r>
            <a:r>
              <a:rPr lang="en-GB" dirty="0"/>
              <a:t> if you do what </a:t>
            </a:r>
            <a:r>
              <a:rPr lang="en-GB" dirty="0">
                <a:solidFill>
                  <a:srgbClr val="FFFF00"/>
                </a:solidFill>
              </a:rPr>
              <a:t>I command you</a:t>
            </a:r>
            <a:r>
              <a:rPr lang="en-GB" dirty="0"/>
              <a:t>.</a:t>
            </a:r>
            <a:endParaRPr lang="en-GB" dirty="0" smtClean="0"/>
          </a:p>
          <a:p>
            <a:pPr>
              <a:spcBef>
                <a:spcPct val="55000"/>
              </a:spcBef>
            </a:pPr>
            <a:r>
              <a:rPr lang="en-GB" dirty="0"/>
              <a:t>John </a:t>
            </a:r>
            <a:r>
              <a:rPr lang="en-GB" dirty="0" smtClean="0"/>
              <a:t>15:15 No </a:t>
            </a:r>
            <a:r>
              <a:rPr lang="en-GB" dirty="0"/>
              <a:t>longer do I call you </a:t>
            </a:r>
            <a:r>
              <a:rPr lang="en-GB" dirty="0" smtClean="0"/>
              <a:t>servants, </a:t>
            </a:r>
            <a:r>
              <a:rPr lang="en-GB" dirty="0"/>
              <a:t>for the </a:t>
            </a:r>
            <a:r>
              <a:rPr lang="en-GB" dirty="0" smtClean="0"/>
              <a:t>servant </a:t>
            </a:r>
            <a:r>
              <a:rPr lang="en-GB" dirty="0"/>
              <a:t>does not know what his master is doing; but I have called you </a:t>
            </a:r>
            <a:r>
              <a:rPr lang="en-GB" dirty="0">
                <a:solidFill>
                  <a:srgbClr val="FFFF00"/>
                </a:solidFill>
              </a:rPr>
              <a:t>friends</a:t>
            </a:r>
            <a:r>
              <a:rPr lang="en-GB" dirty="0"/>
              <a:t>, for all things that I have heard from My Father </a:t>
            </a:r>
            <a:r>
              <a:rPr lang="en-GB" dirty="0">
                <a:solidFill>
                  <a:srgbClr val="FFFF00"/>
                </a:solidFill>
              </a:rPr>
              <a:t>I have made known to you</a:t>
            </a:r>
            <a:r>
              <a:rPr lang="en-GB" dirty="0" smtClean="0">
                <a:solidFill>
                  <a:srgbClr val="FFFF00"/>
                </a:solidFill>
              </a:rPr>
              <a:t>.</a:t>
            </a:r>
          </a:p>
          <a:p>
            <a:pPr>
              <a:spcBef>
                <a:spcPct val="55000"/>
              </a:spcBef>
            </a:pPr>
            <a:r>
              <a:rPr lang="en-GB" dirty="0" smtClean="0"/>
              <a:t>Entrusted with insider knowledge &amp; revelation</a:t>
            </a:r>
          </a:p>
        </p:txBody>
      </p:sp>
    </p:spTree>
    <p:extLst>
      <p:ext uri="{BB962C8B-B14F-4D97-AF65-F5344CB8AC3E}">
        <p14:creationId xmlns:p14="http://schemas.microsoft.com/office/powerpoint/2010/main" val="384781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8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/>
              <a:t>Vision 2012</a:t>
            </a:r>
          </a:p>
        </p:txBody>
      </p:sp>
      <p:sp>
        <p:nvSpPr>
          <p:cNvPr id="1102851" name="Rectangle 3"/>
          <p:cNvSpPr>
            <a:spLocks noGrp="1" noChangeArrowheads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92500"/>
          </a:bodyPr>
          <a:lstStyle/>
          <a:p>
            <a:pPr>
              <a:spcBef>
                <a:spcPts val="3600"/>
              </a:spcBef>
            </a:pPr>
            <a:r>
              <a:rPr lang="en-GB" sz="3600" dirty="0" smtClean="0"/>
              <a:t>Let go of our negative pasts</a:t>
            </a:r>
          </a:p>
          <a:p>
            <a:pPr>
              <a:spcBef>
                <a:spcPts val="3600"/>
              </a:spcBef>
            </a:pPr>
            <a:r>
              <a:rPr lang="en-GB" sz="3600" dirty="0"/>
              <a:t>Let go </a:t>
            </a:r>
            <a:r>
              <a:rPr lang="en-GB" sz="3600" dirty="0" smtClean="0"/>
              <a:t>of the s</a:t>
            </a:r>
            <a:r>
              <a:rPr lang="en-GB" sz="3600" dirty="0" smtClean="0"/>
              <a:t>in </a:t>
            </a:r>
            <a:r>
              <a:rPr lang="en-GB" sz="3600" dirty="0" smtClean="0"/>
              <a:t>that entangles &amp; hinders us</a:t>
            </a:r>
          </a:p>
          <a:p>
            <a:pPr>
              <a:spcBef>
                <a:spcPts val="3600"/>
              </a:spcBef>
            </a:pPr>
            <a:r>
              <a:rPr lang="en-GB" sz="3600" dirty="0"/>
              <a:t>Let go </a:t>
            </a:r>
            <a:r>
              <a:rPr lang="en-GB" sz="3600" dirty="0" smtClean="0"/>
              <a:t>of </a:t>
            </a:r>
            <a:r>
              <a:rPr lang="en-GB" sz="3600" dirty="0"/>
              <a:t>o</a:t>
            </a:r>
            <a:r>
              <a:rPr lang="en-GB" sz="3600" dirty="0" smtClean="0"/>
              <a:t>ur own desires &amp; directions in the flesh that weigh us down</a:t>
            </a:r>
          </a:p>
          <a:p>
            <a:pPr>
              <a:spcBef>
                <a:spcPts val="3600"/>
              </a:spcBef>
            </a:pPr>
            <a:r>
              <a:rPr lang="en-GB" sz="3600" dirty="0" smtClean="0"/>
              <a:t>Grab hold of our destinies in God</a:t>
            </a:r>
          </a:p>
          <a:p>
            <a:pPr>
              <a:spcBef>
                <a:spcPts val="3600"/>
              </a:spcBef>
            </a:pPr>
            <a:r>
              <a:rPr lang="en-GB" sz="3600" dirty="0" smtClean="0"/>
              <a:t>Run the race ahead with perseverance</a:t>
            </a:r>
          </a:p>
          <a:p>
            <a:pPr>
              <a:spcBef>
                <a:spcPts val="3600"/>
              </a:spcBef>
            </a:pPr>
            <a:r>
              <a:rPr lang="en-GB" sz="3600" dirty="0" smtClean="0"/>
              <a:t>Press on towards our destinies</a:t>
            </a:r>
          </a:p>
        </p:txBody>
      </p:sp>
    </p:spTree>
    <p:extLst>
      <p:ext uri="{BB962C8B-B14F-4D97-AF65-F5344CB8AC3E}">
        <p14:creationId xmlns:p14="http://schemas.microsoft.com/office/powerpoint/2010/main" val="356351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011" name="Line 75"/>
          <p:cNvSpPr>
            <a:spLocks noChangeShapeType="1"/>
          </p:cNvSpPr>
          <p:nvPr/>
        </p:nvSpPr>
        <p:spPr bwMode="auto">
          <a:xfrm>
            <a:off x="3851275" y="4581525"/>
            <a:ext cx="2089150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064010" name="Line 74"/>
          <p:cNvSpPr>
            <a:spLocks noChangeShapeType="1"/>
          </p:cNvSpPr>
          <p:nvPr/>
        </p:nvSpPr>
        <p:spPr bwMode="auto">
          <a:xfrm>
            <a:off x="1331913" y="4581525"/>
            <a:ext cx="1655762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06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dirty="0"/>
              <a:t>Preparing for destiny -Training</a:t>
            </a:r>
          </a:p>
        </p:txBody>
      </p:sp>
      <p:sp>
        <p:nvSpPr>
          <p:cNvPr id="1063971" name="Text Box 35"/>
          <p:cNvSpPr txBox="1">
            <a:spLocks noChangeArrowheads="1"/>
          </p:cNvSpPr>
          <p:nvPr/>
        </p:nvSpPr>
        <p:spPr bwMode="auto">
          <a:xfrm>
            <a:off x="1331913" y="3933825"/>
            <a:ext cx="12969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I am Lord</a:t>
            </a:r>
          </a:p>
        </p:txBody>
      </p:sp>
      <p:grpSp>
        <p:nvGrpSpPr>
          <p:cNvPr id="1063995" name="Group 59"/>
          <p:cNvGrpSpPr>
            <a:grpSpLocks/>
          </p:cNvGrpSpPr>
          <p:nvPr/>
        </p:nvGrpSpPr>
        <p:grpSpPr bwMode="auto">
          <a:xfrm>
            <a:off x="1258888" y="4219575"/>
            <a:ext cx="1420812" cy="1649413"/>
            <a:chOff x="793" y="2658"/>
            <a:chExt cx="895" cy="1039"/>
          </a:xfrm>
        </p:grpSpPr>
        <p:grpSp>
          <p:nvGrpSpPr>
            <p:cNvPr id="1063966" name="Group 30"/>
            <p:cNvGrpSpPr>
              <a:grpSpLocks/>
            </p:cNvGrpSpPr>
            <p:nvPr/>
          </p:nvGrpSpPr>
          <p:grpSpPr bwMode="auto">
            <a:xfrm>
              <a:off x="883" y="2658"/>
              <a:ext cx="726" cy="591"/>
              <a:chOff x="577" y="2077"/>
              <a:chExt cx="481" cy="455"/>
            </a:xfrm>
          </p:grpSpPr>
          <p:grpSp>
            <p:nvGrpSpPr>
              <p:cNvPr id="1063967" name="Group 31"/>
              <p:cNvGrpSpPr>
                <a:grpSpLocks noChangeAspect="1"/>
              </p:cNvGrpSpPr>
              <p:nvPr/>
            </p:nvGrpSpPr>
            <p:grpSpPr bwMode="auto">
              <a:xfrm>
                <a:off x="577" y="2077"/>
                <a:ext cx="481" cy="455"/>
                <a:chOff x="4059" y="301"/>
                <a:chExt cx="816" cy="771"/>
              </a:xfrm>
            </p:grpSpPr>
            <p:pic>
              <p:nvPicPr>
                <p:cNvPr id="1063968" name="Picture 3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00" y="301"/>
                  <a:ext cx="283" cy="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063969" name="AutoShape 33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4059" y="709"/>
                  <a:ext cx="816" cy="36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dirty="0"/>
                </a:p>
              </p:txBody>
            </p:sp>
          </p:grpSp>
          <p:pic>
            <p:nvPicPr>
              <p:cNvPr id="1063970" name="Picture 3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3" y="2325"/>
                <a:ext cx="247" cy="1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63972" name="Rectangle 36"/>
            <p:cNvSpPr>
              <a:spLocks noChangeArrowheads="1"/>
            </p:cNvSpPr>
            <p:nvPr/>
          </p:nvSpPr>
          <p:spPr bwMode="auto">
            <a:xfrm>
              <a:off x="793" y="3293"/>
              <a:ext cx="89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8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/>
                <a:t>Seat of Rest</a:t>
              </a:r>
            </a:p>
            <a:p>
              <a:r>
                <a:rPr lang="en-GB" dirty="0"/>
                <a:t>Government</a:t>
              </a:r>
            </a:p>
          </p:txBody>
        </p:sp>
      </p:grpSp>
      <p:sp>
        <p:nvSpPr>
          <p:cNvPr id="1063973" name="Text Box 37"/>
          <p:cNvSpPr txBox="1">
            <a:spLocks noChangeArrowheads="1"/>
          </p:cNvSpPr>
          <p:nvPr/>
        </p:nvSpPr>
        <p:spPr bwMode="auto">
          <a:xfrm>
            <a:off x="1380946" y="3573463"/>
            <a:ext cx="1295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King</a:t>
            </a:r>
          </a:p>
        </p:txBody>
      </p:sp>
      <p:sp>
        <p:nvSpPr>
          <p:cNvPr id="1063975" name="Text Box 39"/>
          <p:cNvSpPr txBox="1">
            <a:spLocks noChangeArrowheads="1"/>
          </p:cNvSpPr>
          <p:nvPr/>
        </p:nvSpPr>
        <p:spPr bwMode="auto">
          <a:xfrm>
            <a:off x="7378125" y="1367531"/>
            <a:ext cx="86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 smtClean="0"/>
              <a:t>Friend</a:t>
            </a:r>
            <a:endParaRPr lang="en-GB" dirty="0"/>
          </a:p>
        </p:txBody>
      </p:sp>
      <p:sp>
        <p:nvSpPr>
          <p:cNvPr id="1063982" name="Text Box 46"/>
          <p:cNvSpPr txBox="1">
            <a:spLocks noChangeArrowheads="1"/>
          </p:cNvSpPr>
          <p:nvPr/>
        </p:nvSpPr>
        <p:spPr bwMode="auto">
          <a:xfrm>
            <a:off x="4427538" y="3933825"/>
            <a:ext cx="12239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I am King</a:t>
            </a:r>
          </a:p>
        </p:txBody>
      </p:sp>
      <p:grpSp>
        <p:nvGrpSpPr>
          <p:cNvPr id="1064000" name="Group 64"/>
          <p:cNvGrpSpPr>
            <a:grpSpLocks/>
          </p:cNvGrpSpPr>
          <p:nvPr/>
        </p:nvGrpSpPr>
        <p:grpSpPr bwMode="auto">
          <a:xfrm>
            <a:off x="4356100" y="4292600"/>
            <a:ext cx="1420813" cy="1649413"/>
            <a:chOff x="2744" y="2704"/>
            <a:chExt cx="895" cy="1039"/>
          </a:xfrm>
        </p:grpSpPr>
        <p:grpSp>
          <p:nvGrpSpPr>
            <p:cNvPr id="1063977" name="Group 41"/>
            <p:cNvGrpSpPr>
              <a:grpSpLocks/>
            </p:cNvGrpSpPr>
            <p:nvPr/>
          </p:nvGrpSpPr>
          <p:grpSpPr bwMode="auto">
            <a:xfrm>
              <a:off x="2834" y="2704"/>
              <a:ext cx="726" cy="591"/>
              <a:chOff x="577" y="2077"/>
              <a:chExt cx="481" cy="455"/>
            </a:xfrm>
          </p:grpSpPr>
          <p:grpSp>
            <p:nvGrpSpPr>
              <p:cNvPr id="1063978" name="Group 42"/>
              <p:cNvGrpSpPr>
                <a:grpSpLocks noChangeAspect="1"/>
              </p:cNvGrpSpPr>
              <p:nvPr/>
            </p:nvGrpSpPr>
            <p:grpSpPr bwMode="auto">
              <a:xfrm>
                <a:off x="577" y="2077"/>
                <a:ext cx="481" cy="455"/>
                <a:chOff x="4059" y="301"/>
                <a:chExt cx="816" cy="771"/>
              </a:xfrm>
            </p:grpSpPr>
            <p:pic>
              <p:nvPicPr>
                <p:cNvPr id="1063979" name="Picture 4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00" y="301"/>
                  <a:ext cx="283" cy="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063980" name="AutoShape 44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4059" y="709"/>
                  <a:ext cx="816" cy="36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dirty="0"/>
                </a:p>
              </p:txBody>
            </p:sp>
          </p:grpSp>
          <p:pic>
            <p:nvPicPr>
              <p:cNvPr id="1063981" name="Picture 4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3" y="2325"/>
                <a:ext cx="247" cy="1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63983" name="Rectangle 47"/>
            <p:cNvSpPr>
              <a:spLocks noChangeArrowheads="1"/>
            </p:cNvSpPr>
            <p:nvPr/>
          </p:nvSpPr>
          <p:spPr bwMode="auto">
            <a:xfrm>
              <a:off x="2744" y="3339"/>
              <a:ext cx="89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8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/>
                <a:t>Seat of Rest</a:t>
              </a:r>
            </a:p>
            <a:p>
              <a:r>
                <a:rPr lang="en-GB" dirty="0"/>
                <a:t>Government</a:t>
              </a:r>
            </a:p>
          </p:txBody>
        </p:sp>
      </p:grpSp>
      <p:sp>
        <p:nvSpPr>
          <p:cNvPr id="1063984" name="Text Box 48"/>
          <p:cNvSpPr txBox="1">
            <a:spLocks noChangeArrowheads="1"/>
          </p:cNvSpPr>
          <p:nvPr/>
        </p:nvSpPr>
        <p:spPr bwMode="auto">
          <a:xfrm>
            <a:off x="4482632" y="6092825"/>
            <a:ext cx="1512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Rule House</a:t>
            </a:r>
          </a:p>
        </p:txBody>
      </p:sp>
      <p:sp>
        <p:nvSpPr>
          <p:cNvPr id="1063987" name="Text Box 51"/>
          <p:cNvSpPr txBox="1">
            <a:spLocks noChangeArrowheads="1"/>
          </p:cNvSpPr>
          <p:nvPr/>
        </p:nvSpPr>
        <p:spPr bwMode="auto">
          <a:xfrm>
            <a:off x="2597803" y="1401808"/>
            <a:ext cx="86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Servant</a:t>
            </a:r>
          </a:p>
        </p:txBody>
      </p:sp>
      <p:sp>
        <p:nvSpPr>
          <p:cNvPr id="1063989" name="Text Box 53"/>
          <p:cNvSpPr txBox="1">
            <a:spLocks noChangeArrowheads="1"/>
          </p:cNvSpPr>
          <p:nvPr/>
        </p:nvSpPr>
        <p:spPr bwMode="auto">
          <a:xfrm>
            <a:off x="4682331" y="906048"/>
            <a:ext cx="13668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Ways of God</a:t>
            </a:r>
          </a:p>
        </p:txBody>
      </p:sp>
      <p:sp>
        <p:nvSpPr>
          <p:cNvPr id="1063992" name="Text Box 56"/>
          <p:cNvSpPr txBox="1">
            <a:spLocks noChangeArrowheads="1"/>
          </p:cNvSpPr>
          <p:nvPr/>
        </p:nvSpPr>
        <p:spPr bwMode="auto">
          <a:xfrm>
            <a:off x="2273953" y="1849818"/>
            <a:ext cx="172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Works of God</a:t>
            </a:r>
          </a:p>
        </p:txBody>
      </p:sp>
      <p:sp>
        <p:nvSpPr>
          <p:cNvPr id="1063993" name="Text Box 57"/>
          <p:cNvSpPr txBox="1">
            <a:spLocks noChangeArrowheads="1"/>
          </p:cNvSpPr>
          <p:nvPr/>
        </p:nvSpPr>
        <p:spPr bwMode="auto">
          <a:xfrm>
            <a:off x="4611174" y="1829851"/>
            <a:ext cx="1727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Resources</a:t>
            </a:r>
            <a:br>
              <a:rPr lang="en-GB" dirty="0"/>
            </a:br>
            <a:r>
              <a:rPr lang="en-GB" dirty="0"/>
              <a:t>Responsibility</a:t>
            </a:r>
          </a:p>
        </p:txBody>
      </p:sp>
      <p:sp>
        <p:nvSpPr>
          <p:cNvPr id="1063994" name="Text Box 58"/>
          <p:cNvSpPr txBox="1">
            <a:spLocks noChangeArrowheads="1"/>
          </p:cNvSpPr>
          <p:nvPr/>
        </p:nvSpPr>
        <p:spPr bwMode="auto">
          <a:xfrm>
            <a:off x="6987380" y="1815966"/>
            <a:ext cx="172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Relationship</a:t>
            </a:r>
          </a:p>
        </p:txBody>
      </p:sp>
      <p:sp>
        <p:nvSpPr>
          <p:cNvPr id="1063996" name="Text Box 60"/>
          <p:cNvSpPr txBox="1">
            <a:spLocks noChangeArrowheads="1"/>
          </p:cNvSpPr>
          <p:nvPr/>
        </p:nvSpPr>
        <p:spPr bwMode="auto">
          <a:xfrm>
            <a:off x="882182" y="6092825"/>
            <a:ext cx="2301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Administer Principles of Kingdom</a:t>
            </a:r>
          </a:p>
        </p:txBody>
      </p:sp>
      <p:sp>
        <p:nvSpPr>
          <p:cNvPr id="1063997" name="Text Box 61"/>
          <p:cNvSpPr txBox="1">
            <a:spLocks noChangeArrowheads="1"/>
          </p:cNvSpPr>
          <p:nvPr/>
        </p:nvSpPr>
        <p:spPr bwMode="auto">
          <a:xfrm>
            <a:off x="0" y="4437063"/>
            <a:ext cx="12239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Holy Spirit</a:t>
            </a:r>
          </a:p>
        </p:txBody>
      </p:sp>
      <p:sp>
        <p:nvSpPr>
          <p:cNvPr id="1063998" name="Text Box 62"/>
          <p:cNvSpPr txBox="1">
            <a:spLocks noChangeArrowheads="1"/>
          </p:cNvSpPr>
          <p:nvPr/>
        </p:nvSpPr>
        <p:spPr bwMode="auto">
          <a:xfrm>
            <a:off x="2987675" y="4437063"/>
            <a:ext cx="86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Jesus</a:t>
            </a:r>
          </a:p>
        </p:txBody>
      </p:sp>
      <p:sp>
        <p:nvSpPr>
          <p:cNvPr id="1063999" name="Text Box 63"/>
          <p:cNvSpPr txBox="1">
            <a:spLocks noChangeArrowheads="1"/>
          </p:cNvSpPr>
          <p:nvPr/>
        </p:nvSpPr>
        <p:spPr bwMode="auto">
          <a:xfrm>
            <a:off x="4211638" y="3573463"/>
            <a:ext cx="17287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Father</a:t>
            </a:r>
          </a:p>
        </p:txBody>
      </p:sp>
      <p:grpSp>
        <p:nvGrpSpPr>
          <p:cNvPr id="1064001" name="Group 65"/>
          <p:cNvGrpSpPr>
            <a:grpSpLocks/>
          </p:cNvGrpSpPr>
          <p:nvPr/>
        </p:nvGrpSpPr>
        <p:grpSpPr bwMode="auto">
          <a:xfrm>
            <a:off x="6948488" y="4149725"/>
            <a:ext cx="1420812" cy="1649413"/>
            <a:chOff x="2744" y="2704"/>
            <a:chExt cx="895" cy="1039"/>
          </a:xfrm>
        </p:grpSpPr>
        <p:grpSp>
          <p:nvGrpSpPr>
            <p:cNvPr id="1064002" name="Group 66"/>
            <p:cNvGrpSpPr>
              <a:grpSpLocks/>
            </p:cNvGrpSpPr>
            <p:nvPr/>
          </p:nvGrpSpPr>
          <p:grpSpPr bwMode="auto">
            <a:xfrm>
              <a:off x="2834" y="2704"/>
              <a:ext cx="726" cy="591"/>
              <a:chOff x="577" y="2077"/>
              <a:chExt cx="481" cy="455"/>
            </a:xfrm>
          </p:grpSpPr>
          <p:grpSp>
            <p:nvGrpSpPr>
              <p:cNvPr id="1064003" name="Group 67"/>
              <p:cNvGrpSpPr>
                <a:grpSpLocks noChangeAspect="1"/>
              </p:cNvGrpSpPr>
              <p:nvPr/>
            </p:nvGrpSpPr>
            <p:grpSpPr bwMode="auto">
              <a:xfrm>
                <a:off x="577" y="2077"/>
                <a:ext cx="481" cy="455"/>
                <a:chOff x="4059" y="301"/>
                <a:chExt cx="816" cy="771"/>
              </a:xfrm>
            </p:grpSpPr>
            <p:pic>
              <p:nvPicPr>
                <p:cNvPr id="1064004" name="Picture 68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00" y="301"/>
                  <a:ext cx="283" cy="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064005" name="AutoShape 69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4059" y="709"/>
                  <a:ext cx="816" cy="36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dirty="0"/>
                </a:p>
              </p:txBody>
            </p:sp>
          </p:grpSp>
          <p:pic>
            <p:nvPicPr>
              <p:cNvPr id="1064006" name="Picture 7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3" y="2325"/>
                <a:ext cx="247" cy="1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64007" name="Rectangle 71"/>
            <p:cNvSpPr>
              <a:spLocks noChangeArrowheads="1"/>
            </p:cNvSpPr>
            <p:nvPr/>
          </p:nvSpPr>
          <p:spPr bwMode="auto">
            <a:xfrm>
              <a:off x="2744" y="3339"/>
              <a:ext cx="89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8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/>
                <a:t>Seat of Rest</a:t>
              </a:r>
            </a:p>
            <a:p>
              <a:r>
                <a:rPr lang="en-GB" dirty="0"/>
                <a:t>Government</a:t>
              </a:r>
            </a:p>
          </p:txBody>
        </p:sp>
      </p:grpSp>
      <p:sp>
        <p:nvSpPr>
          <p:cNvPr id="1064008" name="Text Box 72"/>
          <p:cNvSpPr txBox="1">
            <a:spLocks noChangeArrowheads="1"/>
          </p:cNvSpPr>
          <p:nvPr/>
        </p:nvSpPr>
        <p:spPr bwMode="auto">
          <a:xfrm>
            <a:off x="7092950" y="3716338"/>
            <a:ext cx="12239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I am a Son</a:t>
            </a:r>
          </a:p>
        </p:txBody>
      </p:sp>
      <p:sp>
        <p:nvSpPr>
          <p:cNvPr id="1064009" name="Text Box 73"/>
          <p:cNvSpPr txBox="1">
            <a:spLocks noChangeArrowheads="1"/>
          </p:cNvSpPr>
          <p:nvPr/>
        </p:nvSpPr>
        <p:spPr bwMode="auto">
          <a:xfrm>
            <a:off x="5867400" y="4437063"/>
            <a:ext cx="1079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Father</a:t>
            </a:r>
          </a:p>
        </p:txBody>
      </p:sp>
      <p:sp>
        <p:nvSpPr>
          <p:cNvPr id="1064012" name="Text Box 76"/>
          <p:cNvSpPr txBox="1">
            <a:spLocks noChangeArrowheads="1"/>
          </p:cNvSpPr>
          <p:nvPr/>
        </p:nvSpPr>
        <p:spPr bwMode="auto">
          <a:xfrm>
            <a:off x="6948488" y="6092825"/>
            <a:ext cx="1512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Judge Courts</a:t>
            </a:r>
          </a:p>
        </p:txBody>
      </p:sp>
      <p:sp>
        <p:nvSpPr>
          <p:cNvPr id="122" name="Text Box 51"/>
          <p:cNvSpPr txBox="1">
            <a:spLocks noChangeArrowheads="1"/>
          </p:cNvSpPr>
          <p:nvPr/>
        </p:nvSpPr>
        <p:spPr bwMode="auto">
          <a:xfrm>
            <a:off x="4611174" y="1380777"/>
            <a:ext cx="15117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 smtClean="0"/>
              <a:t>Steward</a:t>
            </a:r>
            <a:endParaRPr lang="en-GB" dirty="0"/>
          </a:p>
        </p:txBody>
      </p:sp>
      <p:sp>
        <p:nvSpPr>
          <p:cNvPr id="123" name="Line 74"/>
          <p:cNvSpPr>
            <a:spLocks noChangeShapeType="1"/>
          </p:cNvSpPr>
          <p:nvPr/>
        </p:nvSpPr>
        <p:spPr bwMode="auto">
          <a:xfrm>
            <a:off x="3805230" y="1558400"/>
            <a:ext cx="827881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24" name="Line 74"/>
          <p:cNvSpPr>
            <a:spLocks noChangeShapeType="1"/>
          </p:cNvSpPr>
          <p:nvPr/>
        </p:nvSpPr>
        <p:spPr bwMode="auto">
          <a:xfrm>
            <a:off x="6186470" y="1558400"/>
            <a:ext cx="827881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grpSp>
        <p:nvGrpSpPr>
          <p:cNvPr id="125" name="Group 124"/>
          <p:cNvGrpSpPr/>
          <p:nvPr/>
        </p:nvGrpSpPr>
        <p:grpSpPr>
          <a:xfrm>
            <a:off x="441101" y="703128"/>
            <a:ext cx="1420813" cy="2225675"/>
            <a:chOff x="2987675" y="908050"/>
            <a:chExt cx="1420813" cy="2225675"/>
          </a:xfrm>
        </p:grpSpPr>
        <p:sp>
          <p:nvSpPr>
            <p:cNvPr id="126" name="Text Box 27"/>
            <p:cNvSpPr txBox="1">
              <a:spLocks noChangeArrowheads="1"/>
            </p:cNvSpPr>
            <p:nvPr/>
          </p:nvSpPr>
          <p:spPr bwMode="auto">
            <a:xfrm>
              <a:off x="3276600" y="908050"/>
              <a:ext cx="863600" cy="549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dirty="0"/>
                <a:t>Jesus</a:t>
              </a:r>
              <a:r>
                <a:rPr lang="en-GB" dirty="0">
                  <a:solidFill>
                    <a:srgbClr val="66FF66"/>
                  </a:solidFill>
                </a:rPr>
                <a:t> </a:t>
              </a:r>
              <a:r>
                <a:rPr lang="en-GB" dirty="0"/>
                <a:t>is Lord</a:t>
              </a:r>
            </a:p>
          </p:txBody>
        </p:sp>
        <p:grpSp>
          <p:nvGrpSpPr>
            <p:cNvPr id="127" name="Group 49"/>
            <p:cNvGrpSpPr>
              <a:grpSpLocks/>
            </p:cNvGrpSpPr>
            <p:nvPr/>
          </p:nvGrpSpPr>
          <p:grpSpPr bwMode="auto">
            <a:xfrm>
              <a:off x="2987675" y="1484313"/>
              <a:ext cx="1420813" cy="1649412"/>
              <a:chOff x="2336" y="1026"/>
              <a:chExt cx="895" cy="1039"/>
            </a:xfrm>
          </p:grpSpPr>
          <p:grpSp>
            <p:nvGrpSpPr>
              <p:cNvPr id="128" name="Group 22"/>
              <p:cNvGrpSpPr>
                <a:grpSpLocks/>
              </p:cNvGrpSpPr>
              <p:nvPr/>
            </p:nvGrpSpPr>
            <p:grpSpPr bwMode="auto">
              <a:xfrm>
                <a:off x="2426" y="1026"/>
                <a:ext cx="726" cy="591"/>
                <a:chOff x="577" y="2077"/>
                <a:chExt cx="481" cy="455"/>
              </a:xfrm>
            </p:grpSpPr>
            <p:grpSp>
              <p:nvGrpSpPr>
                <p:cNvPr id="130" name="Group 23"/>
                <p:cNvGrpSpPr>
                  <a:grpSpLocks noChangeAspect="1"/>
                </p:cNvGrpSpPr>
                <p:nvPr/>
              </p:nvGrpSpPr>
              <p:grpSpPr bwMode="auto">
                <a:xfrm>
                  <a:off x="577" y="2077"/>
                  <a:ext cx="481" cy="455"/>
                  <a:chOff x="4059" y="301"/>
                  <a:chExt cx="816" cy="771"/>
                </a:xfrm>
              </p:grpSpPr>
              <p:pic>
                <p:nvPicPr>
                  <p:cNvPr id="132" name="Picture 24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300" y="301"/>
                    <a:ext cx="283" cy="42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33" name="AutoShape 25"/>
                  <p:cNvSpPr>
                    <a:spLocks noChangeAspect="1" noChangeArrowheads="1"/>
                  </p:cNvSpPr>
                  <p:nvPr/>
                </p:nvSpPr>
                <p:spPr bwMode="auto">
                  <a:xfrm rot="10800000">
                    <a:off x="4059" y="709"/>
                    <a:ext cx="816" cy="363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</p:grpSp>
            <p:pic>
              <p:nvPicPr>
                <p:cNvPr id="131" name="Picture 26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3" y="2325"/>
                  <a:ext cx="247" cy="1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129" name="Rectangle 28"/>
              <p:cNvSpPr>
                <a:spLocks noChangeArrowheads="1"/>
              </p:cNvSpPr>
              <p:nvPr/>
            </p:nvSpPr>
            <p:spPr bwMode="auto">
              <a:xfrm>
                <a:off x="2336" y="1661"/>
                <a:ext cx="895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8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dirty="0"/>
                  <a:t>Seat of Rest</a:t>
                </a:r>
              </a:p>
              <a:p>
                <a:r>
                  <a:rPr lang="en-GB" dirty="0"/>
                  <a:t>Government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1481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011" grpId="0" animBg="1"/>
      <p:bldP spid="1064010" grpId="0" animBg="1"/>
      <p:bldP spid="1063971" grpId="0"/>
      <p:bldP spid="1063973" grpId="0"/>
      <p:bldP spid="1063975" grpId="0"/>
      <p:bldP spid="1063982" grpId="0"/>
      <p:bldP spid="1063984" grpId="0"/>
      <p:bldP spid="1063987" grpId="0"/>
      <p:bldP spid="1063989" grpId="0"/>
      <p:bldP spid="1063992" grpId="0"/>
      <p:bldP spid="1063993" grpId="0"/>
      <p:bldP spid="1063994" grpId="0"/>
      <p:bldP spid="1063996" grpId="0"/>
      <p:bldP spid="1063997" grpId="0"/>
      <p:bldP spid="1063998" grpId="0"/>
      <p:bldP spid="1063999" grpId="0"/>
      <p:bldP spid="1064008" grpId="0"/>
      <p:bldP spid="1064009" grpId="0"/>
      <p:bldP spid="1064012" grpId="0"/>
      <p:bldP spid="122" grpId="0"/>
      <p:bldP spid="123" grpId="0" animBg="1"/>
      <p:bldP spid="12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dirty="0"/>
              <a:t>Preparing for destiny - Seat of Rest</a:t>
            </a:r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545138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GB" dirty="0"/>
              <a:t>Alignment into the desire of God</a:t>
            </a:r>
          </a:p>
          <a:p>
            <a:pPr>
              <a:spcBef>
                <a:spcPct val="55000"/>
              </a:spcBef>
            </a:pPr>
            <a:r>
              <a:rPr lang="en-GB" dirty="0"/>
              <a:t>Engagement into purpose of God</a:t>
            </a:r>
          </a:p>
          <a:p>
            <a:pPr>
              <a:spcBef>
                <a:spcPct val="55000"/>
              </a:spcBef>
            </a:pPr>
            <a:r>
              <a:rPr lang="en-GB" dirty="0"/>
              <a:t>Setting </a:t>
            </a:r>
            <a:r>
              <a:rPr lang="en-GB" dirty="0" smtClean="0"/>
              <a:t>ourselves </a:t>
            </a:r>
            <a:r>
              <a:rPr lang="en-GB" dirty="0"/>
              <a:t>apart to yield to His Lordship</a:t>
            </a:r>
          </a:p>
          <a:p>
            <a:pPr>
              <a:spcBef>
                <a:spcPct val="55000"/>
              </a:spcBef>
            </a:pPr>
            <a:r>
              <a:rPr lang="en-GB" dirty="0"/>
              <a:t>Surrender to His government in our lives</a:t>
            </a:r>
          </a:p>
          <a:p>
            <a:pPr>
              <a:spcBef>
                <a:spcPct val="55000"/>
              </a:spcBef>
            </a:pPr>
            <a:r>
              <a:rPr lang="en-GB" dirty="0"/>
              <a:t>Internally equipping us to engage external things so they change to take on the reflection of the </a:t>
            </a:r>
            <a:r>
              <a:rPr lang="en-GB" dirty="0" smtClean="0"/>
              <a:t>internal authority</a:t>
            </a:r>
            <a:endParaRPr lang="en-GB" dirty="0"/>
          </a:p>
          <a:p>
            <a:pPr>
              <a:spcBef>
                <a:spcPct val="55000"/>
              </a:spcBef>
            </a:pPr>
            <a:r>
              <a:rPr lang="en-GB" dirty="0"/>
              <a:t>Walk into chaos to transform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98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1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60413"/>
          </a:xfrm>
          <a:noFill/>
          <a:ln/>
        </p:spPr>
        <p:txBody>
          <a:bodyPr lIns="0" tIns="0" rIns="0" bIns="0"/>
          <a:lstStyle/>
          <a:p>
            <a:r>
              <a:rPr lang="en-GB"/>
              <a:t>Preparing for Destiny- Practice</a:t>
            </a:r>
          </a:p>
        </p:txBody>
      </p:sp>
      <p:sp>
        <p:nvSpPr>
          <p:cNvPr id="923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964612" cy="5616575"/>
          </a:xfrm>
          <a:noFill/>
          <a:ln/>
        </p:spPr>
        <p:txBody>
          <a:bodyPr lIns="18000" tIns="0" rIns="18000" bIns="0"/>
          <a:lstStyle/>
          <a:p>
            <a:r>
              <a:rPr lang="en-GB" sz="3600" dirty="0" err="1"/>
              <a:t>Heb</a:t>
            </a:r>
            <a:r>
              <a:rPr lang="en-GB" sz="3600" dirty="0"/>
              <a:t> 5:14 But solid food is for the mature, who because of </a:t>
            </a:r>
            <a:r>
              <a:rPr lang="en-GB" sz="3600" dirty="0">
                <a:solidFill>
                  <a:srgbClr val="FFFF00"/>
                </a:solidFill>
              </a:rPr>
              <a:t>practice have their senses trained</a:t>
            </a:r>
            <a:r>
              <a:rPr lang="en-GB" sz="3600" dirty="0"/>
              <a:t> to discern good and evil. (</a:t>
            </a:r>
            <a:r>
              <a:rPr lang="en-GB" sz="3600" dirty="0">
                <a:solidFill>
                  <a:srgbClr val="FFFF00"/>
                </a:solidFill>
              </a:rPr>
              <a:t>spirit &amp; soul</a:t>
            </a:r>
            <a:r>
              <a:rPr lang="en-GB" sz="3600" dirty="0"/>
              <a:t>)</a:t>
            </a:r>
          </a:p>
          <a:p>
            <a:r>
              <a:rPr lang="en-GB" sz="3600" dirty="0"/>
              <a:t>Stepping in Stepping </a:t>
            </a:r>
            <a:r>
              <a:rPr lang="en-GB" sz="3600" dirty="0" smtClean="0"/>
              <a:t>out of His presence</a:t>
            </a:r>
            <a:endParaRPr lang="en-GB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5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dirty="0"/>
              <a:t>Preparing for destiny - Seat of Rest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8964613" cy="5545138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GB" dirty="0"/>
              <a:t>Father I thank you that </a:t>
            </a:r>
            <a:r>
              <a:rPr lang="en-GB" dirty="0" smtClean="0"/>
              <a:t>You </a:t>
            </a:r>
            <a:r>
              <a:rPr lang="en-GB" dirty="0"/>
              <a:t>have made a way for me to come into your presence</a:t>
            </a:r>
          </a:p>
          <a:p>
            <a:pPr>
              <a:spcBef>
                <a:spcPct val="55000"/>
              </a:spcBef>
            </a:pPr>
            <a:r>
              <a:rPr lang="en-GB" dirty="0"/>
              <a:t>By faith I step into the realm of your presence &amp; ask you to forgive me for not fully surrendering to the absolute government of </a:t>
            </a:r>
            <a:r>
              <a:rPr lang="en-GB" dirty="0" smtClean="0"/>
              <a:t>Your </a:t>
            </a:r>
            <a:r>
              <a:rPr lang="en-GB" dirty="0"/>
              <a:t>kingdom in my life</a:t>
            </a:r>
          </a:p>
          <a:p>
            <a:pPr>
              <a:spcBef>
                <a:spcPct val="55000"/>
              </a:spcBef>
            </a:pPr>
            <a:r>
              <a:rPr lang="en-GB" dirty="0"/>
              <a:t>Today Jesus I wilfully with desire abdicate the throne of my heart so that you would come &amp; seat yourself as Lord &amp; </a:t>
            </a:r>
            <a:r>
              <a:rPr lang="en-GB" dirty="0" smtClean="0"/>
              <a:t>King; </a:t>
            </a:r>
            <a:r>
              <a:rPr lang="en-GB" dirty="0"/>
              <a:t>as Lord of lords &amp; King of kings over my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dirty="0"/>
              <a:t>Preparing for destiny – Seat of Rest</a:t>
            </a:r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545138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GB" sz="3600" dirty="0"/>
              <a:t>I surrender my </a:t>
            </a:r>
            <a:r>
              <a:rPr lang="en-GB" sz="3600" dirty="0" smtClean="0"/>
              <a:t>seat of rest mountain throne </a:t>
            </a:r>
            <a:r>
              <a:rPr lang="en-GB" sz="3600" dirty="0"/>
              <a:t>with its domain &amp; government into Your hands</a:t>
            </a:r>
          </a:p>
          <a:p>
            <a:pPr>
              <a:spcBef>
                <a:spcPct val="55000"/>
              </a:spcBef>
            </a:pPr>
            <a:r>
              <a:rPr lang="en-GB" sz="3600" dirty="0"/>
              <a:t>I give You the keys of my heart. </a:t>
            </a:r>
            <a:br>
              <a:rPr lang="en-GB" sz="3600" dirty="0"/>
            </a:br>
            <a:r>
              <a:rPr lang="en-GB" sz="3600" dirty="0"/>
              <a:t>I give You the keys to every doorway of my spirit, soul &amp;  body.</a:t>
            </a:r>
          </a:p>
          <a:p>
            <a:pPr>
              <a:spcBef>
                <a:spcPct val="55000"/>
              </a:spcBef>
            </a:pPr>
            <a:r>
              <a:rPr lang="en-GB" sz="3600" dirty="0"/>
              <a:t>Today by faith I thank you that You are seated on the throne of my life as Lord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dirty="0"/>
              <a:t>Preparing for destiny – Seat of Rest</a:t>
            </a:r>
          </a:p>
        </p:txBody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545138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GB" sz="3600" dirty="0"/>
              <a:t>Train me Jesus to surrender to Your Lordship &amp; </a:t>
            </a:r>
            <a:r>
              <a:rPr lang="en-GB" sz="3600" dirty="0" smtClean="0"/>
              <a:t>to come to</a:t>
            </a:r>
            <a:r>
              <a:rPr lang="en-GB" sz="3600" dirty="0" smtClean="0"/>
              <a:t> </a:t>
            </a:r>
            <a:r>
              <a:rPr lang="en-GB" sz="3600" dirty="0"/>
              <a:t>that place of maturity to assume responsibility for the seat of government in my life as a lord</a:t>
            </a:r>
          </a:p>
          <a:p>
            <a:pPr>
              <a:spcBef>
                <a:spcPct val="55000"/>
              </a:spcBef>
            </a:pPr>
            <a:r>
              <a:rPr lang="en-GB" sz="3600" dirty="0"/>
              <a:t>Now Lord I</a:t>
            </a:r>
            <a:r>
              <a:rPr lang="en-GB" sz="3600" i="1" dirty="0"/>
              <a:t> </a:t>
            </a:r>
            <a:r>
              <a:rPr lang="en-GB" sz="3600" dirty="0"/>
              <a:t>step back into this </a:t>
            </a:r>
            <a:r>
              <a:rPr lang="en-GB" sz="3600" dirty="0" smtClean="0"/>
              <a:t>earthly </a:t>
            </a:r>
            <a:r>
              <a:rPr lang="en-GB" sz="3600" dirty="0"/>
              <a:t>dimension bringing You to this realm to teach me how to administer your kingdom government to the world around 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011" name="Line 75"/>
          <p:cNvSpPr>
            <a:spLocks noChangeShapeType="1"/>
          </p:cNvSpPr>
          <p:nvPr/>
        </p:nvSpPr>
        <p:spPr bwMode="auto">
          <a:xfrm>
            <a:off x="3851275" y="4581525"/>
            <a:ext cx="2089150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064010" name="Line 74"/>
          <p:cNvSpPr>
            <a:spLocks noChangeShapeType="1"/>
          </p:cNvSpPr>
          <p:nvPr/>
        </p:nvSpPr>
        <p:spPr bwMode="auto">
          <a:xfrm>
            <a:off x="1331913" y="4581525"/>
            <a:ext cx="1655762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06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 dirty="0"/>
              <a:t>Preparing for destiny -Training</a:t>
            </a:r>
          </a:p>
        </p:txBody>
      </p:sp>
      <p:grpSp>
        <p:nvGrpSpPr>
          <p:cNvPr id="1063955" name="Group 19"/>
          <p:cNvGrpSpPr>
            <a:grpSpLocks/>
          </p:cNvGrpSpPr>
          <p:nvPr/>
        </p:nvGrpSpPr>
        <p:grpSpPr bwMode="auto">
          <a:xfrm>
            <a:off x="684213" y="1196975"/>
            <a:ext cx="1420812" cy="2008188"/>
            <a:chOff x="2200" y="845"/>
            <a:chExt cx="895" cy="1265"/>
          </a:xfrm>
        </p:grpSpPr>
        <p:grpSp>
          <p:nvGrpSpPr>
            <p:cNvPr id="1063952" name="Group 16"/>
            <p:cNvGrpSpPr>
              <a:grpSpLocks/>
            </p:cNvGrpSpPr>
            <p:nvPr/>
          </p:nvGrpSpPr>
          <p:grpSpPr bwMode="auto">
            <a:xfrm>
              <a:off x="2290" y="1071"/>
              <a:ext cx="726" cy="591"/>
              <a:chOff x="577" y="2077"/>
              <a:chExt cx="481" cy="455"/>
            </a:xfrm>
          </p:grpSpPr>
          <p:grpSp>
            <p:nvGrpSpPr>
              <p:cNvPr id="1063940" name="Group 4"/>
              <p:cNvGrpSpPr>
                <a:grpSpLocks noChangeAspect="1"/>
              </p:cNvGrpSpPr>
              <p:nvPr/>
            </p:nvGrpSpPr>
            <p:grpSpPr bwMode="auto">
              <a:xfrm>
                <a:off x="577" y="2077"/>
                <a:ext cx="481" cy="455"/>
                <a:chOff x="4059" y="301"/>
                <a:chExt cx="816" cy="771"/>
              </a:xfrm>
            </p:grpSpPr>
            <p:pic>
              <p:nvPicPr>
                <p:cNvPr id="1063941" name="Picture 5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00" y="301"/>
                  <a:ext cx="283" cy="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063942" name="AutoShape 6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4059" y="709"/>
                  <a:ext cx="816" cy="36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dirty="0"/>
                </a:p>
              </p:txBody>
            </p:sp>
          </p:grpSp>
          <p:pic>
            <p:nvPicPr>
              <p:cNvPr id="1063944" name="Picture 8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3" y="2325"/>
                <a:ext cx="247" cy="1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63951" name="Text Box 15"/>
            <p:cNvSpPr txBox="1">
              <a:spLocks noChangeArrowheads="1"/>
            </p:cNvSpPr>
            <p:nvPr/>
          </p:nvSpPr>
          <p:spPr bwMode="auto">
            <a:xfrm>
              <a:off x="2336" y="845"/>
              <a:ext cx="54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dirty="0"/>
                <a:t>You</a:t>
              </a:r>
            </a:p>
          </p:txBody>
        </p:sp>
        <p:sp>
          <p:nvSpPr>
            <p:cNvPr id="1063954" name="Rectangle 18"/>
            <p:cNvSpPr>
              <a:spLocks noChangeArrowheads="1"/>
            </p:cNvSpPr>
            <p:nvPr/>
          </p:nvSpPr>
          <p:spPr bwMode="auto">
            <a:xfrm>
              <a:off x="2200" y="1706"/>
              <a:ext cx="89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8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/>
                <a:t>Seat of Rest</a:t>
              </a:r>
            </a:p>
            <a:p>
              <a:r>
                <a:rPr lang="en-GB" dirty="0"/>
                <a:t>Government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987675" y="908050"/>
            <a:ext cx="1420813" cy="2225675"/>
            <a:chOff x="2987675" y="908050"/>
            <a:chExt cx="1420813" cy="2225675"/>
          </a:xfrm>
        </p:grpSpPr>
        <p:sp>
          <p:nvSpPr>
            <p:cNvPr id="1063963" name="Text Box 27"/>
            <p:cNvSpPr txBox="1">
              <a:spLocks noChangeArrowheads="1"/>
            </p:cNvSpPr>
            <p:nvPr/>
          </p:nvSpPr>
          <p:spPr bwMode="auto">
            <a:xfrm>
              <a:off x="3276600" y="908050"/>
              <a:ext cx="863600" cy="549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dirty="0"/>
                <a:t>Jesus</a:t>
              </a:r>
              <a:r>
                <a:rPr lang="en-GB" dirty="0">
                  <a:solidFill>
                    <a:srgbClr val="66FF66"/>
                  </a:solidFill>
                </a:rPr>
                <a:t> </a:t>
              </a:r>
              <a:r>
                <a:rPr lang="en-GB" dirty="0"/>
                <a:t>is Lord</a:t>
              </a:r>
            </a:p>
          </p:txBody>
        </p:sp>
        <p:grpSp>
          <p:nvGrpSpPr>
            <p:cNvPr id="1063985" name="Group 49"/>
            <p:cNvGrpSpPr>
              <a:grpSpLocks/>
            </p:cNvGrpSpPr>
            <p:nvPr/>
          </p:nvGrpSpPr>
          <p:grpSpPr bwMode="auto">
            <a:xfrm>
              <a:off x="2987675" y="1484313"/>
              <a:ext cx="1420813" cy="1649412"/>
              <a:chOff x="2336" y="1026"/>
              <a:chExt cx="895" cy="1039"/>
            </a:xfrm>
          </p:grpSpPr>
          <p:grpSp>
            <p:nvGrpSpPr>
              <p:cNvPr id="1063958" name="Group 22"/>
              <p:cNvGrpSpPr>
                <a:grpSpLocks/>
              </p:cNvGrpSpPr>
              <p:nvPr/>
            </p:nvGrpSpPr>
            <p:grpSpPr bwMode="auto">
              <a:xfrm>
                <a:off x="2426" y="1026"/>
                <a:ext cx="726" cy="591"/>
                <a:chOff x="577" y="2077"/>
                <a:chExt cx="481" cy="455"/>
              </a:xfrm>
            </p:grpSpPr>
            <p:grpSp>
              <p:nvGrpSpPr>
                <p:cNvPr id="1063959" name="Group 23"/>
                <p:cNvGrpSpPr>
                  <a:grpSpLocks noChangeAspect="1"/>
                </p:cNvGrpSpPr>
                <p:nvPr/>
              </p:nvGrpSpPr>
              <p:grpSpPr bwMode="auto">
                <a:xfrm>
                  <a:off x="577" y="2077"/>
                  <a:ext cx="481" cy="455"/>
                  <a:chOff x="4059" y="301"/>
                  <a:chExt cx="816" cy="771"/>
                </a:xfrm>
              </p:grpSpPr>
              <p:pic>
                <p:nvPicPr>
                  <p:cNvPr id="1063960" name="Picture 24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300" y="301"/>
                    <a:ext cx="283" cy="42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063961" name="AutoShape 25"/>
                  <p:cNvSpPr>
                    <a:spLocks noChangeAspect="1" noChangeArrowheads="1"/>
                  </p:cNvSpPr>
                  <p:nvPr/>
                </p:nvSpPr>
                <p:spPr bwMode="auto">
                  <a:xfrm rot="10800000">
                    <a:off x="4059" y="709"/>
                    <a:ext cx="816" cy="363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 dirty="0"/>
                  </a:p>
                </p:txBody>
              </p:sp>
            </p:grpSp>
            <p:pic>
              <p:nvPicPr>
                <p:cNvPr id="1063962" name="Picture 26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3" y="2325"/>
                  <a:ext cx="247" cy="1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1063964" name="Rectangle 28"/>
              <p:cNvSpPr>
                <a:spLocks noChangeArrowheads="1"/>
              </p:cNvSpPr>
              <p:nvPr/>
            </p:nvSpPr>
            <p:spPr bwMode="auto">
              <a:xfrm>
                <a:off x="2336" y="1661"/>
                <a:ext cx="895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8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dirty="0"/>
                  <a:t>Seat of Rest</a:t>
                </a:r>
              </a:p>
              <a:p>
                <a:r>
                  <a:rPr lang="en-GB" dirty="0"/>
                  <a:t>Government</a:t>
                </a:r>
              </a:p>
            </p:txBody>
          </p:sp>
        </p:grpSp>
      </p:grpSp>
      <p:sp>
        <p:nvSpPr>
          <p:cNvPr id="1063971" name="Text Box 35"/>
          <p:cNvSpPr txBox="1">
            <a:spLocks noChangeArrowheads="1"/>
          </p:cNvSpPr>
          <p:nvPr/>
        </p:nvSpPr>
        <p:spPr bwMode="auto">
          <a:xfrm>
            <a:off x="1331913" y="3933825"/>
            <a:ext cx="12969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I am Lord</a:t>
            </a:r>
          </a:p>
        </p:txBody>
      </p:sp>
      <p:grpSp>
        <p:nvGrpSpPr>
          <p:cNvPr id="1063995" name="Group 59"/>
          <p:cNvGrpSpPr>
            <a:grpSpLocks/>
          </p:cNvGrpSpPr>
          <p:nvPr/>
        </p:nvGrpSpPr>
        <p:grpSpPr bwMode="auto">
          <a:xfrm>
            <a:off x="1258888" y="4219575"/>
            <a:ext cx="1420812" cy="1649413"/>
            <a:chOff x="793" y="2658"/>
            <a:chExt cx="895" cy="1039"/>
          </a:xfrm>
        </p:grpSpPr>
        <p:grpSp>
          <p:nvGrpSpPr>
            <p:cNvPr id="1063966" name="Group 30"/>
            <p:cNvGrpSpPr>
              <a:grpSpLocks/>
            </p:cNvGrpSpPr>
            <p:nvPr/>
          </p:nvGrpSpPr>
          <p:grpSpPr bwMode="auto">
            <a:xfrm>
              <a:off x="883" y="2658"/>
              <a:ext cx="726" cy="591"/>
              <a:chOff x="577" y="2077"/>
              <a:chExt cx="481" cy="455"/>
            </a:xfrm>
          </p:grpSpPr>
          <p:grpSp>
            <p:nvGrpSpPr>
              <p:cNvPr id="1063967" name="Group 31"/>
              <p:cNvGrpSpPr>
                <a:grpSpLocks noChangeAspect="1"/>
              </p:cNvGrpSpPr>
              <p:nvPr/>
            </p:nvGrpSpPr>
            <p:grpSpPr bwMode="auto">
              <a:xfrm>
                <a:off x="577" y="2077"/>
                <a:ext cx="481" cy="455"/>
                <a:chOff x="4059" y="301"/>
                <a:chExt cx="816" cy="771"/>
              </a:xfrm>
            </p:grpSpPr>
            <p:pic>
              <p:nvPicPr>
                <p:cNvPr id="1063968" name="Picture 3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00" y="301"/>
                  <a:ext cx="283" cy="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063969" name="AutoShape 33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4059" y="709"/>
                  <a:ext cx="816" cy="36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dirty="0"/>
                </a:p>
              </p:txBody>
            </p:sp>
          </p:grpSp>
          <p:pic>
            <p:nvPicPr>
              <p:cNvPr id="1063970" name="Picture 3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3" y="2325"/>
                <a:ext cx="247" cy="1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63972" name="Rectangle 36"/>
            <p:cNvSpPr>
              <a:spLocks noChangeArrowheads="1"/>
            </p:cNvSpPr>
            <p:nvPr/>
          </p:nvSpPr>
          <p:spPr bwMode="auto">
            <a:xfrm>
              <a:off x="793" y="3293"/>
              <a:ext cx="89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8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/>
                <a:t>Seat of Rest</a:t>
              </a:r>
            </a:p>
            <a:p>
              <a:r>
                <a:rPr lang="en-GB" dirty="0"/>
                <a:t>Government</a:t>
              </a:r>
            </a:p>
          </p:txBody>
        </p:sp>
      </p:grpSp>
      <p:sp>
        <p:nvSpPr>
          <p:cNvPr id="1063973" name="Text Box 37"/>
          <p:cNvSpPr txBox="1">
            <a:spLocks noChangeArrowheads="1"/>
          </p:cNvSpPr>
          <p:nvPr/>
        </p:nvSpPr>
        <p:spPr bwMode="auto">
          <a:xfrm>
            <a:off x="1258888" y="3500438"/>
            <a:ext cx="1295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King</a:t>
            </a:r>
          </a:p>
        </p:txBody>
      </p:sp>
      <p:sp>
        <p:nvSpPr>
          <p:cNvPr id="1063975" name="Text Box 39"/>
          <p:cNvSpPr txBox="1">
            <a:spLocks noChangeArrowheads="1"/>
          </p:cNvSpPr>
          <p:nvPr/>
        </p:nvSpPr>
        <p:spPr bwMode="auto">
          <a:xfrm>
            <a:off x="5435600" y="908050"/>
            <a:ext cx="86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Training</a:t>
            </a:r>
          </a:p>
        </p:txBody>
      </p:sp>
      <p:sp>
        <p:nvSpPr>
          <p:cNvPr id="1063982" name="Text Box 46"/>
          <p:cNvSpPr txBox="1">
            <a:spLocks noChangeArrowheads="1"/>
          </p:cNvSpPr>
          <p:nvPr/>
        </p:nvSpPr>
        <p:spPr bwMode="auto">
          <a:xfrm>
            <a:off x="4427538" y="3933825"/>
            <a:ext cx="12239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I am King</a:t>
            </a:r>
          </a:p>
        </p:txBody>
      </p:sp>
      <p:grpSp>
        <p:nvGrpSpPr>
          <p:cNvPr id="1064000" name="Group 64"/>
          <p:cNvGrpSpPr>
            <a:grpSpLocks/>
          </p:cNvGrpSpPr>
          <p:nvPr/>
        </p:nvGrpSpPr>
        <p:grpSpPr bwMode="auto">
          <a:xfrm>
            <a:off x="4356100" y="4292600"/>
            <a:ext cx="1420813" cy="1649413"/>
            <a:chOff x="2744" y="2704"/>
            <a:chExt cx="895" cy="1039"/>
          </a:xfrm>
        </p:grpSpPr>
        <p:grpSp>
          <p:nvGrpSpPr>
            <p:cNvPr id="1063977" name="Group 41"/>
            <p:cNvGrpSpPr>
              <a:grpSpLocks/>
            </p:cNvGrpSpPr>
            <p:nvPr/>
          </p:nvGrpSpPr>
          <p:grpSpPr bwMode="auto">
            <a:xfrm>
              <a:off x="2834" y="2704"/>
              <a:ext cx="726" cy="591"/>
              <a:chOff x="577" y="2077"/>
              <a:chExt cx="481" cy="455"/>
            </a:xfrm>
          </p:grpSpPr>
          <p:grpSp>
            <p:nvGrpSpPr>
              <p:cNvPr id="1063978" name="Group 42"/>
              <p:cNvGrpSpPr>
                <a:grpSpLocks noChangeAspect="1"/>
              </p:cNvGrpSpPr>
              <p:nvPr/>
            </p:nvGrpSpPr>
            <p:grpSpPr bwMode="auto">
              <a:xfrm>
                <a:off x="577" y="2077"/>
                <a:ext cx="481" cy="455"/>
                <a:chOff x="4059" y="301"/>
                <a:chExt cx="816" cy="771"/>
              </a:xfrm>
            </p:grpSpPr>
            <p:pic>
              <p:nvPicPr>
                <p:cNvPr id="1063979" name="Picture 4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00" y="301"/>
                  <a:ext cx="283" cy="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063980" name="AutoShape 44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4059" y="709"/>
                  <a:ext cx="816" cy="36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dirty="0"/>
                </a:p>
              </p:txBody>
            </p:sp>
          </p:grpSp>
          <p:pic>
            <p:nvPicPr>
              <p:cNvPr id="1063981" name="Picture 4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3" y="2325"/>
                <a:ext cx="247" cy="1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63983" name="Rectangle 47"/>
            <p:cNvSpPr>
              <a:spLocks noChangeArrowheads="1"/>
            </p:cNvSpPr>
            <p:nvPr/>
          </p:nvSpPr>
          <p:spPr bwMode="auto">
            <a:xfrm>
              <a:off x="2744" y="3339"/>
              <a:ext cx="89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8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/>
                <a:t>Seat of Rest</a:t>
              </a:r>
            </a:p>
            <a:p>
              <a:r>
                <a:rPr lang="en-GB" dirty="0"/>
                <a:t>Government</a:t>
              </a:r>
            </a:p>
          </p:txBody>
        </p:sp>
      </p:grpSp>
      <p:sp>
        <p:nvSpPr>
          <p:cNvPr id="1063984" name="Text Box 48"/>
          <p:cNvSpPr txBox="1">
            <a:spLocks noChangeArrowheads="1"/>
          </p:cNvSpPr>
          <p:nvPr/>
        </p:nvSpPr>
        <p:spPr bwMode="auto">
          <a:xfrm>
            <a:off x="4427538" y="6308725"/>
            <a:ext cx="1512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Rule House</a:t>
            </a:r>
          </a:p>
        </p:txBody>
      </p:sp>
      <p:sp>
        <p:nvSpPr>
          <p:cNvPr id="1063986" name="Text Box 50"/>
          <p:cNvSpPr txBox="1">
            <a:spLocks noChangeArrowheads="1"/>
          </p:cNvSpPr>
          <p:nvPr/>
        </p:nvSpPr>
        <p:spPr bwMode="auto">
          <a:xfrm>
            <a:off x="2051050" y="1557338"/>
            <a:ext cx="10064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Abdicate</a:t>
            </a:r>
          </a:p>
        </p:txBody>
      </p:sp>
      <p:sp>
        <p:nvSpPr>
          <p:cNvPr id="1063987" name="Text Box 51"/>
          <p:cNvSpPr txBox="1">
            <a:spLocks noChangeArrowheads="1"/>
          </p:cNvSpPr>
          <p:nvPr/>
        </p:nvSpPr>
        <p:spPr bwMode="auto">
          <a:xfrm>
            <a:off x="5651500" y="2636838"/>
            <a:ext cx="86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Servant</a:t>
            </a:r>
          </a:p>
        </p:txBody>
      </p:sp>
      <p:sp>
        <p:nvSpPr>
          <p:cNvPr id="1063988" name="Text Box 52"/>
          <p:cNvSpPr txBox="1">
            <a:spLocks noChangeArrowheads="1"/>
          </p:cNvSpPr>
          <p:nvPr/>
        </p:nvSpPr>
        <p:spPr bwMode="auto">
          <a:xfrm>
            <a:off x="4211638" y="1412875"/>
            <a:ext cx="13684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Trials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Tribulations</a:t>
            </a:r>
          </a:p>
        </p:txBody>
      </p:sp>
      <p:sp>
        <p:nvSpPr>
          <p:cNvPr id="1063989" name="Text Box 53"/>
          <p:cNvSpPr txBox="1">
            <a:spLocks noChangeArrowheads="1"/>
          </p:cNvSpPr>
          <p:nvPr/>
        </p:nvSpPr>
        <p:spPr bwMode="auto">
          <a:xfrm>
            <a:off x="6227763" y="3068638"/>
            <a:ext cx="13668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Ways of God</a:t>
            </a:r>
          </a:p>
        </p:txBody>
      </p:sp>
      <p:sp>
        <p:nvSpPr>
          <p:cNvPr id="1063990" name="Text Box 54"/>
          <p:cNvSpPr txBox="1">
            <a:spLocks noChangeArrowheads="1"/>
          </p:cNvSpPr>
          <p:nvPr/>
        </p:nvSpPr>
        <p:spPr bwMode="auto">
          <a:xfrm>
            <a:off x="5651500" y="2060575"/>
            <a:ext cx="86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Steward</a:t>
            </a:r>
          </a:p>
        </p:txBody>
      </p:sp>
      <p:sp>
        <p:nvSpPr>
          <p:cNvPr id="1063991" name="Text Box 55"/>
          <p:cNvSpPr txBox="1">
            <a:spLocks noChangeArrowheads="1"/>
          </p:cNvSpPr>
          <p:nvPr/>
        </p:nvSpPr>
        <p:spPr bwMode="auto">
          <a:xfrm>
            <a:off x="5651500" y="1557338"/>
            <a:ext cx="86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Friend</a:t>
            </a:r>
          </a:p>
        </p:txBody>
      </p:sp>
      <p:sp>
        <p:nvSpPr>
          <p:cNvPr id="1063992" name="Text Box 56"/>
          <p:cNvSpPr txBox="1">
            <a:spLocks noChangeArrowheads="1"/>
          </p:cNvSpPr>
          <p:nvPr/>
        </p:nvSpPr>
        <p:spPr bwMode="auto">
          <a:xfrm>
            <a:off x="6877050" y="2636838"/>
            <a:ext cx="172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Works of God</a:t>
            </a:r>
          </a:p>
        </p:txBody>
      </p:sp>
      <p:sp>
        <p:nvSpPr>
          <p:cNvPr id="1063993" name="Text Box 57"/>
          <p:cNvSpPr txBox="1">
            <a:spLocks noChangeArrowheads="1"/>
          </p:cNvSpPr>
          <p:nvPr/>
        </p:nvSpPr>
        <p:spPr bwMode="auto">
          <a:xfrm>
            <a:off x="6877050" y="1989138"/>
            <a:ext cx="1727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Resources</a:t>
            </a:r>
            <a:br>
              <a:rPr lang="en-GB" dirty="0"/>
            </a:br>
            <a:r>
              <a:rPr lang="en-GB" dirty="0"/>
              <a:t>Responsibility</a:t>
            </a:r>
          </a:p>
        </p:txBody>
      </p:sp>
      <p:sp>
        <p:nvSpPr>
          <p:cNvPr id="1063994" name="Text Box 58"/>
          <p:cNvSpPr txBox="1">
            <a:spLocks noChangeArrowheads="1"/>
          </p:cNvSpPr>
          <p:nvPr/>
        </p:nvSpPr>
        <p:spPr bwMode="auto">
          <a:xfrm>
            <a:off x="6877050" y="1557338"/>
            <a:ext cx="172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Relationship</a:t>
            </a:r>
          </a:p>
        </p:txBody>
      </p:sp>
      <p:sp>
        <p:nvSpPr>
          <p:cNvPr id="1063996" name="Text Box 60"/>
          <p:cNvSpPr txBox="1">
            <a:spLocks noChangeArrowheads="1"/>
          </p:cNvSpPr>
          <p:nvPr/>
        </p:nvSpPr>
        <p:spPr bwMode="auto">
          <a:xfrm>
            <a:off x="827088" y="6092825"/>
            <a:ext cx="2301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Administer Principles of Kingdom</a:t>
            </a:r>
          </a:p>
        </p:txBody>
      </p:sp>
      <p:sp>
        <p:nvSpPr>
          <p:cNvPr id="1063997" name="Text Box 61"/>
          <p:cNvSpPr txBox="1">
            <a:spLocks noChangeArrowheads="1"/>
          </p:cNvSpPr>
          <p:nvPr/>
        </p:nvSpPr>
        <p:spPr bwMode="auto">
          <a:xfrm>
            <a:off x="0" y="4437063"/>
            <a:ext cx="12239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Holy Spirit</a:t>
            </a:r>
          </a:p>
        </p:txBody>
      </p:sp>
      <p:sp>
        <p:nvSpPr>
          <p:cNvPr id="1063998" name="Text Box 62"/>
          <p:cNvSpPr txBox="1">
            <a:spLocks noChangeArrowheads="1"/>
          </p:cNvSpPr>
          <p:nvPr/>
        </p:nvSpPr>
        <p:spPr bwMode="auto">
          <a:xfrm>
            <a:off x="2987675" y="4437063"/>
            <a:ext cx="86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Jesus</a:t>
            </a:r>
          </a:p>
        </p:txBody>
      </p:sp>
      <p:sp>
        <p:nvSpPr>
          <p:cNvPr id="1063999" name="Text Box 63"/>
          <p:cNvSpPr txBox="1">
            <a:spLocks noChangeArrowheads="1"/>
          </p:cNvSpPr>
          <p:nvPr/>
        </p:nvSpPr>
        <p:spPr bwMode="auto">
          <a:xfrm>
            <a:off x="4211638" y="3573463"/>
            <a:ext cx="17287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Father</a:t>
            </a:r>
          </a:p>
        </p:txBody>
      </p:sp>
      <p:grpSp>
        <p:nvGrpSpPr>
          <p:cNvPr id="1064001" name="Group 65"/>
          <p:cNvGrpSpPr>
            <a:grpSpLocks/>
          </p:cNvGrpSpPr>
          <p:nvPr/>
        </p:nvGrpSpPr>
        <p:grpSpPr bwMode="auto">
          <a:xfrm>
            <a:off x="6948488" y="4149725"/>
            <a:ext cx="1420812" cy="1649413"/>
            <a:chOff x="2744" y="2704"/>
            <a:chExt cx="895" cy="1039"/>
          </a:xfrm>
        </p:grpSpPr>
        <p:grpSp>
          <p:nvGrpSpPr>
            <p:cNvPr id="1064002" name="Group 66"/>
            <p:cNvGrpSpPr>
              <a:grpSpLocks/>
            </p:cNvGrpSpPr>
            <p:nvPr/>
          </p:nvGrpSpPr>
          <p:grpSpPr bwMode="auto">
            <a:xfrm>
              <a:off x="2834" y="2704"/>
              <a:ext cx="726" cy="591"/>
              <a:chOff x="577" y="2077"/>
              <a:chExt cx="481" cy="455"/>
            </a:xfrm>
          </p:grpSpPr>
          <p:grpSp>
            <p:nvGrpSpPr>
              <p:cNvPr id="1064003" name="Group 67"/>
              <p:cNvGrpSpPr>
                <a:grpSpLocks noChangeAspect="1"/>
              </p:cNvGrpSpPr>
              <p:nvPr/>
            </p:nvGrpSpPr>
            <p:grpSpPr bwMode="auto">
              <a:xfrm>
                <a:off x="577" y="2077"/>
                <a:ext cx="481" cy="455"/>
                <a:chOff x="4059" y="301"/>
                <a:chExt cx="816" cy="771"/>
              </a:xfrm>
            </p:grpSpPr>
            <p:pic>
              <p:nvPicPr>
                <p:cNvPr id="1064004" name="Picture 68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00" y="301"/>
                  <a:ext cx="283" cy="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064005" name="AutoShape 69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4059" y="709"/>
                  <a:ext cx="816" cy="36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dirty="0"/>
                </a:p>
              </p:txBody>
            </p:sp>
          </p:grpSp>
          <p:pic>
            <p:nvPicPr>
              <p:cNvPr id="1064006" name="Picture 7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3" y="2325"/>
                <a:ext cx="247" cy="1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64007" name="Rectangle 71"/>
            <p:cNvSpPr>
              <a:spLocks noChangeArrowheads="1"/>
            </p:cNvSpPr>
            <p:nvPr/>
          </p:nvSpPr>
          <p:spPr bwMode="auto">
            <a:xfrm>
              <a:off x="2744" y="3339"/>
              <a:ext cx="89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8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/>
                <a:t>Seat of Rest</a:t>
              </a:r>
            </a:p>
            <a:p>
              <a:r>
                <a:rPr lang="en-GB" dirty="0"/>
                <a:t>Government</a:t>
              </a:r>
            </a:p>
          </p:txBody>
        </p:sp>
      </p:grpSp>
      <p:sp>
        <p:nvSpPr>
          <p:cNvPr id="1064008" name="Text Box 72"/>
          <p:cNvSpPr txBox="1">
            <a:spLocks noChangeArrowheads="1"/>
          </p:cNvSpPr>
          <p:nvPr/>
        </p:nvSpPr>
        <p:spPr bwMode="auto">
          <a:xfrm>
            <a:off x="7092950" y="3716338"/>
            <a:ext cx="12239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I am a Son</a:t>
            </a:r>
          </a:p>
        </p:txBody>
      </p:sp>
      <p:sp>
        <p:nvSpPr>
          <p:cNvPr id="1064009" name="Text Box 73"/>
          <p:cNvSpPr txBox="1">
            <a:spLocks noChangeArrowheads="1"/>
          </p:cNvSpPr>
          <p:nvPr/>
        </p:nvSpPr>
        <p:spPr bwMode="auto">
          <a:xfrm>
            <a:off x="5867400" y="4437063"/>
            <a:ext cx="1079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Father</a:t>
            </a:r>
          </a:p>
        </p:txBody>
      </p:sp>
      <p:sp>
        <p:nvSpPr>
          <p:cNvPr id="1064012" name="Text Box 76"/>
          <p:cNvSpPr txBox="1">
            <a:spLocks noChangeArrowheads="1"/>
          </p:cNvSpPr>
          <p:nvPr/>
        </p:nvSpPr>
        <p:spPr bwMode="auto">
          <a:xfrm>
            <a:off x="6948488" y="6381750"/>
            <a:ext cx="1512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</a:rPr>
              <a:t>Judge Courts</a:t>
            </a:r>
          </a:p>
        </p:txBody>
      </p:sp>
    </p:spTree>
    <p:extLst>
      <p:ext uri="{BB962C8B-B14F-4D97-AF65-F5344CB8AC3E}">
        <p14:creationId xmlns:p14="http://schemas.microsoft.com/office/powerpoint/2010/main" val="410313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964612" cy="5399087"/>
          </a:xfrm>
          <a:noFill/>
          <a:ln/>
        </p:spPr>
        <p:txBody>
          <a:bodyPr lIns="18000" tIns="0" rIns="18000" bIns="0"/>
          <a:lstStyle/>
          <a:p>
            <a:pPr>
              <a:spcBef>
                <a:spcPct val="100000"/>
              </a:spcBef>
            </a:pPr>
            <a:r>
              <a:rPr lang="en-GB" sz="4400" dirty="0"/>
              <a:t>Building up of the spirit</a:t>
            </a:r>
          </a:p>
          <a:p>
            <a:pPr>
              <a:spcBef>
                <a:spcPct val="100000"/>
              </a:spcBef>
            </a:pPr>
            <a:r>
              <a:rPr lang="en-GB" sz="4400" dirty="0"/>
              <a:t>Restoring &amp; refining of the soul</a:t>
            </a:r>
            <a:endParaRPr lang="en-GB" sz="4000" dirty="0">
              <a:solidFill>
                <a:srgbClr val="FFFF00"/>
              </a:solidFill>
            </a:endParaRPr>
          </a:p>
          <a:p>
            <a:pPr>
              <a:spcBef>
                <a:spcPct val="100000"/>
              </a:spcBef>
            </a:pPr>
            <a:r>
              <a:rPr lang="en-GB" sz="4400" dirty="0"/>
              <a:t>Spirit - Soul </a:t>
            </a:r>
            <a:r>
              <a:rPr lang="en-GB" sz="4400" dirty="0" smtClean="0"/>
              <a:t>- </a:t>
            </a:r>
            <a:r>
              <a:rPr lang="en-GB" sz="4400" dirty="0"/>
              <a:t>Body</a:t>
            </a:r>
          </a:p>
          <a:p>
            <a:pPr>
              <a:spcBef>
                <a:spcPct val="100000"/>
              </a:spcBef>
            </a:pPr>
            <a:r>
              <a:rPr lang="en-GB" sz="4400" dirty="0"/>
              <a:t>Glory of God manifested on earth &amp; beyond through sons of light</a:t>
            </a:r>
          </a:p>
        </p:txBody>
      </p:sp>
      <p:sp>
        <p:nvSpPr>
          <p:cNvPr id="1115139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75688" cy="760413"/>
          </a:xfrm>
          <a:noFill/>
          <a:ln/>
        </p:spPr>
        <p:txBody>
          <a:bodyPr lIns="0" tIns="0" rIns="0" bIns="0"/>
          <a:lstStyle/>
          <a:p>
            <a:r>
              <a:rPr lang="en-GB"/>
              <a:t> Preparing for Destiny</a:t>
            </a:r>
          </a:p>
        </p:txBody>
      </p:sp>
    </p:spTree>
    <p:extLst>
      <p:ext uri="{BB962C8B-B14F-4D97-AF65-F5344CB8AC3E}">
        <p14:creationId xmlns:p14="http://schemas.microsoft.com/office/powerpoint/2010/main" val="3568616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964612" cy="5399087"/>
          </a:xfrm>
          <a:noFill/>
          <a:ln/>
        </p:spPr>
        <p:txBody>
          <a:bodyPr lIns="18000" tIns="0" rIns="18000" bIns="0"/>
          <a:lstStyle/>
          <a:p>
            <a:pPr>
              <a:spcBef>
                <a:spcPct val="60000"/>
              </a:spcBef>
            </a:pPr>
            <a:r>
              <a:rPr lang="en-GB" sz="4000"/>
              <a:t>Dethronement of self, soul, me, myself &amp; I - </a:t>
            </a:r>
            <a:r>
              <a:rPr lang="en-GB" sz="4000">
                <a:solidFill>
                  <a:srgbClr val="FFFF00"/>
                </a:solidFill>
              </a:rPr>
              <a:t>ABDICATION</a:t>
            </a:r>
          </a:p>
          <a:p>
            <a:pPr>
              <a:spcBef>
                <a:spcPct val="60000"/>
              </a:spcBef>
            </a:pPr>
            <a:r>
              <a:rPr lang="en-GB" sz="4000">
                <a:solidFill>
                  <a:srgbClr val="FFFF00"/>
                </a:solidFill>
              </a:rPr>
              <a:t>Nature</a:t>
            </a:r>
            <a:r>
              <a:rPr lang="en-GB" sz="4000"/>
              <a:t> - DNA programming</a:t>
            </a:r>
          </a:p>
          <a:p>
            <a:pPr>
              <a:spcBef>
                <a:spcPct val="60000"/>
              </a:spcBef>
            </a:pPr>
            <a:r>
              <a:rPr lang="en-GB" sz="4000">
                <a:solidFill>
                  <a:srgbClr val="FFFF00"/>
                </a:solidFill>
              </a:rPr>
              <a:t>Nurture</a:t>
            </a:r>
            <a:r>
              <a:rPr lang="en-GB" sz="4000"/>
              <a:t> - environmental programming</a:t>
            </a:r>
          </a:p>
          <a:p>
            <a:pPr>
              <a:spcBef>
                <a:spcPct val="60000"/>
              </a:spcBef>
            </a:pPr>
            <a:r>
              <a:rPr lang="en-GB" sz="4000">
                <a:solidFill>
                  <a:srgbClr val="FFFF00"/>
                </a:solidFill>
              </a:rPr>
              <a:t>Trauma</a:t>
            </a:r>
            <a:r>
              <a:rPr lang="en-GB" sz="4000"/>
              <a:t> - experiential programming</a:t>
            </a:r>
          </a:p>
          <a:p>
            <a:pPr>
              <a:spcBef>
                <a:spcPct val="60000"/>
              </a:spcBef>
            </a:pPr>
            <a:r>
              <a:rPr lang="en-GB" sz="4000"/>
              <a:t>Restored to original </a:t>
            </a:r>
            <a:r>
              <a:rPr lang="en-GB" sz="4000">
                <a:solidFill>
                  <a:srgbClr val="FFFF00"/>
                </a:solidFill>
              </a:rPr>
              <a:t>eternal condition</a:t>
            </a:r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75688" cy="760413"/>
          </a:xfrm>
          <a:noFill/>
          <a:ln/>
        </p:spPr>
        <p:txBody>
          <a:bodyPr lIns="0" tIns="0" rIns="0" bIns="0"/>
          <a:lstStyle/>
          <a:p>
            <a:r>
              <a:rPr lang="en-GB" sz="4400"/>
              <a:t> Preparing for Destiny - Succession</a:t>
            </a:r>
          </a:p>
        </p:txBody>
      </p:sp>
    </p:spTree>
    <p:extLst>
      <p:ext uri="{BB962C8B-B14F-4D97-AF65-F5344CB8AC3E}">
        <p14:creationId xmlns:p14="http://schemas.microsoft.com/office/powerpoint/2010/main" val="4233463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1282" name="Picture 2" descr="gatesc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15888"/>
            <a:ext cx="6121400" cy="652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1283" name="Rectangle 3"/>
          <p:cNvSpPr>
            <a:spLocks noChangeArrowheads="1"/>
          </p:cNvSpPr>
          <p:nvPr/>
        </p:nvSpPr>
        <p:spPr bwMode="auto">
          <a:xfrm>
            <a:off x="4140200" y="836613"/>
            <a:ext cx="431800" cy="2174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21284" name="Rectangle 4"/>
          <p:cNvSpPr>
            <a:spLocks noChangeArrowheads="1"/>
          </p:cNvSpPr>
          <p:nvPr/>
        </p:nvSpPr>
        <p:spPr bwMode="auto">
          <a:xfrm>
            <a:off x="3995738" y="1628775"/>
            <a:ext cx="720725" cy="2174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21285" name="Rectangle 5"/>
          <p:cNvSpPr>
            <a:spLocks noChangeArrowheads="1"/>
          </p:cNvSpPr>
          <p:nvPr/>
        </p:nvSpPr>
        <p:spPr bwMode="auto">
          <a:xfrm>
            <a:off x="3995738" y="2492375"/>
            <a:ext cx="720725" cy="2174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21286" name="Line 6"/>
          <p:cNvSpPr>
            <a:spLocks noChangeShapeType="1"/>
          </p:cNvSpPr>
          <p:nvPr/>
        </p:nvSpPr>
        <p:spPr bwMode="auto">
          <a:xfrm>
            <a:off x="4284663" y="3429000"/>
            <a:ext cx="0" cy="1008063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83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121286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.00023 L 3.61111E-6 0.1997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21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1286" grpId="0" animBg="1"/>
      <p:bldP spid="1121286" grpId="1" animBg="1"/>
      <p:bldP spid="1121286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AutoShape 2"/>
          <p:cNvSpPr>
            <a:spLocks noChangeArrowheads="1"/>
          </p:cNvSpPr>
          <p:nvPr/>
        </p:nvSpPr>
        <p:spPr bwMode="auto">
          <a:xfrm>
            <a:off x="2773363" y="115888"/>
            <a:ext cx="2590800" cy="7207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Verdana" pitchFamily="34" charset="0"/>
              </a:rPr>
              <a:t>Spirit – Father/Son/Spirit</a:t>
            </a:r>
          </a:p>
          <a:p>
            <a:pPr algn="ctr"/>
            <a:r>
              <a:rPr lang="en-GB" sz="1200">
                <a:solidFill>
                  <a:srgbClr val="000000"/>
                </a:solidFill>
                <a:latin typeface="Verdana" pitchFamily="34" charset="0"/>
              </a:rPr>
              <a:t>Kingdom of Heaven</a:t>
            </a:r>
          </a:p>
          <a:p>
            <a:pPr algn="ctr"/>
            <a:r>
              <a:rPr lang="en-GB" sz="1200">
                <a:solidFill>
                  <a:srgbClr val="000000"/>
                </a:solidFill>
                <a:latin typeface="Verdana" pitchFamily="34" charset="0"/>
              </a:rPr>
              <a:t>9 Spiritual Senses</a:t>
            </a:r>
            <a:br>
              <a:rPr lang="en-GB" sz="1200">
                <a:solidFill>
                  <a:srgbClr val="000000"/>
                </a:solidFill>
                <a:latin typeface="Verdana" pitchFamily="34" charset="0"/>
              </a:rPr>
            </a:br>
            <a:r>
              <a:rPr lang="en-GB" sz="1200">
                <a:solidFill>
                  <a:srgbClr val="000000"/>
                </a:solidFill>
                <a:latin typeface="Verdana" pitchFamily="34" charset="0"/>
              </a:rPr>
              <a:t>7 Soul senses &amp; 5 Body Senses</a:t>
            </a:r>
          </a:p>
        </p:txBody>
      </p:sp>
      <p:sp>
        <p:nvSpPr>
          <p:cNvPr id="1033219" name="AutoShape 3"/>
          <p:cNvSpPr>
            <a:spLocks noChangeArrowheads="1"/>
          </p:cNvSpPr>
          <p:nvPr/>
        </p:nvSpPr>
        <p:spPr bwMode="auto">
          <a:xfrm>
            <a:off x="3348038" y="1125538"/>
            <a:ext cx="1368425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FFFFFF"/>
                </a:solidFill>
                <a:latin typeface="Verdana" pitchFamily="34" charset="0"/>
              </a:rPr>
              <a:t>Tabernacle</a:t>
            </a:r>
            <a:br>
              <a:rPr lang="en-GB" sz="1400">
                <a:solidFill>
                  <a:srgbClr val="FFFFFF"/>
                </a:solidFill>
                <a:latin typeface="Verdana" pitchFamily="34" charset="0"/>
              </a:rPr>
            </a:br>
            <a:r>
              <a:rPr lang="en-GB" sz="1400">
                <a:solidFill>
                  <a:srgbClr val="FFFFFF"/>
                </a:solidFill>
                <a:latin typeface="Verdana" pitchFamily="34" charset="0"/>
              </a:rPr>
              <a:t>Holy Place</a:t>
            </a:r>
            <a:br>
              <a:rPr lang="en-GB" sz="1400">
                <a:solidFill>
                  <a:srgbClr val="FFFFFF"/>
                </a:solidFill>
                <a:latin typeface="Verdana" pitchFamily="34" charset="0"/>
              </a:rPr>
            </a:br>
            <a:r>
              <a:rPr lang="en-GB" sz="1400">
                <a:solidFill>
                  <a:srgbClr val="FFFFFF"/>
                </a:solidFill>
                <a:latin typeface="Verdana" pitchFamily="34" charset="0"/>
              </a:rPr>
              <a:t>Altar Incense</a:t>
            </a:r>
          </a:p>
        </p:txBody>
      </p:sp>
      <p:sp>
        <p:nvSpPr>
          <p:cNvPr id="1033220" name="Line 4"/>
          <p:cNvSpPr>
            <a:spLocks noChangeShapeType="1"/>
          </p:cNvSpPr>
          <p:nvPr/>
        </p:nvSpPr>
        <p:spPr bwMode="auto">
          <a:xfrm>
            <a:off x="3995738" y="8366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33221" name="AutoShape 5"/>
          <p:cNvSpPr>
            <a:spLocks noChangeArrowheads="1"/>
          </p:cNvSpPr>
          <p:nvPr/>
        </p:nvSpPr>
        <p:spPr bwMode="auto">
          <a:xfrm>
            <a:off x="3348038" y="2060575"/>
            <a:ext cx="1368425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FFFFFF"/>
                </a:solidFill>
                <a:latin typeface="Verdana" pitchFamily="34" charset="0"/>
              </a:rPr>
              <a:t>Present</a:t>
            </a:r>
            <a:br>
              <a:rPr lang="en-GB" sz="1400">
                <a:solidFill>
                  <a:srgbClr val="FFFFFF"/>
                </a:solidFill>
                <a:latin typeface="Verdana" pitchFamily="34" charset="0"/>
              </a:rPr>
            </a:br>
            <a:r>
              <a:rPr lang="en-GB" sz="1400">
                <a:solidFill>
                  <a:srgbClr val="FFFFFF"/>
                </a:solidFill>
                <a:latin typeface="Verdana" pitchFamily="34" charset="0"/>
              </a:rPr>
              <a:t>yourself as a</a:t>
            </a:r>
            <a:br>
              <a:rPr lang="en-GB" sz="1400">
                <a:solidFill>
                  <a:srgbClr val="FFFFFF"/>
                </a:solidFill>
                <a:latin typeface="Verdana" pitchFamily="34" charset="0"/>
              </a:rPr>
            </a:br>
            <a:r>
              <a:rPr lang="en-GB" sz="1400">
                <a:solidFill>
                  <a:srgbClr val="FFFFFF"/>
                </a:solidFill>
                <a:latin typeface="Verdana" pitchFamily="34" charset="0"/>
              </a:rPr>
              <a:t>Living Sacrifice</a:t>
            </a:r>
          </a:p>
        </p:txBody>
      </p:sp>
      <p:sp>
        <p:nvSpPr>
          <p:cNvPr id="1033222" name="Line 6"/>
          <p:cNvSpPr>
            <a:spLocks noChangeShapeType="1"/>
          </p:cNvSpPr>
          <p:nvPr/>
        </p:nvSpPr>
        <p:spPr bwMode="auto">
          <a:xfrm>
            <a:off x="3995738" y="17732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33223" name="Line 7"/>
          <p:cNvSpPr>
            <a:spLocks noChangeShapeType="1"/>
          </p:cNvSpPr>
          <p:nvPr/>
        </p:nvSpPr>
        <p:spPr bwMode="auto">
          <a:xfrm>
            <a:off x="3995738" y="27082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33224" name="AutoShape 8"/>
          <p:cNvSpPr>
            <a:spLocks noChangeArrowheads="1"/>
          </p:cNvSpPr>
          <p:nvPr/>
        </p:nvSpPr>
        <p:spPr bwMode="auto">
          <a:xfrm>
            <a:off x="252413" y="3213100"/>
            <a:ext cx="1366837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FFFFFF"/>
                </a:solidFill>
                <a:latin typeface="Verdana" pitchFamily="34" charset="0"/>
              </a:rPr>
              <a:t>Throat Cut</a:t>
            </a:r>
            <a:br>
              <a:rPr lang="en-GB" sz="1400">
                <a:solidFill>
                  <a:srgbClr val="FFFFFF"/>
                </a:solidFill>
                <a:latin typeface="Verdana" pitchFamily="34" charset="0"/>
              </a:rPr>
            </a:br>
            <a:r>
              <a:rPr lang="en-GB" sz="1400">
                <a:solidFill>
                  <a:srgbClr val="FFFFFF"/>
                </a:solidFill>
                <a:latin typeface="Verdana" pitchFamily="34" charset="0"/>
              </a:rPr>
              <a:t>Total</a:t>
            </a:r>
            <a:br>
              <a:rPr lang="en-GB" sz="1400">
                <a:solidFill>
                  <a:srgbClr val="FFFFFF"/>
                </a:solidFill>
                <a:latin typeface="Verdana" pitchFamily="34" charset="0"/>
              </a:rPr>
            </a:br>
            <a:r>
              <a:rPr lang="en-GB" sz="1400">
                <a:solidFill>
                  <a:srgbClr val="FFFFFF"/>
                </a:solidFill>
                <a:latin typeface="Verdana" pitchFamily="34" charset="0"/>
              </a:rPr>
              <a:t>Surrender</a:t>
            </a:r>
          </a:p>
        </p:txBody>
      </p:sp>
      <p:sp>
        <p:nvSpPr>
          <p:cNvPr id="1033225" name="Line 9"/>
          <p:cNvSpPr>
            <a:spLocks noChangeShapeType="1"/>
          </p:cNvSpPr>
          <p:nvPr/>
        </p:nvSpPr>
        <p:spPr bwMode="auto">
          <a:xfrm flipV="1">
            <a:off x="1258888" y="29972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33226" name="Line 10"/>
          <p:cNvSpPr>
            <a:spLocks noChangeShapeType="1"/>
          </p:cNvSpPr>
          <p:nvPr/>
        </p:nvSpPr>
        <p:spPr bwMode="auto">
          <a:xfrm>
            <a:off x="1258888" y="2997200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33227" name="AutoShape 11"/>
          <p:cNvSpPr>
            <a:spLocks noChangeArrowheads="1"/>
          </p:cNvSpPr>
          <p:nvPr/>
        </p:nvSpPr>
        <p:spPr bwMode="auto">
          <a:xfrm>
            <a:off x="2051050" y="3213100"/>
            <a:ext cx="1370013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FFFFFF"/>
                </a:solidFill>
                <a:latin typeface="Verdana" pitchFamily="34" charset="0"/>
              </a:rPr>
              <a:t>Head cut off</a:t>
            </a:r>
            <a:br>
              <a:rPr lang="en-GB" sz="1400">
                <a:solidFill>
                  <a:srgbClr val="FFFFFF"/>
                </a:solidFill>
                <a:latin typeface="Verdana" pitchFamily="34" charset="0"/>
              </a:rPr>
            </a:br>
            <a:r>
              <a:rPr lang="en-GB" sz="1400">
                <a:solidFill>
                  <a:srgbClr val="FFFFFF"/>
                </a:solidFill>
                <a:latin typeface="Verdana" pitchFamily="34" charset="0"/>
              </a:rPr>
              <a:t>Government</a:t>
            </a:r>
            <a:br>
              <a:rPr lang="en-GB" sz="1400">
                <a:solidFill>
                  <a:srgbClr val="FFFFFF"/>
                </a:solidFill>
                <a:latin typeface="Verdana" pitchFamily="34" charset="0"/>
              </a:rPr>
            </a:br>
            <a:r>
              <a:rPr lang="en-GB" sz="1400">
                <a:solidFill>
                  <a:srgbClr val="FFFFFF"/>
                </a:solidFill>
                <a:latin typeface="Verdana" pitchFamily="34" charset="0"/>
              </a:rPr>
              <a:t>removed</a:t>
            </a:r>
          </a:p>
        </p:txBody>
      </p:sp>
      <p:sp>
        <p:nvSpPr>
          <p:cNvPr id="1033228" name="AutoShape 12"/>
          <p:cNvSpPr>
            <a:spLocks noChangeArrowheads="1"/>
          </p:cNvSpPr>
          <p:nvPr/>
        </p:nvSpPr>
        <p:spPr bwMode="auto">
          <a:xfrm>
            <a:off x="3924300" y="3213100"/>
            <a:ext cx="1370013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FFFFFF"/>
                </a:solidFill>
              </a:rPr>
              <a:t>Skin coverings</a:t>
            </a:r>
            <a:br>
              <a:rPr lang="en-GB" sz="1400">
                <a:solidFill>
                  <a:srgbClr val="FFFFFF"/>
                </a:solidFill>
              </a:rPr>
            </a:br>
            <a:r>
              <a:rPr lang="en-GB" sz="1400">
                <a:solidFill>
                  <a:srgbClr val="FFFFFF"/>
                </a:solidFill>
              </a:rPr>
              <a:t>removed</a:t>
            </a:r>
            <a:br>
              <a:rPr lang="en-GB" sz="1400">
                <a:solidFill>
                  <a:srgbClr val="FFFFFF"/>
                </a:solidFill>
              </a:rPr>
            </a:br>
            <a:r>
              <a:rPr lang="en-GB" sz="1400">
                <a:solidFill>
                  <a:srgbClr val="FFFFFF"/>
                </a:solidFill>
              </a:rPr>
              <a:t>Naked</a:t>
            </a:r>
          </a:p>
        </p:txBody>
      </p:sp>
      <p:sp>
        <p:nvSpPr>
          <p:cNvPr id="1033229" name="AutoShape 13"/>
          <p:cNvSpPr>
            <a:spLocks noChangeArrowheads="1"/>
          </p:cNvSpPr>
          <p:nvPr/>
        </p:nvSpPr>
        <p:spPr bwMode="auto">
          <a:xfrm>
            <a:off x="5726113" y="3213100"/>
            <a:ext cx="1366837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FFFFFF"/>
                </a:solidFill>
                <a:latin typeface="Verdana" pitchFamily="34" charset="0"/>
              </a:rPr>
              <a:t>Body Split</a:t>
            </a:r>
            <a:br>
              <a:rPr lang="en-GB" sz="1400">
                <a:solidFill>
                  <a:srgbClr val="FFFFFF"/>
                </a:solidFill>
                <a:latin typeface="Verdana" pitchFamily="34" charset="0"/>
              </a:rPr>
            </a:br>
            <a:r>
              <a:rPr lang="en-GB" sz="1400">
                <a:solidFill>
                  <a:srgbClr val="FFFFFF"/>
                </a:solidFill>
                <a:latin typeface="Verdana" pitchFamily="34" charset="0"/>
              </a:rPr>
              <a:t>Open</a:t>
            </a:r>
            <a:br>
              <a:rPr lang="en-GB" sz="1400">
                <a:solidFill>
                  <a:srgbClr val="FFFFFF"/>
                </a:solidFill>
                <a:latin typeface="Verdana" pitchFamily="34" charset="0"/>
              </a:rPr>
            </a:br>
            <a:r>
              <a:rPr lang="en-GB" sz="1400">
                <a:solidFill>
                  <a:srgbClr val="FFFFFF"/>
                </a:solidFill>
                <a:latin typeface="Verdana" pitchFamily="34" charset="0"/>
              </a:rPr>
              <a:t>Exposed</a:t>
            </a:r>
          </a:p>
        </p:txBody>
      </p:sp>
      <p:sp>
        <p:nvSpPr>
          <p:cNvPr id="1033230" name="AutoShape 14"/>
          <p:cNvSpPr>
            <a:spLocks noChangeArrowheads="1"/>
          </p:cNvSpPr>
          <p:nvPr/>
        </p:nvSpPr>
        <p:spPr bwMode="auto">
          <a:xfrm>
            <a:off x="7524750" y="3213100"/>
            <a:ext cx="1370013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FFFFFF"/>
                </a:solidFill>
                <a:latin typeface="Verdana" pitchFamily="34" charset="0"/>
              </a:rPr>
              <a:t>Legs Cut Off</a:t>
            </a:r>
            <a:br>
              <a:rPr lang="en-GB" sz="1400">
                <a:solidFill>
                  <a:srgbClr val="FFFFFF"/>
                </a:solidFill>
                <a:latin typeface="Verdana" pitchFamily="34" charset="0"/>
              </a:rPr>
            </a:br>
            <a:r>
              <a:rPr lang="en-GB" sz="1400">
                <a:solidFill>
                  <a:srgbClr val="FFFFFF"/>
                </a:solidFill>
                <a:latin typeface="Verdana" pitchFamily="34" charset="0"/>
              </a:rPr>
              <a:t>Walk</a:t>
            </a:r>
          </a:p>
        </p:txBody>
      </p:sp>
      <p:sp>
        <p:nvSpPr>
          <p:cNvPr id="1033231" name="Line 15"/>
          <p:cNvSpPr>
            <a:spLocks noChangeShapeType="1"/>
          </p:cNvSpPr>
          <p:nvPr/>
        </p:nvSpPr>
        <p:spPr bwMode="auto">
          <a:xfrm>
            <a:off x="1619250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33232" name="Line 16"/>
          <p:cNvSpPr>
            <a:spLocks noChangeShapeType="1"/>
          </p:cNvSpPr>
          <p:nvPr/>
        </p:nvSpPr>
        <p:spPr bwMode="auto">
          <a:xfrm>
            <a:off x="3421063" y="350043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33233" name="Line 17"/>
          <p:cNvSpPr>
            <a:spLocks noChangeShapeType="1"/>
          </p:cNvSpPr>
          <p:nvPr/>
        </p:nvSpPr>
        <p:spPr bwMode="auto">
          <a:xfrm>
            <a:off x="5294313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33234" name="Line 18"/>
          <p:cNvSpPr>
            <a:spLocks noChangeShapeType="1"/>
          </p:cNvSpPr>
          <p:nvPr/>
        </p:nvSpPr>
        <p:spPr bwMode="auto">
          <a:xfrm>
            <a:off x="7092950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33235" name="AutoShape 19"/>
          <p:cNvSpPr>
            <a:spLocks noChangeArrowheads="1"/>
          </p:cNvSpPr>
          <p:nvPr/>
        </p:nvSpPr>
        <p:spPr bwMode="auto">
          <a:xfrm>
            <a:off x="323850" y="4437063"/>
            <a:ext cx="1370013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FFFFFF"/>
                </a:solidFill>
              </a:rPr>
              <a:t>Denial of self</a:t>
            </a:r>
            <a:br>
              <a:rPr lang="en-GB" sz="1400">
                <a:solidFill>
                  <a:srgbClr val="FFFFFF"/>
                </a:solidFill>
              </a:rPr>
            </a:br>
            <a:r>
              <a:rPr lang="en-GB" sz="1400">
                <a:solidFill>
                  <a:srgbClr val="FFFFFF"/>
                </a:solidFill>
              </a:rPr>
              <a:t>Take up Cross</a:t>
            </a:r>
            <a:br>
              <a:rPr lang="en-GB" sz="1400">
                <a:solidFill>
                  <a:srgbClr val="FFFFFF"/>
                </a:solidFill>
              </a:rPr>
            </a:br>
            <a:r>
              <a:rPr lang="en-GB" sz="1400">
                <a:solidFill>
                  <a:srgbClr val="FFFFFF"/>
                </a:solidFill>
              </a:rPr>
              <a:t>Follow Him</a:t>
            </a:r>
          </a:p>
        </p:txBody>
      </p:sp>
      <p:sp>
        <p:nvSpPr>
          <p:cNvPr id="1033236" name="Line 20"/>
          <p:cNvSpPr>
            <a:spLocks noChangeShapeType="1"/>
          </p:cNvSpPr>
          <p:nvPr/>
        </p:nvSpPr>
        <p:spPr bwMode="auto">
          <a:xfrm>
            <a:off x="8172450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33237" name="AutoShape 21"/>
          <p:cNvSpPr>
            <a:spLocks noChangeArrowheads="1"/>
          </p:cNvSpPr>
          <p:nvPr/>
        </p:nvSpPr>
        <p:spPr bwMode="auto">
          <a:xfrm>
            <a:off x="2124075" y="4437063"/>
            <a:ext cx="1366838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FFFFFF"/>
                </a:solidFill>
              </a:rPr>
              <a:t>Not my will but</a:t>
            </a:r>
            <a:br>
              <a:rPr lang="en-GB" sz="1400">
                <a:solidFill>
                  <a:srgbClr val="FFFFFF"/>
                </a:solidFill>
              </a:rPr>
            </a:br>
            <a:r>
              <a:rPr lang="en-GB" sz="1400">
                <a:solidFill>
                  <a:srgbClr val="FFFFFF"/>
                </a:solidFill>
              </a:rPr>
              <a:t>Yours be done</a:t>
            </a:r>
          </a:p>
        </p:txBody>
      </p:sp>
      <p:sp>
        <p:nvSpPr>
          <p:cNvPr id="1033238" name="AutoShape 22"/>
          <p:cNvSpPr>
            <a:spLocks noChangeArrowheads="1"/>
          </p:cNvSpPr>
          <p:nvPr/>
        </p:nvSpPr>
        <p:spPr bwMode="auto">
          <a:xfrm>
            <a:off x="7596188" y="4437063"/>
            <a:ext cx="1370012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FFFFFF"/>
                </a:solidFill>
              </a:rPr>
              <a:t>Choice</a:t>
            </a:r>
            <a:br>
              <a:rPr lang="en-GB" sz="1400">
                <a:solidFill>
                  <a:srgbClr val="FFFFFF"/>
                </a:solidFill>
              </a:rPr>
            </a:br>
            <a:r>
              <a:rPr lang="en-GB" sz="1400">
                <a:solidFill>
                  <a:srgbClr val="FFFFFF"/>
                </a:solidFill>
              </a:rPr>
              <a:t>I only do what</a:t>
            </a:r>
            <a:br>
              <a:rPr lang="en-GB" sz="1400">
                <a:solidFill>
                  <a:srgbClr val="FFFFFF"/>
                </a:solidFill>
              </a:rPr>
            </a:br>
            <a:r>
              <a:rPr lang="en-GB" sz="1400">
                <a:solidFill>
                  <a:srgbClr val="FFFFFF"/>
                </a:solidFill>
              </a:rPr>
              <a:t>Father is doing</a:t>
            </a:r>
          </a:p>
        </p:txBody>
      </p:sp>
      <p:sp>
        <p:nvSpPr>
          <p:cNvPr id="1033239" name="AutoShape 23"/>
          <p:cNvSpPr>
            <a:spLocks noChangeArrowheads="1"/>
          </p:cNvSpPr>
          <p:nvPr/>
        </p:nvSpPr>
        <p:spPr bwMode="auto">
          <a:xfrm>
            <a:off x="5795963" y="4437063"/>
            <a:ext cx="1366837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FFFFFF"/>
                </a:solidFill>
              </a:rPr>
              <a:t>I am crucified</a:t>
            </a:r>
            <a:br>
              <a:rPr lang="en-GB" sz="1400">
                <a:solidFill>
                  <a:srgbClr val="FFFFFF"/>
                </a:solidFill>
              </a:rPr>
            </a:br>
            <a:r>
              <a:rPr lang="en-GB" sz="1400">
                <a:solidFill>
                  <a:srgbClr val="FFFFFF"/>
                </a:solidFill>
              </a:rPr>
              <a:t>with Christ</a:t>
            </a:r>
            <a:br>
              <a:rPr lang="en-GB" sz="1400">
                <a:solidFill>
                  <a:srgbClr val="FFFFFF"/>
                </a:solidFill>
              </a:rPr>
            </a:br>
            <a:r>
              <a:rPr lang="en-GB" sz="1400">
                <a:solidFill>
                  <a:srgbClr val="FFFFFF"/>
                </a:solidFill>
              </a:rPr>
              <a:t>He lives in me</a:t>
            </a:r>
          </a:p>
        </p:txBody>
      </p:sp>
      <p:sp>
        <p:nvSpPr>
          <p:cNvPr id="1033240" name="Line 24"/>
          <p:cNvSpPr>
            <a:spLocks noChangeShapeType="1"/>
          </p:cNvSpPr>
          <p:nvPr/>
        </p:nvSpPr>
        <p:spPr bwMode="auto">
          <a:xfrm flipH="1">
            <a:off x="7451725" y="6092825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33241" name="AutoShape 25"/>
          <p:cNvSpPr>
            <a:spLocks noChangeArrowheads="1"/>
          </p:cNvSpPr>
          <p:nvPr/>
        </p:nvSpPr>
        <p:spPr bwMode="auto">
          <a:xfrm>
            <a:off x="5724525" y="5516563"/>
            <a:ext cx="1727200" cy="1008062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>
                <a:solidFill>
                  <a:srgbClr val="FFFFFF"/>
                </a:solidFill>
              </a:rPr>
              <a:t>Tabernacle</a:t>
            </a:r>
            <a:br>
              <a:rPr lang="en-GB" sz="1600">
                <a:solidFill>
                  <a:srgbClr val="FFFFFF"/>
                </a:solidFill>
              </a:rPr>
            </a:br>
            <a:r>
              <a:rPr lang="en-GB" sz="1600">
                <a:solidFill>
                  <a:srgbClr val="FFFFFF"/>
                </a:solidFill>
              </a:rPr>
              <a:t>Holy of Holies</a:t>
            </a:r>
            <a:br>
              <a:rPr lang="en-GB" sz="1600">
                <a:solidFill>
                  <a:srgbClr val="FFFFFF"/>
                </a:solidFill>
              </a:rPr>
            </a:br>
            <a:r>
              <a:rPr lang="en-GB" sz="1600">
                <a:solidFill>
                  <a:srgbClr val="FFFFFF"/>
                </a:solidFill>
              </a:rPr>
              <a:t>Mercy Seat</a:t>
            </a:r>
          </a:p>
        </p:txBody>
      </p:sp>
      <p:sp>
        <p:nvSpPr>
          <p:cNvPr id="1033242" name="Line 26"/>
          <p:cNvSpPr>
            <a:spLocks noChangeShapeType="1"/>
          </p:cNvSpPr>
          <p:nvPr/>
        </p:nvSpPr>
        <p:spPr bwMode="auto">
          <a:xfrm>
            <a:off x="8316913" y="50847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33243" name="AutoShape 27"/>
          <p:cNvSpPr>
            <a:spLocks noChangeArrowheads="1"/>
          </p:cNvSpPr>
          <p:nvPr/>
        </p:nvSpPr>
        <p:spPr bwMode="auto">
          <a:xfrm>
            <a:off x="3995738" y="4437063"/>
            <a:ext cx="1366837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FFFFFF"/>
                </a:solidFill>
              </a:rPr>
              <a:t>Seek First </a:t>
            </a:r>
            <a:br>
              <a:rPr lang="en-GB" sz="1400">
                <a:solidFill>
                  <a:srgbClr val="FFFFFF"/>
                </a:solidFill>
              </a:rPr>
            </a:br>
            <a:r>
              <a:rPr lang="en-GB" sz="1400">
                <a:solidFill>
                  <a:srgbClr val="FFFFFF"/>
                </a:solidFill>
              </a:rPr>
              <a:t>the kingdom &amp;</a:t>
            </a:r>
            <a:br>
              <a:rPr lang="en-GB" sz="1400">
                <a:solidFill>
                  <a:srgbClr val="FFFFFF"/>
                </a:solidFill>
              </a:rPr>
            </a:br>
            <a:r>
              <a:rPr lang="en-GB" sz="1400">
                <a:solidFill>
                  <a:srgbClr val="FFFFFF"/>
                </a:solidFill>
              </a:rPr>
              <a:t>righteousness</a:t>
            </a:r>
          </a:p>
        </p:txBody>
      </p:sp>
      <p:sp>
        <p:nvSpPr>
          <p:cNvPr id="1033244" name="Line 28"/>
          <p:cNvSpPr>
            <a:spLocks noChangeShapeType="1"/>
          </p:cNvSpPr>
          <p:nvPr/>
        </p:nvSpPr>
        <p:spPr bwMode="auto">
          <a:xfrm>
            <a:off x="6443663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33245" name="Line 29"/>
          <p:cNvSpPr>
            <a:spLocks noChangeShapeType="1"/>
          </p:cNvSpPr>
          <p:nvPr/>
        </p:nvSpPr>
        <p:spPr bwMode="auto">
          <a:xfrm>
            <a:off x="4643438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33246" name="Line 30"/>
          <p:cNvSpPr>
            <a:spLocks noChangeShapeType="1"/>
          </p:cNvSpPr>
          <p:nvPr/>
        </p:nvSpPr>
        <p:spPr bwMode="auto">
          <a:xfrm>
            <a:off x="2771775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33247" name="Line 31"/>
          <p:cNvSpPr>
            <a:spLocks noChangeShapeType="1"/>
          </p:cNvSpPr>
          <p:nvPr/>
        </p:nvSpPr>
        <p:spPr bwMode="auto">
          <a:xfrm>
            <a:off x="971550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19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186" name="Line 2"/>
          <p:cNvSpPr>
            <a:spLocks noChangeShapeType="1"/>
          </p:cNvSpPr>
          <p:nvPr/>
        </p:nvSpPr>
        <p:spPr bwMode="auto">
          <a:xfrm flipH="1">
            <a:off x="6156325" y="5265738"/>
            <a:ext cx="239713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187" name="AutoShape 3"/>
          <p:cNvSpPr>
            <a:spLocks noChangeArrowheads="1"/>
          </p:cNvSpPr>
          <p:nvPr/>
        </p:nvSpPr>
        <p:spPr bwMode="auto">
          <a:xfrm>
            <a:off x="1308100" y="512763"/>
            <a:ext cx="1727200" cy="377825"/>
          </a:xfrm>
          <a:prstGeom prst="flowChartAlternateProcess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rgbClr val="FFFFFF"/>
                </a:solidFill>
                <a:latin typeface="Arial" charset="0"/>
              </a:rPr>
              <a:t>Event - Reactions</a:t>
            </a:r>
          </a:p>
        </p:txBody>
      </p:sp>
      <p:sp>
        <p:nvSpPr>
          <p:cNvPr id="1117188" name="AutoShape 4"/>
          <p:cNvSpPr>
            <a:spLocks noChangeArrowheads="1"/>
          </p:cNvSpPr>
          <p:nvPr/>
        </p:nvSpPr>
        <p:spPr bwMode="auto">
          <a:xfrm>
            <a:off x="153988" y="188913"/>
            <a:ext cx="1344612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 b="1">
                <a:solidFill>
                  <a:srgbClr val="000000"/>
                </a:solidFill>
                <a:latin typeface="Arial" charset="0"/>
              </a:rPr>
              <a:t>Confrontation</a:t>
            </a:r>
          </a:p>
        </p:txBody>
      </p:sp>
      <p:sp>
        <p:nvSpPr>
          <p:cNvPr id="1117189" name="AutoShape 5"/>
          <p:cNvSpPr>
            <a:spLocks noChangeArrowheads="1"/>
          </p:cNvSpPr>
          <p:nvPr/>
        </p:nvSpPr>
        <p:spPr bwMode="auto">
          <a:xfrm>
            <a:off x="5722938" y="512763"/>
            <a:ext cx="1801812" cy="377825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rgbClr val="000000"/>
                </a:solidFill>
                <a:latin typeface="Arial" charset="0"/>
              </a:rPr>
              <a:t>Mind is Replaying</a:t>
            </a:r>
          </a:p>
        </p:txBody>
      </p:sp>
      <p:sp>
        <p:nvSpPr>
          <p:cNvPr id="1117190" name="AutoShape 6"/>
          <p:cNvSpPr>
            <a:spLocks noChangeArrowheads="1"/>
          </p:cNvSpPr>
          <p:nvPr/>
        </p:nvSpPr>
        <p:spPr bwMode="auto">
          <a:xfrm>
            <a:off x="1595438" y="188913"/>
            <a:ext cx="958850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 b="1">
                <a:solidFill>
                  <a:srgbClr val="000000"/>
                </a:solidFill>
                <a:latin typeface="Arial" charset="0"/>
              </a:rPr>
              <a:t>Criticised</a:t>
            </a:r>
          </a:p>
        </p:txBody>
      </p:sp>
      <p:sp>
        <p:nvSpPr>
          <p:cNvPr id="1117191" name="AutoShape 7"/>
          <p:cNvSpPr>
            <a:spLocks noChangeArrowheads="1"/>
          </p:cNvSpPr>
          <p:nvPr/>
        </p:nvSpPr>
        <p:spPr bwMode="auto">
          <a:xfrm>
            <a:off x="93663" y="981075"/>
            <a:ext cx="768350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>Angry</a:t>
            </a:r>
          </a:p>
        </p:txBody>
      </p:sp>
      <p:sp>
        <p:nvSpPr>
          <p:cNvPr id="1117192" name="AutoShape 8"/>
          <p:cNvSpPr>
            <a:spLocks noChangeArrowheads="1"/>
          </p:cNvSpPr>
          <p:nvPr/>
        </p:nvSpPr>
        <p:spPr bwMode="auto">
          <a:xfrm>
            <a:off x="3898900" y="188913"/>
            <a:ext cx="960438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 b="1">
                <a:solidFill>
                  <a:srgbClr val="000000"/>
                </a:solidFill>
                <a:latin typeface="Arial" charset="0"/>
              </a:rPr>
              <a:t>Injustice</a:t>
            </a:r>
          </a:p>
        </p:txBody>
      </p:sp>
      <p:sp>
        <p:nvSpPr>
          <p:cNvPr id="1117193" name="AutoShape 9"/>
          <p:cNvSpPr>
            <a:spLocks noChangeArrowheads="1"/>
          </p:cNvSpPr>
          <p:nvPr/>
        </p:nvSpPr>
        <p:spPr bwMode="auto">
          <a:xfrm>
            <a:off x="2747963" y="188913"/>
            <a:ext cx="960437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 b="1">
                <a:solidFill>
                  <a:srgbClr val="000000"/>
                </a:solidFill>
                <a:latin typeface="Arial" charset="0"/>
              </a:rPr>
              <a:t>Rejected</a:t>
            </a:r>
          </a:p>
        </p:txBody>
      </p:sp>
      <p:sp>
        <p:nvSpPr>
          <p:cNvPr id="1117194" name="AutoShape 10"/>
          <p:cNvSpPr>
            <a:spLocks noChangeArrowheads="1"/>
          </p:cNvSpPr>
          <p:nvPr/>
        </p:nvSpPr>
        <p:spPr bwMode="auto">
          <a:xfrm>
            <a:off x="939800" y="981075"/>
            <a:ext cx="1150938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>Defensive</a:t>
            </a:r>
          </a:p>
        </p:txBody>
      </p:sp>
      <p:sp>
        <p:nvSpPr>
          <p:cNvPr id="1117195" name="AutoShape 11"/>
          <p:cNvSpPr>
            <a:spLocks noChangeArrowheads="1"/>
          </p:cNvSpPr>
          <p:nvPr/>
        </p:nvSpPr>
        <p:spPr bwMode="auto">
          <a:xfrm>
            <a:off x="2292350" y="981075"/>
            <a:ext cx="1225550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>Aggressive</a:t>
            </a:r>
          </a:p>
        </p:txBody>
      </p:sp>
      <p:sp>
        <p:nvSpPr>
          <p:cNvPr id="1117196" name="AutoShape 12"/>
          <p:cNvSpPr>
            <a:spLocks noChangeArrowheads="1"/>
          </p:cNvSpPr>
          <p:nvPr/>
        </p:nvSpPr>
        <p:spPr bwMode="auto">
          <a:xfrm>
            <a:off x="3611563" y="981075"/>
            <a:ext cx="960437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>Passive</a:t>
            </a:r>
          </a:p>
        </p:txBody>
      </p:sp>
      <p:sp>
        <p:nvSpPr>
          <p:cNvPr id="1117197" name="AutoShape 13"/>
          <p:cNvSpPr>
            <a:spLocks noChangeArrowheads="1"/>
          </p:cNvSpPr>
          <p:nvPr/>
        </p:nvSpPr>
        <p:spPr bwMode="auto">
          <a:xfrm>
            <a:off x="7740650" y="39688"/>
            <a:ext cx="1249363" cy="1120775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>Familiar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Spirit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Remind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Affirm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Agreement</a:t>
            </a:r>
          </a:p>
        </p:txBody>
      </p:sp>
      <p:cxnSp>
        <p:nvCxnSpPr>
          <p:cNvPr id="1117198" name="AutoShape 14"/>
          <p:cNvCxnSpPr>
            <a:cxnSpLocks noChangeShapeType="1"/>
          </p:cNvCxnSpPr>
          <p:nvPr/>
        </p:nvCxnSpPr>
        <p:spPr bwMode="auto">
          <a:xfrm rot="5400000" flipH="1">
            <a:off x="4371975" y="1047751"/>
            <a:ext cx="2198687" cy="1636712"/>
          </a:xfrm>
          <a:prstGeom prst="curvedConnector3">
            <a:avLst>
              <a:gd name="adj1" fmla="val 5653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7199" name="AutoShape 15"/>
          <p:cNvCxnSpPr>
            <a:cxnSpLocks noChangeShapeType="1"/>
          </p:cNvCxnSpPr>
          <p:nvPr/>
        </p:nvCxnSpPr>
        <p:spPr bwMode="auto">
          <a:xfrm rot="16200000">
            <a:off x="6875463" y="1198563"/>
            <a:ext cx="1531937" cy="1385887"/>
          </a:xfrm>
          <a:prstGeom prst="curvedConnector3">
            <a:avLst>
              <a:gd name="adj1" fmla="val 42588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7200" name="Line 16"/>
          <p:cNvSpPr>
            <a:spLocks noChangeShapeType="1"/>
          </p:cNvSpPr>
          <p:nvPr/>
        </p:nvSpPr>
        <p:spPr bwMode="auto">
          <a:xfrm>
            <a:off x="3035300" y="782638"/>
            <a:ext cx="2687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01" name="AutoShape 17"/>
          <p:cNvSpPr>
            <a:spLocks noChangeArrowheads="1"/>
          </p:cNvSpPr>
          <p:nvPr/>
        </p:nvSpPr>
        <p:spPr bwMode="auto">
          <a:xfrm>
            <a:off x="827088" y="1484313"/>
            <a:ext cx="2303462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rgbClr val="FFFFFF"/>
                </a:solidFill>
                <a:latin typeface="Arial" charset="0"/>
              </a:rPr>
              <a:t>Forgive &amp; Release</a:t>
            </a:r>
          </a:p>
        </p:txBody>
      </p:sp>
      <p:sp>
        <p:nvSpPr>
          <p:cNvPr id="1117202" name="AutoShape 18"/>
          <p:cNvSpPr>
            <a:spLocks noChangeArrowheads="1"/>
          </p:cNvSpPr>
          <p:nvPr/>
        </p:nvSpPr>
        <p:spPr bwMode="auto">
          <a:xfrm>
            <a:off x="731838" y="1917700"/>
            <a:ext cx="3263900" cy="151130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500">
                <a:solidFill>
                  <a:srgbClr val="FFFFFF"/>
                </a:solidFill>
                <a:latin typeface="Arial" charset="0"/>
              </a:rPr>
              <a:t>Seek God’s Counsel to Evaluate </a:t>
            </a:r>
            <a:br>
              <a:rPr lang="en-GB" sz="1500">
                <a:solidFill>
                  <a:srgbClr val="FFFFFF"/>
                </a:solidFill>
                <a:latin typeface="Arial" charset="0"/>
              </a:rPr>
            </a:br>
            <a:r>
              <a:rPr lang="en-GB" sz="1500">
                <a:solidFill>
                  <a:srgbClr val="FFFFFF"/>
                </a:solidFill>
                <a:latin typeface="Arial" charset="0"/>
              </a:rPr>
              <a:t>Patterns of Thinking &amp; Behaviour</a:t>
            </a:r>
          </a:p>
          <a:p>
            <a:pPr algn="ctr"/>
            <a:r>
              <a:rPr lang="en-GB" sz="1500">
                <a:solidFill>
                  <a:srgbClr val="FFFFFF"/>
                </a:solidFill>
                <a:latin typeface="Arial" charset="0"/>
              </a:rPr>
              <a:t>Truth of Motives</a:t>
            </a:r>
            <a:br>
              <a:rPr lang="en-GB" sz="1500">
                <a:solidFill>
                  <a:srgbClr val="FFFFFF"/>
                </a:solidFill>
                <a:latin typeface="Arial" charset="0"/>
              </a:rPr>
            </a:br>
            <a:r>
              <a:rPr lang="en-GB" sz="1500">
                <a:solidFill>
                  <a:srgbClr val="FFFFFF"/>
                </a:solidFill>
                <a:latin typeface="Arial" charset="0"/>
              </a:rPr>
              <a:t>Mind, Heart &amp; Will of God</a:t>
            </a:r>
          </a:p>
          <a:p>
            <a:pPr algn="ctr"/>
            <a:r>
              <a:rPr lang="en-GB" sz="1500">
                <a:solidFill>
                  <a:srgbClr val="FFFFFF"/>
                </a:solidFill>
                <a:latin typeface="Arial" charset="0"/>
              </a:rPr>
              <a:t>Revelation about</a:t>
            </a:r>
          </a:p>
          <a:p>
            <a:pPr algn="ctr"/>
            <a:r>
              <a:rPr lang="en-GB" sz="1500">
                <a:solidFill>
                  <a:srgbClr val="FFFFFF"/>
                </a:solidFill>
                <a:latin typeface="Arial" charset="0"/>
              </a:rPr>
              <a:t>Reactions or Actions</a:t>
            </a:r>
          </a:p>
        </p:txBody>
      </p:sp>
      <p:sp>
        <p:nvSpPr>
          <p:cNvPr id="1117203" name="AutoShape 19"/>
          <p:cNvSpPr>
            <a:spLocks noChangeArrowheads="1"/>
          </p:cNvSpPr>
          <p:nvPr/>
        </p:nvSpPr>
        <p:spPr bwMode="auto">
          <a:xfrm>
            <a:off x="153988" y="3644900"/>
            <a:ext cx="1381125" cy="431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rgbClr val="000000"/>
                </a:solidFill>
                <a:latin typeface="Arial" charset="0"/>
              </a:rPr>
              <a:t>Not my</a:t>
            </a:r>
            <a:br>
              <a:rPr lang="en-GB" sz="1600">
                <a:solidFill>
                  <a:srgbClr val="000000"/>
                </a:solidFill>
                <a:latin typeface="Arial" charset="0"/>
              </a:rPr>
            </a:br>
            <a:r>
              <a:rPr lang="en-GB" sz="1600">
                <a:solidFill>
                  <a:srgbClr val="000000"/>
                </a:solidFill>
                <a:latin typeface="Arial" charset="0"/>
              </a:rPr>
              <a:t>Issue</a:t>
            </a:r>
          </a:p>
        </p:txBody>
      </p:sp>
      <p:sp>
        <p:nvSpPr>
          <p:cNvPr id="1117204" name="AutoShape 20"/>
          <p:cNvSpPr>
            <a:spLocks noChangeArrowheads="1"/>
          </p:cNvSpPr>
          <p:nvPr/>
        </p:nvSpPr>
        <p:spPr bwMode="auto">
          <a:xfrm>
            <a:off x="58738" y="4456113"/>
            <a:ext cx="1249362" cy="106045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>Pray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Intercede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Confront 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in love?</a:t>
            </a:r>
          </a:p>
        </p:txBody>
      </p:sp>
      <p:sp>
        <p:nvSpPr>
          <p:cNvPr id="1117205" name="AutoShape 21"/>
          <p:cNvSpPr>
            <a:spLocks noChangeArrowheads="1"/>
          </p:cNvSpPr>
          <p:nvPr/>
        </p:nvSpPr>
        <p:spPr bwMode="auto">
          <a:xfrm>
            <a:off x="2844800" y="3644900"/>
            <a:ext cx="2014538" cy="593725"/>
          </a:xfrm>
          <a:prstGeom prst="flowChartAlternateProces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rgbClr val="000000"/>
                </a:solidFill>
                <a:latin typeface="Arial" charset="0"/>
              </a:rPr>
              <a:t>My issue Own it</a:t>
            </a:r>
            <a:br>
              <a:rPr lang="en-GB" sz="1600">
                <a:solidFill>
                  <a:srgbClr val="000000"/>
                </a:solidFill>
                <a:latin typeface="Arial" charset="0"/>
              </a:rPr>
            </a:br>
            <a:r>
              <a:rPr lang="en-GB" sz="1600">
                <a:solidFill>
                  <a:srgbClr val="000000"/>
                </a:solidFill>
                <a:latin typeface="Arial" charset="0"/>
              </a:rPr>
              <a:t>Deal with it</a:t>
            </a:r>
          </a:p>
        </p:txBody>
      </p:sp>
      <p:sp>
        <p:nvSpPr>
          <p:cNvPr id="1117206" name="AutoShape 22"/>
          <p:cNvSpPr>
            <a:spLocks noChangeArrowheads="1"/>
          </p:cNvSpPr>
          <p:nvPr/>
        </p:nvSpPr>
        <p:spPr bwMode="auto">
          <a:xfrm>
            <a:off x="1500188" y="4456113"/>
            <a:ext cx="1344612" cy="1709737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>Weakness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 Sin or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Character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Repent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Renounce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Find Word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Meditate</a:t>
            </a:r>
          </a:p>
        </p:txBody>
      </p:sp>
      <p:sp>
        <p:nvSpPr>
          <p:cNvPr id="1117207" name="AutoShape 23"/>
          <p:cNvSpPr>
            <a:spLocks noChangeArrowheads="1"/>
          </p:cNvSpPr>
          <p:nvPr/>
        </p:nvSpPr>
        <p:spPr bwMode="auto">
          <a:xfrm>
            <a:off x="2940050" y="4456113"/>
            <a:ext cx="1344613" cy="1133475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>Weakness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Gift, skills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Empower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Support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Learn</a:t>
            </a:r>
          </a:p>
        </p:txBody>
      </p:sp>
      <p:sp>
        <p:nvSpPr>
          <p:cNvPr id="1117208" name="AutoShape 24"/>
          <p:cNvSpPr>
            <a:spLocks noChangeArrowheads="1"/>
          </p:cNvSpPr>
          <p:nvPr/>
        </p:nvSpPr>
        <p:spPr bwMode="auto">
          <a:xfrm>
            <a:off x="4343400" y="4456113"/>
            <a:ext cx="1344613" cy="106045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GB" sz="1400">
                <a:solidFill>
                  <a:srgbClr val="000000"/>
                </a:solidFill>
                <a:latin typeface="Arial" charset="0"/>
              </a:rPr>
              <a:t>Weakness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Gift, skills</a:t>
            </a:r>
            <a:r>
              <a:rPr lang="en-GB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400">
                <a:solidFill>
                  <a:srgbClr val="000000"/>
                </a:solidFill>
                <a:latin typeface="Arial" charset="0"/>
              </a:rPr>
              <a:t/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Discipled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Learn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Strong</a:t>
            </a:r>
          </a:p>
        </p:txBody>
      </p:sp>
      <p:sp>
        <p:nvSpPr>
          <p:cNvPr id="1117209" name="Line 25"/>
          <p:cNvSpPr>
            <a:spLocks noChangeShapeType="1"/>
          </p:cNvSpPr>
          <p:nvPr/>
        </p:nvSpPr>
        <p:spPr bwMode="auto">
          <a:xfrm>
            <a:off x="2171700" y="890588"/>
            <a:ext cx="0" cy="593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10" name="AutoShape 26"/>
          <p:cNvSpPr>
            <a:spLocks noChangeArrowheads="1"/>
          </p:cNvSpPr>
          <p:nvPr/>
        </p:nvSpPr>
        <p:spPr bwMode="auto">
          <a:xfrm>
            <a:off x="150813" y="466725"/>
            <a:ext cx="960437" cy="217488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 b="1">
                <a:solidFill>
                  <a:srgbClr val="000000"/>
                </a:solidFill>
                <a:latin typeface="Arial" charset="0"/>
              </a:rPr>
              <a:t>Insecure</a:t>
            </a:r>
          </a:p>
        </p:txBody>
      </p:sp>
      <p:sp>
        <p:nvSpPr>
          <p:cNvPr id="1117211" name="AutoShape 27"/>
          <p:cNvSpPr>
            <a:spLocks noChangeArrowheads="1"/>
          </p:cNvSpPr>
          <p:nvPr/>
        </p:nvSpPr>
        <p:spPr bwMode="auto">
          <a:xfrm>
            <a:off x="3132138" y="512763"/>
            <a:ext cx="1152525" cy="217487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 b="1">
                <a:solidFill>
                  <a:srgbClr val="000000"/>
                </a:solidFill>
                <a:latin typeface="Arial" charset="0"/>
              </a:rPr>
              <a:t>Intimidated</a:t>
            </a:r>
          </a:p>
        </p:txBody>
      </p:sp>
      <p:sp>
        <p:nvSpPr>
          <p:cNvPr id="1117212" name="AutoShape 28"/>
          <p:cNvSpPr>
            <a:spLocks noChangeArrowheads="1"/>
          </p:cNvSpPr>
          <p:nvPr/>
        </p:nvSpPr>
        <p:spPr bwMode="auto">
          <a:xfrm>
            <a:off x="6227763" y="4292600"/>
            <a:ext cx="2111375" cy="973138"/>
          </a:xfrm>
          <a:prstGeom prst="flowChartAlternateProcess">
            <a:avLst/>
          </a:prstGeom>
          <a:solidFill>
            <a:srgbClr val="FDE5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>Weakness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Unmet Need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Unhealed Hurt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Unresolved Issue</a:t>
            </a:r>
          </a:p>
        </p:txBody>
      </p:sp>
      <p:sp>
        <p:nvSpPr>
          <p:cNvPr id="1117213" name="AutoShape 29"/>
          <p:cNvSpPr>
            <a:spLocks noChangeArrowheads="1"/>
          </p:cNvSpPr>
          <p:nvPr/>
        </p:nvSpPr>
        <p:spPr bwMode="auto">
          <a:xfrm>
            <a:off x="5175250" y="5616575"/>
            <a:ext cx="1727200" cy="620713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>DNA Nature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Generational?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Curse?</a:t>
            </a:r>
          </a:p>
        </p:txBody>
      </p:sp>
      <p:sp>
        <p:nvSpPr>
          <p:cNvPr id="1117214" name="Line 30"/>
          <p:cNvSpPr>
            <a:spLocks noChangeShapeType="1"/>
          </p:cNvSpPr>
          <p:nvPr/>
        </p:nvSpPr>
        <p:spPr bwMode="auto">
          <a:xfrm>
            <a:off x="2171700" y="1808163"/>
            <a:ext cx="0" cy="109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15" name="Line 31"/>
          <p:cNvSpPr>
            <a:spLocks noChangeShapeType="1"/>
          </p:cNvSpPr>
          <p:nvPr/>
        </p:nvSpPr>
        <p:spPr bwMode="auto">
          <a:xfrm>
            <a:off x="3227388" y="3429000"/>
            <a:ext cx="48101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16" name="Line 32"/>
          <p:cNvSpPr>
            <a:spLocks noChangeShapeType="1"/>
          </p:cNvSpPr>
          <p:nvPr/>
        </p:nvSpPr>
        <p:spPr bwMode="auto">
          <a:xfrm flipH="1">
            <a:off x="922338" y="3429000"/>
            <a:ext cx="193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17" name="Line 33"/>
          <p:cNvSpPr>
            <a:spLocks noChangeShapeType="1"/>
          </p:cNvSpPr>
          <p:nvPr/>
        </p:nvSpPr>
        <p:spPr bwMode="auto">
          <a:xfrm>
            <a:off x="539750" y="4076700"/>
            <a:ext cx="0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18" name="Line 34"/>
          <p:cNvSpPr>
            <a:spLocks noChangeShapeType="1"/>
          </p:cNvSpPr>
          <p:nvPr/>
        </p:nvSpPr>
        <p:spPr bwMode="auto">
          <a:xfrm flipH="1">
            <a:off x="2266950" y="4238625"/>
            <a:ext cx="67310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19" name="Line 35"/>
          <p:cNvSpPr>
            <a:spLocks noChangeShapeType="1"/>
          </p:cNvSpPr>
          <p:nvPr/>
        </p:nvSpPr>
        <p:spPr bwMode="auto">
          <a:xfrm>
            <a:off x="3611563" y="4238625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20" name="Line 36"/>
          <p:cNvSpPr>
            <a:spLocks noChangeShapeType="1"/>
          </p:cNvSpPr>
          <p:nvPr/>
        </p:nvSpPr>
        <p:spPr bwMode="auto">
          <a:xfrm>
            <a:off x="4090988" y="4238625"/>
            <a:ext cx="576262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21" name="Line 37"/>
          <p:cNvSpPr>
            <a:spLocks noChangeShapeType="1"/>
          </p:cNvSpPr>
          <p:nvPr/>
        </p:nvSpPr>
        <p:spPr bwMode="auto">
          <a:xfrm>
            <a:off x="4787900" y="4221163"/>
            <a:ext cx="14398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22" name="AutoShape 38"/>
          <p:cNvSpPr>
            <a:spLocks noChangeArrowheads="1"/>
          </p:cNvSpPr>
          <p:nvPr/>
        </p:nvSpPr>
        <p:spPr bwMode="auto">
          <a:xfrm>
            <a:off x="7019925" y="5589588"/>
            <a:ext cx="1727200" cy="485775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endParaRPr lang="en-GB" sz="140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>Nurture Upbringing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>Trauma Experiences</a:t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17223" name="Line 39"/>
          <p:cNvSpPr>
            <a:spLocks noChangeShapeType="1"/>
          </p:cNvSpPr>
          <p:nvPr/>
        </p:nvSpPr>
        <p:spPr bwMode="auto">
          <a:xfrm>
            <a:off x="7453313" y="5265738"/>
            <a:ext cx="43180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1117224" name="Group 40"/>
          <p:cNvGrpSpPr>
            <a:grpSpLocks/>
          </p:cNvGrpSpPr>
          <p:nvPr/>
        </p:nvGrpSpPr>
        <p:grpSpPr bwMode="auto">
          <a:xfrm>
            <a:off x="5532438" y="890588"/>
            <a:ext cx="2495550" cy="1081087"/>
            <a:chOff x="3485" y="561"/>
            <a:chExt cx="1572" cy="681"/>
          </a:xfrm>
        </p:grpSpPr>
        <p:sp>
          <p:nvSpPr>
            <p:cNvPr id="1117225" name="Line 41"/>
            <p:cNvSpPr>
              <a:spLocks noChangeShapeType="1"/>
            </p:cNvSpPr>
            <p:nvPr/>
          </p:nvSpPr>
          <p:spPr bwMode="auto">
            <a:xfrm flipH="1">
              <a:off x="4392" y="1004"/>
              <a:ext cx="241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grpSp>
          <p:nvGrpSpPr>
            <p:cNvPr id="1117226" name="Group 42"/>
            <p:cNvGrpSpPr>
              <a:grpSpLocks/>
            </p:cNvGrpSpPr>
            <p:nvPr/>
          </p:nvGrpSpPr>
          <p:grpSpPr bwMode="auto">
            <a:xfrm>
              <a:off x="3485" y="561"/>
              <a:ext cx="1572" cy="681"/>
              <a:chOff x="3485" y="561"/>
              <a:chExt cx="1572" cy="681"/>
            </a:xfrm>
          </p:grpSpPr>
          <p:sp>
            <p:nvSpPr>
              <p:cNvPr id="1117227" name="AutoShape 43"/>
              <p:cNvSpPr>
                <a:spLocks noChangeArrowheads="1"/>
              </p:cNvSpPr>
              <p:nvPr/>
            </p:nvSpPr>
            <p:spPr bwMode="auto">
              <a:xfrm>
                <a:off x="4392" y="867"/>
                <a:ext cx="665" cy="137"/>
              </a:xfrm>
              <a:prstGeom prst="flowChartAlternateProcess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algn="ctr"/>
                <a:r>
                  <a:rPr lang="en-GB" sz="1400">
                    <a:solidFill>
                      <a:srgbClr val="000000"/>
                    </a:solidFill>
                    <a:latin typeface="Arial" charset="0"/>
                  </a:rPr>
                  <a:t>Reason</a:t>
                </a:r>
              </a:p>
            </p:txBody>
          </p:sp>
          <p:grpSp>
            <p:nvGrpSpPr>
              <p:cNvPr id="1117228" name="Group 44"/>
              <p:cNvGrpSpPr>
                <a:grpSpLocks/>
              </p:cNvGrpSpPr>
              <p:nvPr/>
            </p:nvGrpSpPr>
            <p:grpSpPr bwMode="auto">
              <a:xfrm>
                <a:off x="3485" y="561"/>
                <a:ext cx="1330" cy="681"/>
                <a:chOff x="3485" y="561"/>
                <a:chExt cx="1330" cy="681"/>
              </a:xfrm>
            </p:grpSpPr>
            <p:sp>
              <p:nvSpPr>
                <p:cNvPr id="1117229" name="AutoShape 45"/>
                <p:cNvSpPr>
                  <a:spLocks noChangeArrowheads="1"/>
                </p:cNvSpPr>
                <p:nvPr/>
              </p:nvSpPr>
              <p:spPr bwMode="auto">
                <a:xfrm>
                  <a:off x="3485" y="867"/>
                  <a:ext cx="666" cy="137"/>
                </a:xfrm>
                <a:prstGeom prst="flowChartAlternateProcess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GB" sz="1400">
                      <a:solidFill>
                        <a:srgbClr val="000000"/>
                      </a:solidFill>
                      <a:latin typeface="Arial" charset="0"/>
                    </a:rPr>
                    <a:t>Emotions</a:t>
                  </a:r>
                </a:p>
              </p:txBody>
            </p:sp>
            <p:sp>
              <p:nvSpPr>
                <p:cNvPr id="1117230" name="AutoShape 46"/>
                <p:cNvSpPr>
                  <a:spLocks noChangeArrowheads="1"/>
                </p:cNvSpPr>
                <p:nvPr/>
              </p:nvSpPr>
              <p:spPr bwMode="auto">
                <a:xfrm>
                  <a:off x="3667" y="663"/>
                  <a:ext cx="1029" cy="137"/>
                </a:xfrm>
                <a:prstGeom prst="flowChartAlternateProcess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GB" sz="1400">
                      <a:solidFill>
                        <a:srgbClr val="000000"/>
                      </a:solidFill>
                      <a:latin typeface="Arial" charset="0"/>
                    </a:rPr>
                    <a:t>Imagination</a:t>
                  </a:r>
                </a:p>
              </p:txBody>
            </p:sp>
            <p:sp>
              <p:nvSpPr>
                <p:cNvPr id="1117231" name="AutoShape 47"/>
                <p:cNvSpPr>
                  <a:spLocks noChangeArrowheads="1"/>
                </p:cNvSpPr>
                <p:nvPr/>
              </p:nvSpPr>
              <p:spPr bwMode="auto">
                <a:xfrm>
                  <a:off x="3908" y="1106"/>
                  <a:ext cx="907" cy="136"/>
                </a:xfrm>
                <a:prstGeom prst="flowChartAlternateProcess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GB" sz="1400">
                      <a:solidFill>
                        <a:srgbClr val="000000"/>
                      </a:solidFill>
                      <a:latin typeface="Arial" charset="0"/>
                    </a:rPr>
                    <a:t>Repetition</a:t>
                  </a:r>
                </a:p>
              </p:txBody>
            </p:sp>
            <p:sp>
              <p:nvSpPr>
                <p:cNvPr id="1117232" name="Line 48"/>
                <p:cNvSpPr>
                  <a:spLocks noChangeShapeType="1"/>
                </p:cNvSpPr>
                <p:nvPr/>
              </p:nvSpPr>
              <p:spPr bwMode="auto">
                <a:xfrm>
                  <a:off x="4151" y="561"/>
                  <a:ext cx="0" cy="10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7233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3848" y="800"/>
                  <a:ext cx="120" cy="6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7234" name="Line 50"/>
                <p:cNvSpPr>
                  <a:spLocks noChangeShapeType="1"/>
                </p:cNvSpPr>
                <p:nvPr/>
              </p:nvSpPr>
              <p:spPr bwMode="auto">
                <a:xfrm>
                  <a:off x="4573" y="800"/>
                  <a:ext cx="60" cy="6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7235" name="Line 51"/>
                <p:cNvSpPr>
                  <a:spLocks noChangeShapeType="1"/>
                </p:cNvSpPr>
                <p:nvPr/>
              </p:nvSpPr>
              <p:spPr bwMode="auto">
                <a:xfrm>
                  <a:off x="3908" y="1004"/>
                  <a:ext cx="243" cy="10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1117236" name="AutoShape 52"/>
          <p:cNvSpPr>
            <a:spLocks noChangeArrowheads="1"/>
          </p:cNvSpPr>
          <p:nvPr/>
        </p:nvSpPr>
        <p:spPr bwMode="auto">
          <a:xfrm>
            <a:off x="1168400" y="6448425"/>
            <a:ext cx="7391400" cy="323850"/>
          </a:xfrm>
          <a:prstGeom prst="flowChartAlternateProcess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2400">
                <a:solidFill>
                  <a:srgbClr val="000000"/>
                </a:solidFill>
                <a:latin typeface="Arial" charset="0"/>
              </a:rPr>
              <a:t>Renewed Mind &amp; Restored Soul</a:t>
            </a:r>
          </a:p>
        </p:txBody>
      </p:sp>
      <p:sp>
        <p:nvSpPr>
          <p:cNvPr id="1117237" name="AutoShape 53"/>
          <p:cNvSpPr>
            <a:spLocks noChangeArrowheads="1"/>
          </p:cNvSpPr>
          <p:nvPr/>
        </p:nvSpPr>
        <p:spPr bwMode="auto">
          <a:xfrm>
            <a:off x="4379913" y="512763"/>
            <a:ext cx="960437" cy="217487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 b="1">
                <a:solidFill>
                  <a:srgbClr val="000000"/>
                </a:solidFill>
                <a:latin typeface="Arial" charset="0"/>
              </a:rPr>
              <a:t>Sin</a:t>
            </a:r>
          </a:p>
        </p:txBody>
      </p:sp>
      <p:cxnSp>
        <p:nvCxnSpPr>
          <p:cNvPr id="1117238" name="AutoShape 54"/>
          <p:cNvCxnSpPr>
            <a:cxnSpLocks noChangeShapeType="1"/>
            <a:stCxn id="1117200" idx="1"/>
            <a:endCxn id="1117201" idx="3"/>
          </p:cNvCxnSpPr>
          <p:nvPr/>
        </p:nvCxnSpPr>
        <p:spPr bwMode="auto">
          <a:xfrm rot="5400000">
            <a:off x="3994944" y="-81756"/>
            <a:ext cx="863600" cy="25923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7239" name="AutoShape 55"/>
          <p:cNvSpPr>
            <a:spLocks noChangeArrowheads="1"/>
          </p:cNvSpPr>
          <p:nvPr/>
        </p:nvSpPr>
        <p:spPr bwMode="auto">
          <a:xfrm>
            <a:off x="5435600" y="2492375"/>
            <a:ext cx="3071813" cy="178117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/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r>
              <a:rPr lang="en-GB" sz="1400">
                <a:solidFill>
                  <a:srgbClr val="000000"/>
                </a:solidFill>
                <a:latin typeface="Arial" charset="0"/>
              </a:rPr>
              <a:t/>
            </a:r>
            <a:br>
              <a:rPr lang="en-GB" sz="1400">
                <a:solidFill>
                  <a:srgbClr val="000000"/>
                </a:solidFill>
                <a:latin typeface="Arial" charset="0"/>
              </a:rPr>
            </a:br>
            <a:endParaRPr lang="en-GB" sz="140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en-GB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17240" name="Text Box 56"/>
          <p:cNvSpPr txBox="1">
            <a:spLocks noChangeArrowheads="1"/>
          </p:cNvSpPr>
          <p:nvPr/>
        </p:nvSpPr>
        <p:spPr bwMode="auto">
          <a:xfrm>
            <a:off x="6011863" y="2565400"/>
            <a:ext cx="187325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400" b="1">
                <a:solidFill>
                  <a:srgbClr val="000000"/>
                </a:solidFill>
              </a:rPr>
              <a:t>Heart</a:t>
            </a:r>
            <a:br>
              <a:rPr lang="en-GB" sz="1400" b="1">
                <a:solidFill>
                  <a:srgbClr val="000000"/>
                </a:solidFill>
              </a:rPr>
            </a:br>
            <a:r>
              <a:rPr lang="en-GB" sz="1400" b="1">
                <a:solidFill>
                  <a:srgbClr val="000000"/>
                </a:solidFill>
              </a:rPr>
              <a:t>  Sub-Conscious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117241" name="Line 57"/>
          <p:cNvSpPr>
            <a:spLocks noChangeShapeType="1"/>
          </p:cNvSpPr>
          <p:nvPr/>
        </p:nvSpPr>
        <p:spPr bwMode="auto">
          <a:xfrm>
            <a:off x="6948488" y="1989138"/>
            <a:ext cx="0" cy="1243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42" name="Text Box 58"/>
          <p:cNvSpPr txBox="1">
            <a:spLocks noChangeArrowheads="1"/>
          </p:cNvSpPr>
          <p:nvPr/>
        </p:nvSpPr>
        <p:spPr bwMode="auto">
          <a:xfrm>
            <a:off x="6011863" y="2924175"/>
            <a:ext cx="18732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F0000"/>
                </a:solidFill>
              </a:rPr>
              <a:t>Hard</a:t>
            </a:r>
            <a:r>
              <a:rPr lang="en-GB">
                <a:solidFill>
                  <a:srgbClr val="000000"/>
                </a:solidFill>
              </a:rPr>
              <a:t>         </a:t>
            </a:r>
            <a:r>
              <a:rPr lang="en-GB">
                <a:solidFill>
                  <a:srgbClr val="FF0000"/>
                </a:solidFill>
              </a:rPr>
              <a:t>Weeds</a:t>
            </a:r>
            <a:r>
              <a:rPr lang="en-GB">
                <a:solidFill>
                  <a:srgbClr val="000000"/>
                </a:solidFill>
              </a:rPr>
              <a:t/>
            </a:r>
            <a:br>
              <a:rPr lang="en-GB">
                <a:solidFill>
                  <a:srgbClr val="000000"/>
                </a:solidFill>
              </a:rPr>
            </a:br>
            <a:endParaRPr lang="en-GB">
              <a:solidFill>
                <a:srgbClr val="000000"/>
              </a:solidFill>
            </a:endParaRPr>
          </a:p>
          <a:p>
            <a:pPr algn="ctr"/>
            <a:r>
              <a:rPr lang="en-GB">
                <a:solidFill>
                  <a:srgbClr val="FF0000"/>
                </a:solidFill>
              </a:rPr>
              <a:t/>
            </a:r>
            <a:br>
              <a:rPr lang="en-GB">
                <a:solidFill>
                  <a:srgbClr val="FF0000"/>
                </a:solidFill>
              </a:rPr>
            </a:br>
            <a:r>
              <a:rPr lang="en-GB">
                <a:solidFill>
                  <a:srgbClr val="FF0000"/>
                </a:solidFill>
              </a:rPr>
              <a:t>Stones</a:t>
            </a:r>
          </a:p>
          <a:p>
            <a:pPr algn="ctr"/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117243" name="AutoShape 59"/>
          <p:cNvSpPr>
            <a:spLocks noChangeArrowheads="1"/>
          </p:cNvSpPr>
          <p:nvPr/>
        </p:nvSpPr>
        <p:spPr bwMode="auto">
          <a:xfrm>
            <a:off x="1692275" y="1268413"/>
            <a:ext cx="960438" cy="190500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solidFill>
                  <a:srgbClr val="000000"/>
                </a:solidFill>
                <a:latin typeface="Arial" charset="0"/>
              </a:rPr>
              <a:t>Loving</a:t>
            </a:r>
          </a:p>
        </p:txBody>
      </p:sp>
      <p:sp>
        <p:nvSpPr>
          <p:cNvPr id="1117244" name="AutoShape 60"/>
          <p:cNvSpPr>
            <a:spLocks noChangeArrowheads="1"/>
          </p:cNvSpPr>
          <p:nvPr/>
        </p:nvSpPr>
        <p:spPr bwMode="auto">
          <a:xfrm>
            <a:off x="1835150" y="3644900"/>
            <a:ext cx="804863" cy="431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rgbClr val="000000"/>
                </a:solidFill>
                <a:latin typeface="Arial" charset="0"/>
              </a:rPr>
              <a:t>Courts</a:t>
            </a:r>
          </a:p>
        </p:txBody>
      </p:sp>
      <p:sp>
        <p:nvSpPr>
          <p:cNvPr id="1117245" name="Line 61"/>
          <p:cNvSpPr>
            <a:spLocks noChangeShapeType="1"/>
          </p:cNvSpPr>
          <p:nvPr/>
        </p:nvSpPr>
        <p:spPr bwMode="auto">
          <a:xfrm>
            <a:off x="2195513" y="34290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46" name="Line 62"/>
          <p:cNvSpPr>
            <a:spLocks noChangeShapeType="1"/>
          </p:cNvSpPr>
          <p:nvPr/>
        </p:nvSpPr>
        <p:spPr bwMode="auto">
          <a:xfrm>
            <a:off x="1547813" y="3860800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47" name="Line 63"/>
          <p:cNvSpPr>
            <a:spLocks noChangeShapeType="1"/>
          </p:cNvSpPr>
          <p:nvPr/>
        </p:nvSpPr>
        <p:spPr bwMode="auto">
          <a:xfrm>
            <a:off x="2627313" y="3860800"/>
            <a:ext cx="217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48" name="Line 64"/>
          <p:cNvSpPr>
            <a:spLocks noChangeShapeType="1"/>
          </p:cNvSpPr>
          <p:nvPr/>
        </p:nvSpPr>
        <p:spPr bwMode="auto">
          <a:xfrm flipH="1">
            <a:off x="7524750" y="333375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49" name="Text Box 65"/>
          <p:cNvSpPr txBox="1">
            <a:spLocks noChangeArrowheads="1"/>
          </p:cNvSpPr>
          <p:nvPr/>
        </p:nvSpPr>
        <p:spPr bwMode="auto">
          <a:xfrm>
            <a:off x="6443663" y="3213100"/>
            <a:ext cx="971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009A00"/>
                </a:solidFill>
              </a:rPr>
              <a:t>Memories</a:t>
            </a:r>
            <a:br>
              <a:rPr lang="en-GB">
                <a:solidFill>
                  <a:srgbClr val="009A00"/>
                </a:solidFill>
              </a:rPr>
            </a:br>
            <a:r>
              <a:rPr lang="en-GB">
                <a:solidFill>
                  <a:srgbClr val="009A00"/>
                </a:solidFill>
              </a:rPr>
              <a:t>Motives</a:t>
            </a:r>
          </a:p>
        </p:txBody>
      </p:sp>
      <p:sp>
        <p:nvSpPr>
          <p:cNvPr id="1117250" name="Line 66"/>
          <p:cNvSpPr>
            <a:spLocks noChangeShapeType="1"/>
          </p:cNvSpPr>
          <p:nvPr/>
        </p:nvSpPr>
        <p:spPr bwMode="auto">
          <a:xfrm flipH="1" flipV="1">
            <a:off x="4859338" y="2619375"/>
            <a:ext cx="649287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117251" name="AutoShape 67"/>
          <p:cNvSpPr>
            <a:spLocks noChangeArrowheads="1"/>
          </p:cNvSpPr>
          <p:nvPr/>
        </p:nvSpPr>
        <p:spPr bwMode="auto">
          <a:xfrm>
            <a:off x="4090988" y="1844675"/>
            <a:ext cx="1417637" cy="936625"/>
          </a:xfrm>
          <a:prstGeom prst="flowChartAlternateProcess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rgbClr val="FFFFFF"/>
                </a:solidFill>
                <a:latin typeface="Arial" charset="0"/>
              </a:rPr>
              <a:t>Mindsets</a:t>
            </a:r>
            <a:br>
              <a:rPr lang="en-GB" sz="1600">
                <a:solidFill>
                  <a:srgbClr val="FFFFFF"/>
                </a:solidFill>
                <a:latin typeface="Arial" charset="0"/>
              </a:rPr>
            </a:br>
            <a:r>
              <a:rPr lang="en-GB" sz="1600">
                <a:solidFill>
                  <a:srgbClr val="FFFFFF"/>
                </a:solidFill>
                <a:latin typeface="Arial" charset="0"/>
              </a:rPr>
              <a:t>Behaviours</a:t>
            </a:r>
            <a:br>
              <a:rPr lang="en-GB" sz="1600">
                <a:solidFill>
                  <a:srgbClr val="FFFFFF"/>
                </a:solidFill>
                <a:latin typeface="Arial" charset="0"/>
              </a:rPr>
            </a:br>
            <a:r>
              <a:rPr lang="en-GB" sz="1600">
                <a:solidFill>
                  <a:srgbClr val="FFFFFF"/>
                </a:solidFill>
                <a:latin typeface="Arial" charset="0"/>
              </a:rPr>
              <a:t>Mechanisms</a:t>
            </a:r>
            <a:br>
              <a:rPr lang="en-GB" sz="1600">
                <a:solidFill>
                  <a:srgbClr val="FFFFFF"/>
                </a:solidFill>
                <a:latin typeface="Arial" charset="0"/>
              </a:rPr>
            </a:br>
            <a:r>
              <a:rPr lang="en-GB" sz="1600">
                <a:solidFill>
                  <a:srgbClr val="FFFFFF"/>
                </a:solidFill>
                <a:latin typeface="Arial" charset="0"/>
              </a:rPr>
              <a:t>Emotions</a:t>
            </a:r>
          </a:p>
        </p:txBody>
      </p:sp>
    </p:spTree>
    <p:extLst>
      <p:ext uri="{BB962C8B-B14F-4D97-AF65-F5344CB8AC3E}">
        <p14:creationId xmlns:p14="http://schemas.microsoft.com/office/powerpoint/2010/main" val="18751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893175" cy="730250"/>
          </a:xfrm>
        </p:spPr>
        <p:txBody>
          <a:bodyPr/>
          <a:lstStyle/>
          <a:p>
            <a:r>
              <a:rPr lang="en-GB" sz="4200"/>
              <a:t>Preparing for destiny - spirit building</a:t>
            </a:r>
          </a:p>
        </p:txBody>
      </p:sp>
      <p:sp>
        <p:nvSpPr>
          <p:cNvPr id="109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856662" cy="5761037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GB"/>
              <a:t>Give God first love, place, priority</a:t>
            </a:r>
          </a:p>
          <a:p>
            <a:pPr>
              <a:spcBef>
                <a:spcPct val="30000"/>
              </a:spcBef>
            </a:pPr>
            <a:r>
              <a:rPr lang="en-GB"/>
              <a:t>Pray &amp; sing in tongues</a:t>
            </a:r>
          </a:p>
          <a:p>
            <a:pPr>
              <a:spcBef>
                <a:spcPct val="30000"/>
              </a:spcBef>
            </a:pPr>
            <a:r>
              <a:rPr lang="en-GB"/>
              <a:t>Wait on the Lord – Be still </a:t>
            </a:r>
          </a:p>
          <a:p>
            <a:pPr>
              <a:spcBef>
                <a:spcPct val="30000"/>
              </a:spcBef>
            </a:pPr>
            <a:r>
              <a:rPr lang="en-GB"/>
              <a:t>Meditate on word of God – Prov 4:20-23</a:t>
            </a:r>
          </a:p>
          <a:p>
            <a:pPr>
              <a:spcBef>
                <a:spcPct val="30000"/>
              </a:spcBef>
            </a:pPr>
            <a:r>
              <a:rPr lang="en-GB"/>
              <a:t>Praise &amp; adoration - soak</a:t>
            </a:r>
          </a:p>
          <a:p>
            <a:pPr>
              <a:spcBef>
                <a:spcPct val="30000"/>
              </a:spcBef>
            </a:pPr>
            <a:r>
              <a:rPr lang="en-GB"/>
              <a:t>Pray &amp; Ask</a:t>
            </a:r>
          </a:p>
          <a:p>
            <a:pPr>
              <a:spcBef>
                <a:spcPct val="30000"/>
              </a:spcBef>
            </a:pPr>
            <a:r>
              <a:rPr lang="en-GB"/>
              <a:t>Confess &amp; Declare the truth, call things</a:t>
            </a:r>
          </a:p>
          <a:p>
            <a:pPr>
              <a:spcBef>
                <a:spcPct val="30000"/>
              </a:spcBef>
            </a:pPr>
            <a:r>
              <a:rPr lang="en-GB"/>
              <a:t>Persevere</a:t>
            </a:r>
          </a:p>
          <a:p>
            <a:pPr>
              <a:spcBef>
                <a:spcPct val="30000"/>
              </a:spcBef>
            </a:pPr>
            <a:r>
              <a:rPr lang="en-GB"/>
              <a:t>Desire – Discipline - Delight</a:t>
            </a:r>
          </a:p>
        </p:txBody>
      </p:sp>
    </p:spTree>
    <p:extLst>
      <p:ext uri="{BB962C8B-B14F-4D97-AF65-F5344CB8AC3E}">
        <p14:creationId xmlns:p14="http://schemas.microsoft.com/office/powerpoint/2010/main" val="29935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4659" grpId="0" build="p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123533</TotalTime>
  <Words>2478</Words>
  <Application>Microsoft Office PowerPoint</Application>
  <PresentationFormat>On-screen Show (4:3)</PresentationFormat>
  <Paragraphs>389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Ocean</vt:lpstr>
      <vt:lpstr>1_Ocean</vt:lpstr>
      <vt:lpstr>2_Ocean</vt:lpstr>
      <vt:lpstr>1_Default Design</vt:lpstr>
      <vt:lpstr>3_Ocean</vt:lpstr>
      <vt:lpstr>4_Ocean</vt:lpstr>
      <vt:lpstr>PowerPoint Presentation</vt:lpstr>
      <vt:lpstr>PowerPoint Presentation</vt:lpstr>
      <vt:lpstr>Vision 2012</vt:lpstr>
      <vt:lpstr> Preparing for Destiny</vt:lpstr>
      <vt:lpstr> Preparing for Destiny - Succession</vt:lpstr>
      <vt:lpstr>PowerPoint Presentation</vt:lpstr>
      <vt:lpstr>PowerPoint Presentation</vt:lpstr>
      <vt:lpstr>PowerPoint Presentation</vt:lpstr>
      <vt:lpstr>Preparing for destiny - spirit building</vt:lpstr>
      <vt:lpstr>Preparing for destiny - spirit building</vt:lpstr>
      <vt:lpstr>Preparing for destiny - Seat of Rest</vt:lpstr>
      <vt:lpstr>Preparing for destiny - Seat of Rest</vt:lpstr>
      <vt:lpstr>Preparing for destiny – Seat of Rest</vt:lpstr>
      <vt:lpstr>Preparing for destiny – Seat of Rest</vt:lpstr>
      <vt:lpstr>Preparing for destiny – Seat of Rest</vt:lpstr>
      <vt:lpstr>Preparing for destiny -Training</vt:lpstr>
      <vt:lpstr>Preparing for destiny – Seat of Rest</vt:lpstr>
      <vt:lpstr>Preparing for destiny – Seat of Rest</vt:lpstr>
      <vt:lpstr>Preparing for destiny – Seat of Rest</vt:lpstr>
      <vt:lpstr>Preparing for destiny - Seat of Rest</vt:lpstr>
      <vt:lpstr>Preparing for destiny - Seat of Rest</vt:lpstr>
      <vt:lpstr>Preparing for destiny - Seat of Rest</vt:lpstr>
      <vt:lpstr>Preparing for destiny - Seat of Rest</vt:lpstr>
      <vt:lpstr>Preparing for destiny - Seat of Rest</vt:lpstr>
      <vt:lpstr>Preparing for destiny - Seat of Rest</vt:lpstr>
      <vt:lpstr>Preparing for destiny - Seat of Rest</vt:lpstr>
      <vt:lpstr>Preparing for destiny - Seat of Rest</vt:lpstr>
      <vt:lpstr>Preparing for destiny - Seat of Rest</vt:lpstr>
      <vt:lpstr>Preparing for destiny - Seat of Rest</vt:lpstr>
      <vt:lpstr>Preparing for destiny -Training</vt:lpstr>
      <vt:lpstr>Preparing for destiny - Seat of Rest</vt:lpstr>
      <vt:lpstr>Preparing for Destiny- Practice</vt:lpstr>
      <vt:lpstr>Preparing for destiny - Seat of Rest</vt:lpstr>
      <vt:lpstr>Preparing for destiny – Seat of Rest</vt:lpstr>
      <vt:lpstr>Preparing for destiny – Seat of Rest</vt:lpstr>
      <vt:lpstr>Preparing for destiny -Training</vt:lpstr>
    </vt:vector>
  </TitlesOfParts>
  <Company>FREEDOM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Parsons</dc:creator>
  <cp:lastModifiedBy>Mike Parsons</cp:lastModifiedBy>
  <cp:revision>543</cp:revision>
  <dcterms:created xsi:type="dcterms:W3CDTF">2011-05-11T11:14:13Z</dcterms:created>
  <dcterms:modified xsi:type="dcterms:W3CDTF">2012-01-08T09:30:16Z</dcterms:modified>
</cp:coreProperties>
</file>