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0" r:id="rId2"/>
    <p:sldMasterId id="2147483732" r:id="rId3"/>
    <p:sldMasterId id="2147483744" r:id="rId4"/>
    <p:sldMasterId id="2147483768" r:id="rId5"/>
  </p:sldMasterIdLst>
  <p:notesMasterIdLst>
    <p:notesMasterId r:id="rId81"/>
  </p:notesMasterIdLst>
  <p:handoutMasterIdLst>
    <p:handoutMasterId r:id="rId82"/>
  </p:handoutMasterIdLst>
  <p:sldIdLst>
    <p:sldId id="869" r:id="rId6"/>
    <p:sldId id="789" r:id="rId7"/>
    <p:sldId id="867" r:id="rId8"/>
    <p:sldId id="842" r:id="rId9"/>
    <p:sldId id="858" r:id="rId10"/>
    <p:sldId id="866" r:id="rId11"/>
    <p:sldId id="848" r:id="rId12"/>
    <p:sldId id="844" r:id="rId13"/>
    <p:sldId id="853" r:id="rId14"/>
    <p:sldId id="870" r:id="rId15"/>
    <p:sldId id="854" r:id="rId16"/>
    <p:sldId id="796" r:id="rId17"/>
    <p:sldId id="857" r:id="rId18"/>
    <p:sldId id="856" r:id="rId19"/>
    <p:sldId id="874" r:id="rId20"/>
    <p:sldId id="859" r:id="rId21"/>
    <p:sldId id="861" r:id="rId22"/>
    <p:sldId id="860" r:id="rId23"/>
    <p:sldId id="841" r:id="rId24"/>
    <p:sldId id="852" r:id="rId25"/>
    <p:sldId id="843" r:id="rId26"/>
    <p:sldId id="845" r:id="rId27"/>
    <p:sldId id="847" r:id="rId28"/>
    <p:sldId id="811" r:id="rId29"/>
    <p:sldId id="846" r:id="rId30"/>
    <p:sldId id="875" r:id="rId31"/>
    <p:sldId id="864" r:id="rId32"/>
    <p:sldId id="862" r:id="rId33"/>
    <p:sldId id="873" r:id="rId34"/>
    <p:sldId id="871" r:id="rId35"/>
    <p:sldId id="868" r:id="rId36"/>
    <p:sldId id="876" r:id="rId37"/>
    <p:sldId id="872" r:id="rId38"/>
    <p:sldId id="863" r:id="rId39"/>
    <p:sldId id="851" r:id="rId40"/>
    <p:sldId id="855" r:id="rId41"/>
    <p:sldId id="812" r:id="rId42"/>
    <p:sldId id="807" r:id="rId43"/>
    <p:sldId id="766" r:id="rId44"/>
    <p:sldId id="850" r:id="rId45"/>
    <p:sldId id="840" r:id="rId46"/>
    <p:sldId id="816" r:id="rId47"/>
    <p:sldId id="815" r:id="rId48"/>
    <p:sldId id="808" r:id="rId49"/>
    <p:sldId id="865" r:id="rId50"/>
    <p:sldId id="805" r:id="rId51"/>
    <p:sldId id="767" r:id="rId52"/>
    <p:sldId id="768" r:id="rId53"/>
    <p:sldId id="809" r:id="rId54"/>
    <p:sldId id="806" r:id="rId55"/>
    <p:sldId id="771" r:id="rId56"/>
    <p:sldId id="777" r:id="rId57"/>
    <p:sldId id="769" r:id="rId58"/>
    <p:sldId id="770" r:id="rId59"/>
    <p:sldId id="792" r:id="rId60"/>
    <p:sldId id="793" r:id="rId61"/>
    <p:sldId id="772" r:id="rId62"/>
    <p:sldId id="794" r:id="rId63"/>
    <p:sldId id="773" r:id="rId64"/>
    <p:sldId id="774" r:id="rId65"/>
    <p:sldId id="810" r:id="rId66"/>
    <p:sldId id="775" r:id="rId67"/>
    <p:sldId id="795" r:id="rId68"/>
    <p:sldId id="776" r:id="rId69"/>
    <p:sldId id="691" r:id="rId70"/>
    <p:sldId id="823" r:id="rId71"/>
    <p:sldId id="822" r:id="rId72"/>
    <p:sldId id="828" r:id="rId73"/>
    <p:sldId id="824" r:id="rId74"/>
    <p:sldId id="825" r:id="rId75"/>
    <p:sldId id="826" r:id="rId76"/>
    <p:sldId id="827" r:id="rId77"/>
    <p:sldId id="829" r:id="rId78"/>
    <p:sldId id="797" r:id="rId79"/>
    <p:sldId id="798" r:id="rId80"/>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0000"/>
    <a:srgbClr val="009A00"/>
    <a:srgbClr val="00A800"/>
    <a:srgbClr val="CC00CC"/>
    <a:srgbClr val="FF0000"/>
    <a:srgbClr val="66FF66"/>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60"/>
  </p:normalViewPr>
  <p:slideViewPr>
    <p:cSldViewPr>
      <p:cViewPr varScale="1">
        <p:scale>
          <a:sx n="74" d="100"/>
          <a:sy n="74" d="100"/>
        </p:scale>
        <p:origin x="-7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5.xml"/><Relationship Id="rId61" Type="http://schemas.openxmlformats.org/officeDocument/2006/relationships/slide" Target="slides/slide56.xml"/><Relationship Id="rId82" Type="http://schemas.openxmlformats.org/officeDocument/2006/relationships/handoutMaster" Target="handoutMasters/handoutMaster1.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6861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6861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861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156A346-9356-4EC9-88C4-2C951E0A4244}" type="slidenum">
              <a:rPr lang="en-GB"/>
              <a:pPr>
                <a:defRPr/>
              </a:pPr>
              <a:t>‹#›</a:t>
            </a:fld>
            <a:endParaRPr lang="en-GB"/>
          </a:p>
        </p:txBody>
      </p:sp>
    </p:spTree>
    <p:extLst>
      <p:ext uri="{BB962C8B-B14F-4D97-AF65-F5344CB8AC3E}">
        <p14:creationId xmlns:p14="http://schemas.microsoft.com/office/powerpoint/2010/main" val="186543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614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4301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D6B7C199-3A66-4153-97FF-B2DF717A0EB7}" type="slidenum">
              <a:rPr lang="en-GB"/>
              <a:pPr>
                <a:defRPr/>
              </a:pPr>
              <a:t>‹#›</a:t>
            </a:fld>
            <a:endParaRPr lang="en-GB"/>
          </a:p>
        </p:txBody>
      </p:sp>
    </p:spTree>
    <p:extLst>
      <p:ext uri="{BB962C8B-B14F-4D97-AF65-F5344CB8AC3E}">
        <p14:creationId xmlns:p14="http://schemas.microsoft.com/office/powerpoint/2010/main" val="1245277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654D5D-2CCD-4599-A4A7-9E1CC9F2C107}" type="slidenum">
              <a:rPr lang="en-GB"/>
              <a:pPr/>
              <a:t>1</a:t>
            </a:fld>
            <a:endParaRPr lang="en-GB"/>
          </a:p>
        </p:txBody>
      </p:sp>
      <p:sp>
        <p:nvSpPr>
          <p:cNvPr id="904194" name="Rectangle 2"/>
          <p:cNvSpPr>
            <a:spLocks noGrp="1" noRot="1" noChangeAspect="1" noChangeArrowheads="1" noTextEdit="1"/>
          </p:cNvSpPr>
          <p:nvPr>
            <p:ph type="sldImg"/>
          </p:nvPr>
        </p:nvSpPr>
        <p:spPr>
          <a:xfrm>
            <a:off x="917575" y="744538"/>
            <a:ext cx="4962525" cy="3722687"/>
          </a:xfrm>
          <a:ln/>
        </p:spPr>
      </p:sp>
      <p:sp>
        <p:nvSpPr>
          <p:cNvPr id="90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10</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11</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12</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13</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14</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15</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16</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17</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18</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19</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D3AC69-BC5A-4DD9-B25A-886C8FF381A9}" type="slidenum">
              <a:rPr lang="en-GB">
                <a:solidFill>
                  <a:prstClr val="black"/>
                </a:solidFill>
              </a:rPr>
              <a:pPr/>
              <a:t>2</a:t>
            </a:fld>
            <a:endParaRPr lang="en-GB">
              <a:solidFill>
                <a:prstClr val="black"/>
              </a:solidFill>
            </a:endParaRPr>
          </a:p>
        </p:txBody>
      </p:sp>
      <p:sp>
        <p:nvSpPr>
          <p:cNvPr id="1116162" name="Rectangle 2"/>
          <p:cNvSpPr>
            <a:spLocks noGrp="1" noRot="1" noChangeAspect="1" noChangeArrowheads="1" noTextEdit="1"/>
          </p:cNvSpPr>
          <p:nvPr>
            <p:ph type="sldImg"/>
          </p:nvPr>
        </p:nvSpPr>
        <p:spPr>
          <a:xfrm>
            <a:off x="917575" y="744538"/>
            <a:ext cx="4962525" cy="3722687"/>
          </a:xfrm>
          <a:ln/>
        </p:spPr>
      </p:sp>
      <p:sp>
        <p:nvSpPr>
          <p:cNvPr id="111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20</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21</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22</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23</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24</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25</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26</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27</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28</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31</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3</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32</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34</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35</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36</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37</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CD55A3-2757-4BE2-8BAA-9582DC1F53C3}" type="slidenum">
              <a:rPr lang="en-GB">
                <a:solidFill>
                  <a:prstClr val="black"/>
                </a:solidFill>
              </a:rPr>
              <a:pPr/>
              <a:t>38</a:t>
            </a:fld>
            <a:endParaRPr lang="en-GB">
              <a:solidFill>
                <a:prstClr val="black"/>
              </a:solidFill>
            </a:endParaRPr>
          </a:p>
        </p:txBody>
      </p:sp>
      <p:sp>
        <p:nvSpPr>
          <p:cNvPr id="1013762" name="Rectangle 2"/>
          <p:cNvSpPr>
            <a:spLocks noGrp="1" noRot="1" noChangeAspect="1" noChangeArrowheads="1" noTextEdit="1"/>
          </p:cNvSpPr>
          <p:nvPr>
            <p:ph type="sldImg"/>
          </p:nvPr>
        </p:nvSpPr>
        <p:spPr>
          <a:xfrm>
            <a:off x="917575" y="744538"/>
            <a:ext cx="4962525" cy="3722687"/>
          </a:xfrm>
          <a:ln/>
        </p:spPr>
      </p:sp>
      <p:sp>
        <p:nvSpPr>
          <p:cNvPr id="101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1A7294E-4731-452D-AB0C-ED0C1D7A7F6E}" type="slidenum">
              <a:rPr lang="en-GB">
                <a:latin typeface="Arial" charset="0"/>
              </a:rPr>
              <a:pPr eaLnBrk="1" hangingPunct="1"/>
              <a:t>39</a:t>
            </a:fld>
            <a:endParaRPr lang="en-GB">
              <a:latin typeface="Arial" charset="0"/>
            </a:endParaRPr>
          </a:p>
        </p:txBody>
      </p:sp>
      <p:sp>
        <p:nvSpPr>
          <p:cNvPr id="69635" name="Rectangle 2"/>
          <p:cNvSpPr>
            <a:spLocks noGrp="1" noRot="1" noChangeAspect="1" noChangeArrowheads="1" noTextEdit="1"/>
          </p:cNvSpPr>
          <p:nvPr>
            <p:ph type="sldImg"/>
          </p:nvPr>
        </p:nvSpPr>
        <p:spPr>
          <a:xfrm>
            <a:off x="917575" y="744538"/>
            <a:ext cx="4962525" cy="3722687"/>
          </a:xfrm>
          <a:ln/>
        </p:spPr>
      </p:sp>
      <p:sp>
        <p:nvSpPr>
          <p:cNvPr id="696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DB4215-69B0-4DF2-B983-E332819F770D}" type="slidenum">
              <a:rPr lang="en-GB"/>
              <a:pPr/>
              <a:t>42</a:t>
            </a:fld>
            <a:endParaRPr lang="en-GB"/>
          </a:p>
        </p:txBody>
      </p:sp>
      <p:sp>
        <p:nvSpPr>
          <p:cNvPr id="842754" name="Rectangle 2"/>
          <p:cNvSpPr>
            <a:spLocks noGrp="1" noRot="1" noChangeAspect="1" noChangeArrowheads="1" noTextEdit="1"/>
          </p:cNvSpPr>
          <p:nvPr>
            <p:ph type="sldImg"/>
          </p:nvPr>
        </p:nvSpPr>
        <p:spPr>
          <a:xfrm>
            <a:off x="917575" y="744538"/>
            <a:ext cx="4962525" cy="3722687"/>
          </a:xfrm>
          <a:ln/>
        </p:spPr>
      </p:sp>
      <p:sp>
        <p:nvSpPr>
          <p:cNvPr id="84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CC95AF-9A4F-40A3-8B42-408DAEF757A4}" type="slidenum">
              <a:rPr lang="en-GB"/>
              <a:pPr/>
              <a:t>43</a:t>
            </a:fld>
            <a:endParaRPr lang="en-GB"/>
          </a:p>
        </p:txBody>
      </p:sp>
      <p:sp>
        <p:nvSpPr>
          <p:cNvPr id="989186" name="Rectangle 2"/>
          <p:cNvSpPr>
            <a:spLocks noGrp="1" noRot="1" noChangeAspect="1" noChangeArrowheads="1" noTextEdit="1"/>
          </p:cNvSpPr>
          <p:nvPr>
            <p:ph type="sldImg"/>
          </p:nvPr>
        </p:nvSpPr>
        <p:spPr>
          <a:xfrm>
            <a:off x="917575" y="744538"/>
            <a:ext cx="4962525" cy="3722687"/>
          </a:xfrm>
          <a:ln/>
        </p:spPr>
      </p:sp>
      <p:sp>
        <p:nvSpPr>
          <p:cNvPr id="989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44</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4</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45</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1A7294E-4731-452D-AB0C-ED0C1D7A7F6E}" type="slidenum">
              <a:rPr lang="en-GB">
                <a:latin typeface="Arial" charset="0"/>
              </a:rPr>
              <a:pPr eaLnBrk="1" hangingPunct="1"/>
              <a:t>46</a:t>
            </a:fld>
            <a:endParaRPr lang="en-GB">
              <a:latin typeface="Arial" charset="0"/>
            </a:endParaRPr>
          </a:p>
        </p:txBody>
      </p:sp>
      <p:sp>
        <p:nvSpPr>
          <p:cNvPr id="69635" name="Rectangle 2"/>
          <p:cNvSpPr>
            <a:spLocks noGrp="1" noRot="1" noChangeAspect="1" noChangeArrowheads="1" noTextEdit="1"/>
          </p:cNvSpPr>
          <p:nvPr>
            <p:ph type="sldImg"/>
          </p:nvPr>
        </p:nvSpPr>
        <p:spPr>
          <a:xfrm>
            <a:off x="917575" y="744538"/>
            <a:ext cx="4962525" cy="3722687"/>
          </a:xfrm>
          <a:ln/>
        </p:spPr>
      </p:sp>
      <p:sp>
        <p:nvSpPr>
          <p:cNvPr id="696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623D2F8-EDE0-43E4-911C-9BF7C083CFCD}" type="slidenum">
              <a:rPr lang="en-GB">
                <a:latin typeface="Arial" charset="0"/>
              </a:rPr>
              <a:pPr eaLnBrk="1" hangingPunct="1"/>
              <a:t>47</a:t>
            </a:fld>
            <a:endParaRPr lang="en-GB">
              <a:latin typeface="Arial" charset="0"/>
            </a:endParaRPr>
          </a:p>
        </p:txBody>
      </p:sp>
      <p:sp>
        <p:nvSpPr>
          <p:cNvPr id="70659" name="Rectangle 2"/>
          <p:cNvSpPr>
            <a:spLocks noGrp="1" noRot="1" noChangeAspect="1" noChangeArrowheads="1" noTextEdit="1"/>
          </p:cNvSpPr>
          <p:nvPr>
            <p:ph type="sldImg"/>
          </p:nvPr>
        </p:nvSpPr>
        <p:spPr>
          <a:xfrm>
            <a:off x="917575" y="744538"/>
            <a:ext cx="4962525" cy="3722687"/>
          </a:xfrm>
          <a:ln/>
        </p:spPr>
      </p:sp>
      <p:sp>
        <p:nvSpPr>
          <p:cNvPr id="706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37FA4404-83AB-4C94-9D78-F831A61D0927}" type="slidenum">
              <a:rPr lang="en-GB">
                <a:latin typeface="Arial" charset="0"/>
              </a:rPr>
              <a:pPr eaLnBrk="1" hangingPunct="1"/>
              <a:t>48</a:t>
            </a:fld>
            <a:endParaRPr lang="en-GB">
              <a:latin typeface="Arial" charset="0"/>
            </a:endParaRPr>
          </a:p>
        </p:txBody>
      </p:sp>
      <p:sp>
        <p:nvSpPr>
          <p:cNvPr id="71683" name="Rectangle 2"/>
          <p:cNvSpPr>
            <a:spLocks noGrp="1" noRot="1" noChangeAspect="1" noChangeArrowheads="1" noTextEdit="1"/>
          </p:cNvSpPr>
          <p:nvPr>
            <p:ph type="sldImg"/>
          </p:nvPr>
        </p:nvSpPr>
        <p:spPr>
          <a:xfrm>
            <a:off x="917575" y="744538"/>
            <a:ext cx="4962525" cy="3722687"/>
          </a:xfrm>
          <a:ln/>
        </p:spPr>
      </p:sp>
      <p:sp>
        <p:nvSpPr>
          <p:cNvPr id="716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623D2F8-EDE0-43E4-911C-9BF7C083CFCD}" type="slidenum">
              <a:rPr lang="en-GB">
                <a:latin typeface="Arial" charset="0"/>
              </a:rPr>
              <a:pPr eaLnBrk="1" hangingPunct="1"/>
              <a:t>49</a:t>
            </a:fld>
            <a:endParaRPr lang="en-GB">
              <a:latin typeface="Arial" charset="0"/>
            </a:endParaRPr>
          </a:p>
        </p:txBody>
      </p:sp>
      <p:sp>
        <p:nvSpPr>
          <p:cNvPr id="70659" name="Rectangle 2"/>
          <p:cNvSpPr>
            <a:spLocks noGrp="1" noRot="1" noChangeAspect="1" noChangeArrowheads="1" noTextEdit="1"/>
          </p:cNvSpPr>
          <p:nvPr>
            <p:ph type="sldImg"/>
          </p:nvPr>
        </p:nvSpPr>
        <p:spPr>
          <a:xfrm>
            <a:off x="917575" y="744538"/>
            <a:ext cx="4962525" cy="3722687"/>
          </a:xfrm>
          <a:ln/>
        </p:spPr>
      </p:sp>
      <p:sp>
        <p:nvSpPr>
          <p:cNvPr id="706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B0A4D-DA3A-4648-A45A-DE38B2EE0A33}" type="slidenum">
              <a:rPr lang="en-GB">
                <a:solidFill>
                  <a:prstClr val="black"/>
                </a:solidFill>
              </a:rPr>
              <a:pPr/>
              <a:t>50</a:t>
            </a:fld>
            <a:endParaRPr lang="en-GB">
              <a:solidFill>
                <a:prstClr val="black"/>
              </a:solidFill>
            </a:endParaRPr>
          </a:p>
        </p:txBody>
      </p:sp>
      <p:sp>
        <p:nvSpPr>
          <p:cNvPr id="844802" name="Rectangle 2"/>
          <p:cNvSpPr>
            <a:spLocks noGrp="1" noRot="1" noChangeAspect="1" noChangeArrowheads="1" noTextEdit="1"/>
          </p:cNvSpPr>
          <p:nvPr>
            <p:ph type="sldImg"/>
          </p:nvPr>
        </p:nvSpPr>
        <p:spPr>
          <a:xfrm>
            <a:off x="917575" y="744538"/>
            <a:ext cx="4962525" cy="3722687"/>
          </a:xfrm>
          <a:ln/>
        </p:spPr>
      </p:sp>
      <p:sp>
        <p:nvSpPr>
          <p:cNvPr id="84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4897E9C0-86D8-4E31-9973-068C48A676E2}" type="slidenum">
              <a:rPr lang="en-GB">
                <a:latin typeface="Arial" charset="0"/>
              </a:rPr>
              <a:pPr eaLnBrk="1" hangingPunct="1"/>
              <a:t>51</a:t>
            </a:fld>
            <a:endParaRPr lang="en-GB">
              <a:latin typeface="Arial" charset="0"/>
            </a:endParaRPr>
          </a:p>
        </p:txBody>
      </p:sp>
      <p:sp>
        <p:nvSpPr>
          <p:cNvPr id="74755" name="Rectangle 2"/>
          <p:cNvSpPr>
            <a:spLocks noGrp="1" noRot="1" noChangeAspect="1" noChangeArrowheads="1" noTextEdit="1"/>
          </p:cNvSpPr>
          <p:nvPr>
            <p:ph type="sldImg"/>
          </p:nvPr>
        </p:nvSpPr>
        <p:spPr>
          <a:xfrm>
            <a:off x="917575" y="744538"/>
            <a:ext cx="4962525" cy="3722687"/>
          </a:xfrm>
          <a:ln/>
        </p:spPr>
      </p:sp>
      <p:sp>
        <p:nvSpPr>
          <p:cNvPr id="747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16ADD43B-ADBC-4AB6-96F0-A9B55E6EEF93}" type="slidenum">
              <a:rPr lang="en-GB">
                <a:latin typeface="Arial" charset="0"/>
              </a:rPr>
              <a:pPr eaLnBrk="1" hangingPunct="1"/>
              <a:t>52</a:t>
            </a:fld>
            <a:endParaRPr lang="en-GB">
              <a:latin typeface="Arial" charset="0"/>
            </a:endParaRPr>
          </a:p>
        </p:txBody>
      </p:sp>
      <p:sp>
        <p:nvSpPr>
          <p:cNvPr id="80899" name="Rectangle 2"/>
          <p:cNvSpPr>
            <a:spLocks noGrp="1" noRot="1" noChangeAspect="1" noChangeArrowheads="1" noTextEdit="1"/>
          </p:cNvSpPr>
          <p:nvPr>
            <p:ph type="sldImg"/>
          </p:nvPr>
        </p:nvSpPr>
        <p:spPr>
          <a:xfrm>
            <a:off x="917575" y="744538"/>
            <a:ext cx="4962525" cy="3722687"/>
          </a:xfrm>
          <a:ln/>
        </p:spPr>
      </p:sp>
      <p:sp>
        <p:nvSpPr>
          <p:cNvPr id="809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E95DAFF-7B82-4117-BABC-C1B3198080F8}" type="slidenum">
              <a:rPr lang="en-GB">
                <a:latin typeface="Arial" charset="0"/>
              </a:rPr>
              <a:pPr eaLnBrk="1" hangingPunct="1"/>
              <a:t>53</a:t>
            </a:fld>
            <a:endParaRPr lang="en-GB">
              <a:latin typeface="Arial" charset="0"/>
            </a:endParaRPr>
          </a:p>
        </p:txBody>
      </p:sp>
      <p:sp>
        <p:nvSpPr>
          <p:cNvPr id="72707" name="Rectangle 2"/>
          <p:cNvSpPr>
            <a:spLocks noGrp="1" noRot="1" noChangeAspect="1" noChangeArrowheads="1" noTextEdit="1"/>
          </p:cNvSpPr>
          <p:nvPr>
            <p:ph type="sldImg"/>
          </p:nvPr>
        </p:nvSpPr>
        <p:spPr>
          <a:xfrm>
            <a:off x="917575" y="744538"/>
            <a:ext cx="4962525" cy="3722687"/>
          </a:xfrm>
          <a:ln/>
        </p:spPr>
      </p:sp>
      <p:sp>
        <p:nvSpPr>
          <p:cNvPr id="727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52960176-E394-4D70-9DCB-C67EBBC3A999}" type="slidenum">
              <a:rPr lang="en-GB">
                <a:latin typeface="Arial" charset="0"/>
              </a:rPr>
              <a:pPr eaLnBrk="1" hangingPunct="1"/>
              <a:t>54</a:t>
            </a:fld>
            <a:endParaRPr lang="en-GB">
              <a:latin typeface="Arial" charset="0"/>
            </a:endParaRPr>
          </a:p>
        </p:txBody>
      </p:sp>
      <p:sp>
        <p:nvSpPr>
          <p:cNvPr id="73731" name="Rectangle 2"/>
          <p:cNvSpPr>
            <a:spLocks noGrp="1" noRot="1" noChangeAspect="1" noChangeArrowheads="1" noTextEdit="1"/>
          </p:cNvSpPr>
          <p:nvPr>
            <p:ph type="sldImg"/>
          </p:nvPr>
        </p:nvSpPr>
        <p:spPr>
          <a:xfrm>
            <a:off x="917575" y="744538"/>
            <a:ext cx="4962525" cy="3722687"/>
          </a:xfrm>
          <a:ln/>
        </p:spPr>
      </p:sp>
      <p:sp>
        <p:nvSpPr>
          <p:cNvPr id="737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5</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52960176-E394-4D70-9DCB-C67EBBC3A999}" type="slidenum">
              <a:rPr lang="en-GB">
                <a:latin typeface="Arial" charset="0"/>
              </a:rPr>
              <a:pPr eaLnBrk="1" hangingPunct="1"/>
              <a:t>55</a:t>
            </a:fld>
            <a:endParaRPr lang="en-GB">
              <a:latin typeface="Arial" charset="0"/>
            </a:endParaRPr>
          </a:p>
        </p:txBody>
      </p:sp>
      <p:sp>
        <p:nvSpPr>
          <p:cNvPr id="73731" name="Rectangle 2"/>
          <p:cNvSpPr>
            <a:spLocks noGrp="1" noRot="1" noChangeAspect="1" noChangeArrowheads="1" noTextEdit="1"/>
          </p:cNvSpPr>
          <p:nvPr>
            <p:ph type="sldImg"/>
          </p:nvPr>
        </p:nvSpPr>
        <p:spPr>
          <a:xfrm>
            <a:off x="917575" y="744538"/>
            <a:ext cx="4962525" cy="3722687"/>
          </a:xfrm>
          <a:ln/>
        </p:spPr>
      </p:sp>
      <p:sp>
        <p:nvSpPr>
          <p:cNvPr id="737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4897E9C0-86D8-4E31-9973-068C48A676E2}" type="slidenum">
              <a:rPr lang="en-GB">
                <a:latin typeface="Arial" charset="0"/>
              </a:rPr>
              <a:pPr eaLnBrk="1" hangingPunct="1"/>
              <a:t>56</a:t>
            </a:fld>
            <a:endParaRPr lang="en-GB">
              <a:latin typeface="Arial" charset="0"/>
            </a:endParaRPr>
          </a:p>
        </p:txBody>
      </p:sp>
      <p:sp>
        <p:nvSpPr>
          <p:cNvPr id="74755" name="Rectangle 2"/>
          <p:cNvSpPr>
            <a:spLocks noGrp="1" noRot="1" noChangeAspect="1" noChangeArrowheads="1" noTextEdit="1"/>
          </p:cNvSpPr>
          <p:nvPr>
            <p:ph type="sldImg"/>
          </p:nvPr>
        </p:nvSpPr>
        <p:spPr>
          <a:xfrm>
            <a:off x="917575" y="744538"/>
            <a:ext cx="4962525" cy="3722687"/>
          </a:xfrm>
          <a:ln/>
        </p:spPr>
      </p:sp>
      <p:sp>
        <p:nvSpPr>
          <p:cNvPr id="747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09768ED6-2692-4639-9068-ACC1C1012D1F}" type="slidenum">
              <a:rPr lang="en-GB">
                <a:latin typeface="Arial" charset="0"/>
              </a:rPr>
              <a:pPr eaLnBrk="1" hangingPunct="1"/>
              <a:t>57</a:t>
            </a:fld>
            <a:endParaRPr lang="en-GB">
              <a:latin typeface="Arial" charset="0"/>
            </a:endParaRPr>
          </a:p>
        </p:txBody>
      </p:sp>
      <p:sp>
        <p:nvSpPr>
          <p:cNvPr id="75779" name="Rectangle 2"/>
          <p:cNvSpPr>
            <a:spLocks noGrp="1" noRot="1" noChangeAspect="1" noChangeArrowheads="1" noTextEdit="1"/>
          </p:cNvSpPr>
          <p:nvPr>
            <p:ph type="sldImg"/>
          </p:nvPr>
        </p:nvSpPr>
        <p:spPr>
          <a:xfrm>
            <a:off x="917575" y="744538"/>
            <a:ext cx="4962525" cy="3722687"/>
          </a:xfrm>
          <a:ln/>
        </p:spPr>
      </p:sp>
      <p:sp>
        <p:nvSpPr>
          <p:cNvPr id="757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B3CB5AED-C698-41D8-BA5C-41E9FFA78DD9}" type="slidenum">
              <a:rPr lang="en-GB">
                <a:latin typeface="Arial" charset="0"/>
              </a:rPr>
              <a:pPr eaLnBrk="1" hangingPunct="1"/>
              <a:t>58</a:t>
            </a:fld>
            <a:endParaRPr lang="en-GB">
              <a:latin typeface="Arial" charset="0"/>
            </a:endParaRPr>
          </a:p>
        </p:txBody>
      </p:sp>
      <p:sp>
        <p:nvSpPr>
          <p:cNvPr id="76803" name="Rectangle 2"/>
          <p:cNvSpPr>
            <a:spLocks noGrp="1" noRot="1" noChangeAspect="1" noChangeArrowheads="1" noTextEdit="1"/>
          </p:cNvSpPr>
          <p:nvPr>
            <p:ph type="sldImg"/>
          </p:nvPr>
        </p:nvSpPr>
        <p:spPr>
          <a:xfrm>
            <a:off x="917575" y="744538"/>
            <a:ext cx="4962525" cy="3722687"/>
          </a:xfrm>
          <a:ln/>
        </p:spPr>
      </p:sp>
      <p:sp>
        <p:nvSpPr>
          <p:cNvPr id="768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B3CB5AED-C698-41D8-BA5C-41E9FFA78DD9}" type="slidenum">
              <a:rPr lang="en-GB">
                <a:latin typeface="Arial" charset="0"/>
              </a:rPr>
              <a:pPr eaLnBrk="1" hangingPunct="1"/>
              <a:t>59</a:t>
            </a:fld>
            <a:endParaRPr lang="en-GB">
              <a:latin typeface="Arial" charset="0"/>
            </a:endParaRPr>
          </a:p>
        </p:txBody>
      </p:sp>
      <p:sp>
        <p:nvSpPr>
          <p:cNvPr id="76803" name="Rectangle 2"/>
          <p:cNvSpPr>
            <a:spLocks noGrp="1" noRot="1" noChangeAspect="1" noChangeArrowheads="1" noTextEdit="1"/>
          </p:cNvSpPr>
          <p:nvPr>
            <p:ph type="sldImg"/>
          </p:nvPr>
        </p:nvSpPr>
        <p:spPr>
          <a:xfrm>
            <a:off x="917575" y="744538"/>
            <a:ext cx="4962525" cy="3722687"/>
          </a:xfrm>
          <a:ln/>
        </p:spPr>
      </p:sp>
      <p:sp>
        <p:nvSpPr>
          <p:cNvPr id="768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2CCD147-1E85-40A5-B780-D6C77230B2B3}" type="slidenum">
              <a:rPr lang="en-GB">
                <a:latin typeface="Arial" charset="0"/>
              </a:rPr>
              <a:pPr eaLnBrk="1" hangingPunct="1"/>
              <a:t>60</a:t>
            </a:fld>
            <a:endParaRPr lang="en-GB">
              <a:latin typeface="Arial" charset="0"/>
            </a:endParaRPr>
          </a:p>
        </p:txBody>
      </p:sp>
      <p:sp>
        <p:nvSpPr>
          <p:cNvPr id="77827" name="Rectangle 2"/>
          <p:cNvSpPr>
            <a:spLocks noGrp="1" noRot="1" noChangeAspect="1" noChangeArrowheads="1" noTextEdit="1"/>
          </p:cNvSpPr>
          <p:nvPr>
            <p:ph type="sldImg"/>
          </p:nvPr>
        </p:nvSpPr>
        <p:spPr>
          <a:xfrm>
            <a:off x="917575" y="744538"/>
            <a:ext cx="4962525" cy="3722687"/>
          </a:xfrm>
          <a:ln/>
        </p:spPr>
      </p:sp>
      <p:sp>
        <p:nvSpPr>
          <p:cNvPr id="778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2CCD147-1E85-40A5-B780-D6C77230B2B3}" type="slidenum">
              <a:rPr lang="en-GB">
                <a:latin typeface="Arial" charset="0"/>
              </a:rPr>
              <a:pPr eaLnBrk="1" hangingPunct="1"/>
              <a:t>61</a:t>
            </a:fld>
            <a:endParaRPr lang="en-GB">
              <a:latin typeface="Arial" charset="0"/>
            </a:endParaRPr>
          </a:p>
        </p:txBody>
      </p:sp>
      <p:sp>
        <p:nvSpPr>
          <p:cNvPr id="77827" name="Rectangle 2"/>
          <p:cNvSpPr>
            <a:spLocks noGrp="1" noRot="1" noChangeAspect="1" noChangeArrowheads="1" noTextEdit="1"/>
          </p:cNvSpPr>
          <p:nvPr>
            <p:ph type="sldImg"/>
          </p:nvPr>
        </p:nvSpPr>
        <p:spPr>
          <a:xfrm>
            <a:off x="917575" y="744538"/>
            <a:ext cx="4962525" cy="3722687"/>
          </a:xfrm>
          <a:ln/>
        </p:spPr>
      </p:sp>
      <p:sp>
        <p:nvSpPr>
          <p:cNvPr id="778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D3C4B5F-2EC5-424A-9408-B6B86936ABF1}" type="slidenum">
              <a:rPr lang="en-GB">
                <a:latin typeface="Arial" charset="0"/>
              </a:rPr>
              <a:pPr eaLnBrk="1" hangingPunct="1"/>
              <a:t>62</a:t>
            </a:fld>
            <a:endParaRPr lang="en-GB">
              <a:latin typeface="Arial" charset="0"/>
            </a:endParaRPr>
          </a:p>
        </p:txBody>
      </p:sp>
      <p:sp>
        <p:nvSpPr>
          <p:cNvPr id="78851" name="Rectangle 2"/>
          <p:cNvSpPr>
            <a:spLocks noGrp="1" noRot="1" noChangeAspect="1" noChangeArrowheads="1" noTextEdit="1"/>
          </p:cNvSpPr>
          <p:nvPr>
            <p:ph type="sldImg"/>
          </p:nvPr>
        </p:nvSpPr>
        <p:spPr>
          <a:xfrm>
            <a:off x="917575" y="744538"/>
            <a:ext cx="4962525" cy="3722687"/>
          </a:xfrm>
          <a:ln/>
        </p:spPr>
      </p:sp>
      <p:sp>
        <p:nvSpPr>
          <p:cNvPr id="788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D3C4B5F-2EC5-424A-9408-B6B86936ABF1}" type="slidenum">
              <a:rPr lang="en-GB">
                <a:latin typeface="Arial" charset="0"/>
              </a:rPr>
              <a:pPr eaLnBrk="1" hangingPunct="1"/>
              <a:t>63</a:t>
            </a:fld>
            <a:endParaRPr lang="en-GB">
              <a:latin typeface="Arial" charset="0"/>
            </a:endParaRPr>
          </a:p>
        </p:txBody>
      </p:sp>
      <p:sp>
        <p:nvSpPr>
          <p:cNvPr id="78851" name="Rectangle 2"/>
          <p:cNvSpPr>
            <a:spLocks noGrp="1" noRot="1" noChangeAspect="1" noChangeArrowheads="1" noTextEdit="1"/>
          </p:cNvSpPr>
          <p:nvPr>
            <p:ph type="sldImg"/>
          </p:nvPr>
        </p:nvSpPr>
        <p:spPr>
          <a:xfrm>
            <a:off x="917575" y="744538"/>
            <a:ext cx="4962525" cy="3722687"/>
          </a:xfrm>
          <a:ln/>
        </p:spPr>
      </p:sp>
      <p:sp>
        <p:nvSpPr>
          <p:cNvPr id="788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EC8449F-53A8-41C3-8BC3-C68754A4FEF0}" type="slidenum">
              <a:rPr lang="en-GB">
                <a:latin typeface="Arial" charset="0"/>
              </a:rPr>
              <a:pPr eaLnBrk="1" hangingPunct="1"/>
              <a:t>64</a:t>
            </a:fld>
            <a:endParaRPr lang="en-GB">
              <a:latin typeface="Arial" charset="0"/>
            </a:endParaRPr>
          </a:p>
        </p:txBody>
      </p:sp>
      <p:sp>
        <p:nvSpPr>
          <p:cNvPr id="79875" name="Rectangle 2"/>
          <p:cNvSpPr>
            <a:spLocks noGrp="1" noRot="1" noChangeAspect="1" noChangeArrowheads="1" noTextEdit="1"/>
          </p:cNvSpPr>
          <p:nvPr>
            <p:ph type="sldImg"/>
          </p:nvPr>
        </p:nvSpPr>
        <p:spPr>
          <a:xfrm>
            <a:off x="917575" y="744538"/>
            <a:ext cx="4962525" cy="3722687"/>
          </a:xfrm>
          <a:ln/>
        </p:spPr>
      </p:sp>
      <p:sp>
        <p:nvSpPr>
          <p:cNvPr id="798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6</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DFDF3627-8163-44DB-9C92-0CAB5EBBAAF6}" type="slidenum">
              <a:rPr lang="en-GB">
                <a:latin typeface="Arial" charset="0"/>
              </a:rPr>
              <a:pPr eaLnBrk="1" hangingPunct="1"/>
              <a:t>65</a:t>
            </a:fld>
            <a:endParaRPr lang="en-GB">
              <a:latin typeface="Arial" charset="0"/>
            </a:endParaRPr>
          </a:p>
        </p:txBody>
      </p:sp>
      <p:sp>
        <p:nvSpPr>
          <p:cNvPr id="81923" name="Rectangle 2"/>
          <p:cNvSpPr>
            <a:spLocks noGrp="1" noRot="1" noChangeAspect="1" noChangeArrowheads="1" noTextEdit="1"/>
          </p:cNvSpPr>
          <p:nvPr>
            <p:ph type="sldImg"/>
          </p:nvPr>
        </p:nvSpPr>
        <p:spPr>
          <a:xfrm>
            <a:off x="917575" y="744538"/>
            <a:ext cx="4962525" cy="3722687"/>
          </a:xfrm>
          <a:ln/>
        </p:spPr>
      </p:sp>
      <p:sp>
        <p:nvSpPr>
          <p:cNvPr id="819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3E242-270A-4AFD-9CFB-13EB5817B26A}" type="slidenum">
              <a:rPr lang="en-GB"/>
              <a:pPr/>
              <a:t>66</a:t>
            </a:fld>
            <a:endParaRPr lang="en-GB"/>
          </a:p>
        </p:txBody>
      </p:sp>
      <p:sp>
        <p:nvSpPr>
          <p:cNvPr id="1011714" name="Rectangle 2"/>
          <p:cNvSpPr>
            <a:spLocks noGrp="1" noRot="1" noChangeAspect="1" noChangeArrowheads="1" noTextEdit="1"/>
          </p:cNvSpPr>
          <p:nvPr>
            <p:ph type="sldImg"/>
          </p:nvPr>
        </p:nvSpPr>
        <p:spPr>
          <a:xfrm>
            <a:off x="917575" y="744538"/>
            <a:ext cx="4962525" cy="3722687"/>
          </a:xfrm>
          <a:ln/>
        </p:spPr>
      </p:sp>
      <p:sp>
        <p:nvSpPr>
          <p:cNvPr id="101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492C5-C20E-430B-8A29-5D836D48A0D2}" type="slidenum">
              <a:rPr lang="en-GB"/>
              <a:pPr/>
              <a:t>67</a:t>
            </a:fld>
            <a:endParaRPr lang="en-GB"/>
          </a:p>
        </p:txBody>
      </p:sp>
      <p:sp>
        <p:nvSpPr>
          <p:cNvPr id="980994" name="Rectangle 2"/>
          <p:cNvSpPr>
            <a:spLocks noGrp="1" noRot="1" noChangeAspect="1" noChangeArrowheads="1" noTextEdit="1"/>
          </p:cNvSpPr>
          <p:nvPr>
            <p:ph type="sldImg"/>
          </p:nvPr>
        </p:nvSpPr>
        <p:spPr>
          <a:xfrm>
            <a:off x="917575" y="744538"/>
            <a:ext cx="4962525" cy="3722687"/>
          </a:xfrm>
          <a:ln/>
        </p:spPr>
      </p:sp>
      <p:sp>
        <p:nvSpPr>
          <p:cNvPr id="98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3E242-270A-4AFD-9CFB-13EB5817B26A}" type="slidenum">
              <a:rPr lang="en-GB"/>
              <a:pPr/>
              <a:t>68</a:t>
            </a:fld>
            <a:endParaRPr lang="en-GB"/>
          </a:p>
        </p:txBody>
      </p:sp>
      <p:sp>
        <p:nvSpPr>
          <p:cNvPr id="1011714" name="Rectangle 2"/>
          <p:cNvSpPr>
            <a:spLocks noGrp="1" noRot="1" noChangeAspect="1" noChangeArrowheads="1" noTextEdit="1"/>
          </p:cNvSpPr>
          <p:nvPr>
            <p:ph type="sldImg"/>
          </p:nvPr>
        </p:nvSpPr>
        <p:spPr>
          <a:xfrm>
            <a:off x="917575" y="744538"/>
            <a:ext cx="4962525" cy="3722687"/>
          </a:xfrm>
          <a:ln/>
        </p:spPr>
      </p:sp>
      <p:sp>
        <p:nvSpPr>
          <p:cNvPr id="101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0A8751-569E-4DE0-B84E-57ED9764C00B}" type="slidenum">
              <a:rPr lang="en-GB"/>
              <a:pPr/>
              <a:t>69</a:t>
            </a:fld>
            <a:endParaRPr lang="en-GB"/>
          </a:p>
        </p:txBody>
      </p:sp>
      <p:sp>
        <p:nvSpPr>
          <p:cNvPr id="1013762" name="Rectangle 2"/>
          <p:cNvSpPr>
            <a:spLocks noGrp="1" noRot="1" noChangeAspect="1" noChangeArrowheads="1" noTextEdit="1"/>
          </p:cNvSpPr>
          <p:nvPr>
            <p:ph type="sldImg"/>
          </p:nvPr>
        </p:nvSpPr>
        <p:spPr>
          <a:xfrm>
            <a:off x="917575" y="744538"/>
            <a:ext cx="4962525" cy="3722687"/>
          </a:xfrm>
          <a:ln/>
        </p:spPr>
      </p:sp>
      <p:sp>
        <p:nvSpPr>
          <p:cNvPr id="101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37D5E-B420-4725-95E5-B8AA2F19F327}" type="slidenum">
              <a:rPr lang="en-GB"/>
              <a:pPr/>
              <a:t>70</a:t>
            </a:fld>
            <a:endParaRPr lang="en-GB"/>
          </a:p>
        </p:txBody>
      </p:sp>
      <p:sp>
        <p:nvSpPr>
          <p:cNvPr id="1015810" name="Rectangle 2"/>
          <p:cNvSpPr>
            <a:spLocks noGrp="1" noRot="1" noChangeAspect="1" noChangeArrowheads="1" noTextEdit="1"/>
          </p:cNvSpPr>
          <p:nvPr>
            <p:ph type="sldImg"/>
          </p:nvPr>
        </p:nvSpPr>
        <p:spPr>
          <a:xfrm>
            <a:off x="917575" y="744538"/>
            <a:ext cx="4962525" cy="3722687"/>
          </a:xfrm>
          <a:ln/>
        </p:spPr>
      </p:sp>
      <p:sp>
        <p:nvSpPr>
          <p:cNvPr id="1015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CD7A0-EC0E-405C-82C0-DE22FBCAAB22}" type="slidenum">
              <a:rPr lang="en-GB"/>
              <a:pPr/>
              <a:t>71</a:t>
            </a:fld>
            <a:endParaRPr lang="en-GB"/>
          </a:p>
        </p:txBody>
      </p:sp>
      <p:sp>
        <p:nvSpPr>
          <p:cNvPr id="1017858" name="Rectangle 2"/>
          <p:cNvSpPr>
            <a:spLocks noGrp="1" noRot="1" noChangeAspect="1" noChangeArrowheads="1" noTextEdit="1"/>
          </p:cNvSpPr>
          <p:nvPr>
            <p:ph type="sldImg"/>
          </p:nvPr>
        </p:nvSpPr>
        <p:spPr>
          <a:xfrm>
            <a:off x="917575" y="744538"/>
            <a:ext cx="4962525" cy="3722687"/>
          </a:xfrm>
          <a:ln/>
        </p:spPr>
      </p:sp>
      <p:sp>
        <p:nvSpPr>
          <p:cNvPr id="1017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9C684-FEBB-4CE4-BE9C-41EBB9DDFC66}" type="slidenum">
              <a:rPr lang="en-GB"/>
              <a:pPr/>
              <a:t>72</a:t>
            </a:fld>
            <a:endParaRPr lang="en-GB"/>
          </a:p>
        </p:txBody>
      </p:sp>
      <p:sp>
        <p:nvSpPr>
          <p:cNvPr id="1019906" name="Rectangle 2"/>
          <p:cNvSpPr>
            <a:spLocks noGrp="1" noRot="1" noChangeAspect="1" noChangeArrowheads="1" noTextEdit="1"/>
          </p:cNvSpPr>
          <p:nvPr>
            <p:ph type="sldImg"/>
          </p:nvPr>
        </p:nvSpPr>
        <p:spPr>
          <a:xfrm>
            <a:off x="917575" y="744538"/>
            <a:ext cx="4962525" cy="3722687"/>
          </a:xfrm>
          <a:ln/>
        </p:spPr>
      </p:sp>
      <p:sp>
        <p:nvSpPr>
          <p:cNvPr id="1019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9C684-FEBB-4CE4-BE9C-41EBB9DDFC66}" type="slidenum">
              <a:rPr lang="en-GB"/>
              <a:pPr/>
              <a:t>73</a:t>
            </a:fld>
            <a:endParaRPr lang="en-GB"/>
          </a:p>
        </p:txBody>
      </p:sp>
      <p:sp>
        <p:nvSpPr>
          <p:cNvPr id="1019906" name="Rectangle 2"/>
          <p:cNvSpPr>
            <a:spLocks noGrp="1" noRot="1" noChangeAspect="1" noChangeArrowheads="1" noTextEdit="1"/>
          </p:cNvSpPr>
          <p:nvPr>
            <p:ph type="sldImg"/>
          </p:nvPr>
        </p:nvSpPr>
        <p:spPr>
          <a:xfrm>
            <a:off x="917575" y="744538"/>
            <a:ext cx="4962525" cy="3722687"/>
          </a:xfrm>
          <a:ln/>
        </p:spPr>
      </p:sp>
      <p:sp>
        <p:nvSpPr>
          <p:cNvPr id="1019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1EA41F-4121-4741-AF13-ACBD757931A9}" type="slidenum">
              <a:rPr lang="en-GB">
                <a:solidFill>
                  <a:prstClr val="black"/>
                </a:solidFill>
              </a:rPr>
              <a:pPr/>
              <a:t>74</a:t>
            </a:fld>
            <a:endParaRPr lang="en-GB">
              <a:solidFill>
                <a:prstClr val="black"/>
              </a:solidFill>
            </a:endParaRPr>
          </a:p>
        </p:txBody>
      </p:sp>
      <p:sp>
        <p:nvSpPr>
          <p:cNvPr id="892930" name="Rectangle 2"/>
          <p:cNvSpPr>
            <a:spLocks noGrp="1" noRot="1" noChangeAspect="1" noChangeArrowheads="1" noTextEdit="1"/>
          </p:cNvSpPr>
          <p:nvPr>
            <p:ph type="sldImg"/>
          </p:nvPr>
        </p:nvSpPr>
        <p:spPr>
          <a:xfrm>
            <a:off x="917575" y="744538"/>
            <a:ext cx="4962525" cy="3722687"/>
          </a:xfrm>
          <a:ln/>
        </p:spPr>
      </p:sp>
      <p:sp>
        <p:nvSpPr>
          <p:cNvPr id="89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7</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49AD0-C994-4E1F-BBAD-68DD5C714FDA}" type="slidenum">
              <a:rPr lang="en-GB">
                <a:solidFill>
                  <a:prstClr val="black"/>
                </a:solidFill>
              </a:rPr>
              <a:pPr/>
              <a:t>75</a:t>
            </a:fld>
            <a:endParaRPr lang="en-GB">
              <a:solidFill>
                <a:prstClr val="black"/>
              </a:solidFill>
            </a:endParaRPr>
          </a:p>
        </p:txBody>
      </p:sp>
      <p:sp>
        <p:nvSpPr>
          <p:cNvPr id="894978" name="Rectangle 2"/>
          <p:cNvSpPr>
            <a:spLocks noGrp="1" noRot="1" noChangeAspect="1" noChangeArrowheads="1" noTextEdit="1"/>
          </p:cNvSpPr>
          <p:nvPr>
            <p:ph type="sldImg"/>
          </p:nvPr>
        </p:nvSpPr>
        <p:spPr>
          <a:xfrm>
            <a:off x="917575" y="744538"/>
            <a:ext cx="4962525" cy="3722687"/>
          </a:xfrm>
          <a:ln/>
        </p:spPr>
      </p:sp>
      <p:sp>
        <p:nvSpPr>
          <p:cNvPr id="89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8</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9</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GB"/>
          </a:p>
        </p:txBody>
      </p:sp>
      <p:sp>
        <p:nvSpPr>
          <p:cNvPr id="6" name="Rectangle 6"/>
          <p:cNvSpPr>
            <a:spLocks noGrp="1" noChangeArrowheads="1"/>
          </p:cNvSpPr>
          <p:nvPr>
            <p:ph type="sldNum" sz="quarter" idx="11"/>
          </p:nvPr>
        </p:nvSpPr>
        <p:spPr/>
        <p:txBody>
          <a:bodyPr/>
          <a:lstStyle>
            <a:lvl1pPr>
              <a:defRPr smtClean="0"/>
            </a:lvl1pPr>
          </a:lstStyle>
          <a:p>
            <a:pPr>
              <a:defRPr/>
            </a:pPr>
            <a:fld id="{EF050BD1-7889-4B09-9FCB-8AFCE2E20609}"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smtClean="0"/>
            </a:lvl1pPr>
          </a:lstStyle>
          <a:p>
            <a:pPr>
              <a:defRPr/>
            </a:pPr>
            <a:endParaRPr lang="en-GB"/>
          </a:p>
        </p:txBody>
      </p:sp>
    </p:spTree>
    <p:extLst>
      <p:ext uri="{BB962C8B-B14F-4D97-AF65-F5344CB8AC3E}">
        <p14:creationId xmlns:p14="http://schemas.microsoft.com/office/powerpoint/2010/main" val="79525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515F864-D7E5-4516-8FB8-8DD550F75C26}" type="slidenum">
              <a:rPr lang="en-GB"/>
              <a:pPr>
                <a:defRPr/>
              </a:pPr>
              <a:t>‹#›</a:t>
            </a:fld>
            <a:endParaRPr lang="en-GB"/>
          </a:p>
        </p:txBody>
      </p:sp>
    </p:spTree>
    <p:extLst>
      <p:ext uri="{BB962C8B-B14F-4D97-AF65-F5344CB8AC3E}">
        <p14:creationId xmlns:p14="http://schemas.microsoft.com/office/powerpoint/2010/main" val="392137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FF85A0-0236-4BBF-88E6-8576197508F5}" type="slidenum">
              <a:rPr lang="en-GB"/>
              <a:pPr>
                <a:defRPr/>
              </a:pPr>
              <a:t>‹#›</a:t>
            </a:fld>
            <a:endParaRPr lang="en-GB"/>
          </a:p>
        </p:txBody>
      </p:sp>
    </p:spTree>
    <p:extLst>
      <p:ext uri="{BB962C8B-B14F-4D97-AF65-F5344CB8AC3E}">
        <p14:creationId xmlns:p14="http://schemas.microsoft.com/office/powerpoint/2010/main" val="2447011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5DE79A5C-039B-475A-990C-AB96835B582D}"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728456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50800" dir="5400000" algn="ctr" rotWithShape="0">
              <a:srgbClr val="000000"/>
            </a:outerShdw>
          </a:effectLst>
        </p:spPr>
        <p:txBody>
          <a:bodyPr/>
          <a:lstStyle/>
          <a:p>
            <a:r>
              <a:rPr lang="en-US" dirty="0" smtClean="0"/>
              <a:t>Click to edit Master title style</a:t>
            </a:r>
            <a:endParaRPr lang="en-GB" dirty="0"/>
          </a:p>
        </p:txBody>
      </p:sp>
      <p:sp>
        <p:nvSpPr>
          <p:cNvPr id="3" name="Content Placeholder 2"/>
          <p:cNvSpPr>
            <a:spLocks noGrp="1"/>
          </p:cNvSpPr>
          <p:nvPr>
            <p:ph idx="1"/>
          </p:nvPr>
        </p:nvSpPr>
        <p:spPr>
          <a:effectLst/>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EDF93AE-E462-4E86-ABFE-EF35725435FC}"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689914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335DE82-0EA3-4649-91E8-E1614F18477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0700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C4DD00E-9158-4BF5-B920-540BDE7AFD73}"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39386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63B3D14-2748-46E4-8CF2-DCBFAB0E757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234220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105E0DE3-103D-441D-86FC-03D91903A89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1437635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FCE3DE59-EAB7-4448-9D70-F62FC6DE0E2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956676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1FCFDAB-7B9A-4BF5-AE1F-78424794ACA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095100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7707"/>
            <a:ext cx="8229600" cy="863600"/>
          </a:xfrm>
        </p:spPr>
        <p:txBody>
          <a:bodyPr lIns="0" tIns="0" rIns="0" bIns="0" anchor="t" anchorCtr="0">
            <a:normAutofit/>
          </a:bodyPr>
          <a:lstStyle/>
          <a:p>
            <a:r>
              <a:rPr lang="en-US" smtClean="0"/>
              <a:t>Click to edit Master title style</a:t>
            </a:r>
            <a:endParaRPr lang="en-GB"/>
          </a:p>
        </p:txBody>
      </p:sp>
      <p:sp>
        <p:nvSpPr>
          <p:cNvPr id="3" name="Content Placeholder 2"/>
          <p:cNvSpPr>
            <a:spLocks noGrp="1"/>
          </p:cNvSpPr>
          <p:nvPr>
            <p:ph idx="1"/>
          </p:nvPr>
        </p:nvSpPr>
        <p:spPr>
          <a:xfrm>
            <a:off x="107504" y="1052736"/>
            <a:ext cx="8928992" cy="5616624"/>
          </a:xfrm>
        </p:spPr>
        <p:txBody>
          <a:bodyPr lIns="0" tIns="0" rIns="0" bIns="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3E7EDDB-87E5-4DE5-BF80-5ABE371ECEB0}" type="slidenum">
              <a:rPr lang="en-GB"/>
              <a:pPr>
                <a:defRPr/>
              </a:pPr>
              <a:t>‹#›</a:t>
            </a:fld>
            <a:endParaRPr lang="en-GB"/>
          </a:p>
        </p:txBody>
      </p:sp>
    </p:spTree>
    <p:extLst>
      <p:ext uri="{BB962C8B-B14F-4D97-AF65-F5344CB8AC3E}">
        <p14:creationId xmlns:p14="http://schemas.microsoft.com/office/powerpoint/2010/main" val="27953884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1C6059A-1CDA-4B4E-B025-23FAE4AAF6E4}"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537143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0AAB8DD-8354-407B-A450-491E090540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66256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CAF7589-410A-4E58-8368-0363C48C177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2755633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AA09CD-60E7-4F28-A50F-3418B8946F5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2281967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970D0C-E69C-4479-BBF5-8DF67082DE8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803648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8D4DC70-49B0-4BF2-A011-BB45428B2D9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6956828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1A25FB-2316-45F5-A6CD-D2557579028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4655014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E49C229-3F41-47FA-8B7C-6754F8DAD4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286747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89D1E31-2785-4708-85AB-5F01E9C1146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578375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1397CC5-35EF-4E9F-B3D4-EFBF8B427E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53693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76D240-D8B5-48AB-8C1B-3600ADEFA6ED}" type="slidenum">
              <a:rPr lang="en-GB"/>
              <a:pPr>
                <a:defRPr/>
              </a:pPr>
              <a:t>‹#›</a:t>
            </a:fld>
            <a:endParaRPr lang="en-GB"/>
          </a:p>
        </p:txBody>
      </p:sp>
    </p:spTree>
    <p:extLst>
      <p:ext uri="{BB962C8B-B14F-4D97-AF65-F5344CB8AC3E}">
        <p14:creationId xmlns:p14="http://schemas.microsoft.com/office/powerpoint/2010/main" val="20803050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25F44BE-0121-44D3-BC2B-47D97C5E32C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7933022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7A86A6-83AF-4AE0-B34D-28BF2FECF29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5712942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7BAC10-E5CF-4249-8D05-5253895F256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3055308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CF1033-9FDB-4EEA-A562-1667C6178C8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9379150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AA09CD-60E7-4F28-A50F-3418B8946F5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0522958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970D0C-E69C-4479-BBF5-8DF67082DE8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0568356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8D4DC70-49B0-4BF2-A011-BB45428B2D9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8820800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1A25FB-2316-45F5-A6CD-D2557579028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4707672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E49C229-3F41-47FA-8B7C-6754F8DAD4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7042381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89D1E31-2785-4708-85AB-5F01E9C1146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108192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4597F29-D8FA-427C-8816-7B73BD7DE11F}" type="slidenum">
              <a:rPr lang="en-GB"/>
              <a:pPr>
                <a:defRPr/>
              </a:pPr>
              <a:t>‹#›</a:t>
            </a:fld>
            <a:endParaRPr lang="en-GB"/>
          </a:p>
        </p:txBody>
      </p:sp>
    </p:spTree>
    <p:extLst>
      <p:ext uri="{BB962C8B-B14F-4D97-AF65-F5344CB8AC3E}">
        <p14:creationId xmlns:p14="http://schemas.microsoft.com/office/powerpoint/2010/main" val="9765970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1397CC5-35EF-4E9F-B3D4-EFBF8B427E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1498994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25F44BE-0121-44D3-BC2B-47D97C5E32C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8600929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7A86A6-83AF-4AE0-B34D-28BF2FECF29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9800216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7BAC10-E5CF-4249-8D05-5253895F256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896951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CF1033-9FDB-4EEA-A562-1667C6178C8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9949127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mtClean="0">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38F753A5-B867-4D50-A7A5-4290B151E1DB}"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6226778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63500" dir="2700000" algn="tl">
                    <a:srgbClr val="000000"/>
                  </a:outerShdw>
                </a:effectLst>
              </a:defRPr>
            </a:lvl1pPr>
          </a:lstStyle>
          <a:p>
            <a:r>
              <a:rPr lang="en-US" dirty="0" smtClean="0"/>
              <a:t>Click to edit Master title style</a:t>
            </a:r>
            <a:endParaRPr lang="en-GB" dirty="0"/>
          </a:p>
        </p:txBody>
      </p:sp>
      <p:sp>
        <p:nvSpPr>
          <p:cNvPr id="3" name="Content Placeholder 2"/>
          <p:cNvSpPr>
            <a:spLocks noGrp="1"/>
          </p:cNvSpPr>
          <p:nvPr>
            <p:ph idx="1"/>
          </p:nvPr>
        </p:nvSpPr>
        <p:spPr>
          <a:effectLst/>
        </p:spPr>
        <p:txBody>
          <a:bodyPr/>
          <a:lstStyle>
            <a:lvl1pPr>
              <a:defRPr>
                <a:effectLst>
                  <a:outerShdw blurRad="38100" dist="63500" dir="2700000" algn="tl">
                    <a:srgbClr val="000000"/>
                  </a:outerShdw>
                </a:effectLs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56D4C04-1719-4A31-BFC2-79AB801AD21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03861339"/>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9A65158-8E33-4F20-9F69-81513361B4E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507655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AEDF87E2-3853-419F-85F6-D6E6D93B3E8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529710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5B03433A-DCC6-46D0-99F5-945246A6111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411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8A775E1-FE29-424E-B148-13F1E386343B}" type="slidenum">
              <a:rPr lang="en-GB"/>
              <a:pPr>
                <a:defRPr/>
              </a:pPr>
              <a:t>‹#›</a:t>
            </a:fld>
            <a:endParaRPr lang="en-GB"/>
          </a:p>
        </p:txBody>
      </p:sp>
    </p:spTree>
    <p:extLst>
      <p:ext uri="{BB962C8B-B14F-4D97-AF65-F5344CB8AC3E}">
        <p14:creationId xmlns:p14="http://schemas.microsoft.com/office/powerpoint/2010/main" val="172332302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43012458-32B7-4ED2-BE6A-A5CFF366BC02}"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8426666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E2F48260-DDBC-467B-B4A0-C013BA3A6E05}"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042171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0BFC954-6E43-45B3-989C-ABD7D019F4C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8790362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0BC3025-07E2-4E6F-B131-DF34D1AB1D8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286629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2D947AD-FA7F-464D-ABD7-2EAA09DC1F5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835126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A4DEFA5-9720-49BF-971B-A5361299604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9251107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68313" y="188913"/>
            <a:ext cx="8229600" cy="863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Media Placeholder 3"/>
          <p:cNvSpPr>
            <a:spLocks noGrp="1"/>
          </p:cNvSpPr>
          <p:nvPr>
            <p:ph type="media" sz="half" idx="2"/>
          </p:nvPr>
        </p:nvSpPr>
        <p:spPr>
          <a:xfrm>
            <a:off x="4648200" y="1905000"/>
            <a:ext cx="4038600" cy="4114800"/>
          </a:xfrm>
        </p:spPr>
        <p:txBody>
          <a:bodyPr/>
          <a:lstStyle/>
          <a:p>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76A5E7C-24D7-4A02-9499-1FE1DF9019DA}"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5616837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88913"/>
            <a:ext cx="8240713" cy="5830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C229C231-90DB-4DCD-816E-6A92EB1917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8567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89428E9-2D7E-489C-8C04-C18EC08DB766}" type="slidenum">
              <a:rPr lang="en-GB"/>
              <a:pPr>
                <a:defRPr/>
              </a:pPr>
              <a:t>‹#›</a:t>
            </a:fld>
            <a:endParaRPr lang="en-GB"/>
          </a:p>
        </p:txBody>
      </p:sp>
    </p:spTree>
    <p:extLst>
      <p:ext uri="{BB962C8B-B14F-4D97-AF65-F5344CB8AC3E}">
        <p14:creationId xmlns:p14="http://schemas.microsoft.com/office/powerpoint/2010/main" val="381756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9F7BF08-E472-4F8C-9A11-894D9B1799A6}" type="slidenum">
              <a:rPr lang="en-GB"/>
              <a:pPr>
                <a:defRPr/>
              </a:pPr>
              <a:t>‹#›</a:t>
            </a:fld>
            <a:endParaRPr lang="en-GB"/>
          </a:p>
        </p:txBody>
      </p:sp>
    </p:spTree>
    <p:extLst>
      <p:ext uri="{BB962C8B-B14F-4D97-AF65-F5344CB8AC3E}">
        <p14:creationId xmlns:p14="http://schemas.microsoft.com/office/powerpoint/2010/main" val="3255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DC30639-810E-4148-890E-CE1926A52AD9}" type="slidenum">
              <a:rPr lang="en-GB"/>
              <a:pPr>
                <a:defRPr/>
              </a:pPr>
              <a:t>‹#›</a:t>
            </a:fld>
            <a:endParaRPr lang="en-GB"/>
          </a:p>
        </p:txBody>
      </p:sp>
    </p:spTree>
    <p:extLst>
      <p:ext uri="{BB962C8B-B14F-4D97-AF65-F5344CB8AC3E}">
        <p14:creationId xmlns:p14="http://schemas.microsoft.com/office/powerpoint/2010/main" val="3518786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44EA4BE-E902-4669-9D4C-17F461355B42}" type="slidenum">
              <a:rPr lang="en-GB"/>
              <a:pPr>
                <a:defRPr/>
              </a:pPr>
              <a:t>‹#›</a:t>
            </a:fld>
            <a:endParaRPr lang="en-GB"/>
          </a:p>
        </p:txBody>
      </p:sp>
    </p:spTree>
    <p:extLst>
      <p:ext uri="{BB962C8B-B14F-4D97-AF65-F5344CB8AC3E}">
        <p14:creationId xmlns:p14="http://schemas.microsoft.com/office/powerpoint/2010/main" val="110006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1.jpe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GB"/>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GB"/>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723DC539-033C-45E4-A10B-D6D20291FF20}"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DB35D885-7133-4AEE-8F2C-F651C3B72B4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3981954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smtClean="0">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smtClean="0">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920F49C-1B7A-46D2-9ABC-0447ADD33F9E}" type="slidenum">
              <a:rPr lang="en-GB" smtClean="0">
                <a:solidFill>
                  <a:srgbClr val="000000"/>
                </a:solidFill>
              </a:rPr>
              <a:pPr/>
              <a:t>‹#›</a:t>
            </a:fld>
            <a:endParaRPr lang="en-GB" smtClean="0">
              <a:solidFill>
                <a:srgbClr val="000000"/>
              </a:solidFill>
            </a:endParaRPr>
          </a:p>
        </p:txBody>
      </p:sp>
    </p:spTree>
    <p:extLst>
      <p:ext uri="{BB962C8B-B14F-4D97-AF65-F5344CB8AC3E}">
        <p14:creationId xmlns:p14="http://schemas.microsoft.com/office/powerpoint/2010/main" val="36145121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smtClean="0">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smtClean="0">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920F49C-1B7A-46D2-9ABC-0447ADD33F9E}" type="slidenum">
              <a:rPr lang="en-GB" smtClean="0">
                <a:solidFill>
                  <a:srgbClr val="000000"/>
                </a:solidFill>
              </a:rPr>
              <a:pPr/>
              <a:t>‹#›</a:t>
            </a:fld>
            <a:endParaRPr lang="en-GB" smtClean="0">
              <a:solidFill>
                <a:srgbClr val="000000"/>
              </a:solidFill>
            </a:endParaRPr>
          </a:p>
        </p:txBody>
      </p:sp>
    </p:spTree>
    <p:extLst>
      <p:ext uri="{BB962C8B-B14F-4D97-AF65-F5344CB8AC3E}">
        <p14:creationId xmlns:p14="http://schemas.microsoft.com/office/powerpoint/2010/main" val="142150250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20790C6D-1706-407F-A84C-7EA89A967ACC}" type="slidenum">
              <a:rPr lang="en-GB" smtClean="0">
                <a:solidFill>
                  <a:srgbClr val="FFFFFF"/>
                </a:solidFill>
              </a:rPr>
              <a:pPr/>
              <a:t>‹#›</a:t>
            </a:fld>
            <a:endParaRPr lang="en-GB" smtClean="0">
              <a:solidFill>
                <a:srgbClr val="FFFFFF"/>
              </a:solidFill>
            </a:endParaRPr>
          </a:p>
        </p:txBody>
      </p:sp>
    </p:spTree>
    <p:extLst>
      <p:ext uri="{BB962C8B-B14F-4D97-AF65-F5344CB8AC3E}">
        <p14:creationId xmlns:p14="http://schemas.microsoft.com/office/powerpoint/2010/main" val="351630150"/>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3170" name="Rectangle 2"/>
          <p:cNvSpPr>
            <a:spLocks noGrp="1" noChangeArrowheads="1"/>
          </p:cNvSpPr>
          <p:nvPr>
            <p:ph type="body" idx="1"/>
          </p:nvPr>
        </p:nvSpPr>
        <p:spPr>
          <a:xfrm>
            <a:off x="0" y="836712"/>
            <a:ext cx="9144000" cy="6021288"/>
          </a:xfrm>
          <a:noFill/>
          <a:ln/>
        </p:spPr>
        <p:txBody>
          <a:bodyPr lIns="18000" tIns="0" rIns="18000" bIns="0"/>
          <a:lstStyle/>
          <a:p>
            <a:pPr marL="324000" indent="-324000">
              <a:spcBef>
                <a:spcPts val="600"/>
              </a:spcBef>
            </a:pPr>
            <a:r>
              <a:rPr lang="en-GB" sz="2900" dirty="0">
                <a:effectLst>
                  <a:outerShdw blurRad="38100" dist="63500" dir="2700000" algn="tl">
                    <a:srgbClr val="000000"/>
                  </a:outerShdw>
                </a:effectLst>
              </a:rPr>
              <a:t>Your </a:t>
            </a:r>
            <a:r>
              <a:rPr lang="en-GB" sz="2900" dirty="0" smtClean="0">
                <a:effectLst>
                  <a:outerShdw blurRad="38100" dist="63500" dir="2700000" algn="tl">
                    <a:srgbClr val="000000"/>
                  </a:outerShdw>
                </a:effectLst>
              </a:rPr>
              <a:t>eternal destiny </a:t>
            </a:r>
            <a:r>
              <a:rPr lang="en-GB" sz="2900" dirty="0" smtClean="0">
                <a:effectLst>
                  <a:outerShdw blurRad="38100" dist="63500" dir="2700000" algn="tl">
                    <a:srgbClr val="000000"/>
                  </a:outerShdw>
                </a:effectLst>
              </a:rPr>
              <a:t>is to rule – Plan A</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Gen 1:28 God </a:t>
            </a:r>
            <a:r>
              <a:rPr lang="en-GB" sz="2900" dirty="0">
                <a:solidFill>
                  <a:srgbClr val="FFFF00"/>
                </a:solidFill>
                <a:effectLst>
                  <a:outerShdw blurRad="38100" dist="63500" dir="2700000" algn="tl">
                    <a:srgbClr val="000000"/>
                  </a:outerShdw>
                </a:effectLst>
              </a:rPr>
              <a:t>blessed</a:t>
            </a:r>
            <a:r>
              <a:rPr lang="en-GB" sz="2900" dirty="0">
                <a:effectLst>
                  <a:outerShdw blurRad="38100" dist="63500" dir="2700000" algn="tl">
                    <a:srgbClr val="000000"/>
                  </a:outerShdw>
                </a:effectLst>
              </a:rPr>
              <a:t> them; and God said to them, “Be </a:t>
            </a:r>
            <a:r>
              <a:rPr lang="en-GB" sz="2900" dirty="0">
                <a:solidFill>
                  <a:srgbClr val="FFFF00"/>
                </a:solidFill>
                <a:effectLst>
                  <a:outerShdw blurRad="38100" dist="63500" dir="2700000" algn="tl">
                    <a:srgbClr val="000000"/>
                  </a:outerShdw>
                </a:effectLst>
              </a:rPr>
              <a:t>fruitful</a:t>
            </a:r>
            <a:r>
              <a:rPr lang="en-GB" sz="2900" dirty="0">
                <a:effectLst>
                  <a:outerShdw blurRad="38100" dist="63500" dir="2700000" algn="tl">
                    <a:srgbClr val="000000"/>
                  </a:outerShdw>
                </a:effectLst>
              </a:rPr>
              <a:t> and </a:t>
            </a:r>
            <a:r>
              <a:rPr lang="en-GB" sz="2900" dirty="0">
                <a:solidFill>
                  <a:srgbClr val="FFFF00"/>
                </a:solidFill>
                <a:effectLst>
                  <a:outerShdw blurRad="38100" dist="63500" dir="2700000" algn="tl">
                    <a:srgbClr val="000000"/>
                  </a:outerShdw>
                </a:effectLst>
              </a:rPr>
              <a:t>multiply</a:t>
            </a:r>
            <a:r>
              <a:rPr lang="en-GB" sz="2900" dirty="0">
                <a:effectLst>
                  <a:outerShdw blurRad="38100" dist="63500" dir="2700000" algn="tl">
                    <a:srgbClr val="000000"/>
                  </a:outerShdw>
                </a:effectLst>
              </a:rPr>
              <a:t>, and </a:t>
            </a:r>
            <a:r>
              <a:rPr lang="en-GB" sz="2900" dirty="0">
                <a:solidFill>
                  <a:srgbClr val="FFFF00"/>
                </a:solidFill>
                <a:effectLst>
                  <a:outerShdw blurRad="38100" dist="63500" dir="2700000" algn="tl">
                    <a:srgbClr val="000000"/>
                  </a:outerShdw>
                </a:effectLst>
              </a:rPr>
              <a:t>fill </a:t>
            </a:r>
            <a:r>
              <a:rPr lang="en-GB" sz="2900" dirty="0">
                <a:effectLst>
                  <a:outerShdw blurRad="38100" dist="63500" dir="2700000" algn="tl">
                    <a:srgbClr val="000000"/>
                  </a:outerShdw>
                </a:effectLst>
              </a:rPr>
              <a:t>the earth, and </a:t>
            </a:r>
            <a:r>
              <a:rPr lang="en-GB" sz="2900" dirty="0">
                <a:solidFill>
                  <a:srgbClr val="FFFF00"/>
                </a:solidFill>
                <a:effectLst>
                  <a:outerShdw blurRad="38100" dist="63500" dir="2700000" algn="tl">
                    <a:srgbClr val="000000"/>
                  </a:outerShdw>
                </a:effectLst>
              </a:rPr>
              <a:t>subdue</a:t>
            </a:r>
            <a:r>
              <a:rPr lang="en-GB" sz="2900" dirty="0">
                <a:effectLst>
                  <a:outerShdw blurRad="38100" dist="63500" dir="2700000" algn="tl">
                    <a:srgbClr val="000000"/>
                  </a:outerShdw>
                </a:effectLst>
              </a:rPr>
              <a:t> it; and </a:t>
            </a:r>
            <a:r>
              <a:rPr lang="en-GB" sz="2900" dirty="0">
                <a:solidFill>
                  <a:srgbClr val="FFFF00"/>
                </a:solidFill>
                <a:effectLst>
                  <a:outerShdw blurRad="38100" dist="63500" dir="2700000" algn="tl">
                    <a:srgbClr val="000000"/>
                  </a:outerShdw>
                </a:effectLst>
              </a:rPr>
              <a:t>rule</a:t>
            </a:r>
            <a:r>
              <a:rPr lang="en-GB" sz="2900" dirty="0">
                <a:effectLst>
                  <a:outerShdw blurRad="38100" dist="63500" dir="2700000" algn="tl">
                    <a:srgbClr val="000000"/>
                  </a:outerShdw>
                </a:effectLst>
              </a:rPr>
              <a:t> </a:t>
            </a:r>
            <a:endParaRPr lang="en-GB" sz="2900" dirty="0" smtClean="0">
              <a:effectLst>
                <a:outerShdw blurRad="38100" dist="63500" dir="2700000" algn="tl">
                  <a:srgbClr val="000000"/>
                </a:outerShdw>
              </a:effectLst>
            </a:endParaRPr>
          </a:p>
          <a:p>
            <a:pPr marL="324000" indent="-324000">
              <a:spcBef>
                <a:spcPts val="600"/>
              </a:spcBef>
            </a:pPr>
            <a:r>
              <a:rPr lang="en-GB" sz="2900" dirty="0" smtClean="0">
                <a:effectLst>
                  <a:outerShdw blurRad="38100" dist="63500" dir="2700000" algn="tl">
                    <a:srgbClr val="000000"/>
                  </a:outerShdw>
                </a:effectLst>
              </a:rPr>
              <a:t>W</a:t>
            </a:r>
            <a:r>
              <a:rPr lang="en-GB" sz="2900" dirty="0" smtClean="0">
                <a:effectLst>
                  <a:outerShdw blurRad="38100" dist="63500" dir="2700000" algn="tl">
                    <a:srgbClr val="000000"/>
                  </a:outerShdw>
                </a:effectLst>
              </a:rPr>
              <a:t>ill of God (His kingdom) from heaven to Earth</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Church Destiny to rule </a:t>
            </a:r>
            <a:r>
              <a:rPr lang="en-GB" sz="2900" dirty="0" smtClean="0">
                <a:effectLst>
                  <a:outerShdw blurRad="38100" dist="63500" dir="2700000" algn="tl">
                    <a:srgbClr val="000000"/>
                  </a:outerShdw>
                </a:effectLst>
              </a:rPr>
              <a:t>– Plan A</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Isa 2:2 Mountain of house of the Lord raised up above all other </a:t>
            </a:r>
            <a:r>
              <a:rPr lang="en-GB" sz="2900" dirty="0" smtClean="0">
                <a:effectLst>
                  <a:outerShdw blurRad="38100" dist="63500" dir="2700000" algn="tl">
                    <a:srgbClr val="000000"/>
                  </a:outerShdw>
                </a:effectLst>
              </a:rPr>
              <a:t>mountains</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1 Peter 2:9 But you are A CHOSEN RACE, A royal PRIESTHOOD </a:t>
            </a:r>
            <a:endParaRPr lang="en-GB" sz="2900" dirty="0" smtClean="0">
              <a:effectLst>
                <a:outerShdw blurRad="38100" dist="63500" dir="2700000" algn="tl">
                  <a:srgbClr val="000000"/>
                </a:outerShdw>
              </a:effectLst>
            </a:endParaRPr>
          </a:p>
          <a:p>
            <a:pPr marL="324000" indent="-324000">
              <a:spcBef>
                <a:spcPts val="600"/>
              </a:spcBef>
            </a:pPr>
            <a:r>
              <a:rPr lang="en-GB" sz="2900" dirty="0" smtClean="0">
                <a:effectLst>
                  <a:outerShdw blurRad="38100" dist="63500" dir="2700000" algn="tl">
                    <a:srgbClr val="000000"/>
                  </a:outerShdw>
                </a:effectLst>
              </a:rPr>
              <a:t>Destiny to rule is through relationship and based in love</a:t>
            </a:r>
            <a:endParaRPr lang="en-GB" sz="2900" dirty="0">
              <a:effectLst>
                <a:outerShdw blurRad="38100" dist="63500" dir="2700000" algn="tl">
                  <a:srgbClr val="000000"/>
                </a:outerShdw>
              </a:effectLst>
            </a:endParaRPr>
          </a:p>
        </p:txBody>
      </p:sp>
      <p:sp>
        <p:nvSpPr>
          <p:cNvPr id="903171" name="Rectangle 3"/>
          <p:cNvSpPr>
            <a:spLocks noGrp="1" noChangeArrowheads="1"/>
          </p:cNvSpPr>
          <p:nvPr>
            <p:ph type="title"/>
          </p:nvPr>
        </p:nvSpPr>
        <p:spPr>
          <a:xfrm>
            <a:off x="468313" y="0"/>
            <a:ext cx="8675687" cy="760413"/>
          </a:xfrm>
          <a:noFill/>
          <a:ln/>
        </p:spPr>
        <p:txBody>
          <a:bodyPr lIns="0" tIns="0" rIns="0" bIns="0"/>
          <a:lstStyle/>
          <a:p>
            <a:r>
              <a:rPr lang="en-GB" sz="4400" dirty="0"/>
              <a:t>Preparing for </a:t>
            </a:r>
            <a:r>
              <a:rPr lang="en-GB" sz="4400" dirty="0" smtClean="0"/>
              <a:t>Destiny</a:t>
            </a:r>
            <a:endParaRPr lang="en-GB" sz="4400" dirty="0"/>
          </a:p>
        </p:txBody>
      </p:sp>
    </p:spTree>
    <p:extLst>
      <p:ext uri="{BB962C8B-B14F-4D97-AF65-F5344CB8AC3E}">
        <p14:creationId xmlns:p14="http://schemas.microsoft.com/office/powerpoint/2010/main" val="11491396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31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31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317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317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317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0317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0317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3170"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Healing overrules sickness &amp; disease</a:t>
            </a:r>
          </a:p>
          <a:p>
            <a:pPr>
              <a:spcBef>
                <a:spcPts val="1800"/>
              </a:spcBef>
            </a:pPr>
            <a:r>
              <a:rPr lang="en-GB" sz="3600" dirty="0" smtClean="0"/>
              <a:t>Freedom overrules captivity &amp; bondage</a:t>
            </a:r>
            <a:endParaRPr lang="en-GB" sz="3600" dirty="0"/>
          </a:p>
          <a:p>
            <a:pPr>
              <a:spcBef>
                <a:spcPts val="1800"/>
              </a:spcBef>
            </a:pPr>
            <a:r>
              <a:rPr lang="en-GB" sz="3600" dirty="0" smtClean="0"/>
              <a:t>Jesus is our example of heaven ruling earth through his life</a:t>
            </a:r>
          </a:p>
          <a:p>
            <a:pPr>
              <a:spcBef>
                <a:spcPts val="1800"/>
              </a:spcBef>
            </a:pPr>
            <a:r>
              <a:rPr lang="en-GB" sz="3600" dirty="0" smtClean="0"/>
              <a:t>Changed &amp; transformed things</a:t>
            </a:r>
          </a:p>
          <a:p>
            <a:pPr>
              <a:spcBef>
                <a:spcPts val="1800"/>
              </a:spcBef>
            </a:pPr>
            <a:r>
              <a:rPr lang="en-GB" sz="3600" dirty="0" smtClean="0"/>
              <a:t>Healing </a:t>
            </a:r>
            <a:r>
              <a:rPr lang="en-GB" sz="3600" dirty="0" smtClean="0"/>
              <a:t>is a speeding </a:t>
            </a:r>
            <a:r>
              <a:rPr lang="en-GB" sz="3600" dirty="0" smtClean="0"/>
              <a:t>up of natural realm</a:t>
            </a:r>
          </a:p>
          <a:p>
            <a:pPr>
              <a:spcBef>
                <a:spcPts val="1800"/>
              </a:spcBef>
            </a:pPr>
            <a:r>
              <a:rPr lang="en-GB" sz="3600" dirty="0" smtClean="0"/>
              <a:t>Miracles spiritual realm overrules physical laws</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3721696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200"/>
              </a:spcBef>
            </a:pPr>
            <a:r>
              <a:rPr lang="en-GB" sz="3600" dirty="0" smtClean="0"/>
              <a:t>Walked on water</a:t>
            </a:r>
          </a:p>
          <a:p>
            <a:pPr>
              <a:spcBef>
                <a:spcPts val="1200"/>
              </a:spcBef>
            </a:pPr>
            <a:r>
              <a:rPr lang="en-GB" sz="3600" dirty="0" smtClean="0"/>
              <a:t>Turned water into wine &amp; multiplied food</a:t>
            </a:r>
          </a:p>
          <a:p>
            <a:pPr>
              <a:spcBef>
                <a:spcPts val="1200"/>
              </a:spcBef>
            </a:pPr>
            <a:r>
              <a:rPr lang="en-GB" sz="3600" dirty="0" smtClean="0"/>
              <a:t>Passed through people</a:t>
            </a:r>
          </a:p>
          <a:p>
            <a:pPr>
              <a:spcBef>
                <a:spcPts val="1200"/>
              </a:spcBef>
            </a:pPr>
            <a:r>
              <a:rPr lang="en-GB" sz="3600" dirty="0" smtClean="0"/>
              <a:t>Disappeared from natural sight</a:t>
            </a:r>
          </a:p>
          <a:p>
            <a:pPr>
              <a:spcBef>
                <a:spcPts val="1200"/>
              </a:spcBef>
            </a:pPr>
            <a:r>
              <a:rPr lang="en-GB" sz="3600" dirty="0" smtClean="0"/>
              <a:t>Controlled weather</a:t>
            </a:r>
          </a:p>
          <a:p>
            <a:pPr>
              <a:spcBef>
                <a:spcPts val="1200"/>
              </a:spcBef>
            </a:pPr>
            <a:r>
              <a:rPr lang="en-GB" sz="3600" dirty="0" smtClean="0"/>
              <a:t>Healed the sick &amp; cast out demons</a:t>
            </a:r>
          </a:p>
          <a:p>
            <a:pPr>
              <a:spcBef>
                <a:spcPts val="1200"/>
              </a:spcBef>
            </a:pPr>
            <a:r>
              <a:rPr lang="en-GB" sz="3600" dirty="0" smtClean="0"/>
              <a:t>Restored things &amp; Raised the dead</a:t>
            </a:r>
          </a:p>
          <a:p>
            <a:pPr>
              <a:spcBef>
                <a:spcPts val="1200"/>
              </a:spcBef>
            </a:pPr>
            <a:r>
              <a:rPr lang="en-GB" sz="3600" dirty="0" smtClean="0"/>
              <a:t>Made money appear in fishes mouth</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22984787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208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4208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39813" y="525418"/>
            <a:ext cx="5471583" cy="5832000"/>
            <a:chOff x="2339752" y="513000"/>
            <a:chExt cx="5471583" cy="5832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3000"/>
              <a:ext cx="5471583" cy="5832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859643" y="1160875"/>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742789" y="1852300"/>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715180" y="2639342"/>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chemeClr val="bg1"/>
                  </a:solidFill>
                  <a:latin typeface="Arial" charset="0"/>
                </a:rPr>
                <a:t>T</a:t>
              </a:r>
              <a:r>
                <a:rPr lang="en-GB" dirty="0" smtClean="0">
                  <a:solidFill>
                    <a:schemeClr val="bg1"/>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Touch</a:t>
              </a:r>
            </a:p>
          </p:txBody>
        </p:sp>
      </p:grpSp>
      <p:grpSp>
        <p:nvGrpSpPr>
          <p:cNvPr id="43" name="Group 42"/>
          <p:cNvGrpSpPr/>
          <p:nvPr/>
        </p:nvGrpSpPr>
        <p:grpSpPr>
          <a:xfrm>
            <a:off x="2051720" y="5324886"/>
            <a:ext cx="5112568" cy="1344474"/>
            <a:chOff x="2051720" y="5324886"/>
            <a:chExt cx="5112568" cy="1344474"/>
          </a:xfrm>
        </p:grpSpPr>
        <p:cxnSp>
          <p:nvCxnSpPr>
            <p:cNvPr id="7" name="Straight Arrow Connector 6"/>
            <p:cNvCxnSpPr/>
            <p:nvPr/>
          </p:nvCxnSpPr>
          <p:spPr bwMode="auto">
            <a:xfrm flipV="1">
              <a:off x="2947925" y="5981223"/>
              <a:ext cx="255923" cy="38324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flipV="1">
              <a:off x="4525296" y="6160377"/>
              <a:ext cx="0" cy="508983"/>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flipV="1">
              <a:off x="2051720" y="5324886"/>
              <a:ext cx="368383" cy="37782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flipH="1" flipV="1">
              <a:off x="5882193" y="5995291"/>
              <a:ext cx="168052" cy="49651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flipV="1">
              <a:off x="6764349" y="5409287"/>
              <a:ext cx="399939" cy="29342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9" name="Rectangle 18"/>
          <p:cNvSpPr/>
          <p:nvPr/>
        </p:nvSpPr>
        <p:spPr bwMode="auto">
          <a:xfrm>
            <a:off x="4083871" y="2869248"/>
            <a:ext cx="1067388" cy="1149721"/>
          </a:xfrm>
          <a:prstGeom prst="rect">
            <a:avLst/>
          </a:prstGeom>
          <a:solidFill>
            <a:schemeClr val="bg1"/>
          </a:solidFill>
          <a:ln w="508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Tahoma" pitchFamily="34" charset="0"/>
              <a:cs typeface="Arial" charset="0"/>
            </a:endParaRPr>
          </a:p>
        </p:txBody>
      </p:sp>
    </p:spTree>
    <p:extLst>
      <p:ext uri="{BB962C8B-B14F-4D97-AF65-F5344CB8AC3E}">
        <p14:creationId xmlns:p14="http://schemas.microsoft.com/office/powerpoint/2010/main" val="318774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Everything flows from the outside in</a:t>
            </a:r>
          </a:p>
          <a:p>
            <a:pPr>
              <a:spcBef>
                <a:spcPts val="1800"/>
              </a:spcBef>
            </a:pPr>
            <a:r>
              <a:rPr lang="en-GB" sz="3600" dirty="0" smtClean="0"/>
              <a:t>Learn to relate to world around us through our 5 physical senses</a:t>
            </a:r>
          </a:p>
          <a:p>
            <a:pPr>
              <a:spcBef>
                <a:spcPts val="1800"/>
              </a:spcBef>
            </a:pPr>
            <a:r>
              <a:rPr lang="en-GB" sz="3600" dirty="0" smtClean="0"/>
              <a:t>Interpret the world through electrical impulses in the brain</a:t>
            </a:r>
          </a:p>
          <a:p>
            <a:pPr>
              <a:spcBef>
                <a:spcPts val="1800"/>
              </a:spcBef>
            </a:pPr>
            <a:r>
              <a:rPr lang="en-GB" sz="3600" dirty="0" smtClean="0"/>
              <a:t>See – </a:t>
            </a:r>
            <a:r>
              <a:rPr lang="en-GB" sz="3600" dirty="0" smtClean="0"/>
              <a:t>interpret spatial </a:t>
            </a:r>
            <a:r>
              <a:rPr lang="en-GB" sz="3600" dirty="0" smtClean="0"/>
              <a:t>awareness</a:t>
            </a:r>
          </a:p>
          <a:p>
            <a:pPr>
              <a:spcBef>
                <a:spcPts val="1800"/>
              </a:spcBef>
            </a:pPr>
            <a:r>
              <a:rPr lang="en-GB" sz="3600" dirty="0" smtClean="0"/>
              <a:t>Hear </a:t>
            </a:r>
            <a:r>
              <a:rPr lang="en-GB" sz="3600" dirty="0" smtClean="0"/>
              <a:t>– interpret waves </a:t>
            </a:r>
            <a:r>
              <a:rPr lang="en-GB" sz="3600" dirty="0" smtClean="0"/>
              <a:t>pressure</a:t>
            </a:r>
          </a:p>
          <a:p>
            <a:pPr>
              <a:spcBef>
                <a:spcPts val="1800"/>
              </a:spcBef>
            </a:pPr>
            <a:r>
              <a:rPr lang="en-GB" sz="3600" dirty="0" smtClean="0"/>
              <a:t>Smell  - </a:t>
            </a:r>
            <a:r>
              <a:rPr lang="en-GB" sz="3600" dirty="0" smtClean="0"/>
              <a:t>interpret </a:t>
            </a:r>
            <a:r>
              <a:rPr lang="en-GB" sz="3600" dirty="0" smtClean="0"/>
              <a:t>chemical </a:t>
            </a:r>
            <a:r>
              <a:rPr lang="en-GB" sz="3600" dirty="0" smtClean="0"/>
              <a:t>particles </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4026403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200"/>
              </a:spcBef>
            </a:pPr>
            <a:r>
              <a:rPr lang="en-GB" sz="3600" dirty="0" smtClean="0"/>
              <a:t>Taste – sweet, sour, salty, bitter, </a:t>
            </a:r>
            <a:r>
              <a:rPr lang="en-GB" sz="3600" dirty="0" smtClean="0"/>
              <a:t>savoury</a:t>
            </a:r>
            <a:endParaRPr lang="en-GB" sz="3600" dirty="0" smtClean="0"/>
          </a:p>
          <a:p>
            <a:pPr>
              <a:spcBef>
                <a:spcPts val="1200"/>
              </a:spcBef>
            </a:pPr>
            <a:r>
              <a:rPr lang="en-GB" sz="3600" dirty="0" smtClean="0"/>
              <a:t>Touch – hot, cold, soft, hard</a:t>
            </a:r>
          </a:p>
          <a:p>
            <a:pPr>
              <a:spcBef>
                <a:spcPts val="1200"/>
              </a:spcBef>
            </a:pPr>
            <a:r>
              <a:rPr lang="en-GB" sz="3600" dirty="0" smtClean="0"/>
              <a:t>Memories of experiences stored &amp; reused</a:t>
            </a:r>
          </a:p>
          <a:p>
            <a:pPr>
              <a:spcBef>
                <a:spcPts val="1200"/>
              </a:spcBef>
            </a:pPr>
            <a:r>
              <a:rPr lang="en-GB" sz="3600" dirty="0" smtClean="0"/>
              <a:t>Learned through practice to train our senses</a:t>
            </a:r>
          </a:p>
          <a:p>
            <a:pPr>
              <a:spcBef>
                <a:spcPts val="1200"/>
              </a:spcBef>
            </a:pPr>
            <a:r>
              <a:rPr lang="en-GB" sz="3600" dirty="0" smtClean="0"/>
              <a:t>Soul also has senses that have been trained, </a:t>
            </a:r>
            <a:r>
              <a:rPr lang="en-GB" sz="3600" dirty="0"/>
              <a:t>from the outside </a:t>
            </a:r>
            <a:r>
              <a:rPr lang="en-GB" sz="3600" dirty="0" smtClean="0"/>
              <a:t>in by </a:t>
            </a:r>
            <a:r>
              <a:rPr lang="en-GB" sz="3600" dirty="0" smtClean="0"/>
              <a:t>nature</a:t>
            </a:r>
            <a:r>
              <a:rPr lang="en-GB" sz="3600" dirty="0" smtClean="0"/>
              <a:t>, nurture &amp; trauma </a:t>
            </a:r>
            <a:endParaRPr lang="en-GB" sz="3600" dirty="0" smtClean="0"/>
          </a:p>
          <a:p>
            <a:pPr>
              <a:spcBef>
                <a:spcPts val="1200"/>
              </a:spcBef>
            </a:pPr>
            <a:r>
              <a:rPr lang="en-GB" sz="3600" dirty="0" smtClean="0"/>
              <a:t>Spirit </a:t>
            </a:r>
            <a:r>
              <a:rPr lang="en-GB" sz="3600" dirty="0" smtClean="0"/>
              <a:t>has to be trained from inside out</a:t>
            </a:r>
          </a:p>
          <a:p>
            <a:pPr>
              <a:spcBef>
                <a:spcPts val="1800"/>
              </a:spcBef>
            </a:pPr>
            <a:endParaRPr lang="en-GB" sz="3600" dirty="0" smtClean="0"/>
          </a:p>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22480537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39813" y="525418"/>
            <a:ext cx="5471583" cy="5832000"/>
            <a:chOff x="2339752" y="513000"/>
            <a:chExt cx="5471583" cy="5832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3000"/>
              <a:ext cx="5471583" cy="5832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859643" y="1160875"/>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742789" y="1852300"/>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715180" y="2639342"/>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chemeClr val="bg1"/>
                  </a:solidFill>
                  <a:latin typeface="Arial" charset="0"/>
                </a:rPr>
                <a:t>T</a:t>
              </a:r>
              <a:r>
                <a:rPr lang="en-GB" dirty="0" smtClean="0">
                  <a:solidFill>
                    <a:schemeClr val="bg1"/>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Touch</a:t>
              </a:r>
            </a:p>
          </p:txBody>
        </p:sp>
      </p:grpSp>
      <p:grpSp>
        <p:nvGrpSpPr>
          <p:cNvPr id="43" name="Group 42"/>
          <p:cNvGrpSpPr/>
          <p:nvPr/>
        </p:nvGrpSpPr>
        <p:grpSpPr>
          <a:xfrm>
            <a:off x="2051720" y="5324886"/>
            <a:ext cx="5112568" cy="1344474"/>
            <a:chOff x="2051720" y="5324886"/>
            <a:chExt cx="5112568" cy="1344474"/>
          </a:xfrm>
        </p:grpSpPr>
        <p:cxnSp>
          <p:nvCxnSpPr>
            <p:cNvPr id="7" name="Straight Arrow Connector 6"/>
            <p:cNvCxnSpPr/>
            <p:nvPr/>
          </p:nvCxnSpPr>
          <p:spPr bwMode="auto">
            <a:xfrm flipV="1">
              <a:off x="2947925" y="5981223"/>
              <a:ext cx="255923" cy="38324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flipV="1">
              <a:off x="4525296" y="6160377"/>
              <a:ext cx="0" cy="508983"/>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flipV="1">
              <a:off x="2051720" y="5324886"/>
              <a:ext cx="368383" cy="37782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flipH="1" flipV="1">
              <a:off x="5882193" y="5995291"/>
              <a:ext cx="168052" cy="49651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flipV="1">
              <a:off x="6764349" y="5409287"/>
              <a:ext cx="399939" cy="29342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9" name="Rectangle 18"/>
          <p:cNvSpPr/>
          <p:nvPr/>
        </p:nvSpPr>
        <p:spPr bwMode="auto">
          <a:xfrm>
            <a:off x="4083871" y="2869248"/>
            <a:ext cx="1067388" cy="1149721"/>
          </a:xfrm>
          <a:prstGeom prst="rect">
            <a:avLst/>
          </a:prstGeom>
          <a:solidFill>
            <a:schemeClr val="bg1"/>
          </a:solidFill>
          <a:ln w="508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Tahoma" pitchFamily="34" charset="0"/>
              <a:cs typeface="Arial" charset="0"/>
            </a:endParaRPr>
          </a:p>
        </p:txBody>
      </p:sp>
      <p:cxnSp>
        <p:nvCxnSpPr>
          <p:cNvPr id="20" name="Straight Arrow Connector 19"/>
          <p:cNvCxnSpPr/>
          <p:nvPr/>
        </p:nvCxnSpPr>
        <p:spPr bwMode="auto">
          <a:xfrm>
            <a:off x="4556250" y="4202952"/>
            <a:ext cx="0" cy="640737"/>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flipH="1">
            <a:off x="3808769" y="4078139"/>
            <a:ext cx="203274" cy="541885"/>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p:cNvCxnSpPr/>
          <p:nvPr/>
        </p:nvCxnSpPr>
        <p:spPr bwMode="auto">
          <a:xfrm>
            <a:off x="5183555" y="4078139"/>
            <a:ext cx="228505" cy="541886"/>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H="1">
            <a:off x="3136903" y="3662182"/>
            <a:ext cx="596426" cy="109037"/>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p:cNvCxnSpPr/>
          <p:nvPr/>
        </p:nvCxnSpPr>
        <p:spPr bwMode="auto">
          <a:xfrm>
            <a:off x="5578570" y="3662182"/>
            <a:ext cx="387649" cy="429405"/>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p:nvPr/>
        </p:nvCxnSpPr>
        <p:spPr bwMode="auto">
          <a:xfrm>
            <a:off x="5346643" y="3080872"/>
            <a:ext cx="504501" cy="0"/>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40"/>
          <p:cNvCxnSpPr/>
          <p:nvPr/>
        </p:nvCxnSpPr>
        <p:spPr bwMode="auto">
          <a:xfrm flipV="1">
            <a:off x="5141452" y="2156236"/>
            <a:ext cx="372967" cy="479260"/>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flipH="1" flipV="1">
            <a:off x="3904241" y="2003001"/>
            <a:ext cx="340554" cy="662033"/>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5877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Spiritual senses – are trained through </a:t>
            </a:r>
            <a:r>
              <a:rPr lang="en-GB" sz="3600" dirty="0" smtClean="0"/>
              <a:t>our relationship </a:t>
            </a:r>
            <a:r>
              <a:rPr lang="en-GB" sz="3600" dirty="0" smtClean="0"/>
              <a:t>with God</a:t>
            </a:r>
            <a:endParaRPr lang="en-GB" sz="3600" dirty="0"/>
          </a:p>
          <a:p>
            <a:pPr>
              <a:spcBef>
                <a:spcPts val="1800"/>
              </a:spcBef>
            </a:pPr>
            <a:r>
              <a:rPr lang="en-GB" sz="3600" dirty="0" smtClean="0"/>
              <a:t>All knowing , All powerful, All present</a:t>
            </a:r>
          </a:p>
          <a:p>
            <a:pPr>
              <a:spcBef>
                <a:spcPts val="1800"/>
              </a:spcBef>
            </a:pPr>
            <a:r>
              <a:rPr lang="en-GB" sz="3600" dirty="0" smtClean="0"/>
              <a:t>Spontaneous flow of revelation knowledge</a:t>
            </a:r>
          </a:p>
          <a:p>
            <a:pPr>
              <a:spcBef>
                <a:spcPts val="1800"/>
              </a:spcBef>
            </a:pPr>
            <a:r>
              <a:rPr lang="en-GB" sz="3600" dirty="0" smtClean="0"/>
              <a:t>Thoughts of God dance in our mind</a:t>
            </a:r>
          </a:p>
          <a:p>
            <a:pPr>
              <a:spcBef>
                <a:spcPts val="1800"/>
              </a:spcBef>
            </a:pPr>
            <a:r>
              <a:rPr lang="en-GB" sz="3600" dirty="0" smtClean="0"/>
              <a:t>Feelings of God move our emotions</a:t>
            </a:r>
          </a:p>
          <a:p>
            <a:pPr>
              <a:spcBef>
                <a:spcPts val="1800"/>
              </a:spcBef>
            </a:pPr>
            <a:r>
              <a:rPr lang="en-GB" sz="3600" dirty="0" smtClean="0"/>
              <a:t>Impressions of God </a:t>
            </a:r>
            <a:r>
              <a:rPr lang="en-GB" sz="3600" dirty="0" smtClean="0"/>
              <a:t>motivate</a:t>
            </a:r>
            <a:r>
              <a:rPr lang="en-GB" sz="3600" dirty="0" smtClean="0"/>
              <a:t> </a:t>
            </a:r>
            <a:r>
              <a:rPr lang="en-GB" sz="3600" dirty="0" smtClean="0"/>
              <a:t>our </a:t>
            </a:r>
            <a:r>
              <a:rPr lang="en-GB" sz="3600" dirty="0" smtClean="0"/>
              <a:t>will</a:t>
            </a:r>
            <a:r>
              <a:rPr lang="en-GB" sz="3600" dirty="0" smtClean="0"/>
              <a:t>s</a:t>
            </a:r>
            <a:endParaRPr lang="en-GB" sz="3600" dirty="0" smtClean="0"/>
          </a:p>
          <a:p>
            <a:pPr>
              <a:spcBef>
                <a:spcPts val="1800"/>
              </a:spcBef>
            </a:pPr>
            <a:r>
              <a:rPr lang="en-GB" sz="3600" dirty="0" smtClean="0"/>
              <a:t>Visions &amp; Pictures form in our imagination</a:t>
            </a:r>
          </a:p>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26981671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20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Learn to tune into </a:t>
            </a:r>
            <a:r>
              <a:rPr lang="en-GB" sz="3600" dirty="0" smtClean="0"/>
              <a:t>hear </a:t>
            </a:r>
            <a:r>
              <a:rPr lang="en-GB" sz="3600" dirty="0" smtClean="0"/>
              <a:t>God’s voice inside</a:t>
            </a:r>
            <a:endParaRPr lang="en-GB" sz="3600" dirty="0" smtClean="0"/>
          </a:p>
          <a:p>
            <a:pPr>
              <a:spcBef>
                <a:spcPts val="1800"/>
              </a:spcBef>
            </a:pPr>
            <a:r>
              <a:rPr lang="en-GB" sz="3600" dirty="0" smtClean="0"/>
              <a:t>Learn to see from </a:t>
            </a:r>
            <a:r>
              <a:rPr lang="en-GB" sz="3600" dirty="0" smtClean="0"/>
              <a:t>the inside</a:t>
            </a:r>
            <a:endParaRPr lang="en-GB" sz="3600" dirty="0" smtClean="0"/>
          </a:p>
          <a:p>
            <a:pPr>
              <a:spcBef>
                <a:spcPts val="1800"/>
              </a:spcBef>
            </a:pPr>
            <a:r>
              <a:rPr lang="en-GB" sz="3600" dirty="0" smtClean="0"/>
              <a:t>Learn to hear from the inside</a:t>
            </a:r>
          </a:p>
          <a:p>
            <a:pPr>
              <a:spcBef>
                <a:spcPts val="1800"/>
              </a:spcBef>
            </a:pPr>
            <a:r>
              <a:rPr lang="en-GB" sz="3600" dirty="0" smtClean="0"/>
              <a:t>Learn to feel from the inside</a:t>
            </a:r>
          </a:p>
          <a:p>
            <a:pPr>
              <a:spcBef>
                <a:spcPts val="1800"/>
              </a:spcBef>
            </a:pPr>
            <a:r>
              <a:rPr lang="en-GB" sz="3600" dirty="0" smtClean="0"/>
              <a:t>Learn to be guided from the inside</a:t>
            </a:r>
          </a:p>
          <a:p>
            <a:pPr>
              <a:spcBef>
                <a:spcPts val="1800"/>
              </a:spcBef>
            </a:pPr>
            <a:r>
              <a:rPr lang="en-GB" sz="3600" dirty="0" smtClean="0"/>
              <a:t>Learn to smell from inside</a:t>
            </a:r>
          </a:p>
          <a:p>
            <a:pPr>
              <a:spcBef>
                <a:spcPts val="1800"/>
              </a:spcBef>
            </a:pPr>
            <a:r>
              <a:rPr lang="en-GB" sz="3600" dirty="0" smtClean="0"/>
              <a:t>Learn to touch from inside</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5998523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20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ChangeAspect="1"/>
          </p:cNvGrpSpPr>
          <p:nvPr/>
        </p:nvGrpSpPr>
        <p:grpSpPr>
          <a:xfrm>
            <a:off x="1907579" y="1267920"/>
            <a:ext cx="4694758" cy="5004000"/>
            <a:chOff x="2339752" y="513000"/>
            <a:chExt cx="5471583" cy="5832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3000"/>
              <a:ext cx="5471583" cy="5832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859643" y="1160875"/>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742789" y="1852300"/>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715180" y="2639342"/>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3" name="Group 2"/>
          <p:cNvGrpSpPr/>
          <p:nvPr/>
        </p:nvGrpSpPr>
        <p:grpSpPr>
          <a:xfrm>
            <a:off x="178791" y="789399"/>
            <a:ext cx="1728788" cy="5562600"/>
            <a:chOff x="323850" y="836613"/>
            <a:chExt cx="1728788" cy="5562600"/>
          </a:xfrm>
        </p:grpSpPr>
        <p:sp>
          <p:nvSpPr>
            <p:cNvPr id="8" name="AutoShape 47"/>
            <p:cNvSpPr>
              <a:spLocks noChangeArrowheads="1"/>
            </p:cNvSpPr>
            <p:nvPr/>
          </p:nvSpPr>
          <p:spPr bwMode="auto">
            <a:xfrm>
              <a:off x="323850" y="8366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Fear of God</a:t>
              </a:r>
            </a:p>
          </p:txBody>
        </p:sp>
        <p:sp>
          <p:nvSpPr>
            <p:cNvPr id="9" name="AutoShape 48"/>
            <p:cNvSpPr>
              <a:spLocks noChangeArrowheads="1"/>
            </p:cNvSpPr>
            <p:nvPr/>
          </p:nvSpPr>
          <p:spPr bwMode="auto">
            <a:xfrm>
              <a:off x="323850" y="14843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Reverence</a:t>
              </a:r>
            </a:p>
          </p:txBody>
        </p:sp>
        <p:sp>
          <p:nvSpPr>
            <p:cNvPr id="10" name="AutoShape 49"/>
            <p:cNvSpPr>
              <a:spLocks noChangeArrowheads="1"/>
            </p:cNvSpPr>
            <p:nvPr/>
          </p:nvSpPr>
          <p:spPr bwMode="auto">
            <a:xfrm>
              <a:off x="323850" y="2132013"/>
              <a:ext cx="1728788" cy="377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b="1" smtClean="0">
                  <a:solidFill>
                    <a:srgbClr val="000000"/>
                  </a:solidFill>
                  <a:latin typeface="Arial" charset="0"/>
                </a:rPr>
                <a:t>Worship</a:t>
              </a:r>
            </a:p>
          </p:txBody>
        </p:sp>
        <p:sp>
          <p:nvSpPr>
            <p:cNvPr id="11" name="AutoShape 50"/>
            <p:cNvSpPr>
              <a:spLocks noChangeArrowheads="1"/>
            </p:cNvSpPr>
            <p:nvPr/>
          </p:nvSpPr>
          <p:spPr bwMode="auto">
            <a:xfrm>
              <a:off x="323850" y="47244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Revelation</a:t>
              </a:r>
            </a:p>
          </p:txBody>
        </p:sp>
        <p:sp>
          <p:nvSpPr>
            <p:cNvPr id="12" name="AutoShape 51"/>
            <p:cNvSpPr>
              <a:spLocks noChangeArrowheads="1"/>
            </p:cNvSpPr>
            <p:nvPr/>
          </p:nvSpPr>
          <p:spPr bwMode="auto">
            <a:xfrm>
              <a:off x="323850" y="53721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Intuition</a:t>
              </a:r>
            </a:p>
          </p:txBody>
        </p:sp>
        <p:sp>
          <p:nvSpPr>
            <p:cNvPr id="13" name="AutoShape 52"/>
            <p:cNvSpPr>
              <a:spLocks noChangeArrowheads="1"/>
            </p:cNvSpPr>
            <p:nvPr/>
          </p:nvSpPr>
          <p:spPr bwMode="auto">
            <a:xfrm>
              <a:off x="323850" y="602138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Heavenly</a:t>
              </a:r>
            </a:p>
          </p:txBody>
        </p:sp>
        <p:sp>
          <p:nvSpPr>
            <p:cNvPr id="14" name="AutoShape 53"/>
            <p:cNvSpPr>
              <a:spLocks noChangeArrowheads="1"/>
            </p:cNvSpPr>
            <p:nvPr/>
          </p:nvSpPr>
          <p:spPr bwMode="auto">
            <a:xfrm>
              <a:off x="323850" y="27797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Prayer</a:t>
              </a:r>
            </a:p>
          </p:txBody>
        </p:sp>
        <p:sp>
          <p:nvSpPr>
            <p:cNvPr id="15" name="AutoShape 54"/>
            <p:cNvSpPr>
              <a:spLocks noChangeArrowheads="1"/>
            </p:cNvSpPr>
            <p:nvPr/>
          </p:nvSpPr>
          <p:spPr bwMode="auto">
            <a:xfrm>
              <a:off x="323850" y="40767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Faith</a:t>
              </a:r>
            </a:p>
          </p:txBody>
        </p:sp>
        <p:sp>
          <p:nvSpPr>
            <p:cNvPr id="16" name="AutoShape 55"/>
            <p:cNvSpPr>
              <a:spLocks noChangeArrowheads="1"/>
            </p:cNvSpPr>
            <p:nvPr/>
          </p:nvSpPr>
          <p:spPr bwMode="auto">
            <a:xfrm>
              <a:off x="323850" y="350043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Hope</a:t>
              </a: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chemeClr val="bg1"/>
                  </a:solidFill>
                  <a:latin typeface="Arial" charset="0"/>
                </a:rPr>
                <a:t>T</a:t>
              </a:r>
              <a:r>
                <a:rPr lang="en-GB" dirty="0" smtClean="0">
                  <a:solidFill>
                    <a:schemeClr val="bg1"/>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Touch</a:t>
              </a:r>
            </a:p>
          </p:txBody>
        </p:sp>
      </p:grpSp>
      <p:cxnSp>
        <p:nvCxnSpPr>
          <p:cNvPr id="47" name="Straight Arrow Connector 46"/>
          <p:cNvCxnSpPr/>
          <p:nvPr/>
        </p:nvCxnSpPr>
        <p:spPr bwMode="auto">
          <a:xfrm>
            <a:off x="4139315" y="4017742"/>
            <a:ext cx="0" cy="1127089"/>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Line 6"/>
          <p:cNvSpPr>
            <a:spLocks noChangeShapeType="1"/>
          </p:cNvSpPr>
          <p:nvPr/>
        </p:nvSpPr>
        <p:spPr bwMode="auto">
          <a:xfrm flipH="1">
            <a:off x="2702195" y="3973730"/>
            <a:ext cx="1367515" cy="2254178"/>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grpSp>
        <p:nvGrpSpPr>
          <p:cNvPr id="25" name="Group 24"/>
          <p:cNvGrpSpPr/>
          <p:nvPr/>
        </p:nvGrpSpPr>
        <p:grpSpPr>
          <a:xfrm>
            <a:off x="6793937" y="671923"/>
            <a:ext cx="2170549" cy="5940425"/>
            <a:chOff x="3611563" y="728663"/>
            <a:chExt cx="3529012" cy="5940425"/>
          </a:xfrm>
        </p:grpSpPr>
        <p:sp>
          <p:nvSpPr>
            <p:cNvPr id="26" name="AutoShape 4"/>
            <p:cNvSpPr>
              <a:spLocks noChangeArrowheads="1"/>
            </p:cNvSpPr>
            <p:nvPr/>
          </p:nvSpPr>
          <p:spPr bwMode="auto">
            <a:xfrm>
              <a:off x="3635375" y="728663"/>
              <a:ext cx="3455988" cy="7874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dirty="0" smtClean="0">
                  <a:solidFill>
                    <a:srgbClr val="000000"/>
                  </a:solidFill>
                  <a:latin typeface="Arial" charset="0"/>
                </a:rPr>
                <a:t>Awestruck All Knowing, </a:t>
              </a:r>
              <a:br>
                <a:rPr lang="en-GB" sz="1400" dirty="0" smtClean="0">
                  <a:solidFill>
                    <a:srgbClr val="000000"/>
                  </a:solidFill>
                  <a:latin typeface="Arial" charset="0"/>
                </a:rPr>
              </a:br>
              <a:r>
                <a:rPr lang="en-GB" sz="1400" dirty="0" smtClean="0">
                  <a:solidFill>
                    <a:srgbClr val="000000"/>
                  </a:solidFill>
                  <a:latin typeface="Arial" charset="0"/>
                </a:rPr>
                <a:t>All Seeing, All Powerful, </a:t>
              </a:r>
              <a:br>
                <a:rPr lang="en-GB" sz="1400" dirty="0" smtClean="0">
                  <a:solidFill>
                    <a:srgbClr val="000000"/>
                  </a:solidFill>
                  <a:latin typeface="Arial" charset="0"/>
                </a:rPr>
              </a:br>
              <a:r>
                <a:rPr lang="en-GB" sz="1400" dirty="0" smtClean="0">
                  <a:solidFill>
                    <a:srgbClr val="000000"/>
                  </a:solidFill>
                  <a:latin typeface="Arial" charset="0"/>
                </a:rPr>
                <a:t>Almighty, Consuming Fire</a:t>
              </a:r>
            </a:p>
          </p:txBody>
        </p:sp>
        <p:sp>
          <p:nvSpPr>
            <p:cNvPr id="27" name="AutoShape 5"/>
            <p:cNvSpPr>
              <a:spLocks noChangeArrowheads="1"/>
            </p:cNvSpPr>
            <p:nvPr/>
          </p:nvSpPr>
          <p:spPr bwMode="auto">
            <a:xfrm>
              <a:off x="3635375" y="1628775"/>
              <a:ext cx="3455988"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Honour Respect</a:t>
              </a:r>
            </a:p>
          </p:txBody>
        </p:sp>
        <p:sp>
          <p:nvSpPr>
            <p:cNvPr id="29" name="AutoShape 6"/>
            <p:cNvSpPr>
              <a:spLocks noChangeArrowheads="1"/>
            </p:cNvSpPr>
            <p:nvPr/>
          </p:nvSpPr>
          <p:spPr bwMode="auto">
            <a:xfrm>
              <a:off x="3635375" y="2132013"/>
              <a:ext cx="3455988" cy="504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dirty="0" smtClean="0">
                  <a:solidFill>
                    <a:srgbClr val="000000"/>
                  </a:solidFill>
                  <a:latin typeface="Arial" charset="0"/>
                </a:rPr>
                <a:t>Obeisance, Obedience</a:t>
              </a:r>
              <a:br>
                <a:rPr lang="en-GB" sz="1400" dirty="0" smtClean="0">
                  <a:solidFill>
                    <a:srgbClr val="000000"/>
                  </a:solidFill>
                  <a:latin typeface="Arial" charset="0"/>
                </a:rPr>
              </a:br>
              <a:r>
                <a:rPr lang="en-GB" sz="1400" dirty="0" smtClean="0">
                  <a:solidFill>
                    <a:srgbClr val="000000"/>
                  </a:solidFill>
                  <a:latin typeface="Arial" charset="0"/>
                </a:rPr>
                <a:t>Surrender, Submission</a:t>
              </a:r>
            </a:p>
          </p:txBody>
        </p:sp>
        <p:sp>
          <p:nvSpPr>
            <p:cNvPr id="30" name="AutoShape 7"/>
            <p:cNvSpPr>
              <a:spLocks noChangeArrowheads="1"/>
            </p:cNvSpPr>
            <p:nvPr/>
          </p:nvSpPr>
          <p:spPr bwMode="auto">
            <a:xfrm>
              <a:off x="3635375" y="2781300"/>
              <a:ext cx="3455988" cy="503238"/>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Constant 2 Way</a:t>
              </a:r>
              <a:br>
                <a:rPr lang="en-GB" sz="1400" smtClean="0">
                  <a:solidFill>
                    <a:srgbClr val="000000"/>
                  </a:solidFill>
                  <a:latin typeface="Arial" charset="0"/>
                </a:rPr>
              </a:br>
              <a:r>
                <a:rPr lang="en-GB" sz="1400" smtClean="0">
                  <a:solidFill>
                    <a:srgbClr val="000000"/>
                  </a:solidFill>
                  <a:latin typeface="Arial" charset="0"/>
                </a:rPr>
                <a:t>Communication Flow </a:t>
              </a:r>
            </a:p>
          </p:txBody>
        </p:sp>
        <p:sp>
          <p:nvSpPr>
            <p:cNvPr id="31" name="AutoShape 8"/>
            <p:cNvSpPr>
              <a:spLocks noChangeArrowheads="1"/>
            </p:cNvSpPr>
            <p:nvPr/>
          </p:nvSpPr>
          <p:spPr bwMode="auto">
            <a:xfrm>
              <a:off x="3611563" y="4076700"/>
              <a:ext cx="3455987" cy="5588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Harmony, Concord, </a:t>
              </a:r>
              <a:br>
                <a:rPr lang="en-GB" sz="1400" smtClean="0">
                  <a:solidFill>
                    <a:srgbClr val="000000"/>
                  </a:solidFill>
                  <a:latin typeface="Arial" charset="0"/>
                </a:rPr>
              </a:br>
              <a:r>
                <a:rPr lang="en-GB" sz="1400" smtClean="0">
                  <a:solidFill>
                    <a:srgbClr val="000000"/>
                  </a:solidFill>
                  <a:latin typeface="Arial" charset="0"/>
                </a:rPr>
                <a:t>Understanding, Knowing</a:t>
              </a:r>
            </a:p>
          </p:txBody>
        </p:sp>
        <p:sp>
          <p:nvSpPr>
            <p:cNvPr id="32" name="AutoShape 9"/>
            <p:cNvSpPr>
              <a:spLocks noChangeArrowheads="1"/>
            </p:cNvSpPr>
            <p:nvPr/>
          </p:nvSpPr>
          <p:spPr bwMode="auto">
            <a:xfrm>
              <a:off x="3611563" y="3429000"/>
              <a:ext cx="3455987" cy="576263"/>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Visions, Dreams,</a:t>
              </a:r>
              <a:br>
                <a:rPr lang="en-GB" sz="1400" smtClean="0">
                  <a:solidFill>
                    <a:srgbClr val="000000"/>
                  </a:solidFill>
                  <a:latin typeface="Arial" charset="0"/>
                </a:rPr>
              </a:br>
              <a:r>
                <a:rPr lang="en-GB" sz="1400" smtClean="0">
                  <a:solidFill>
                    <a:srgbClr val="000000"/>
                  </a:solidFill>
                  <a:latin typeface="Arial" charset="0"/>
                </a:rPr>
                <a:t>Seeing Opportunities</a:t>
              </a:r>
            </a:p>
          </p:txBody>
        </p:sp>
        <p:sp>
          <p:nvSpPr>
            <p:cNvPr id="33" name="AutoShape 10"/>
            <p:cNvSpPr>
              <a:spLocks noChangeArrowheads="1"/>
            </p:cNvSpPr>
            <p:nvPr/>
          </p:nvSpPr>
          <p:spPr bwMode="auto">
            <a:xfrm>
              <a:off x="3635375" y="4779963"/>
              <a:ext cx="3505200" cy="5207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Inspiration, Light, </a:t>
              </a:r>
              <a:br>
                <a:rPr lang="en-GB" sz="1400" smtClean="0">
                  <a:solidFill>
                    <a:srgbClr val="000000"/>
                  </a:solidFill>
                  <a:latin typeface="Arial" charset="0"/>
                </a:rPr>
              </a:br>
              <a:r>
                <a:rPr lang="en-GB" sz="1400" smtClean="0">
                  <a:solidFill>
                    <a:srgbClr val="000000"/>
                  </a:solidFill>
                  <a:latin typeface="Arial" charset="0"/>
                </a:rPr>
                <a:t>Counsel, Wisdom</a:t>
              </a:r>
            </a:p>
          </p:txBody>
        </p:sp>
        <p:sp>
          <p:nvSpPr>
            <p:cNvPr id="34" name="AutoShape 11"/>
            <p:cNvSpPr>
              <a:spLocks noChangeArrowheads="1"/>
            </p:cNvSpPr>
            <p:nvPr/>
          </p:nvSpPr>
          <p:spPr bwMode="auto">
            <a:xfrm>
              <a:off x="3635375" y="5373688"/>
              <a:ext cx="3455988" cy="503237"/>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Knowledge, Gut feelings</a:t>
              </a:r>
              <a:br>
                <a:rPr lang="en-GB" sz="1400" smtClean="0">
                  <a:solidFill>
                    <a:srgbClr val="000000"/>
                  </a:solidFill>
                  <a:latin typeface="Arial" charset="0"/>
                </a:rPr>
              </a:br>
              <a:r>
                <a:rPr lang="en-GB" sz="1400" smtClean="0">
                  <a:solidFill>
                    <a:srgbClr val="000000"/>
                  </a:solidFill>
                  <a:latin typeface="Arial" charset="0"/>
                </a:rPr>
                <a:t>Instinct</a:t>
              </a:r>
            </a:p>
          </p:txBody>
        </p:sp>
        <p:sp>
          <p:nvSpPr>
            <p:cNvPr id="35" name="AutoShape 12"/>
            <p:cNvSpPr>
              <a:spLocks noChangeArrowheads="1"/>
            </p:cNvSpPr>
            <p:nvPr/>
          </p:nvSpPr>
          <p:spPr bwMode="auto">
            <a:xfrm>
              <a:off x="3635375" y="6075363"/>
              <a:ext cx="3455988" cy="5937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Spiritual Consciousness</a:t>
              </a:r>
              <a:br>
                <a:rPr lang="en-GB" sz="1400" smtClean="0">
                  <a:solidFill>
                    <a:srgbClr val="000000"/>
                  </a:solidFill>
                  <a:latin typeface="Arial" charset="0"/>
                </a:rPr>
              </a:br>
              <a:r>
                <a:rPr lang="en-GB" sz="1400" smtClean="0">
                  <a:solidFill>
                    <a:srgbClr val="000000"/>
                  </a:solidFill>
                  <a:latin typeface="Arial" charset="0"/>
                </a:rPr>
                <a:t>Heavenly Access</a:t>
              </a:r>
            </a:p>
          </p:txBody>
        </p:sp>
      </p:grpSp>
      <p:sp>
        <p:nvSpPr>
          <p:cNvPr id="36" name="Rectangle 35"/>
          <p:cNvSpPr/>
          <p:nvPr/>
        </p:nvSpPr>
        <p:spPr bwMode="auto">
          <a:xfrm>
            <a:off x="3780213" y="3229242"/>
            <a:ext cx="935803" cy="1070118"/>
          </a:xfrm>
          <a:prstGeom prst="rect">
            <a:avLst/>
          </a:prstGeom>
          <a:solidFill>
            <a:schemeClr val="bg1"/>
          </a:solidFill>
          <a:ln w="508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Tahoma" pitchFamily="34" charset="0"/>
              <a:cs typeface="Arial" charset="0"/>
            </a:endParaRPr>
          </a:p>
        </p:txBody>
      </p:sp>
    </p:spTree>
    <p:extLst>
      <p:ext uri="{BB962C8B-B14F-4D97-AF65-F5344CB8AC3E}">
        <p14:creationId xmlns:p14="http://schemas.microsoft.com/office/powerpoint/2010/main" val="426562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p:spPr>
        <p:txBody>
          <a:bodyPr lIns="18000" tIns="0" rIns="18000" bIns="0"/>
          <a:lstStyle/>
          <a:p>
            <a:pPr>
              <a:spcBef>
                <a:spcPts val="1800"/>
              </a:spcBef>
            </a:pPr>
            <a:r>
              <a:rPr lang="en-GB" sz="3600" dirty="0" smtClean="0"/>
              <a:t>Gifts &amp; callings</a:t>
            </a:r>
          </a:p>
          <a:p>
            <a:pPr>
              <a:spcBef>
                <a:spcPts val="1800"/>
              </a:spcBef>
            </a:pPr>
            <a:r>
              <a:rPr lang="en-GB" sz="3600" dirty="0" smtClean="0"/>
              <a:t>Prophetic – revelation gate, hope gate</a:t>
            </a:r>
          </a:p>
          <a:p>
            <a:pPr>
              <a:spcBef>
                <a:spcPts val="1800"/>
              </a:spcBef>
            </a:pPr>
            <a:r>
              <a:rPr lang="en-GB" sz="3600" dirty="0" smtClean="0"/>
              <a:t>Spiritual gifts flow</a:t>
            </a:r>
            <a:r>
              <a:rPr lang="en-GB" sz="3600" dirty="0"/>
              <a:t> </a:t>
            </a:r>
            <a:r>
              <a:rPr lang="en-GB" sz="3600" dirty="0" smtClean="0"/>
              <a:t>- </a:t>
            </a:r>
            <a:r>
              <a:rPr lang="en-GB" sz="3600" dirty="0"/>
              <a:t>Intuition </a:t>
            </a:r>
            <a:r>
              <a:rPr lang="en-GB" sz="3600" dirty="0" smtClean="0"/>
              <a:t>gate - Words knowledge, wisdom, distinguishing spirits</a:t>
            </a:r>
          </a:p>
          <a:p>
            <a:pPr>
              <a:spcBef>
                <a:spcPts val="1800"/>
              </a:spcBef>
            </a:pPr>
            <a:r>
              <a:rPr lang="en-GB" sz="3600" dirty="0" smtClean="0"/>
              <a:t>Healing, miracles – Faith Gate</a:t>
            </a:r>
          </a:p>
          <a:p>
            <a:pPr>
              <a:spcBef>
                <a:spcPts val="1800"/>
              </a:spcBef>
            </a:pPr>
            <a:r>
              <a:rPr lang="en-GB" sz="3600" dirty="0" smtClean="0"/>
              <a:t>We all need reverence, fear of God, prayer gates open for intimate relationship</a:t>
            </a:r>
          </a:p>
          <a:p>
            <a:pPr>
              <a:spcBef>
                <a:spcPts val="1800"/>
              </a:spcBef>
            </a:pPr>
            <a:r>
              <a:rPr lang="en-GB" sz="3600" dirty="0" smtClean="0"/>
              <a:t>Will we be worshippers – obedient?</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40223914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body" idx="1"/>
          </p:nvPr>
        </p:nvSpPr>
        <p:spPr>
          <a:xfrm>
            <a:off x="0" y="980728"/>
            <a:ext cx="9144000" cy="5877272"/>
          </a:xfrm>
          <a:noFill/>
          <a:ln/>
        </p:spPr>
        <p:txBody>
          <a:bodyPr lIns="18000" tIns="0" rIns="18000" bIns="0"/>
          <a:lstStyle/>
          <a:p>
            <a:pPr marL="324000" indent="-324000">
              <a:spcBef>
                <a:spcPts val="1800"/>
              </a:spcBef>
            </a:pPr>
            <a:r>
              <a:rPr lang="en-GB" sz="3600" dirty="0" smtClean="0">
                <a:effectLst>
                  <a:outerShdw blurRad="38100" dist="63500" dir="2700000" algn="tl">
                    <a:srgbClr val="000000"/>
                  </a:outerShdw>
                </a:effectLst>
              </a:rPr>
              <a:t>Destiny flows through a strong </a:t>
            </a:r>
            <a:r>
              <a:rPr lang="en-GB" sz="3600" dirty="0" smtClean="0">
                <a:effectLst>
                  <a:outerShdw blurRad="38100" dist="63500" dir="2700000" algn="tl">
                    <a:srgbClr val="000000"/>
                  </a:outerShdw>
                </a:effectLst>
              </a:rPr>
              <a:t>spirit</a:t>
            </a:r>
          </a:p>
          <a:p>
            <a:pPr marL="324000" indent="-324000">
              <a:spcBef>
                <a:spcPts val="1800"/>
              </a:spcBef>
            </a:pPr>
            <a:r>
              <a:rPr lang="en-GB" sz="3600" dirty="0" smtClean="0">
                <a:effectLst>
                  <a:outerShdw blurRad="38100" dist="63500" dir="2700000" algn="tl">
                    <a:srgbClr val="000000"/>
                  </a:outerShdw>
                </a:effectLst>
              </a:rPr>
              <a:t>Destiny is blocked by a dominant soul</a:t>
            </a:r>
          </a:p>
          <a:p>
            <a:pPr marL="324000" indent="-324000">
              <a:spcBef>
                <a:spcPts val="1800"/>
              </a:spcBef>
            </a:pPr>
            <a:r>
              <a:rPr lang="en-GB" sz="3600" dirty="0" smtClean="0">
                <a:effectLst>
                  <a:outerShdw blurRad="38100" dist="63500" dir="2700000" algn="tl">
                    <a:srgbClr val="000000"/>
                  </a:outerShdw>
                </a:effectLst>
              </a:rPr>
              <a:t>Soul restored </a:t>
            </a:r>
            <a:r>
              <a:rPr lang="en-GB" sz="3600" dirty="0" smtClean="0">
                <a:effectLst>
                  <a:outerShdw blurRad="38100" dist="63500" dir="2700000" algn="tl">
                    <a:srgbClr val="000000"/>
                  </a:outerShdw>
                </a:effectLst>
              </a:rPr>
              <a:t>&amp; refined the restore order</a:t>
            </a:r>
            <a:endParaRPr lang="en-GB" sz="3600" dirty="0" smtClean="0">
              <a:solidFill>
                <a:srgbClr val="FFFF00"/>
              </a:solidFill>
              <a:effectLst>
                <a:outerShdw blurRad="38100" dist="63500" dir="2700000" algn="tl">
                  <a:srgbClr val="000000"/>
                </a:outerShdw>
              </a:effectLst>
            </a:endParaRPr>
          </a:p>
          <a:p>
            <a:pPr marL="324000" indent="-324000">
              <a:spcBef>
                <a:spcPts val="1800"/>
              </a:spcBef>
            </a:pPr>
            <a:r>
              <a:rPr lang="en-GB" sz="3600" dirty="0" smtClean="0">
                <a:effectLst>
                  <a:outerShdw blurRad="38100" dist="63500" dir="2700000" algn="tl">
                    <a:srgbClr val="000000"/>
                  </a:outerShdw>
                </a:effectLst>
              </a:rPr>
              <a:t>Spirit - Soul - Body</a:t>
            </a:r>
          </a:p>
          <a:p>
            <a:pPr marL="324000" indent="-324000">
              <a:spcBef>
                <a:spcPts val="1800"/>
              </a:spcBef>
            </a:pPr>
            <a:r>
              <a:rPr lang="en-GB" sz="3600" dirty="0" smtClean="0">
                <a:effectLst>
                  <a:outerShdw blurRad="38100" dist="63500" dir="2700000" algn="tl">
                    <a:srgbClr val="000000"/>
                  </a:outerShdw>
                </a:effectLst>
              </a:rPr>
              <a:t>Destiny - Glory of God to be manifested on earth &amp; beyond through sons of light</a:t>
            </a:r>
          </a:p>
          <a:p>
            <a:pPr marL="324000" indent="-324000">
              <a:spcBef>
                <a:spcPts val="1800"/>
              </a:spcBef>
            </a:pPr>
            <a:r>
              <a:rPr lang="en-GB" sz="3600" dirty="0" smtClean="0">
                <a:effectLst>
                  <a:outerShdw blurRad="38100" dist="63500" dir="2700000" algn="tl">
                    <a:srgbClr val="000000"/>
                  </a:outerShdw>
                </a:effectLst>
              </a:rPr>
              <a:t>1 Cor 6:</a:t>
            </a:r>
            <a:r>
              <a:rPr lang="en-GB" sz="3600" baseline="30000" dirty="0" smtClean="0">
                <a:effectLst>
                  <a:outerShdw blurRad="38100" dist="63500" dir="2700000" algn="tl">
                    <a:srgbClr val="000000"/>
                  </a:outerShdw>
                </a:effectLst>
              </a:rPr>
              <a:t>17</a:t>
            </a:r>
            <a:r>
              <a:rPr lang="en-GB" sz="3600" dirty="0" smtClean="0">
                <a:effectLst>
                  <a:outerShdw blurRad="38100" dist="63500" dir="2700000" algn="tl">
                    <a:srgbClr val="000000"/>
                  </a:outerShdw>
                </a:effectLst>
              </a:rPr>
              <a:t> But the person who is united to the Lord becomes one spirit with Him.</a:t>
            </a:r>
            <a:endParaRPr lang="en-GB" sz="3600" dirty="0">
              <a:effectLst>
                <a:outerShdw blurRad="38100" dist="63500" dir="2700000" algn="tl">
                  <a:srgbClr val="000000"/>
                </a:outerShdw>
              </a:effectLst>
            </a:endParaRPr>
          </a:p>
        </p:txBody>
      </p:sp>
      <p:sp>
        <p:nvSpPr>
          <p:cNvPr id="1115139" name="Rectangle 3"/>
          <p:cNvSpPr>
            <a:spLocks noGrp="1" noChangeArrowheads="1"/>
          </p:cNvSpPr>
          <p:nvPr>
            <p:ph type="title"/>
          </p:nvPr>
        </p:nvSpPr>
        <p:spPr>
          <a:xfrm>
            <a:off x="250825" y="0"/>
            <a:ext cx="8675688" cy="760413"/>
          </a:xfrm>
          <a:noFill/>
          <a:ln/>
        </p:spPr>
        <p:txBody>
          <a:bodyPr lIns="0" tIns="0" rIns="0" bIns="0"/>
          <a:lstStyle/>
          <a:p>
            <a:r>
              <a:rPr lang="en-GB" dirty="0"/>
              <a:t> Preparing for Destiny</a:t>
            </a:r>
          </a:p>
        </p:txBody>
      </p:sp>
    </p:spTree>
    <p:extLst>
      <p:ext uri="{BB962C8B-B14F-4D97-AF65-F5344CB8AC3E}">
        <p14:creationId xmlns:p14="http://schemas.microsoft.com/office/powerpoint/2010/main" val="35995272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5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5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5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51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1513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151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8"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John 14: </a:t>
            </a:r>
            <a:r>
              <a:rPr lang="en-GB" sz="3600" baseline="30000" dirty="0"/>
              <a:t>10</a:t>
            </a:r>
            <a:r>
              <a:rPr lang="en-GB" sz="3600" dirty="0"/>
              <a:t> Do you not believe that I am in the Father, and the Father is in Me? The words that I say to you I do not speak on My own initiative, but the </a:t>
            </a:r>
            <a:r>
              <a:rPr lang="en-GB" sz="3600" dirty="0">
                <a:solidFill>
                  <a:srgbClr val="FFFF00"/>
                </a:solidFill>
              </a:rPr>
              <a:t>Father abiding in Me does His works</a:t>
            </a:r>
            <a:r>
              <a:rPr lang="en-GB" sz="3600" dirty="0" smtClean="0"/>
              <a:t>.</a:t>
            </a:r>
          </a:p>
          <a:p>
            <a:pPr>
              <a:spcBef>
                <a:spcPts val="1800"/>
              </a:spcBef>
            </a:pPr>
            <a:r>
              <a:rPr lang="en-GB" sz="3600" dirty="0"/>
              <a:t>John </a:t>
            </a:r>
            <a:r>
              <a:rPr lang="en-GB" sz="3600" dirty="0" smtClean="0"/>
              <a:t>16:</a:t>
            </a:r>
            <a:r>
              <a:rPr lang="en-GB" sz="3600" baseline="30000" dirty="0" smtClean="0"/>
              <a:t>7</a:t>
            </a:r>
            <a:r>
              <a:rPr lang="en-GB" sz="3600" dirty="0" smtClean="0"/>
              <a:t> I </a:t>
            </a:r>
            <a:r>
              <a:rPr lang="en-GB" sz="3600" dirty="0"/>
              <a:t>will send Him </a:t>
            </a:r>
            <a:r>
              <a:rPr lang="en-GB" sz="3600" dirty="0" smtClean="0"/>
              <a:t>(the helper - Holy </a:t>
            </a:r>
            <a:r>
              <a:rPr lang="en-GB" sz="3600" dirty="0" smtClean="0"/>
              <a:t>Spirit) to </a:t>
            </a:r>
            <a:r>
              <a:rPr lang="en-GB" sz="3600" dirty="0"/>
              <a:t>you. </a:t>
            </a:r>
            <a:r>
              <a:rPr lang="en-GB" sz="3600" baseline="30000" dirty="0"/>
              <a:t>8</a:t>
            </a:r>
            <a:r>
              <a:rPr lang="en-GB" sz="3600" dirty="0"/>
              <a:t> And He, when He comes, will convict the world concerning sin and righteousness and judgment</a:t>
            </a:r>
            <a:r>
              <a:rPr lang="en-GB" sz="3600" dirty="0" smtClean="0"/>
              <a:t>;</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1512081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836712"/>
            <a:ext cx="9144000" cy="6021288"/>
          </a:xfrm>
          <a:noFill/>
          <a:ln/>
          <a:effectLst/>
        </p:spPr>
        <p:txBody>
          <a:bodyPr lIns="18000" tIns="0" rIns="18000" bIns="0"/>
          <a:lstStyle/>
          <a:p>
            <a:r>
              <a:rPr lang="en-GB" sz="3600" dirty="0"/>
              <a:t>Luke </a:t>
            </a:r>
            <a:r>
              <a:rPr lang="en-GB" sz="3600" dirty="0" smtClean="0"/>
              <a:t>17:21 Nor </a:t>
            </a:r>
            <a:r>
              <a:rPr lang="en-GB" sz="3600" dirty="0"/>
              <a:t>will people say, Look! Here [it is]! or, See, [it is] there! For behold, the </a:t>
            </a:r>
            <a:r>
              <a:rPr lang="en-GB" sz="3600" dirty="0">
                <a:solidFill>
                  <a:srgbClr val="FFFF00"/>
                </a:solidFill>
              </a:rPr>
              <a:t>kingdom of God </a:t>
            </a:r>
            <a:r>
              <a:rPr lang="en-GB" sz="3600" dirty="0"/>
              <a:t>is within you [in your hearts] and among you [surrounding you].</a:t>
            </a:r>
          </a:p>
          <a:p>
            <a:r>
              <a:rPr lang="en-GB" sz="3600" dirty="0"/>
              <a:t>Luke 6:19 And all the people were trying to touch Him, for power was coming </a:t>
            </a:r>
            <a:r>
              <a:rPr lang="en-GB" sz="3600" dirty="0">
                <a:solidFill>
                  <a:srgbClr val="FFFF00"/>
                </a:solidFill>
              </a:rPr>
              <a:t>from</a:t>
            </a:r>
            <a:r>
              <a:rPr lang="en-GB" sz="3600" dirty="0"/>
              <a:t> Him and healing them all</a:t>
            </a:r>
            <a:r>
              <a:rPr lang="en-GB" sz="3600" dirty="0" smtClean="0"/>
              <a:t>.</a:t>
            </a:r>
          </a:p>
          <a:p>
            <a:r>
              <a:rPr lang="en-GB" sz="3600" dirty="0"/>
              <a:t>Luke 8:46 But Jesus said, “Someone did touch Me, for I was aware that power had </a:t>
            </a:r>
            <a:r>
              <a:rPr lang="en-GB" sz="3600" dirty="0">
                <a:solidFill>
                  <a:srgbClr val="FFFF00"/>
                </a:solidFill>
              </a:rPr>
              <a:t>gone out of Me</a:t>
            </a:r>
            <a:r>
              <a:rPr lang="en-GB" sz="3600" dirty="0" smtClean="0"/>
              <a:t>.”</a:t>
            </a:r>
            <a:endParaRPr lang="en-GB" sz="3600" dirty="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8008111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Kingdom </a:t>
            </a:r>
            <a:r>
              <a:rPr lang="en-GB" sz="3600" dirty="0"/>
              <a:t>- </a:t>
            </a:r>
            <a:r>
              <a:rPr lang="en-GB" sz="3600" dirty="0" smtClean="0"/>
              <a:t>Basileia </a:t>
            </a:r>
            <a:r>
              <a:rPr lang="en-GB" sz="3600" dirty="0"/>
              <a:t>“a supreme sovereign’s rule and reign</a:t>
            </a:r>
            <a:r>
              <a:rPr lang="en-GB" sz="3600" dirty="0" smtClean="0"/>
              <a:t>.”</a:t>
            </a:r>
          </a:p>
          <a:p>
            <a:pPr>
              <a:spcBef>
                <a:spcPts val="1800"/>
              </a:spcBef>
            </a:pPr>
            <a:r>
              <a:rPr lang="en-GB" sz="3600" dirty="0"/>
              <a:t>Gen 1:</a:t>
            </a:r>
            <a:r>
              <a:rPr lang="en-GB" sz="3600" baseline="30000" dirty="0"/>
              <a:t>28</a:t>
            </a:r>
            <a:r>
              <a:rPr lang="en-GB" sz="3600" dirty="0"/>
              <a:t> God blessed them; and God said to them, “Be fruitful and multiply, and fill the earth, and </a:t>
            </a:r>
            <a:r>
              <a:rPr lang="en-GB" sz="3600" dirty="0">
                <a:solidFill>
                  <a:srgbClr val="FFFF00"/>
                </a:solidFill>
              </a:rPr>
              <a:t>subdue</a:t>
            </a:r>
            <a:r>
              <a:rPr lang="en-GB" sz="3600" dirty="0"/>
              <a:t> it; and </a:t>
            </a:r>
            <a:r>
              <a:rPr lang="en-GB" sz="3600" dirty="0" smtClean="0">
                <a:solidFill>
                  <a:srgbClr val="FFFF00"/>
                </a:solidFill>
              </a:rPr>
              <a:t>rule</a:t>
            </a:r>
          </a:p>
          <a:p>
            <a:pPr>
              <a:spcBef>
                <a:spcPts val="1800"/>
              </a:spcBef>
            </a:pPr>
            <a:r>
              <a:rPr lang="en-GB" sz="3600" dirty="0"/>
              <a:t>Matt 6:10 ‘Your kingdom </a:t>
            </a:r>
            <a:r>
              <a:rPr lang="en-GB" sz="3600" dirty="0" smtClean="0"/>
              <a:t>come. </a:t>
            </a:r>
            <a:r>
              <a:rPr lang="en-GB" sz="3600" dirty="0" smtClean="0">
                <a:solidFill>
                  <a:srgbClr val="FFFF00"/>
                </a:solidFill>
              </a:rPr>
              <a:t>Your </a:t>
            </a:r>
            <a:r>
              <a:rPr lang="en-GB" sz="3600" dirty="0">
                <a:solidFill>
                  <a:srgbClr val="FFFF00"/>
                </a:solidFill>
              </a:rPr>
              <a:t>will </a:t>
            </a:r>
            <a:r>
              <a:rPr lang="en-GB" sz="3600" dirty="0" smtClean="0"/>
              <a:t>be done, On </a:t>
            </a:r>
            <a:r>
              <a:rPr lang="en-GB" sz="3600" dirty="0"/>
              <a:t>earth as it is in heaven</a:t>
            </a:r>
            <a:r>
              <a:rPr lang="en-GB" sz="3600" dirty="0" smtClean="0"/>
              <a:t>.</a:t>
            </a:r>
          </a:p>
          <a:p>
            <a:pPr>
              <a:spcBef>
                <a:spcPts val="1800"/>
              </a:spcBef>
            </a:pPr>
            <a:r>
              <a:rPr lang="en-GB" sz="3600" dirty="0" smtClean="0"/>
              <a:t>We are channels, gateways for the kingdom to operate  on earth</a:t>
            </a:r>
            <a:r>
              <a:rPr lang="en-GB" sz="3600" dirty="0" smtClean="0"/>
              <a:t> </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42681849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Each of us has a kingdom sphere of influence where we have authority to rule</a:t>
            </a:r>
          </a:p>
          <a:p>
            <a:pPr>
              <a:spcBef>
                <a:spcPts val="1800"/>
              </a:spcBef>
            </a:pPr>
            <a:r>
              <a:rPr lang="en-GB" sz="3600" dirty="0" smtClean="0"/>
              <a:t>Home, </a:t>
            </a:r>
            <a:r>
              <a:rPr lang="en-GB" sz="3600" dirty="0" smtClean="0"/>
              <a:t>Workplace</a:t>
            </a:r>
            <a:r>
              <a:rPr lang="en-GB" sz="3600" dirty="0" smtClean="0"/>
              <a:t>, Street, Church, Ministry</a:t>
            </a:r>
          </a:p>
          <a:p>
            <a:pPr>
              <a:spcBef>
                <a:spcPts val="1800"/>
              </a:spcBef>
            </a:pPr>
            <a:r>
              <a:rPr lang="en-GB" sz="3600" dirty="0" smtClean="0"/>
              <a:t>Authority in your circle of influence or </a:t>
            </a:r>
            <a:r>
              <a:rPr lang="en-GB" sz="3600" dirty="0" smtClean="0"/>
              <a:t>circumstances</a:t>
            </a:r>
            <a:endParaRPr lang="en-GB" sz="3600" dirty="0" smtClean="0"/>
          </a:p>
          <a:p>
            <a:pPr>
              <a:spcBef>
                <a:spcPts val="1800"/>
              </a:spcBef>
            </a:pPr>
            <a:r>
              <a:rPr lang="en-GB" sz="3600" dirty="0" smtClean="0"/>
              <a:t>We can </a:t>
            </a:r>
            <a:r>
              <a:rPr lang="en-GB" sz="3600" dirty="0"/>
              <a:t>c</a:t>
            </a:r>
            <a:r>
              <a:rPr lang="en-GB" sz="3600" dirty="0" smtClean="0"/>
              <a:t>hange </a:t>
            </a:r>
            <a:r>
              <a:rPr lang="en-GB" sz="3600" dirty="0" smtClean="0"/>
              <a:t>the atmosphere, situation</a:t>
            </a:r>
          </a:p>
          <a:p>
            <a:pPr>
              <a:spcBef>
                <a:spcPts val="1800"/>
              </a:spcBef>
            </a:pPr>
            <a:r>
              <a:rPr lang="en-GB" sz="3600" dirty="0" smtClean="0"/>
              <a:t>Will of God </a:t>
            </a:r>
            <a:r>
              <a:rPr lang="en-GB" sz="3600" dirty="0" smtClean="0"/>
              <a:t>inn </a:t>
            </a:r>
            <a:r>
              <a:rPr lang="en-GB" sz="3600" dirty="0" smtClean="0"/>
              <a:t>heaven and bring that will to earth as a manifestation of </a:t>
            </a:r>
            <a:r>
              <a:rPr lang="en-GB" sz="3600" dirty="0" smtClean="0"/>
              <a:t>the kingdom</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1266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a:t>Job </a:t>
            </a:r>
            <a:r>
              <a:rPr lang="en-GB" sz="3600" dirty="0" smtClean="0"/>
              <a:t>22:</a:t>
            </a:r>
            <a:r>
              <a:rPr lang="en-GB" sz="3600" baseline="30000" dirty="0"/>
              <a:t>21</a:t>
            </a:r>
            <a:r>
              <a:rPr lang="en-GB" sz="3600" dirty="0"/>
              <a:t> “Yield now and be at peace with Him; </a:t>
            </a:r>
            <a:r>
              <a:rPr lang="en-GB" sz="3600" dirty="0" smtClean="0"/>
              <a:t>Thereby </a:t>
            </a:r>
            <a:r>
              <a:rPr lang="en-GB" sz="3600" dirty="0"/>
              <a:t>good will come to you. </a:t>
            </a:r>
            <a:br>
              <a:rPr lang="en-GB" sz="3600" dirty="0"/>
            </a:br>
            <a:r>
              <a:rPr lang="en-GB" sz="3600" baseline="30000" dirty="0"/>
              <a:t>22</a:t>
            </a:r>
            <a:r>
              <a:rPr lang="en-GB" sz="3600" dirty="0"/>
              <a:t> “Please receive instruction from His mouth </a:t>
            </a:r>
            <a:r>
              <a:rPr lang="en-GB" sz="3600" dirty="0" smtClean="0"/>
              <a:t>And </a:t>
            </a:r>
            <a:r>
              <a:rPr lang="en-GB" sz="3600" dirty="0"/>
              <a:t>establish His words in your heart. </a:t>
            </a:r>
          </a:p>
          <a:p>
            <a:pPr>
              <a:spcBef>
                <a:spcPts val="1800"/>
              </a:spcBef>
            </a:pPr>
            <a:r>
              <a:rPr lang="en-GB" sz="3600" dirty="0" smtClean="0"/>
              <a:t>Job 22:</a:t>
            </a:r>
            <a:r>
              <a:rPr lang="en-GB" sz="3600" baseline="30000" dirty="0"/>
              <a:t>28</a:t>
            </a:r>
            <a:r>
              <a:rPr lang="en-GB" sz="3600" dirty="0"/>
              <a:t> “You will also decree a thing, and it will be established for you; </a:t>
            </a:r>
            <a:r>
              <a:rPr lang="en-GB" sz="3600" dirty="0" smtClean="0"/>
              <a:t>And </a:t>
            </a:r>
            <a:r>
              <a:rPr lang="en-GB" sz="3600" dirty="0"/>
              <a:t>light will shine on your ways. </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870469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21480" y="915249"/>
            <a:ext cx="9144000" cy="5949950"/>
          </a:xfrm>
          <a:noFill/>
          <a:ln/>
          <a:effectLst/>
        </p:spPr>
        <p:txBody>
          <a:bodyPr lIns="18000" tIns="0" rIns="18000" bIns="0"/>
          <a:lstStyle/>
          <a:p>
            <a:pPr>
              <a:spcBef>
                <a:spcPts val="1800"/>
              </a:spcBef>
            </a:pPr>
            <a:r>
              <a:rPr lang="en-GB" sz="3600" dirty="0" smtClean="0"/>
              <a:t>Use keys of kingdom</a:t>
            </a:r>
          </a:p>
          <a:p>
            <a:pPr>
              <a:spcBef>
                <a:spcPts val="1800"/>
              </a:spcBef>
            </a:pPr>
            <a:r>
              <a:rPr lang="en-GB" sz="3600" dirty="0"/>
              <a:t>Matt 16:19 I will give you the keys of the kingdom of heaven; and whatever you bind on earth shall have been bound in heaven, and whatever you loose on earth shall have been loosed in heaven.” </a:t>
            </a:r>
            <a:endParaRPr lang="en-GB" sz="3600" dirty="0" smtClean="0"/>
          </a:p>
          <a:p>
            <a:pPr>
              <a:spcBef>
                <a:spcPts val="1800"/>
              </a:spcBef>
            </a:pPr>
            <a:r>
              <a:rPr lang="en-GB" sz="3600" dirty="0" smtClean="0"/>
              <a:t>Bind to the will of God, truth etc.</a:t>
            </a:r>
          </a:p>
          <a:p>
            <a:pPr>
              <a:spcBef>
                <a:spcPts val="1800"/>
              </a:spcBef>
            </a:pPr>
            <a:r>
              <a:rPr lang="en-GB" sz="3600" dirty="0" smtClean="0"/>
              <a:t>Loose from restrictions, chains of </a:t>
            </a:r>
            <a:r>
              <a:rPr lang="en-GB" sz="3600" dirty="0" smtClean="0"/>
              <a:t>enemy</a:t>
            </a:r>
          </a:p>
          <a:p>
            <a:pPr>
              <a:spcBef>
                <a:spcPts val="1800"/>
              </a:spcBef>
            </a:pPr>
            <a:r>
              <a:rPr lang="en-GB" sz="3600" dirty="0" smtClean="0"/>
              <a:t>In heaven first</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7695843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Tree>
    <p:extLst>
      <p:ext uri="{BB962C8B-B14F-4D97-AF65-F5344CB8AC3E}">
        <p14:creationId xmlns:p14="http://schemas.microsoft.com/office/powerpoint/2010/main" val="39401206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dirty="0" smtClean="0">
                <a:effectLst>
                  <a:outerShdw blurRad="38100" dist="63500" dir="2700000" algn="tl">
                    <a:srgbClr val="000000"/>
                  </a:outerShdw>
                </a:effectLst>
              </a:rPr>
              <a:t>God I thank you for your presence in my life</a:t>
            </a:r>
          </a:p>
          <a:p>
            <a:pPr>
              <a:spcBef>
                <a:spcPts val="1800"/>
              </a:spcBef>
            </a:pPr>
            <a:r>
              <a:rPr lang="en-GB" dirty="0" smtClean="0">
                <a:effectLst>
                  <a:outerShdw blurRad="38100" dist="63500" dir="2700000" algn="tl">
                    <a:srgbClr val="000000"/>
                  </a:outerShdw>
                </a:effectLst>
              </a:rPr>
              <a:t>I open the gate of first love and invite you into my spirit</a:t>
            </a:r>
          </a:p>
          <a:p>
            <a:pPr>
              <a:spcBef>
                <a:spcPts val="1800"/>
              </a:spcBef>
            </a:pPr>
            <a:r>
              <a:rPr lang="en-GB" dirty="0" smtClean="0">
                <a:effectLst>
                  <a:outerShdw blurRad="38100" dist="63500" dir="2700000" algn="tl">
                    <a:srgbClr val="000000"/>
                  </a:outerShdw>
                </a:effectLst>
              </a:rPr>
              <a:t>I invite you to activate my spiritual senses and flow through me</a:t>
            </a:r>
          </a:p>
          <a:p>
            <a:pPr>
              <a:spcBef>
                <a:spcPts val="1800"/>
              </a:spcBef>
            </a:pPr>
            <a:r>
              <a:rPr lang="en-GB" dirty="0" smtClean="0">
                <a:effectLst>
                  <a:outerShdw blurRad="38100" dist="63500" dir="2700000" algn="tl">
                    <a:srgbClr val="000000"/>
                  </a:outerShdw>
                </a:effectLst>
              </a:rPr>
              <a:t>Jesus I surrender control of my life to your lordship. You are Lord of my spirit</a:t>
            </a:r>
          </a:p>
          <a:p>
            <a:pPr>
              <a:spcBef>
                <a:spcPts val="1800"/>
              </a:spcBef>
            </a:pPr>
            <a:r>
              <a:rPr lang="en-GB" dirty="0" smtClean="0">
                <a:effectLst>
                  <a:outerShdw blurRad="38100" dist="63500" dir="2700000" algn="tl">
                    <a:srgbClr val="000000"/>
                  </a:outerShdw>
                </a:effectLst>
              </a:rPr>
              <a:t>Transform me into the image of Jesus from the inside out</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3237887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Renew my mind, heal my emotions, restore my conscience, cleanse my imagination</a:t>
            </a:r>
          </a:p>
          <a:p>
            <a:pPr>
              <a:spcBef>
                <a:spcPts val="1800"/>
              </a:spcBef>
            </a:pPr>
            <a:r>
              <a:rPr lang="en-GB" sz="3600" dirty="0" smtClean="0"/>
              <a:t>Train my senses to hear your voice, know your heart, see your vision, be directed by your peace</a:t>
            </a:r>
          </a:p>
          <a:p>
            <a:pPr>
              <a:spcBef>
                <a:spcPts val="1800"/>
              </a:spcBef>
            </a:pPr>
            <a:r>
              <a:rPr lang="en-GB" sz="3600" dirty="0"/>
              <a:t>Manifest your kingdom rule through me to the world around </a:t>
            </a:r>
            <a:r>
              <a:rPr lang="en-GB" sz="3600" dirty="0" smtClean="0"/>
              <a:t>me</a:t>
            </a:r>
          </a:p>
          <a:p>
            <a:pPr>
              <a:spcBef>
                <a:spcPts val="1800"/>
              </a:spcBef>
            </a:pPr>
            <a:r>
              <a:rPr lang="en-GB" sz="3600" dirty="0" smtClean="0"/>
              <a:t>Your destiny is to be a world changer</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409191810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00"/>
            <a:ext cx="9144000" cy="863600"/>
          </a:xfrm>
        </p:spPr>
        <p:txBody>
          <a:bodyPr/>
          <a:lstStyle/>
          <a:p>
            <a:r>
              <a:rPr lang="en-GB" dirty="0"/>
              <a:t>Preparing for </a:t>
            </a:r>
            <a:r>
              <a:rPr lang="en-GB" dirty="0" smtClean="0"/>
              <a:t>Destiny</a:t>
            </a:r>
            <a:endParaRPr lang="en-GB" dirty="0"/>
          </a:p>
        </p:txBody>
      </p:sp>
      <p:sp>
        <p:nvSpPr>
          <p:cNvPr id="3" name="Content Placeholder 2"/>
          <p:cNvSpPr>
            <a:spLocks noGrp="1"/>
          </p:cNvSpPr>
          <p:nvPr>
            <p:ph idx="1"/>
          </p:nvPr>
        </p:nvSpPr>
        <p:spPr>
          <a:xfrm>
            <a:off x="0" y="764704"/>
            <a:ext cx="9036496" cy="5976664"/>
          </a:xfrm>
        </p:spPr>
        <p:txBody>
          <a:bodyPr/>
          <a:lstStyle/>
          <a:p>
            <a:r>
              <a:rPr lang="en-GB" sz="3000" dirty="0"/>
              <a:t>I saw God on His throne with a large can labelled accelerant</a:t>
            </a:r>
          </a:p>
          <a:p>
            <a:r>
              <a:rPr lang="en-GB" sz="3000" dirty="0" err="1" smtClean="0"/>
              <a:t>Zech</a:t>
            </a:r>
            <a:r>
              <a:rPr lang="en-GB" sz="3000" dirty="0" smtClean="0"/>
              <a:t> 2:</a:t>
            </a:r>
            <a:r>
              <a:rPr lang="en-GB" sz="3000" baseline="30000" dirty="0" smtClean="0"/>
              <a:t>5</a:t>
            </a:r>
            <a:r>
              <a:rPr lang="en-GB" sz="3000" baseline="30000" dirty="0"/>
              <a:t> </a:t>
            </a:r>
            <a:r>
              <a:rPr lang="en-GB" sz="3000" dirty="0"/>
              <a:t>For I,’ says </a:t>
            </a:r>
            <a:r>
              <a:rPr lang="en-GB" sz="3000" dirty="0" smtClean="0"/>
              <a:t>the Lord, </a:t>
            </a:r>
            <a:r>
              <a:rPr lang="en-GB" sz="3000" dirty="0"/>
              <a:t>‘will be a wall of </a:t>
            </a:r>
            <a:r>
              <a:rPr lang="en-GB" sz="3000" dirty="0">
                <a:solidFill>
                  <a:srgbClr val="FFFF00"/>
                </a:solidFill>
              </a:rPr>
              <a:t>fire</a:t>
            </a:r>
            <a:r>
              <a:rPr lang="en-GB" sz="3000" dirty="0"/>
              <a:t> all around </a:t>
            </a:r>
            <a:r>
              <a:rPr lang="en-GB" sz="3000" dirty="0" smtClean="0"/>
              <a:t>you, </a:t>
            </a:r>
            <a:r>
              <a:rPr lang="en-GB" sz="3000" dirty="0"/>
              <a:t>and I will be the </a:t>
            </a:r>
            <a:r>
              <a:rPr lang="en-GB" sz="3000" dirty="0">
                <a:solidFill>
                  <a:srgbClr val="FFFF00"/>
                </a:solidFill>
              </a:rPr>
              <a:t>glory </a:t>
            </a:r>
            <a:r>
              <a:rPr lang="en-GB" sz="3000" dirty="0"/>
              <a:t>in </a:t>
            </a:r>
            <a:r>
              <a:rPr lang="en-GB" sz="3000" dirty="0" smtClean="0"/>
              <a:t>your </a:t>
            </a:r>
            <a:r>
              <a:rPr lang="en-GB" sz="3000" dirty="0"/>
              <a:t>midst</a:t>
            </a:r>
            <a:r>
              <a:rPr lang="en-GB" sz="3000" dirty="0" smtClean="0"/>
              <a:t>.’</a:t>
            </a:r>
          </a:p>
          <a:p>
            <a:r>
              <a:rPr lang="en-GB" sz="3000" dirty="0"/>
              <a:t>Isa 10:27 It shall come to pass in that day</a:t>
            </a:r>
            <a:br>
              <a:rPr lang="en-GB" sz="3000" dirty="0"/>
            </a:br>
            <a:r>
              <a:rPr lang="en-GB" sz="3000" i="1" dirty="0"/>
              <a:t>That</a:t>
            </a:r>
            <a:r>
              <a:rPr lang="en-GB" sz="3000" dirty="0"/>
              <a:t> his </a:t>
            </a:r>
            <a:r>
              <a:rPr lang="en-GB" sz="3000" dirty="0">
                <a:solidFill>
                  <a:srgbClr val="FFFF00"/>
                </a:solidFill>
              </a:rPr>
              <a:t>burden</a:t>
            </a:r>
            <a:r>
              <a:rPr lang="en-GB" sz="3000" dirty="0"/>
              <a:t> will be taken away from your </a:t>
            </a:r>
            <a:r>
              <a:rPr lang="en-GB" sz="3000" dirty="0" smtClean="0"/>
              <a:t>shoulder, And </a:t>
            </a:r>
            <a:r>
              <a:rPr lang="en-GB" sz="3000" dirty="0"/>
              <a:t>his yoke from your neck,</a:t>
            </a:r>
            <a:br>
              <a:rPr lang="en-GB" sz="3000" dirty="0"/>
            </a:br>
            <a:r>
              <a:rPr lang="en-GB" sz="3000" dirty="0"/>
              <a:t>And the </a:t>
            </a:r>
            <a:r>
              <a:rPr lang="en-GB" sz="3000" dirty="0">
                <a:solidFill>
                  <a:srgbClr val="FFFF00"/>
                </a:solidFill>
              </a:rPr>
              <a:t>yoke</a:t>
            </a:r>
            <a:r>
              <a:rPr lang="en-GB" sz="3000" dirty="0"/>
              <a:t> will be destroyed because of the </a:t>
            </a:r>
            <a:r>
              <a:rPr lang="en-GB" sz="3000" dirty="0" smtClean="0">
                <a:solidFill>
                  <a:srgbClr val="FFFF00"/>
                </a:solidFill>
              </a:rPr>
              <a:t>anointing</a:t>
            </a:r>
            <a:r>
              <a:rPr lang="en-GB" sz="3000" dirty="0" smtClean="0"/>
              <a:t> </a:t>
            </a:r>
            <a:r>
              <a:rPr lang="en-GB" sz="3000" dirty="0"/>
              <a:t>oil</a:t>
            </a:r>
            <a:r>
              <a:rPr lang="en-GB" sz="3000" dirty="0" smtClean="0"/>
              <a:t>.</a:t>
            </a:r>
          </a:p>
          <a:p>
            <a:r>
              <a:rPr lang="en-GB" sz="3000" dirty="0" smtClean="0"/>
              <a:t>Increase fire, glory &amp; anointing </a:t>
            </a:r>
            <a:r>
              <a:rPr lang="en-GB" sz="3000" dirty="0" smtClean="0"/>
              <a:t>coming</a:t>
            </a:r>
          </a:p>
          <a:p>
            <a:r>
              <a:rPr lang="en-GB" sz="3000" dirty="0" smtClean="0"/>
              <a:t>A </a:t>
            </a:r>
            <a:r>
              <a:rPr lang="en-GB" sz="3000" dirty="0"/>
              <a:t>new mantle of </a:t>
            </a:r>
            <a:r>
              <a:rPr lang="en-GB" sz="3000" dirty="0" smtClean="0"/>
              <a:t>authority has been released</a:t>
            </a:r>
            <a:endParaRPr lang="en-GB" sz="3000" dirty="0"/>
          </a:p>
        </p:txBody>
      </p:sp>
    </p:spTree>
    <p:extLst>
      <p:ext uri="{BB962C8B-B14F-4D97-AF65-F5344CB8AC3E}">
        <p14:creationId xmlns:p14="http://schemas.microsoft.com/office/powerpoint/2010/main" val="19175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2" name="Rectangle 1"/>
          <p:cNvSpPr/>
          <p:nvPr/>
        </p:nvSpPr>
        <p:spPr bwMode="auto">
          <a:xfrm>
            <a:off x="3707904" y="2709863"/>
            <a:ext cx="1224136" cy="1367209"/>
          </a:xfrm>
          <a:prstGeom prst="rect">
            <a:avLst/>
          </a:prstGeom>
          <a:solidFill>
            <a:schemeClr val="bg1"/>
          </a:solidFill>
          <a:ln w="508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Tahoma" pitchFamily="34" charset="0"/>
              <a:cs typeface="Arial" charset="0"/>
            </a:endParaRPr>
          </a:p>
        </p:txBody>
      </p:sp>
    </p:spTree>
    <p:extLst>
      <p:ext uri="{BB962C8B-B14F-4D97-AF65-F5344CB8AC3E}">
        <p14:creationId xmlns:p14="http://schemas.microsoft.com/office/powerpoint/2010/main" val="345336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9392"/>
            <a:ext cx="8590409" cy="863600"/>
          </a:xfrm>
        </p:spPr>
        <p:txBody>
          <a:bodyPr/>
          <a:lstStyle/>
          <a:p>
            <a:r>
              <a:rPr lang="en-GB" sz="4400" dirty="0"/>
              <a:t>Preparing for </a:t>
            </a:r>
            <a:r>
              <a:rPr lang="en-GB" sz="4400" dirty="0" smtClean="0"/>
              <a:t>Destiny</a:t>
            </a:r>
            <a:endParaRPr lang="en-GB" sz="4400" dirty="0"/>
          </a:p>
        </p:txBody>
      </p:sp>
      <p:sp>
        <p:nvSpPr>
          <p:cNvPr id="3" name="Content Placeholder 2"/>
          <p:cNvSpPr>
            <a:spLocks noGrp="1"/>
          </p:cNvSpPr>
          <p:nvPr>
            <p:ph idx="1"/>
          </p:nvPr>
        </p:nvSpPr>
        <p:spPr>
          <a:xfrm>
            <a:off x="0" y="692696"/>
            <a:ext cx="9036496" cy="6165304"/>
          </a:xfrm>
        </p:spPr>
        <p:txBody>
          <a:bodyPr>
            <a:normAutofit/>
          </a:bodyPr>
          <a:lstStyle/>
          <a:p>
            <a:r>
              <a:rPr lang="en-GB" dirty="0" smtClean="0"/>
              <a:t>Increase </a:t>
            </a:r>
            <a:r>
              <a:rPr lang="en-GB" dirty="0"/>
              <a:t>prayer ministry focus</a:t>
            </a:r>
          </a:p>
          <a:p>
            <a:r>
              <a:rPr lang="en-GB" dirty="0"/>
              <a:t>More prayer ministry during meetings</a:t>
            </a:r>
          </a:p>
          <a:p>
            <a:r>
              <a:rPr lang="en-GB" dirty="0"/>
              <a:t>Raise expectancy for power encounters</a:t>
            </a:r>
          </a:p>
          <a:p>
            <a:r>
              <a:rPr lang="en-GB" dirty="0"/>
              <a:t>Release Isa 61, Luke 4:18 </a:t>
            </a:r>
            <a:r>
              <a:rPr lang="en-GB" dirty="0" smtClean="0"/>
              <a:t>anointing</a:t>
            </a:r>
          </a:p>
          <a:p>
            <a:r>
              <a:rPr lang="en-GB" dirty="0" smtClean="0"/>
              <a:t>Isa 61:</a:t>
            </a:r>
            <a:r>
              <a:rPr lang="en-GB" baseline="30000" dirty="0"/>
              <a:t>1</a:t>
            </a:r>
            <a:r>
              <a:rPr lang="en-GB" dirty="0"/>
              <a:t> The Spirit of the Lord GOD is upon me, </a:t>
            </a:r>
            <a:r>
              <a:rPr lang="en-GB" dirty="0" smtClean="0"/>
              <a:t>Because </a:t>
            </a:r>
            <a:r>
              <a:rPr lang="en-GB" dirty="0"/>
              <a:t>the LORD has anointed me </a:t>
            </a:r>
            <a:r>
              <a:rPr lang="en-GB" dirty="0" smtClean="0"/>
              <a:t>To </a:t>
            </a:r>
            <a:r>
              <a:rPr lang="en-GB" dirty="0"/>
              <a:t>bring good news to the afflicted; </a:t>
            </a:r>
            <a:r>
              <a:rPr lang="en-GB" dirty="0" smtClean="0"/>
              <a:t>He </a:t>
            </a:r>
            <a:r>
              <a:rPr lang="en-GB" dirty="0"/>
              <a:t>has sent me to bind up the </a:t>
            </a:r>
            <a:r>
              <a:rPr lang="en-GB" dirty="0" smtClean="0"/>
              <a:t>broken-hearted, To </a:t>
            </a:r>
            <a:r>
              <a:rPr lang="en-GB" dirty="0"/>
              <a:t>proclaim liberty to captives </a:t>
            </a:r>
            <a:r>
              <a:rPr lang="en-GB" dirty="0" smtClean="0"/>
              <a:t>And </a:t>
            </a:r>
            <a:r>
              <a:rPr lang="en-GB" dirty="0"/>
              <a:t>freedom to prisoners; </a:t>
            </a:r>
            <a:r>
              <a:rPr lang="en-GB" baseline="30000" dirty="0" smtClean="0"/>
              <a:t>2</a:t>
            </a:r>
            <a:r>
              <a:rPr lang="en-GB" dirty="0" smtClean="0"/>
              <a:t> </a:t>
            </a:r>
            <a:r>
              <a:rPr lang="en-GB" dirty="0"/>
              <a:t>To proclaim the </a:t>
            </a:r>
            <a:r>
              <a:rPr lang="en-GB" dirty="0" smtClean="0"/>
              <a:t>favourable </a:t>
            </a:r>
            <a:r>
              <a:rPr lang="en-GB" dirty="0"/>
              <a:t>year of the LORD </a:t>
            </a:r>
            <a:r>
              <a:rPr lang="en-GB" dirty="0" smtClean="0"/>
              <a:t>And </a:t>
            </a:r>
            <a:r>
              <a:rPr lang="en-GB" dirty="0"/>
              <a:t>the day of vengeance of our God; </a:t>
            </a:r>
            <a:endParaRPr lang="en-GB" dirty="0" smtClean="0"/>
          </a:p>
          <a:p>
            <a:endParaRPr lang="en-GB" dirty="0"/>
          </a:p>
          <a:p>
            <a:endParaRPr lang="en-GB" dirty="0" smtClean="0"/>
          </a:p>
        </p:txBody>
      </p:sp>
    </p:spTree>
    <p:extLst>
      <p:ext uri="{BB962C8B-B14F-4D97-AF65-F5344CB8AC3E}">
        <p14:creationId xmlns:p14="http://schemas.microsoft.com/office/powerpoint/2010/main" val="59834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a:outerShdw blurRad="50800" dist="50800" dir="5400000" algn="ctr" rotWithShape="0">
              <a:srgbClr val="000000"/>
            </a:outerShdw>
          </a:effectLst>
        </p:spPr>
        <p:txBody>
          <a:bodyPr lIns="18000" tIns="0" rIns="18000" bIns="0"/>
          <a:lstStyle/>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5726012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a:outerShdw blurRad="50800" dist="50800" dir="5400000" algn="ctr" rotWithShape="0">
              <a:srgbClr val="000000"/>
            </a:outerShdw>
          </a:effectLst>
        </p:spPr>
        <p:txBody>
          <a:bodyPr lIns="18000" tIns="0" rIns="18000" bIns="0"/>
          <a:lstStyle/>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5855244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61"/>
            <a:ext cx="8229600" cy="863600"/>
          </a:xfrm>
        </p:spPr>
        <p:txBody>
          <a:bodyPr/>
          <a:lstStyle/>
          <a:p>
            <a:r>
              <a:rPr lang="en-GB" dirty="0"/>
              <a:t>Preparing for Destiny- Heart</a:t>
            </a:r>
          </a:p>
        </p:txBody>
      </p:sp>
      <p:sp>
        <p:nvSpPr>
          <p:cNvPr id="3" name="Content Placeholder 2"/>
          <p:cNvSpPr>
            <a:spLocks noGrp="1"/>
          </p:cNvSpPr>
          <p:nvPr>
            <p:ph idx="1"/>
          </p:nvPr>
        </p:nvSpPr>
        <p:spPr>
          <a:xfrm>
            <a:off x="0" y="980728"/>
            <a:ext cx="9144000" cy="6048672"/>
          </a:xfrm>
        </p:spPr>
        <p:txBody>
          <a:bodyPr>
            <a:normAutofit/>
          </a:bodyPr>
          <a:lstStyle/>
          <a:p>
            <a:pPr>
              <a:spcBef>
                <a:spcPts val="1800"/>
              </a:spcBef>
            </a:pPr>
            <a:r>
              <a:rPr lang="en-GB" dirty="0" smtClean="0"/>
              <a:t>I have seen a new mantle of authority</a:t>
            </a:r>
          </a:p>
          <a:p>
            <a:pPr>
              <a:spcBef>
                <a:spcPts val="1800"/>
              </a:spcBef>
            </a:pPr>
            <a:r>
              <a:rPr lang="en-GB" dirty="0" smtClean="0"/>
              <a:t>I am called to identify and raise up a Joshua generation to equip in supernatural ministry</a:t>
            </a:r>
          </a:p>
          <a:p>
            <a:pPr>
              <a:spcBef>
                <a:spcPts val="1800"/>
              </a:spcBef>
            </a:pPr>
            <a:r>
              <a:rPr lang="en-GB" dirty="0" smtClean="0"/>
              <a:t>I am called to identify ministers for our 7 ministry mandates</a:t>
            </a:r>
          </a:p>
          <a:p>
            <a:pPr>
              <a:spcBef>
                <a:spcPts val="1800"/>
              </a:spcBef>
            </a:pPr>
            <a:r>
              <a:rPr lang="en-GB" dirty="0" smtClean="0"/>
              <a:t>Release ministries to the church and then through the church</a:t>
            </a:r>
          </a:p>
          <a:p>
            <a:pPr>
              <a:spcBef>
                <a:spcPts val="1800"/>
              </a:spcBef>
            </a:pPr>
            <a:r>
              <a:rPr lang="en-GB" dirty="0" smtClean="0"/>
              <a:t>I am called to minister to a wider area locally, regionally and nationally</a:t>
            </a:r>
          </a:p>
        </p:txBody>
      </p:sp>
    </p:spTree>
    <p:extLst>
      <p:ext uri="{BB962C8B-B14F-4D97-AF65-F5344CB8AC3E}">
        <p14:creationId xmlns:p14="http://schemas.microsoft.com/office/powerpoint/2010/main" val="282747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39813" y="525418"/>
            <a:ext cx="5471583" cy="5832000"/>
            <a:chOff x="2339752" y="513000"/>
            <a:chExt cx="5471583" cy="5832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3000"/>
              <a:ext cx="5471583" cy="5832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859643" y="1160875"/>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742789" y="1852300"/>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715180" y="2639342"/>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3" name="Group 2"/>
          <p:cNvGrpSpPr/>
          <p:nvPr/>
        </p:nvGrpSpPr>
        <p:grpSpPr>
          <a:xfrm>
            <a:off x="178791" y="789399"/>
            <a:ext cx="1728788" cy="5562600"/>
            <a:chOff x="323850" y="836613"/>
            <a:chExt cx="1728788" cy="5562600"/>
          </a:xfrm>
        </p:grpSpPr>
        <p:sp>
          <p:nvSpPr>
            <p:cNvPr id="8" name="AutoShape 47"/>
            <p:cNvSpPr>
              <a:spLocks noChangeArrowheads="1"/>
            </p:cNvSpPr>
            <p:nvPr/>
          </p:nvSpPr>
          <p:spPr bwMode="auto">
            <a:xfrm>
              <a:off x="323850" y="8366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Fear of God</a:t>
              </a:r>
            </a:p>
          </p:txBody>
        </p:sp>
        <p:sp>
          <p:nvSpPr>
            <p:cNvPr id="9" name="AutoShape 48"/>
            <p:cNvSpPr>
              <a:spLocks noChangeArrowheads="1"/>
            </p:cNvSpPr>
            <p:nvPr/>
          </p:nvSpPr>
          <p:spPr bwMode="auto">
            <a:xfrm>
              <a:off x="323850" y="14843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Reverence</a:t>
              </a:r>
            </a:p>
          </p:txBody>
        </p:sp>
        <p:sp>
          <p:nvSpPr>
            <p:cNvPr id="10" name="AutoShape 49"/>
            <p:cNvSpPr>
              <a:spLocks noChangeArrowheads="1"/>
            </p:cNvSpPr>
            <p:nvPr/>
          </p:nvSpPr>
          <p:spPr bwMode="auto">
            <a:xfrm>
              <a:off x="323850" y="2132013"/>
              <a:ext cx="1728788" cy="377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b="1" smtClean="0">
                  <a:solidFill>
                    <a:srgbClr val="000000"/>
                  </a:solidFill>
                  <a:latin typeface="Arial" charset="0"/>
                </a:rPr>
                <a:t>Worship</a:t>
              </a:r>
            </a:p>
          </p:txBody>
        </p:sp>
        <p:sp>
          <p:nvSpPr>
            <p:cNvPr id="11" name="AutoShape 50"/>
            <p:cNvSpPr>
              <a:spLocks noChangeArrowheads="1"/>
            </p:cNvSpPr>
            <p:nvPr/>
          </p:nvSpPr>
          <p:spPr bwMode="auto">
            <a:xfrm>
              <a:off x="323850" y="47244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Revelation</a:t>
              </a:r>
            </a:p>
          </p:txBody>
        </p:sp>
        <p:sp>
          <p:nvSpPr>
            <p:cNvPr id="12" name="AutoShape 51"/>
            <p:cNvSpPr>
              <a:spLocks noChangeArrowheads="1"/>
            </p:cNvSpPr>
            <p:nvPr/>
          </p:nvSpPr>
          <p:spPr bwMode="auto">
            <a:xfrm>
              <a:off x="323850" y="53721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Intuition</a:t>
              </a:r>
            </a:p>
          </p:txBody>
        </p:sp>
        <p:sp>
          <p:nvSpPr>
            <p:cNvPr id="13" name="AutoShape 52"/>
            <p:cNvSpPr>
              <a:spLocks noChangeArrowheads="1"/>
            </p:cNvSpPr>
            <p:nvPr/>
          </p:nvSpPr>
          <p:spPr bwMode="auto">
            <a:xfrm>
              <a:off x="323850" y="602138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Heavenly</a:t>
              </a:r>
            </a:p>
          </p:txBody>
        </p:sp>
        <p:sp>
          <p:nvSpPr>
            <p:cNvPr id="14" name="AutoShape 53"/>
            <p:cNvSpPr>
              <a:spLocks noChangeArrowheads="1"/>
            </p:cNvSpPr>
            <p:nvPr/>
          </p:nvSpPr>
          <p:spPr bwMode="auto">
            <a:xfrm>
              <a:off x="323850" y="27797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Prayer</a:t>
              </a:r>
            </a:p>
          </p:txBody>
        </p:sp>
        <p:sp>
          <p:nvSpPr>
            <p:cNvPr id="15" name="AutoShape 54"/>
            <p:cNvSpPr>
              <a:spLocks noChangeArrowheads="1"/>
            </p:cNvSpPr>
            <p:nvPr/>
          </p:nvSpPr>
          <p:spPr bwMode="auto">
            <a:xfrm>
              <a:off x="323850" y="40767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Faith</a:t>
              </a:r>
            </a:p>
          </p:txBody>
        </p:sp>
        <p:sp>
          <p:nvSpPr>
            <p:cNvPr id="16" name="AutoShape 55"/>
            <p:cNvSpPr>
              <a:spLocks noChangeArrowheads="1"/>
            </p:cNvSpPr>
            <p:nvPr/>
          </p:nvSpPr>
          <p:spPr bwMode="auto">
            <a:xfrm>
              <a:off x="323850" y="350043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Hope</a:t>
              </a:r>
            </a:p>
          </p:txBody>
        </p:sp>
      </p:grpSp>
      <p:grpSp>
        <p:nvGrpSpPr>
          <p:cNvPr id="4" name="Group 3"/>
          <p:cNvGrpSpPr/>
          <p:nvPr/>
        </p:nvGrpSpPr>
        <p:grpSpPr>
          <a:xfrm>
            <a:off x="7452320" y="1075285"/>
            <a:ext cx="1620242" cy="5041096"/>
            <a:chOff x="7452320" y="1075285"/>
            <a:chExt cx="1620242" cy="5041096"/>
          </a:xfrm>
        </p:grpSpPr>
        <p:sp>
          <p:nvSpPr>
            <p:cNvPr id="18" name="AutoShape 3"/>
            <p:cNvSpPr>
              <a:spLocks noChangeArrowheads="1"/>
            </p:cNvSpPr>
            <p:nvPr/>
          </p:nvSpPr>
          <p:spPr bwMode="auto">
            <a:xfrm>
              <a:off x="7452320" y="1075285"/>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Conscience</a:t>
              </a:r>
            </a:p>
          </p:txBody>
        </p:sp>
        <p:sp>
          <p:nvSpPr>
            <p:cNvPr id="19" name="AutoShape 4"/>
            <p:cNvSpPr>
              <a:spLocks noChangeArrowheads="1"/>
            </p:cNvSpPr>
            <p:nvPr/>
          </p:nvSpPr>
          <p:spPr bwMode="auto">
            <a:xfrm>
              <a:off x="7452320" y="3016915"/>
              <a:ext cx="1593571" cy="618085"/>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3600" b="1" dirty="0" smtClean="0">
                  <a:solidFill>
                    <a:srgbClr val="000000"/>
                  </a:solidFill>
                  <a:latin typeface="Arial" charset="0"/>
                </a:rPr>
                <a:t>Choice</a:t>
              </a:r>
            </a:p>
          </p:txBody>
        </p:sp>
        <p:sp>
          <p:nvSpPr>
            <p:cNvPr id="20" name="AutoShape 5"/>
            <p:cNvSpPr>
              <a:spLocks noChangeArrowheads="1"/>
            </p:cNvSpPr>
            <p:nvPr/>
          </p:nvSpPr>
          <p:spPr bwMode="auto">
            <a:xfrm>
              <a:off x="7452320" y="3958360"/>
              <a:ext cx="1620242" cy="8096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Subconscious</a:t>
              </a:r>
              <a:br>
                <a:rPr lang="en-GB" smtClean="0">
                  <a:solidFill>
                    <a:srgbClr val="000000"/>
                  </a:solidFill>
                  <a:latin typeface="Arial" charset="0"/>
                </a:rPr>
              </a:br>
              <a:r>
                <a:rPr lang="en-GB" sz="2400" smtClean="0">
                  <a:solidFill>
                    <a:srgbClr val="000000"/>
                  </a:solidFill>
                  <a:latin typeface="Arial" charset="0"/>
                </a:rPr>
                <a:t>Mind</a:t>
              </a:r>
              <a:r>
                <a:rPr lang="en-GB" smtClean="0">
                  <a:solidFill>
                    <a:srgbClr val="000000"/>
                  </a:solidFill>
                  <a:latin typeface="Arial" charset="0"/>
                </a:rPr>
                <a:t> </a:t>
              </a:r>
            </a:p>
          </p:txBody>
        </p:sp>
        <p:sp>
          <p:nvSpPr>
            <p:cNvPr id="21" name="AutoShape 6"/>
            <p:cNvSpPr>
              <a:spLocks noChangeArrowheads="1"/>
            </p:cNvSpPr>
            <p:nvPr/>
          </p:nvSpPr>
          <p:spPr bwMode="auto">
            <a:xfrm>
              <a:off x="7452320" y="1722495"/>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Reason</a:t>
              </a:r>
            </a:p>
          </p:txBody>
        </p:sp>
        <p:sp>
          <p:nvSpPr>
            <p:cNvPr id="22" name="AutoShape 7"/>
            <p:cNvSpPr>
              <a:spLocks noChangeArrowheads="1"/>
            </p:cNvSpPr>
            <p:nvPr/>
          </p:nvSpPr>
          <p:spPr bwMode="auto">
            <a:xfrm>
              <a:off x="7452320" y="2369705"/>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Imagination</a:t>
              </a:r>
            </a:p>
          </p:txBody>
        </p:sp>
        <p:sp>
          <p:nvSpPr>
            <p:cNvPr id="23" name="AutoShape 8"/>
            <p:cNvSpPr>
              <a:spLocks noChangeArrowheads="1"/>
            </p:cNvSpPr>
            <p:nvPr/>
          </p:nvSpPr>
          <p:spPr bwMode="auto">
            <a:xfrm>
              <a:off x="7452320" y="5792531"/>
              <a:ext cx="1620242"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Will</a:t>
              </a:r>
            </a:p>
          </p:txBody>
        </p:sp>
        <p:sp>
          <p:nvSpPr>
            <p:cNvPr id="24" name="AutoShape 9"/>
            <p:cNvSpPr>
              <a:spLocks noChangeArrowheads="1"/>
            </p:cNvSpPr>
            <p:nvPr/>
          </p:nvSpPr>
          <p:spPr bwMode="auto">
            <a:xfrm>
              <a:off x="7452320" y="5091345"/>
              <a:ext cx="1620242" cy="377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Emotions</a:t>
              </a: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chemeClr val="bg1"/>
                  </a:solidFill>
                  <a:latin typeface="Arial" charset="0"/>
                </a:rPr>
                <a:t>T</a:t>
              </a:r>
              <a:r>
                <a:rPr lang="en-GB" dirty="0" smtClean="0">
                  <a:solidFill>
                    <a:schemeClr val="bg1"/>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Touch</a:t>
              </a:r>
            </a:p>
          </p:txBody>
        </p:sp>
      </p:grpSp>
      <p:grpSp>
        <p:nvGrpSpPr>
          <p:cNvPr id="43" name="Group 42"/>
          <p:cNvGrpSpPr/>
          <p:nvPr/>
        </p:nvGrpSpPr>
        <p:grpSpPr>
          <a:xfrm>
            <a:off x="2051720" y="5324886"/>
            <a:ext cx="5112568" cy="1344474"/>
            <a:chOff x="2051720" y="5324886"/>
            <a:chExt cx="5112568" cy="1344474"/>
          </a:xfrm>
        </p:grpSpPr>
        <p:cxnSp>
          <p:nvCxnSpPr>
            <p:cNvPr id="7" name="Straight Arrow Connector 6"/>
            <p:cNvCxnSpPr/>
            <p:nvPr/>
          </p:nvCxnSpPr>
          <p:spPr bwMode="auto">
            <a:xfrm flipV="1">
              <a:off x="2947925" y="5981223"/>
              <a:ext cx="255923" cy="38324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flipV="1">
              <a:off x="4525296" y="6160377"/>
              <a:ext cx="0" cy="508983"/>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flipV="1">
              <a:off x="2051720" y="5324886"/>
              <a:ext cx="368383" cy="37782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flipH="1" flipV="1">
              <a:off x="5882193" y="5995291"/>
              <a:ext cx="168052" cy="49651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flipV="1">
              <a:off x="6764349" y="5409287"/>
              <a:ext cx="399939" cy="29342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47" name="Straight Arrow Connector 46"/>
          <p:cNvCxnSpPr/>
          <p:nvPr/>
        </p:nvCxnSpPr>
        <p:spPr bwMode="auto">
          <a:xfrm>
            <a:off x="4530107" y="4023613"/>
            <a:ext cx="0" cy="389569"/>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6490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39813" y="525418"/>
            <a:ext cx="5471583" cy="5832000"/>
            <a:chOff x="2339752" y="513000"/>
            <a:chExt cx="5471583" cy="5832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3000"/>
              <a:ext cx="5471583" cy="5832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859643" y="1160875"/>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742789" y="1852300"/>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715180" y="2639342"/>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3" name="Group 2"/>
          <p:cNvGrpSpPr/>
          <p:nvPr/>
        </p:nvGrpSpPr>
        <p:grpSpPr>
          <a:xfrm>
            <a:off x="178791" y="789399"/>
            <a:ext cx="1728788" cy="5562600"/>
            <a:chOff x="323850" y="836613"/>
            <a:chExt cx="1728788" cy="5562600"/>
          </a:xfrm>
        </p:grpSpPr>
        <p:sp>
          <p:nvSpPr>
            <p:cNvPr id="8" name="AutoShape 47"/>
            <p:cNvSpPr>
              <a:spLocks noChangeArrowheads="1"/>
            </p:cNvSpPr>
            <p:nvPr/>
          </p:nvSpPr>
          <p:spPr bwMode="auto">
            <a:xfrm>
              <a:off x="323850" y="8366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Fear of God</a:t>
              </a:r>
            </a:p>
          </p:txBody>
        </p:sp>
        <p:sp>
          <p:nvSpPr>
            <p:cNvPr id="9" name="AutoShape 48"/>
            <p:cNvSpPr>
              <a:spLocks noChangeArrowheads="1"/>
            </p:cNvSpPr>
            <p:nvPr/>
          </p:nvSpPr>
          <p:spPr bwMode="auto">
            <a:xfrm>
              <a:off x="323850" y="14843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Reverence</a:t>
              </a:r>
            </a:p>
          </p:txBody>
        </p:sp>
        <p:sp>
          <p:nvSpPr>
            <p:cNvPr id="10" name="AutoShape 49"/>
            <p:cNvSpPr>
              <a:spLocks noChangeArrowheads="1"/>
            </p:cNvSpPr>
            <p:nvPr/>
          </p:nvSpPr>
          <p:spPr bwMode="auto">
            <a:xfrm>
              <a:off x="323850" y="2132013"/>
              <a:ext cx="1728788" cy="377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b="1" smtClean="0">
                  <a:solidFill>
                    <a:srgbClr val="000000"/>
                  </a:solidFill>
                  <a:latin typeface="Arial" charset="0"/>
                </a:rPr>
                <a:t>Worship</a:t>
              </a:r>
            </a:p>
          </p:txBody>
        </p:sp>
        <p:sp>
          <p:nvSpPr>
            <p:cNvPr id="11" name="AutoShape 50"/>
            <p:cNvSpPr>
              <a:spLocks noChangeArrowheads="1"/>
            </p:cNvSpPr>
            <p:nvPr/>
          </p:nvSpPr>
          <p:spPr bwMode="auto">
            <a:xfrm>
              <a:off x="323850" y="47244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Revelation</a:t>
              </a:r>
            </a:p>
          </p:txBody>
        </p:sp>
        <p:sp>
          <p:nvSpPr>
            <p:cNvPr id="12" name="AutoShape 51"/>
            <p:cNvSpPr>
              <a:spLocks noChangeArrowheads="1"/>
            </p:cNvSpPr>
            <p:nvPr/>
          </p:nvSpPr>
          <p:spPr bwMode="auto">
            <a:xfrm>
              <a:off x="323850" y="53721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Intuition</a:t>
              </a:r>
            </a:p>
          </p:txBody>
        </p:sp>
        <p:sp>
          <p:nvSpPr>
            <p:cNvPr id="13" name="AutoShape 52"/>
            <p:cNvSpPr>
              <a:spLocks noChangeArrowheads="1"/>
            </p:cNvSpPr>
            <p:nvPr/>
          </p:nvSpPr>
          <p:spPr bwMode="auto">
            <a:xfrm>
              <a:off x="323850" y="602138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Heavenly</a:t>
              </a:r>
            </a:p>
          </p:txBody>
        </p:sp>
        <p:sp>
          <p:nvSpPr>
            <p:cNvPr id="14" name="AutoShape 53"/>
            <p:cNvSpPr>
              <a:spLocks noChangeArrowheads="1"/>
            </p:cNvSpPr>
            <p:nvPr/>
          </p:nvSpPr>
          <p:spPr bwMode="auto">
            <a:xfrm>
              <a:off x="323850" y="27797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Prayer</a:t>
              </a:r>
            </a:p>
          </p:txBody>
        </p:sp>
        <p:sp>
          <p:nvSpPr>
            <p:cNvPr id="15" name="AutoShape 54"/>
            <p:cNvSpPr>
              <a:spLocks noChangeArrowheads="1"/>
            </p:cNvSpPr>
            <p:nvPr/>
          </p:nvSpPr>
          <p:spPr bwMode="auto">
            <a:xfrm>
              <a:off x="323850" y="40767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Faith</a:t>
              </a:r>
            </a:p>
          </p:txBody>
        </p:sp>
        <p:sp>
          <p:nvSpPr>
            <p:cNvPr id="16" name="AutoShape 55"/>
            <p:cNvSpPr>
              <a:spLocks noChangeArrowheads="1"/>
            </p:cNvSpPr>
            <p:nvPr/>
          </p:nvSpPr>
          <p:spPr bwMode="auto">
            <a:xfrm>
              <a:off x="323850" y="350043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Hope</a:t>
              </a:r>
            </a:p>
          </p:txBody>
        </p:sp>
      </p:grpSp>
      <p:grpSp>
        <p:nvGrpSpPr>
          <p:cNvPr id="4" name="Group 3"/>
          <p:cNvGrpSpPr/>
          <p:nvPr/>
        </p:nvGrpSpPr>
        <p:grpSpPr>
          <a:xfrm>
            <a:off x="7452320" y="1075285"/>
            <a:ext cx="1620242" cy="5041096"/>
            <a:chOff x="7452320" y="1075285"/>
            <a:chExt cx="1620242" cy="5041096"/>
          </a:xfrm>
        </p:grpSpPr>
        <p:sp>
          <p:nvSpPr>
            <p:cNvPr id="18" name="AutoShape 3"/>
            <p:cNvSpPr>
              <a:spLocks noChangeArrowheads="1"/>
            </p:cNvSpPr>
            <p:nvPr/>
          </p:nvSpPr>
          <p:spPr bwMode="auto">
            <a:xfrm>
              <a:off x="7452320" y="1075285"/>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Conscience</a:t>
              </a:r>
            </a:p>
          </p:txBody>
        </p:sp>
        <p:sp>
          <p:nvSpPr>
            <p:cNvPr id="19" name="AutoShape 4"/>
            <p:cNvSpPr>
              <a:spLocks noChangeArrowheads="1"/>
            </p:cNvSpPr>
            <p:nvPr/>
          </p:nvSpPr>
          <p:spPr bwMode="auto">
            <a:xfrm>
              <a:off x="7452320" y="3016915"/>
              <a:ext cx="1593571" cy="618085"/>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3600" b="1" dirty="0" smtClean="0">
                  <a:solidFill>
                    <a:srgbClr val="000000"/>
                  </a:solidFill>
                  <a:latin typeface="Arial" charset="0"/>
                </a:rPr>
                <a:t>Choice</a:t>
              </a:r>
            </a:p>
          </p:txBody>
        </p:sp>
        <p:sp>
          <p:nvSpPr>
            <p:cNvPr id="20" name="AutoShape 5"/>
            <p:cNvSpPr>
              <a:spLocks noChangeArrowheads="1"/>
            </p:cNvSpPr>
            <p:nvPr/>
          </p:nvSpPr>
          <p:spPr bwMode="auto">
            <a:xfrm>
              <a:off x="7452320" y="3958360"/>
              <a:ext cx="1620242" cy="8096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Subconscious</a:t>
              </a:r>
              <a:br>
                <a:rPr lang="en-GB" smtClean="0">
                  <a:solidFill>
                    <a:srgbClr val="000000"/>
                  </a:solidFill>
                  <a:latin typeface="Arial" charset="0"/>
                </a:rPr>
              </a:br>
              <a:r>
                <a:rPr lang="en-GB" sz="2400" smtClean="0">
                  <a:solidFill>
                    <a:srgbClr val="000000"/>
                  </a:solidFill>
                  <a:latin typeface="Arial" charset="0"/>
                </a:rPr>
                <a:t>Mind</a:t>
              </a:r>
              <a:r>
                <a:rPr lang="en-GB" smtClean="0">
                  <a:solidFill>
                    <a:srgbClr val="000000"/>
                  </a:solidFill>
                  <a:latin typeface="Arial" charset="0"/>
                </a:rPr>
                <a:t> </a:t>
              </a:r>
            </a:p>
          </p:txBody>
        </p:sp>
        <p:sp>
          <p:nvSpPr>
            <p:cNvPr id="21" name="AutoShape 6"/>
            <p:cNvSpPr>
              <a:spLocks noChangeArrowheads="1"/>
            </p:cNvSpPr>
            <p:nvPr/>
          </p:nvSpPr>
          <p:spPr bwMode="auto">
            <a:xfrm>
              <a:off x="7452320" y="1722495"/>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Reason</a:t>
              </a:r>
            </a:p>
          </p:txBody>
        </p:sp>
        <p:sp>
          <p:nvSpPr>
            <p:cNvPr id="22" name="AutoShape 7"/>
            <p:cNvSpPr>
              <a:spLocks noChangeArrowheads="1"/>
            </p:cNvSpPr>
            <p:nvPr/>
          </p:nvSpPr>
          <p:spPr bwMode="auto">
            <a:xfrm>
              <a:off x="7452320" y="2369705"/>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Imagination</a:t>
              </a:r>
            </a:p>
          </p:txBody>
        </p:sp>
        <p:sp>
          <p:nvSpPr>
            <p:cNvPr id="23" name="AutoShape 8"/>
            <p:cNvSpPr>
              <a:spLocks noChangeArrowheads="1"/>
            </p:cNvSpPr>
            <p:nvPr/>
          </p:nvSpPr>
          <p:spPr bwMode="auto">
            <a:xfrm>
              <a:off x="7452320" y="5792531"/>
              <a:ext cx="1620242"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Will</a:t>
              </a:r>
            </a:p>
          </p:txBody>
        </p:sp>
        <p:sp>
          <p:nvSpPr>
            <p:cNvPr id="24" name="AutoShape 9"/>
            <p:cNvSpPr>
              <a:spLocks noChangeArrowheads="1"/>
            </p:cNvSpPr>
            <p:nvPr/>
          </p:nvSpPr>
          <p:spPr bwMode="auto">
            <a:xfrm>
              <a:off x="7452320" y="5091345"/>
              <a:ext cx="1620242" cy="377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Emotions</a:t>
              </a: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chemeClr val="bg1"/>
                  </a:solidFill>
                  <a:latin typeface="Arial" charset="0"/>
                </a:rPr>
                <a:t>T</a:t>
              </a:r>
              <a:r>
                <a:rPr lang="en-GB" dirty="0" smtClean="0">
                  <a:solidFill>
                    <a:schemeClr val="bg1"/>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Touch</a:t>
              </a:r>
            </a:p>
          </p:txBody>
        </p:sp>
      </p:grpSp>
      <p:sp>
        <p:nvSpPr>
          <p:cNvPr id="42" name="Line 6"/>
          <p:cNvSpPr>
            <a:spLocks noChangeShapeType="1"/>
          </p:cNvSpPr>
          <p:nvPr/>
        </p:nvSpPr>
        <p:spPr bwMode="auto">
          <a:xfrm>
            <a:off x="4537165" y="3635000"/>
            <a:ext cx="0" cy="1008063"/>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Tree>
    <p:extLst>
      <p:ext uri="{BB962C8B-B14F-4D97-AF65-F5344CB8AC3E}">
        <p14:creationId xmlns:p14="http://schemas.microsoft.com/office/powerpoint/2010/main" val="176891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1" nodeType="clickEffect">
                                  <p:stCondLst>
                                    <p:cond delay="0"/>
                                  </p:stCondLst>
                                  <p:childTnLst>
                                    <p:animScale>
                                      <p:cBhvr>
                                        <p:cTn id="10" dur="2000" fill="hold"/>
                                        <p:tgtEl>
                                          <p:spTgt spid="42"/>
                                        </p:tgtEl>
                                      </p:cBhvr>
                                      <p:by x="300000" y="300000"/>
                                    </p:animScale>
                                  </p:childTnLst>
                                </p:cTn>
                              </p:par>
                              <p:par>
                                <p:cTn id="11" presetID="42" presetClass="path" presetSubtype="0" accel="50000" decel="50000" fill="hold" grpId="2" nodeType="withEffect">
                                  <p:stCondLst>
                                    <p:cond delay="0"/>
                                  </p:stCondLst>
                                  <p:childTnLst>
                                    <p:animMotion origin="layout" path="M 0 -2.22942E-6 L 0 0.19959 " pathEditMode="relative" rAng="0" ptsTypes="AA">
                                      <p:cBhvr>
                                        <p:cTn id="12" dur="2000" fill="hold"/>
                                        <p:tgtEl>
                                          <p:spTgt spid="42"/>
                                        </p:tgtEl>
                                        <p:attrNameLst>
                                          <p:attrName>ppt_x</p:attrName>
                                          <p:attrName>ppt_y</p:attrName>
                                        </p:attrNameLst>
                                      </p:cBhvr>
                                      <p:rCtr x="0" y="99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42" grpId="2"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a:outerShdw blurRad="50800" dist="50800" dir="5400000" algn="ctr" rotWithShape="0">
              <a:srgbClr val="000000"/>
            </a:outerShdw>
          </a:effectLst>
        </p:spPr>
        <p:txBody>
          <a:bodyPr lIns="18000" tIns="0" rIns="18000" bIns="0"/>
          <a:lstStyle/>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6122366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p:spPr>
        <p:txBody>
          <a:bodyPr lIns="18000" tIns="0" rIns="18000" bIns="0"/>
          <a:lstStyle/>
          <a:p>
            <a:pPr>
              <a:spcBef>
                <a:spcPct val="50000"/>
              </a:spcBef>
            </a:pPr>
            <a:r>
              <a:rPr lang="en-GB" sz="3600" dirty="0"/>
              <a:t>Soul – Flesh, Mind, Heart – self awareness</a:t>
            </a:r>
          </a:p>
          <a:p>
            <a:pPr>
              <a:spcBef>
                <a:spcPct val="50000"/>
              </a:spcBef>
            </a:pPr>
            <a:r>
              <a:rPr lang="en-GB" sz="3600" dirty="0"/>
              <a:t>Gal 5:16 But I say, walk by the Spirit, and you will not carry out the desire of the flesh. </a:t>
            </a:r>
          </a:p>
          <a:p>
            <a:pPr>
              <a:spcBef>
                <a:spcPct val="50000"/>
              </a:spcBef>
            </a:pPr>
            <a:r>
              <a:rPr lang="en-GB" sz="3600" dirty="0"/>
              <a:t>Gal 5:17 For the flesh </a:t>
            </a:r>
            <a:r>
              <a:rPr lang="en-GB" sz="3600" dirty="0">
                <a:solidFill>
                  <a:srgbClr val="FFFF00"/>
                </a:solidFill>
              </a:rPr>
              <a:t>sets its desire against the spirit</a:t>
            </a:r>
            <a:r>
              <a:rPr lang="en-GB" sz="3600" dirty="0"/>
              <a:t>, and the spirit against the flesh; for these are in opposition to one another, so that you may not do the things that you please. </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8197647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2738" name="Rectangle 2"/>
          <p:cNvSpPr>
            <a:spLocks noGrp="1" noChangeArrowheads="1"/>
          </p:cNvSpPr>
          <p:nvPr>
            <p:ph type="body" idx="1"/>
          </p:nvPr>
        </p:nvSpPr>
        <p:spPr>
          <a:xfrm>
            <a:off x="1" y="836613"/>
            <a:ext cx="9144000" cy="6021387"/>
          </a:xfrm>
        </p:spPr>
        <p:txBody>
          <a:bodyPr/>
          <a:lstStyle/>
          <a:p>
            <a:pPr>
              <a:spcBef>
                <a:spcPts val="1200"/>
              </a:spcBef>
            </a:pPr>
            <a:r>
              <a:rPr lang="en-GB" sz="3600" dirty="0"/>
              <a:t>Die to self - self-centredness, selfishness</a:t>
            </a:r>
          </a:p>
          <a:p>
            <a:pPr>
              <a:spcBef>
                <a:spcPts val="1200"/>
              </a:spcBef>
            </a:pPr>
            <a:r>
              <a:rPr lang="en-GB" sz="3600" dirty="0"/>
              <a:t>Self-importance, Self-promotion, Self-control</a:t>
            </a:r>
          </a:p>
          <a:p>
            <a:pPr>
              <a:spcBef>
                <a:spcPts val="1200"/>
              </a:spcBef>
            </a:pPr>
            <a:r>
              <a:rPr lang="en-GB" sz="3600" dirty="0"/>
              <a:t>Self-respect, Self-esteem, Self-worth, Self-image</a:t>
            </a:r>
          </a:p>
          <a:p>
            <a:pPr>
              <a:spcBef>
                <a:spcPts val="1200"/>
              </a:spcBef>
            </a:pPr>
            <a:r>
              <a:rPr lang="en-GB" sz="3600" dirty="0"/>
              <a:t>Self-reliance, Self-sufficiency, Self-belief</a:t>
            </a:r>
          </a:p>
          <a:p>
            <a:pPr>
              <a:spcBef>
                <a:spcPts val="1200"/>
              </a:spcBef>
            </a:pPr>
            <a:r>
              <a:rPr lang="en-GB" sz="3600" dirty="0"/>
              <a:t>Self-righteousness, Self-help, Self-expression</a:t>
            </a:r>
          </a:p>
          <a:p>
            <a:pPr>
              <a:spcBef>
                <a:spcPts val="1200"/>
              </a:spcBef>
            </a:pPr>
            <a:r>
              <a:rPr lang="en-GB" sz="3600" dirty="0"/>
              <a:t>Self-gratification, Self-indulgence</a:t>
            </a:r>
          </a:p>
          <a:p>
            <a:pPr>
              <a:spcBef>
                <a:spcPct val="40000"/>
              </a:spcBef>
            </a:pPr>
            <a:endParaRPr lang="en-GB" dirty="0"/>
          </a:p>
        </p:txBody>
      </p:sp>
      <p:sp>
        <p:nvSpPr>
          <p:cNvPr id="1012739" name="Rectangle 3"/>
          <p:cNvSpPr>
            <a:spLocks noChangeArrowheads="1"/>
          </p:cNvSpPr>
          <p:nvPr/>
        </p:nvSpPr>
        <p:spPr bwMode="auto">
          <a:xfrm>
            <a:off x="0" y="0"/>
            <a:ext cx="9144000" cy="76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GB" sz="4400" dirty="0" smtClean="0">
                <a:solidFill>
                  <a:srgbClr val="00C600"/>
                </a:solidFill>
                <a:effectLst>
                  <a:outerShdw blurRad="38100" dist="38100" dir="2700000" algn="tl">
                    <a:srgbClr val="000000"/>
                  </a:outerShdw>
                </a:effectLst>
              </a:rPr>
              <a:t>Preparing for Destiny – Open gates</a:t>
            </a:r>
          </a:p>
        </p:txBody>
      </p:sp>
    </p:spTree>
    <p:extLst>
      <p:ext uri="{BB962C8B-B14F-4D97-AF65-F5344CB8AC3E}">
        <p14:creationId xmlns:p14="http://schemas.microsoft.com/office/powerpoint/2010/main" val="24978268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a:xfrm>
            <a:off x="109778" y="8336"/>
            <a:ext cx="9036496" cy="963612"/>
          </a:xfrm>
        </p:spPr>
        <p:txBody>
          <a:bodyPr>
            <a:normAutofit fontScale="90000"/>
          </a:bodyPr>
          <a:lstStyle/>
          <a:p>
            <a:pPr eaLnBrk="1" hangingPunct="1">
              <a:defRPr/>
            </a:pPr>
            <a:r>
              <a:rPr lang="en-GB" dirty="0">
                <a:solidFill>
                  <a:srgbClr val="00C600"/>
                </a:solidFill>
              </a:rPr>
              <a:t>Preparing for destiny </a:t>
            </a:r>
            <a:r>
              <a:rPr lang="en-GB" dirty="0" smtClean="0">
                <a:solidFill>
                  <a:srgbClr val="00C600"/>
                </a:solidFill>
              </a:rPr>
              <a:t>– Open Gates</a:t>
            </a:r>
            <a:endParaRPr lang="en-GB" dirty="0" smtClean="0"/>
          </a:p>
        </p:txBody>
      </p:sp>
      <p:sp>
        <p:nvSpPr>
          <p:cNvPr id="1106947" name="Rectangle 3"/>
          <p:cNvSpPr>
            <a:spLocks noGrp="1" noChangeArrowheads="1"/>
          </p:cNvSpPr>
          <p:nvPr>
            <p:ph type="body" idx="1"/>
          </p:nvPr>
        </p:nvSpPr>
        <p:spPr>
          <a:xfrm>
            <a:off x="0" y="908721"/>
            <a:ext cx="9144000" cy="5760640"/>
          </a:xfrm>
        </p:spPr>
        <p:txBody>
          <a:bodyPr>
            <a:normAutofit/>
          </a:bodyPr>
          <a:lstStyle/>
          <a:p>
            <a:pPr eaLnBrk="1" hangingPunct="1">
              <a:spcBef>
                <a:spcPts val="1800"/>
              </a:spcBef>
              <a:defRPr/>
            </a:pPr>
            <a:r>
              <a:rPr lang="en-GB" sz="3600" dirty="0" smtClean="0"/>
              <a:t>What blocks &amp; closes souls gates</a:t>
            </a:r>
          </a:p>
          <a:p>
            <a:pPr eaLnBrk="1" hangingPunct="1">
              <a:spcBef>
                <a:spcPts val="1800"/>
              </a:spcBef>
              <a:defRPr/>
            </a:pPr>
            <a:r>
              <a:rPr lang="en-GB" sz="3600" dirty="0" smtClean="0"/>
              <a:t>Sin – Unforgiveness, Rebellion, independence, self-centredness</a:t>
            </a:r>
          </a:p>
          <a:p>
            <a:pPr eaLnBrk="1" hangingPunct="1">
              <a:spcBef>
                <a:spcPts val="1800"/>
              </a:spcBef>
              <a:defRPr/>
            </a:pPr>
            <a:r>
              <a:rPr lang="en-GB" sz="3600" dirty="0" smtClean="0"/>
              <a:t>Strongholds, Mind-sets, Beliefs, Lies</a:t>
            </a:r>
          </a:p>
          <a:p>
            <a:pPr eaLnBrk="1" hangingPunct="1">
              <a:spcBef>
                <a:spcPts val="1800"/>
              </a:spcBef>
              <a:defRPr/>
            </a:pPr>
            <a:r>
              <a:rPr lang="en-GB" sz="3600" dirty="0" smtClean="0"/>
              <a:t>Negative Emotions - Fear, Doubt, Unbelief</a:t>
            </a:r>
            <a:endParaRPr lang="en-GB" sz="3600" dirty="0"/>
          </a:p>
          <a:p>
            <a:pPr eaLnBrk="1" hangingPunct="1">
              <a:spcBef>
                <a:spcPts val="1800"/>
              </a:spcBef>
              <a:defRPr/>
            </a:pPr>
            <a:r>
              <a:rPr lang="en-GB" sz="3600" dirty="0" smtClean="0"/>
              <a:t>Demonic – Familiar spirits, Generational spirits</a:t>
            </a:r>
          </a:p>
          <a:p>
            <a:pPr eaLnBrk="1" hangingPunct="1">
              <a:spcBef>
                <a:spcPts val="1800"/>
              </a:spcBef>
              <a:defRPr/>
            </a:pPr>
            <a:r>
              <a:rPr lang="en-GB" sz="3600" dirty="0" smtClean="0"/>
              <a:t>Deception, Confusion, Control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6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6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6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69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069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4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marL="324000" indent="-324000">
              <a:spcBef>
                <a:spcPts val="1200"/>
              </a:spcBef>
            </a:pPr>
            <a:r>
              <a:rPr lang="en-GB" sz="3600" dirty="0" smtClean="0"/>
              <a:t>We all have a Body</a:t>
            </a:r>
            <a:r>
              <a:rPr lang="en-GB" sz="3600" dirty="0" smtClean="0"/>
              <a:t>, Soul </a:t>
            </a:r>
            <a:r>
              <a:rPr lang="en-GB" sz="3600" dirty="0"/>
              <a:t>&amp; </a:t>
            </a:r>
            <a:r>
              <a:rPr lang="en-GB" sz="3600" dirty="0" smtClean="0"/>
              <a:t>Spirit</a:t>
            </a:r>
          </a:p>
          <a:p>
            <a:pPr marL="324000" indent="-324000">
              <a:spcBef>
                <a:spcPts val="1200"/>
              </a:spcBef>
            </a:pPr>
            <a:r>
              <a:rPr lang="en-GB" sz="3600" dirty="0" smtClean="0"/>
              <a:t>Body enables us to relate to world</a:t>
            </a:r>
          </a:p>
          <a:p>
            <a:pPr marL="324000" indent="-324000">
              <a:spcBef>
                <a:spcPts val="1200"/>
              </a:spcBef>
            </a:pPr>
            <a:r>
              <a:rPr lang="en-GB" sz="3600" dirty="0" smtClean="0"/>
              <a:t>Soul enables to relate to our selves</a:t>
            </a:r>
          </a:p>
          <a:p>
            <a:pPr marL="324000" indent="-324000">
              <a:spcBef>
                <a:spcPts val="1200"/>
              </a:spcBef>
            </a:pPr>
            <a:r>
              <a:rPr lang="en-GB" sz="3600" dirty="0" smtClean="0"/>
              <a:t>Spirit enables us to relate to God</a:t>
            </a:r>
          </a:p>
          <a:p>
            <a:pPr marL="324000" indent="-324000">
              <a:spcBef>
                <a:spcPts val="1200"/>
              </a:spcBef>
            </a:pPr>
            <a:r>
              <a:rPr lang="en-GB" sz="3600" dirty="0" smtClean="0"/>
              <a:t>All start out Messed </a:t>
            </a:r>
            <a:r>
              <a:rPr lang="en-GB" sz="3600" dirty="0" smtClean="0"/>
              <a:t>up divided, separated, dead</a:t>
            </a:r>
          </a:p>
          <a:p>
            <a:pPr marL="324000" indent="-324000">
              <a:spcBef>
                <a:spcPts val="1200"/>
              </a:spcBef>
            </a:pPr>
            <a:r>
              <a:rPr lang="en-GB" sz="3600" dirty="0" smtClean="0"/>
              <a:t>In the beginning Adam was spirit, soul &amp; body in perfect harmony &amp; joined with God</a:t>
            </a:r>
          </a:p>
          <a:p>
            <a:pPr marL="324000" indent="-324000">
              <a:spcBef>
                <a:spcPts val="1200"/>
              </a:spcBef>
            </a:pPr>
            <a:r>
              <a:rPr lang="en-GB" sz="3600" dirty="0" smtClean="0"/>
              <a:t>No self awareness independent of God</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effectLst>
                  <a:outerShdw blurRad="38100" dist="63500" dir="2700000" algn="tl">
                    <a:srgbClr val="000000"/>
                  </a:outerShdw>
                </a:effectLst>
              </a:rPr>
              <a:t>Preparing for Destiny – </a:t>
            </a:r>
            <a:r>
              <a:rPr lang="en-GB" sz="4400" dirty="0" smtClean="0">
                <a:effectLst>
                  <a:outerShdw blurRad="38100" dist="63500" dir="2700000" algn="tl">
                    <a:srgbClr val="000000"/>
                  </a:outerShdw>
                </a:effectLst>
              </a:rPr>
              <a:t>Open </a:t>
            </a:r>
            <a:r>
              <a:rPr lang="en-GB" sz="4400" dirty="0">
                <a:effectLst>
                  <a:outerShdw blurRad="38100" dist="63500" dir="2700000" algn="tl">
                    <a:srgbClr val="000000"/>
                  </a:outerShdw>
                </a:effectLst>
              </a:rPr>
              <a:t>G</a:t>
            </a:r>
            <a:r>
              <a:rPr lang="en-GB" sz="4400" dirty="0" smtClean="0">
                <a:effectLst>
                  <a:outerShdw blurRad="38100" dist="63500" dir="2700000" algn="tl">
                    <a:srgbClr val="000000"/>
                  </a:outerShdw>
                </a:effectLst>
              </a:rPr>
              <a:t>ates</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15870296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20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158750"/>
            <a:ext cx="9036496" cy="606425"/>
          </a:xfrm>
        </p:spPr>
        <p:txBody>
          <a:bodyPr>
            <a:normAutofit fontScale="90000"/>
          </a:bodyPr>
          <a:lstStyle/>
          <a:p>
            <a:r>
              <a:rPr lang="en-GB" sz="4900" dirty="0">
                <a:solidFill>
                  <a:srgbClr val="00C600"/>
                </a:solidFill>
              </a:rPr>
              <a:t>Preparing for destiny – Open Gates</a:t>
            </a:r>
            <a:endParaRPr lang="en-GB" sz="5300" dirty="0"/>
          </a:p>
        </p:txBody>
      </p:sp>
      <p:sp>
        <p:nvSpPr>
          <p:cNvPr id="56323" name="Rectangle 3"/>
          <p:cNvSpPr>
            <a:spLocks noGrp="1" noChangeArrowheads="1"/>
          </p:cNvSpPr>
          <p:nvPr>
            <p:ph idx="1"/>
          </p:nvPr>
        </p:nvSpPr>
        <p:spPr>
          <a:xfrm>
            <a:off x="107950" y="1196752"/>
            <a:ext cx="9144000" cy="5472336"/>
          </a:xfrm>
        </p:spPr>
        <p:txBody>
          <a:bodyPr/>
          <a:lstStyle/>
          <a:p>
            <a:r>
              <a:rPr lang="en-GB" dirty="0" smtClean="0"/>
              <a:t>Mind</a:t>
            </a:r>
            <a:r>
              <a:rPr lang="en-GB" dirty="0"/>
              <a:t>	</a:t>
            </a:r>
            <a:r>
              <a:rPr lang="en-GB" dirty="0" smtClean="0"/>
              <a:t>		Strongholds</a:t>
            </a:r>
            <a:r>
              <a:rPr lang="en-GB" dirty="0"/>
              <a:t>, Words spoken</a:t>
            </a:r>
            <a:br>
              <a:rPr lang="en-GB" dirty="0"/>
            </a:br>
            <a:r>
              <a:rPr lang="en-GB" dirty="0"/>
              <a:t>		</a:t>
            </a:r>
            <a:r>
              <a:rPr lang="en-GB" dirty="0" smtClean="0"/>
              <a:t>		Words </a:t>
            </a:r>
            <a:r>
              <a:rPr lang="en-GB" dirty="0"/>
              <a:t>received, Curses</a:t>
            </a:r>
            <a:br>
              <a:rPr lang="en-GB" dirty="0"/>
            </a:br>
            <a:r>
              <a:rPr lang="en-GB" dirty="0"/>
              <a:t>		</a:t>
            </a:r>
            <a:r>
              <a:rPr lang="en-GB" dirty="0" smtClean="0"/>
              <a:t>		Fear</a:t>
            </a:r>
            <a:r>
              <a:rPr lang="en-GB" dirty="0"/>
              <a:t>, False </a:t>
            </a:r>
            <a:r>
              <a:rPr lang="en-GB" dirty="0" smtClean="0"/>
              <a:t>doctrines</a:t>
            </a:r>
            <a:br>
              <a:rPr lang="en-GB" dirty="0" smtClean="0"/>
            </a:br>
            <a:endParaRPr lang="en-GB" dirty="0"/>
          </a:p>
          <a:p>
            <a:r>
              <a:rPr lang="en-GB" dirty="0"/>
              <a:t>Imagination    </a:t>
            </a:r>
            <a:r>
              <a:rPr lang="en-GB" dirty="0" smtClean="0"/>
              <a:t>	Images</a:t>
            </a:r>
            <a:r>
              <a:rPr lang="en-GB" dirty="0"/>
              <a:t>, TV, Films, Books				  </a:t>
            </a:r>
            <a:r>
              <a:rPr lang="en-GB" dirty="0" smtClean="0"/>
              <a:t>		Fantasy</a:t>
            </a:r>
            <a:r>
              <a:rPr lang="en-GB" dirty="0"/>
              <a:t>, Games, Internet</a:t>
            </a:r>
          </a:p>
          <a:p>
            <a:pPr marL="0" indent="0">
              <a:buNone/>
            </a:pPr>
            <a:endParaRPr lang="en-GB" sz="2800" dirty="0"/>
          </a:p>
        </p:txBody>
      </p:sp>
    </p:spTree>
    <p:extLst>
      <p:ext uri="{BB962C8B-B14F-4D97-AF65-F5344CB8AC3E}">
        <p14:creationId xmlns:p14="http://schemas.microsoft.com/office/powerpoint/2010/main" val="3675760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158750"/>
            <a:ext cx="8229600" cy="606425"/>
          </a:xfrm>
        </p:spPr>
        <p:txBody>
          <a:bodyPr>
            <a:noAutofit/>
          </a:bodyPr>
          <a:lstStyle/>
          <a:p>
            <a:r>
              <a:rPr lang="en-GB" sz="4000" dirty="0">
                <a:solidFill>
                  <a:srgbClr val="00C600"/>
                </a:solidFill>
              </a:rPr>
              <a:t>Preparing for destiny – Open Gates</a:t>
            </a:r>
            <a:endParaRPr lang="en-GB" sz="4400" dirty="0"/>
          </a:p>
        </p:txBody>
      </p:sp>
      <p:sp>
        <p:nvSpPr>
          <p:cNvPr id="56323" name="Rectangle 3"/>
          <p:cNvSpPr>
            <a:spLocks noGrp="1" noChangeArrowheads="1"/>
          </p:cNvSpPr>
          <p:nvPr>
            <p:ph idx="1"/>
          </p:nvPr>
        </p:nvSpPr>
        <p:spPr>
          <a:xfrm>
            <a:off x="0" y="1196752"/>
            <a:ext cx="9251950" cy="5661248"/>
          </a:xfrm>
        </p:spPr>
        <p:txBody>
          <a:bodyPr/>
          <a:lstStyle/>
          <a:p>
            <a:r>
              <a:rPr lang="en-GB" dirty="0"/>
              <a:t>Emotions	  </a:t>
            </a:r>
            <a:r>
              <a:rPr lang="en-GB" dirty="0" smtClean="0"/>
              <a:t>	Rejection</a:t>
            </a:r>
            <a:r>
              <a:rPr lang="en-GB" dirty="0"/>
              <a:t>, Disappointments</a:t>
            </a:r>
            <a:br>
              <a:rPr lang="en-GB" dirty="0"/>
            </a:br>
            <a:r>
              <a:rPr lang="en-GB" dirty="0"/>
              <a:t>			 </a:t>
            </a:r>
            <a:r>
              <a:rPr lang="en-GB" dirty="0" smtClean="0"/>
              <a:t>	</a:t>
            </a:r>
            <a:r>
              <a:rPr lang="en-GB" dirty="0" err="1" smtClean="0"/>
              <a:t>Unforgivenness</a:t>
            </a:r>
            <a:r>
              <a:rPr lang="en-GB" dirty="0"/>
              <a:t>, Betrayal </a:t>
            </a:r>
            <a:r>
              <a:rPr lang="en-GB" dirty="0" smtClean="0"/>
              <a:t/>
            </a:r>
            <a:br>
              <a:rPr lang="en-GB" dirty="0" smtClean="0"/>
            </a:br>
            <a:endParaRPr lang="en-GB" dirty="0"/>
          </a:p>
          <a:p>
            <a:r>
              <a:rPr lang="en-GB" dirty="0"/>
              <a:t>Conscience	 </a:t>
            </a:r>
            <a:r>
              <a:rPr lang="en-GB" dirty="0" smtClean="0"/>
              <a:t>	Sin</a:t>
            </a:r>
            <a:r>
              <a:rPr lang="en-GB" dirty="0"/>
              <a:t>, Deception, Pride, 				  	  </a:t>
            </a:r>
            <a:r>
              <a:rPr lang="en-GB" dirty="0" smtClean="0"/>
              <a:t>	Independence</a:t>
            </a:r>
            <a:r>
              <a:rPr lang="en-GB" dirty="0"/>
              <a:t>, Judgment</a:t>
            </a:r>
            <a:br>
              <a:rPr lang="en-GB" dirty="0"/>
            </a:br>
            <a:r>
              <a:rPr lang="en-GB" dirty="0"/>
              <a:t>			  </a:t>
            </a:r>
            <a:r>
              <a:rPr lang="en-GB" dirty="0" smtClean="0"/>
              <a:t>	Criticism</a:t>
            </a:r>
            <a:r>
              <a:rPr lang="en-GB" dirty="0"/>
              <a:t>, </a:t>
            </a:r>
            <a:r>
              <a:rPr lang="en-GB" dirty="0" smtClean="0"/>
              <a:t>Defensiveness</a:t>
            </a:r>
          </a:p>
          <a:p>
            <a:pPr>
              <a:lnSpc>
                <a:spcPct val="90000"/>
              </a:lnSpc>
              <a:spcBef>
                <a:spcPct val="50000"/>
              </a:spcBef>
            </a:pPr>
            <a:r>
              <a:rPr lang="en-GB" dirty="0"/>
              <a:t>Unmet needs  affect our Souls desires &amp; motives</a:t>
            </a:r>
          </a:p>
          <a:p>
            <a:pPr>
              <a:lnSpc>
                <a:spcPct val="90000"/>
              </a:lnSpc>
              <a:spcBef>
                <a:spcPct val="50000"/>
              </a:spcBef>
            </a:pPr>
            <a:r>
              <a:rPr lang="en-GB" dirty="0"/>
              <a:t>Unhealed hurts affect our emotional desires &amp; </a:t>
            </a:r>
            <a:r>
              <a:rPr lang="en-GB" dirty="0" smtClean="0"/>
              <a:t>motives</a:t>
            </a:r>
            <a:endParaRPr lang="en-GB" sz="2800" dirty="0"/>
          </a:p>
          <a:p>
            <a:pPr>
              <a:lnSpc>
                <a:spcPct val="90000"/>
              </a:lnSpc>
              <a:spcBef>
                <a:spcPct val="50000"/>
              </a:spcBef>
            </a:pPr>
            <a:r>
              <a:rPr lang="en-GB" sz="2800" dirty="0"/>
              <a:t>Unresolved issues affect our Trust - </a:t>
            </a:r>
            <a:r>
              <a:rPr lang="en-GB" sz="2800" dirty="0" smtClean="0"/>
              <a:t>Doubt</a:t>
            </a:r>
            <a:endParaRPr lang="en-GB" sz="2800" dirty="0"/>
          </a:p>
        </p:txBody>
      </p:sp>
    </p:spTree>
    <p:extLst>
      <p:ext uri="{BB962C8B-B14F-4D97-AF65-F5344CB8AC3E}">
        <p14:creationId xmlns:p14="http://schemas.microsoft.com/office/powerpoint/2010/main" val="17472298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1731" name="Rectangle 3"/>
          <p:cNvSpPr>
            <a:spLocks noGrp="1" noChangeArrowheads="1"/>
          </p:cNvSpPr>
          <p:nvPr>
            <p:ph type="body" idx="1"/>
          </p:nvPr>
        </p:nvSpPr>
        <p:spPr>
          <a:xfrm>
            <a:off x="0" y="836613"/>
            <a:ext cx="9036496" cy="6021387"/>
          </a:xfrm>
        </p:spPr>
        <p:txBody>
          <a:bodyPr/>
          <a:lstStyle/>
          <a:p>
            <a:r>
              <a:rPr lang="en-GB" sz="3600" dirty="0"/>
              <a:t>Conscience – Sin, rebellion - dull</a:t>
            </a:r>
          </a:p>
          <a:p>
            <a:r>
              <a:rPr lang="en-GB" sz="3600" dirty="0"/>
              <a:t>Weaknesses, patterns of sin, “normal acceptable” behaviours</a:t>
            </a:r>
          </a:p>
          <a:p>
            <a:r>
              <a:rPr lang="en-GB" sz="3600" dirty="0"/>
              <a:t>Own it, Confess it, Repent, Renounce it</a:t>
            </a:r>
          </a:p>
          <a:p>
            <a:r>
              <a:rPr lang="en-GB" sz="3600" dirty="0"/>
              <a:t>Apply blood of Jesus</a:t>
            </a:r>
          </a:p>
          <a:p>
            <a:r>
              <a:rPr lang="en-GB" sz="3600" dirty="0"/>
              <a:t>Receive Forgiveness &amp; Cleansing</a:t>
            </a:r>
          </a:p>
          <a:p>
            <a:r>
              <a:rPr lang="en-GB" sz="3600" dirty="0"/>
              <a:t>No guilt, shame or condemnation</a:t>
            </a:r>
          </a:p>
          <a:p>
            <a:r>
              <a:rPr lang="en-GB" sz="3600" dirty="0"/>
              <a:t>Righteousness</a:t>
            </a:r>
          </a:p>
          <a:p>
            <a:r>
              <a:rPr lang="en-GB" sz="3600" dirty="0"/>
              <a:t>Reverence flowing through it</a:t>
            </a:r>
          </a:p>
        </p:txBody>
      </p:sp>
      <p:sp>
        <p:nvSpPr>
          <p:cNvPr id="841732" name="Rectangle 4"/>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400" dirty="0"/>
              <a:t>Open Gates </a:t>
            </a:r>
          </a:p>
        </p:txBody>
      </p:sp>
    </p:spTree>
    <p:extLst>
      <p:ext uri="{BB962C8B-B14F-4D97-AF65-F5344CB8AC3E}">
        <p14:creationId xmlns:p14="http://schemas.microsoft.com/office/powerpoint/2010/main" val="4158413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1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1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1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17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17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417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4173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41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1731"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a:xfrm>
            <a:off x="468313" y="0"/>
            <a:ext cx="8229600" cy="576263"/>
          </a:xfrm>
        </p:spPr>
        <p:txBody>
          <a:bodyPr>
            <a:normAutofit fontScale="90000"/>
          </a:bodyPr>
          <a:lstStyle/>
          <a:p>
            <a:r>
              <a:rPr lang="en-GB" sz="4400" dirty="0"/>
              <a:t>Preparing for Destiny - Open Gates </a:t>
            </a:r>
          </a:p>
        </p:txBody>
      </p:sp>
      <p:sp>
        <p:nvSpPr>
          <p:cNvPr id="988163" name="Rectangle 3"/>
          <p:cNvSpPr>
            <a:spLocks noGrp="1" noChangeArrowheads="1"/>
          </p:cNvSpPr>
          <p:nvPr>
            <p:ph type="body" idx="1"/>
          </p:nvPr>
        </p:nvSpPr>
        <p:spPr>
          <a:xfrm>
            <a:off x="0" y="980728"/>
            <a:ext cx="9144000" cy="5877272"/>
          </a:xfrm>
        </p:spPr>
        <p:txBody>
          <a:bodyPr>
            <a:normAutofit lnSpcReduction="10000"/>
          </a:bodyPr>
          <a:lstStyle/>
          <a:p>
            <a:pPr>
              <a:spcBef>
                <a:spcPts val="1800"/>
              </a:spcBef>
            </a:pPr>
            <a:r>
              <a:rPr lang="en-GB" sz="3600" dirty="0"/>
              <a:t>Acceptance			Love</a:t>
            </a:r>
          </a:p>
          <a:p>
            <a:pPr>
              <a:spcBef>
                <a:spcPts val="1800"/>
              </a:spcBef>
            </a:pPr>
            <a:r>
              <a:rPr lang="en-GB" sz="3600" dirty="0"/>
              <a:t>Security			</a:t>
            </a:r>
            <a:r>
              <a:rPr lang="en-GB" sz="3600" dirty="0" smtClean="0"/>
              <a:t>Safety</a:t>
            </a:r>
            <a:endParaRPr lang="en-GB" sz="3600" dirty="0"/>
          </a:p>
          <a:p>
            <a:pPr>
              <a:spcBef>
                <a:spcPts val="1800"/>
              </a:spcBef>
            </a:pPr>
            <a:r>
              <a:rPr lang="en-GB" sz="3600" dirty="0"/>
              <a:t>Approval			Significance</a:t>
            </a:r>
          </a:p>
          <a:p>
            <a:pPr>
              <a:spcBef>
                <a:spcPts val="1800"/>
              </a:spcBef>
            </a:pPr>
            <a:r>
              <a:rPr lang="en-GB" sz="3600" dirty="0"/>
              <a:t>Affirmation			Identity, Purpose</a:t>
            </a:r>
          </a:p>
          <a:p>
            <a:pPr>
              <a:spcBef>
                <a:spcPts val="1800"/>
              </a:spcBef>
            </a:pPr>
            <a:r>
              <a:rPr lang="en-GB" sz="3600" dirty="0"/>
              <a:t>Affection			Value, </a:t>
            </a:r>
            <a:r>
              <a:rPr lang="en-GB" sz="3600" dirty="0" smtClean="0"/>
              <a:t>worth</a:t>
            </a:r>
          </a:p>
          <a:p>
            <a:pPr>
              <a:spcBef>
                <a:spcPts val="1800"/>
              </a:spcBef>
            </a:pPr>
            <a:r>
              <a:rPr lang="en-GB" sz="3600" dirty="0" smtClean="0"/>
              <a:t>God desires and is able to meet all our needs</a:t>
            </a:r>
          </a:p>
          <a:p>
            <a:pPr>
              <a:spcBef>
                <a:spcPts val="1800"/>
              </a:spcBef>
            </a:pPr>
            <a:r>
              <a:rPr lang="en-GB" sz="3600" dirty="0" smtClean="0"/>
              <a:t>Who I am, Why I am Here, What my purpose is</a:t>
            </a:r>
            <a:endParaRPr lang="en-GB" sz="3600" dirty="0"/>
          </a:p>
        </p:txBody>
      </p:sp>
    </p:spTree>
    <p:extLst>
      <p:ext uri="{BB962C8B-B14F-4D97-AF65-F5344CB8AC3E}">
        <p14:creationId xmlns:p14="http://schemas.microsoft.com/office/powerpoint/2010/main" val="283787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816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88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6" name="Line 6"/>
          <p:cNvSpPr>
            <a:spLocks noChangeShapeType="1"/>
          </p:cNvSpPr>
          <p:nvPr/>
        </p:nvSpPr>
        <p:spPr bwMode="auto">
          <a:xfrm>
            <a:off x="4284663" y="3429000"/>
            <a:ext cx="0" cy="3211513"/>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Tree>
    <p:extLst>
      <p:ext uri="{BB962C8B-B14F-4D97-AF65-F5344CB8AC3E}">
        <p14:creationId xmlns:p14="http://schemas.microsoft.com/office/powerpoint/2010/main" val="21475845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a:outerShdw blurRad="50800" dist="50800" dir="5400000" algn="ctr" rotWithShape="0">
              <a:srgbClr val="000000"/>
            </a:outerShdw>
          </a:effectLst>
        </p:spPr>
        <p:txBody>
          <a:bodyPr lIns="18000" tIns="0" rIns="18000" bIns="0"/>
          <a:lstStyle/>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1428656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a:xfrm>
            <a:off x="251520" y="21215"/>
            <a:ext cx="8892480" cy="815497"/>
          </a:xfrm>
        </p:spPr>
        <p:txBody>
          <a:bodyPr/>
          <a:lstStyle/>
          <a:p>
            <a:pPr eaLnBrk="1" hangingPunct="1">
              <a:defRPr/>
            </a:pPr>
            <a:r>
              <a:rPr lang="en-GB" dirty="0" smtClean="0"/>
              <a:t>Opening our gates</a:t>
            </a:r>
          </a:p>
        </p:txBody>
      </p:sp>
      <p:sp>
        <p:nvSpPr>
          <p:cNvPr id="1106947" name="Rectangle 3"/>
          <p:cNvSpPr>
            <a:spLocks noGrp="1" noChangeArrowheads="1"/>
          </p:cNvSpPr>
          <p:nvPr>
            <p:ph type="body" idx="1"/>
          </p:nvPr>
        </p:nvSpPr>
        <p:spPr>
          <a:xfrm>
            <a:off x="0" y="1052513"/>
            <a:ext cx="9144000" cy="5805487"/>
          </a:xfrm>
        </p:spPr>
        <p:txBody>
          <a:bodyPr>
            <a:noAutofit/>
          </a:bodyPr>
          <a:lstStyle/>
          <a:p>
            <a:pPr eaLnBrk="1" hangingPunct="1">
              <a:defRPr/>
            </a:pPr>
            <a:r>
              <a:rPr lang="en-GB" sz="3300" dirty="0">
                <a:solidFill>
                  <a:srgbClr val="FFFF00"/>
                </a:solidFill>
              </a:rPr>
              <a:t>Step 1</a:t>
            </a:r>
            <a:r>
              <a:rPr lang="en-GB" sz="3300" dirty="0"/>
              <a:t>	Rev 3:20 </a:t>
            </a:r>
            <a:r>
              <a:rPr lang="en-GB" sz="3300" dirty="0" smtClean="0"/>
              <a:t>Jesus </a:t>
            </a:r>
            <a:r>
              <a:rPr lang="en-GB" sz="3300" dirty="0"/>
              <a:t>is knocking and the door handle is </a:t>
            </a:r>
            <a:r>
              <a:rPr lang="en-GB" sz="3300" dirty="0" smtClean="0"/>
              <a:t>on our side </a:t>
            </a:r>
            <a:r>
              <a:rPr lang="en-GB" sz="3300" dirty="0"/>
              <a:t>we have to open it..</a:t>
            </a:r>
          </a:p>
          <a:p>
            <a:pPr eaLnBrk="1" hangingPunct="1">
              <a:defRPr/>
            </a:pPr>
            <a:r>
              <a:rPr lang="en-GB" sz="3300" dirty="0" smtClean="0"/>
              <a:t>Give God First Love – place, priority</a:t>
            </a:r>
          </a:p>
          <a:p>
            <a:pPr eaLnBrk="1" hangingPunct="1">
              <a:defRPr/>
            </a:pPr>
            <a:r>
              <a:rPr lang="en-GB" sz="3300" dirty="0" smtClean="0"/>
              <a:t>Open the gate of first love. This gate is often most damaged by our natural experiences of hurt, pain and rejection. Renouncing inner vows, repenting of fear and forgiving hurts and then inviting Him into your spirit and out through your soul and body by deliberately opening the door.</a:t>
            </a:r>
          </a:p>
        </p:txBody>
      </p:sp>
    </p:spTree>
    <p:extLst>
      <p:ext uri="{BB962C8B-B14F-4D97-AF65-F5344CB8AC3E}">
        <p14:creationId xmlns:p14="http://schemas.microsoft.com/office/powerpoint/2010/main" val="637096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69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69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47"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a:xfrm>
            <a:off x="467544" y="0"/>
            <a:ext cx="8229600" cy="863600"/>
          </a:xfrm>
        </p:spPr>
        <p:txBody>
          <a:bodyPr/>
          <a:lstStyle/>
          <a:p>
            <a:pPr eaLnBrk="1" hangingPunct="1">
              <a:defRPr/>
            </a:pPr>
            <a:r>
              <a:rPr lang="en-GB" dirty="0" smtClean="0"/>
              <a:t>Opening our gates</a:t>
            </a:r>
          </a:p>
        </p:txBody>
      </p:sp>
      <p:sp>
        <p:nvSpPr>
          <p:cNvPr id="1108995" name="Rectangle 3"/>
          <p:cNvSpPr>
            <a:spLocks noGrp="1" noChangeArrowheads="1"/>
          </p:cNvSpPr>
          <p:nvPr>
            <p:ph type="body" idx="1"/>
          </p:nvPr>
        </p:nvSpPr>
        <p:spPr>
          <a:xfrm>
            <a:off x="107504" y="981075"/>
            <a:ext cx="8856983" cy="5688013"/>
          </a:xfrm>
        </p:spPr>
        <p:txBody>
          <a:bodyPr>
            <a:normAutofit/>
          </a:bodyPr>
          <a:lstStyle/>
          <a:p>
            <a:pPr eaLnBrk="1" hangingPunct="1">
              <a:defRPr/>
            </a:pPr>
            <a:r>
              <a:rPr lang="en-GB" sz="3600" dirty="0" smtClean="0">
                <a:solidFill>
                  <a:srgbClr val="FFFF00"/>
                </a:solidFill>
              </a:rPr>
              <a:t>Step 2</a:t>
            </a:r>
            <a:r>
              <a:rPr lang="en-GB" sz="3600" dirty="0" smtClean="0"/>
              <a:t> opening my spirit gates.</a:t>
            </a:r>
          </a:p>
          <a:p>
            <a:pPr eaLnBrk="1" hangingPunct="1">
              <a:defRPr/>
            </a:pPr>
            <a:r>
              <a:rPr lang="en-GB" sz="3600" dirty="0" smtClean="0"/>
              <a:t>By acting in faith &amp; meditating on the gates</a:t>
            </a:r>
          </a:p>
          <a:p>
            <a:pPr eaLnBrk="1" hangingPunct="1">
              <a:defRPr/>
            </a:pPr>
            <a:r>
              <a:rPr lang="en-GB" sz="3600" dirty="0" smtClean="0"/>
              <a:t>By a relationship of intimacy with God</a:t>
            </a:r>
          </a:p>
          <a:p>
            <a:pPr eaLnBrk="1" hangingPunct="1">
              <a:defRPr/>
            </a:pPr>
            <a:r>
              <a:rPr lang="en-GB" sz="3600" dirty="0" smtClean="0"/>
              <a:t>By surrendering my spirit to God</a:t>
            </a:r>
            <a:endParaRPr lang="en-GB" sz="3600" dirty="0"/>
          </a:p>
          <a:p>
            <a:pPr eaLnBrk="1" hangingPunct="1">
              <a:defRPr/>
            </a:pPr>
            <a:r>
              <a:rPr lang="en-GB" sz="3600" dirty="0" smtClean="0"/>
              <a:t>Pray in tongues see yourself standing in the gateway and opening the door and welcoming in the glory &amp; fire of God’s presence to come through</a:t>
            </a:r>
            <a:r>
              <a:rPr lang="en-GB" sz="30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8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8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8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8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89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8995"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1042" name="Rectangle 2"/>
          <p:cNvSpPr>
            <a:spLocks noGrp="1" noChangeArrowheads="1"/>
          </p:cNvSpPr>
          <p:nvPr>
            <p:ph type="title"/>
          </p:nvPr>
        </p:nvSpPr>
        <p:spPr>
          <a:xfrm>
            <a:off x="107504" y="0"/>
            <a:ext cx="8589640" cy="836712"/>
          </a:xfrm>
        </p:spPr>
        <p:txBody>
          <a:bodyPr lIns="0" tIns="0" rIns="0" bIns="0" anchor="t" anchorCtr="0">
            <a:normAutofit/>
          </a:bodyPr>
          <a:lstStyle/>
          <a:p>
            <a:pPr eaLnBrk="1" hangingPunct="1">
              <a:defRPr/>
            </a:pPr>
            <a:r>
              <a:rPr lang="en-GB" dirty="0" smtClean="0"/>
              <a:t>Opening our gates</a:t>
            </a:r>
          </a:p>
        </p:txBody>
      </p:sp>
      <p:sp>
        <p:nvSpPr>
          <p:cNvPr id="1111043" name="Rectangle 3"/>
          <p:cNvSpPr>
            <a:spLocks noGrp="1" noChangeArrowheads="1"/>
          </p:cNvSpPr>
          <p:nvPr>
            <p:ph type="body" idx="1"/>
          </p:nvPr>
        </p:nvSpPr>
        <p:spPr>
          <a:xfrm>
            <a:off x="0" y="908050"/>
            <a:ext cx="9144000" cy="5833318"/>
          </a:xfrm>
        </p:spPr>
        <p:txBody>
          <a:bodyPr>
            <a:noAutofit/>
          </a:bodyPr>
          <a:lstStyle/>
          <a:p>
            <a:pPr eaLnBrk="1" hangingPunct="1">
              <a:defRPr/>
            </a:pPr>
            <a:r>
              <a:rPr lang="en-GB" sz="3100" dirty="0" smtClean="0"/>
              <a:t>Sample prayer</a:t>
            </a:r>
          </a:p>
          <a:p>
            <a:pPr eaLnBrk="1" hangingPunct="1">
              <a:defRPr/>
            </a:pPr>
            <a:r>
              <a:rPr lang="en-GB" sz="3100" dirty="0" smtClean="0"/>
              <a:t>Father, I choose to open the gate of “Revelation” in my spirit. I open it and yield it to Your glory. I receive and release the power of God through this gate, that I begin to receive revelation of Your kingdom so that it will change my soul into the image of the Son of God who abides in me.</a:t>
            </a:r>
          </a:p>
          <a:p>
            <a:pPr eaLnBrk="1" hangingPunct="1">
              <a:defRPr/>
            </a:pPr>
            <a:r>
              <a:rPr lang="en-GB" sz="3100" dirty="0" smtClean="0"/>
              <a:t>Pray and persist until you start to see the results and then keep going. You can work on all the gates, one at a time or in groups but be persistent and diligent.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10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10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1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1043"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a:xfrm>
            <a:off x="467544" y="0"/>
            <a:ext cx="8229600" cy="863600"/>
          </a:xfrm>
        </p:spPr>
        <p:txBody>
          <a:bodyPr/>
          <a:lstStyle/>
          <a:p>
            <a:pPr eaLnBrk="1" hangingPunct="1">
              <a:defRPr/>
            </a:pPr>
            <a:r>
              <a:rPr lang="en-GB" dirty="0" smtClean="0"/>
              <a:t>Opening our gates</a:t>
            </a:r>
          </a:p>
        </p:txBody>
      </p:sp>
      <p:sp>
        <p:nvSpPr>
          <p:cNvPr id="1108995" name="Rectangle 3"/>
          <p:cNvSpPr>
            <a:spLocks noGrp="1" noChangeArrowheads="1"/>
          </p:cNvSpPr>
          <p:nvPr>
            <p:ph type="body" idx="1"/>
          </p:nvPr>
        </p:nvSpPr>
        <p:spPr>
          <a:xfrm>
            <a:off x="0" y="981075"/>
            <a:ext cx="9143999" cy="5688013"/>
          </a:xfrm>
        </p:spPr>
        <p:txBody>
          <a:bodyPr>
            <a:normAutofit/>
          </a:bodyPr>
          <a:lstStyle/>
          <a:p>
            <a:pPr eaLnBrk="1" hangingPunct="1">
              <a:spcBef>
                <a:spcPts val="1800"/>
              </a:spcBef>
              <a:defRPr/>
            </a:pPr>
            <a:r>
              <a:rPr lang="en-GB" sz="3600" dirty="0" smtClean="0">
                <a:solidFill>
                  <a:srgbClr val="FFFF00"/>
                </a:solidFill>
              </a:rPr>
              <a:t>Step 3</a:t>
            </a:r>
            <a:r>
              <a:rPr lang="en-GB" sz="3600" dirty="0" smtClean="0"/>
              <a:t> opening my soul gates.</a:t>
            </a:r>
          </a:p>
          <a:p>
            <a:pPr eaLnBrk="1" hangingPunct="1">
              <a:spcBef>
                <a:spcPts val="1800"/>
              </a:spcBef>
              <a:defRPr/>
            </a:pPr>
            <a:r>
              <a:rPr lang="en-GB" sz="3600" dirty="0" smtClean="0"/>
              <a:t>By acting in faith &amp; speaking to my soul </a:t>
            </a:r>
            <a:r>
              <a:rPr lang="en-GB" sz="3600" dirty="0"/>
              <a:t>yielding control to the </a:t>
            </a:r>
            <a:r>
              <a:rPr lang="en-GB" sz="3600" dirty="0" smtClean="0"/>
              <a:t>direction </a:t>
            </a:r>
            <a:r>
              <a:rPr lang="en-GB" sz="3600" dirty="0"/>
              <a:t>of my spirit</a:t>
            </a:r>
          </a:p>
          <a:p>
            <a:pPr eaLnBrk="1" hangingPunct="1">
              <a:spcBef>
                <a:spcPts val="1800"/>
              </a:spcBef>
              <a:defRPr/>
            </a:pPr>
            <a:r>
              <a:rPr lang="en-GB" sz="3600" dirty="0"/>
              <a:t>Take God’s word as a sword to separate your spirit from the control and dominion of the soul</a:t>
            </a:r>
            <a:r>
              <a:rPr lang="en-GB" sz="3600" dirty="0" smtClean="0"/>
              <a:t>. - </a:t>
            </a:r>
            <a:r>
              <a:rPr lang="en-GB" sz="3600" dirty="0" err="1" smtClean="0"/>
              <a:t>Heb</a:t>
            </a:r>
            <a:r>
              <a:rPr lang="en-GB" sz="3600" dirty="0" smtClean="0"/>
              <a:t> 4:12</a:t>
            </a:r>
            <a:endParaRPr lang="en-GB" sz="3600" dirty="0"/>
          </a:p>
          <a:p>
            <a:pPr eaLnBrk="1" hangingPunct="1">
              <a:spcBef>
                <a:spcPts val="1800"/>
              </a:spcBef>
              <a:defRPr/>
            </a:pPr>
            <a:r>
              <a:rPr lang="en-GB" sz="3600" dirty="0" smtClean="0"/>
              <a:t>Declaring soul you will not motivate me </a:t>
            </a:r>
            <a:r>
              <a:rPr lang="en-GB" sz="3600" dirty="0"/>
              <a:t>or </a:t>
            </a:r>
            <a:r>
              <a:rPr lang="en-GB" sz="3600" dirty="0" smtClean="0"/>
              <a:t>control me or block the flow of the spirit</a:t>
            </a:r>
          </a:p>
        </p:txBody>
      </p:sp>
    </p:spTree>
    <p:extLst>
      <p:ext uri="{BB962C8B-B14F-4D97-AF65-F5344CB8AC3E}">
        <p14:creationId xmlns:p14="http://schemas.microsoft.com/office/powerpoint/2010/main" val="1602531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8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8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8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89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89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Tree>
    <p:extLst>
      <p:ext uri="{BB962C8B-B14F-4D97-AF65-F5344CB8AC3E}">
        <p14:creationId xmlns:p14="http://schemas.microsoft.com/office/powerpoint/2010/main" val="30125418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3779" name="Rectangle 3"/>
          <p:cNvSpPr>
            <a:spLocks noGrp="1" noChangeArrowheads="1"/>
          </p:cNvSpPr>
          <p:nvPr>
            <p:ph type="body" idx="1"/>
          </p:nvPr>
        </p:nvSpPr>
        <p:spPr>
          <a:xfrm>
            <a:off x="1" y="836613"/>
            <a:ext cx="9144000" cy="5761037"/>
          </a:xfrm>
        </p:spPr>
        <p:txBody>
          <a:bodyPr/>
          <a:lstStyle/>
          <a:p>
            <a:pPr>
              <a:spcBef>
                <a:spcPts val="3000"/>
              </a:spcBef>
            </a:pPr>
            <a:r>
              <a:rPr lang="en-GB" sz="4000" dirty="0" smtClean="0"/>
              <a:t>Soul rules draws life from spirit</a:t>
            </a:r>
          </a:p>
          <a:p>
            <a:pPr>
              <a:spcBef>
                <a:spcPts val="3000"/>
              </a:spcBef>
            </a:pPr>
            <a:r>
              <a:rPr lang="en-GB" sz="4000" dirty="0" smtClean="0"/>
              <a:t>Soul draws from world through body</a:t>
            </a:r>
          </a:p>
          <a:p>
            <a:pPr>
              <a:spcBef>
                <a:spcPts val="3000"/>
              </a:spcBef>
            </a:pPr>
            <a:r>
              <a:rPr lang="en-GB" sz="4000" dirty="0" smtClean="0"/>
              <a:t>Soul seeks control, it blocks the spirit</a:t>
            </a:r>
          </a:p>
          <a:p>
            <a:pPr>
              <a:spcBef>
                <a:spcPts val="3000"/>
              </a:spcBef>
            </a:pPr>
            <a:r>
              <a:rPr lang="en-GB" sz="4000" dirty="0" smtClean="0"/>
              <a:t>Break soul ties to your spirit</a:t>
            </a:r>
          </a:p>
          <a:p>
            <a:pPr>
              <a:spcBef>
                <a:spcPts val="3000"/>
              </a:spcBef>
            </a:pPr>
            <a:r>
              <a:rPr lang="en-GB" sz="4000" dirty="0" smtClean="0"/>
              <a:t>Break independence by surrendering control</a:t>
            </a:r>
            <a:endParaRPr lang="en-GB" sz="4000" dirty="0"/>
          </a:p>
        </p:txBody>
      </p:sp>
      <p:sp>
        <p:nvSpPr>
          <p:cNvPr id="843780" name="Rectangle 4"/>
          <p:cNvSpPr>
            <a:spLocks noChangeArrowheads="1"/>
          </p:cNvSpPr>
          <p:nvPr/>
        </p:nvSpPr>
        <p:spPr bwMode="auto">
          <a:xfrm>
            <a:off x="0" y="0"/>
            <a:ext cx="9144000" cy="76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GB" sz="4400" dirty="0">
                <a:solidFill>
                  <a:srgbClr val="009A00"/>
                </a:solidFill>
                <a:effectLst>
                  <a:outerShdw blurRad="38100" dist="38100" dir="2700000" algn="tl">
                    <a:srgbClr val="000000">
                      <a:alpha val="43137"/>
                    </a:srgbClr>
                  </a:outerShdw>
                </a:effectLst>
              </a:rPr>
              <a:t>Opening our gates</a:t>
            </a:r>
            <a:endParaRPr lang="en-GB" sz="4400" dirty="0" smtClean="0">
              <a:solidFill>
                <a:srgbClr val="009A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6189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3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3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37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37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3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3779"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95288" y="0"/>
            <a:ext cx="8510587" cy="679450"/>
          </a:xfrm>
        </p:spPr>
        <p:txBody>
          <a:bodyPr>
            <a:normAutofit fontScale="90000"/>
          </a:bodyPr>
          <a:lstStyle/>
          <a:p>
            <a:pPr eaLnBrk="1" hangingPunct="1">
              <a:defRPr/>
            </a:pPr>
            <a:r>
              <a:rPr lang="en-GB" smtClean="0"/>
              <a:t>Opening our gates</a:t>
            </a:r>
          </a:p>
        </p:txBody>
      </p:sp>
      <p:sp>
        <p:nvSpPr>
          <p:cNvPr id="1117187" name="Rectangle 3"/>
          <p:cNvSpPr>
            <a:spLocks noGrp="1" noChangeArrowheads="1"/>
          </p:cNvSpPr>
          <p:nvPr>
            <p:ph type="body" idx="1"/>
          </p:nvPr>
        </p:nvSpPr>
        <p:spPr>
          <a:xfrm>
            <a:off x="0" y="836613"/>
            <a:ext cx="9144000" cy="6021387"/>
          </a:xfrm>
        </p:spPr>
        <p:txBody>
          <a:bodyPr>
            <a:noAutofit/>
          </a:bodyPr>
          <a:lstStyle/>
          <a:p>
            <a:pPr eaLnBrk="1" hangingPunct="1">
              <a:defRPr/>
            </a:pPr>
            <a:r>
              <a:rPr lang="en-GB" dirty="0" smtClean="0"/>
              <a:t>Example prayer for </a:t>
            </a:r>
            <a:r>
              <a:rPr lang="en-GB" dirty="0" smtClean="0">
                <a:solidFill>
                  <a:srgbClr val="FFFF00"/>
                </a:solidFill>
              </a:rPr>
              <a:t>conscience gateway</a:t>
            </a:r>
          </a:p>
          <a:p>
            <a:pPr eaLnBrk="1" hangingPunct="1">
              <a:defRPr/>
            </a:pPr>
            <a:r>
              <a:rPr lang="en-GB" dirty="0" smtClean="0"/>
              <a:t>Today I bring my conscience into submission to my spirit. I release the life of God to flow from my spirit, through the gateways of reverence  and of the fear of God to a consciousness of God’s righteousness and truth. Where my soul has been seared by sin. I now take the sword of the spirit and cleave the gateway open to allow the flow of God through it, to dictate my actions. Father, make me aware of my actions that I may submit to Your authority in my spirit.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7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71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87"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9474" name="Rectangle 2"/>
          <p:cNvSpPr>
            <a:spLocks noGrp="1" noChangeArrowheads="1"/>
          </p:cNvSpPr>
          <p:nvPr>
            <p:ph type="title"/>
          </p:nvPr>
        </p:nvSpPr>
        <p:spPr>
          <a:xfrm>
            <a:off x="323850" y="0"/>
            <a:ext cx="8510588" cy="608013"/>
          </a:xfrm>
        </p:spPr>
        <p:txBody>
          <a:bodyPr>
            <a:normAutofit fontScale="90000"/>
          </a:bodyPr>
          <a:lstStyle/>
          <a:p>
            <a:pPr eaLnBrk="1" hangingPunct="1">
              <a:defRPr/>
            </a:pPr>
            <a:r>
              <a:rPr lang="en-GB" sz="4400" smtClean="0"/>
              <a:t>Opening our gates</a:t>
            </a:r>
          </a:p>
        </p:txBody>
      </p:sp>
      <p:sp>
        <p:nvSpPr>
          <p:cNvPr id="1129475" name="Rectangle 3"/>
          <p:cNvSpPr>
            <a:spLocks noGrp="1" noChangeArrowheads="1"/>
          </p:cNvSpPr>
          <p:nvPr>
            <p:ph type="body" idx="1"/>
          </p:nvPr>
        </p:nvSpPr>
        <p:spPr>
          <a:xfrm>
            <a:off x="0" y="836613"/>
            <a:ext cx="9144000" cy="6021387"/>
          </a:xfrm>
        </p:spPr>
        <p:txBody>
          <a:bodyPr/>
          <a:lstStyle/>
          <a:p>
            <a:pPr eaLnBrk="1" hangingPunct="1">
              <a:defRPr/>
            </a:pPr>
            <a:r>
              <a:rPr lang="en-GB" sz="2800" b="1" smtClean="0">
                <a:solidFill>
                  <a:srgbClr val="FFFF00"/>
                </a:solidFill>
              </a:rPr>
              <a:t>Summary keys of possession of all the gates of body, soul, spirit</a:t>
            </a:r>
            <a:r>
              <a:rPr lang="en-GB" sz="2800" smtClean="0">
                <a:solidFill>
                  <a:srgbClr val="FFFF00"/>
                </a:solidFill>
              </a:rPr>
              <a:t>.</a:t>
            </a:r>
          </a:p>
          <a:p>
            <a:pPr eaLnBrk="1" hangingPunct="1">
              <a:lnSpc>
                <a:spcPct val="95000"/>
              </a:lnSpc>
              <a:spcBef>
                <a:spcPct val="30000"/>
              </a:spcBef>
              <a:defRPr/>
            </a:pPr>
            <a:r>
              <a:rPr lang="en-GB" sz="2800" smtClean="0"/>
              <a:t>Lay hold of the gates by faith as my inheritance, so that I exercise my God given right to exercise dominion and authority in the gates of my life.</a:t>
            </a:r>
          </a:p>
          <a:p>
            <a:pPr eaLnBrk="1" hangingPunct="1">
              <a:lnSpc>
                <a:spcPct val="95000"/>
              </a:lnSpc>
              <a:spcBef>
                <a:spcPct val="30000"/>
              </a:spcBef>
              <a:defRPr/>
            </a:pPr>
            <a:r>
              <a:rPr lang="en-GB" sz="2800" smtClean="0"/>
              <a:t>Cast out any spirit that exercises its authority in those gates. Jesus is lord of the gates only as He is given the right to flow through them. In the spirit by faith raise the banner of victory over each gate as a declaration that Jesus resides there.</a:t>
            </a:r>
          </a:p>
          <a:p>
            <a:pPr eaLnBrk="1" hangingPunct="1">
              <a:lnSpc>
                <a:spcPct val="95000"/>
              </a:lnSpc>
              <a:spcBef>
                <a:spcPct val="30000"/>
              </a:spcBef>
              <a:defRPr/>
            </a:pPr>
            <a:r>
              <a:rPr lang="en-GB" sz="2800" smtClean="0"/>
              <a:t>Begin to enforce the kingdom of God from the point of authority in the spirit, into the soul, and then into the body and out into the world.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9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94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94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9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475"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3090" name="Rectangle 2"/>
          <p:cNvSpPr>
            <a:spLocks noGrp="1" noChangeArrowheads="1"/>
          </p:cNvSpPr>
          <p:nvPr>
            <p:ph type="title"/>
          </p:nvPr>
        </p:nvSpPr>
        <p:spPr/>
        <p:txBody>
          <a:bodyPr/>
          <a:lstStyle/>
          <a:p>
            <a:pPr eaLnBrk="1" hangingPunct="1">
              <a:defRPr/>
            </a:pPr>
            <a:r>
              <a:rPr lang="en-GB" dirty="0" smtClean="0"/>
              <a:t>Opening our gates</a:t>
            </a:r>
          </a:p>
        </p:txBody>
      </p:sp>
      <p:sp>
        <p:nvSpPr>
          <p:cNvPr id="1113091" name="Rectangle 3"/>
          <p:cNvSpPr>
            <a:spLocks noGrp="1" noChangeArrowheads="1"/>
          </p:cNvSpPr>
          <p:nvPr>
            <p:ph type="body" idx="1"/>
          </p:nvPr>
        </p:nvSpPr>
        <p:spPr>
          <a:xfrm>
            <a:off x="0" y="980728"/>
            <a:ext cx="9144000" cy="5877271"/>
          </a:xfrm>
        </p:spPr>
        <p:txBody>
          <a:bodyPr>
            <a:noAutofit/>
          </a:bodyPr>
          <a:lstStyle/>
          <a:p>
            <a:pPr eaLnBrk="1" hangingPunct="1">
              <a:defRPr/>
            </a:pPr>
            <a:r>
              <a:rPr lang="en-GB" sz="3400" dirty="0"/>
              <a:t>As gateways begin to open expect warfare from your soul as the kingdom influence begins to exert itself</a:t>
            </a:r>
            <a:r>
              <a:rPr lang="en-GB" sz="3400" dirty="0" smtClean="0"/>
              <a:t>.</a:t>
            </a:r>
          </a:p>
          <a:p>
            <a:pPr eaLnBrk="1" hangingPunct="1">
              <a:defRPr/>
            </a:pPr>
            <a:r>
              <a:rPr lang="en-GB" sz="3400" dirty="0" smtClean="0"/>
              <a:t>We have to take back possession of our souls and dispossess anything residing there, demonic spirits, blockages, strongholds, controls etc.</a:t>
            </a:r>
          </a:p>
          <a:p>
            <a:pPr eaLnBrk="1" hangingPunct="1">
              <a:defRPr/>
            </a:pPr>
            <a:r>
              <a:rPr lang="en-GB" sz="3400" dirty="0" smtClean="0"/>
              <a:t>The soul gates are usually influenced by demonic familiar spirits and our sin nature (this must be crucified with Christ and reckoned dead daily)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3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30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30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3091"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title"/>
          </p:nvPr>
        </p:nvSpPr>
        <p:spPr/>
        <p:txBody>
          <a:bodyPr/>
          <a:lstStyle/>
          <a:p>
            <a:pPr eaLnBrk="1" hangingPunct="1">
              <a:defRPr/>
            </a:pPr>
            <a:r>
              <a:rPr lang="en-GB" smtClean="0"/>
              <a:t>Opening our gates</a:t>
            </a:r>
          </a:p>
        </p:txBody>
      </p:sp>
      <p:sp>
        <p:nvSpPr>
          <p:cNvPr id="1115139" name="Rectangle 3"/>
          <p:cNvSpPr>
            <a:spLocks noGrp="1" noChangeArrowheads="1"/>
          </p:cNvSpPr>
          <p:nvPr>
            <p:ph type="body" idx="1"/>
          </p:nvPr>
        </p:nvSpPr>
        <p:spPr>
          <a:xfrm>
            <a:off x="0" y="908050"/>
            <a:ext cx="9143999" cy="5689600"/>
          </a:xfrm>
        </p:spPr>
        <p:txBody>
          <a:bodyPr>
            <a:normAutofit/>
          </a:bodyPr>
          <a:lstStyle/>
          <a:p>
            <a:pPr eaLnBrk="1" hangingPunct="1">
              <a:defRPr/>
            </a:pPr>
            <a:r>
              <a:rPr lang="en-GB" sz="3600" dirty="0" smtClean="0">
                <a:solidFill>
                  <a:srgbClr val="FFFF00"/>
                </a:solidFill>
              </a:rPr>
              <a:t>Step 4</a:t>
            </a:r>
            <a:r>
              <a:rPr lang="en-GB" sz="3600" dirty="0" smtClean="0"/>
              <a:t> Take possession of the gateway and place Christ at the centre of it. Yield the souls gateways to the dictates of the spirit by allowing the life and glory of God to flow through them to dictate the bodies actions. Cleaning the gateways by the blood of Jesus is key to fully opening the flow. The imagination from negative images it has seen etc. wipe them out using the blood of Jesus.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5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9"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title"/>
          </p:nvPr>
        </p:nvSpPr>
        <p:spPr/>
        <p:txBody>
          <a:bodyPr/>
          <a:lstStyle/>
          <a:p>
            <a:pPr eaLnBrk="1" hangingPunct="1">
              <a:defRPr/>
            </a:pPr>
            <a:r>
              <a:rPr lang="en-GB" smtClean="0"/>
              <a:t>Opening our gates</a:t>
            </a:r>
          </a:p>
        </p:txBody>
      </p:sp>
      <p:sp>
        <p:nvSpPr>
          <p:cNvPr id="1115139" name="Rectangle 3"/>
          <p:cNvSpPr>
            <a:spLocks noGrp="1" noChangeArrowheads="1"/>
          </p:cNvSpPr>
          <p:nvPr>
            <p:ph type="body" idx="1"/>
          </p:nvPr>
        </p:nvSpPr>
        <p:spPr>
          <a:xfrm>
            <a:off x="0" y="908050"/>
            <a:ext cx="9143999" cy="5689600"/>
          </a:xfrm>
        </p:spPr>
        <p:txBody>
          <a:bodyPr>
            <a:normAutofit/>
          </a:bodyPr>
          <a:lstStyle/>
          <a:p>
            <a:pPr eaLnBrk="1" hangingPunct="1">
              <a:defRPr/>
            </a:pPr>
            <a:r>
              <a:rPr lang="en-GB" sz="4000" dirty="0" smtClean="0">
                <a:solidFill>
                  <a:srgbClr val="FFFF00"/>
                </a:solidFill>
              </a:rPr>
              <a:t>Step 5</a:t>
            </a:r>
            <a:r>
              <a:rPr lang="en-GB" sz="4000" dirty="0" smtClean="0"/>
              <a:t> Repent of allowing any demonic spirits access through the individual gateways of our souls. Acknowledging our sin and taking responsibility for not guarding the gates. Take the blood of Jesus by faith and wipe the gateway clean and redeem it.</a:t>
            </a:r>
          </a:p>
        </p:txBody>
      </p:sp>
    </p:spTree>
    <p:extLst>
      <p:ext uri="{BB962C8B-B14F-4D97-AF65-F5344CB8AC3E}">
        <p14:creationId xmlns:p14="http://schemas.microsoft.com/office/powerpoint/2010/main" val="2175175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5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9"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95288" y="0"/>
            <a:ext cx="8510587" cy="679450"/>
          </a:xfrm>
        </p:spPr>
        <p:txBody>
          <a:bodyPr>
            <a:normAutofit fontScale="90000"/>
          </a:bodyPr>
          <a:lstStyle/>
          <a:p>
            <a:pPr eaLnBrk="1" hangingPunct="1">
              <a:defRPr/>
            </a:pPr>
            <a:r>
              <a:rPr lang="en-GB" smtClean="0"/>
              <a:t>Opening our gates</a:t>
            </a:r>
          </a:p>
        </p:txBody>
      </p:sp>
      <p:sp>
        <p:nvSpPr>
          <p:cNvPr id="1117187" name="Rectangle 3"/>
          <p:cNvSpPr>
            <a:spLocks noGrp="1" noChangeArrowheads="1"/>
          </p:cNvSpPr>
          <p:nvPr>
            <p:ph type="body" idx="1"/>
          </p:nvPr>
        </p:nvSpPr>
        <p:spPr>
          <a:xfrm>
            <a:off x="0" y="836613"/>
            <a:ext cx="9144000" cy="5832475"/>
          </a:xfrm>
        </p:spPr>
        <p:txBody>
          <a:bodyPr>
            <a:normAutofit/>
          </a:bodyPr>
          <a:lstStyle/>
          <a:p>
            <a:pPr eaLnBrk="1" hangingPunct="1">
              <a:defRPr/>
            </a:pPr>
            <a:r>
              <a:rPr lang="en-GB" sz="4000" dirty="0" smtClean="0"/>
              <a:t>Today in Jesus name I take authority over the spiritual force or condition that is resistant to the flow of God in me. I loose it and cast it out of this gateway in Jesus name. I make and place Jesus as Lord over this gateway today.</a:t>
            </a:r>
          </a:p>
        </p:txBody>
      </p:sp>
    </p:spTree>
    <p:extLst>
      <p:ext uri="{BB962C8B-B14F-4D97-AF65-F5344CB8AC3E}">
        <p14:creationId xmlns:p14="http://schemas.microsoft.com/office/powerpoint/2010/main" val="3695359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71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87"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9234" name="Rectangle 2"/>
          <p:cNvSpPr>
            <a:spLocks noGrp="1" noChangeArrowheads="1"/>
          </p:cNvSpPr>
          <p:nvPr>
            <p:ph type="title"/>
          </p:nvPr>
        </p:nvSpPr>
        <p:spPr/>
        <p:txBody>
          <a:bodyPr/>
          <a:lstStyle/>
          <a:p>
            <a:pPr eaLnBrk="1" hangingPunct="1">
              <a:defRPr/>
            </a:pPr>
            <a:r>
              <a:rPr lang="en-GB" smtClean="0"/>
              <a:t>Opening our gates</a:t>
            </a:r>
          </a:p>
        </p:txBody>
      </p:sp>
      <p:sp>
        <p:nvSpPr>
          <p:cNvPr id="1119235" name="Rectangle 3"/>
          <p:cNvSpPr>
            <a:spLocks noGrp="1" noChangeArrowheads="1"/>
          </p:cNvSpPr>
          <p:nvPr>
            <p:ph type="body" idx="1"/>
          </p:nvPr>
        </p:nvSpPr>
        <p:spPr>
          <a:xfrm>
            <a:off x="0" y="1052736"/>
            <a:ext cx="9139527" cy="5616352"/>
          </a:xfrm>
        </p:spPr>
        <p:txBody>
          <a:bodyPr>
            <a:normAutofit/>
          </a:bodyPr>
          <a:lstStyle/>
          <a:p>
            <a:pPr eaLnBrk="1" hangingPunct="1">
              <a:defRPr/>
            </a:pPr>
            <a:r>
              <a:rPr lang="en-GB" sz="3600" dirty="0" smtClean="0"/>
              <a:t>Father I thank You that my conscience gateway is full of Your glory. I thank You that my conscience receives and releases the flow of Godliness and holiness through it in Jesus name. My conscience will now dictate my bodies actions in the world.</a:t>
            </a:r>
          </a:p>
          <a:p>
            <a:pPr eaLnBrk="1" hangingPunct="1">
              <a:defRPr/>
            </a:pPr>
            <a:r>
              <a:rPr lang="en-GB" sz="3600" dirty="0" smtClean="0"/>
              <a:t>This type of praying needs to be persistent to maintain victory and widen the gateways flow.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9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92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9235"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323850" y="0"/>
            <a:ext cx="8510588" cy="536575"/>
          </a:xfrm>
        </p:spPr>
        <p:txBody>
          <a:bodyPr>
            <a:normAutofit fontScale="90000"/>
          </a:bodyPr>
          <a:lstStyle/>
          <a:p>
            <a:pPr eaLnBrk="1" hangingPunct="1">
              <a:defRPr/>
            </a:pPr>
            <a:r>
              <a:rPr lang="en-GB" sz="4400" smtClean="0"/>
              <a:t>Opening our gates</a:t>
            </a:r>
          </a:p>
        </p:txBody>
      </p:sp>
      <p:sp>
        <p:nvSpPr>
          <p:cNvPr id="1121283" name="Rectangle 3"/>
          <p:cNvSpPr>
            <a:spLocks noGrp="1" noChangeArrowheads="1"/>
          </p:cNvSpPr>
          <p:nvPr>
            <p:ph type="body" idx="1"/>
          </p:nvPr>
        </p:nvSpPr>
        <p:spPr>
          <a:xfrm>
            <a:off x="0" y="908050"/>
            <a:ext cx="9144000" cy="5689600"/>
          </a:xfrm>
        </p:spPr>
        <p:txBody>
          <a:bodyPr>
            <a:normAutofit lnSpcReduction="10000"/>
          </a:bodyPr>
          <a:lstStyle/>
          <a:p>
            <a:pPr eaLnBrk="1" hangingPunct="1">
              <a:spcBef>
                <a:spcPts val="1800"/>
              </a:spcBef>
              <a:defRPr/>
            </a:pPr>
            <a:r>
              <a:rPr lang="en-GB" sz="3600" dirty="0" smtClean="0">
                <a:solidFill>
                  <a:srgbClr val="FFFF00"/>
                </a:solidFill>
              </a:rPr>
              <a:t>Imagination gateway</a:t>
            </a:r>
          </a:p>
          <a:p>
            <a:pPr eaLnBrk="1" hangingPunct="1">
              <a:spcBef>
                <a:spcPts val="1800"/>
              </a:spcBef>
              <a:defRPr/>
            </a:pPr>
            <a:r>
              <a:rPr lang="en-GB" sz="3600" dirty="0" smtClean="0"/>
              <a:t>A key area because it feeds and stores everything we see, do, feel and hear. God gives us most image revelation on the screen of our imaginations and once clean, revelation and the ability to see into the realms of the kingdom are heightened considerably.</a:t>
            </a:r>
          </a:p>
          <a:p>
            <a:pPr eaLnBrk="1" hangingPunct="1">
              <a:spcBef>
                <a:spcPts val="1800"/>
              </a:spcBef>
              <a:defRPr/>
            </a:pPr>
            <a:r>
              <a:rPr lang="en-GB" sz="3600" dirty="0" smtClean="0"/>
              <a:t>2 Cor 10:5 bring every thought captive and obedient to Christ</a:t>
            </a:r>
            <a:endParaRPr lang="en-GB" sz="3600" b="1" dirty="0" smtClean="0"/>
          </a:p>
        </p:txBody>
      </p:sp>
    </p:spTree>
    <p:extLst>
      <p:ext uri="{BB962C8B-B14F-4D97-AF65-F5344CB8AC3E}">
        <p14:creationId xmlns:p14="http://schemas.microsoft.com/office/powerpoint/2010/main" val="319198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1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1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12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83"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323850" y="0"/>
            <a:ext cx="8510588" cy="536575"/>
          </a:xfrm>
        </p:spPr>
        <p:txBody>
          <a:bodyPr>
            <a:normAutofit fontScale="90000"/>
          </a:bodyPr>
          <a:lstStyle/>
          <a:p>
            <a:pPr eaLnBrk="1" hangingPunct="1">
              <a:defRPr/>
            </a:pPr>
            <a:r>
              <a:rPr lang="en-GB" sz="4400" smtClean="0"/>
              <a:t>Opening our gates</a:t>
            </a:r>
          </a:p>
        </p:txBody>
      </p:sp>
      <p:sp>
        <p:nvSpPr>
          <p:cNvPr id="1121283" name="Rectangle 3"/>
          <p:cNvSpPr>
            <a:spLocks noGrp="1" noChangeArrowheads="1"/>
          </p:cNvSpPr>
          <p:nvPr>
            <p:ph type="body" idx="1"/>
          </p:nvPr>
        </p:nvSpPr>
        <p:spPr>
          <a:xfrm>
            <a:off x="0" y="908050"/>
            <a:ext cx="9144000" cy="5689600"/>
          </a:xfrm>
        </p:spPr>
        <p:txBody>
          <a:bodyPr>
            <a:normAutofit/>
          </a:bodyPr>
          <a:lstStyle/>
          <a:p>
            <a:pPr eaLnBrk="1" hangingPunct="1">
              <a:defRPr/>
            </a:pPr>
            <a:r>
              <a:rPr lang="en-GB" sz="3600" dirty="0" smtClean="0">
                <a:solidFill>
                  <a:srgbClr val="FFFF00"/>
                </a:solidFill>
              </a:rPr>
              <a:t>Imagination gateway</a:t>
            </a:r>
          </a:p>
          <a:p>
            <a:pPr eaLnBrk="1" hangingPunct="1">
              <a:defRPr/>
            </a:pPr>
            <a:r>
              <a:rPr lang="en-GB" sz="3600" dirty="0" smtClean="0"/>
              <a:t>Dealing with the images from our pasts</a:t>
            </a:r>
            <a:r>
              <a:rPr lang="en-GB" sz="3600" b="1" dirty="0" smtClean="0"/>
              <a:t>.</a:t>
            </a:r>
            <a:endParaRPr lang="en-GB" sz="3600" dirty="0" smtClean="0"/>
          </a:p>
          <a:p>
            <a:pPr eaLnBrk="1" hangingPunct="1">
              <a:defRPr/>
            </a:pPr>
            <a:r>
              <a:rPr lang="en-GB" sz="3600" dirty="0" smtClean="0"/>
              <a:t>Acknowledge their presence in your life.</a:t>
            </a:r>
          </a:p>
          <a:p>
            <a:pPr eaLnBrk="1" hangingPunct="1">
              <a:defRPr/>
            </a:pPr>
            <a:r>
              <a:rPr lang="en-GB" sz="3600" dirty="0" smtClean="0"/>
              <a:t>Own the sin and </a:t>
            </a:r>
            <a:r>
              <a:rPr lang="en-GB" sz="3600" dirty="0"/>
              <a:t>b</a:t>
            </a:r>
            <a:r>
              <a:rPr lang="en-GB" sz="3600" dirty="0" smtClean="0"/>
              <a:t>ring the image into the light.</a:t>
            </a:r>
          </a:p>
          <a:p>
            <a:pPr eaLnBrk="1" hangingPunct="1">
              <a:defRPr/>
            </a:pPr>
            <a:r>
              <a:rPr lang="en-GB" sz="3600" dirty="0" smtClean="0"/>
              <a:t>Take the blood of Jesus and apply to the image like a paintbrush obliterating the image.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1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1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12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12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12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8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200"/>
              </a:spcBef>
            </a:pPr>
            <a:r>
              <a:rPr lang="en-GB" sz="3600" dirty="0" smtClean="0"/>
              <a:t>Purpose – revelation of identity &amp; authority</a:t>
            </a:r>
          </a:p>
          <a:p>
            <a:pPr>
              <a:spcBef>
                <a:spcPts val="1200"/>
              </a:spcBef>
            </a:pPr>
            <a:r>
              <a:rPr lang="en-GB" sz="3600" dirty="0" smtClean="0"/>
              <a:t>You are a dwelling of God’s presence</a:t>
            </a:r>
          </a:p>
          <a:p>
            <a:pPr>
              <a:spcBef>
                <a:spcPts val="1200"/>
              </a:spcBef>
            </a:pPr>
            <a:r>
              <a:rPr lang="en-GB" sz="3600" dirty="0" smtClean="0"/>
              <a:t>You are connected to heaven through God</a:t>
            </a:r>
          </a:p>
          <a:p>
            <a:pPr>
              <a:spcBef>
                <a:spcPts val="1200"/>
              </a:spcBef>
            </a:pPr>
            <a:r>
              <a:rPr lang="en-GB" sz="3600" dirty="0" smtClean="0"/>
              <a:t>You have a flow of abundant life flowing like a river from heaven (spiritual realm)</a:t>
            </a:r>
          </a:p>
          <a:p>
            <a:pPr>
              <a:spcBef>
                <a:spcPts val="1200"/>
              </a:spcBef>
            </a:pPr>
            <a:r>
              <a:rPr lang="en-GB" sz="3600" dirty="0" smtClean="0"/>
              <a:t>River flows from heaven through God to </a:t>
            </a:r>
            <a:r>
              <a:rPr lang="en-GB" sz="3600" dirty="0" smtClean="0"/>
              <a:t>our </a:t>
            </a:r>
            <a:r>
              <a:rPr lang="en-GB" sz="3600" dirty="0" smtClean="0"/>
              <a:t>spirit, soul, body to world around </a:t>
            </a:r>
            <a:r>
              <a:rPr lang="en-GB" sz="3600" dirty="0" smtClean="0"/>
              <a:t>us</a:t>
            </a:r>
            <a:endParaRPr lang="en-GB" sz="3600" dirty="0" smtClean="0"/>
          </a:p>
          <a:p>
            <a:pPr>
              <a:spcBef>
                <a:spcPts val="1200"/>
              </a:spcBef>
            </a:pPr>
            <a:r>
              <a:rPr lang="en-GB" sz="3600" dirty="0" smtClean="0"/>
              <a:t>God’s will (kingdom rule) in heaven will operate in </a:t>
            </a:r>
            <a:r>
              <a:rPr lang="en-GB" sz="3600" dirty="0" smtClean="0"/>
              <a:t>us</a:t>
            </a:r>
            <a:r>
              <a:rPr lang="en-GB" sz="3600" dirty="0" smtClean="0"/>
              <a:t>, </a:t>
            </a:r>
            <a:r>
              <a:rPr lang="en-GB" sz="3600" dirty="0" smtClean="0"/>
              <a:t>through </a:t>
            </a:r>
            <a:r>
              <a:rPr lang="en-GB" sz="3600" dirty="0" smtClean="0"/>
              <a:t>us</a:t>
            </a:r>
            <a:r>
              <a:rPr lang="en-GB" sz="3600" dirty="0" smtClean="0"/>
              <a:t> </a:t>
            </a:r>
            <a:r>
              <a:rPr lang="en-GB" sz="3600" dirty="0" smtClean="0"/>
              <a:t>&amp; around </a:t>
            </a:r>
            <a:r>
              <a:rPr lang="en-GB" sz="3600" dirty="0" smtClean="0"/>
              <a:t>us</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26683767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a:xfrm>
            <a:off x="323850" y="0"/>
            <a:ext cx="8510588" cy="692150"/>
          </a:xfrm>
        </p:spPr>
        <p:txBody>
          <a:bodyPr>
            <a:normAutofit fontScale="90000"/>
          </a:bodyPr>
          <a:lstStyle/>
          <a:p>
            <a:pPr eaLnBrk="1" hangingPunct="1">
              <a:defRPr/>
            </a:pPr>
            <a:r>
              <a:rPr lang="en-GB" smtClean="0"/>
              <a:t>Opening our gates</a:t>
            </a:r>
          </a:p>
        </p:txBody>
      </p:sp>
      <p:sp>
        <p:nvSpPr>
          <p:cNvPr id="1123331" name="Rectangle 3"/>
          <p:cNvSpPr>
            <a:spLocks noGrp="1" noChangeArrowheads="1"/>
          </p:cNvSpPr>
          <p:nvPr>
            <p:ph type="body" idx="1"/>
          </p:nvPr>
        </p:nvSpPr>
        <p:spPr>
          <a:xfrm>
            <a:off x="0" y="765175"/>
            <a:ext cx="9144000" cy="5834063"/>
          </a:xfrm>
        </p:spPr>
        <p:txBody>
          <a:bodyPr>
            <a:normAutofit/>
          </a:bodyPr>
          <a:lstStyle/>
          <a:p>
            <a:pPr eaLnBrk="1" hangingPunct="1">
              <a:defRPr/>
            </a:pPr>
            <a:r>
              <a:rPr lang="en-GB" sz="3400" b="1" dirty="0" err="1" smtClean="0">
                <a:solidFill>
                  <a:srgbClr val="FFFF00"/>
                </a:solidFill>
              </a:rPr>
              <a:t>Subconsious</a:t>
            </a:r>
            <a:r>
              <a:rPr lang="en-GB" sz="3400" b="1" dirty="0" smtClean="0">
                <a:solidFill>
                  <a:srgbClr val="FFFF00"/>
                </a:solidFill>
              </a:rPr>
              <a:t> Mind gateway</a:t>
            </a:r>
            <a:r>
              <a:rPr lang="en-GB" sz="3400" b="1" dirty="0" smtClean="0"/>
              <a:t> –  </a:t>
            </a:r>
            <a:r>
              <a:rPr lang="en-GB" sz="3400" dirty="0" smtClean="0"/>
              <a:t>Heart soil - hard, stones, weeds</a:t>
            </a:r>
          </a:p>
          <a:p>
            <a:pPr eaLnBrk="1" hangingPunct="1">
              <a:defRPr/>
            </a:pPr>
            <a:r>
              <a:rPr lang="en-GB" sz="3400" dirty="0" smtClean="0"/>
              <a:t>Example prayer. – Strongholds, Mind-sets, beliefs</a:t>
            </a:r>
          </a:p>
          <a:p>
            <a:pPr eaLnBrk="1" hangingPunct="1">
              <a:defRPr/>
            </a:pPr>
            <a:r>
              <a:rPr lang="en-GB" sz="3400" dirty="0" smtClean="0"/>
              <a:t>Father today I release the glory of the kingdom of heaven into my unconscious, subconscious and conscious mind and into my memories to purge and clean them so that I may receive supernatural revelation from Your word to change my life.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33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33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33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3331"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a:xfrm>
            <a:off x="323850" y="0"/>
            <a:ext cx="8510588" cy="692150"/>
          </a:xfrm>
        </p:spPr>
        <p:txBody>
          <a:bodyPr>
            <a:normAutofit fontScale="90000"/>
          </a:bodyPr>
          <a:lstStyle/>
          <a:p>
            <a:pPr eaLnBrk="1" hangingPunct="1">
              <a:defRPr/>
            </a:pPr>
            <a:r>
              <a:rPr lang="en-GB" smtClean="0"/>
              <a:t>Opening our gates</a:t>
            </a:r>
          </a:p>
        </p:txBody>
      </p:sp>
      <p:sp>
        <p:nvSpPr>
          <p:cNvPr id="1123331" name="Rectangle 3"/>
          <p:cNvSpPr>
            <a:spLocks noGrp="1" noChangeArrowheads="1"/>
          </p:cNvSpPr>
          <p:nvPr>
            <p:ph type="body" idx="1"/>
          </p:nvPr>
        </p:nvSpPr>
        <p:spPr>
          <a:xfrm>
            <a:off x="0" y="765175"/>
            <a:ext cx="9144000" cy="5834063"/>
          </a:xfrm>
        </p:spPr>
        <p:txBody>
          <a:bodyPr>
            <a:normAutofit/>
          </a:bodyPr>
          <a:lstStyle/>
          <a:p>
            <a:pPr eaLnBrk="1" hangingPunct="1">
              <a:defRPr/>
            </a:pPr>
            <a:r>
              <a:rPr lang="en-GB" sz="4000" dirty="0" smtClean="0"/>
              <a:t>I release the life of God through the gateway of revelation in my spirit like a river to flush and wash and restore my mind so that I may have the Mind of Christ operating in me. So that the actions of my body reflect the kingdom of God and its outworking in my behaviour and to those around me.</a:t>
            </a:r>
          </a:p>
        </p:txBody>
      </p:sp>
    </p:spTree>
    <p:extLst>
      <p:ext uri="{BB962C8B-B14F-4D97-AF65-F5344CB8AC3E}">
        <p14:creationId xmlns:p14="http://schemas.microsoft.com/office/powerpoint/2010/main" val="5719897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33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3331" grpId="0" build="p"/>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lstStyle/>
          <a:p>
            <a:pPr eaLnBrk="1" hangingPunct="1">
              <a:defRPr/>
            </a:pPr>
            <a:r>
              <a:rPr lang="en-GB" smtClean="0"/>
              <a:t>Opening our gates</a:t>
            </a:r>
          </a:p>
        </p:txBody>
      </p:sp>
      <p:sp>
        <p:nvSpPr>
          <p:cNvPr id="1125379" name="Rectangle 3"/>
          <p:cNvSpPr>
            <a:spLocks noGrp="1" noChangeArrowheads="1"/>
          </p:cNvSpPr>
          <p:nvPr>
            <p:ph type="body" idx="1"/>
          </p:nvPr>
        </p:nvSpPr>
        <p:spPr>
          <a:xfrm>
            <a:off x="0" y="981075"/>
            <a:ext cx="9144000" cy="5688013"/>
          </a:xfrm>
        </p:spPr>
        <p:txBody>
          <a:bodyPr>
            <a:normAutofit/>
          </a:bodyPr>
          <a:lstStyle/>
          <a:p>
            <a:pPr eaLnBrk="1" hangingPunct="1">
              <a:defRPr/>
            </a:pPr>
            <a:r>
              <a:rPr lang="en-GB" b="1" dirty="0" smtClean="0">
                <a:solidFill>
                  <a:srgbClr val="FFFF00"/>
                </a:solidFill>
              </a:rPr>
              <a:t>Body Gateways</a:t>
            </a:r>
            <a:r>
              <a:rPr lang="en-GB" dirty="0">
                <a:solidFill>
                  <a:srgbClr val="FFFF00"/>
                </a:solidFill>
              </a:rPr>
              <a:t> </a:t>
            </a:r>
            <a:r>
              <a:rPr lang="en-GB" dirty="0" smtClean="0">
                <a:solidFill>
                  <a:srgbClr val="FFFF00"/>
                </a:solidFill>
              </a:rPr>
              <a:t>- </a:t>
            </a:r>
            <a:r>
              <a:rPr lang="en-GB" dirty="0" smtClean="0"/>
              <a:t>Example Prayer for eye gateway</a:t>
            </a:r>
          </a:p>
          <a:p>
            <a:pPr eaLnBrk="1" hangingPunct="1">
              <a:defRPr/>
            </a:pPr>
            <a:r>
              <a:rPr lang="en-GB" dirty="0" smtClean="0"/>
              <a:t>Father today in the name of Jesus I release the flow of the glory of God through the gateway of first love and the gateway of revelation, into the gateway of my imagination and out through the gateway of my eyes, that I might see into the kingdom of heaven with renewed spiritual sight. May my eyes become like a flame of fire to the demonic world as I reflect the glory of God from inside 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5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53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5379"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lstStyle/>
          <a:p>
            <a:pPr eaLnBrk="1" hangingPunct="1">
              <a:defRPr/>
            </a:pPr>
            <a:r>
              <a:rPr lang="en-GB" smtClean="0"/>
              <a:t>Opening our gates</a:t>
            </a:r>
          </a:p>
        </p:txBody>
      </p:sp>
      <p:sp>
        <p:nvSpPr>
          <p:cNvPr id="1125379" name="Rectangle 3"/>
          <p:cNvSpPr>
            <a:spLocks noGrp="1" noChangeArrowheads="1"/>
          </p:cNvSpPr>
          <p:nvPr>
            <p:ph type="body" idx="1"/>
          </p:nvPr>
        </p:nvSpPr>
        <p:spPr>
          <a:xfrm>
            <a:off x="0" y="981075"/>
            <a:ext cx="9144000" cy="5688013"/>
          </a:xfrm>
        </p:spPr>
        <p:txBody>
          <a:bodyPr>
            <a:normAutofit/>
          </a:bodyPr>
          <a:lstStyle/>
          <a:p>
            <a:pPr eaLnBrk="1" hangingPunct="1">
              <a:spcBef>
                <a:spcPts val="1800"/>
              </a:spcBef>
              <a:defRPr/>
            </a:pPr>
            <a:r>
              <a:rPr lang="en-GB" sz="3700" b="1" dirty="0" smtClean="0">
                <a:solidFill>
                  <a:srgbClr val="FFFF00"/>
                </a:solidFill>
              </a:rPr>
              <a:t>Body Gateways</a:t>
            </a:r>
            <a:endParaRPr lang="en-GB" sz="3700" dirty="0" smtClean="0">
              <a:solidFill>
                <a:srgbClr val="FFFF00"/>
              </a:solidFill>
            </a:endParaRPr>
          </a:p>
          <a:p>
            <a:pPr eaLnBrk="1" hangingPunct="1">
              <a:spcBef>
                <a:spcPts val="1800"/>
              </a:spcBef>
              <a:defRPr/>
            </a:pPr>
            <a:r>
              <a:rPr lang="en-GB" sz="3700" dirty="0" smtClean="0"/>
              <a:t>We need to relearn to see from the inside out, hear from the inside out etc.</a:t>
            </a:r>
          </a:p>
          <a:p>
            <a:pPr eaLnBrk="1" hangingPunct="1">
              <a:spcBef>
                <a:spcPts val="1800"/>
              </a:spcBef>
              <a:defRPr/>
            </a:pPr>
            <a:r>
              <a:rPr lang="en-GB" sz="3700" dirty="0" smtClean="0"/>
              <a:t>The body must become a slave and servant of the soul. The soul </a:t>
            </a:r>
            <a:r>
              <a:rPr lang="en-GB" sz="3700" dirty="0"/>
              <a:t>must become a </a:t>
            </a:r>
            <a:r>
              <a:rPr lang="en-GB" sz="3700" dirty="0" smtClean="0"/>
              <a:t>slave and servant of the spirit. The spirit </a:t>
            </a:r>
            <a:r>
              <a:rPr lang="en-GB" sz="3700" dirty="0"/>
              <a:t>must become a </a:t>
            </a:r>
            <a:r>
              <a:rPr lang="en-GB" sz="3700" dirty="0" smtClean="0"/>
              <a:t>bond servant of Jesus Christ in the centre of our being.</a:t>
            </a:r>
          </a:p>
        </p:txBody>
      </p:sp>
    </p:spTree>
    <p:extLst>
      <p:ext uri="{BB962C8B-B14F-4D97-AF65-F5344CB8AC3E}">
        <p14:creationId xmlns:p14="http://schemas.microsoft.com/office/powerpoint/2010/main" val="1589068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5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5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53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5379"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426" name="Rectangle 2"/>
          <p:cNvSpPr>
            <a:spLocks noGrp="1" noChangeArrowheads="1"/>
          </p:cNvSpPr>
          <p:nvPr>
            <p:ph type="title"/>
          </p:nvPr>
        </p:nvSpPr>
        <p:spPr>
          <a:xfrm>
            <a:off x="395536" y="0"/>
            <a:ext cx="8229600" cy="756997"/>
          </a:xfrm>
        </p:spPr>
        <p:txBody>
          <a:bodyPr/>
          <a:lstStyle/>
          <a:p>
            <a:pPr eaLnBrk="1" hangingPunct="1">
              <a:defRPr/>
            </a:pPr>
            <a:r>
              <a:rPr lang="en-GB" dirty="0" smtClean="0"/>
              <a:t>Opening our gates</a:t>
            </a:r>
          </a:p>
        </p:txBody>
      </p:sp>
      <p:sp>
        <p:nvSpPr>
          <p:cNvPr id="1127427" name="Rectangle 3"/>
          <p:cNvSpPr>
            <a:spLocks noGrp="1" noChangeArrowheads="1"/>
          </p:cNvSpPr>
          <p:nvPr>
            <p:ph type="body" idx="1"/>
          </p:nvPr>
        </p:nvSpPr>
        <p:spPr>
          <a:xfrm>
            <a:off x="0" y="836712"/>
            <a:ext cx="9144000" cy="6021289"/>
          </a:xfrm>
        </p:spPr>
        <p:txBody>
          <a:bodyPr>
            <a:noAutofit/>
          </a:bodyPr>
          <a:lstStyle/>
          <a:p>
            <a:pPr eaLnBrk="1" hangingPunct="1">
              <a:spcBef>
                <a:spcPct val="35000"/>
              </a:spcBef>
              <a:defRPr/>
            </a:pPr>
            <a:r>
              <a:rPr lang="en-GB" sz="3500" b="1" dirty="0" smtClean="0">
                <a:solidFill>
                  <a:srgbClr val="FFFF00"/>
                </a:solidFill>
              </a:rPr>
              <a:t>How to keep a gateway flowing</a:t>
            </a:r>
            <a:r>
              <a:rPr lang="en-GB" sz="3500" dirty="0" smtClean="0">
                <a:solidFill>
                  <a:srgbClr val="FFFF00"/>
                </a:solidFill>
              </a:rPr>
              <a:t>.</a:t>
            </a:r>
          </a:p>
          <a:p>
            <a:pPr eaLnBrk="1" hangingPunct="1">
              <a:spcBef>
                <a:spcPct val="35000"/>
              </a:spcBef>
              <a:defRPr/>
            </a:pPr>
            <a:r>
              <a:rPr lang="en-GB" sz="3500" dirty="0" smtClean="0"/>
              <a:t>Keep short accounts, by confession and repentance as soon as the conscience picks up sin.</a:t>
            </a:r>
          </a:p>
          <a:p>
            <a:pPr eaLnBrk="1" hangingPunct="1">
              <a:spcBef>
                <a:spcPct val="35000"/>
              </a:spcBef>
              <a:defRPr/>
            </a:pPr>
            <a:r>
              <a:rPr lang="en-GB" sz="3500" dirty="0" smtClean="0"/>
              <a:t>Be sensitive to the Holy Spirit, through conviction and being sensitive to warnings, intuitions etc.</a:t>
            </a:r>
          </a:p>
          <a:p>
            <a:pPr eaLnBrk="1" hangingPunct="1">
              <a:spcBef>
                <a:spcPct val="35000"/>
              </a:spcBef>
              <a:defRPr/>
            </a:pPr>
            <a:r>
              <a:rPr lang="en-GB" sz="3500" dirty="0" smtClean="0"/>
              <a:t>Spend as much time as possible strongly praying in tongues inside &amp; out, to keep the spirit flowing.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74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27"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3651" name="Rectangle 3"/>
          <p:cNvSpPr>
            <a:spLocks noGrp="1" noChangeArrowheads="1"/>
          </p:cNvSpPr>
          <p:nvPr>
            <p:ph type="title"/>
          </p:nvPr>
        </p:nvSpPr>
        <p:spPr>
          <a:xfrm>
            <a:off x="468313" y="0"/>
            <a:ext cx="8229600" cy="760413"/>
          </a:xfrm>
        </p:spPr>
        <p:txBody>
          <a:bodyPr lIns="0" tIns="0" rIns="0" bIns="0"/>
          <a:lstStyle/>
          <a:p>
            <a:pPr eaLnBrk="1" hangingPunct="1">
              <a:defRPr/>
            </a:pPr>
            <a:r>
              <a:rPr lang="en-GB" dirty="0" smtClean="0"/>
              <a:t>Preparing for Destiny- Practice</a:t>
            </a:r>
          </a:p>
        </p:txBody>
      </p:sp>
      <p:sp>
        <p:nvSpPr>
          <p:cNvPr id="923652" name="Rectangle 4"/>
          <p:cNvSpPr>
            <a:spLocks noGrp="1" noChangeArrowheads="1"/>
          </p:cNvSpPr>
          <p:nvPr>
            <p:ph type="body" idx="1"/>
          </p:nvPr>
        </p:nvSpPr>
        <p:spPr>
          <a:xfrm>
            <a:off x="179388" y="981075"/>
            <a:ext cx="8964612" cy="5616575"/>
          </a:xfrm>
        </p:spPr>
        <p:txBody>
          <a:bodyPr lIns="18000" tIns="0" rIns="18000" bIns="0"/>
          <a:lstStyle/>
          <a:p>
            <a:pPr eaLnBrk="1" hangingPunct="1">
              <a:defRPr/>
            </a:pPr>
            <a:r>
              <a:rPr lang="en-GB" sz="3600" dirty="0" err="1" smtClean="0"/>
              <a:t>Heb</a:t>
            </a:r>
            <a:r>
              <a:rPr lang="en-GB" sz="3600" dirty="0" smtClean="0"/>
              <a:t> 5:14 But solid food is for the mature, who because of </a:t>
            </a:r>
            <a:r>
              <a:rPr lang="en-GB" sz="3600" dirty="0" smtClean="0">
                <a:solidFill>
                  <a:srgbClr val="FFFF00"/>
                </a:solidFill>
              </a:rPr>
              <a:t>practice have their senses trained</a:t>
            </a:r>
            <a:r>
              <a:rPr lang="en-GB" sz="3600" dirty="0" smtClean="0"/>
              <a:t> to discern good and evil. (</a:t>
            </a:r>
            <a:r>
              <a:rPr lang="en-GB" sz="3600" dirty="0" smtClean="0">
                <a:solidFill>
                  <a:srgbClr val="FFFF00"/>
                </a:solidFill>
              </a:rPr>
              <a:t>spirit &amp; soul</a:t>
            </a:r>
            <a:r>
              <a:rPr lang="en-GB" sz="3600" dirty="0" smtClean="0"/>
              <a:t>)</a:t>
            </a:r>
          </a:p>
          <a:p>
            <a:pPr eaLnBrk="1" hangingPunct="1">
              <a:defRPr/>
            </a:pPr>
            <a:r>
              <a:rPr lang="en-GB" sz="3600" dirty="0" smtClean="0"/>
              <a:t>Perseverance in dealing with soul blockages</a:t>
            </a:r>
          </a:p>
          <a:p>
            <a:pPr eaLnBrk="1" hangingPunct="1">
              <a:defRPr/>
            </a:pPr>
            <a:r>
              <a:rPr lang="en-GB" sz="3600" dirty="0" smtClean="0"/>
              <a:t>Practice Daily</a:t>
            </a:r>
            <a:r>
              <a:rPr lang="en-GB" sz="3600" dirty="0"/>
              <a:t> </a:t>
            </a:r>
            <a:r>
              <a:rPr lang="en-GB" sz="3600" dirty="0" smtClean="0"/>
              <a:t>- Flowing from inside out so the Kingdom manifests through &amp; around us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36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36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36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52"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a:xfrm>
            <a:off x="323850" y="836613"/>
            <a:ext cx="8820150" cy="5832475"/>
          </a:xfrm>
        </p:spPr>
        <p:txBody>
          <a:bodyPr>
            <a:normAutofit/>
          </a:bodyPr>
          <a:lstStyle/>
          <a:p>
            <a:pPr>
              <a:spcBef>
                <a:spcPts val="1200"/>
              </a:spcBef>
            </a:pPr>
            <a:r>
              <a:rPr lang="en-GB" sz="3600" dirty="0" smtClean="0"/>
              <a:t>Father </a:t>
            </a:r>
            <a:r>
              <a:rPr lang="en-GB" sz="3600" dirty="0"/>
              <a:t>by faith </a:t>
            </a:r>
            <a:r>
              <a:rPr lang="en-GB" sz="3600" dirty="0" smtClean="0"/>
              <a:t>I choose to step into Your heavenly presence </a:t>
            </a:r>
          </a:p>
          <a:p>
            <a:pPr>
              <a:spcBef>
                <a:spcPts val="1200"/>
              </a:spcBef>
            </a:pPr>
            <a:r>
              <a:rPr lang="en-GB" sz="3600" dirty="0" smtClean="0"/>
              <a:t>I receive Your acceptance, love, mercy and grace</a:t>
            </a:r>
          </a:p>
          <a:p>
            <a:pPr>
              <a:spcBef>
                <a:spcPts val="1200"/>
              </a:spcBef>
            </a:pPr>
            <a:r>
              <a:rPr lang="en-GB" sz="3600" dirty="0" smtClean="0"/>
              <a:t>I stand in the victory of the cross forgiven, justified and cleansed</a:t>
            </a:r>
          </a:p>
          <a:p>
            <a:pPr>
              <a:spcBef>
                <a:spcPts val="1200"/>
              </a:spcBef>
            </a:pPr>
            <a:r>
              <a:rPr lang="en-GB" sz="3600" dirty="0" smtClean="0"/>
              <a:t>I thank you that clothe me in white robes of righteousness</a:t>
            </a:r>
          </a:p>
          <a:p>
            <a:pPr>
              <a:spcBef>
                <a:spcPts val="1200"/>
              </a:spcBef>
            </a:pPr>
            <a:r>
              <a:rPr lang="en-GB" sz="3600" dirty="0" smtClean="0"/>
              <a:t>I am the righteousness of God in Christ</a:t>
            </a:r>
          </a:p>
        </p:txBody>
      </p:sp>
      <p:sp>
        <p:nvSpPr>
          <p:cNvPr id="1010691"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62758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06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06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06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069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06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0690" grpId="0" build="p"/>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9970" name="Rectangle 2"/>
          <p:cNvSpPr>
            <a:spLocks noGrp="1" noChangeArrowheads="1"/>
          </p:cNvSpPr>
          <p:nvPr>
            <p:ph type="body" idx="1"/>
          </p:nvPr>
        </p:nvSpPr>
        <p:spPr>
          <a:xfrm>
            <a:off x="323850" y="836613"/>
            <a:ext cx="8575675" cy="5832475"/>
          </a:xfrm>
        </p:spPr>
        <p:txBody>
          <a:bodyPr/>
          <a:lstStyle/>
          <a:p>
            <a:r>
              <a:rPr lang="en-GB" sz="3600" dirty="0"/>
              <a:t>Father I choose to deny myself &amp; surrender control of my life to you</a:t>
            </a:r>
          </a:p>
          <a:p>
            <a:r>
              <a:rPr lang="en-GB" sz="3600" dirty="0"/>
              <a:t>I give you my conscience</a:t>
            </a:r>
          </a:p>
          <a:p>
            <a:r>
              <a:rPr lang="en-GB" sz="3600" dirty="0"/>
              <a:t>I repent and </a:t>
            </a:r>
            <a:r>
              <a:rPr lang="en-GB" sz="3600" dirty="0" smtClean="0"/>
              <a:t>renounce </a:t>
            </a:r>
            <a:r>
              <a:rPr lang="en-GB" sz="3600" dirty="0"/>
              <a:t>everything that has damaged my conscience</a:t>
            </a:r>
          </a:p>
          <a:p>
            <a:r>
              <a:rPr lang="en-GB" sz="3600" dirty="0"/>
              <a:t>I ask you to purify &amp; restore my conscience</a:t>
            </a:r>
          </a:p>
          <a:p>
            <a:r>
              <a:rPr lang="en-GB" sz="3600" dirty="0"/>
              <a:t>Direct &amp; Protect me through conscience by reverence &amp; fear of the Lord</a:t>
            </a:r>
          </a:p>
        </p:txBody>
      </p:sp>
      <p:sp>
        <p:nvSpPr>
          <p:cNvPr id="979971"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a:t>Preparing for Destiny – Soul</a:t>
            </a:r>
          </a:p>
        </p:txBody>
      </p:sp>
    </p:spTree>
    <p:extLst>
      <p:ext uri="{BB962C8B-B14F-4D97-AF65-F5344CB8AC3E}">
        <p14:creationId xmlns:p14="http://schemas.microsoft.com/office/powerpoint/2010/main" val="15427837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99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997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997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997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799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9970" grpId="0" build="p"/>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a:xfrm>
            <a:off x="107504" y="836613"/>
            <a:ext cx="9036496" cy="5832475"/>
          </a:xfrm>
        </p:spPr>
        <p:txBody>
          <a:bodyPr/>
          <a:lstStyle/>
          <a:p>
            <a:pPr>
              <a:lnSpc>
                <a:spcPct val="90000"/>
              </a:lnSpc>
            </a:pPr>
            <a:r>
              <a:rPr lang="en-GB" sz="3600" dirty="0"/>
              <a:t>Father I choose to deny myself &amp; surrender control of my life to you</a:t>
            </a:r>
          </a:p>
          <a:p>
            <a:pPr>
              <a:lnSpc>
                <a:spcPct val="90000"/>
              </a:lnSpc>
            </a:pPr>
            <a:r>
              <a:rPr lang="en-GB" sz="3600" dirty="0"/>
              <a:t>I give you my reason centre</a:t>
            </a:r>
          </a:p>
          <a:p>
            <a:pPr>
              <a:lnSpc>
                <a:spcPct val="90000"/>
              </a:lnSpc>
            </a:pPr>
            <a:r>
              <a:rPr lang="en-GB" sz="3600" dirty="0"/>
              <a:t>I repent and renounce doubt, unbelief, rationalism, scepticism, cynicism, denial</a:t>
            </a:r>
          </a:p>
          <a:p>
            <a:pPr>
              <a:lnSpc>
                <a:spcPct val="90000"/>
              </a:lnSpc>
            </a:pPr>
            <a:r>
              <a:rPr lang="en-GB" sz="3600" dirty="0"/>
              <a:t>I ask you cleanse me of all false doctrine, philosophies &amp; ideas </a:t>
            </a:r>
          </a:p>
          <a:p>
            <a:pPr>
              <a:lnSpc>
                <a:spcPct val="90000"/>
              </a:lnSpc>
            </a:pPr>
            <a:r>
              <a:rPr lang="en-GB" sz="3600" dirty="0"/>
              <a:t>I ask you to renew &amp; restore my reason</a:t>
            </a:r>
          </a:p>
          <a:p>
            <a:pPr>
              <a:lnSpc>
                <a:spcPct val="90000"/>
              </a:lnSpc>
            </a:pPr>
            <a:r>
              <a:rPr lang="en-GB" sz="3600" dirty="0"/>
              <a:t>Use my reason to interpret your thoughts &amp; understand your ways</a:t>
            </a:r>
          </a:p>
        </p:txBody>
      </p:sp>
      <p:sp>
        <p:nvSpPr>
          <p:cNvPr id="1010691"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2835781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06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069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069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069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069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069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0690" grpId="0" build="p"/>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2738" name="Rectangle 2"/>
          <p:cNvSpPr>
            <a:spLocks noGrp="1" noChangeArrowheads="1"/>
          </p:cNvSpPr>
          <p:nvPr>
            <p:ph type="body" idx="1"/>
          </p:nvPr>
        </p:nvSpPr>
        <p:spPr>
          <a:xfrm>
            <a:off x="107504" y="836613"/>
            <a:ext cx="9036496" cy="6021387"/>
          </a:xfrm>
        </p:spPr>
        <p:txBody>
          <a:bodyPr/>
          <a:lstStyle/>
          <a:p>
            <a:pPr>
              <a:spcBef>
                <a:spcPts val="1200"/>
              </a:spcBef>
            </a:pPr>
            <a:r>
              <a:rPr lang="en-GB" sz="3600" dirty="0"/>
              <a:t>Father I choose to deny myself &amp; surrender control of my life to you</a:t>
            </a:r>
          </a:p>
          <a:p>
            <a:pPr>
              <a:spcBef>
                <a:spcPts val="1200"/>
              </a:spcBef>
            </a:pPr>
            <a:r>
              <a:rPr lang="en-GB" sz="3600" dirty="0"/>
              <a:t>I give you my imagination</a:t>
            </a:r>
          </a:p>
          <a:p>
            <a:pPr>
              <a:spcBef>
                <a:spcPts val="1200"/>
              </a:spcBef>
            </a:pPr>
            <a:r>
              <a:rPr lang="en-GB" sz="3600" dirty="0"/>
              <a:t>I repent and renounce of viewing any image that has polluted me</a:t>
            </a:r>
          </a:p>
          <a:p>
            <a:pPr>
              <a:spcBef>
                <a:spcPts val="1200"/>
              </a:spcBef>
            </a:pPr>
            <a:r>
              <a:rPr lang="en-GB" sz="3600" dirty="0"/>
              <a:t>I ask you to blot out every image with </a:t>
            </a:r>
            <a:r>
              <a:rPr lang="en-GB" sz="3600" dirty="0" smtClean="0"/>
              <a:t>the blood </a:t>
            </a:r>
            <a:r>
              <a:rPr lang="en-GB" sz="3600" dirty="0"/>
              <a:t>of Jesus</a:t>
            </a:r>
          </a:p>
          <a:p>
            <a:pPr>
              <a:spcBef>
                <a:spcPts val="1200"/>
              </a:spcBef>
            </a:pPr>
            <a:r>
              <a:rPr lang="en-GB" sz="3600" dirty="0"/>
              <a:t>Purify &amp; restore my imagination</a:t>
            </a:r>
          </a:p>
          <a:p>
            <a:pPr>
              <a:spcBef>
                <a:spcPts val="1200"/>
              </a:spcBef>
            </a:pPr>
            <a:r>
              <a:rPr lang="en-GB" sz="3600" dirty="0"/>
              <a:t>Restore my screen, vision &amp; revelation </a:t>
            </a:r>
          </a:p>
        </p:txBody>
      </p:sp>
      <p:sp>
        <p:nvSpPr>
          <p:cNvPr id="1012739"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2654122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27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273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273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273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273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27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2738"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300" dirty="0" err="1" smtClean="0"/>
              <a:t>Eph</a:t>
            </a:r>
            <a:r>
              <a:rPr lang="en-GB" sz="3300" dirty="0" smtClean="0"/>
              <a:t> </a:t>
            </a:r>
            <a:r>
              <a:rPr lang="en-GB" sz="3300" dirty="0" smtClean="0"/>
              <a:t>1:</a:t>
            </a:r>
            <a:r>
              <a:rPr lang="en-GB" sz="3300" baseline="30000" dirty="0"/>
              <a:t>3</a:t>
            </a:r>
            <a:r>
              <a:rPr lang="en-GB" sz="3300" dirty="0"/>
              <a:t> Blessed </a:t>
            </a:r>
            <a:r>
              <a:rPr lang="en-GB" sz="3300" i="1" dirty="0"/>
              <a:t>be</a:t>
            </a:r>
            <a:r>
              <a:rPr lang="en-GB" sz="3300" dirty="0"/>
              <a:t> the </a:t>
            </a:r>
            <a:r>
              <a:rPr lang="en-GB" sz="3300" dirty="0" smtClean="0"/>
              <a:t>God .., </a:t>
            </a:r>
            <a:r>
              <a:rPr lang="en-GB" sz="3300" dirty="0"/>
              <a:t>who has blessed us with every spiritual blessing in the </a:t>
            </a:r>
            <a:r>
              <a:rPr lang="en-GB" sz="3300" dirty="0">
                <a:solidFill>
                  <a:srgbClr val="FFFF00"/>
                </a:solidFill>
              </a:rPr>
              <a:t>heavenly</a:t>
            </a:r>
            <a:r>
              <a:rPr lang="en-GB" sz="3300" dirty="0"/>
              <a:t> </a:t>
            </a:r>
            <a:r>
              <a:rPr lang="en-GB" sz="3300" i="1" dirty="0"/>
              <a:t>places</a:t>
            </a:r>
            <a:r>
              <a:rPr lang="en-GB" sz="3300" dirty="0"/>
              <a:t> </a:t>
            </a:r>
            <a:r>
              <a:rPr lang="en-GB" sz="3300" dirty="0">
                <a:solidFill>
                  <a:srgbClr val="FFFF00"/>
                </a:solidFill>
              </a:rPr>
              <a:t>in Christ</a:t>
            </a:r>
            <a:endParaRPr lang="en-GB" sz="3300" dirty="0" smtClean="0">
              <a:solidFill>
                <a:srgbClr val="FFFF00"/>
              </a:solidFill>
            </a:endParaRPr>
          </a:p>
          <a:p>
            <a:pPr>
              <a:spcBef>
                <a:spcPts val="1800"/>
              </a:spcBef>
            </a:pPr>
            <a:r>
              <a:rPr lang="en-GB" sz="3300" dirty="0" err="1" smtClean="0"/>
              <a:t>Eph</a:t>
            </a:r>
            <a:r>
              <a:rPr lang="en-GB" sz="3300" dirty="0"/>
              <a:t> 2:6 and raised us up with Him, and seated us with Him in the </a:t>
            </a:r>
            <a:r>
              <a:rPr lang="en-GB" sz="3300" dirty="0">
                <a:solidFill>
                  <a:srgbClr val="FFFF00"/>
                </a:solidFill>
              </a:rPr>
              <a:t>heavenly</a:t>
            </a:r>
            <a:r>
              <a:rPr lang="en-GB" sz="3300" dirty="0"/>
              <a:t> places </a:t>
            </a:r>
            <a:r>
              <a:rPr lang="en-GB" sz="3300" dirty="0">
                <a:solidFill>
                  <a:srgbClr val="FFFF00"/>
                </a:solidFill>
              </a:rPr>
              <a:t>in Christ Jesus</a:t>
            </a:r>
            <a:r>
              <a:rPr lang="en-GB" sz="3300" dirty="0">
                <a:solidFill>
                  <a:srgbClr val="FFFF00"/>
                </a:solidFill>
              </a:rPr>
              <a:t>, </a:t>
            </a:r>
            <a:endParaRPr lang="en-GB" sz="3300" dirty="0" smtClean="0">
              <a:solidFill>
                <a:srgbClr val="FFFF00"/>
              </a:solidFill>
            </a:endParaRPr>
          </a:p>
          <a:p>
            <a:pPr>
              <a:spcBef>
                <a:spcPts val="1800"/>
              </a:spcBef>
            </a:pPr>
            <a:r>
              <a:rPr lang="en-GB" sz="3300" dirty="0" smtClean="0"/>
              <a:t>Flow </a:t>
            </a:r>
            <a:r>
              <a:rPr lang="en-GB" sz="3300" dirty="0"/>
              <a:t>revelation, resources, authority, light, glory, God’s presence &amp; power from the unseen spiritual heavenly dimension into the physical realm through the gateway of </a:t>
            </a:r>
            <a:r>
              <a:rPr lang="en-GB" sz="3300" dirty="0" smtClean="0"/>
              <a:t>our lives</a:t>
            </a:r>
            <a:endParaRPr lang="en-GB" sz="3300" dirty="0"/>
          </a:p>
          <a:p>
            <a:pPr>
              <a:spcBef>
                <a:spcPts val="1800"/>
              </a:spcBef>
            </a:pPr>
            <a:endParaRPr lang="en-GB" sz="33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21479220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4786" name="Rectangle 2"/>
          <p:cNvSpPr>
            <a:spLocks noGrp="1" noChangeArrowheads="1"/>
          </p:cNvSpPr>
          <p:nvPr>
            <p:ph type="body" idx="1"/>
          </p:nvPr>
        </p:nvSpPr>
        <p:spPr>
          <a:xfrm>
            <a:off x="0" y="836613"/>
            <a:ext cx="9144000" cy="6021387"/>
          </a:xfrm>
        </p:spPr>
        <p:txBody>
          <a:bodyPr/>
          <a:lstStyle/>
          <a:p>
            <a:pPr>
              <a:spcBef>
                <a:spcPts val="1800"/>
              </a:spcBef>
            </a:pPr>
            <a:r>
              <a:rPr lang="en-GB" dirty="0"/>
              <a:t>Father I choose to deny myself &amp; surrender control of my life to you</a:t>
            </a:r>
          </a:p>
          <a:p>
            <a:pPr>
              <a:spcBef>
                <a:spcPts val="1800"/>
              </a:spcBef>
            </a:pPr>
            <a:r>
              <a:rPr lang="en-GB" dirty="0"/>
              <a:t>I give you my heart </a:t>
            </a:r>
            <a:r>
              <a:rPr lang="en-GB" dirty="0" smtClean="0"/>
              <a:t>my sub-conscious </a:t>
            </a:r>
            <a:r>
              <a:rPr lang="en-GB" dirty="0"/>
              <a:t>mind</a:t>
            </a:r>
          </a:p>
          <a:p>
            <a:pPr>
              <a:spcBef>
                <a:spcPts val="1800"/>
              </a:spcBef>
            </a:pPr>
            <a:r>
              <a:rPr lang="en-GB" dirty="0"/>
              <a:t>I repent and renounce all strongholds, negative belief &amp; value systems, vows, words, curses, doctrines, triggers, coping &amp; defence mechanisms</a:t>
            </a:r>
          </a:p>
          <a:p>
            <a:pPr>
              <a:spcBef>
                <a:spcPts val="1800"/>
              </a:spcBef>
            </a:pPr>
            <a:r>
              <a:rPr lang="en-GB" dirty="0"/>
              <a:t>I ask you to cleanse every negative memory</a:t>
            </a:r>
          </a:p>
          <a:p>
            <a:pPr>
              <a:spcBef>
                <a:spcPts val="1800"/>
              </a:spcBef>
            </a:pPr>
            <a:r>
              <a:rPr lang="en-GB" dirty="0"/>
              <a:t>Purify, restore &amp; reprogram my heart with your truth, values &amp; my destiny</a:t>
            </a:r>
          </a:p>
        </p:txBody>
      </p:sp>
      <p:sp>
        <p:nvSpPr>
          <p:cNvPr id="1014787"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1246409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47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47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478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478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47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786"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6834" name="Rectangle 2"/>
          <p:cNvSpPr>
            <a:spLocks noGrp="1" noChangeArrowheads="1"/>
          </p:cNvSpPr>
          <p:nvPr>
            <p:ph type="body" idx="1"/>
          </p:nvPr>
        </p:nvSpPr>
        <p:spPr>
          <a:xfrm>
            <a:off x="0" y="836613"/>
            <a:ext cx="9144000" cy="5832475"/>
          </a:xfrm>
        </p:spPr>
        <p:txBody>
          <a:bodyPr/>
          <a:lstStyle/>
          <a:p>
            <a:pPr>
              <a:spcBef>
                <a:spcPts val="1800"/>
              </a:spcBef>
            </a:pPr>
            <a:r>
              <a:rPr lang="en-GB" sz="3600" dirty="0"/>
              <a:t>Father I choose to deny myself &amp; surrender control of my life to you</a:t>
            </a:r>
          </a:p>
          <a:p>
            <a:pPr>
              <a:spcBef>
                <a:spcPts val="1800"/>
              </a:spcBef>
            </a:pPr>
            <a:r>
              <a:rPr lang="en-GB" sz="3600" dirty="0"/>
              <a:t>I give you my emotions</a:t>
            </a:r>
          </a:p>
          <a:p>
            <a:pPr>
              <a:spcBef>
                <a:spcPts val="1800"/>
              </a:spcBef>
            </a:pPr>
            <a:r>
              <a:rPr lang="en-GB" sz="3600" dirty="0"/>
              <a:t>I repent and renounce all unforgiveness, </a:t>
            </a:r>
            <a:r>
              <a:rPr lang="en-GB" sz="3600" dirty="0" smtClean="0"/>
              <a:t>bitterness, anger &amp; self-pity</a:t>
            </a:r>
            <a:endParaRPr lang="en-GB" sz="3600" dirty="0"/>
          </a:p>
          <a:p>
            <a:pPr>
              <a:spcBef>
                <a:spcPts val="1800"/>
              </a:spcBef>
            </a:pPr>
            <a:r>
              <a:rPr lang="en-GB" sz="3600" dirty="0"/>
              <a:t>I ask you </a:t>
            </a:r>
            <a:r>
              <a:rPr lang="en-GB" sz="3600" dirty="0" smtClean="0"/>
              <a:t>purify </a:t>
            </a:r>
            <a:r>
              <a:rPr lang="en-GB" sz="3600" dirty="0"/>
              <a:t>&amp; restore my emotions</a:t>
            </a:r>
          </a:p>
          <a:p>
            <a:pPr>
              <a:spcBef>
                <a:spcPts val="1800"/>
              </a:spcBef>
            </a:pPr>
            <a:r>
              <a:rPr lang="en-GB" sz="3600" dirty="0"/>
              <a:t>Use my emotions to feel your heart &amp; guide me through intuition.</a:t>
            </a:r>
          </a:p>
        </p:txBody>
      </p:sp>
      <p:sp>
        <p:nvSpPr>
          <p:cNvPr id="1016835"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endParaRPr lang="en-GB" sz="4400" dirty="0"/>
          </a:p>
        </p:txBody>
      </p:sp>
    </p:spTree>
    <p:extLst>
      <p:ext uri="{BB962C8B-B14F-4D97-AF65-F5344CB8AC3E}">
        <p14:creationId xmlns:p14="http://schemas.microsoft.com/office/powerpoint/2010/main" val="2318878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68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68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68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683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68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6834" grpId="0" build="p"/>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8882" name="Rectangle 2"/>
          <p:cNvSpPr>
            <a:spLocks noGrp="1" noChangeArrowheads="1"/>
          </p:cNvSpPr>
          <p:nvPr>
            <p:ph type="body" idx="1"/>
          </p:nvPr>
        </p:nvSpPr>
        <p:spPr>
          <a:xfrm>
            <a:off x="0" y="836613"/>
            <a:ext cx="9144000" cy="5832475"/>
          </a:xfrm>
        </p:spPr>
        <p:txBody>
          <a:bodyPr/>
          <a:lstStyle/>
          <a:p>
            <a:pPr>
              <a:lnSpc>
                <a:spcPct val="90000"/>
              </a:lnSpc>
            </a:pPr>
            <a:r>
              <a:rPr lang="en-GB" sz="3600" dirty="0"/>
              <a:t>Father I choose to deny myself &amp; surrender control of my life to you</a:t>
            </a:r>
          </a:p>
          <a:p>
            <a:pPr>
              <a:lnSpc>
                <a:spcPct val="90000"/>
              </a:lnSpc>
            </a:pPr>
            <a:r>
              <a:rPr lang="en-GB" sz="3600" dirty="0"/>
              <a:t>I give you my will</a:t>
            </a:r>
          </a:p>
          <a:p>
            <a:pPr>
              <a:lnSpc>
                <a:spcPct val="90000"/>
              </a:lnSpc>
            </a:pPr>
            <a:r>
              <a:rPr lang="en-GB" sz="3600" dirty="0"/>
              <a:t>I repent and renounce all Sin, Rebellion, Stubbornness, Wilfulness, Control, Fear, Doubt, Unbelief, Indecision</a:t>
            </a:r>
          </a:p>
          <a:p>
            <a:pPr>
              <a:lnSpc>
                <a:spcPct val="90000"/>
              </a:lnSpc>
            </a:pPr>
            <a:r>
              <a:rPr lang="en-GB" sz="3600" dirty="0"/>
              <a:t>I ask you to Purify &amp; restore my will &amp; Restore courage, perseverance</a:t>
            </a:r>
          </a:p>
          <a:p>
            <a:pPr>
              <a:lnSpc>
                <a:spcPct val="90000"/>
              </a:lnSpc>
            </a:pPr>
            <a:r>
              <a:rPr lang="en-GB" sz="3600" dirty="0"/>
              <a:t>Use my will to enable me to do your will through obedience &amp; true worship</a:t>
            </a:r>
          </a:p>
        </p:txBody>
      </p:sp>
      <p:sp>
        <p:nvSpPr>
          <p:cNvPr id="1018883"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 </a:t>
            </a:r>
            <a:r>
              <a:rPr lang="en-GB" sz="4000" dirty="0"/>
              <a:t>Practice</a:t>
            </a:r>
            <a:endParaRPr lang="en-GB" sz="4400" dirty="0"/>
          </a:p>
        </p:txBody>
      </p:sp>
    </p:spTree>
    <p:extLst>
      <p:ext uri="{BB962C8B-B14F-4D97-AF65-F5344CB8AC3E}">
        <p14:creationId xmlns:p14="http://schemas.microsoft.com/office/powerpoint/2010/main" val="1759939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88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88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888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888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88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882" grpId="0" build="p"/>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8882" name="Rectangle 2"/>
          <p:cNvSpPr>
            <a:spLocks noGrp="1" noChangeArrowheads="1"/>
          </p:cNvSpPr>
          <p:nvPr>
            <p:ph type="body" idx="1"/>
          </p:nvPr>
        </p:nvSpPr>
        <p:spPr>
          <a:xfrm>
            <a:off x="0" y="836613"/>
            <a:ext cx="9144000" cy="6021387"/>
          </a:xfrm>
        </p:spPr>
        <p:txBody>
          <a:bodyPr/>
          <a:lstStyle/>
          <a:p>
            <a:pPr>
              <a:lnSpc>
                <a:spcPct val="90000"/>
              </a:lnSpc>
            </a:pPr>
            <a:r>
              <a:rPr lang="en-GB" sz="3600" dirty="0" smtClean="0"/>
              <a:t>Father I surrender my spirit, soul and body to You</a:t>
            </a:r>
          </a:p>
          <a:p>
            <a:pPr>
              <a:lnSpc>
                <a:spcPct val="90000"/>
              </a:lnSpc>
            </a:pPr>
            <a:r>
              <a:rPr lang="en-GB" sz="3600" dirty="0" smtClean="0"/>
              <a:t>I declare that Jesus is Lord of the gates of my life</a:t>
            </a:r>
          </a:p>
          <a:p>
            <a:pPr>
              <a:lnSpc>
                <a:spcPct val="90000"/>
              </a:lnSpc>
            </a:pPr>
            <a:r>
              <a:rPr lang="en-GB" sz="3600" dirty="0" smtClean="0"/>
              <a:t>I step back into this realm readily available to do Your will &amp; purposes</a:t>
            </a:r>
          </a:p>
          <a:p>
            <a:pPr>
              <a:lnSpc>
                <a:spcPct val="90000"/>
              </a:lnSpc>
            </a:pPr>
            <a:r>
              <a:rPr lang="en-GB" sz="3600" dirty="0" smtClean="0"/>
              <a:t>Manifest Your glory &amp; presence in &amp; through my life</a:t>
            </a:r>
          </a:p>
          <a:p>
            <a:pPr>
              <a:lnSpc>
                <a:spcPct val="90000"/>
              </a:lnSpc>
            </a:pPr>
            <a:r>
              <a:rPr lang="en-GB" sz="3600" dirty="0" smtClean="0"/>
              <a:t>Manifest Your Kingdom authority and power through me and around me </a:t>
            </a:r>
            <a:endParaRPr lang="en-GB" sz="3600" dirty="0"/>
          </a:p>
        </p:txBody>
      </p:sp>
      <p:sp>
        <p:nvSpPr>
          <p:cNvPr id="1018883"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 </a:t>
            </a:r>
            <a:r>
              <a:rPr lang="en-GB" sz="4000" dirty="0"/>
              <a:t>Practice</a:t>
            </a:r>
            <a:endParaRPr lang="en-GB" sz="4400" dirty="0"/>
          </a:p>
        </p:txBody>
      </p:sp>
    </p:spTree>
    <p:extLst>
      <p:ext uri="{BB962C8B-B14F-4D97-AF65-F5344CB8AC3E}">
        <p14:creationId xmlns:p14="http://schemas.microsoft.com/office/powerpoint/2010/main" val="1736946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88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88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88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88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88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882"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a:xfrm>
            <a:off x="444500" y="0"/>
            <a:ext cx="8229600" cy="350838"/>
          </a:xfrm>
        </p:spPr>
        <p:txBody>
          <a:bodyPr/>
          <a:lstStyle/>
          <a:p>
            <a:r>
              <a:rPr lang="en-GB" sz="2800"/>
              <a:t>Spirit Gates</a:t>
            </a:r>
          </a:p>
        </p:txBody>
      </p:sp>
      <p:sp>
        <p:nvSpPr>
          <p:cNvPr id="891907" name="AutoShape 3"/>
          <p:cNvSpPr>
            <a:spLocks noChangeArrowheads="1"/>
          </p:cNvSpPr>
          <p:nvPr/>
        </p:nvSpPr>
        <p:spPr bwMode="auto">
          <a:xfrm>
            <a:off x="2555875" y="765175"/>
            <a:ext cx="382588" cy="2322513"/>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700" smtClean="0">
                <a:solidFill>
                  <a:srgbClr val="000000"/>
                </a:solidFill>
                <a:latin typeface="Arial" charset="0"/>
              </a:rPr>
              <a:t>F</a:t>
            </a:r>
            <a:br>
              <a:rPr lang="en-GB" sz="1700" smtClean="0">
                <a:solidFill>
                  <a:srgbClr val="000000"/>
                </a:solidFill>
                <a:latin typeface="Arial" charset="0"/>
              </a:rPr>
            </a:br>
            <a:r>
              <a:rPr lang="en-GB" sz="1700" smtClean="0">
                <a:solidFill>
                  <a:srgbClr val="000000"/>
                </a:solidFill>
                <a:latin typeface="Arial" charset="0"/>
              </a:rPr>
              <a:t>E</a:t>
            </a:r>
            <a:br>
              <a:rPr lang="en-GB" sz="1700" smtClean="0">
                <a:solidFill>
                  <a:srgbClr val="000000"/>
                </a:solidFill>
                <a:latin typeface="Arial" charset="0"/>
              </a:rPr>
            </a:br>
            <a:r>
              <a:rPr lang="en-GB" sz="1700" smtClean="0">
                <a:solidFill>
                  <a:srgbClr val="000000"/>
                </a:solidFill>
                <a:latin typeface="Arial" charset="0"/>
              </a:rPr>
              <a:t>L</a:t>
            </a:r>
            <a:br>
              <a:rPr lang="en-GB" sz="1700" smtClean="0">
                <a:solidFill>
                  <a:srgbClr val="000000"/>
                </a:solidFill>
                <a:latin typeface="Arial" charset="0"/>
              </a:rPr>
            </a:br>
            <a:r>
              <a:rPr lang="en-GB" sz="1700" smtClean="0">
                <a:solidFill>
                  <a:srgbClr val="000000"/>
                </a:solidFill>
                <a:latin typeface="Arial" charset="0"/>
              </a:rPr>
              <a:t>L</a:t>
            </a:r>
            <a:br>
              <a:rPr lang="en-GB" sz="1700" smtClean="0">
                <a:solidFill>
                  <a:srgbClr val="000000"/>
                </a:solidFill>
                <a:latin typeface="Arial" charset="0"/>
              </a:rPr>
            </a:br>
            <a:r>
              <a:rPr lang="en-GB" sz="1700" smtClean="0">
                <a:solidFill>
                  <a:srgbClr val="000000"/>
                </a:solidFill>
                <a:latin typeface="Arial" charset="0"/>
              </a:rPr>
              <a:t>O</a:t>
            </a:r>
            <a:br>
              <a:rPr lang="en-GB" sz="1700" smtClean="0">
                <a:solidFill>
                  <a:srgbClr val="000000"/>
                </a:solidFill>
                <a:latin typeface="Arial" charset="0"/>
              </a:rPr>
            </a:br>
            <a:r>
              <a:rPr lang="en-GB" sz="1700" smtClean="0">
                <a:solidFill>
                  <a:srgbClr val="000000"/>
                </a:solidFill>
                <a:latin typeface="Arial" charset="0"/>
              </a:rPr>
              <a:t>W</a:t>
            </a:r>
            <a:br>
              <a:rPr lang="en-GB" sz="1700" smtClean="0">
                <a:solidFill>
                  <a:srgbClr val="000000"/>
                </a:solidFill>
                <a:latin typeface="Arial" charset="0"/>
              </a:rPr>
            </a:br>
            <a:r>
              <a:rPr lang="en-GB" sz="1700" smtClean="0">
                <a:solidFill>
                  <a:srgbClr val="000000"/>
                </a:solidFill>
                <a:latin typeface="Arial" charset="0"/>
              </a:rPr>
              <a:t>S</a:t>
            </a:r>
            <a:br>
              <a:rPr lang="en-GB" sz="1700" smtClean="0">
                <a:solidFill>
                  <a:srgbClr val="000000"/>
                </a:solidFill>
                <a:latin typeface="Arial" charset="0"/>
              </a:rPr>
            </a:br>
            <a:r>
              <a:rPr lang="en-GB" sz="1700" smtClean="0">
                <a:solidFill>
                  <a:srgbClr val="000000"/>
                </a:solidFill>
                <a:latin typeface="Arial" charset="0"/>
              </a:rPr>
              <a:t>I</a:t>
            </a:r>
            <a:br>
              <a:rPr lang="en-GB" sz="1700" smtClean="0">
                <a:solidFill>
                  <a:srgbClr val="000000"/>
                </a:solidFill>
                <a:latin typeface="Arial" charset="0"/>
              </a:rPr>
            </a:br>
            <a:r>
              <a:rPr lang="en-GB" sz="1700" smtClean="0">
                <a:solidFill>
                  <a:srgbClr val="000000"/>
                </a:solidFill>
                <a:latin typeface="Arial" charset="0"/>
              </a:rPr>
              <a:t>P</a:t>
            </a:r>
          </a:p>
        </p:txBody>
      </p:sp>
      <p:grpSp>
        <p:nvGrpSpPr>
          <p:cNvPr id="2" name="Group 1"/>
          <p:cNvGrpSpPr/>
          <p:nvPr/>
        </p:nvGrpSpPr>
        <p:grpSpPr>
          <a:xfrm>
            <a:off x="3611563" y="728663"/>
            <a:ext cx="3529012" cy="5940425"/>
            <a:chOff x="3611563" y="728663"/>
            <a:chExt cx="3529012" cy="5940425"/>
          </a:xfrm>
        </p:grpSpPr>
        <p:sp>
          <p:nvSpPr>
            <p:cNvPr id="891908" name="AutoShape 4"/>
            <p:cNvSpPr>
              <a:spLocks noChangeArrowheads="1"/>
            </p:cNvSpPr>
            <p:nvPr/>
          </p:nvSpPr>
          <p:spPr bwMode="auto">
            <a:xfrm>
              <a:off x="3635375" y="728663"/>
              <a:ext cx="3455988" cy="7874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600" dirty="0" smtClean="0">
                  <a:solidFill>
                    <a:srgbClr val="000000"/>
                  </a:solidFill>
                  <a:latin typeface="Arial" charset="0"/>
                </a:rPr>
                <a:t>Awestruck All Knowing, </a:t>
              </a:r>
              <a:br>
                <a:rPr lang="en-GB" sz="1600" dirty="0" smtClean="0">
                  <a:solidFill>
                    <a:srgbClr val="000000"/>
                  </a:solidFill>
                  <a:latin typeface="Arial" charset="0"/>
                </a:rPr>
              </a:br>
              <a:r>
                <a:rPr lang="en-GB" sz="1600" dirty="0" smtClean="0">
                  <a:solidFill>
                    <a:srgbClr val="000000"/>
                  </a:solidFill>
                  <a:latin typeface="Arial" charset="0"/>
                </a:rPr>
                <a:t>All Seeing, All Powerful, </a:t>
              </a:r>
              <a:br>
                <a:rPr lang="en-GB" sz="1600" dirty="0" smtClean="0">
                  <a:solidFill>
                    <a:srgbClr val="000000"/>
                  </a:solidFill>
                  <a:latin typeface="Arial" charset="0"/>
                </a:rPr>
              </a:br>
              <a:r>
                <a:rPr lang="en-GB" sz="1600" dirty="0" smtClean="0">
                  <a:solidFill>
                    <a:srgbClr val="000000"/>
                  </a:solidFill>
                  <a:latin typeface="Arial" charset="0"/>
                </a:rPr>
                <a:t>Almighty, Consuming Fire</a:t>
              </a:r>
              <a:endParaRPr lang="en-GB" dirty="0" smtClean="0">
                <a:solidFill>
                  <a:srgbClr val="000000"/>
                </a:solidFill>
                <a:latin typeface="Arial" charset="0"/>
              </a:endParaRPr>
            </a:p>
          </p:txBody>
        </p:sp>
        <p:sp>
          <p:nvSpPr>
            <p:cNvPr id="891909" name="AutoShape 5"/>
            <p:cNvSpPr>
              <a:spLocks noChangeArrowheads="1"/>
            </p:cNvSpPr>
            <p:nvPr/>
          </p:nvSpPr>
          <p:spPr bwMode="auto">
            <a:xfrm>
              <a:off x="3635375" y="1628775"/>
              <a:ext cx="3455988"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Honour Respect</a:t>
              </a:r>
            </a:p>
          </p:txBody>
        </p:sp>
        <p:sp>
          <p:nvSpPr>
            <p:cNvPr id="891910" name="AutoShape 6"/>
            <p:cNvSpPr>
              <a:spLocks noChangeArrowheads="1"/>
            </p:cNvSpPr>
            <p:nvPr/>
          </p:nvSpPr>
          <p:spPr bwMode="auto">
            <a:xfrm>
              <a:off x="3635375" y="2132013"/>
              <a:ext cx="3455988" cy="504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Obeisance, Obedience</a:t>
              </a:r>
              <a:br>
                <a:rPr lang="en-GB" smtClean="0">
                  <a:solidFill>
                    <a:srgbClr val="000000"/>
                  </a:solidFill>
                  <a:latin typeface="Arial" charset="0"/>
                </a:rPr>
              </a:br>
              <a:r>
                <a:rPr lang="en-GB" smtClean="0">
                  <a:solidFill>
                    <a:srgbClr val="000000"/>
                  </a:solidFill>
                  <a:latin typeface="Arial" charset="0"/>
                </a:rPr>
                <a:t>Surrender, Submission</a:t>
              </a:r>
            </a:p>
          </p:txBody>
        </p:sp>
        <p:sp>
          <p:nvSpPr>
            <p:cNvPr id="891911" name="AutoShape 7"/>
            <p:cNvSpPr>
              <a:spLocks noChangeArrowheads="1"/>
            </p:cNvSpPr>
            <p:nvPr/>
          </p:nvSpPr>
          <p:spPr bwMode="auto">
            <a:xfrm>
              <a:off x="3635375" y="2781300"/>
              <a:ext cx="3455988" cy="503238"/>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Constant 2 Way</a:t>
              </a:r>
              <a:br>
                <a:rPr lang="en-GB" smtClean="0">
                  <a:solidFill>
                    <a:srgbClr val="000000"/>
                  </a:solidFill>
                  <a:latin typeface="Arial" charset="0"/>
                </a:rPr>
              </a:br>
              <a:r>
                <a:rPr lang="en-GB" smtClean="0">
                  <a:solidFill>
                    <a:srgbClr val="000000"/>
                  </a:solidFill>
                  <a:latin typeface="Arial" charset="0"/>
                </a:rPr>
                <a:t>Communication Flow </a:t>
              </a:r>
            </a:p>
          </p:txBody>
        </p:sp>
        <p:sp>
          <p:nvSpPr>
            <p:cNvPr id="891912" name="AutoShape 8"/>
            <p:cNvSpPr>
              <a:spLocks noChangeArrowheads="1"/>
            </p:cNvSpPr>
            <p:nvPr/>
          </p:nvSpPr>
          <p:spPr bwMode="auto">
            <a:xfrm>
              <a:off x="3611563" y="4076700"/>
              <a:ext cx="3455987" cy="5588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Harmony, Concord, </a:t>
              </a:r>
              <a:br>
                <a:rPr lang="en-GB" smtClean="0">
                  <a:solidFill>
                    <a:srgbClr val="000000"/>
                  </a:solidFill>
                  <a:latin typeface="Arial" charset="0"/>
                </a:rPr>
              </a:br>
              <a:r>
                <a:rPr lang="en-GB" smtClean="0">
                  <a:solidFill>
                    <a:srgbClr val="000000"/>
                  </a:solidFill>
                  <a:latin typeface="Arial" charset="0"/>
                </a:rPr>
                <a:t>Understanding, Knowing</a:t>
              </a:r>
            </a:p>
          </p:txBody>
        </p:sp>
        <p:sp>
          <p:nvSpPr>
            <p:cNvPr id="891913" name="AutoShape 9"/>
            <p:cNvSpPr>
              <a:spLocks noChangeArrowheads="1"/>
            </p:cNvSpPr>
            <p:nvPr/>
          </p:nvSpPr>
          <p:spPr bwMode="auto">
            <a:xfrm>
              <a:off x="3611563" y="3429000"/>
              <a:ext cx="3455987" cy="576263"/>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Visions, Dreams,</a:t>
              </a:r>
              <a:br>
                <a:rPr lang="en-GB" smtClean="0">
                  <a:solidFill>
                    <a:srgbClr val="000000"/>
                  </a:solidFill>
                  <a:latin typeface="Arial" charset="0"/>
                </a:rPr>
              </a:br>
              <a:r>
                <a:rPr lang="en-GB" smtClean="0">
                  <a:solidFill>
                    <a:srgbClr val="000000"/>
                  </a:solidFill>
                  <a:latin typeface="Arial" charset="0"/>
                </a:rPr>
                <a:t>Seeing Opportunities</a:t>
              </a:r>
            </a:p>
          </p:txBody>
        </p:sp>
        <p:sp>
          <p:nvSpPr>
            <p:cNvPr id="891914" name="AutoShape 10"/>
            <p:cNvSpPr>
              <a:spLocks noChangeArrowheads="1"/>
            </p:cNvSpPr>
            <p:nvPr/>
          </p:nvSpPr>
          <p:spPr bwMode="auto">
            <a:xfrm>
              <a:off x="3635375" y="4779963"/>
              <a:ext cx="3505200" cy="5207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Inspiration, Light, </a:t>
              </a:r>
              <a:br>
                <a:rPr lang="en-GB" smtClean="0">
                  <a:solidFill>
                    <a:srgbClr val="000000"/>
                  </a:solidFill>
                  <a:latin typeface="Arial" charset="0"/>
                </a:rPr>
              </a:br>
              <a:r>
                <a:rPr lang="en-GB" smtClean="0">
                  <a:solidFill>
                    <a:srgbClr val="000000"/>
                  </a:solidFill>
                  <a:latin typeface="Arial" charset="0"/>
                </a:rPr>
                <a:t>Counsel, Wisdom</a:t>
              </a:r>
            </a:p>
          </p:txBody>
        </p:sp>
        <p:sp>
          <p:nvSpPr>
            <p:cNvPr id="891915" name="AutoShape 11"/>
            <p:cNvSpPr>
              <a:spLocks noChangeArrowheads="1"/>
            </p:cNvSpPr>
            <p:nvPr/>
          </p:nvSpPr>
          <p:spPr bwMode="auto">
            <a:xfrm>
              <a:off x="3635375" y="5373688"/>
              <a:ext cx="3455988" cy="503237"/>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Knowledge, Gut feelings</a:t>
              </a:r>
              <a:br>
                <a:rPr lang="en-GB" smtClean="0">
                  <a:solidFill>
                    <a:srgbClr val="000000"/>
                  </a:solidFill>
                  <a:latin typeface="Arial" charset="0"/>
                </a:rPr>
              </a:br>
              <a:r>
                <a:rPr lang="en-GB" smtClean="0">
                  <a:solidFill>
                    <a:srgbClr val="000000"/>
                  </a:solidFill>
                  <a:latin typeface="Arial" charset="0"/>
                </a:rPr>
                <a:t>Instinct</a:t>
              </a:r>
            </a:p>
          </p:txBody>
        </p:sp>
        <p:sp>
          <p:nvSpPr>
            <p:cNvPr id="891916" name="AutoShape 12"/>
            <p:cNvSpPr>
              <a:spLocks noChangeArrowheads="1"/>
            </p:cNvSpPr>
            <p:nvPr/>
          </p:nvSpPr>
          <p:spPr bwMode="auto">
            <a:xfrm>
              <a:off x="3635375" y="6075363"/>
              <a:ext cx="3455988" cy="5937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Spiritual Consciousness</a:t>
              </a:r>
              <a:br>
                <a:rPr lang="en-GB" smtClean="0">
                  <a:solidFill>
                    <a:srgbClr val="000000"/>
                  </a:solidFill>
                  <a:latin typeface="Arial" charset="0"/>
                </a:rPr>
              </a:br>
              <a:r>
                <a:rPr lang="en-GB" smtClean="0">
                  <a:solidFill>
                    <a:srgbClr val="000000"/>
                  </a:solidFill>
                  <a:latin typeface="Arial" charset="0"/>
                </a:rPr>
                <a:t>Heavenly Access</a:t>
              </a:r>
            </a:p>
          </p:txBody>
        </p:sp>
      </p:grpSp>
      <p:sp>
        <p:nvSpPr>
          <p:cNvPr id="891931" name="AutoShape 27"/>
          <p:cNvSpPr>
            <a:spLocks noChangeArrowheads="1"/>
          </p:cNvSpPr>
          <p:nvPr/>
        </p:nvSpPr>
        <p:spPr bwMode="auto">
          <a:xfrm>
            <a:off x="2555875" y="3429000"/>
            <a:ext cx="382588" cy="2862263"/>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a:t>
            </a:r>
            <a:br>
              <a:rPr lang="en-GB" smtClean="0">
                <a:solidFill>
                  <a:srgbClr val="000000"/>
                </a:solidFill>
                <a:latin typeface="Arial" charset="0"/>
              </a:rPr>
            </a:br>
            <a:r>
              <a:rPr lang="en-GB" smtClean="0">
                <a:solidFill>
                  <a:srgbClr val="000000"/>
                </a:solidFill>
                <a:latin typeface="Arial" charset="0"/>
              </a:rPr>
              <a:t>E</a:t>
            </a:r>
            <a:br>
              <a:rPr lang="en-GB" smtClean="0">
                <a:solidFill>
                  <a:srgbClr val="000000"/>
                </a:solidFill>
                <a:latin typeface="Arial" charset="0"/>
              </a:rPr>
            </a:br>
            <a:r>
              <a:rPr lang="en-GB" smtClean="0">
                <a:solidFill>
                  <a:srgbClr val="000000"/>
                </a:solidFill>
                <a:latin typeface="Arial" charset="0"/>
              </a:rPr>
              <a:t>V</a:t>
            </a:r>
            <a:br>
              <a:rPr lang="en-GB" smtClean="0">
                <a:solidFill>
                  <a:srgbClr val="000000"/>
                </a:solidFill>
                <a:latin typeface="Arial" charset="0"/>
              </a:rPr>
            </a:br>
            <a:r>
              <a:rPr lang="en-GB" smtClean="0">
                <a:solidFill>
                  <a:srgbClr val="000000"/>
                </a:solidFill>
                <a:latin typeface="Arial" charset="0"/>
              </a:rPr>
              <a:t>E</a:t>
            </a:r>
            <a:br>
              <a:rPr lang="en-GB" smtClean="0">
                <a:solidFill>
                  <a:srgbClr val="000000"/>
                </a:solidFill>
                <a:latin typeface="Arial" charset="0"/>
              </a:rPr>
            </a:br>
            <a:r>
              <a:rPr lang="en-GB" smtClean="0">
                <a:solidFill>
                  <a:srgbClr val="000000"/>
                </a:solidFill>
                <a:latin typeface="Arial" charset="0"/>
              </a:rPr>
              <a:t>L</a:t>
            </a:r>
            <a:br>
              <a:rPr lang="en-GB" smtClean="0">
                <a:solidFill>
                  <a:srgbClr val="000000"/>
                </a:solidFill>
                <a:latin typeface="Arial" charset="0"/>
              </a:rPr>
            </a:br>
            <a:r>
              <a:rPr lang="en-GB" smtClean="0">
                <a:solidFill>
                  <a:srgbClr val="000000"/>
                </a:solidFill>
                <a:latin typeface="Arial" charset="0"/>
              </a:rPr>
              <a:t>A</a:t>
            </a:r>
            <a:br>
              <a:rPr lang="en-GB" smtClean="0">
                <a:solidFill>
                  <a:srgbClr val="000000"/>
                </a:solidFill>
                <a:latin typeface="Arial" charset="0"/>
              </a:rPr>
            </a:br>
            <a:r>
              <a:rPr lang="en-GB" smtClean="0">
                <a:solidFill>
                  <a:srgbClr val="000000"/>
                </a:solidFill>
                <a:latin typeface="Arial" charset="0"/>
              </a:rPr>
              <a:t>T</a:t>
            </a:r>
            <a:br>
              <a:rPr lang="en-GB" smtClean="0">
                <a:solidFill>
                  <a:srgbClr val="000000"/>
                </a:solidFill>
                <a:latin typeface="Arial" charset="0"/>
              </a:rPr>
            </a:br>
            <a:r>
              <a:rPr lang="en-GB" smtClean="0">
                <a:solidFill>
                  <a:srgbClr val="000000"/>
                </a:solidFill>
                <a:latin typeface="Arial" charset="0"/>
              </a:rPr>
              <a:t>O</a:t>
            </a:r>
            <a:br>
              <a:rPr lang="en-GB" smtClean="0">
                <a:solidFill>
                  <a:srgbClr val="000000"/>
                </a:solidFill>
                <a:latin typeface="Arial" charset="0"/>
              </a:rPr>
            </a:br>
            <a:r>
              <a:rPr lang="en-GB" smtClean="0">
                <a:solidFill>
                  <a:srgbClr val="000000"/>
                </a:solidFill>
                <a:latin typeface="Arial" charset="0"/>
              </a:rPr>
              <a:t>R</a:t>
            </a:r>
            <a:br>
              <a:rPr lang="en-GB" smtClean="0">
                <a:solidFill>
                  <a:srgbClr val="000000"/>
                </a:solidFill>
                <a:latin typeface="Arial" charset="0"/>
              </a:rPr>
            </a:br>
            <a:r>
              <a:rPr lang="en-GB" smtClean="0">
                <a:solidFill>
                  <a:srgbClr val="000000"/>
                </a:solidFill>
                <a:latin typeface="Arial" charset="0"/>
              </a:rPr>
              <a:t>Y</a:t>
            </a:r>
          </a:p>
        </p:txBody>
      </p:sp>
      <p:sp>
        <p:nvSpPr>
          <p:cNvPr id="891932" name="AutoShape 28"/>
          <p:cNvSpPr>
            <a:spLocks noChangeArrowheads="1"/>
          </p:cNvSpPr>
          <p:nvPr/>
        </p:nvSpPr>
        <p:spPr bwMode="auto">
          <a:xfrm>
            <a:off x="1789113" y="350838"/>
            <a:ext cx="5183187" cy="323850"/>
          </a:xfrm>
          <a:prstGeom prst="flowChartAlternateProcess">
            <a:avLst/>
          </a:prstGeom>
          <a:solidFill>
            <a:srgbClr val="33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FFFFFF"/>
                </a:solidFill>
                <a:latin typeface="Arial" charset="0"/>
              </a:rPr>
              <a:t>Training our Senses by Practice</a:t>
            </a:r>
          </a:p>
        </p:txBody>
      </p:sp>
      <p:cxnSp>
        <p:nvCxnSpPr>
          <p:cNvPr id="891933" name="AutoShape 29"/>
          <p:cNvCxnSpPr>
            <a:cxnSpLocks noChangeShapeType="1"/>
          </p:cNvCxnSpPr>
          <p:nvPr/>
        </p:nvCxnSpPr>
        <p:spPr bwMode="auto">
          <a:xfrm rot="10800000" flipH="1">
            <a:off x="360363" y="1052513"/>
            <a:ext cx="1587" cy="5184775"/>
          </a:xfrm>
          <a:prstGeom prst="bentConnector3">
            <a:avLst>
              <a:gd name="adj1" fmla="val -1440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1934" name="Line 30"/>
          <p:cNvSpPr>
            <a:spLocks noChangeShapeType="1"/>
          </p:cNvSpPr>
          <p:nvPr/>
        </p:nvSpPr>
        <p:spPr bwMode="auto">
          <a:xfrm>
            <a:off x="131763" y="5551488"/>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5" name="Line 31"/>
          <p:cNvSpPr>
            <a:spLocks noChangeShapeType="1"/>
          </p:cNvSpPr>
          <p:nvPr/>
        </p:nvSpPr>
        <p:spPr bwMode="auto">
          <a:xfrm>
            <a:off x="114300" y="4897438"/>
            <a:ext cx="2301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6" name="Line 32"/>
          <p:cNvSpPr>
            <a:spLocks noChangeShapeType="1"/>
          </p:cNvSpPr>
          <p:nvPr/>
        </p:nvSpPr>
        <p:spPr bwMode="auto">
          <a:xfrm>
            <a:off x="141288" y="4268788"/>
            <a:ext cx="2317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7" name="Line 33"/>
          <p:cNvSpPr>
            <a:spLocks noChangeShapeType="1"/>
          </p:cNvSpPr>
          <p:nvPr/>
        </p:nvSpPr>
        <p:spPr bwMode="auto">
          <a:xfrm>
            <a:off x="144463" y="3641725"/>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8" name="Line 34"/>
          <p:cNvSpPr>
            <a:spLocks noChangeShapeType="1"/>
          </p:cNvSpPr>
          <p:nvPr/>
        </p:nvSpPr>
        <p:spPr bwMode="auto">
          <a:xfrm>
            <a:off x="141288" y="2938463"/>
            <a:ext cx="2317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9" name="Line 35"/>
          <p:cNvSpPr>
            <a:spLocks noChangeShapeType="1"/>
          </p:cNvSpPr>
          <p:nvPr/>
        </p:nvSpPr>
        <p:spPr bwMode="auto">
          <a:xfrm>
            <a:off x="138113" y="1646238"/>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50" name="Line 46"/>
          <p:cNvSpPr>
            <a:spLocks noChangeShapeType="1"/>
          </p:cNvSpPr>
          <p:nvPr/>
        </p:nvSpPr>
        <p:spPr bwMode="auto">
          <a:xfrm flipV="1">
            <a:off x="119063" y="2349500"/>
            <a:ext cx="228600" cy="1111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51" name="AutoShape 47"/>
          <p:cNvSpPr>
            <a:spLocks noChangeArrowheads="1"/>
          </p:cNvSpPr>
          <p:nvPr/>
        </p:nvSpPr>
        <p:spPr bwMode="auto">
          <a:xfrm>
            <a:off x="323850" y="8366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Fear of God</a:t>
            </a:r>
          </a:p>
        </p:txBody>
      </p:sp>
      <p:sp>
        <p:nvSpPr>
          <p:cNvPr id="891952" name="AutoShape 48"/>
          <p:cNvSpPr>
            <a:spLocks noChangeArrowheads="1"/>
          </p:cNvSpPr>
          <p:nvPr/>
        </p:nvSpPr>
        <p:spPr bwMode="auto">
          <a:xfrm>
            <a:off x="323850" y="14843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Reverence</a:t>
            </a:r>
          </a:p>
        </p:txBody>
      </p:sp>
      <p:sp>
        <p:nvSpPr>
          <p:cNvPr id="891953" name="AutoShape 49"/>
          <p:cNvSpPr>
            <a:spLocks noChangeArrowheads="1"/>
          </p:cNvSpPr>
          <p:nvPr/>
        </p:nvSpPr>
        <p:spPr bwMode="auto">
          <a:xfrm>
            <a:off x="323850" y="2132013"/>
            <a:ext cx="1728788" cy="377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b="1" smtClean="0">
                <a:solidFill>
                  <a:srgbClr val="000000"/>
                </a:solidFill>
                <a:latin typeface="Arial" charset="0"/>
              </a:rPr>
              <a:t>Worship</a:t>
            </a:r>
          </a:p>
        </p:txBody>
      </p:sp>
      <p:sp>
        <p:nvSpPr>
          <p:cNvPr id="891954" name="AutoShape 50"/>
          <p:cNvSpPr>
            <a:spLocks noChangeArrowheads="1"/>
          </p:cNvSpPr>
          <p:nvPr/>
        </p:nvSpPr>
        <p:spPr bwMode="auto">
          <a:xfrm>
            <a:off x="323850" y="47244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Revelation</a:t>
            </a:r>
          </a:p>
        </p:txBody>
      </p:sp>
      <p:sp>
        <p:nvSpPr>
          <p:cNvPr id="891955" name="AutoShape 51"/>
          <p:cNvSpPr>
            <a:spLocks noChangeArrowheads="1"/>
          </p:cNvSpPr>
          <p:nvPr/>
        </p:nvSpPr>
        <p:spPr bwMode="auto">
          <a:xfrm>
            <a:off x="323850" y="53721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Intuition</a:t>
            </a:r>
          </a:p>
        </p:txBody>
      </p:sp>
      <p:sp>
        <p:nvSpPr>
          <p:cNvPr id="891956" name="AutoShape 52"/>
          <p:cNvSpPr>
            <a:spLocks noChangeArrowheads="1"/>
          </p:cNvSpPr>
          <p:nvPr/>
        </p:nvSpPr>
        <p:spPr bwMode="auto">
          <a:xfrm>
            <a:off x="323850" y="602138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Heavenly</a:t>
            </a:r>
          </a:p>
        </p:txBody>
      </p:sp>
      <p:sp>
        <p:nvSpPr>
          <p:cNvPr id="891957" name="AutoShape 53"/>
          <p:cNvSpPr>
            <a:spLocks noChangeArrowheads="1"/>
          </p:cNvSpPr>
          <p:nvPr/>
        </p:nvSpPr>
        <p:spPr bwMode="auto">
          <a:xfrm>
            <a:off x="323850" y="27797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Prayer</a:t>
            </a:r>
          </a:p>
        </p:txBody>
      </p:sp>
      <p:sp>
        <p:nvSpPr>
          <p:cNvPr id="891958" name="AutoShape 54"/>
          <p:cNvSpPr>
            <a:spLocks noChangeArrowheads="1"/>
          </p:cNvSpPr>
          <p:nvPr/>
        </p:nvSpPr>
        <p:spPr bwMode="auto">
          <a:xfrm>
            <a:off x="323850" y="40767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Faith</a:t>
            </a:r>
          </a:p>
        </p:txBody>
      </p:sp>
      <p:sp>
        <p:nvSpPr>
          <p:cNvPr id="891959" name="AutoShape 55"/>
          <p:cNvSpPr>
            <a:spLocks noChangeArrowheads="1"/>
          </p:cNvSpPr>
          <p:nvPr/>
        </p:nvSpPr>
        <p:spPr bwMode="auto">
          <a:xfrm>
            <a:off x="323850" y="350043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Hope</a:t>
            </a:r>
          </a:p>
        </p:txBody>
      </p:sp>
      <p:cxnSp>
        <p:nvCxnSpPr>
          <p:cNvPr id="7" name="Straight Arrow Connector 6"/>
          <p:cNvCxnSpPr/>
          <p:nvPr/>
        </p:nvCxnSpPr>
        <p:spPr bwMode="auto">
          <a:xfrm>
            <a:off x="7668344" y="1122363"/>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p:cNvCxnSpPr/>
          <p:nvPr/>
        </p:nvCxnSpPr>
        <p:spPr bwMode="auto">
          <a:xfrm>
            <a:off x="7668344" y="1751818"/>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40"/>
          <p:cNvCxnSpPr/>
          <p:nvPr/>
        </p:nvCxnSpPr>
        <p:spPr bwMode="auto">
          <a:xfrm>
            <a:off x="7668344" y="2384425"/>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a:off x="7668344" y="3087688"/>
            <a:ext cx="102057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a:off x="7680804" y="3717131"/>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p:cNvCxnSpPr/>
          <p:nvPr/>
        </p:nvCxnSpPr>
        <p:spPr bwMode="auto">
          <a:xfrm>
            <a:off x="7668344" y="4370298"/>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a:off x="7685852" y="5040313"/>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p:cNvCxnSpPr/>
          <p:nvPr/>
        </p:nvCxnSpPr>
        <p:spPr bwMode="auto">
          <a:xfrm>
            <a:off x="7674574" y="5625306"/>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a:off x="7660094" y="6381426"/>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8693964" y="2132013"/>
            <a:ext cx="450036" cy="2862322"/>
          </a:xfrm>
          <a:prstGeom prst="rect">
            <a:avLst/>
          </a:prstGeom>
          <a:solidFill>
            <a:schemeClr val="accent1"/>
          </a:solidFill>
        </p:spPr>
        <p:txBody>
          <a:bodyPr wrap="square" rtlCol="0">
            <a:spAutoFit/>
          </a:bodyPr>
          <a:lstStyle/>
          <a:p>
            <a:r>
              <a:rPr lang="en-GB" dirty="0" smtClean="0"/>
              <a:t>S</a:t>
            </a:r>
            <a:br>
              <a:rPr lang="en-GB" dirty="0" smtClean="0"/>
            </a:br>
            <a:r>
              <a:rPr lang="en-GB" dirty="0" smtClean="0"/>
              <a:t>O</a:t>
            </a:r>
            <a:br>
              <a:rPr lang="en-GB" dirty="0" smtClean="0"/>
            </a:br>
            <a:r>
              <a:rPr lang="en-GB" dirty="0" smtClean="0"/>
              <a:t>U</a:t>
            </a:r>
            <a:br>
              <a:rPr lang="en-GB" dirty="0" smtClean="0"/>
            </a:br>
            <a:r>
              <a:rPr lang="en-GB" dirty="0" smtClean="0"/>
              <a:t>L</a:t>
            </a:r>
            <a:br>
              <a:rPr lang="en-GB" dirty="0" smtClean="0"/>
            </a:br>
            <a:r>
              <a:rPr lang="en-GB" dirty="0" smtClean="0"/>
              <a:t/>
            </a:r>
            <a:br>
              <a:rPr lang="en-GB" dirty="0" smtClean="0"/>
            </a:br>
            <a:r>
              <a:rPr lang="en-GB" dirty="0" smtClean="0"/>
              <a:t>G</a:t>
            </a:r>
            <a:br>
              <a:rPr lang="en-GB" dirty="0" smtClean="0"/>
            </a:br>
            <a:r>
              <a:rPr lang="en-GB" dirty="0" smtClean="0"/>
              <a:t>A</a:t>
            </a:r>
            <a:br>
              <a:rPr lang="en-GB" dirty="0" smtClean="0"/>
            </a:br>
            <a:r>
              <a:rPr lang="en-GB" dirty="0" smtClean="0"/>
              <a:t>T</a:t>
            </a:r>
            <a:br>
              <a:rPr lang="en-GB" dirty="0" smtClean="0"/>
            </a:br>
            <a:r>
              <a:rPr lang="en-GB" dirty="0" smtClean="0"/>
              <a:t>E</a:t>
            </a:r>
            <a:br>
              <a:rPr lang="en-GB" dirty="0" smtClean="0"/>
            </a:br>
            <a:r>
              <a:rPr lang="en-GB" dirty="0" smtClean="0"/>
              <a:t>S</a:t>
            </a:r>
            <a:endParaRPr lang="en-GB" dirty="0"/>
          </a:p>
        </p:txBody>
      </p:sp>
    </p:spTree>
    <p:extLst>
      <p:ext uri="{BB962C8B-B14F-4D97-AF65-F5344CB8AC3E}">
        <p14:creationId xmlns:p14="http://schemas.microsoft.com/office/powerpoint/2010/main" val="965177982"/>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444500" y="0"/>
            <a:ext cx="8229600" cy="400050"/>
          </a:xfrm>
        </p:spPr>
        <p:txBody>
          <a:bodyPr/>
          <a:lstStyle/>
          <a:p>
            <a:r>
              <a:rPr lang="en-GB" sz="3200"/>
              <a:t>Soul Gates</a:t>
            </a:r>
          </a:p>
        </p:txBody>
      </p:sp>
      <p:sp>
        <p:nvSpPr>
          <p:cNvPr id="893955" name="AutoShape 3"/>
          <p:cNvSpPr>
            <a:spLocks noChangeArrowheads="1"/>
          </p:cNvSpPr>
          <p:nvPr/>
        </p:nvSpPr>
        <p:spPr bwMode="auto">
          <a:xfrm>
            <a:off x="1690688" y="1270000"/>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Conscience</a:t>
            </a:r>
          </a:p>
        </p:txBody>
      </p:sp>
      <p:sp>
        <p:nvSpPr>
          <p:cNvPr id="893956" name="AutoShape 4"/>
          <p:cNvSpPr>
            <a:spLocks noChangeArrowheads="1"/>
          </p:cNvSpPr>
          <p:nvPr/>
        </p:nvSpPr>
        <p:spPr bwMode="auto">
          <a:xfrm>
            <a:off x="3132138" y="3375025"/>
            <a:ext cx="2495550" cy="595313"/>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3600" b="1" smtClean="0">
                <a:solidFill>
                  <a:srgbClr val="000000"/>
                </a:solidFill>
                <a:latin typeface="Arial" charset="0"/>
              </a:rPr>
              <a:t>Choice</a:t>
            </a:r>
          </a:p>
        </p:txBody>
      </p:sp>
      <p:sp>
        <p:nvSpPr>
          <p:cNvPr id="893957" name="AutoShape 5"/>
          <p:cNvSpPr>
            <a:spLocks noChangeArrowheads="1"/>
          </p:cNvSpPr>
          <p:nvPr/>
        </p:nvSpPr>
        <p:spPr bwMode="auto">
          <a:xfrm>
            <a:off x="1619250" y="4132263"/>
            <a:ext cx="1920875" cy="8096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Subconscious</a:t>
            </a:r>
            <a:br>
              <a:rPr lang="en-GB" smtClean="0">
                <a:solidFill>
                  <a:srgbClr val="000000"/>
                </a:solidFill>
                <a:latin typeface="Arial" charset="0"/>
              </a:rPr>
            </a:br>
            <a:r>
              <a:rPr lang="en-GB" sz="2400" smtClean="0">
                <a:solidFill>
                  <a:srgbClr val="000000"/>
                </a:solidFill>
                <a:latin typeface="Arial" charset="0"/>
              </a:rPr>
              <a:t>Mind</a:t>
            </a:r>
            <a:r>
              <a:rPr lang="en-GB" smtClean="0">
                <a:solidFill>
                  <a:srgbClr val="000000"/>
                </a:solidFill>
                <a:latin typeface="Arial" charset="0"/>
              </a:rPr>
              <a:t> </a:t>
            </a:r>
          </a:p>
        </p:txBody>
      </p:sp>
      <p:sp>
        <p:nvSpPr>
          <p:cNvPr id="893958" name="AutoShape 6"/>
          <p:cNvSpPr>
            <a:spLocks noChangeArrowheads="1"/>
          </p:cNvSpPr>
          <p:nvPr/>
        </p:nvSpPr>
        <p:spPr bwMode="auto">
          <a:xfrm>
            <a:off x="1690688" y="2043113"/>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Reason</a:t>
            </a:r>
          </a:p>
        </p:txBody>
      </p:sp>
      <p:sp>
        <p:nvSpPr>
          <p:cNvPr id="893959" name="AutoShape 7"/>
          <p:cNvSpPr>
            <a:spLocks noChangeArrowheads="1"/>
          </p:cNvSpPr>
          <p:nvPr/>
        </p:nvSpPr>
        <p:spPr bwMode="auto">
          <a:xfrm>
            <a:off x="1690688" y="2817813"/>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Imagination</a:t>
            </a:r>
          </a:p>
        </p:txBody>
      </p:sp>
      <p:sp>
        <p:nvSpPr>
          <p:cNvPr id="893960" name="AutoShape 8"/>
          <p:cNvSpPr>
            <a:spLocks noChangeArrowheads="1"/>
          </p:cNvSpPr>
          <p:nvPr/>
        </p:nvSpPr>
        <p:spPr bwMode="auto">
          <a:xfrm>
            <a:off x="1619250" y="5967413"/>
            <a:ext cx="1966913"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Will</a:t>
            </a:r>
          </a:p>
        </p:txBody>
      </p:sp>
      <p:sp>
        <p:nvSpPr>
          <p:cNvPr id="893961" name="AutoShape 9"/>
          <p:cNvSpPr>
            <a:spLocks noChangeArrowheads="1"/>
          </p:cNvSpPr>
          <p:nvPr/>
        </p:nvSpPr>
        <p:spPr bwMode="auto">
          <a:xfrm>
            <a:off x="1690688" y="5211763"/>
            <a:ext cx="1920875" cy="377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Emotions</a:t>
            </a:r>
          </a:p>
        </p:txBody>
      </p:sp>
      <p:sp>
        <p:nvSpPr>
          <p:cNvPr id="893962" name="AutoShape 10"/>
          <p:cNvSpPr>
            <a:spLocks noChangeArrowheads="1"/>
          </p:cNvSpPr>
          <p:nvPr/>
        </p:nvSpPr>
        <p:spPr bwMode="auto">
          <a:xfrm>
            <a:off x="347663" y="4132263"/>
            <a:ext cx="768350" cy="2157412"/>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2800" smtClean="0">
                <a:solidFill>
                  <a:srgbClr val="000000"/>
                </a:solidFill>
                <a:latin typeface="Arial" charset="0"/>
              </a:rPr>
              <a:t>H</a:t>
            </a:r>
            <a:br>
              <a:rPr lang="en-GB" sz="2800" smtClean="0">
                <a:solidFill>
                  <a:srgbClr val="000000"/>
                </a:solidFill>
                <a:latin typeface="Arial" charset="0"/>
              </a:rPr>
            </a:br>
            <a:r>
              <a:rPr lang="en-GB" sz="2800" smtClean="0">
                <a:solidFill>
                  <a:srgbClr val="000000"/>
                </a:solidFill>
                <a:latin typeface="Arial" charset="0"/>
              </a:rPr>
              <a:t>E</a:t>
            </a:r>
            <a:br>
              <a:rPr lang="en-GB" sz="2800" smtClean="0">
                <a:solidFill>
                  <a:srgbClr val="000000"/>
                </a:solidFill>
                <a:latin typeface="Arial" charset="0"/>
              </a:rPr>
            </a:br>
            <a:r>
              <a:rPr lang="en-GB" sz="2800" smtClean="0">
                <a:solidFill>
                  <a:srgbClr val="000000"/>
                </a:solidFill>
                <a:latin typeface="Arial" charset="0"/>
              </a:rPr>
              <a:t>A</a:t>
            </a:r>
            <a:br>
              <a:rPr lang="en-GB" sz="2800" smtClean="0">
                <a:solidFill>
                  <a:srgbClr val="000000"/>
                </a:solidFill>
                <a:latin typeface="Arial" charset="0"/>
              </a:rPr>
            </a:br>
            <a:r>
              <a:rPr lang="en-GB" sz="2800" smtClean="0">
                <a:solidFill>
                  <a:srgbClr val="000000"/>
                </a:solidFill>
                <a:latin typeface="Arial" charset="0"/>
              </a:rPr>
              <a:t>R</a:t>
            </a:r>
            <a:br>
              <a:rPr lang="en-GB" sz="2800" smtClean="0">
                <a:solidFill>
                  <a:srgbClr val="000000"/>
                </a:solidFill>
                <a:latin typeface="Arial" charset="0"/>
              </a:rPr>
            </a:br>
            <a:r>
              <a:rPr lang="en-GB" sz="2800" smtClean="0">
                <a:solidFill>
                  <a:srgbClr val="000000"/>
                </a:solidFill>
                <a:latin typeface="Arial" charset="0"/>
              </a:rPr>
              <a:t>T</a:t>
            </a:r>
          </a:p>
        </p:txBody>
      </p:sp>
      <p:sp>
        <p:nvSpPr>
          <p:cNvPr id="893963" name="AutoShape 11"/>
          <p:cNvSpPr>
            <a:spLocks noChangeArrowheads="1"/>
          </p:cNvSpPr>
          <p:nvPr/>
        </p:nvSpPr>
        <p:spPr bwMode="auto">
          <a:xfrm>
            <a:off x="347663" y="2835275"/>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Eyes</a:t>
            </a:r>
          </a:p>
        </p:txBody>
      </p:sp>
      <p:sp>
        <p:nvSpPr>
          <p:cNvPr id="893964" name="AutoShape 12"/>
          <p:cNvSpPr>
            <a:spLocks noChangeArrowheads="1"/>
          </p:cNvSpPr>
          <p:nvPr/>
        </p:nvSpPr>
        <p:spPr bwMode="auto">
          <a:xfrm>
            <a:off x="347663" y="127000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Ears</a:t>
            </a:r>
          </a:p>
        </p:txBody>
      </p:sp>
      <p:sp>
        <p:nvSpPr>
          <p:cNvPr id="893965" name="AutoShape 13"/>
          <p:cNvSpPr>
            <a:spLocks noChangeArrowheads="1"/>
          </p:cNvSpPr>
          <p:nvPr/>
        </p:nvSpPr>
        <p:spPr bwMode="auto">
          <a:xfrm>
            <a:off x="347663" y="202565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Voice</a:t>
            </a:r>
          </a:p>
        </p:txBody>
      </p:sp>
      <p:sp>
        <p:nvSpPr>
          <p:cNvPr id="893966" name="AutoShape 14"/>
          <p:cNvSpPr>
            <a:spLocks noChangeArrowheads="1"/>
          </p:cNvSpPr>
          <p:nvPr/>
        </p:nvSpPr>
        <p:spPr bwMode="auto">
          <a:xfrm>
            <a:off x="4476750" y="1270000"/>
            <a:ext cx="1919288" cy="5746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Protector</a:t>
            </a:r>
            <a:br>
              <a:rPr lang="en-GB" smtClean="0">
                <a:solidFill>
                  <a:srgbClr val="000000"/>
                </a:solidFill>
                <a:latin typeface="Arial" charset="0"/>
              </a:rPr>
            </a:br>
            <a:r>
              <a:rPr lang="en-GB" smtClean="0">
                <a:solidFill>
                  <a:srgbClr val="000000"/>
                </a:solidFill>
                <a:latin typeface="Arial" charset="0"/>
              </a:rPr>
              <a:t>Director</a:t>
            </a:r>
          </a:p>
        </p:txBody>
      </p:sp>
      <p:sp>
        <p:nvSpPr>
          <p:cNvPr id="893967" name="AutoShape 15"/>
          <p:cNvSpPr>
            <a:spLocks noChangeArrowheads="1"/>
          </p:cNvSpPr>
          <p:nvPr/>
        </p:nvSpPr>
        <p:spPr bwMode="auto">
          <a:xfrm>
            <a:off x="4476750" y="1989138"/>
            <a:ext cx="1919288" cy="522287"/>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Translator</a:t>
            </a:r>
            <a:br>
              <a:rPr lang="en-GB" smtClean="0">
                <a:solidFill>
                  <a:srgbClr val="000000"/>
                </a:solidFill>
                <a:latin typeface="Arial" charset="0"/>
              </a:rPr>
            </a:br>
            <a:r>
              <a:rPr lang="en-GB" smtClean="0">
                <a:solidFill>
                  <a:srgbClr val="000000"/>
                </a:solidFill>
                <a:latin typeface="Arial" charset="0"/>
              </a:rPr>
              <a:t>Interpreter</a:t>
            </a:r>
          </a:p>
        </p:txBody>
      </p:sp>
      <p:sp>
        <p:nvSpPr>
          <p:cNvPr id="893968" name="AutoShape 16"/>
          <p:cNvSpPr>
            <a:spLocks noChangeArrowheads="1"/>
          </p:cNvSpPr>
          <p:nvPr/>
        </p:nvSpPr>
        <p:spPr bwMode="auto">
          <a:xfrm>
            <a:off x="4476750" y="2727325"/>
            <a:ext cx="1919288" cy="557213"/>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Receiver</a:t>
            </a:r>
            <a:br>
              <a:rPr lang="en-GB" smtClean="0">
                <a:solidFill>
                  <a:srgbClr val="000000"/>
                </a:solidFill>
                <a:latin typeface="Arial" charset="0"/>
              </a:rPr>
            </a:br>
            <a:r>
              <a:rPr lang="en-GB" smtClean="0">
                <a:solidFill>
                  <a:srgbClr val="000000"/>
                </a:solidFill>
                <a:latin typeface="Arial" charset="0"/>
              </a:rPr>
              <a:t>Transmitter</a:t>
            </a:r>
          </a:p>
        </p:txBody>
      </p:sp>
      <p:sp>
        <p:nvSpPr>
          <p:cNvPr id="893969" name="AutoShape 17"/>
          <p:cNvSpPr>
            <a:spLocks noChangeArrowheads="1"/>
          </p:cNvSpPr>
          <p:nvPr/>
        </p:nvSpPr>
        <p:spPr bwMode="auto">
          <a:xfrm>
            <a:off x="4476750" y="4184650"/>
            <a:ext cx="1919288" cy="8286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Storage</a:t>
            </a:r>
            <a:br>
              <a:rPr lang="en-GB" smtClean="0">
                <a:solidFill>
                  <a:srgbClr val="000000"/>
                </a:solidFill>
                <a:latin typeface="Arial" charset="0"/>
              </a:rPr>
            </a:br>
            <a:r>
              <a:rPr lang="en-GB" smtClean="0">
                <a:solidFill>
                  <a:srgbClr val="000000"/>
                </a:solidFill>
                <a:latin typeface="Arial" charset="0"/>
              </a:rPr>
              <a:t>Programmes</a:t>
            </a:r>
            <a:br>
              <a:rPr lang="en-GB" smtClean="0">
                <a:solidFill>
                  <a:srgbClr val="000000"/>
                </a:solidFill>
                <a:latin typeface="Arial" charset="0"/>
              </a:rPr>
            </a:br>
            <a:r>
              <a:rPr lang="en-GB" smtClean="0">
                <a:solidFill>
                  <a:srgbClr val="000000"/>
                </a:solidFill>
                <a:latin typeface="Arial" charset="0"/>
              </a:rPr>
              <a:t>Memories</a:t>
            </a:r>
          </a:p>
        </p:txBody>
      </p:sp>
      <p:sp>
        <p:nvSpPr>
          <p:cNvPr id="893970" name="AutoShape 18"/>
          <p:cNvSpPr>
            <a:spLocks noChangeArrowheads="1"/>
          </p:cNvSpPr>
          <p:nvPr/>
        </p:nvSpPr>
        <p:spPr bwMode="auto">
          <a:xfrm>
            <a:off x="4476750" y="5157788"/>
            <a:ext cx="1919288" cy="576262"/>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Responses</a:t>
            </a:r>
            <a:br>
              <a:rPr lang="en-GB" smtClean="0">
                <a:solidFill>
                  <a:srgbClr val="000000"/>
                </a:solidFill>
                <a:latin typeface="Arial" charset="0"/>
              </a:rPr>
            </a:br>
            <a:r>
              <a:rPr lang="en-GB" smtClean="0">
                <a:solidFill>
                  <a:srgbClr val="000000"/>
                </a:solidFill>
                <a:latin typeface="Arial" charset="0"/>
              </a:rPr>
              <a:t>Feelings</a:t>
            </a:r>
          </a:p>
        </p:txBody>
      </p:sp>
      <p:sp>
        <p:nvSpPr>
          <p:cNvPr id="893971" name="AutoShape 19"/>
          <p:cNvSpPr>
            <a:spLocks noChangeArrowheads="1"/>
          </p:cNvSpPr>
          <p:nvPr/>
        </p:nvSpPr>
        <p:spPr bwMode="auto">
          <a:xfrm>
            <a:off x="4476750" y="5913438"/>
            <a:ext cx="1919288" cy="611187"/>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Persistence</a:t>
            </a:r>
            <a:br>
              <a:rPr lang="en-GB" smtClean="0">
                <a:solidFill>
                  <a:srgbClr val="000000"/>
                </a:solidFill>
                <a:latin typeface="Arial" charset="0"/>
              </a:rPr>
            </a:br>
            <a:r>
              <a:rPr lang="en-GB" smtClean="0">
                <a:solidFill>
                  <a:srgbClr val="000000"/>
                </a:solidFill>
                <a:latin typeface="Arial" charset="0"/>
              </a:rPr>
              <a:t>Courage</a:t>
            </a:r>
          </a:p>
        </p:txBody>
      </p:sp>
      <p:sp>
        <p:nvSpPr>
          <p:cNvPr id="893972" name="AutoShape 20"/>
          <p:cNvSpPr>
            <a:spLocks noChangeArrowheads="1"/>
          </p:cNvSpPr>
          <p:nvPr/>
        </p:nvSpPr>
        <p:spPr bwMode="auto">
          <a:xfrm>
            <a:off x="6780213" y="2727325"/>
            <a:ext cx="1919287" cy="630238"/>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Screen</a:t>
            </a:r>
            <a:br>
              <a:rPr lang="en-GB" smtClean="0">
                <a:solidFill>
                  <a:srgbClr val="000000"/>
                </a:solidFill>
                <a:latin typeface="Arial" charset="0"/>
              </a:rPr>
            </a:br>
            <a:r>
              <a:rPr lang="en-GB" smtClean="0">
                <a:solidFill>
                  <a:srgbClr val="000000"/>
                </a:solidFill>
                <a:latin typeface="Arial" charset="0"/>
              </a:rPr>
              <a:t>Projector</a:t>
            </a:r>
          </a:p>
        </p:txBody>
      </p:sp>
      <p:sp>
        <p:nvSpPr>
          <p:cNvPr id="893973" name="AutoShape 21"/>
          <p:cNvSpPr>
            <a:spLocks noChangeArrowheads="1"/>
          </p:cNvSpPr>
          <p:nvPr/>
        </p:nvSpPr>
        <p:spPr bwMode="auto">
          <a:xfrm>
            <a:off x="6780213" y="4076700"/>
            <a:ext cx="1919287" cy="936625"/>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Hard drive</a:t>
            </a:r>
            <a:br>
              <a:rPr lang="en-GB" smtClean="0">
                <a:solidFill>
                  <a:srgbClr val="000000"/>
                </a:solidFill>
                <a:latin typeface="Arial" charset="0"/>
              </a:rPr>
            </a:br>
            <a:r>
              <a:rPr lang="en-GB" smtClean="0">
                <a:solidFill>
                  <a:srgbClr val="000000"/>
                </a:solidFill>
                <a:latin typeface="Arial" charset="0"/>
              </a:rPr>
              <a:t>Motives</a:t>
            </a:r>
          </a:p>
          <a:p>
            <a:pPr algn="ctr"/>
            <a:r>
              <a:rPr lang="en-GB" smtClean="0">
                <a:solidFill>
                  <a:srgbClr val="000000"/>
                </a:solidFill>
                <a:latin typeface="Arial" charset="0"/>
              </a:rPr>
              <a:t>Beliefs Values</a:t>
            </a:r>
          </a:p>
        </p:txBody>
      </p:sp>
      <p:sp>
        <p:nvSpPr>
          <p:cNvPr id="893974" name="AutoShape 22"/>
          <p:cNvSpPr>
            <a:spLocks noChangeArrowheads="1"/>
          </p:cNvSpPr>
          <p:nvPr/>
        </p:nvSpPr>
        <p:spPr bwMode="auto">
          <a:xfrm>
            <a:off x="6780213" y="5157788"/>
            <a:ext cx="1919287" cy="576262"/>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Guts</a:t>
            </a:r>
            <a:br>
              <a:rPr lang="en-GB" smtClean="0">
                <a:solidFill>
                  <a:srgbClr val="000000"/>
                </a:solidFill>
                <a:latin typeface="Arial" charset="0"/>
              </a:rPr>
            </a:br>
            <a:r>
              <a:rPr lang="en-GB" smtClean="0">
                <a:solidFill>
                  <a:srgbClr val="000000"/>
                </a:solidFill>
                <a:latin typeface="Arial" charset="0"/>
              </a:rPr>
              <a:t>Moved</a:t>
            </a:r>
          </a:p>
        </p:txBody>
      </p:sp>
      <p:sp>
        <p:nvSpPr>
          <p:cNvPr id="893975" name="AutoShape 23"/>
          <p:cNvSpPr>
            <a:spLocks noChangeArrowheads="1"/>
          </p:cNvSpPr>
          <p:nvPr/>
        </p:nvSpPr>
        <p:spPr bwMode="auto">
          <a:xfrm>
            <a:off x="6804025" y="1916113"/>
            <a:ext cx="1919288" cy="666750"/>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Understand</a:t>
            </a:r>
            <a:br>
              <a:rPr lang="en-GB" smtClean="0">
                <a:solidFill>
                  <a:srgbClr val="000000"/>
                </a:solidFill>
                <a:latin typeface="Arial" charset="0"/>
              </a:rPr>
            </a:br>
            <a:r>
              <a:rPr lang="en-GB" smtClean="0">
                <a:solidFill>
                  <a:srgbClr val="000000"/>
                </a:solidFill>
                <a:latin typeface="Arial" charset="0"/>
              </a:rPr>
              <a:t>Explain</a:t>
            </a:r>
          </a:p>
        </p:txBody>
      </p:sp>
      <p:sp>
        <p:nvSpPr>
          <p:cNvPr id="893976" name="AutoShape 24"/>
          <p:cNvSpPr>
            <a:spLocks noChangeArrowheads="1"/>
          </p:cNvSpPr>
          <p:nvPr/>
        </p:nvSpPr>
        <p:spPr bwMode="auto">
          <a:xfrm>
            <a:off x="6780213" y="5913438"/>
            <a:ext cx="1919287" cy="684212"/>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Boldness</a:t>
            </a:r>
            <a:br>
              <a:rPr lang="en-GB" smtClean="0">
                <a:solidFill>
                  <a:srgbClr val="000000"/>
                </a:solidFill>
                <a:latin typeface="Arial" charset="0"/>
              </a:rPr>
            </a:br>
            <a:r>
              <a:rPr lang="en-GB" smtClean="0">
                <a:solidFill>
                  <a:srgbClr val="000000"/>
                </a:solidFill>
                <a:latin typeface="Arial" charset="0"/>
              </a:rPr>
              <a:t>Endurance</a:t>
            </a:r>
          </a:p>
        </p:txBody>
      </p:sp>
      <p:sp>
        <p:nvSpPr>
          <p:cNvPr id="893977" name="AutoShape 25"/>
          <p:cNvSpPr>
            <a:spLocks noChangeArrowheads="1"/>
          </p:cNvSpPr>
          <p:nvPr/>
        </p:nvSpPr>
        <p:spPr bwMode="auto">
          <a:xfrm>
            <a:off x="1356519" y="415478"/>
            <a:ext cx="6240462" cy="768350"/>
          </a:xfrm>
          <a:prstGeom prst="flowChartAlternateProcess">
            <a:avLst/>
          </a:prstGeom>
          <a:solidFill>
            <a:srgbClr val="33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FFFFFF"/>
                </a:solidFill>
                <a:latin typeface="Arial" charset="0"/>
              </a:rPr>
              <a:t>Desire - Discipline - Delight</a:t>
            </a:r>
            <a:br>
              <a:rPr lang="en-GB" smtClean="0">
                <a:solidFill>
                  <a:srgbClr val="FFFFFF"/>
                </a:solidFill>
                <a:latin typeface="Arial" charset="0"/>
              </a:rPr>
            </a:br>
            <a:r>
              <a:rPr lang="en-GB" smtClean="0">
                <a:solidFill>
                  <a:srgbClr val="FFFFFF"/>
                </a:solidFill>
                <a:latin typeface="Arial" charset="0"/>
              </a:rPr>
              <a:t>Refine - Renew - Restore</a:t>
            </a:r>
            <a:br>
              <a:rPr lang="en-GB" smtClean="0">
                <a:solidFill>
                  <a:srgbClr val="FFFFFF"/>
                </a:solidFill>
                <a:latin typeface="Arial" charset="0"/>
              </a:rPr>
            </a:br>
            <a:r>
              <a:rPr lang="en-GB" smtClean="0">
                <a:solidFill>
                  <a:srgbClr val="FFFFFF"/>
                </a:solidFill>
                <a:latin typeface="Arial" charset="0"/>
              </a:rPr>
              <a:t>Harmony Spirit, Soul &amp; Body</a:t>
            </a:r>
          </a:p>
        </p:txBody>
      </p:sp>
      <p:cxnSp>
        <p:nvCxnSpPr>
          <p:cNvPr id="893978" name="AutoShape 26"/>
          <p:cNvCxnSpPr>
            <a:cxnSpLocks noChangeShapeType="1"/>
          </p:cNvCxnSpPr>
          <p:nvPr/>
        </p:nvCxnSpPr>
        <p:spPr bwMode="auto">
          <a:xfrm rot="10800000" flipH="1" flipV="1">
            <a:off x="1619250" y="4581525"/>
            <a:ext cx="1588" cy="1611313"/>
          </a:xfrm>
          <a:prstGeom prst="bentConnector3">
            <a:avLst>
              <a:gd name="adj1" fmla="val -14400000"/>
            </a:avLst>
          </a:prstGeom>
          <a:noFill/>
          <a:ln w="317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3979" name="Line 27"/>
          <p:cNvSpPr>
            <a:spLocks noChangeShapeType="1"/>
          </p:cNvSpPr>
          <p:nvPr/>
        </p:nvSpPr>
        <p:spPr bwMode="auto">
          <a:xfrm flipH="1">
            <a:off x="1403350" y="5427663"/>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cxnSp>
        <p:nvCxnSpPr>
          <p:cNvPr id="893980" name="AutoShape 28"/>
          <p:cNvCxnSpPr>
            <a:cxnSpLocks noChangeShapeType="1"/>
          </p:cNvCxnSpPr>
          <p:nvPr/>
        </p:nvCxnSpPr>
        <p:spPr bwMode="auto">
          <a:xfrm rot="10800000" flipV="1">
            <a:off x="1393825" y="1439863"/>
            <a:ext cx="298450" cy="3168650"/>
          </a:xfrm>
          <a:prstGeom prst="bentConnector2">
            <a:avLst/>
          </a:prstGeom>
          <a:noFill/>
          <a:ln w="317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3981" name="Line 29"/>
          <p:cNvSpPr>
            <a:spLocks noChangeShapeType="1"/>
          </p:cNvSpPr>
          <p:nvPr/>
        </p:nvSpPr>
        <p:spPr bwMode="auto">
          <a:xfrm flipH="1">
            <a:off x="1403350" y="3024188"/>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2" name="Line 30"/>
          <p:cNvSpPr>
            <a:spLocks noChangeShapeType="1"/>
          </p:cNvSpPr>
          <p:nvPr/>
        </p:nvSpPr>
        <p:spPr bwMode="auto">
          <a:xfrm flipH="1">
            <a:off x="1403350" y="2205038"/>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3" name="Line 31"/>
          <p:cNvSpPr>
            <a:spLocks noChangeShapeType="1"/>
          </p:cNvSpPr>
          <p:nvPr/>
        </p:nvSpPr>
        <p:spPr bwMode="auto">
          <a:xfrm>
            <a:off x="1389063" y="3624263"/>
            <a:ext cx="1768475" cy="7937"/>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4" name="AutoShape 32"/>
          <p:cNvSpPr>
            <a:spLocks noChangeArrowheads="1"/>
          </p:cNvSpPr>
          <p:nvPr/>
        </p:nvSpPr>
        <p:spPr bwMode="auto">
          <a:xfrm>
            <a:off x="347663" y="342900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Mind</a:t>
            </a:r>
          </a:p>
        </p:txBody>
      </p:sp>
      <p:sp>
        <p:nvSpPr>
          <p:cNvPr id="893985" name="AutoShape 33"/>
          <p:cNvSpPr>
            <a:spLocks noChangeArrowheads="1"/>
          </p:cNvSpPr>
          <p:nvPr/>
        </p:nvSpPr>
        <p:spPr bwMode="auto">
          <a:xfrm>
            <a:off x="6732588" y="1196975"/>
            <a:ext cx="1919287" cy="630238"/>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Guard</a:t>
            </a:r>
            <a:br>
              <a:rPr lang="en-GB" smtClean="0">
                <a:solidFill>
                  <a:srgbClr val="000000"/>
                </a:solidFill>
                <a:latin typeface="Arial" charset="0"/>
              </a:rPr>
            </a:br>
            <a:r>
              <a:rPr lang="en-GB" smtClean="0">
                <a:solidFill>
                  <a:srgbClr val="000000"/>
                </a:solidFill>
                <a:latin typeface="Arial" charset="0"/>
              </a:rPr>
              <a:t>Guide</a:t>
            </a:r>
          </a:p>
        </p:txBody>
      </p:sp>
      <p:sp>
        <p:nvSpPr>
          <p:cNvPr id="893986" name="AutoShape 34"/>
          <p:cNvSpPr>
            <a:spLocks noChangeArrowheads="1"/>
          </p:cNvSpPr>
          <p:nvPr/>
        </p:nvSpPr>
        <p:spPr bwMode="auto">
          <a:xfrm>
            <a:off x="5724525" y="3524250"/>
            <a:ext cx="3348038" cy="431800"/>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2000" b="1" smtClean="0">
                <a:solidFill>
                  <a:srgbClr val="FF0000"/>
                </a:solidFill>
                <a:latin typeface="Arial" charset="0"/>
              </a:rPr>
              <a:t>Do What Jesus Would Do</a:t>
            </a:r>
          </a:p>
        </p:txBody>
      </p:sp>
      <p:sp>
        <p:nvSpPr>
          <p:cNvPr id="893987" name="AutoShape 35"/>
          <p:cNvSpPr>
            <a:spLocks noChangeArrowheads="1"/>
          </p:cNvSpPr>
          <p:nvPr/>
        </p:nvSpPr>
        <p:spPr bwMode="auto">
          <a:xfrm>
            <a:off x="1547813" y="3284538"/>
            <a:ext cx="1355725" cy="522287"/>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Conscious</a:t>
            </a:r>
            <a:br>
              <a:rPr lang="en-GB" smtClean="0">
                <a:solidFill>
                  <a:srgbClr val="000000"/>
                </a:solidFill>
                <a:latin typeface="Arial" charset="0"/>
              </a:rPr>
            </a:br>
            <a:r>
              <a:rPr lang="en-GB" smtClean="0">
                <a:solidFill>
                  <a:srgbClr val="000000"/>
                </a:solidFill>
                <a:latin typeface="Arial" charset="0"/>
              </a:rPr>
              <a:t>Mind</a:t>
            </a:r>
          </a:p>
        </p:txBody>
      </p:sp>
    </p:spTree>
    <p:extLst>
      <p:ext uri="{BB962C8B-B14F-4D97-AF65-F5344CB8AC3E}">
        <p14:creationId xmlns:p14="http://schemas.microsoft.com/office/powerpoint/2010/main" val="1611327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a:t>John </a:t>
            </a:r>
            <a:r>
              <a:rPr lang="en-GB" sz="3600" dirty="0" smtClean="0"/>
              <a:t>4:</a:t>
            </a:r>
            <a:r>
              <a:rPr lang="en-GB" sz="3600" baseline="30000" dirty="0" smtClean="0"/>
              <a:t>14</a:t>
            </a:r>
            <a:r>
              <a:rPr lang="en-GB" sz="3600" dirty="0" smtClean="0"/>
              <a:t> ..the </a:t>
            </a:r>
            <a:r>
              <a:rPr lang="en-GB" sz="3600" dirty="0"/>
              <a:t>water that I will give him shall become a spring of water welling up (flowing, bubbling) [continually] </a:t>
            </a:r>
            <a:r>
              <a:rPr lang="en-GB" sz="3600" dirty="0">
                <a:solidFill>
                  <a:srgbClr val="FFFF00"/>
                </a:solidFill>
              </a:rPr>
              <a:t>within him </a:t>
            </a:r>
            <a:r>
              <a:rPr lang="en-GB" sz="3600" dirty="0"/>
              <a:t>unto (into, </a:t>
            </a:r>
            <a:r>
              <a:rPr lang="en-GB" sz="3600" dirty="0" smtClean="0"/>
              <a:t>from, for</a:t>
            </a:r>
            <a:r>
              <a:rPr lang="en-GB" sz="3600" dirty="0"/>
              <a:t>) eternal life</a:t>
            </a:r>
            <a:r>
              <a:rPr lang="en-GB" sz="3600" dirty="0" smtClean="0"/>
              <a:t>.</a:t>
            </a:r>
          </a:p>
          <a:p>
            <a:pPr>
              <a:spcBef>
                <a:spcPts val="1800"/>
              </a:spcBef>
            </a:pPr>
            <a:r>
              <a:rPr lang="en-GB" sz="3600" dirty="0"/>
              <a:t>John </a:t>
            </a:r>
            <a:r>
              <a:rPr lang="en-GB" sz="3600" dirty="0" smtClean="0"/>
              <a:t>7:</a:t>
            </a:r>
            <a:r>
              <a:rPr lang="en-GB" sz="3600" baseline="30000" dirty="0" smtClean="0"/>
              <a:t>38</a:t>
            </a:r>
            <a:r>
              <a:rPr lang="en-GB" sz="3600" dirty="0" smtClean="0"/>
              <a:t> He </a:t>
            </a:r>
            <a:r>
              <a:rPr lang="en-GB" sz="3600" dirty="0"/>
              <a:t>who believes in Me [who cleaves to and trusts in and relies on Me] as the Scripture has said, From his </a:t>
            </a:r>
            <a:r>
              <a:rPr lang="en-GB" sz="3600" dirty="0">
                <a:solidFill>
                  <a:srgbClr val="FFFF00"/>
                </a:solidFill>
              </a:rPr>
              <a:t>innermost being shall flow </a:t>
            </a:r>
            <a:r>
              <a:rPr lang="en-GB" sz="3600" dirty="0"/>
              <a:t>[continuously] springs and rivers of living water.</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2970290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200"/>
              </a:spcBef>
            </a:pPr>
            <a:r>
              <a:rPr lang="en-GB" sz="3300" dirty="0"/>
              <a:t>Col 1:16 For by Him all things were created, both in the heavens and on earth, visible and invisible, whether thrones or dominions or rulers or authorities—all things have been created through Him and for Him. 17 He is </a:t>
            </a:r>
            <a:r>
              <a:rPr lang="en-GB" sz="3300" dirty="0">
                <a:solidFill>
                  <a:srgbClr val="FFFF00"/>
                </a:solidFill>
              </a:rPr>
              <a:t>before</a:t>
            </a:r>
            <a:r>
              <a:rPr lang="en-GB" sz="3300" dirty="0"/>
              <a:t> all things, and in Him </a:t>
            </a:r>
            <a:r>
              <a:rPr lang="en-GB" sz="3300" dirty="0">
                <a:solidFill>
                  <a:srgbClr val="FFFF00"/>
                </a:solidFill>
              </a:rPr>
              <a:t>all things hold together. </a:t>
            </a:r>
          </a:p>
          <a:p>
            <a:pPr>
              <a:spcBef>
                <a:spcPts val="1200"/>
              </a:spcBef>
            </a:pPr>
            <a:r>
              <a:rPr lang="en-GB" sz="3300" dirty="0" smtClean="0"/>
              <a:t>Spiritual or heavenly realm authority &amp; power </a:t>
            </a:r>
            <a:r>
              <a:rPr lang="en-GB" sz="3300" dirty="0" smtClean="0"/>
              <a:t>higher than &amp; rules over the </a:t>
            </a:r>
            <a:r>
              <a:rPr lang="en-GB" sz="3300" dirty="0" smtClean="0"/>
              <a:t>physical realm</a:t>
            </a:r>
          </a:p>
          <a:p>
            <a:pPr>
              <a:spcBef>
                <a:spcPts val="1200"/>
              </a:spcBef>
            </a:pPr>
            <a:r>
              <a:rPr lang="en-GB" sz="3300" dirty="0" smtClean="0"/>
              <a:t>Spiritual Laws or principles supersede natural laws and </a:t>
            </a:r>
            <a:r>
              <a:rPr lang="en-GB" sz="3300" dirty="0" smtClean="0"/>
              <a:t>principles - miracles</a:t>
            </a:r>
            <a:endParaRPr lang="en-GB" sz="33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3206353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139812</TotalTime>
  <Words>4043</Words>
  <Application>Microsoft Office PowerPoint</Application>
  <PresentationFormat>On-screen Show (4:3)</PresentationFormat>
  <Paragraphs>523</Paragraphs>
  <Slides>75</Slides>
  <Notes>70</Notes>
  <HiddenSlides>0</HiddenSlides>
  <MMClips>0</MMClips>
  <ScaleCrop>false</ScaleCrop>
  <HeadingPairs>
    <vt:vector size="4" baseType="variant">
      <vt:variant>
        <vt:lpstr>Theme</vt:lpstr>
      </vt:variant>
      <vt:variant>
        <vt:i4>5</vt:i4>
      </vt:variant>
      <vt:variant>
        <vt:lpstr>Slide Titles</vt:lpstr>
      </vt:variant>
      <vt:variant>
        <vt:i4>75</vt:i4>
      </vt:variant>
    </vt:vector>
  </HeadingPairs>
  <TitlesOfParts>
    <vt:vector size="80" baseType="lpstr">
      <vt:lpstr>Ocean</vt:lpstr>
      <vt:lpstr>2_Ocean</vt:lpstr>
      <vt:lpstr>2_Default Design</vt:lpstr>
      <vt:lpstr>3_Default Design</vt:lpstr>
      <vt:lpstr>4_Ocean</vt:lpstr>
      <vt:lpstr>Preparing for Destiny</vt:lpstr>
      <vt:lpstr> Preparing for Destiny</vt:lpstr>
      <vt:lpstr>PowerPoint Presentation</vt:lpstr>
      <vt:lpstr>Preparing for Destiny – Open Gates</vt:lpstr>
      <vt:lpstr>PowerPoint Presentation</vt:lpstr>
      <vt:lpstr>Preparing for Destiny – Open Gates</vt:lpstr>
      <vt:lpstr>Preparing for Destiny – Open Gates</vt:lpstr>
      <vt:lpstr>Preparing for Destiny – Open Gates</vt:lpstr>
      <vt:lpstr>Preparing for Destiny – Open Gates</vt:lpstr>
      <vt:lpstr>Preparing for Destiny – Open Gates</vt:lpstr>
      <vt:lpstr>Preparing for Destiny – Open Gates</vt:lpstr>
      <vt:lpstr>PowerPoint Presentation</vt:lpstr>
      <vt:lpstr>Preparing for Destiny – Open Gates</vt:lpstr>
      <vt:lpstr>Preparing for Destiny – Open Gates</vt:lpstr>
      <vt:lpstr>PowerPoint Presentation</vt:lpstr>
      <vt:lpstr>Preparing for Destiny – Open Gates</vt:lpstr>
      <vt:lpstr>Preparing for Destiny – Open Gates</vt:lpstr>
      <vt:lpstr>PowerPoint Presentation</vt:lpstr>
      <vt:lpstr>Preparing for Destiny – Open Gates</vt:lpstr>
      <vt:lpstr>Preparing for Destiny – Open Gates</vt:lpstr>
      <vt:lpstr>Preparing for Destiny – Open Gates</vt:lpstr>
      <vt:lpstr>Preparing for Destiny – Open Gates</vt:lpstr>
      <vt:lpstr>Preparing for Destiny – Open Gates</vt:lpstr>
      <vt:lpstr>Preparing for Destiny – Open Gates</vt:lpstr>
      <vt:lpstr>Preparing for Destiny – Open Gates</vt:lpstr>
      <vt:lpstr>PowerPoint Presentation</vt:lpstr>
      <vt:lpstr>Preparing for Destiny – Open Gates</vt:lpstr>
      <vt:lpstr>Preparing for Destiny – Open Gates</vt:lpstr>
      <vt:lpstr>Preparing for Destiny</vt:lpstr>
      <vt:lpstr>Preparing for Destiny</vt:lpstr>
      <vt:lpstr>Preparing for Destiny – Open Gates</vt:lpstr>
      <vt:lpstr>Preparing for Destiny – Open Gates</vt:lpstr>
      <vt:lpstr>Preparing for Destiny- Heart</vt:lpstr>
      <vt:lpstr>PowerPoint Presentation</vt:lpstr>
      <vt:lpstr>PowerPoint Presentation</vt:lpstr>
      <vt:lpstr>Preparing for Destiny – Open Gates</vt:lpstr>
      <vt:lpstr>Preparing for Destiny – Open Gates</vt:lpstr>
      <vt:lpstr>PowerPoint Presentation</vt:lpstr>
      <vt:lpstr>Preparing for destiny – Open Gates</vt:lpstr>
      <vt:lpstr>Preparing for destiny – Open Gates</vt:lpstr>
      <vt:lpstr>Preparing for destiny – Open Gates</vt:lpstr>
      <vt:lpstr>Preparing for Destiny –  Open Gates </vt:lpstr>
      <vt:lpstr>Preparing for Destiny - Open Gates </vt:lpstr>
      <vt:lpstr>PowerPoint Presentation</vt:lpstr>
      <vt:lpstr>Preparing for Destiny – Open Gates</vt:lpstr>
      <vt:lpstr>Opening our gates</vt:lpstr>
      <vt:lpstr>Opening our gates</vt:lpstr>
      <vt:lpstr>Opening our gates</vt:lpstr>
      <vt:lpstr>Opening our gates</vt:lpstr>
      <vt:lpstr>PowerPoint Presentation</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Preparing for Destiny- Practice</vt:lpstr>
      <vt:lpstr>Preparing for Destiny – Practice </vt:lpstr>
      <vt:lpstr>Preparing for Destiny – Soul</vt:lpstr>
      <vt:lpstr>Preparing for Destiny – Practice </vt:lpstr>
      <vt:lpstr>Preparing for Destiny – Practice </vt:lpstr>
      <vt:lpstr>Preparing for Destiny – Practice </vt:lpstr>
      <vt:lpstr>Preparing for Destiny –  Practice</vt:lpstr>
      <vt:lpstr>Preparing for Destiny – Practice</vt:lpstr>
      <vt:lpstr>Preparing for Destiny – Practice</vt:lpstr>
      <vt:lpstr>Spirit Gates</vt:lpstr>
      <vt:lpstr>Soul Gates</vt:lpstr>
    </vt:vector>
  </TitlesOfParts>
  <Company>FREEDOM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Parsons</dc:creator>
  <cp:lastModifiedBy>Mike Parsons</cp:lastModifiedBy>
  <cp:revision>596</cp:revision>
  <dcterms:created xsi:type="dcterms:W3CDTF">2011-05-11T11:14:13Z</dcterms:created>
  <dcterms:modified xsi:type="dcterms:W3CDTF">2012-03-18T09:01:52Z</dcterms:modified>
</cp:coreProperties>
</file>