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1"/>
  </p:notesMasterIdLst>
  <p:handoutMasterIdLst>
    <p:handoutMasterId r:id="rId32"/>
  </p:handoutMasterIdLst>
  <p:sldIdLst>
    <p:sldId id="530" r:id="rId3"/>
    <p:sldId id="713" r:id="rId4"/>
    <p:sldId id="714" r:id="rId5"/>
    <p:sldId id="738" r:id="rId6"/>
    <p:sldId id="716" r:id="rId7"/>
    <p:sldId id="687" r:id="rId8"/>
    <p:sldId id="642" r:id="rId9"/>
    <p:sldId id="739" r:id="rId10"/>
    <p:sldId id="763" r:id="rId11"/>
    <p:sldId id="764" r:id="rId12"/>
    <p:sldId id="765" r:id="rId13"/>
    <p:sldId id="680" r:id="rId14"/>
    <p:sldId id="752" r:id="rId15"/>
    <p:sldId id="753" r:id="rId16"/>
    <p:sldId id="754" r:id="rId17"/>
    <p:sldId id="755" r:id="rId18"/>
    <p:sldId id="756" r:id="rId19"/>
    <p:sldId id="757" r:id="rId20"/>
    <p:sldId id="758" r:id="rId21"/>
    <p:sldId id="759" r:id="rId22"/>
    <p:sldId id="760" r:id="rId23"/>
    <p:sldId id="761" r:id="rId24"/>
    <p:sldId id="762" r:id="rId25"/>
    <p:sldId id="697" r:id="rId26"/>
    <p:sldId id="691" r:id="rId27"/>
    <p:sldId id="766" r:id="rId28"/>
    <p:sldId id="767" r:id="rId29"/>
    <p:sldId id="768" r:id="rId3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A00"/>
    <a:srgbClr val="00A800"/>
    <a:srgbClr val="CC00CC"/>
    <a:srgbClr val="FF0000"/>
    <a:srgbClr val="000000"/>
    <a:srgbClr val="FFFF00"/>
    <a:srgbClr val="66FF66"/>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6861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6861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6861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41CF5EF-0041-469D-9264-A1A08E82A675}" type="slidenum">
              <a:rPr lang="en-GB"/>
              <a:pPr/>
              <a:t>‹#›</a:t>
            </a:fld>
            <a:endParaRPr lang="en-GB"/>
          </a:p>
        </p:txBody>
      </p:sp>
    </p:spTree>
    <p:extLst>
      <p:ext uri="{BB962C8B-B14F-4D97-AF65-F5344CB8AC3E}">
        <p14:creationId xmlns:p14="http://schemas.microsoft.com/office/powerpoint/2010/main" val="3586267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6148"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4835F0A-BB0E-43CA-B0E7-A5BADABAFEE8}" type="slidenum">
              <a:rPr lang="en-GB"/>
              <a:pPr/>
              <a:t>‹#›</a:t>
            </a:fld>
            <a:endParaRPr lang="en-GB"/>
          </a:p>
        </p:txBody>
      </p:sp>
    </p:spTree>
    <p:extLst>
      <p:ext uri="{BB962C8B-B14F-4D97-AF65-F5344CB8AC3E}">
        <p14:creationId xmlns:p14="http://schemas.microsoft.com/office/powerpoint/2010/main" val="35417912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AE182-1EB4-4B09-8B78-AB2B7C0C7778}" type="slidenum">
              <a:rPr lang="en-GB"/>
              <a:pPr/>
              <a:t>1</a:t>
            </a:fld>
            <a:endParaRPr lang="en-GB"/>
          </a:p>
        </p:txBody>
      </p:sp>
      <p:sp>
        <p:nvSpPr>
          <p:cNvPr id="594946" name="Rectangle 2"/>
          <p:cNvSpPr>
            <a:spLocks noRot="1" noChangeArrowheads="1" noTextEdit="1"/>
          </p:cNvSpPr>
          <p:nvPr>
            <p:ph type="sldImg"/>
          </p:nvPr>
        </p:nvSpPr>
        <p:spPr>
          <a:xfrm>
            <a:off x="917575" y="744538"/>
            <a:ext cx="4962525" cy="3722687"/>
          </a:xfrm>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EB796-B462-4DD4-B58F-5FA492C5EA19}" type="slidenum">
              <a:rPr lang="en-GB"/>
              <a:pPr/>
              <a:t>10</a:t>
            </a:fld>
            <a:endParaRPr lang="en-GB"/>
          </a:p>
        </p:txBody>
      </p:sp>
      <p:sp>
        <p:nvSpPr>
          <p:cNvPr id="1099778" name="Rectangle 2"/>
          <p:cNvSpPr>
            <a:spLocks noRot="1" noChangeArrowheads="1" noTextEdit="1"/>
          </p:cNvSpPr>
          <p:nvPr>
            <p:ph type="sldImg"/>
          </p:nvPr>
        </p:nvSpPr>
        <p:spPr>
          <a:xfrm>
            <a:off x="917575" y="744538"/>
            <a:ext cx="4962525" cy="3722687"/>
          </a:xfrm>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ACAAB-1829-4FE2-BAE9-298315BD6225}" type="slidenum">
              <a:rPr lang="en-GB"/>
              <a:pPr/>
              <a:t>11</a:t>
            </a:fld>
            <a:endParaRPr lang="en-GB"/>
          </a:p>
        </p:txBody>
      </p:sp>
      <p:sp>
        <p:nvSpPr>
          <p:cNvPr id="1101826" name="Rectangle 2"/>
          <p:cNvSpPr>
            <a:spLocks noRot="1" noChangeArrowheads="1" noTextEdit="1"/>
          </p:cNvSpPr>
          <p:nvPr>
            <p:ph type="sldImg"/>
          </p:nvPr>
        </p:nvSpPr>
        <p:spPr>
          <a:xfrm>
            <a:off x="917575" y="744538"/>
            <a:ext cx="4962525" cy="3722687"/>
          </a:xfrm>
          <a:ln/>
        </p:spPr>
      </p:sp>
      <p:sp>
        <p:nvSpPr>
          <p:cNvPr id="110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56F8A-5923-4B3A-99CD-AE733CD0325B}" type="slidenum">
              <a:rPr lang="en-GB"/>
              <a:pPr/>
              <a:t>12</a:t>
            </a:fld>
            <a:endParaRPr lang="en-GB"/>
          </a:p>
        </p:txBody>
      </p:sp>
      <p:sp>
        <p:nvSpPr>
          <p:cNvPr id="890882" name="Rectangle 2"/>
          <p:cNvSpPr>
            <a:spLocks noRot="1" noChangeArrowheads="1" noTextEdit="1"/>
          </p:cNvSpPr>
          <p:nvPr>
            <p:ph type="sldImg"/>
          </p:nvPr>
        </p:nvSpPr>
        <p:spPr>
          <a:xfrm>
            <a:off x="917575" y="744538"/>
            <a:ext cx="4962525" cy="3722687"/>
          </a:xfrm>
          <a:ln/>
        </p:spPr>
      </p:sp>
      <p:sp>
        <p:nvSpPr>
          <p:cNvPr id="89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4BECB-EC60-4479-8B0C-C9803D626305}" type="slidenum">
              <a:rPr lang="en-GB"/>
              <a:pPr/>
              <a:t>13</a:t>
            </a:fld>
            <a:endParaRPr lang="en-GB"/>
          </a:p>
        </p:txBody>
      </p:sp>
      <p:sp>
        <p:nvSpPr>
          <p:cNvPr id="1075202" name="Rectangle 2"/>
          <p:cNvSpPr>
            <a:spLocks noRot="1" noChangeArrowheads="1" noTextEdit="1"/>
          </p:cNvSpPr>
          <p:nvPr>
            <p:ph type="sldImg"/>
          </p:nvPr>
        </p:nvSpPr>
        <p:spPr>
          <a:xfrm>
            <a:off x="917575" y="744538"/>
            <a:ext cx="4962525" cy="3722687"/>
          </a:xfrm>
          <a:ln/>
        </p:spPr>
      </p:sp>
      <p:sp>
        <p:nvSpPr>
          <p:cNvPr id="107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80EEA-0967-4B91-8F00-7E1850DFE55A}" type="slidenum">
              <a:rPr lang="en-GB"/>
              <a:pPr/>
              <a:t>14</a:t>
            </a:fld>
            <a:endParaRPr lang="en-GB"/>
          </a:p>
        </p:txBody>
      </p:sp>
      <p:sp>
        <p:nvSpPr>
          <p:cNvPr id="1077250" name="Rectangle 2"/>
          <p:cNvSpPr>
            <a:spLocks noRot="1" noChangeArrowheads="1" noTextEdit="1"/>
          </p:cNvSpPr>
          <p:nvPr>
            <p:ph type="sldImg"/>
          </p:nvPr>
        </p:nvSpPr>
        <p:spPr>
          <a:xfrm>
            <a:off x="917575" y="744538"/>
            <a:ext cx="4962525" cy="3722687"/>
          </a:xfrm>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17924-54A2-460B-A21A-0874E3E61DD2}" type="slidenum">
              <a:rPr lang="en-GB"/>
              <a:pPr/>
              <a:t>15</a:t>
            </a:fld>
            <a:endParaRPr lang="en-GB"/>
          </a:p>
        </p:txBody>
      </p:sp>
      <p:sp>
        <p:nvSpPr>
          <p:cNvPr id="1079298" name="Rectangle 2"/>
          <p:cNvSpPr>
            <a:spLocks noRot="1" noChangeArrowheads="1" noTextEdit="1"/>
          </p:cNvSpPr>
          <p:nvPr>
            <p:ph type="sldImg"/>
          </p:nvPr>
        </p:nvSpPr>
        <p:spPr>
          <a:xfrm>
            <a:off x="917575" y="744538"/>
            <a:ext cx="4962525" cy="3722687"/>
          </a:xfrm>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8A1F0-7ADC-4A3D-92EF-91345D682078}" type="slidenum">
              <a:rPr lang="en-GB"/>
              <a:pPr/>
              <a:t>16</a:t>
            </a:fld>
            <a:endParaRPr lang="en-GB"/>
          </a:p>
        </p:txBody>
      </p:sp>
      <p:sp>
        <p:nvSpPr>
          <p:cNvPr id="1081346" name="Rectangle 2"/>
          <p:cNvSpPr>
            <a:spLocks noRot="1" noChangeArrowheads="1" noTextEdit="1"/>
          </p:cNvSpPr>
          <p:nvPr>
            <p:ph type="sldImg"/>
          </p:nvPr>
        </p:nvSpPr>
        <p:spPr>
          <a:xfrm>
            <a:off x="917575" y="744538"/>
            <a:ext cx="4962525" cy="3722687"/>
          </a:xfrm>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B36C5-0917-4763-B88C-624B1B345224}" type="slidenum">
              <a:rPr lang="en-GB"/>
              <a:pPr/>
              <a:t>17</a:t>
            </a:fld>
            <a:endParaRPr lang="en-GB"/>
          </a:p>
        </p:txBody>
      </p:sp>
      <p:sp>
        <p:nvSpPr>
          <p:cNvPr id="1083394" name="Rectangle 2"/>
          <p:cNvSpPr>
            <a:spLocks noRot="1" noChangeArrowheads="1" noTextEdit="1"/>
          </p:cNvSpPr>
          <p:nvPr>
            <p:ph type="sldImg"/>
          </p:nvPr>
        </p:nvSpPr>
        <p:spPr>
          <a:xfrm>
            <a:off x="917575" y="744538"/>
            <a:ext cx="4962525" cy="3722687"/>
          </a:xfrm>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FC53C-C29A-4CBE-A811-2A458CFCA0B1}" type="slidenum">
              <a:rPr lang="en-GB"/>
              <a:pPr/>
              <a:t>18</a:t>
            </a:fld>
            <a:endParaRPr lang="en-GB"/>
          </a:p>
        </p:txBody>
      </p:sp>
      <p:sp>
        <p:nvSpPr>
          <p:cNvPr id="1085442" name="Rectangle 2"/>
          <p:cNvSpPr>
            <a:spLocks noRot="1" noChangeArrowheads="1" noTextEdit="1"/>
          </p:cNvSpPr>
          <p:nvPr>
            <p:ph type="sldImg"/>
          </p:nvPr>
        </p:nvSpPr>
        <p:spPr>
          <a:xfrm>
            <a:off x="917575" y="744538"/>
            <a:ext cx="4962525" cy="3722687"/>
          </a:xfrm>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E9989-1829-4548-BADB-7A8838E46BBF}" type="slidenum">
              <a:rPr lang="en-GB"/>
              <a:pPr/>
              <a:t>19</a:t>
            </a:fld>
            <a:endParaRPr lang="en-GB"/>
          </a:p>
        </p:txBody>
      </p:sp>
      <p:sp>
        <p:nvSpPr>
          <p:cNvPr id="1087490" name="Rectangle 2"/>
          <p:cNvSpPr>
            <a:spLocks noRot="1" noChangeArrowheads="1" noTextEdit="1"/>
          </p:cNvSpPr>
          <p:nvPr>
            <p:ph type="sldImg"/>
          </p:nvPr>
        </p:nvSpPr>
        <p:spPr>
          <a:xfrm>
            <a:off x="900113" y="771525"/>
            <a:ext cx="4999037" cy="3751263"/>
          </a:xfrm>
          <a:ln/>
        </p:spPr>
      </p:sp>
      <p:sp>
        <p:nvSpPr>
          <p:cNvPr id="1087491" name="Rectangle 3"/>
          <p:cNvSpPr>
            <a:spLocks noGrp="1" noChangeArrowheads="1"/>
          </p:cNvSpPr>
          <p:nvPr>
            <p:ph type="body" idx="1"/>
          </p:nvPr>
        </p:nvSpPr>
        <p:spPr>
          <a:xfrm>
            <a:off x="908050" y="4743450"/>
            <a:ext cx="4981575" cy="441166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B8DAE-038B-4561-BD11-05FED5513F56}" type="slidenum">
              <a:rPr lang="en-GB"/>
              <a:pPr/>
              <a:t>2</a:t>
            </a:fld>
            <a:endParaRPr lang="en-GB"/>
          </a:p>
        </p:txBody>
      </p:sp>
      <p:sp>
        <p:nvSpPr>
          <p:cNvPr id="980994" name="Rectangle 2"/>
          <p:cNvSpPr>
            <a:spLocks noRot="1" noChangeArrowheads="1" noTextEdit="1"/>
          </p:cNvSpPr>
          <p:nvPr>
            <p:ph type="sldImg"/>
          </p:nvPr>
        </p:nvSpPr>
        <p:spPr>
          <a:xfrm>
            <a:off x="917575" y="744538"/>
            <a:ext cx="4962525" cy="3722687"/>
          </a:xfrm>
          <a:ln/>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A6185-7B87-48D9-9794-EBEEBFFA342C}" type="slidenum">
              <a:rPr lang="en-GB"/>
              <a:pPr/>
              <a:t>20</a:t>
            </a:fld>
            <a:endParaRPr lang="en-GB"/>
          </a:p>
        </p:txBody>
      </p:sp>
      <p:sp>
        <p:nvSpPr>
          <p:cNvPr id="1089538" name="Rectangle 2"/>
          <p:cNvSpPr>
            <a:spLocks noRot="1" noChangeArrowheads="1" noTextEdit="1"/>
          </p:cNvSpPr>
          <p:nvPr>
            <p:ph type="sldImg"/>
          </p:nvPr>
        </p:nvSpPr>
        <p:spPr>
          <a:xfrm>
            <a:off x="917575" y="744538"/>
            <a:ext cx="4962525" cy="3722687"/>
          </a:xfrm>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C006E-88B4-4302-B5D7-C54335202ACA}" type="slidenum">
              <a:rPr lang="en-GB"/>
              <a:pPr/>
              <a:t>21</a:t>
            </a:fld>
            <a:endParaRPr lang="en-GB"/>
          </a:p>
        </p:txBody>
      </p:sp>
      <p:sp>
        <p:nvSpPr>
          <p:cNvPr id="1091586" name="Rectangle 2"/>
          <p:cNvSpPr>
            <a:spLocks noRot="1" noChangeArrowheads="1" noTextEdit="1"/>
          </p:cNvSpPr>
          <p:nvPr>
            <p:ph type="sldImg"/>
          </p:nvPr>
        </p:nvSpPr>
        <p:spPr>
          <a:xfrm>
            <a:off x="917575" y="744538"/>
            <a:ext cx="4962525" cy="3722687"/>
          </a:xfrm>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ECF24-184B-452A-BFD5-D55866CE0839}" type="slidenum">
              <a:rPr lang="en-GB"/>
              <a:pPr/>
              <a:t>22</a:t>
            </a:fld>
            <a:endParaRPr lang="en-GB"/>
          </a:p>
        </p:txBody>
      </p:sp>
      <p:sp>
        <p:nvSpPr>
          <p:cNvPr id="1093634" name="Rectangle 2"/>
          <p:cNvSpPr>
            <a:spLocks noRot="1" noChangeArrowheads="1" noTextEdit="1"/>
          </p:cNvSpPr>
          <p:nvPr>
            <p:ph type="sldImg"/>
          </p:nvPr>
        </p:nvSpPr>
        <p:spPr>
          <a:xfrm>
            <a:off x="917575" y="744538"/>
            <a:ext cx="4962525" cy="3722687"/>
          </a:xfrm>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5154C-E00E-4B97-B113-FD35B1646872}" type="slidenum">
              <a:rPr lang="en-GB"/>
              <a:pPr/>
              <a:t>23</a:t>
            </a:fld>
            <a:endParaRPr lang="en-GB"/>
          </a:p>
        </p:txBody>
      </p:sp>
      <p:sp>
        <p:nvSpPr>
          <p:cNvPr id="1095682" name="Rectangle 2"/>
          <p:cNvSpPr>
            <a:spLocks noRot="1" noChangeArrowheads="1" noTextEdit="1"/>
          </p:cNvSpPr>
          <p:nvPr>
            <p:ph type="sldImg"/>
          </p:nvPr>
        </p:nvSpPr>
        <p:spPr>
          <a:xfrm>
            <a:off x="917575" y="744538"/>
            <a:ext cx="4962525" cy="3722687"/>
          </a:xfrm>
          <a:ln/>
        </p:spPr>
      </p:sp>
      <p:sp>
        <p:nvSpPr>
          <p:cNvPr id="109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68624-EB95-4022-BF79-1C227F96080E}" type="slidenum">
              <a:rPr lang="en-GB"/>
              <a:pPr/>
              <a:t>24</a:t>
            </a:fld>
            <a:endParaRPr lang="en-GB"/>
          </a:p>
        </p:txBody>
      </p:sp>
      <p:sp>
        <p:nvSpPr>
          <p:cNvPr id="943106" name="Rectangle 2"/>
          <p:cNvSpPr>
            <a:spLocks noRot="1" noChangeArrowheads="1" noTextEdit="1"/>
          </p:cNvSpPr>
          <p:nvPr>
            <p:ph type="sldImg"/>
          </p:nvPr>
        </p:nvSpPr>
        <p:spPr>
          <a:xfrm>
            <a:off x="917575" y="744538"/>
            <a:ext cx="4962525" cy="3722687"/>
          </a:xfrm>
          <a:ln/>
        </p:spPr>
      </p:sp>
      <p:sp>
        <p:nvSpPr>
          <p:cNvPr id="94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9B354-6CBB-41C8-9733-B61DEE813997}" type="slidenum">
              <a:rPr lang="en-GB"/>
              <a:pPr/>
              <a:t>25</a:t>
            </a:fld>
            <a:endParaRPr lang="en-GB"/>
          </a:p>
        </p:txBody>
      </p:sp>
      <p:sp>
        <p:nvSpPr>
          <p:cNvPr id="922626" name="Rectangle 2"/>
          <p:cNvSpPr>
            <a:spLocks noRot="1" noChangeArrowheads="1" noTextEdit="1"/>
          </p:cNvSpPr>
          <p:nvPr>
            <p:ph type="sldImg"/>
          </p:nvPr>
        </p:nvSpPr>
        <p:spPr>
          <a:xfrm>
            <a:off x="917575" y="744538"/>
            <a:ext cx="4962525" cy="3722687"/>
          </a:xfrm>
          <a:ln/>
        </p:spPr>
      </p:sp>
      <p:sp>
        <p:nvSpPr>
          <p:cNvPr id="92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389D9-BC82-48DD-B6EA-9BAE1A47F8D0}" type="slidenum">
              <a:rPr lang="en-GB"/>
              <a:pPr/>
              <a:t>26</a:t>
            </a:fld>
            <a:endParaRPr lang="en-GB"/>
          </a:p>
        </p:txBody>
      </p:sp>
      <p:sp>
        <p:nvSpPr>
          <p:cNvPr id="1107970" name="Rectangle 2"/>
          <p:cNvSpPr>
            <a:spLocks noRot="1" noChangeArrowheads="1" noTextEdit="1"/>
          </p:cNvSpPr>
          <p:nvPr>
            <p:ph type="sldImg"/>
          </p:nvPr>
        </p:nvSpPr>
        <p:spPr>
          <a:xfrm>
            <a:off x="917575" y="744538"/>
            <a:ext cx="4964113" cy="3722687"/>
          </a:xfrm>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D5581-E1B2-4065-B0A8-1CAF4482C4BD}" type="slidenum">
              <a:rPr lang="en-GB"/>
              <a:pPr/>
              <a:t>27</a:t>
            </a:fld>
            <a:endParaRPr lang="en-GB"/>
          </a:p>
        </p:txBody>
      </p:sp>
      <p:sp>
        <p:nvSpPr>
          <p:cNvPr id="1110018" name="Rectangle 2"/>
          <p:cNvSpPr>
            <a:spLocks noRot="1" noChangeArrowheads="1" noTextEdit="1"/>
          </p:cNvSpPr>
          <p:nvPr>
            <p:ph type="sldImg"/>
          </p:nvPr>
        </p:nvSpPr>
        <p:spPr>
          <a:xfrm>
            <a:off x="917575" y="744538"/>
            <a:ext cx="4964113" cy="3722687"/>
          </a:xfrm>
          <a:ln/>
        </p:spPr>
      </p:sp>
      <p:sp>
        <p:nvSpPr>
          <p:cNvPr id="111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809E0-691D-4FFB-AB45-1AF1196708F8}" type="slidenum">
              <a:rPr lang="en-GB"/>
              <a:pPr/>
              <a:t>28</a:t>
            </a:fld>
            <a:endParaRPr lang="en-GB"/>
          </a:p>
        </p:txBody>
      </p:sp>
      <p:sp>
        <p:nvSpPr>
          <p:cNvPr id="1112066" name="Rectangle 2"/>
          <p:cNvSpPr>
            <a:spLocks noRot="1" noChangeArrowheads="1" noTextEdit="1"/>
          </p:cNvSpPr>
          <p:nvPr>
            <p:ph type="sldImg"/>
          </p:nvPr>
        </p:nvSpPr>
        <p:spPr>
          <a:xfrm>
            <a:off x="917575" y="744538"/>
            <a:ext cx="4964113" cy="3722687"/>
          </a:xfrm>
          <a:ln/>
        </p:spPr>
      </p:sp>
      <p:sp>
        <p:nvSpPr>
          <p:cNvPr id="111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7D9EB-F32C-47B5-88F4-43418B5DB616}" type="slidenum">
              <a:rPr lang="en-GB"/>
              <a:pPr/>
              <a:t>3</a:t>
            </a:fld>
            <a:endParaRPr lang="en-GB"/>
          </a:p>
        </p:txBody>
      </p:sp>
      <p:sp>
        <p:nvSpPr>
          <p:cNvPr id="983042" name="Rectangle 2"/>
          <p:cNvSpPr>
            <a:spLocks noRot="1" noChangeArrowheads="1" noTextEdit="1"/>
          </p:cNvSpPr>
          <p:nvPr>
            <p:ph type="sldImg"/>
          </p:nvPr>
        </p:nvSpPr>
        <p:spPr>
          <a:xfrm>
            <a:off x="917575" y="744538"/>
            <a:ext cx="4962525" cy="3722687"/>
          </a:xfrm>
          <a:ln/>
        </p:spPr>
      </p:sp>
      <p:sp>
        <p:nvSpPr>
          <p:cNvPr id="98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4FA6-F737-4AA1-9E20-45224A8C273F}" type="slidenum">
              <a:rPr lang="en-GB"/>
              <a:pPr/>
              <a:t>4</a:t>
            </a:fld>
            <a:endParaRPr lang="en-GB"/>
          </a:p>
        </p:txBody>
      </p:sp>
      <p:sp>
        <p:nvSpPr>
          <p:cNvPr id="1032194" name="Rectangle 2"/>
          <p:cNvSpPr>
            <a:spLocks noRot="1" noChangeArrowheads="1" noTextEdit="1"/>
          </p:cNvSpPr>
          <p:nvPr>
            <p:ph type="sldImg"/>
          </p:nvPr>
        </p:nvSpPr>
        <p:spPr>
          <a:xfrm>
            <a:off x="917575" y="744538"/>
            <a:ext cx="4962525" cy="3722687"/>
          </a:xfrm>
          <a:ln/>
        </p:spPr>
      </p:sp>
      <p:sp>
        <p:nvSpPr>
          <p:cNvPr id="103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037C2-0607-498F-B8E2-CB02B5ADB855}" type="slidenum">
              <a:rPr lang="en-GB"/>
              <a:pPr/>
              <a:t>5</a:t>
            </a:fld>
            <a:endParaRPr lang="en-GB"/>
          </a:p>
        </p:txBody>
      </p:sp>
      <p:sp>
        <p:nvSpPr>
          <p:cNvPr id="987138" name="Rectangle 2"/>
          <p:cNvSpPr>
            <a:spLocks noRot="1" noChangeArrowheads="1" noTextEdit="1"/>
          </p:cNvSpPr>
          <p:nvPr>
            <p:ph type="sldImg"/>
          </p:nvPr>
        </p:nvSpPr>
        <p:spPr>
          <a:xfrm>
            <a:off x="917575" y="744538"/>
            <a:ext cx="4962525" cy="3722687"/>
          </a:xfrm>
          <a:ln/>
        </p:spPr>
      </p:sp>
      <p:sp>
        <p:nvSpPr>
          <p:cNvPr id="98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BE3F8-5FA6-49E2-AA9E-0279E731AF05}" type="slidenum">
              <a:rPr lang="en-GB"/>
              <a:pPr/>
              <a:t>6</a:t>
            </a:fld>
            <a:endParaRPr lang="en-GB"/>
          </a:p>
        </p:txBody>
      </p:sp>
      <p:sp>
        <p:nvSpPr>
          <p:cNvPr id="914434" name="Rectangle 2"/>
          <p:cNvSpPr>
            <a:spLocks noRot="1" noChangeArrowheads="1" noTextEdit="1"/>
          </p:cNvSpPr>
          <p:nvPr>
            <p:ph type="sldImg"/>
          </p:nvPr>
        </p:nvSpPr>
        <p:spPr>
          <a:xfrm>
            <a:off x="917575" y="744538"/>
            <a:ext cx="4962525" cy="3722687"/>
          </a:xfrm>
          <a:ln/>
        </p:spPr>
      </p:sp>
      <p:sp>
        <p:nvSpPr>
          <p:cNvPr id="91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5DDDF-653C-4899-BE19-840278C7D3BC}" type="slidenum">
              <a:rPr lang="en-GB"/>
              <a:pPr/>
              <a:t>7</a:t>
            </a:fld>
            <a:endParaRPr lang="en-GB"/>
          </a:p>
        </p:txBody>
      </p:sp>
      <p:sp>
        <p:nvSpPr>
          <p:cNvPr id="814082" name="Rectangle 2"/>
          <p:cNvSpPr>
            <a:spLocks noRot="1" noChangeArrowheads="1" noTextEdit="1"/>
          </p:cNvSpPr>
          <p:nvPr>
            <p:ph type="sldImg"/>
          </p:nvPr>
        </p:nvSpPr>
        <p:spPr>
          <a:xfrm>
            <a:off x="917575" y="744538"/>
            <a:ext cx="4962525" cy="3722687"/>
          </a:xfrm>
          <a:ln/>
        </p:spPr>
      </p:sp>
      <p:sp>
        <p:nvSpPr>
          <p:cNvPr id="81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FF83E-A8C8-4A71-9630-F184D66B3109}" type="slidenum">
              <a:rPr lang="en-GB"/>
              <a:pPr/>
              <a:t>8</a:t>
            </a:fld>
            <a:endParaRPr lang="en-GB"/>
          </a:p>
        </p:txBody>
      </p:sp>
      <p:sp>
        <p:nvSpPr>
          <p:cNvPr id="1034242" name="Rectangle 2"/>
          <p:cNvSpPr>
            <a:spLocks noRot="1" noChangeArrowheads="1" noTextEdit="1"/>
          </p:cNvSpPr>
          <p:nvPr>
            <p:ph type="sldImg"/>
          </p:nvPr>
        </p:nvSpPr>
        <p:spPr>
          <a:xfrm>
            <a:off x="917575" y="744538"/>
            <a:ext cx="4962525" cy="3722687"/>
          </a:xfrm>
          <a:ln/>
        </p:spPr>
      </p:sp>
      <p:sp>
        <p:nvSpPr>
          <p:cNvPr id="103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AFD18-65F7-4D3B-A6BB-35ECD918EAFC}" type="slidenum">
              <a:rPr lang="en-GB"/>
              <a:pPr/>
              <a:t>9</a:t>
            </a:fld>
            <a:endParaRPr lang="en-GB"/>
          </a:p>
        </p:txBody>
      </p:sp>
      <p:sp>
        <p:nvSpPr>
          <p:cNvPr id="1097730" name="Rectangle 2"/>
          <p:cNvSpPr>
            <a:spLocks noRot="1" noChangeArrowheads="1" noTextEdit="1"/>
          </p:cNvSpPr>
          <p:nvPr>
            <p:ph type="sldImg"/>
          </p:nvPr>
        </p:nvSpPr>
        <p:spPr>
          <a:xfrm>
            <a:off x="917575" y="744538"/>
            <a:ext cx="4962525" cy="3722687"/>
          </a:xfrm>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GB" noProof="0" smtClean="0"/>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4198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89" name="Rectangle 5"/>
          <p:cNvSpPr>
            <a:spLocks noGrp="1" noChangeArrowheads="1"/>
          </p:cNvSpPr>
          <p:nvPr>
            <p:ph type="ftr" sz="quarter" idx="3"/>
          </p:nvPr>
        </p:nvSpPr>
        <p:spPr/>
        <p:txBody>
          <a:bodyPr/>
          <a:lstStyle>
            <a:lvl1pPr>
              <a:defRPr/>
            </a:lvl1pPr>
          </a:lstStyle>
          <a:p>
            <a:endParaRPr lang="en-GB"/>
          </a:p>
        </p:txBody>
      </p:sp>
      <p:sp>
        <p:nvSpPr>
          <p:cNvPr id="41990" name="Rectangle 6"/>
          <p:cNvSpPr>
            <a:spLocks noGrp="1" noChangeArrowheads="1"/>
          </p:cNvSpPr>
          <p:nvPr>
            <p:ph type="sldNum" sz="quarter" idx="4"/>
          </p:nvPr>
        </p:nvSpPr>
        <p:spPr/>
        <p:txBody>
          <a:bodyPr/>
          <a:lstStyle>
            <a:lvl1pPr>
              <a:defRPr/>
            </a:lvl1pPr>
          </a:lstStyle>
          <a:p>
            <a:fld id="{674EDAD3-49BB-4CD6-BAD3-4CAA4016BFAD}" type="slidenum">
              <a:rPr lang="en-GB"/>
              <a:pPr/>
              <a:t>‹#›</a:t>
            </a:fld>
            <a:endParaRPr lang="en-GB"/>
          </a:p>
        </p:txBody>
      </p:sp>
      <p:sp>
        <p:nvSpPr>
          <p:cNvPr id="41991" name="Rectangle 7"/>
          <p:cNvSpPr>
            <a:spLocks noGrp="1" noChangeArrowheads="1"/>
          </p:cNvSpPr>
          <p:nvPr>
            <p:ph type="dt" sz="quarter" idx="2"/>
          </p:nvPr>
        </p:nvSpPr>
        <p:spPr/>
        <p:txBody>
          <a:bodyPr/>
          <a:lstStyle>
            <a:lvl1pPr>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5C63BD4-233C-49F1-A975-782971B5C718}" type="slidenum">
              <a:rPr lang="en-GB"/>
              <a:pPr/>
              <a:t>‹#›</a:t>
            </a:fld>
            <a:endParaRPr lang="en-GB"/>
          </a:p>
        </p:txBody>
      </p:sp>
    </p:spTree>
    <p:extLst>
      <p:ext uri="{BB962C8B-B14F-4D97-AF65-F5344CB8AC3E}">
        <p14:creationId xmlns:p14="http://schemas.microsoft.com/office/powerpoint/2010/main" val="397870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88913"/>
            <a:ext cx="2058988" cy="5830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88913"/>
            <a:ext cx="6029325" cy="5830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CA4194B-10A2-4F3C-8EEF-C9115450D3A4}" type="slidenum">
              <a:rPr lang="en-GB"/>
              <a:pPr/>
              <a:t>‹#›</a:t>
            </a:fld>
            <a:endParaRPr lang="en-GB"/>
          </a:p>
        </p:txBody>
      </p:sp>
    </p:spTree>
    <p:extLst>
      <p:ext uri="{BB962C8B-B14F-4D97-AF65-F5344CB8AC3E}">
        <p14:creationId xmlns:p14="http://schemas.microsoft.com/office/powerpoint/2010/main" val="406490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B44D1AA-DA08-474A-A639-EAEA7D9D888A}" type="slidenum">
              <a:rPr lang="en-GB"/>
              <a:pPr/>
              <a:t>‹#›</a:t>
            </a:fld>
            <a:endParaRPr lang="en-GB"/>
          </a:p>
        </p:txBody>
      </p:sp>
    </p:spTree>
    <p:extLst>
      <p:ext uri="{BB962C8B-B14F-4D97-AF65-F5344CB8AC3E}">
        <p14:creationId xmlns:p14="http://schemas.microsoft.com/office/powerpoint/2010/main" val="5224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5B3639B-4F70-44F9-9223-AEBF725C7B42}" type="slidenum">
              <a:rPr lang="en-GB"/>
              <a:pPr/>
              <a:t>‹#›</a:t>
            </a:fld>
            <a:endParaRPr lang="en-GB"/>
          </a:p>
        </p:txBody>
      </p:sp>
    </p:spTree>
    <p:extLst>
      <p:ext uri="{BB962C8B-B14F-4D97-AF65-F5344CB8AC3E}">
        <p14:creationId xmlns:p14="http://schemas.microsoft.com/office/powerpoint/2010/main" val="84337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99D3100-46AF-4D93-86DC-1D2D1F18E336}" type="slidenum">
              <a:rPr lang="en-GB"/>
              <a:pPr/>
              <a:t>‹#›</a:t>
            </a:fld>
            <a:endParaRPr lang="en-GB"/>
          </a:p>
        </p:txBody>
      </p:sp>
    </p:spTree>
    <p:extLst>
      <p:ext uri="{BB962C8B-B14F-4D97-AF65-F5344CB8AC3E}">
        <p14:creationId xmlns:p14="http://schemas.microsoft.com/office/powerpoint/2010/main" val="107551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EC943CC-0432-4463-A04A-3178F5DF528A}" type="slidenum">
              <a:rPr lang="en-GB"/>
              <a:pPr/>
              <a:t>‹#›</a:t>
            </a:fld>
            <a:endParaRPr lang="en-GB"/>
          </a:p>
        </p:txBody>
      </p:sp>
    </p:spTree>
    <p:extLst>
      <p:ext uri="{BB962C8B-B14F-4D97-AF65-F5344CB8AC3E}">
        <p14:creationId xmlns:p14="http://schemas.microsoft.com/office/powerpoint/2010/main" val="2757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6224F26-4FDF-45A0-B677-566B83E0AC01}" type="slidenum">
              <a:rPr lang="en-GB"/>
              <a:pPr/>
              <a:t>‹#›</a:t>
            </a:fld>
            <a:endParaRPr lang="en-GB"/>
          </a:p>
        </p:txBody>
      </p:sp>
    </p:spTree>
    <p:extLst>
      <p:ext uri="{BB962C8B-B14F-4D97-AF65-F5344CB8AC3E}">
        <p14:creationId xmlns:p14="http://schemas.microsoft.com/office/powerpoint/2010/main" val="4166532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BC148BC-986E-47B4-A2BA-CA4500EA9564}" type="slidenum">
              <a:rPr lang="en-GB"/>
              <a:pPr/>
              <a:t>‹#›</a:t>
            </a:fld>
            <a:endParaRPr lang="en-GB"/>
          </a:p>
        </p:txBody>
      </p:sp>
    </p:spTree>
    <p:extLst>
      <p:ext uri="{BB962C8B-B14F-4D97-AF65-F5344CB8AC3E}">
        <p14:creationId xmlns:p14="http://schemas.microsoft.com/office/powerpoint/2010/main" val="353650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15818C1-8CC7-42BB-8181-5F3DEEEC2036}" type="slidenum">
              <a:rPr lang="en-GB"/>
              <a:pPr/>
              <a:t>‹#›</a:t>
            </a:fld>
            <a:endParaRPr lang="en-GB"/>
          </a:p>
        </p:txBody>
      </p:sp>
    </p:spTree>
    <p:extLst>
      <p:ext uri="{BB962C8B-B14F-4D97-AF65-F5344CB8AC3E}">
        <p14:creationId xmlns:p14="http://schemas.microsoft.com/office/powerpoint/2010/main" val="3892342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B2EB091-12D6-4156-9261-9D00C928A287}" type="slidenum">
              <a:rPr lang="en-GB"/>
              <a:pPr/>
              <a:t>‹#›</a:t>
            </a:fld>
            <a:endParaRPr lang="en-GB"/>
          </a:p>
        </p:txBody>
      </p:sp>
    </p:spTree>
    <p:extLst>
      <p:ext uri="{BB962C8B-B14F-4D97-AF65-F5344CB8AC3E}">
        <p14:creationId xmlns:p14="http://schemas.microsoft.com/office/powerpoint/2010/main" val="170136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C7F2DED-24C5-4457-94BE-989584E8326D}" type="slidenum">
              <a:rPr lang="en-GB"/>
              <a:pPr/>
              <a:t>‹#›</a:t>
            </a:fld>
            <a:endParaRPr lang="en-GB"/>
          </a:p>
        </p:txBody>
      </p:sp>
    </p:spTree>
    <p:extLst>
      <p:ext uri="{BB962C8B-B14F-4D97-AF65-F5344CB8AC3E}">
        <p14:creationId xmlns:p14="http://schemas.microsoft.com/office/powerpoint/2010/main" val="111741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A3449C2-7585-447A-9814-E5DE64C0B15D}" type="slidenum">
              <a:rPr lang="en-GB"/>
              <a:pPr/>
              <a:t>‹#›</a:t>
            </a:fld>
            <a:endParaRPr lang="en-GB"/>
          </a:p>
        </p:txBody>
      </p:sp>
    </p:spTree>
    <p:extLst>
      <p:ext uri="{BB962C8B-B14F-4D97-AF65-F5344CB8AC3E}">
        <p14:creationId xmlns:p14="http://schemas.microsoft.com/office/powerpoint/2010/main" val="45699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81FE787-9046-48DD-876A-2B7A444B8846}" type="slidenum">
              <a:rPr lang="en-GB"/>
              <a:pPr/>
              <a:t>‹#›</a:t>
            </a:fld>
            <a:endParaRPr lang="en-GB"/>
          </a:p>
        </p:txBody>
      </p:sp>
    </p:spTree>
    <p:extLst>
      <p:ext uri="{BB962C8B-B14F-4D97-AF65-F5344CB8AC3E}">
        <p14:creationId xmlns:p14="http://schemas.microsoft.com/office/powerpoint/2010/main" val="2727138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8FD0EA3-7A16-492E-B976-765242CCCE22}" type="slidenum">
              <a:rPr lang="en-GB"/>
              <a:pPr/>
              <a:t>‹#›</a:t>
            </a:fld>
            <a:endParaRPr lang="en-GB"/>
          </a:p>
        </p:txBody>
      </p:sp>
    </p:spTree>
    <p:extLst>
      <p:ext uri="{BB962C8B-B14F-4D97-AF65-F5344CB8AC3E}">
        <p14:creationId xmlns:p14="http://schemas.microsoft.com/office/powerpoint/2010/main" val="299294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BBE3B1D-4481-47CA-B764-1419966D29F5}" type="slidenum">
              <a:rPr lang="en-GB"/>
              <a:pPr/>
              <a:t>‹#›</a:t>
            </a:fld>
            <a:endParaRPr lang="en-GB"/>
          </a:p>
        </p:txBody>
      </p:sp>
    </p:spTree>
    <p:extLst>
      <p:ext uri="{BB962C8B-B14F-4D97-AF65-F5344CB8AC3E}">
        <p14:creationId xmlns:p14="http://schemas.microsoft.com/office/powerpoint/2010/main" val="266260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8EC9245-6ED9-49D5-BEDC-CB21301C9936}" type="slidenum">
              <a:rPr lang="en-GB"/>
              <a:pPr/>
              <a:t>‹#›</a:t>
            </a:fld>
            <a:endParaRPr lang="en-GB"/>
          </a:p>
        </p:txBody>
      </p:sp>
    </p:spTree>
    <p:extLst>
      <p:ext uri="{BB962C8B-B14F-4D97-AF65-F5344CB8AC3E}">
        <p14:creationId xmlns:p14="http://schemas.microsoft.com/office/powerpoint/2010/main" val="191525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E90FA18-9FDA-469A-879D-117F54175225}" type="slidenum">
              <a:rPr lang="en-GB"/>
              <a:pPr/>
              <a:t>‹#›</a:t>
            </a:fld>
            <a:endParaRPr lang="en-GB"/>
          </a:p>
        </p:txBody>
      </p:sp>
    </p:spTree>
    <p:extLst>
      <p:ext uri="{BB962C8B-B14F-4D97-AF65-F5344CB8AC3E}">
        <p14:creationId xmlns:p14="http://schemas.microsoft.com/office/powerpoint/2010/main" val="188904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3E0E399-CD0B-476A-80CF-881EFC595FE7}" type="slidenum">
              <a:rPr lang="en-GB"/>
              <a:pPr/>
              <a:t>‹#›</a:t>
            </a:fld>
            <a:endParaRPr lang="en-GB"/>
          </a:p>
        </p:txBody>
      </p:sp>
    </p:spTree>
    <p:extLst>
      <p:ext uri="{BB962C8B-B14F-4D97-AF65-F5344CB8AC3E}">
        <p14:creationId xmlns:p14="http://schemas.microsoft.com/office/powerpoint/2010/main" val="209021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39E4FC9-2B86-4D77-8A88-3DE72842D9A1}" type="slidenum">
              <a:rPr lang="en-GB"/>
              <a:pPr/>
              <a:t>‹#›</a:t>
            </a:fld>
            <a:endParaRPr lang="en-GB"/>
          </a:p>
        </p:txBody>
      </p:sp>
    </p:spTree>
    <p:extLst>
      <p:ext uri="{BB962C8B-B14F-4D97-AF65-F5344CB8AC3E}">
        <p14:creationId xmlns:p14="http://schemas.microsoft.com/office/powerpoint/2010/main" val="227221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DA0FD0A-04C9-4C0B-B337-9279DAF59C60}" type="slidenum">
              <a:rPr lang="en-GB"/>
              <a:pPr/>
              <a:t>‹#›</a:t>
            </a:fld>
            <a:endParaRPr lang="en-GB"/>
          </a:p>
        </p:txBody>
      </p:sp>
    </p:spTree>
    <p:extLst>
      <p:ext uri="{BB962C8B-B14F-4D97-AF65-F5344CB8AC3E}">
        <p14:creationId xmlns:p14="http://schemas.microsoft.com/office/powerpoint/2010/main" val="39018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DAA58B9-CA14-483F-A06A-67F1646D9E95}" type="slidenum">
              <a:rPr lang="en-GB"/>
              <a:pPr/>
              <a:t>‹#›</a:t>
            </a:fld>
            <a:endParaRPr lang="en-GB"/>
          </a:p>
        </p:txBody>
      </p:sp>
    </p:spTree>
    <p:extLst>
      <p:ext uri="{BB962C8B-B14F-4D97-AF65-F5344CB8AC3E}">
        <p14:creationId xmlns:p14="http://schemas.microsoft.com/office/powerpoint/2010/main" val="198930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68313" y="1889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Destiny</a:t>
            </a:r>
          </a:p>
        </p:txBody>
      </p:sp>
      <p:sp>
        <p:nvSpPr>
          <p:cNvPr id="409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n-GB"/>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n-GB"/>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D46BACB8-CFD8-4360-B44E-2DE0A44289EC}"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800">
          <a:solidFill>
            <a:schemeClr val="accent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800">
          <a:solidFill>
            <a:schemeClr val="accent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rgbClr val="66FF66"/>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263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263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p>
        </p:txBody>
      </p:sp>
      <p:sp>
        <p:nvSpPr>
          <p:cNvPr id="8263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p>
        </p:txBody>
      </p:sp>
      <p:sp>
        <p:nvSpPr>
          <p:cNvPr id="8263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8906AF5-1549-4F5A-8026-0DBC361E14E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	``																																																												</a:t>
            </a:r>
          </a:p>
        </p:txBody>
      </p:sp>
      <p:sp>
        <p:nvSpPr>
          <p:cNvPr id="593923"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24"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25" name="Rectangle 5"/>
          <p:cNvSpPr>
            <a:spLocks noChangeArrowheads="1"/>
          </p:cNvSpPr>
          <p:nvPr/>
        </p:nvSpPr>
        <p:spPr bwMode="auto">
          <a:xfrm>
            <a:off x="4859338" y="2276475"/>
            <a:ext cx="3384550" cy="1489075"/>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26" name="Rectangle 6"/>
          <p:cNvSpPr>
            <a:spLocks noChangeArrowheads="1"/>
          </p:cNvSpPr>
          <p:nvPr/>
        </p:nvSpPr>
        <p:spPr bwMode="auto">
          <a:xfrm>
            <a:off x="6948488" y="1557338"/>
            <a:ext cx="1296987" cy="742950"/>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27"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28"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3929"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Fatherhood, Sonship, Royal Identity</a:t>
            </a:r>
            <a:r>
              <a:rPr lang="en-GB" sz="1200">
                <a:latin typeface="Arial" charset="0"/>
              </a:rPr>
              <a:t>         </a:t>
            </a:r>
            <a:r>
              <a:rPr lang="en-GB" sz="1600">
                <a:latin typeface="Arial" charset="0"/>
              </a:rPr>
              <a:t>A CALL TO INTIMACY</a:t>
            </a:r>
            <a:r>
              <a:rPr lang="en-GB" sz="1200">
                <a:latin typeface="Arial" charset="0"/>
              </a:rPr>
              <a:t>             </a:t>
            </a:r>
            <a:r>
              <a:rPr lang="en-GB" sz="1400">
                <a:latin typeface="Arial" charset="0"/>
              </a:rPr>
              <a:t>Habitation of God</a:t>
            </a:r>
            <a:r>
              <a:rPr lang="en-GB" sz="1200">
                <a:latin typeface="Arial" charset="0"/>
              </a:rPr>
              <a:t/>
            </a:r>
            <a:br>
              <a:rPr lang="en-GB" sz="1200">
                <a:latin typeface="Arial" charset="0"/>
              </a:rPr>
            </a:br>
            <a:r>
              <a:rPr lang="en-GB" sz="1200">
                <a:latin typeface="Arial" charset="0"/>
              </a:rPr>
              <a:t>                          Song Solomon 8:6</a:t>
            </a:r>
          </a:p>
        </p:txBody>
      </p:sp>
      <p:sp>
        <p:nvSpPr>
          <p:cNvPr id="593930"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latin typeface="Arial" charset="0"/>
              </a:rPr>
              <a:t>Matt 13	GATHERING &amp; REMOVING STUMBLING BLOCKS</a:t>
            </a:r>
            <a:br>
              <a:rPr lang="en-GB" sz="1600">
                <a:latin typeface="Arial" charset="0"/>
              </a:rPr>
            </a:br>
            <a:r>
              <a:rPr lang="en-GB" sz="1600">
                <a:latin typeface="Arial" charset="0"/>
              </a:rPr>
              <a:t>Releasing Joshua Generation</a:t>
            </a:r>
            <a:r>
              <a:rPr lang="en-GB" sz="1200">
                <a:latin typeface="Arial" charset="0"/>
              </a:rPr>
              <a:t> 	</a:t>
            </a:r>
          </a:p>
        </p:txBody>
      </p:sp>
      <p:sp>
        <p:nvSpPr>
          <p:cNvPr id="593931"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latin typeface="Arial" charset="0"/>
              </a:rPr>
              <a:t>1 Peter 4:17   JUDGMENT OF GOD’S HOUSEHOLD</a:t>
            </a:r>
            <a:r>
              <a:rPr lang="en-GB" sz="1200">
                <a:latin typeface="Arial" charset="0"/>
              </a:rPr>
              <a:t> 	</a:t>
            </a:r>
          </a:p>
        </p:txBody>
      </p:sp>
      <p:sp>
        <p:nvSpPr>
          <p:cNvPr id="593932"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sz="1600">
                <a:solidFill>
                  <a:srgbClr val="000000"/>
                </a:solidFill>
                <a:latin typeface="Arial" charset="0"/>
              </a:rPr>
              <a:t>Gen 41     HARVEST OF                 	 LABOURERS</a:t>
            </a:r>
            <a:endParaRPr lang="en-GB" sz="1200">
              <a:solidFill>
                <a:srgbClr val="000000"/>
              </a:solidFill>
              <a:latin typeface="Arial" charset="0"/>
            </a:endParaRPr>
          </a:p>
        </p:txBody>
      </p:sp>
      <p:sp>
        <p:nvSpPr>
          <p:cNvPr id="593933"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latin typeface="Arial" charset="0"/>
              </a:rPr>
              <a:t>Heb 12:27    SHAKING OF WORLD SYSTEMS</a:t>
            </a:r>
            <a:r>
              <a:rPr lang="en-GB" sz="1200">
                <a:latin typeface="Arial" charset="0"/>
              </a:rPr>
              <a:t>	</a:t>
            </a:r>
          </a:p>
        </p:txBody>
      </p:sp>
      <p:sp>
        <p:nvSpPr>
          <p:cNvPr id="593934"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latin typeface="Arial" charset="0"/>
              </a:rPr>
              <a:t>  FINAL </a:t>
            </a:r>
            <a:br>
              <a:rPr lang="en-GB" sz="1600">
                <a:latin typeface="Arial" charset="0"/>
              </a:rPr>
            </a:br>
            <a:r>
              <a:rPr lang="en-GB" sz="1600">
                <a:latin typeface="Arial" charset="0"/>
              </a:rPr>
              <a:t>HARVEST</a:t>
            </a:r>
            <a:r>
              <a:rPr lang="en-GB" sz="1200">
                <a:latin typeface="Arial" charset="0"/>
              </a:rPr>
              <a:t>	</a:t>
            </a:r>
          </a:p>
        </p:txBody>
      </p:sp>
      <p:sp>
        <p:nvSpPr>
          <p:cNvPr id="593935"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latin typeface="Arial" charset="0"/>
              </a:rPr>
              <a:t>ISA 2:2</a:t>
            </a:r>
          </a:p>
        </p:txBody>
      </p:sp>
      <p:sp>
        <p:nvSpPr>
          <p:cNvPr id="593936"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200">
                <a:latin typeface="Arial" charset="0"/>
              </a:rPr>
              <a:t>LAST DAY</a:t>
            </a:r>
          </a:p>
        </p:txBody>
      </p:sp>
      <p:sp>
        <p:nvSpPr>
          <p:cNvPr id="593937"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latin typeface="Arial" charset="0"/>
              </a:rPr>
              <a:t>A</a:t>
            </a:r>
            <a:br>
              <a:rPr lang="en-GB" sz="1600">
                <a:latin typeface="Arial" charset="0"/>
              </a:rPr>
            </a:br>
            <a:r>
              <a:rPr lang="en-GB" sz="1600">
                <a:latin typeface="Arial" charset="0"/>
              </a:rPr>
              <a:t>G</a:t>
            </a:r>
            <a:br>
              <a:rPr lang="en-GB" sz="1600">
                <a:latin typeface="Arial" charset="0"/>
              </a:rPr>
            </a:br>
            <a:r>
              <a:rPr lang="en-GB" sz="1600">
                <a:latin typeface="Arial" charset="0"/>
              </a:rPr>
              <a:t>E</a:t>
            </a:r>
          </a:p>
          <a:p>
            <a:pPr algn="ctr">
              <a:spcBef>
                <a:spcPct val="50000"/>
              </a:spcBef>
            </a:pPr>
            <a:r>
              <a:rPr lang="en-GB" sz="1600">
                <a:latin typeface="Arial" charset="0"/>
              </a:rPr>
              <a:t>T</a:t>
            </a:r>
            <a:br>
              <a:rPr lang="en-GB" sz="1600">
                <a:latin typeface="Arial" charset="0"/>
              </a:rPr>
            </a:br>
            <a:r>
              <a:rPr lang="en-GB" sz="1600">
                <a:latin typeface="Arial" charset="0"/>
              </a:rPr>
              <a:t>O</a:t>
            </a:r>
          </a:p>
          <a:p>
            <a:pPr algn="ctr">
              <a:spcBef>
                <a:spcPct val="50000"/>
              </a:spcBef>
            </a:pPr>
            <a:r>
              <a:rPr lang="en-GB" sz="1600">
                <a:latin typeface="Arial" charset="0"/>
              </a:rPr>
              <a:t>C</a:t>
            </a:r>
            <a:br>
              <a:rPr lang="en-GB" sz="1600">
                <a:latin typeface="Arial" charset="0"/>
              </a:rPr>
            </a:br>
            <a:r>
              <a:rPr lang="en-GB" sz="1600">
                <a:latin typeface="Arial" charset="0"/>
              </a:rPr>
              <a:t>O</a:t>
            </a:r>
            <a:br>
              <a:rPr lang="en-GB" sz="1600">
                <a:latin typeface="Arial" charset="0"/>
              </a:rPr>
            </a:br>
            <a:r>
              <a:rPr lang="en-GB" sz="1600">
                <a:latin typeface="Arial" charset="0"/>
              </a:rPr>
              <a:t>M</a:t>
            </a:r>
            <a:br>
              <a:rPr lang="en-GB" sz="1600">
                <a:latin typeface="Arial" charset="0"/>
              </a:rPr>
            </a:br>
            <a:r>
              <a:rPr lang="en-GB" sz="1600">
                <a:latin typeface="Arial" charset="0"/>
              </a:rPr>
              <a:t>E</a:t>
            </a:r>
          </a:p>
        </p:txBody>
      </p:sp>
      <p:sp>
        <p:nvSpPr>
          <p:cNvPr id="593938"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200">
                <a:latin typeface="Arial" charset="0"/>
              </a:rPr>
              <a:t>DAY OF RESURRECTION</a:t>
            </a:r>
            <a:br>
              <a:rPr lang="en-GB" sz="1200">
                <a:latin typeface="Arial" charset="0"/>
              </a:rPr>
            </a:br>
            <a:r>
              <a:rPr lang="en-GB" sz="1200">
                <a:latin typeface="Arial" charset="0"/>
              </a:rPr>
              <a:t>&amp; JUDGMENT</a:t>
            </a:r>
          </a:p>
        </p:txBody>
      </p:sp>
      <p:sp>
        <p:nvSpPr>
          <p:cNvPr id="593939"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0000"/>
                </a:solidFill>
                <a:latin typeface="Arial" charset="0"/>
              </a:rPr>
              <a:t>WINE</a:t>
            </a:r>
          </a:p>
        </p:txBody>
      </p:sp>
      <p:sp>
        <p:nvSpPr>
          <p:cNvPr id="593940" name="Text Box 20"/>
          <p:cNvSpPr txBox="1">
            <a:spLocks noChangeArrowheads="1"/>
          </p:cNvSpPr>
          <p:nvPr/>
        </p:nvSpPr>
        <p:spPr bwMode="auto">
          <a:xfrm>
            <a:off x="2700338" y="4365625"/>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0000"/>
                </a:solidFill>
                <a:latin typeface="Arial" charset="0"/>
              </a:rPr>
              <a:t>FIRE</a:t>
            </a:r>
          </a:p>
        </p:txBody>
      </p:sp>
      <p:sp>
        <p:nvSpPr>
          <p:cNvPr id="593941"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0000"/>
                </a:solidFill>
                <a:latin typeface="Arial" charset="0"/>
              </a:rPr>
              <a:t>WIND</a:t>
            </a:r>
          </a:p>
        </p:txBody>
      </p:sp>
      <p:sp>
        <p:nvSpPr>
          <p:cNvPr id="593942" name="Text Box 22"/>
          <p:cNvSpPr txBox="1">
            <a:spLocks noChangeArrowheads="1"/>
          </p:cNvSpPr>
          <p:nvPr/>
        </p:nvSpPr>
        <p:spPr bwMode="auto">
          <a:xfrm>
            <a:off x="1476375" y="0"/>
            <a:ext cx="5905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a:solidFill>
                  <a:srgbClr val="009900"/>
                </a:solidFill>
                <a:effectLst>
                  <a:outerShdw blurRad="38100" dist="38100" dir="2700000" algn="tl">
                    <a:srgbClr val="000000"/>
                  </a:outerShdw>
                </a:effectLst>
                <a:latin typeface="Arial" charset="0"/>
              </a:rPr>
              <a:t>Prophetic Timetable</a:t>
            </a:r>
          </a:p>
        </p:txBody>
      </p:sp>
      <p:sp>
        <p:nvSpPr>
          <p:cNvPr id="593944" name="Text Box 24"/>
          <p:cNvSpPr txBox="1">
            <a:spLocks noChangeArrowheads="1"/>
          </p:cNvSpPr>
          <p:nvPr/>
        </p:nvSpPr>
        <p:spPr bwMode="auto">
          <a:xfrm>
            <a:off x="1908175" y="3644900"/>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FFFF00"/>
                </a:solidFill>
              </a:rPr>
              <a:t>Here</a:t>
            </a:r>
          </a:p>
        </p:txBody>
      </p:sp>
      <p:sp>
        <p:nvSpPr>
          <p:cNvPr id="593945" name="Line 25"/>
          <p:cNvSpPr>
            <a:spLocks noChangeShapeType="1"/>
          </p:cNvSpPr>
          <p:nvPr/>
        </p:nvSpPr>
        <p:spPr bwMode="auto">
          <a:xfrm>
            <a:off x="2484438" y="4076700"/>
            <a:ext cx="0" cy="4318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Text Box 2"/>
          <p:cNvSpPr txBox="1">
            <a:spLocks noChangeArrowheads="1"/>
          </p:cNvSpPr>
          <p:nvPr/>
        </p:nvSpPr>
        <p:spPr bwMode="auto">
          <a:xfrm>
            <a:off x="4716463" y="1341438"/>
            <a:ext cx="576262" cy="46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800">
                <a:solidFill>
                  <a:srgbClr val="CC0000"/>
                </a:solidFill>
                <a:latin typeface="Arial" charset="0"/>
              </a:rPr>
              <a:t>H</a:t>
            </a:r>
            <a:br>
              <a:rPr lang="en-GB" sz="2800">
                <a:solidFill>
                  <a:srgbClr val="CC0000"/>
                </a:solidFill>
                <a:latin typeface="Arial" charset="0"/>
              </a:rPr>
            </a:br>
            <a:r>
              <a:rPr lang="en-GB" sz="2800">
                <a:solidFill>
                  <a:srgbClr val="CC0000"/>
                </a:solidFill>
                <a:latin typeface="Arial" charset="0"/>
              </a:rPr>
              <a:t>I</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O</a:t>
            </a:r>
            <a:br>
              <a:rPr lang="en-GB" sz="2800">
                <a:solidFill>
                  <a:srgbClr val="CC0000"/>
                </a:solidFill>
                <a:latin typeface="Arial" charset="0"/>
              </a:rPr>
            </a:br>
            <a:r>
              <a:rPr lang="en-GB" sz="2800">
                <a:solidFill>
                  <a:srgbClr val="CC0000"/>
                </a:solidFill>
                <a:latin typeface="Arial" charset="0"/>
              </a:rPr>
              <a:t>C</a:t>
            </a:r>
            <a:br>
              <a:rPr lang="en-GB" sz="2800">
                <a:solidFill>
                  <a:srgbClr val="CC0000"/>
                </a:solidFill>
                <a:latin typeface="Arial" charset="0"/>
              </a:rPr>
            </a:br>
            <a:r>
              <a:rPr lang="en-GB" sz="2800">
                <a:solidFill>
                  <a:srgbClr val="CC0000"/>
                </a:solidFill>
                <a:latin typeface="Arial" charset="0"/>
              </a:rPr>
              <a:t>A</a:t>
            </a:r>
            <a:br>
              <a:rPr lang="en-GB" sz="2800">
                <a:solidFill>
                  <a:srgbClr val="CC0000"/>
                </a:solidFill>
                <a:latin typeface="Arial" charset="0"/>
              </a:rPr>
            </a:br>
            <a:r>
              <a:rPr lang="en-GB" sz="2800">
                <a:solidFill>
                  <a:srgbClr val="CC0000"/>
                </a:solidFill>
                <a:latin typeface="Arial" charset="0"/>
              </a:rPr>
              <a:t>M</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U</a:t>
            </a:r>
            <a:br>
              <a:rPr lang="en-GB" sz="2800">
                <a:solidFill>
                  <a:srgbClr val="CC0000"/>
                </a:solidFill>
                <a:latin typeface="Arial" charset="0"/>
              </a:rPr>
            </a:br>
            <a:r>
              <a:rPr lang="en-GB" sz="2800">
                <a:solidFill>
                  <a:srgbClr val="CC0000"/>
                </a:solidFill>
                <a:latin typeface="Arial" charset="0"/>
              </a:rPr>
              <a:t>S</a:t>
            </a:r>
          </a:p>
        </p:txBody>
      </p:sp>
      <p:sp>
        <p:nvSpPr>
          <p:cNvPr id="1098755" name="Text Box 3"/>
          <p:cNvSpPr txBox="1">
            <a:spLocks noChangeArrowheads="1"/>
          </p:cNvSpPr>
          <p:nvPr/>
        </p:nvSpPr>
        <p:spPr bwMode="auto">
          <a:xfrm>
            <a:off x="395288" y="2349500"/>
            <a:ext cx="6477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atin typeface="Arial" charset="0"/>
              </a:rPr>
              <a:t>See</a:t>
            </a:r>
          </a:p>
          <a:p>
            <a:pPr>
              <a:spcBef>
                <a:spcPct val="50000"/>
              </a:spcBef>
            </a:pPr>
            <a:r>
              <a:rPr lang="en-GB">
                <a:latin typeface="Arial" charset="0"/>
              </a:rPr>
              <a:t>Smell</a:t>
            </a:r>
          </a:p>
          <a:p>
            <a:pPr>
              <a:spcBef>
                <a:spcPct val="50000"/>
              </a:spcBef>
            </a:pPr>
            <a:r>
              <a:rPr lang="en-GB">
                <a:latin typeface="Arial" charset="0"/>
              </a:rPr>
              <a:t>Hear</a:t>
            </a:r>
          </a:p>
          <a:p>
            <a:pPr>
              <a:spcBef>
                <a:spcPct val="50000"/>
              </a:spcBef>
            </a:pPr>
            <a:r>
              <a:rPr lang="en-GB">
                <a:latin typeface="Arial" charset="0"/>
              </a:rPr>
              <a:t>Taste</a:t>
            </a:r>
          </a:p>
          <a:p>
            <a:pPr>
              <a:spcBef>
                <a:spcPct val="50000"/>
              </a:spcBef>
            </a:pPr>
            <a:r>
              <a:rPr lang="en-GB">
                <a:latin typeface="Arial" charset="0"/>
              </a:rPr>
              <a:t>Touch</a:t>
            </a:r>
          </a:p>
        </p:txBody>
      </p:sp>
      <p:sp>
        <p:nvSpPr>
          <p:cNvPr id="1098756" name="Text Box 4"/>
          <p:cNvSpPr txBox="1">
            <a:spLocks noChangeArrowheads="1"/>
          </p:cNvSpPr>
          <p:nvPr/>
        </p:nvSpPr>
        <p:spPr bwMode="auto">
          <a:xfrm>
            <a:off x="395288" y="188913"/>
            <a:ext cx="10810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400">
                <a:latin typeface="Arial" charset="0"/>
              </a:rPr>
              <a:t>MIND</a:t>
            </a:r>
          </a:p>
        </p:txBody>
      </p:sp>
      <p:pic>
        <p:nvPicPr>
          <p:cNvPr id="1098757" name="Picture 5"/>
          <p:cNvPicPr>
            <a:picLocks noChangeAspect="1" noChangeArrowheads="1"/>
          </p:cNvPicPr>
          <p:nvPr/>
        </p:nvPicPr>
        <p:blipFill>
          <a:blip r:embed="rId3">
            <a:extLst>
              <a:ext uri="{28A0092B-C50C-407E-A947-70E740481C1C}">
                <a14:useLocalDpi xmlns:a14="http://schemas.microsoft.com/office/drawing/2010/main" val="0"/>
              </a:ext>
            </a:extLst>
          </a:blip>
          <a:srcRect l="6671"/>
          <a:stretch>
            <a:fillRect/>
          </a:stretch>
        </p:blipFill>
        <p:spPr bwMode="auto">
          <a:xfrm>
            <a:off x="1931988" y="1844675"/>
            <a:ext cx="234315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8758" name="Line 6"/>
          <p:cNvSpPr>
            <a:spLocks noChangeShapeType="1"/>
          </p:cNvSpPr>
          <p:nvPr/>
        </p:nvSpPr>
        <p:spPr bwMode="auto">
          <a:xfrm>
            <a:off x="1403350" y="29972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59" name="Line 7"/>
          <p:cNvSpPr>
            <a:spLocks noChangeShapeType="1"/>
          </p:cNvSpPr>
          <p:nvPr/>
        </p:nvSpPr>
        <p:spPr bwMode="auto">
          <a:xfrm>
            <a:off x="1403350" y="37893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60" name="Text Box 8"/>
          <p:cNvSpPr txBox="1">
            <a:spLocks noChangeArrowheads="1"/>
          </p:cNvSpPr>
          <p:nvPr/>
        </p:nvSpPr>
        <p:spPr bwMode="auto">
          <a:xfrm>
            <a:off x="323850" y="1341438"/>
            <a:ext cx="7921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Natural</a:t>
            </a:r>
          </a:p>
        </p:txBody>
      </p:sp>
      <p:sp>
        <p:nvSpPr>
          <p:cNvPr id="1098761" name="Text Box 9"/>
          <p:cNvSpPr txBox="1">
            <a:spLocks noChangeArrowheads="1"/>
          </p:cNvSpPr>
          <p:nvPr/>
        </p:nvSpPr>
        <p:spPr bwMode="auto">
          <a:xfrm>
            <a:off x="323850" y="4868863"/>
            <a:ext cx="1008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Spiritual</a:t>
            </a:r>
          </a:p>
        </p:txBody>
      </p:sp>
      <p:sp>
        <p:nvSpPr>
          <p:cNvPr id="1098762" name="Text Box 10"/>
          <p:cNvSpPr txBox="1">
            <a:spLocks noChangeArrowheads="1"/>
          </p:cNvSpPr>
          <p:nvPr/>
        </p:nvSpPr>
        <p:spPr bwMode="auto">
          <a:xfrm>
            <a:off x="4284663" y="1916113"/>
            <a:ext cx="2159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R</a:t>
            </a:r>
            <a:br>
              <a:rPr lang="en-GB">
                <a:latin typeface="Arial" charset="0"/>
              </a:rPr>
            </a:br>
            <a:r>
              <a:rPr lang="en-GB">
                <a:latin typeface="Arial" charset="0"/>
              </a:rPr>
              <a:t>E</a:t>
            </a:r>
            <a:br>
              <a:rPr lang="en-GB">
                <a:latin typeface="Arial" charset="0"/>
              </a:rPr>
            </a:br>
            <a:r>
              <a:rPr lang="en-GB">
                <a:latin typeface="Arial" charset="0"/>
              </a:rPr>
              <a:t>P</a:t>
            </a:r>
            <a:br>
              <a:rPr lang="en-GB">
                <a:latin typeface="Arial" charset="0"/>
              </a:rPr>
            </a:br>
            <a:r>
              <a:rPr lang="en-GB">
                <a:latin typeface="Arial" charset="0"/>
              </a:rPr>
              <a:t>E</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O</a:t>
            </a:r>
            <a:br>
              <a:rPr lang="en-GB">
                <a:latin typeface="Arial" charset="0"/>
              </a:rPr>
            </a:br>
            <a:r>
              <a:rPr lang="en-GB">
                <a:latin typeface="Arial" charset="0"/>
              </a:rPr>
              <a:t>N</a:t>
            </a:r>
          </a:p>
        </p:txBody>
      </p:sp>
      <p:sp>
        <p:nvSpPr>
          <p:cNvPr id="1098763" name="Line 11"/>
          <p:cNvSpPr>
            <a:spLocks noChangeShapeType="1"/>
          </p:cNvSpPr>
          <p:nvPr/>
        </p:nvSpPr>
        <p:spPr bwMode="auto">
          <a:xfrm>
            <a:off x="4500563" y="29972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64" name="Line 12"/>
          <p:cNvSpPr>
            <a:spLocks noChangeShapeType="1"/>
          </p:cNvSpPr>
          <p:nvPr/>
        </p:nvSpPr>
        <p:spPr bwMode="auto">
          <a:xfrm>
            <a:off x="4500563" y="37893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65" name="Text Box 13"/>
          <p:cNvSpPr txBox="1">
            <a:spLocks noChangeArrowheads="1"/>
          </p:cNvSpPr>
          <p:nvPr/>
        </p:nvSpPr>
        <p:spPr bwMode="auto">
          <a:xfrm>
            <a:off x="5292725" y="2060575"/>
            <a:ext cx="2159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M</a:t>
            </a:r>
            <a:br>
              <a:rPr lang="en-GB">
                <a:latin typeface="Arial" charset="0"/>
              </a:rPr>
            </a:br>
            <a:r>
              <a:rPr lang="en-GB">
                <a:latin typeface="Arial" charset="0"/>
              </a:rPr>
              <a:t>E</a:t>
            </a:r>
            <a:br>
              <a:rPr lang="en-GB">
                <a:latin typeface="Arial" charset="0"/>
              </a:rPr>
            </a:br>
            <a:r>
              <a:rPr lang="en-GB">
                <a:latin typeface="Arial" charset="0"/>
              </a:rPr>
              <a:t>M</a:t>
            </a:r>
            <a:br>
              <a:rPr lang="en-GB">
                <a:latin typeface="Arial" charset="0"/>
              </a:rPr>
            </a:br>
            <a:r>
              <a:rPr lang="en-GB">
                <a:latin typeface="Arial" charset="0"/>
              </a:rPr>
              <a:t>O</a:t>
            </a:r>
            <a:br>
              <a:rPr lang="en-GB">
                <a:latin typeface="Arial" charset="0"/>
              </a:rPr>
            </a:br>
            <a:r>
              <a:rPr lang="en-GB">
                <a:latin typeface="Arial" charset="0"/>
              </a:rPr>
              <a:t>R</a:t>
            </a:r>
            <a:br>
              <a:rPr lang="en-GB">
                <a:latin typeface="Arial" charset="0"/>
              </a:rPr>
            </a:br>
            <a:r>
              <a:rPr lang="en-GB">
                <a:latin typeface="Arial" charset="0"/>
              </a:rPr>
              <a:t>Y</a:t>
            </a:r>
          </a:p>
          <a:p>
            <a:pPr algn="ctr">
              <a:spcBef>
                <a:spcPct val="50000"/>
              </a:spcBef>
            </a:pPr>
            <a:r>
              <a:rPr lang="en-GB">
                <a:latin typeface="Arial" charset="0"/>
              </a:rPr>
              <a:t>B</a:t>
            </a:r>
            <a:br>
              <a:rPr lang="en-GB">
                <a:latin typeface="Arial" charset="0"/>
              </a:rPr>
            </a:br>
            <a:r>
              <a:rPr lang="en-GB">
                <a:latin typeface="Arial" charset="0"/>
              </a:rPr>
              <a:t>A</a:t>
            </a:r>
            <a:br>
              <a:rPr lang="en-GB">
                <a:latin typeface="Arial" charset="0"/>
              </a:rPr>
            </a:br>
            <a:r>
              <a:rPr lang="en-GB">
                <a:latin typeface="Arial" charset="0"/>
              </a:rPr>
              <a:t>NK</a:t>
            </a:r>
            <a:br>
              <a:rPr lang="en-GB">
                <a:latin typeface="Arial" charset="0"/>
              </a:rPr>
            </a:br>
            <a:r>
              <a:rPr lang="en-GB">
                <a:latin typeface="Arial" charset="0"/>
              </a:rPr>
              <a:t>S</a:t>
            </a:r>
          </a:p>
        </p:txBody>
      </p:sp>
      <p:sp>
        <p:nvSpPr>
          <p:cNvPr id="1098766" name="Line 14"/>
          <p:cNvSpPr>
            <a:spLocks noChangeShapeType="1"/>
          </p:cNvSpPr>
          <p:nvPr/>
        </p:nvSpPr>
        <p:spPr bwMode="auto">
          <a:xfrm>
            <a:off x="5724525" y="32131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67" name="Line 15"/>
          <p:cNvSpPr>
            <a:spLocks noChangeShapeType="1"/>
          </p:cNvSpPr>
          <p:nvPr/>
        </p:nvSpPr>
        <p:spPr bwMode="auto">
          <a:xfrm>
            <a:off x="5724525" y="36449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68" name="Text Box 16"/>
          <p:cNvSpPr txBox="1">
            <a:spLocks noChangeArrowheads="1"/>
          </p:cNvSpPr>
          <p:nvPr/>
        </p:nvSpPr>
        <p:spPr bwMode="auto">
          <a:xfrm>
            <a:off x="5508625" y="2708275"/>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Confession</a:t>
            </a:r>
          </a:p>
        </p:txBody>
      </p:sp>
      <p:sp>
        <p:nvSpPr>
          <p:cNvPr id="1098769" name="Text Box 17"/>
          <p:cNvSpPr txBox="1">
            <a:spLocks noChangeArrowheads="1"/>
          </p:cNvSpPr>
          <p:nvPr/>
        </p:nvSpPr>
        <p:spPr bwMode="auto">
          <a:xfrm>
            <a:off x="5508625" y="3933825"/>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Repetition</a:t>
            </a:r>
          </a:p>
        </p:txBody>
      </p:sp>
      <p:sp>
        <p:nvSpPr>
          <p:cNvPr id="1098770" name="Text Box 18"/>
          <p:cNvSpPr txBox="1">
            <a:spLocks noChangeArrowheads="1"/>
          </p:cNvSpPr>
          <p:nvPr/>
        </p:nvSpPr>
        <p:spPr bwMode="auto">
          <a:xfrm>
            <a:off x="6588125" y="2492375"/>
            <a:ext cx="1223963"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700">
                <a:latin typeface="Arial" charset="0"/>
              </a:rPr>
              <a:t>Synapses</a:t>
            </a:r>
            <a:br>
              <a:rPr lang="en-GB" sz="1700">
                <a:latin typeface="Arial" charset="0"/>
              </a:rPr>
            </a:br>
            <a:r>
              <a:rPr lang="en-GB" sz="1700">
                <a:latin typeface="Arial" charset="0"/>
              </a:rPr>
              <a:t>Close</a:t>
            </a:r>
            <a:br>
              <a:rPr lang="en-GB" sz="1700">
                <a:latin typeface="Arial" charset="0"/>
              </a:rPr>
            </a:br>
            <a:r>
              <a:rPr lang="en-GB" sz="1700">
                <a:latin typeface="Arial" charset="0"/>
              </a:rPr>
              <a:t>&amp;</a:t>
            </a:r>
            <a:br>
              <a:rPr lang="en-GB" sz="1700">
                <a:latin typeface="Arial" charset="0"/>
              </a:rPr>
            </a:br>
            <a:r>
              <a:rPr lang="en-GB" sz="1700">
                <a:latin typeface="Arial" charset="0"/>
              </a:rPr>
              <a:t>Form</a:t>
            </a:r>
            <a:br>
              <a:rPr lang="en-GB" sz="1700">
                <a:latin typeface="Arial" charset="0"/>
              </a:rPr>
            </a:br>
            <a:r>
              <a:rPr lang="en-GB" sz="1700">
                <a:latin typeface="Arial" charset="0"/>
              </a:rPr>
              <a:t>Neural</a:t>
            </a:r>
            <a:br>
              <a:rPr lang="en-GB" sz="1700">
                <a:latin typeface="Arial" charset="0"/>
              </a:rPr>
            </a:br>
            <a:r>
              <a:rPr lang="en-GB" sz="1700">
                <a:latin typeface="Arial" charset="0"/>
              </a:rPr>
              <a:t>Pathways</a:t>
            </a:r>
          </a:p>
          <a:p>
            <a:pPr algn="ctr">
              <a:spcBef>
                <a:spcPct val="50000"/>
              </a:spcBef>
            </a:pPr>
            <a:r>
              <a:rPr lang="en-GB" sz="1700">
                <a:latin typeface="Arial" charset="0"/>
              </a:rPr>
              <a:t>Links</a:t>
            </a:r>
            <a:br>
              <a:rPr lang="en-GB" sz="1700">
                <a:latin typeface="Arial" charset="0"/>
              </a:rPr>
            </a:br>
            <a:r>
              <a:rPr lang="en-GB" sz="1700">
                <a:latin typeface="Arial" charset="0"/>
              </a:rPr>
              <a:t>to</a:t>
            </a:r>
            <a:br>
              <a:rPr lang="en-GB" sz="1700">
                <a:latin typeface="Arial" charset="0"/>
              </a:rPr>
            </a:br>
            <a:r>
              <a:rPr lang="en-GB" sz="1700">
                <a:latin typeface="Arial" charset="0"/>
              </a:rPr>
              <a:t>Memories</a:t>
            </a:r>
          </a:p>
        </p:txBody>
      </p:sp>
      <p:sp>
        <p:nvSpPr>
          <p:cNvPr id="1098771" name="Text Box 19"/>
          <p:cNvSpPr txBox="1">
            <a:spLocks noChangeArrowheads="1"/>
          </p:cNvSpPr>
          <p:nvPr/>
        </p:nvSpPr>
        <p:spPr bwMode="auto">
          <a:xfrm>
            <a:off x="4211638" y="0"/>
            <a:ext cx="1655762"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Hippocampus is a Storage machine &amp; shreds irrelevant information</a:t>
            </a:r>
            <a:br>
              <a:rPr lang="en-GB" sz="1400">
                <a:latin typeface="Arial" charset="0"/>
              </a:rPr>
            </a:br>
            <a:r>
              <a:rPr lang="en-GB" sz="1400">
                <a:latin typeface="Arial" charset="0"/>
              </a:rPr>
              <a:t>100 billion instructions /sec</a:t>
            </a:r>
          </a:p>
        </p:txBody>
      </p:sp>
      <p:sp>
        <p:nvSpPr>
          <p:cNvPr id="1098772" name="Text Box 20"/>
          <p:cNvSpPr txBox="1">
            <a:spLocks noChangeArrowheads="1"/>
          </p:cNvSpPr>
          <p:nvPr/>
        </p:nvSpPr>
        <p:spPr bwMode="auto">
          <a:xfrm>
            <a:off x="1979613" y="620713"/>
            <a:ext cx="1655762"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Trauma forms instant neural pathways</a:t>
            </a:r>
          </a:p>
        </p:txBody>
      </p:sp>
      <p:sp>
        <p:nvSpPr>
          <p:cNvPr id="1098773" name="Text Box 21"/>
          <p:cNvSpPr txBox="1">
            <a:spLocks noChangeArrowheads="1"/>
          </p:cNvSpPr>
          <p:nvPr/>
        </p:nvSpPr>
        <p:spPr bwMode="auto">
          <a:xfrm>
            <a:off x="2195513" y="5734050"/>
            <a:ext cx="165576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Or Trauma forms pathways around the memories to block them</a:t>
            </a:r>
          </a:p>
        </p:txBody>
      </p:sp>
      <p:sp>
        <p:nvSpPr>
          <p:cNvPr id="1098774" name="Text Box 22"/>
          <p:cNvSpPr txBox="1">
            <a:spLocks noChangeArrowheads="1"/>
          </p:cNvSpPr>
          <p:nvPr/>
        </p:nvSpPr>
        <p:spPr bwMode="auto">
          <a:xfrm>
            <a:off x="5508625" y="3284538"/>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Agreement</a:t>
            </a:r>
          </a:p>
        </p:txBody>
      </p:sp>
      <p:sp>
        <p:nvSpPr>
          <p:cNvPr id="1098775" name="Line 23"/>
          <p:cNvSpPr>
            <a:spLocks noChangeShapeType="1"/>
          </p:cNvSpPr>
          <p:nvPr/>
        </p:nvSpPr>
        <p:spPr bwMode="auto">
          <a:xfrm>
            <a:off x="2916238" y="1412875"/>
            <a:ext cx="0" cy="360363"/>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76" name="Line 24"/>
          <p:cNvSpPr>
            <a:spLocks noChangeShapeType="1"/>
          </p:cNvSpPr>
          <p:nvPr/>
        </p:nvSpPr>
        <p:spPr bwMode="auto">
          <a:xfrm flipV="1">
            <a:off x="2916238" y="4868863"/>
            <a:ext cx="0" cy="43180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77" name="Text Box 25"/>
          <p:cNvSpPr txBox="1">
            <a:spLocks noChangeArrowheads="1"/>
          </p:cNvSpPr>
          <p:nvPr/>
        </p:nvSpPr>
        <p:spPr bwMode="auto">
          <a:xfrm>
            <a:off x="8818563" y="1412875"/>
            <a:ext cx="2159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solidFill>
                  <a:srgbClr val="CC0000"/>
                </a:solidFill>
                <a:latin typeface="Arial" charset="0"/>
              </a:rPr>
              <a:t>B</a:t>
            </a:r>
            <a:br>
              <a:rPr lang="en-GB" sz="1600">
                <a:solidFill>
                  <a:srgbClr val="CC0000"/>
                </a:solidFill>
                <a:latin typeface="Arial" charset="0"/>
              </a:rPr>
            </a:br>
            <a:r>
              <a:rPr lang="en-GB" sz="1600">
                <a:solidFill>
                  <a:srgbClr val="CC0000"/>
                </a:solidFill>
                <a:latin typeface="Arial" charset="0"/>
              </a:rPr>
              <a:t>E</a:t>
            </a:r>
            <a:br>
              <a:rPr lang="en-GB" sz="1600">
                <a:solidFill>
                  <a:srgbClr val="CC0000"/>
                </a:solidFill>
                <a:latin typeface="Arial" charset="0"/>
              </a:rPr>
            </a:br>
            <a:r>
              <a:rPr lang="en-GB" sz="1600">
                <a:solidFill>
                  <a:srgbClr val="CC0000"/>
                </a:solidFill>
                <a:latin typeface="Arial" charset="0"/>
              </a:rPr>
              <a:t>V</a:t>
            </a:r>
            <a:br>
              <a:rPr lang="en-GB" sz="1600">
                <a:solidFill>
                  <a:srgbClr val="CC0000"/>
                </a:solidFill>
                <a:latin typeface="Arial" charset="0"/>
              </a:rPr>
            </a:br>
            <a:r>
              <a:rPr lang="en-GB" sz="1600">
                <a:solidFill>
                  <a:srgbClr val="CC0000"/>
                </a:solidFill>
                <a:latin typeface="Arial" charset="0"/>
              </a:rPr>
              <a:t>A</a:t>
            </a:r>
            <a:br>
              <a:rPr lang="en-GB" sz="1600">
                <a:solidFill>
                  <a:srgbClr val="CC0000"/>
                </a:solidFill>
                <a:latin typeface="Arial" charset="0"/>
              </a:rPr>
            </a:br>
            <a:r>
              <a:rPr lang="en-GB" sz="1600">
                <a:solidFill>
                  <a:srgbClr val="CC0000"/>
                </a:solidFill>
                <a:latin typeface="Arial" charset="0"/>
              </a:rPr>
              <a:t>V</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O</a:t>
            </a:r>
            <a:br>
              <a:rPr lang="en-GB" sz="1600">
                <a:solidFill>
                  <a:srgbClr val="CC0000"/>
                </a:solidFill>
                <a:latin typeface="Arial" charset="0"/>
              </a:rPr>
            </a:br>
            <a:r>
              <a:rPr lang="en-GB" sz="1600">
                <a:solidFill>
                  <a:srgbClr val="CC0000"/>
                </a:solidFill>
                <a:latin typeface="Arial" charset="0"/>
              </a:rPr>
              <a:t>U</a:t>
            </a:r>
            <a:br>
              <a:rPr lang="en-GB" sz="1600">
                <a:solidFill>
                  <a:srgbClr val="CC0000"/>
                </a:solidFill>
                <a:latin typeface="Arial" charset="0"/>
              </a:rPr>
            </a:br>
            <a:r>
              <a:rPr lang="en-GB" sz="1600">
                <a:solidFill>
                  <a:srgbClr val="CC0000"/>
                </a:solidFill>
                <a:latin typeface="Arial" charset="0"/>
              </a:rPr>
              <a:t>R</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P</a:t>
            </a:r>
            <a:br>
              <a:rPr lang="en-GB" sz="1600">
                <a:solidFill>
                  <a:srgbClr val="CC0000"/>
                </a:solidFill>
                <a:latin typeface="Arial" charset="0"/>
              </a:rPr>
            </a:br>
            <a:r>
              <a:rPr lang="en-GB" sz="1600">
                <a:solidFill>
                  <a:srgbClr val="CC0000"/>
                </a:solidFill>
                <a:latin typeface="Arial" charset="0"/>
              </a:rPr>
              <a:t>A</a:t>
            </a:r>
            <a:br>
              <a:rPr lang="en-GB" sz="1600">
                <a:solidFill>
                  <a:srgbClr val="CC0000"/>
                </a:solidFill>
                <a:latin typeface="Arial" charset="0"/>
              </a:rPr>
            </a:br>
            <a:r>
              <a:rPr lang="en-GB" sz="1600">
                <a:solidFill>
                  <a:srgbClr val="CC0000"/>
                </a:solidFill>
                <a:latin typeface="Arial" charset="0"/>
              </a:rPr>
              <a:t>T</a:t>
            </a:r>
            <a:br>
              <a:rPr lang="en-GB" sz="1600">
                <a:solidFill>
                  <a:srgbClr val="CC0000"/>
                </a:solidFill>
                <a:latin typeface="Arial" charset="0"/>
              </a:rPr>
            </a:br>
            <a:r>
              <a:rPr lang="en-GB" sz="1600">
                <a:solidFill>
                  <a:srgbClr val="CC0000"/>
                </a:solidFill>
                <a:latin typeface="Arial" charset="0"/>
              </a:rPr>
              <a:t>T</a:t>
            </a:r>
            <a:br>
              <a:rPr lang="en-GB" sz="1600">
                <a:solidFill>
                  <a:srgbClr val="CC0000"/>
                </a:solidFill>
                <a:latin typeface="Arial" charset="0"/>
              </a:rPr>
            </a:br>
            <a:r>
              <a:rPr lang="en-GB" sz="1600">
                <a:solidFill>
                  <a:srgbClr val="CC0000"/>
                </a:solidFill>
                <a:latin typeface="Arial" charset="0"/>
              </a:rPr>
              <a:t>E</a:t>
            </a:r>
            <a:br>
              <a:rPr lang="en-GB" sz="1600">
                <a:solidFill>
                  <a:srgbClr val="CC0000"/>
                </a:solidFill>
                <a:latin typeface="Arial" charset="0"/>
              </a:rPr>
            </a:br>
            <a:r>
              <a:rPr lang="en-GB" sz="1600">
                <a:solidFill>
                  <a:srgbClr val="CC0000"/>
                </a:solidFill>
                <a:latin typeface="Arial" charset="0"/>
              </a:rPr>
              <a:t>R</a:t>
            </a:r>
            <a:br>
              <a:rPr lang="en-GB" sz="1600">
                <a:solidFill>
                  <a:srgbClr val="CC0000"/>
                </a:solidFill>
                <a:latin typeface="Arial" charset="0"/>
              </a:rPr>
            </a:br>
            <a:r>
              <a:rPr lang="en-GB" sz="1600">
                <a:solidFill>
                  <a:srgbClr val="CC0000"/>
                </a:solidFill>
                <a:latin typeface="Arial" charset="0"/>
              </a:rPr>
              <a:t>N</a:t>
            </a:r>
            <a:br>
              <a:rPr lang="en-GB" sz="1600">
                <a:solidFill>
                  <a:srgbClr val="CC0000"/>
                </a:solidFill>
                <a:latin typeface="Arial" charset="0"/>
              </a:rPr>
            </a:br>
            <a:r>
              <a:rPr lang="en-GB" sz="1600">
                <a:solidFill>
                  <a:srgbClr val="CC0000"/>
                </a:solidFill>
                <a:latin typeface="Arial" charset="0"/>
              </a:rPr>
              <a:t>S</a:t>
            </a:r>
          </a:p>
        </p:txBody>
      </p:sp>
      <p:sp>
        <p:nvSpPr>
          <p:cNvPr id="1098778" name="Text Box 26"/>
          <p:cNvSpPr txBox="1">
            <a:spLocks noChangeArrowheads="1"/>
          </p:cNvSpPr>
          <p:nvPr/>
        </p:nvSpPr>
        <p:spPr bwMode="auto">
          <a:xfrm>
            <a:off x="1116013" y="2565400"/>
            <a:ext cx="2159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CC0000"/>
                </a:solidFill>
                <a:latin typeface="Arial" charset="0"/>
              </a:rPr>
              <a:t>F</a:t>
            </a:r>
            <a:br>
              <a:rPr lang="en-GB">
                <a:solidFill>
                  <a:srgbClr val="CC0000"/>
                </a:solidFill>
                <a:latin typeface="Arial" charset="0"/>
              </a:rPr>
            </a:br>
            <a:r>
              <a:rPr lang="en-GB">
                <a:solidFill>
                  <a:srgbClr val="CC0000"/>
                </a:solidFill>
                <a:latin typeface="Arial" charset="0"/>
              </a:rPr>
              <a:t>I</a:t>
            </a:r>
            <a:br>
              <a:rPr lang="en-GB">
                <a:solidFill>
                  <a:srgbClr val="CC0000"/>
                </a:solidFill>
                <a:latin typeface="Arial" charset="0"/>
              </a:rPr>
            </a:br>
            <a:r>
              <a:rPr lang="en-GB">
                <a:solidFill>
                  <a:srgbClr val="CC0000"/>
                </a:solidFill>
                <a:latin typeface="Arial" charset="0"/>
              </a:rPr>
              <a:t>L</a:t>
            </a:r>
            <a:br>
              <a:rPr lang="en-GB">
                <a:solidFill>
                  <a:srgbClr val="CC0000"/>
                </a:solidFill>
                <a:latin typeface="Arial" charset="0"/>
              </a:rPr>
            </a:br>
            <a:r>
              <a:rPr lang="en-GB">
                <a:solidFill>
                  <a:srgbClr val="CC0000"/>
                </a:solidFill>
                <a:latin typeface="Arial" charset="0"/>
              </a:rPr>
              <a:t>T</a:t>
            </a:r>
            <a:br>
              <a:rPr lang="en-GB">
                <a:solidFill>
                  <a:srgbClr val="CC0000"/>
                </a:solidFill>
                <a:latin typeface="Arial" charset="0"/>
              </a:rPr>
            </a:br>
            <a:r>
              <a:rPr lang="en-GB">
                <a:solidFill>
                  <a:srgbClr val="CC0000"/>
                </a:solidFill>
                <a:latin typeface="Arial" charset="0"/>
              </a:rPr>
              <a:t>E</a:t>
            </a:r>
            <a:br>
              <a:rPr lang="en-GB">
                <a:solidFill>
                  <a:srgbClr val="CC0000"/>
                </a:solidFill>
                <a:latin typeface="Arial" charset="0"/>
              </a:rPr>
            </a:br>
            <a:r>
              <a:rPr lang="en-GB">
                <a:solidFill>
                  <a:srgbClr val="CC0000"/>
                </a:solidFill>
                <a:latin typeface="Arial" charset="0"/>
              </a:rPr>
              <a:t>R</a:t>
            </a:r>
            <a:br>
              <a:rPr lang="en-GB">
                <a:solidFill>
                  <a:srgbClr val="CC0000"/>
                </a:solidFill>
                <a:latin typeface="Arial" charset="0"/>
              </a:rPr>
            </a:br>
            <a:r>
              <a:rPr lang="en-GB">
                <a:solidFill>
                  <a:srgbClr val="CC0000"/>
                </a:solidFill>
                <a:latin typeface="Arial" charset="0"/>
              </a:rPr>
              <a:t>S</a:t>
            </a:r>
          </a:p>
        </p:txBody>
      </p:sp>
      <p:sp>
        <p:nvSpPr>
          <p:cNvPr id="1098779" name="Text Box 27"/>
          <p:cNvSpPr txBox="1">
            <a:spLocks noChangeArrowheads="1"/>
          </p:cNvSpPr>
          <p:nvPr/>
        </p:nvSpPr>
        <p:spPr bwMode="auto">
          <a:xfrm>
            <a:off x="8532813" y="1412875"/>
            <a:ext cx="2159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solidFill>
                  <a:srgbClr val="CC0000"/>
                </a:solidFill>
                <a:latin typeface="Arial" charset="0"/>
              </a:rPr>
              <a:t>D</a:t>
            </a:r>
            <a:br>
              <a:rPr lang="en-GB" sz="1600">
                <a:solidFill>
                  <a:srgbClr val="CC0000"/>
                </a:solidFill>
                <a:latin typeface="Arial" charset="0"/>
              </a:rPr>
            </a:br>
            <a:r>
              <a:rPr lang="en-GB" sz="1600">
                <a:solidFill>
                  <a:srgbClr val="CC0000"/>
                </a:solidFill>
                <a:latin typeface="Arial" charset="0"/>
              </a:rPr>
              <a:t>E</a:t>
            </a:r>
            <a:br>
              <a:rPr lang="en-GB" sz="1600">
                <a:solidFill>
                  <a:srgbClr val="CC0000"/>
                </a:solidFill>
                <a:latin typeface="Arial" charset="0"/>
              </a:rPr>
            </a:br>
            <a:r>
              <a:rPr lang="en-GB" sz="1600">
                <a:solidFill>
                  <a:srgbClr val="CC0000"/>
                </a:solidFill>
                <a:latin typeface="Arial" charset="0"/>
              </a:rPr>
              <a:t>FE</a:t>
            </a:r>
            <a:br>
              <a:rPr lang="en-GB" sz="1600">
                <a:solidFill>
                  <a:srgbClr val="CC0000"/>
                </a:solidFill>
                <a:latin typeface="Arial" charset="0"/>
              </a:rPr>
            </a:br>
            <a:r>
              <a:rPr lang="en-GB" sz="1600">
                <a:solidFill>
                  <a:srgbClr val="CC0000"/>
                </a:solidFill>
                <a:latin typeface="Arial" charset="0"/>
              </a:rPr>
              <a:t>NSE </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MECHAN</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SMS</a:t>
            </a:r>
          </a:p>
        </p:txBody>
      </p:sp>
      <p:sp>
        <p:nvSpPr>
          <p:cNvPr id="1098780" name="Rectangle 28"/>
          <p:cNvSpPr>
            <a:spLocks noChangeArrowheads="1"/>
          </p:cNvSpPr>
          <p:nvPr/>
        </p:nvSpPr>
        <p:spPr bwMode="auto">
          <a:xfrm>
            <a:off x="8243888" y="1268413"/>
            <a:ext cx="207962"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GB" sz="1600">
                <a:solidFill>
                  <a:srgbClr val="CC0000"/>
                </a:solidFill>
              </a:rPr>
              <a:t>AUTOMAT</a:t>
            </a:r>
            <a:br>
              <a:rPr lang="en-GB" sz="1600">
                <a:solidFill>
                  <a:srgbClr val="CC0000"/>
                </a:solidFill>
              </a:rPr>
            </a:br>
            <a:r>
              <a:rPr lang="en-GB" sz="1600">
                <a:solidFill>
                  <a:srgbClr val="CC0000"/>
                </a:solidFill>
              </a:rPr>
              <a:t>I</a:t>
            </a:r>
            <a:br>
              <a:rPr lang="en-GB" sz="1600">
                <a:solidFill>
                  <a:srgbClr val="CC0000"/>
                </a:solidFill>
              </a:rPr>
            </a:br>
            <a:r>
              <a:rPr lang="en-GB" sz="1600">
                <a:solidFill>
                  <a:srgbClr val="CC0000"/>
                </a:solidFill>
              </a:rPr>
              <a:t>C</a:t>
            </a:r>
            <a:br>
              <a:rPr lang="en-GB" sz="1600">
                <a:solidFill>
                  <a:srgbClr val="CC0000"/>
                </a:solidFill>
              </a:rPr>
            </a:br>
            <a:r>
              <a:rPr lang="en-GB" sz="1600">
                <a:solidFill>
                  <a:srgbClr val="CC0000"/>
                </a:solidFill>
              </a:rPr>
              <a:t/>
            </a:r>
            <a:br>
              <a:rPr lang="en-GB" sz="1600">
                <a:solidFill>
                  <a:srgbClr val="CC0000"/>
                </a:solidFill>
              </a:rPr>
            </a:br>
            <a:r>
              <a:rPr lang="en-GB" sz="1600">
                <a:solidFill>
                  <a:srgbClr val="CC0000"/>
                </a:solidFill>
              </a:rPr>
              <a:t>RESPONSES</a:t>
            </a:r>
          </a:p>
        </p:txBody>
      </p:sp>
      <p:sp>
        <p:nvSpPr>
          <p:cNvPr id="1098781" name="Text Box 29"/>
          <p:cNvSpPr txBox="1">
            <a:spLocks noChangeArrowheads="1"/>
          </p:cNvSpPr>
          <p:nvPr/>
        </p:nvSpPr>
        <p:spPr bwMode="auto">
          <a:xfrm>
            <a:off x="79375" y="2413000"/>
            <a:ext cx="215900"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CC0000"/>
                </a:solidFill>
                <a:latin typeface="Arial" charset="0"/>
              </a:rPr>
              <a:t>REJECT</a:t>
            </a:r>
            <a:br>
              <a:rPr lang="en-GB">
                <a:solidFill>
                  <a:srgbClr val="CC0000"/>
                </a:solidFill>
                <a:latin typeface="Arial" charset="0"/>
              </a:rPr>
            </a:br>
            <a:r>
              <a:rPr lang="en-GB">
                <a:solidFill>
                  <a:srgbClr val="CC0000"/>
                </a:solidFill>
                <a:latin typeface="Arial" charset="0"/>
              </a:rPr>
              <a:t>ION</a:t>
            </a:r>
          </a:p>
        </p:txBody>
      </p:sp>
      <p:sp>
        <p:nvSpPr>
          <p:cNvPr id="1098782" name="Text Box 30"/>
          <p:cNvSpPr txBox="1">
            <a:spLocks noChangeArrowheads="1"/>
          </p:cNvSpPr>
          <p:nvPr/>
        </p:nvSpPr>
        <p:spPr bwMode="auto">
          <a:xfrm>
            <a:off x="7704138" y="188913"/>
            <a:ext cx="1439862"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Prayer Ministry</a:t>
            </a:r>
            <a:br>
              <a:rPr lang="en-GB" sz="1400">
                <a:latin typeface="Arial" charset="0"/>
              </a:rPr>
            </a:br>
            <a:r>
              <a:rPr lang="en-GB" sz="1400">
                <a:latin typeface="Arial" charset="0"/>
              </a:rPr>
              <a:t>Deliverance</a:t>
            </a:r>
            <a:br>
              <a:rPr lang="en-GB" sz="1400">
                <a:latin typeface="Arial" charset="0"/>
              </a:rPr>
            </a:br>
            <a:r>
              <a:rPr lang="en-GB" sz="1400">
                <a:latin typeface="Arial" charset="0"/>
              </a:rPr>
              <a:t>Blood of Jesus</a:t>
            </a:r>
          </a:p>
        </p:txBody>
      </p:sp>
      <p:sp>
        <p:nvSpPr>
          <p:cNvPr id="1098783" name="Rectangle 31"/>
          <p:cNvSpPr>
            <a:spLocks noChangeArrowheads="1"/>
          </p:cNvSpPr>
          <p:nvPr/>
        </p:nvSpPr>
        <p:spPr bwMode="auto">
          <a:xfrm>
            <a:off x="7812088" y="3068638"/>
            <a:ext cx="207962"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sz="1600">
                <a:solidFill>
                  <a:srgbClr val="CC0000"/>
                </a:solidFill>
              </a:rPr>
              <a:t>DEMONS</a:t>
            </a:r>
          </a:p>
        </p:txBody>
      </p:sp>
      <p:sp>
        <p:nvSpPr>
          <p:cNvPr id="1098784" name="Text Box 32"/>
          <p:cNvSpPr txBox="1">
            <a:spLocks noChangeArrowheads="1"/>
          </p:cNvSpPr>
          <p:nvPr/>
        </p:nvSpPr>
        <p:spPr bwMode="auto">
          <a:xfrm>
            <a:off x="6300788" y="5229225"/>
            <a:ext cx="16557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Break old neural</a:t>
            </a:r>
            <a:br>
              <a:rPr lang="en-GB" sz="1400">
                <a:latin typeface="Arial" charset="0"/>
              </a:rPr>
            </a:br>
            <a:r>
              <a:rPr lang="en-GB" sz="1400">
                <a:latin typeface="Arial" charset="0"/>
              </a:rPr>
              <a:t>pathways</a:t>
            </a:r>
          </a:p>
        </p:txBody>
      </p:sp>
      <p:sp>
        <p:nvSpPr>
          <p:cNvPr id="1098785" name="Text Box 33"/>
          <p:cNvSpPr txBox="1">
            <a:spLocks noChangeArrowheads="1"/>
          </p:cNvSpPr>
          <p:nvPr/>
        </p:nvSpPr>
        <p:spPr bwMode="auto">
          <a:xfrm>
            <a:off x="6300788" y="1844675"/>
            <a:ext cx="16557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 Form new neural</a:t>
            </a:r>
            <a:br>
              <a:rPr lang="en-GB" sz="1400">
                <a:latin typeface="Arial" charset="0"/>
              </a:rPr>
            </a:br>
            <a:r>
              <a:rPr lang="en-GB" sz="1400">
                <a:latin typeface="Arial" charset="0"/>
              </a:rPr>
              <a:t>pathways</a:t>
            </a:r>
          </a:p>
        </p:txBody>
      </p:sp>
      <p:sp>
        <p:nvSpPr>
          <p:cNvPr id="1098786" name="Line 34"/>
          <p:cNvSpPr>
            <a:spLocks noChangeShapeType="1"/>
          </p:cNvSpPr>
          <p:nvPr/>
        </p:nvSpPr>
        <p:spPr bwMode="auto">
          <a:xfrm flipH="1">
            <a:off x="7812088" y="5373688"/>
            <a:ext cx="358775" cy="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87" name="Text Box 35"/>
          <p:cNvSpPr txBox="1">
            <a:spLocks noChangeArrowheads="1"/>
          </p:cNvSpPr>
          <p:nvPr/>
        </p:nvSpPr>
        <p:spPr bwMode="auto">
          <a:xfrm>
            <a:off x="7740650" y="6219825"/>
            <a:ext cx="14033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Forgiveness</a:t>
            </a:r>
            <a:br>
              <a:rPr lang="en-GB" sz="1400">
                <a:latin typeface="Arial" charset="0"/>
              </a:rPr>
            </a:br>
            <a:r>
              <a:rPr lang="en-GB" sz="1400">
                <a:latin typeface="Arial" charset="0"/>
              </a:rPr>
              <a:t>Repentance</a:t>
            </a:r>
            <a:br>
              <a:rPr lang="en-GB" sz="1400">
                <a:latin typeface="Arial" charset="0"/>
              </a:rPr>
            </a:br>
            <a:r>
              <a:rPr lang="en-GB" sz="1400">
                <a:latin typeface="Arial" charset="0"/>
              </a:rPr>
              <a:t>Renunciation</a:t>
            </a:r>
          </a:p>
        </p:txBody>
      </p:sp>
      <p:sp>
        <p:nvSpPr>
          <p:cNvPr id="1098788" name="Line 36"/>
          <p:cNvSpPr>
            <a:spLocks noChangeShapeType="1"/>
          </p:cNvSpPr>
          <p:nvPr/>
        </p:nvSpPr>
        <p:spPr bwMode="auto">
          <a:xfrm>
            <a:off x="6011863" y="2060575"/>
            <a:ext cx="360362" cy="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89" name="Line 37"/>
          <p:cNvSpPr>
            <a:spLocks noChangeShapeType="1"/>
          </p:cNvSpPr>
          <p:nvPr/>
        </p:nvSpPr>
        <p:spPr bwMode="auto">
          <a:xfrm flipV="1">
            <a:off x="8388350" y="5876925"/>
            <a:ext cx="215900" cy="288925"/>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790" name="Line 38"/>
          <p:cNvSpPr>
            <a:spLocks noChangeShapeType="1"/>
          </p:cNvSpPr>
          <p:nvPr/>
        </p:nvSpPr>
        <p:spPr bwMode="auto">
          <a:xfrm>
            <a:off x="8532813" y="908050"/>
            <a:ext cx="142875" cy="360363"/>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8760"/>
                                        </p:tgtEl>
                                        <p:attrNameLst>
                                          <p:attrName>style.visibility</p:attrName>
                                        </p:attrNameLst>
                                      </p:cBhvr>
                                      <p:to>
                                        <p:strVal val="visible"/>
                                      </p:to>
                                    </p:set>
                                    <p:animEffect transition="in" filter="blinds(horizontal)">
                                      <p:cBhvr>
                                        <p:cTn id="7" dur="500"/>
                                        <p:tgtEl>
                                          <p:spTgt spid="10987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98755"/>
                                        </p:tgtEl>
                                        <p:attrNameLst>
                                          <p:attrName>style.visibility</p:attrName>
                                        </p:attrNameLst>
                                      </p:cBhvr>
                                      <p:to>
                                        <p:strVal val="visible"/>
                                      </p:to>
                                    </p:set>
                                    <p:animEffect transition="in" filter="blinds(horizontal)">
                                      <p:cBhvr>
                                        <p:cTn id="10" dur="500"/>
                                        <p:tgtEl>
                                          <p:spTgt spid="109875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98761"/>
                                        </p:tgtEl>
                                        <p:attrNameLst>
                                          <p:attrName>style.visibility</p:attrName>
                                        </p:attrNameLst>
                                      </p:cBhvr>
                                      <p:to>
                                        <p:strVal val="visible"/>
                                      </p:to>
                                    </p:set>
                                    <p:animEffect transition="in" filter="blinds(horizontal)">
                                      <p:cBhvr>
                                        <p:cTn id="13" dur="500"/>
                                        <p:tgtEl>
                                          <p:spTgt spid="10987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9875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9875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98781"/>
                                        </p:tgtEl>
                                        <p:attrNameLst>
                                          <p:attrName>style.visibility</p:attrName>
                                        </p:attrNameLst>
                                      </p:cBhvr>
                                      <p:to>
                                        <p:strVal val="visible"/>
                                      </p:to>
                                    </p:set>
                                    <p:animEffect transition="in" filter="blinds(horizontal)">
                                      <p:cBhvr>
                                        <p:cTn id="24" dur="500"/>
                                        <p:tgtEl>
                                          <p:spTgt spid="109878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98762"/>
                                        </p:tgtEl>
                                        <p:attrNameLst>
                                          <p:attrName>style.visibility</p:attrName>
                                        </p:attrNameLst>
                                      </p:cBhvr>
                                      <p:to>
                                        <p:strVal val="visible"/>
                                      </p:to>
                                    </p:set>
                                    <p:animEffect transition="in" filter="blinds(horizontal)">
                                      <p:cBhvr>
                                        <p:cTn id="29" dur="500"/>
                                        <p:tgtEl>
                                          <p:spTgt spid="109876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98765"/>
                                        </p:tgtEl>
                                        <p:attrNameLst>
                                          <p:attrName>style.visibility</p:attrName>
                                        </p:attrNameLst>
                                      </p:cBhvr>
                                      <p:to>
                                        <p:strVal val="visible"/>
                                      </p:to>
                                    </p:set>
                                    <p:animEffect transition="in" filter="blinds(horizontal)">
                                      <p:cBhvr>
                                        <p:cTn id="34" dur="500"/>
                                        <p:tgtEl>
                                          <p:spTgt spid="109876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98768"/>
                                        </p:tgtEl>
                                        <p:attrNameLst>
                                          <p:attrName>style.visibility</p:attrName>
                                        </p:attrNameLst>
                                      </p:cBhvr>
                                      <p:to>
                                        <p:strVal val="visible"/>
                                      </p:to>
                                    </p:set>
                                    <p:animEffect transition="in" filter="blinds(horizontal)">
                                      <p:cBhvr>
                                        <p:cTn id="39" dur="500"/>
                                        <p:tgtEl>
                                          <p:spTgt spid="109876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98774"/>
                                        </p:tgtEl>
                                        <p:attrNameLst>
                                          <p:attrName>style.visibility</p:attrName>
                                        </p:attrNameLst>
                                      </p:cBhvr>
                                      <p:to>
                                        <p:strVal val="visible"/>
                                      </p:to>
                                    </p:set>
                                    <p:animEffect transition="in" filter="blinds(horizontal)">
                                      <p:cBhvr>
                                        <p:cTn id="42" dur="500"/>
                                        <p:tgtEl>
                                          <p:spTgt spid="109877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98769"/>
                                        </p:tgtEl>
                                        <p:attrNameLst>
                                          <p:attrName>style.visibility</p:attrName>
                                        </p:attrNameLst>
                                      </p:cBhvr>
                                      <p:to>
                                        <p:strVal val="visible"/>
                                      </p:to>
                                    </p:set>
                                    <p:animEffect transition="in" filter="blinds(horizontal)">
                                      <p:cBhvr>
                                        <p:cTn id="45" dur="500"/>
                                        <p:tgtEl>
                                          <p:spTgt spid="109876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98767"/>
                                        </p:tgtEl>
                                        <p:attrNameLst>
                                          <p:attrName>style.visibility</p:attrName>
                                        </p:attrNameLst>
                                      </p:cBhvr>
                                      <p:to>
                                        <p:strVal val="visible"/>
                                      </p:to>
                                    </p:set>
                                    <p:animEffect transition="in" filter="blinds(horizontal)">
                                      <p:cBhvr>
                                        <p:cTn id="48" dur="500"/>
                                        <p:tgtEl>
                                          <p:spTgt spid="109876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98766"/>
                                        </p:tgtEl>
                                        <p:attrNameLst>
                                          <p:attrName>style.visibility</p:attrName>
                                        </p:attrNameLst>
                                      </p:cBhvr>
                                      <p:to>
                                        <p:strVal val="visible"/>
                                      </p:to>
                                    </p:set>
                                    <p:animEffect transition="in" filter="blinds(horizontal)">
                                      <p:cBhvr>
                                        <p:cTn id="51" dur="500"/>
                                        <p:tgtEl>
                                          <p:spTgt spid="109876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98770"/>
                                        </p:tgtEl>
                                        <p:attrNameLst>
                                          <p:attrName>style.visibility</p:attrName>
                                        </p:attrNameLst>
                                      </p:cBhvr>
                                      <p:to>
                                        <p:strVal val="visible"/>
                                      </p:to>
                                    </p:set>
                                    <p:animEffect transition="in" filter="blinds(horizontal)">
                                      <p:cBhvr>
                                        <p:cTn id="56" dur="500"/>
                                        <p:tgtEl>
                                          <p:spTgt spid="10987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098772"/>
                                        </p:tgtEl>
                                        <p:attrNameLst>
                                          <p:attrName>style.visibility</p:attrName>
                                        </p:attrNameLst>
                                      </p:cBhvr>
                                      <p:to>
                                        <p:strVal val="visible"/>
                                      </p:to>
                                    </p:set>
                                    <p:animEffect transition="in" filter="blinds(horizontal)">
                                      <p:cBhvr>
                                        <p:cTn id="61" dur="500"/>
                                        <p:tgtEl>
                                          <p:spTgt spid="109877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098775"/>
                                        </p:tgtEl>
                                        <p:attrNameLst>
                                          <p:attrName>style.visibility</p:attrName>
                                        </p:attrNameLst>
                                      </p:cBhvr>
                                      <p:to>
                                        <p:strVal val="visible"/>
                                      </p:to>
                                    </p:set>
                                    <p:animEffect transition="in" filter="blinds(horizontal)">
                                      <p:cBhvr>
                                        <p:cTn id="64" dur="500"/>
                                        <p:tgtEl>
                                          <p:spTgt spid="109877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098776"/>
                                        </p:tgtEl>
                                        <p:attrNameLst>
                                          <p:attrName>style.visibility</p:attrName>
                                        </p:attrNameLst>
                                      </p:cBhvr>
                                      <p:to>
                                        <p:strVal val="visible"/>
                                      </p:to>
                                    </p:set>
                                    <p:animEffect transition="in" filter="blinds(horizontal)">
                                      <p:cBhvr>
                                        <p:cTn id="67" dur="500"/>
                                        <p:tgtEl>
                                          <p:spTgt spid="109877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98773"/>
                                        </p:tgtEl>
                                        <p:attrNameLst>
                                          <p:attrName>style.visibility</p:attrName>
                                        </p:attrNameLst>
                                      </p:cBhvr>
                                      <p:to>
                                        <p:strVal val="visible"/>
                                      </p:to>
                                    </p:set>
                                    <p:animEffect transition="in" filter="blinds(horizontal)">
                                      <p:cBhvr>
                                        <p:cTn id="70" dur="500"/>
                                        <p:tgtEl>
                                          <p:spTgt spid="109877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9878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9877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098777"/>
                                        </p:tgtEl>
                                        <p:attrNameLst>
                                          <p:attrName>style.visibility</p:attrName>
                                        </p:attrNameLst>
                                      </p:cBhvr>
                                      <p:to>
                                        <p:strVal val="visible"/>
                                      </p:to>
                                    </p:set>
                                    <p:animEffect transition="in" filter="blinds(horizontal)">
                                      <p:cBhvr>
                                        <p:cTn id="83" dur="500"/>
                                        <p:tgtEl>
                                          <p:spTgt spid="109877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098783"/>
                                        </p:tgtEl>
                                        <p:attrNameLst>
                                          <p:attrName>style.visibility</p:attrName>
                                        </p:attrNameLst>
                                      </p:cBhvr>
                                      <p:to>
                                        <p:strVal val="visible"/>
                                      </p:to>
                                    </p:set>
                                    <p:animEffect transition="in" filter="blinds(horizontal)">
                                      <p:cBhvr>
                                        <p:cTn id="86" dur="500"/>
                                        <p:tgtEl>
                                          <p:spTgt spid="1098783"/>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109877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098782"/>
                                        </p:tgtEl>
                                        <p:attrNameLst>
                                          <p:attrName>style.visibility</p:attrName>
                                        </p:attrNameLst>
                                      </p:cBhvr>
                                      <p:to>
                                        <p:strVal val="visible"/>
                                      </p:to>
                                    </p:set>
                                    <p:animEffect transition="in" filter="blinds(horizontal)">
                                      <p:cBhvr>
                                        <p:cTn id="93" dur="500"/>
                                        <p:tgtEl>
                                          <p:spTgt spid="1098782"/>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1098790"/>
                                        </p:tgtEl>
                                        <p:attrNameLst>
                                          <p:attrName>style.visibility</p:attrName>
                                        </p:attrNameLst>
                                      </p:cBhvr>
                                      <p:to>
                                        <p:strVal val="visible"/>
                                      </p:to>
                                    </p:set>
                                    <p:animEffect transition="in" filter="blinds(horizontal)">
                                      <p:cBhvr>
                                        <p:cTn id="96" dur="500"/>
                                        <p:tgtEl>
                                          <p:spTgt spid="1098790"/>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098787"/>
                                        </p:tgtEl>
                                        <p:attrNameLst>
                                          <p:attrName>style.visibility</p:attrName>
                                        </p:attrNameLst>
                                      </p:cBhvr>
                                      <p:to>
                                        <p:strVal val="visible"/>
                                      </p:to>
                                    </p:set>
                                    <p:animEffect transition="in" filter="blinds(horizontal)">
                                      <p:cBhvr>
                                        <p:cTn id="99" dur="500"/>
                                        <p:tgtEl>
                                          <p:spTgt spid="1098787"/>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098789"/>
                                        </p:tgtEl>
                                        <p:attrNameLst>
                                          <p:attrName>style.visibility</p:attrName>
                                        </p:attrNameLst>
                                      </p:cBhvr>
                                      <p:to>
                                        <p:strVal val="visible"/>
                                      </p:to>
                                    </p:set>
                                    <p:animEffect transition="in" filter="blinds(horizontal)">
                                      <p:cBhvr>
                                        <p:cTn id="102" dur="500"/>
                                        <p:tgtEl>
                                          <p:spTgt spid="109878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098786"/>
                                        </p:tgtEl>
                                        <p:attrNameLst>
                                          <p:attrName>style.visibility</p:attrName>
                                        </p:attrNameLst>
                                      </p:cBhvr>
                                      <p:to>
                                        <p:strVal val="visible"/>
                                      </p:to>
                                    </p:set>
                                    <p:animEffect transition="in" filter="blinds(horizontal)">
                                      <p:cBhvr>
                                        <p:cTn id="107" dur="500"/>
                                        <p:tgtEl>
                                          <p:spTgt spid="1098786"/>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098784"/>
                                        </p:tgtEl>
                                        <p:attrNameLst>
                                          <p:attrName>style.visibility</p:attrName>
                                        </p:attrNameLst>
                                      </p:cBhvr>
                                      <p:to>
                                        <p:strVal val="visible"/>
                                      </p:to>
                                    </p:set>
                                    <p:animEffect transition="in" filter="blinds(horizontal)">
                                      <p:cBhvr>
                                        <p:cTn id="110" dur="500"/>
                                        <p:tgtEl>
                                          <p:spTgt spid="109878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1098772"/>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09877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09877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098775"/>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09878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098778"/>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098785"/>
                                        </p:tgtEl>
                                        <p:attrNameLst>
                                          <p:attrName>style.visibility</p:attrName>
                                        </p:attrNameLst>
                                      </p:cBhvr>
                                      <p:to>
                                        <p:strVal val="visible"/>
                                      </p:to>
                                    </p:set>
                                    <p:animEffect transition="in" filter="blinds(horizontal)">
                                      <p:cBhvr>
                                        <p:cTn id="131" dur="500"/>
                                        <p:tgtEl>
                                          <p:spTgt spid="1098785"/>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098788"/>
                                        </p:tgtEl>
                                        <p:attrNameLst>
                                          <p:attrName>style.visibility</p:attrName>
                                        </p:attrNameLst>
                                      </p:cBhvr>
                                      <p:to>
                                        <p:strVal val="visible"/>
                                      </p:to>
                                    </p:set>
                                    <p:animEffect transition="in" filter="blinds(horizontal)">
                                      <p:cBhvr>
                                        <p:cTn id="134" dur="500"/>
                                        <p:tgtEl>
                                          <p:spTgt spid="109878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1098777"/>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098779"/>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098780"/>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098783"/>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098782"/>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1098790"/>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098789"/>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098786"/>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1098784"/>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0987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5" grpId="0"/>
      <p:bldP spid="1098758" grpId="0" animBg="1"/>
      <p:bldP spid="1098759" grpId="0" animBg="1"/>
      <p:bldP spid="1098760" grpId="0"/>
      <p:bldP spid="1098761" grpId="0"/>
      <p:bldP spid="1098762" grpId="0"/>
      <p:bldP spid="1098765" grpId="0"/>
      <p:bldP spid="1098766" grpId="0" animBg="1"/>
      <p:bldP spid="1098767" grpId="0" animBg="1"/>
      <p:bldP spid="1098768" grpId="0"/>
      <p:bldP spid="1098769" grpId="0"/>
      <p:bldP spid="1098770" grpId="0"/>
      <p:bldP spid="1098772" grpId="0"/>
      <p:bldP spid="1098772" grpId="1"/>
      <p:bldP spid="1098773" grpId="0"/>
      <p:bldP spid="1098773" grpId="1"/>
      <p:bldP spid="1098774" grpId="0"/>
      <p:bldP spid="1098775" grpId="0" animBg="1"/>
      <p:bldP spid="1098775" grpId="1" animBg="1"/>
      <p:bldP spid="1098776" grpId="0" animBg="1"/>
      <p:bldP spid="1098776" grpId="1" animBg="1"/>
      <p:bldP spid="1098777" grpId="0"/>
      <p:bldP spid="1098777" grpId="1"/>
      <p:bldP spid="1098778" grpId="0"/>
      <p:bldP spid="1098778" grpId="1"/>
      <p:bldP spid="1098779" grpId="0"/>
      <p:bldP spid="1098779" grpId="1"/>
      <p:bldP spid="1098780" grpId="0"/>
      <p:bldP spid="1098780" grpId="1"/>
      <p:bldP spid="1098781" grpId="0"/>
      <p:bldP spid="1098781" grpId="1"/>
      <p:bldP spid="1098782" grpId="0"/>
      <p:bldP spid="1098782" grpId="1"/>
      <p:bldP spid="1098783" grpId="0"/>
      <p:bldP spid="1098783" grpId="1"/>
      <p:bldP spid="1098784" grpId="0"/>
      <p:bldP spid="1098784" grpId="1"/>
      <p:bldP spid="1098785" grpId="0"/>
      <p:bldP spid="1098786" grpId="0" animBg="1"/>
      <p:bldP spid="1098786" grpId="1" animBg="1"/>
      <p:bldP spid="1098787" grpId="0"/>
      <p:bldP spid="1098787" grpId="1"/>
      <p:bldP spid="1098788" grpId="0" animBg="1"/>
      <p:bldP spid="1098789" grpId="0" animBg="1"/>
      <p:bldP spid="1098789" grpId="1" animBg="1"/>
      <p:bldP spid="1098790" grpId="0" animBg="1"/>
      <p:bldP spid="109879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Text Box 2"/>
          <p:cNvSpPr txBox="1">
            <a:spLocks noChangeArrowheads="1"/>
          </p:cNvSpPr>
          <p:nvPr/>
        </p:nvSpPr>
        <p:spPr bwMode="auto">
          <a:xfrm>
            <a:off x="4716463" y="1341438"/>
            <a:ext cx="576262" cy="46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800">
                <a:solidFill>
                  <a:srgbClr val="CC0000"/>
                </a:solidFill>
                <a:latin typeface="Arial" charset="0"/>
              </a:rPr>
              <a:t>H</a:t>
            </a:r>
            <a:br>
              <a:rPr lang="en-GB" sz="2800">
                <a:solidFill>
                  <a:srgbClr val="CC0000"/>
                </a:solidFill>
                <a:latin typeface="Arial" charset="0"/>
              </a:rPr>
            </a:br>
            <a:r>
              <a:rPr lang="en-GB" sz="2800">
                <a:solidFill>
                  <a:srgbClr val="CC0000"/>
                </a:solidFill>
                <a:latin typeface="Arial" charset="0"/>
              </a:rPr>
              <a:t>I</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O</a:t>
            </a:r>
            <a:br>
              <a:rPr lang="en-GB" sz="2800">
                <a:solidFill>
                  <a:srgbClr val="CC0000"/>
                </a:solidFill>
                <a:latin typeface="Arial" charset="0"/>
              </a:rPr>
            </a:br>
            <a:r>
              <a:rPr lang="en-GB" sz="2800">
                <a:solidFill>
                  <a:srgbClr val="CC0000"/>
                </a:solidFill>
                <a:latin typeface="Arial" charset="0"/>
              </a:rPr>
              <a:t>C</a:t>
            </a:r>
            <a:br>
              <a:rPr lang="en-GB" sz="2800">
                <a:solidFill>
                  <a:srgbClr val="CC0000"/>
                </a:solidFill>
                <a:latin typeface="Arial" charset="0"/>
              </a:rPr>
            </a:br>
            <a:r>
              <a:rPr lang="en-GB" sz="2800">
                <a:solidFill>
                  <a:srgbClr val="CC0000"/>
                </a:solidFill>
                <a:latin typeface="Arial" charset="0"/>
              </a:rPr>
              <a:t>A</a:t>
            </a:r>
            <a:br>
              <a:rPr lang="en-GB" sz="2800">
                <a:solidFill>
                  <a:srgbClr val="CC0000"/>
                </a:solidFill>
                <a:latin typeface="Arial" charset="0"/>
              </a:rPr>
            </a:br>
            <a:r>
              <a:rPr lang="en-GB" sz="2800">
                <a:solidFill>
                  <a:srgbClr val="CC0000"/>
                </a:solidFill>
                <a:latin typeface="Arial" charset="0"/>
              </a:rPr>
              <a:t>M</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U</a:t>
            </a:r>
            <a:br>
              <a:rPr lang="en-GB" sz="2800">
                <a:solidFill>
                  <a:srgbClr val="CC0000"/>
                </a:solidFill>
                <a:latin typeface="Arial" charset="0"/>
              </a:rPr>
            </a:br>
            <a:r>
              <a:rPr lang="en-GB" sz="2800">
                <a:solidFill>
                  <a:srgbClr val="CC0000"/>
                </a:solidFill>
                <a:latin typeface="Arial" charset="0"/>
              </a:rPr>
              <a:t>S</a:t>
            </a:r>
          </a:p>
        </p:txBody>
      </p:sp>
      <p:sp>
        <p:nvSpPr>
          <p:cNvPr id="1100803" name="Text Box 3"/>
          <p:cNvSpPr txBox="1">
            <a:spLocks noChangeArrowheads="1"/>
          </p:cNvSpPr>
          <p:nvPr/>
        </p:nvSpPr>
        <p:spPr bwMode="auto">
          <a:xfrm>
            <a:off x="395288" y="2349500"/>
            <a:ext cx="6477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atin typeface="Arial" charset="0"/>
              </a:rPr>
              <a:t>See</a:t>
            </a:r>
          </a:p>
          <a:p>
            <a:pPr>
              <a:spcBef>
                <a:spcPct val="50000"/>
              </a:spcBef>
            </a:pPr>
            <a:r>
              <a:rPr lang="en-GB">
                <a:latin typeface="Arial" charset="0"/>
              </a:rPr>
              <a:t>Smell</a:t>
            </a:r>
          </a:p>
          <a:p>
            <a:pPr>
              <a:spcBef>
                <a:spcPct val="50000"/>
              </a:spcBef>
            </a:pPr>
            <a:r>
              <a:rPr lang="en-GB">
                <a:latin typeface="Arial" charset="0"/>
              </a:rPr>
              <a:t>Hear</a:t>
            </a:r>
          </a:p>
          <a:p>
            <a:pPr>
              <a:spcBef>
                <a:spcPct val="50000"/>
              </a:spcBef>
            </a:pPr>
            <a:r>
              <a:rPr lang="en-GB">
                <a:latin typeface="Arial" charset="0"/>
              </a:rPr>
              <a:t>Taste</a:t>
            </a:r>
          </a:p>
          <a:p>
            <a:pPr>
              <a:spcBef>
                <a:spcPct val="50000"/>
              </a:spcBef>
            </a:pPr>
            <a:r>
              <a:rPr lang="en-GB">
                <a:latin typeface="Arial" charset="0"/>
              </a:rPr>
              <a:t>Touch</a:t>
            </a:r>
          </a:p>
        </p:txBody>
      </p:sp>
      <p:sp>
        <p:nvSpPr>
          <p:cNvPr id="1100804" name="Text Box 4"/>
          <p:cNvSpPr txBox="1">
            <a:spLocks noChangeArrowheads="1"/>
          </p:cNvSpPr>
          <p:nvPr/>
        </p:nvSpPr>
        <p:spPr bwMode="auto">
          <a:xfrm>
            <a:off x="395288" y="188913"/>
            <a:ext cx="10810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400">
                <a:latin typeface="Arial" charset="0"/>
              </a:rPr>
              <a:t>MIND</a:t>
            </a:r>
          </a:p>
        </p:txBody>
      </p:sp>
      <p:pic>
        <p:nvPicPr>
          <p:cNvPr id="1100805" name="Picture 5"/>
          <p:cNvPicPr>
            <a:picLocks noChangeAspect="1" noChangeArrowheads="1"/>
          </p:cNvPicPr>
          <p:nvPr/>
        </p:nvPicPr>
        <p:blipFill>
          <a:blip r:embed="rId3">
            <a:extLst>
              <a:ext uri="{28A0092B-C50C-407E-A947-70E740481C1C}">
                <a14:useLocalDpi xmlns:a14="http://schemas.microsoft.com/office/drawing/2010/main" val="0"/>
              </a:ext>
            </a:extLst>
          </a:blip>
          <a:srcRect l="6671"/>
          <a:stretch>
            <a:fillRect/>
          </a:stretch>
        </p:blipFill>
        <p:spPr bwMode="auto">
          <a:xfrm>
            <a:off x="1931988" y="1844675"/>
            <a:ext cx="234315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0806" name="Line 6"/>
          <p:cNvSpPr>
            <a:spLocks noChangeShapeType="1"/>
          </p:cNvSpPr>
          <p:nvPr/>
        </p:nvSpPr>
        <p:spPr bwMode="auto">
          <a:xfrm>
            <a:off x="1403350" y="29972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07" name="Line 7"/>
          <p:cNvSpPr>
            <a:spLocks noChangeShapeType="1"/>
          </p:cNvSpPr>
          <p:nvPr/>
        </p:nvSpPr>
        <p:spPr bwMode="auto">
          <a:xfrm>
            <a:off x="1403350" y="37893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08" name="Text Box 8"/>
          <p:cNvSpPr txBox="1">
            <a:spLocks noChangeArrowheads="1"/>
          </p:cNvSpPr>
          <p:nvPr/>
        </p:nvSpPr>
        <p:spPr bwMode="auto">
          <a:xfrm>
            <a:off x="323850" y="1341438"/>
            <a:ext cx="7921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Natural</a:t>
            </a:r>
          </a:p>
        </p:txBody>
      </p:sp>
      <p:sp>
        <p:nvSpPr>
          <p:cNvPr id="1100809" name="Text Box 9"/>
          <p:cNvSpPr txBox="1">
            <a:spLocks noChangeArrowheads="1"/>
          </p:cNvSpPr>
          <p:nvPr/>
        </p:nvSpPr>
        <p:spPr bwMode="auto">
          <a:xfrm>
            <a:off x="323850" y="4868863"/>
            <a:ext cx="1008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Spiritual</a:t>
            </a:r>
          </a:p>
        </p:txBody>
      </p:sp>
      <p:sp>
        <p:nvSpPr>
          <p:cNvPr id="1100810" name="Text Box 10"/>
          <p:cNvSpPr txBox="1">
            <a:spLocks noChangeArrowheads="1"/>
          </p:cNvSpPr>
          <p:nvPr/>
        </p:nvSpPr>
        <p:spPr bwMode="auto">
          <a:xfrm>
            <a:off x="4284663" y="1916113"/>
            <a:ext cx="2159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R</a:t>
            </a:r>
            <a:br>
              <a:rPr lang="en-GB">
                <a:latin typeface="Arial" charset="0"/>
              </a:rPr>
            </a:br>
            <a:r>
              <a:rPr lang="en-GB">
                <a:latin typeface="Arial" charset="0"/>
              </a:rPr>
              <a:t>E</a:t>
            </a:r>
            <a:br>
              <a:rPr lang="en-GB">
                <a:latin typeface="Arial" charset="0"/>
              </a:rPr>
            </a:br>
            <a:r>
              <a:rPr lang="en-GB">
                <a:latin typeface="Arial" charset="0"/>
              </a:rPr>
              <a:t>P</a:t>
            </a:r>
            <a:br>
              <a:rPr lang="en-GB">
                <a:latin typeface="Arial" charset="0"/>
              </a:rPr>
            </a:br>
            <a:r>
              <a:rPr lang="en-GB">
                <a:latin typeface="Arial" charset="0"/>
              </a:rPr>
              <a:t>E</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O</a:t>
            </a:r>
            <a:br>
              <a:rPr lang="en-GB">
                <a:latin typeface="Arial" charset="0"/>
              </a:rPr>
            </a:br>
            <a:r>
              <a:rPr lang="en-GB">
                <a:latin typeface="Arial" charset="0"/>
              </a:rPr>
              <a:t>N</a:t>
            </a:r>
          </a:p>
        </p:txBody>
      </p:sp>
      <p:sp>
        <p:nvSpPr>
          <p:cNvPr id="1100811" name="Line 11"/>
          <p:cNvSpPr>
            <a:spLocks noChangeShapeType="1"/>
          </p:cNvSpPr>
          <p:nvPr/>
        </p:nvSpPr>
        <p:spPr bwMode="auto">
          <a:xfrm>
            <a:off x="4500563" y="29972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12" name="Line 12"/>
          <p:cNvSpPr>
            <a:spLocks noChangeShapeType="1"/>
          </p:cNvSpPr>
          <p:nvPr/>
        </p:nvSpPr>
        <p:spPr bwMode="auto">
          <a:xfrm>
            <a:off x="4500563" y="37893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13" name="Text Box 13"/>
          <p:cNvSpPr txBox="1">
            <a:spLocks noChangeArrowheads="1"/>
          </p:cNvSpPr>
          <p:nvPr/>
        </p:nvSpPr>
        <p:spPr bwMode="auto">
          <a:xfrm>
            <a:off x="5292725" y="2060575"/>
            <a:ext cx="2159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M</a:t>
            </a:r>
            <a:br>
              <a:rPr lang="en-GB">
                <a:latin typeface="Arial" charset="0"/>
              </a:rPr>
            </a:br>
            <a:r>
              <a:rPr lang="en-GB">
                <a:latin typeface="Arial" charset="0"/>
              </a:rPr>
              <a:t>E</a:t>
            </a:r>
            <a:br>
              <a:rPr lang="en-GB">
                <a:latin typeface="Arial" charset="0"/>
              </a:rPr>
            </a:br>
            <a:r>
              <a:rPr lang="en-GB">
                <a:latin typeface="Arial" charset="0"/>
              </a:rPr>
              <a:t>M</a:t>
            </a:r>
            <a:br>
              <a:rPr lang="en-GB">
                <a:latin typeface="Arial" charset="0"/>
              </a:rPr>
            </a:br>
            <a:r>
              <a:rPr lang="en-GB">
                <a:latin typeface="Arial" charset="0"/>
              </a:rPr>
              <a:t>O</a:t>
            </a:r>
            <a:br>
              <a:rPr lang="en-GB">
                <a:latin typeface="Arial" charset="0"/>
              </a:rPr>
            </a:br>
            <a:r>
              <a:rPr lang="en-GB">
                <a:latin typeface="Arial" charset="0"/>
              </a:rPr>
              <a:t>R</a:t>
            </a:r>
            <a:br>
              <a:rPr lang="en-GB">
                <a:latin typeface="Arial" charset="0"/>
              </a:rPr>
            </a:br>
            <a:r>
              <a:rPr lang="en-GB">
                <a:latin typeface="Arial" charset="0"/>
              </a:rPr>
              <a:t>Y</a:t>
            </a:r>
          </a:p>
          <a:p>
            <a:pPr algn="ctr">
              <a:spcBef>
                <a:spcPct val="50000"/>
              </a:spcBef>
            </a:pPr>
            <a:r>
              <a:rPr lang="en-GB">
                <a:latin typeface="Arial" charset="0"/>
              </a:rPr>
              <a:t>B</a:t>
            </a:r>
            <a:br>
              <a:rPr lang="en-GB">
                <a:latin typeface="Arial" charset="0"/>
              </a:rPr>
            </a:br>
            <a:r>
              <a:rPr lang="en-GB">
                <a:latin typeface="Arial" charset="0"/>
              </a:rPr>
              <a:t>A</a:t>
            </a:r>
            <a:br>
              <a:rPr lang="en-GB">
                <a:latin typeface="Arial" charset="0"/>
              </a:rPr>
            </a:br>
            <a:r>
              <a:rPr lang="en-GB">
                <a:latin typeface="Arial" charset="0"/>
              </a:rPr>
              <a:t>NK</a:t>
            </a:r>
            <a:br>
              <a:rPr lang="en-GB">
                <a:latin typeface="Arial" charset="0"/>
              </a:rPr>
            </a:br>
            <a:r>
              <a:rPr lang="en-GB">
                <a:latin typeface="Arial" charset="0"/>
              </a:rPr>
              <a:t>S</a:t>
            </a:r>
          </a:p>
        </p:txBody>
      </p:sp>
      <p:sp>
        <p:nvSpPr>
          <p:cNvPr id="1100814" name="Line 14"/>
          <p:cNvSpPr>
            <a:spLocks noChangeShapeType="1"/>
          </p:cNvSpPr>
          <p:nvPr/>
        </p:nvSpPr>
        <p:spPr bwMode="auto">
          <a:xfrm>
            <a:off x="5724525" y="32131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15" name="Line 15"/>
          <p:cNvSpPr>
            <a:spLocks noChangeShapeType="1"/>
          </p:cNvSpPr>
          <p:nvPr/>
        </p:nvSpPr>
        <p:spPr bwMode="auto">
          <a:xfrm>
            <a:off x="5724525" y="36449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16" name="Text Box 16"/>
          <p:cNvSpPr txBox="1">
            <a:spLocks noChangeArrowheads="1"/>
          </p:cNvSpPr>
          <p:nvPr/>
        </p:nvSpPr>
        <p:spPr bwMode="auto">
          <a:xfrm>
            <a:off x="5508625" y="2708275"/>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Confession</a:t>
            </a:r>
          </a:p>
        </p:txBody>
      </p:sp>
      <p:sp>
        <p:nvSpPr>
          <p:cNvPr id="1100817" name="Text Box 17"/>
          <p:cNvSpPr txBox="1">
            <a:spLocks noChangeArrowheads="1"/>
          </p:cNvSpPr>
          <p:nvPr/>
        </p:nvSpPr>
        <p:spPr bwMode="auto">
          <a:xfrm>
            <a:off x="5508625" y="3933825"/>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Repetition</a:t>
            </a:r>
          </a:p>
        </p:txBody>
      </p:sp>
      <p:sp>
        <p:nvSpPr>
          <p:cNvPr id="1100818" name="Text Box 18"/>
          <p:cNvSpPr txBox="1">
            <a:spLocks noChangeArrowheads="1"/>
          </p:cNvSpPr>
          <p:nvPr/>
        </p:nvSpPr>
        <p:spPr bwMode="auto">
          <a:xfrm>
            <a:off x="6588125" y="2492375"/>
            <a:ext cx="1223963"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700">
                <a:latin typeface="Arial" charset="0"/>
              </a:rPr>
              <a:t>Synapses</a:t>
            </a:r>
            <a:br>
              <a:rPr lang="en-GB" sz="1700">
                <a:latin typeface="Arial" charset="0"/>
              </a:rPr>
            </a:br>
            <a:r>
              <a:rPr lang="en-GB" sz="1700">
                <a:latin typeface="Arial" charset="0"/>
              </a:rPr>
              <a:t>Close</a:t>
            </a:r>
            <a:br>
              <a:rPr lang="en-GB" sz="1700">
                <a:latin typeface="Arial" charset="0"/>
              </a:rPr>
            </a:br>
            <a:r>
              <a:rPr lang="en-GB" sz="1700">
                <a:latin typeface="Arial" charset="0"/>
              </a:rPr>
              <a:t>&amp;</a:t>
            </a:r>
            <a:br>
              <a:rPr lang="en-GB" sz="1700">
                <a:latin typeface="Arial" charset="0"/>
              </a:rPr>
            </a:br>
            <a:r>
              <a:rPr lang="en-GB" sz="1700">
                <a:latin typeface="Arial" charset="0"/>
              </a:rPr>
              <a:t>Form</a:t>
            </a:r>
            <a:br>
              <a:rPr lang="en-GB" sz="1700">
                <a:latin typeface="Arial" charset="0"/>
              </a:rPr>
            </a:br>
            <a:r>
              <a:rPr lang="en-GB" sz="1700">
                <a:latin typeface="Arial" charset="0"/>
              </a:rPr>
              <a:t>Neural</a:t>
            </a:r>
            <a:br>
              <a:rPr lang="en-GB" sz="1700">
                <a:latin typeface="Arial" charset="0"/>
              </a:rPr>
            </a:br>
            <a:r>
              <a:rPr lang="en-GB" sz="1700">
                <a:latin typeface="Arial" charset="0"/>
              </a:rPr>
              <a:t>Pathways</a:t>
            </a:r>
          </a:p>
          <a:p>
            <a:pPr algn="ctr">
              <a:spcBef>
                <a:spcPct val="50000"/>
              </a:spcBef>
            </a:pPr>
            <a:r>
              <a:rPr lang="en-GB" sz="1700">
                <a:latin typeface="Arial" charset="0"/>
              </a:rPr>
              <a:t>Links</a:t>
            </a:r>
            <a:br>
              <a:rPr lang="en-GB" sz="1700">
                <a:latin typeface="Arial" charset="0"/>
              </a:rPr>
            </a:br>
            <a:r>
              <a:rPr lang="en-GB" sz="1700">
                <a:latin typeface="Arial" charset="0"/>
              </a:rPr>
              <a:t>to</a:t>
            </a:r>
            <a:br>
              <a:rPr lang="en-GB" sz="1700">
                <a:latin typeface="Arial" charset="0"/>
              </a:rPr>
            </a:br>
            <a:r>
              <a:rPr lang="en-GB" sz="1700">
                <a:latin typeface="Arial" charset="0"/>
              </a:rPr>
              <a:t>Memories</a:t>
            </a:r>
          </a:p>
        </p:txBody>
      </p:sp>
      <p:sp>
        <p:nvSpPr>
          <p:cNvPr id="1100819" name="Text Box 19"/>
          <p:cNvSpPr txBox="1">
            <a:spLocks noChangeArrowheads="1"/>
          </p:cNvSpPr>
          <p:nvPr/>
        </p:nvSpPr>
        <p:spPr bwMode="auto">
          <a:xfrm>
            <a:off x="4211638" y="0"/>
            <a:ext cx="1655762"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Hippocampus is a Storage machine &amp; shreds irrelevant information</a:t>
            </a:r>
            <a:br>
              <a:rPr lang="en-GB" sz="1400">
                <a:latin typeface="Arial" charset="0"/>
              </a:rPr>
            </a:br>
            <a:r>
              <a:rPr lang="en-GB" sz="1400">
                <a:latin typeface="Arial" charset="0"/>
              </a:rPr>
              <a:t>100 billion instructions /sec</a:t>
            </a:r>
          </a:p>
        </p:txBody>
      </p:sp>
      <p:sp>
        <p:nvSpPr>
          <p:cNvPr id="1100820" name="Text Box 20"/>
          <p:cNvSpPr txBox="1">
            <a:spLocks noChangeArrowheads="1"/>
          </p:cNvSpPr>
          <p:nvPr/>
        </p:nvSpPr>
        <p:spPr bwMode="auto">
          <a:xfrm>
            <a:off x="5508625" y="3284538"/>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Agreement</a:t>
            </a:r>
          </a:p>
        </p:txBody>
      </p:sp>
      <p:sp>
        <p:nvSpPr>
          <p:cNvPr id="1100821" name="Line 21"/>
          <p:cNvSpPr>
            <a:spLocks noChangeShapeType="1"/>
          </p:cNvSpPr>
          <p:nvPr/>
        </p:nvSpPr>
        <p:spPr bwMode="auto">
          <a:xfrm>
            <a:off x="2916238" y="1412875"/>
            <a:ext cx="0" cy="360363"/>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22" name="Line 22"/>
          <p:cNvSpPr>
            <a:spLocks noChangeShapeType="1"/>
          </p:cNvSpPr>
          <p:nvPr/>
        </p:nvSpPr>
        <p:spPr bwMode="auto">
          <a:xfrm flipV="1">
            <a:off x="2916238" y="4868863"/>
            <a:ext cx="0" cy="43180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23" name="Text Box 23"/>
          <p:cNvSpPr txBox="1">
            <a:spLocks noChangeArrowheads="1"/>
          </p:cNvSpPr>
          <p:nvPr/>
        </p:nvSpPr>
        <p:spPr bwMode="auto">
          <a:xfrm>
            <a:off x="1116013" y="1989138"/>
            <a:ext cx="2159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C</a:t>
            </a:r>
            <a:br>
              <a:rPr lang="en-GB">
                <a:latin typeface="Arial" charset="0"/>
              </a:rPr>
            </a:br>
            <a:r>
              <a:rPr lang="en-GB">
                <a:latin typeface="Arial" charset="0"/>
              </a:rPr>
              <a:t>ON</a:t>
            </a:r>
            <a:br>
              <a:rPr lang="en-GB">
                <a:latin typeface="Arial" charset="0"/>
              </a:rPr>
            </a:br>
            <a:r>
              <a:rPr lang="en-GB">
                <a:latin typeface="Arial" charset="0"/>
              </a:rPr>
              <a:t>SC</a:t>
            </a:r>
            <a:br>
              <a:rPr lang="en-GB">
                <a:latin typeface="Arial" charset="0"/>
              </a:rPr>
            </a:br>
            <a:r>
              <a:rPr lang="en-GB">
                <a:latin typeface="Arial" charset="0"/>
              </a:rPr>
              <a:t>I</a:t>
            </a:r>
            <a:br>
              <a:rPr lang="en-GB">
                <a:latin typeface="Arial" charset="0"/>
              </a:rPr>
            </a:br>
            <a:r>
              <a:rPr lang="en-GB">
                <a:latin typeface="Arial" charset="0"/>
              </a:rPr>
              <a:t>E</a:t>
            </a:r>
            <a:br>
              <a:rPr lang="en-GB">
                <a:latin typeface="Arial" charset="0"/>
              </a:rPr>
            </a:br>
            <a:r>
              <a:rPr lang="en-GB">
                <a:latin typeface="Arial" charset="0"/>
              </a:rPr>
              <a:t>N</a:t>
            </a:r>
            <a:br>
              <a:rPr lang="en-GB">
                <a:latin typeface="Arial" charset="0"/>
              </a:rPr>
            </a:br>
            <a:r>
              <a:rPr lang="en-GB">
                <a:latin typeface="Arial" charset="0"/>
              </a:rPr>
              <a:t>C</a:t>
            </a:r>
            <a:br>
              <a:rPr lang="en-GB">
                <a:latin typeface="Arial" charset="0"/>
              </a:rPr>
            </a:br>
            <a:r>
              <a:rPr lang="en-GB">
                <a:latin typeface="Arial" charset="0"/>
              </a:rPr>
              <a:t>E</a:t>
            </a:r>
          </a:p>
        </p:txBody>
      </p:sp>
      <p:sp>
        <p:nvSpPr>
          <p:cNvPr id="1100824" name="Text Box 24"/>
          <p:cNvSpPr txBox="1">
            <a:spLocks noChangeArrowheads="1"/>
          </p:cNvSpPr>
          <p:nvPr/>
        </p:nvSpPr>
        <p:spPr bwMode="auto">
          <a:xfrm>
            <a:off x="2195513" y="5373688"/>
            <a:ext cx="16557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Truth Confessions</a:t>
            </a:r>
            <a:br>
              <a:rPr lang="en-GB" sz="1400">
                <a:latin typeface="Arial" charset="0"/>
              </a:rPr>
            </a:br>
            <a:r>
              <a:rPr lang="en-GB" sz="1400">
                <a:latin typeface="Arial" charset="0"/>
              </a:rPr>
              <a:t>Tongues</a:t>
            </a:r>
          </a:p>
        </p:txBody>
      </p:sp>
      <p:sp>
        <p:nvSpPr>
          <p:cNvPr id="1100825" name="Text Box 25"/>
          <p:cNvSpPr txBox="1">
            <a:spLocks noChangeArrowheads="1"/>
          </p:cNvSpPr>
          <p:nvPr/>
        </p:nvSpPr>
        <p:spPr bwMode="auto">
          <a:xfrm>
            <a:off x="1979613" y="188913"/>
            <a:ext cx="16557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Truth Meditation</a:t>
            </a:r>
            <a:br>
              <a:rPr lang="en-GB" sz="1400">
                <a:latin typeface="Arial" charset="0"/>
              </a:rPr>
            </a:br>
            <a:r>
              <a:rPr lang="en-GB" sz="1400">
                <a:latin typeface="Arial" charset="0"/>
              </a:rPr>
              <a:t>Truth Visualisation</a:t>
            </a:r>
          </a:p>
        </p:txBody>
      </p:sp>
      <p:sp>
        <p:nvSpPr>
          <p:cNvPr id="1100826" name="Text Box 26"/>
          <p:cNvSpPr txBox="1">
            <a:spLocks noChangeArrowheads="1"/>
          </p:cNvSpPr>
          <p:nvPr/>
        </p:nvSpPr>
        <p:spPr bwMode="auto">
          <a:xfrm>
            <a:off x="6300788" y="1844675"/>
            <a:ext cx="16557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 Form new neural</a:t>
            </a:r>
            <a:br>
              <a:rPr lang="en-GB" sz="1400">
                <a:latin typeface="Arial" charset="0"/>
              </a:rPr>
            </a:br>
            <a:r>
              <a:rPr lang="en-GB" sz="1400">
                <a:latin typeface="Arial" charset="0"/>
              </a:rPr>
              <a:t>pathways</a:t>
            </a:r>
          </a:p>
        </p:txBody>
      </p:sp>
      <p:sp>
        <p:nvSpPr>
          <p:cNvPr id="1100827" name="Line 27"/>
          <p:cNvSpPr>
            <a:spLocks noChangeShapeType="1"/>
          </p:cNvSpPr>
          <p:nvPr/>
        </p:nvSpPr>
        <p:spPr bwMode="auto">
          <a:xfrm>
            <a:off x="6011863" y="2060575"/>
            <a:ext cx="360362" cy="0"/>
          </a:xfrm>
          <a:prstGeom prst="line">
            <a:avLst/>
          </a:prstGeom>
          <a:noFill/>
          <a:ln w="254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0828" name="Text Box 28"/>
          <p:cNvSpPr txBox="1">
            <a:spLocks noChangeArrowheads="1"/>
          </p:cNvSpPr>
          <p:nvPr/>
        </p:nvSpPr>
        <p:spPr bwMode="auto">
          <a:xfrm>
            <a:off x="8623300" y="1616075"/>
            <a:ext cx="2159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solidFill>
                  <a:srgbClr val="CC0000"/>
                </a:solidFill>
                <a:latin typeface="Arial" charset="0"/>
              </a:rPr>
              <a:t>WALK</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K</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NG</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N</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L I</a:t>
            </a:r>
            <a:br>
              <a:rPr lang="en-GB" sz="1600">
                <a:solidFill>
                  <a:srgbClr val="CC0000"/>
                </a:solidFill>
                <a:latin typeface="Arial" charset="0"/>
              </a:rPr>
            </a:br>
            <a:r>
              <a:rPr lang="en-GB" sz="1600">
                <a:solidFill>
                  <a:srgbClr val="CC0000"/>
                </a:solidFill>
                <a:latin typeface="Arial" charset="0"/>
              </a:rPr>
              <a:t>GHT</a:t>
            </a:r>
          </a:p>
        </p:txBody>
      </p:sp>
      <p:sp>
        <p:nvSpPr>
          <p:cNvPr id="1100829" name="Text Box 29"/>
          <p:cNvSpPr txBox="1">
            <a:spLocks noChangeArrowheads="1"/>
          </p:cNvSpPr>
          <p:nvPr/>
        </p:nvSpPr>
        <p:spPr bwMode="auto">
          <a:xfrm>
            <a:off x="8316913" y="1628775"/>
            <a:ext cx="2159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solidFill>
                  <a:srgbClr val="CC0000"/>
                </a:solidFill>
                <a:latin typeface="Arial" charset="0"/>
              </a:rPr>
              <a:t>LED </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BY</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THE</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SP</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R</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T</a:t>
            </a:r>
          </a:p>
        </p:txBody>
      </p:sp>
      <p:sp>
        <p:nvSpPr>
          <p:cNvPr id="1100830" name="Text Box 30"/>
          <p:cNvSpPr txBox="1">
            <a:spLocks noChangeArrowheads="1"/>
          </p:cNvSpPr>
          <p:nvPr/>
        </p:nvSpPr>
        <p:spPr bwMode="auto">
          <a:xfrm>
            <a:off x="7975600" y="787400"/>
            <a:ext cx="215900"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a:solidFill>
                  <a:srgbClr val="CC0000"/>
                </a:solidFill>
                <a:latin typeface="Arial" charset="0"/>
              </a:rPr>
              <a:t>ACCEPTED</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LOVED</a:t>
            </a:r>
            <a:br>
              <a:rPr lang="en-GB" sz="1600">
                <a:solidFill>
                  <a:srgbClr val="CC0000"/>
                </a:solidFill>
                <a:latin typeface="Arial" charset="0"/>
              </a:rPr>
            </a:br>
            <a:r>
              <a:rPr lang="en-GB" sz="1600">
                <a:solidFill>
                  <a:srgbClr val="CC0000"/>
                </a:solidFill>
                <a:latin typeface="Arial" charset="0"/>
              </a:rPr>
              <a:t/>
            </a:r>
            <a:br>
              <a:rPr lang="en-GB" sz="1600">
                <a:solidFill>
                  <a:srgbClr val="CC0000"/>
                </a:solidFill>
                <a:latin typeface="Arial" charset="0"/>
              </a:rPr>
            </a:br>
            <a:r>
              <a:rPr lang="en-GB" sz="1600">
                <a:solidFill>
                  <a:srgbClr val="CC0000"/>
                </a:solidFill>
                <a:latin typeface="Arial" charset="0"/>
              </a:rPr>
              <a:t>AFF</a:t>
            </a:r>
            <a:br>
              <a:rPr lang="en-GB" sz="1600">
                <a:solidFill>
                  <a:srgbClr val="CC0000"/>
                </a:solidFill>
                <a:latin typeface="Arial" charset="0"/>
              </a:rPr>
            </a:br>
            <a:r>
              <a:rPr lang="en-GB" sz="1600">
                <a:solidFill>
                  <a:srgbClr val="CC0000"/>
                </a:solidFill>
                <a:latin typeface="Arial" charset="0"/>
              </a:rPr>
              <a:t>I</a:t>
            </a:r>
            <a:br>
              <a:rPr lang="en-GB" sz="1600">
                <a:solidFill>
                  <a:srgbClr val="CC0000"/>
                </a:solidFill>
                <a:latin typeface="Arial" charset="0"/>
              </a:rPr>
            </a:br>
            <a:r>
              <a:rPr lang="en-GB" sz="1600">
                <a:solidFill>
                  <a:srgbClr val="CC0000"/>
                </a:solidFill>
                <a:latin typeface="Arial" charset="0"/>
              </a:rPr>
              <a:t>RMED</a:t>
            </a:r>
          </a:p>
        </p:txBody>
      </p:sp>
      <p:sp>
        <p:nvSpPr>
          <p:cNvPr id="1100831" name="Text Box 31"/>
          <p:cNvSpPr txBox="1">
            <a:spLocks noChangeArrowheads="1"/>
          </p:cNvSpPr>
          <p:nvPr/>
        </p:nvSpPr>
        <p:spPr bwMode="auto">
          <a:xfrm>
            <a:off x="79375" y="2413000"/>
            <a:ext cx="2159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CC0000"/>
                </a:solidFill>
                <a:latin typeface="Arial" charset="0"/>
              </a:rPr>
              <a:t>A</a:t>
            </a:r>
            <a:br>
              <a:rPr lang="en-GB">
                <a:solidFill>
                  <a:srgbClr val="CC0000"/>
                </a:solidFill>
                <a:latin typeface="Arial" charset="0"/>
              </a:rPr>
            </a:br>
            <a:r>
              <a:rPr lang="en-GB">
                <a:solidFill>
                  <a:srgbClr val="CC0000"/>
                </a:solidFill>
                <a:latin typeface="Arial" charset="0"/>
              </a:rPr>
              <a:t>C</a:t>
            </a:r>
            <a:br>
              <a:rPr lang="en-GB">
                <a:solidFill>
                  <a:srgbClr val="CC0000"/>
                </a:solidFill>
                <a:latin typeface="Arial" charset="0"/>
              </a:rPr>
            </a:br>
            <a:r>
              <a:rPr lang="en-GB">
                <a:solidFill>
                  <a:srgbClr val="CC0000"/>
                </a:solidFill>
                <a:latin typeface="Arial" charset="0"/>
              </a:rPr>
              <a:t>CE</a:t>
            </a:r>
            <a:br>
              <a:rPr lang="en-GB">
                <a:solidFill>
                  <a:srgbClr val="CC0000"/>
                </a:solidFill>
                <a:latin typeface="Arial" charset="0"/>
              </a:rPr>
            </a:br>
            <a:r>
              <a:rPr lang="en-GB">
                <a:solidFill>
                  <a:srgbClr val="CC0000"/>
                </a:solidFill>
                <a:latin typeface="Arial" charset="0"/>
              </a:rPr>
              <a:t>P</a:t>
            </a:r>
            <a:br>
              <a:rPr lang="en-GB">
                <a:solidFill>
                  <a:srgbClr val="CC0000"/>
                </a:solidFill>
                <a:latin typeface="Arial" charset="0"/>
              </a:rPr>
            </a:br>
            <a:r>
              <a:rPr lang="en-GB">
                <a:solidFill>
                  <a:srgbClr val="CC0000"/>
                </a:solidFill>
                <a:latin typeface="Arial" charset="0"/>
              </a:rPr>
              <a:t>T</a:t>
            </a:r>
            <a:br>
              <a:rPr lang="en-GB">
                <a:solidFill>
                  <a:srgbClr val="CC0000"/>
                </a:solidFill>
                <a:latin typeface="Arial" charset="0"/>
              </a:rPr>
            </a:br>
            <a:r>
              <a:rPr lang="en-GB">
                <a:solidFill>
                  <a:srgbClr val="CC0000"/>
                </a:solidFill>
                <a:latin typeface="Arial" charset="0"/>
              </a:rPr>
              <a:t>A</a:t>
            </a:r>
            <a:br>
              <a:rPr lang="en-GB">
                <a:solidFill>
                  <a:srgbClr val="CC0000"/>
                </a:solidFill>
                <a:latin typeface="Arial" charset="0"/>
              </a:rPr>
            </a:br>
            <a:r>
              <a:rPr lang="en-GB">
                <a:solidFill>
                  <a:srgbClr val="CC0000"/>
                </a:solidFill>
                <a:latin typeface="Arial" charset="0"/>
              </a:rPr>
              <a:t>N</a:t>
            </a:r>
            <a:br>
              <a:rPr lang="en-GB">
                <a:solidFill>
                  <a:srgbClr val="CC0000"/>
                </a:solidFill>
                <a:latin typeface="Arial" charset="0"/>
              </a:rPr>
            </a:br>
            <a:r>
              <a:rPr lang="en-GB">
                <a:solidFill>
                  <a:srgbClr val="CC0000"/>
                </a:solidFill>
                <a:latin typeface="Arial" charset="0"/>
              </a:rPr>
              <a:t>C</a:t>
            </a:r>
            <a:br>
              <a:rPr lang="en-GB">
                <a:solidFill>
                  <a:srgbClr val="CC0000"/>
                </a:solidFill>
                <a:latin typeface="Arial" charset="0"/>
              </a:rPr>
            </a:br>
            <a:r>
              <a:rPr lang="en-GB">
                <a:solidFill>
                  <a:srgbClr val="CC0000"/>
                </a:solidFill>
                <a:latin typeface="Arial" charset="0"/>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0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00823"/>
                                        </p:tgtEl>
                                        <p:attrNameLst>
                                          <p:attrName>style.visibility</p:attrName>
                                        </p:attrNameLst>
                                      </p:cBhvr>
                                      <p:to>
                                        <p:strVal val="visible"/>
                                      </p:to>
                                    </p:set>
                                    <p:animEffect transition="in" filter="blinds(horizontal)">
                                      <p:cBhvr>
                                        <p:cTn id="11" dur="500"/>
                                        <p:tgtEl>
                                          <p:spTgt spid="11008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00826"/>
                                        </p:tgtEl>
                                        <p:attrNameLst>
                                          <p:attrName>style.visibility</p:attrName>
                                        </p:attrNameLst>
                                      </p:cBhvr>
                                      <p:to>
                                        <p:strVal val="visible"/>
                                      </p:to>
                                    </p:set>
                                    <p:animEffect transition="in" filter="blinds(horizontal)">
                                      <p:cBhvr>
                                        <p:cTn id="16" dur="500"/>
                                        <p:tgtEl>
                                          <p:spTgt spid="11008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00827"/>
                                        </p:tgtEl>
                                        <p:attrNameLst>
                                          <p:attrName>style.visibility</p:attrName>
                                        </p:attrNameLst>
                                      </p:cBhvr>
                                      <p:to>
                                        <p:strVal val="visible"/>
                                      </p:to>
                                    </p:set>
                                    <p:animEffect transition="in" filter="blinds(horizontal)">
                                      <p:cBhvr>
                                        <p:cTn id="19" dur="500"/>
                                        <p:tgtEl>
                                          <p:spTgt spid="11008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00830"/>
                                        </p:tgtEl>
                                        <p:attrNameLst>
                                          <p:attrName>style.visibility</p:attrName>
                                        </p:attrNameLst>
                                      </p:cBhvr>
                                      <p:to>
                                        <p:strVal val="visible"/>
                                      </p:to>
                                    </p:set>
                                    <p:animEffect transition="in" filter="blinds(horizontal)">
                                      <p:cBhvr>
                                        <p:cTn id="24" dur="500"/>
                                        <p:tgtEl>
                                          <p:spTgt spid="110083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00829"/>
                                        </p:tgtEl>
                                        <p:attrNameLst>
                                          <p:attrName>style.visibility</p:attrName>
                                        </p:attrNameLst>
                                      </p:cBhvr>
                                      <p:to>
                                        <p:strVal val="visible"/>
                                      </p:to>
                                    </p:set>
                                    <p:animEffect transition="in" filter="blinds(horizontal)">
                                      <p:cBhvr>
                                        <p:cTn id="27" dur="500"/>
                                        <p:tgtEl>
                                          <p:spTgt spid="11008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00828"/>
                                        </p:tgtEl>
                                        <p:attrNameLst>
                                          <p:attrName>style.visibility</p:attrName>
                                        </p:attrNameLst>
                                      </p:cBhvr>
                                      <p:to>
                                        <p:strVal val="visible"/>
                                      </p:to>
                                    </p:set>
                                    <p:animEffect transition="in" filter="blinds(horizontal)">
                                      <p:cBhvr>
                                        <p:cTn id="30" dur="500"/>
                                        <p:tgtEl>
                                          <p:spTgt spid="1100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23" grpId="0"/>
      <p:bldP spid="1100826" grpId="0"/>
      <p:bldP spid="1100827" grpId="0" animBg="1"/>
      <p:bldP spid="1100828" grpId="0"/>
      <p:bldP spid="1100829" grpId="0"/>
      <p:bldP spid="1100830" grpId="0"/>
      <p:bldP spid="110083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50825" y="0"/>
            <a:ext cx="8893175" cy="730250"/>
          </a:xfrm>
        </p:spPr>
        <p:txBody>
          <a:bodyPr/>
          <a:lstStyle/>
          <a:p>
            <a:r>
              <a:rPr lang="en-GB" sz="4200"/>
              <a:t>Preparing for destiny - spirit building</a:t>
            </a:r>
          </a:p>
        </p:txBody>
      </p:sp>
      <p:sp>
        <p:nvSpPr>
          <p:cNvPr id="889859" name="Rectangle 3"/>
          <p:cNvSpPr>
            <a:spLocks noGrp="1" noChangeArrowheads="1"/>
          </p:cNvSpPr>
          <p:nvPr>
            <p:ph type="body" idx="1"/>
          </p:nvPr>
        </p:nvSpPr>
        <p:spPr>
          <a:xfrm>
            <a:off x="179388" y="836613"/>
            <a:ext cx="8856662" cy="5761037"/>
          </a:xfrm>
        </p:spPr>
        <p:txBody>
          <a:bodyPr/>
          <a:lstStyle/>
          <a:p>
            <a:pPr>
              <a:spcBef>
                <a:spcPct val="30000"/>
              </a:spcBef>
            </a:pPr>
            <a:r>
              <a:rPr lang="en-GB"/>
              <a:t>Give God first love, place, priority</a:t>
            </a:r>
          </a:p>
          <a:p>
            <a:pPr>
              <a:spcBef>
                <a:spcPct val="30000"/>
              </a:spcBef>
            </a:pPr>
            <a:r>
              <a:rPr lang="en-GB"/>
              <a:t>Pray &amp; sing in tongues</a:t>
            </a:r>
          </a:p>
          <a:p>
            <a:pPr>
              <a:spcBef>
                <a:spcPct val="30000"/>
              </a:spcBef>
            </a:pPr>
            <a:r>
              <a:rPr lang="en-GB"/>
              <a:t>Wait on the Lord – Be still </a:t>
            </a:r>
          </a:p>
          <a:p>
            <a:pPr>
              <a:spcBef>
                <a:spcPct val="30000"/>
              </a:spcBef>
            </a:pPr>
            <a:r>
              <a:rPr lang="en-GB"/>
              <a:t>Meditate on word of God – Prov 4:20-23</a:t>
            </a:r>
          </a:p>
          <a:p>
            <a:pPr>
              <a:spcBef>
                <a:spcPct val="30000"/>
              </a:spcBef>
            </a:pPr>
            <a:r>
              <a:rPr lang="en-GB"/>
              <a:t>Praise &amp; adoration - soak</a:t>
            </a:r>
          </a:p>
          <a:p>
            <a:pPr>
              <a:spcBef>
                <a:spcPct val="30000"/>
              </a:spcBef>
            </a:pPr>
            <a:r>
              <a:rPr lang="en-GB"/>
              <a:t>Pray &amp; Ask</a:t>
            </a:r>
          </a:p>
          <a:p>
            <a:pPr>
              <a:spcBef>
                <a:spcPct val="30000"/>
              </a:spcBef>
            </a:pPr>
            <a:r>
              <a:rPr lang="en-GB"/>
              <a:t>Confess &amp; Declare the truth, call things</a:t>
            </a:r>
          </a:p>
          <a:p>
            <a:pPr>
              <a:spcBef>
                <a:spcPct val="30000"/>
              </a:spcBef>
            </a:pPr>
            <a:r>
              <a:rPr lang="en-GB"/>
              <a:t>Persevere</a:t>
            </a:r>
          </a:p>
          <a:p>
            <a:pPr>
              <a:spcBef>
                <a:spcPct val="30000"/>
              </a:spcBef>
            </a:pPr>
            <a:r>
              <a:rPr lang="en-GB"/>
              <a:t>Desire – Discipline - Delight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9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9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98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98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98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98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898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a:xfrm>
            <a:off x="468313" y="0"/>
            <a:ext cx="8229600" cy="749300"/>
          </a:xfrm>
        </p:spPr>
        <p:txBody>
          <a:bodyPr/>
          <a:lstStyle/>
          <a:p>
            <a:r>
              <a:rPr lang="en-GB"/>
              <a:t>Word – Doorway &amp; Anchor</a:t>
            </a:r>
          </a:p>
        </p:txBody>
      </p:sp>
      <p:sp>
        <p:nvSpPr>
          <p:cNvPr id="1074179" name="Rectangle 3"/>
          <p:cNvSpPr>
            <a:spLocks noGrp="1" noChangeArrowheads="1"/>
          </p:cNvSpPr>
          <p:nvPr>
            <p:ph type="body" idx="1"/>
          </p:nvPr>
        </p:nvSpPr>
        <p:spPr>
          <a:xfrm>
            <a:off x="252413" y="836613"/>
            <a:ext cx="8712200" cy="5761037"/>
          </a:xfrm>
        </p:spPr>
        <p:txBody>
          <a:bodyPr/>
          <a:lstStyle/>
          <a:p>
            <a:pPr>
              <a:lnSpc>
                <a:spcPct val="90000"/>
              </a:lnSpc>
            </a:pPr>
            <a:r>
              <a:rPr lang="en-GB"/>
              <a:t>Heb 4:12 For the word of God is living and active</a:t>
            </a:r>
          </a:p>
          <a:p>
            <a:pPr>
              <a:lnSpc>
                <a:spcPct val="90000"/>
              </a:lnSpc>
            </a:pPr>
            <a:r>
              <a:rPr lang="en-GB"/>
              <a:t>Meditate on it in 2D to experience it in 3D. A picture paints a 1000 words</a:t>
            </a:r>
          </a:p>
          <a:p>
            <a:pPr>
              <a:lnSpc>
                <a:spcPct val="90000"/>
              </a:lnSpc>
            </a:pPr>
            <a:r>
              <a:rPr lang="en-GB"/>
              <a:t>Experiences, visions, pictures, revelation</a:t>
            </a:r>
          </a:p>
          <a:p>
            <a:pPr>
              <a:lnSpc>
                <a:spcPct val="90000"/>
              </a:lnSpc>
            </a:pPr>
            <a:r>
              <a:rPr lang="en-GB"/>
              <a:t>Write, Review &amp; revisit - value</a:t>
            </a:r>
          </a:p>
          <a:p>
            <a:pPr>
              <a:lnSpc>
                <a:spcPct val="90000"/>
              </a:lnSpc>
              <a:spcBef>
                <a:spcPct val="50000"/>
              </a:spcBef>
            </a:pPr>
            <a:r>
              <a:rPr lang="en-GB"/>
              <a:t>Some experiences heaven not in word  </a:t>
            </a:r>
            <a:br>
              <a:rPr lang="en-GB"/>
            </a:br>
            <a:r>
              <a:rPr lang="en-GB"/>
              <a:t>( greater works of Jesus)</a:t>
            </a:r>
          </a:p>
          <a:p>
            <a:pPr>
              <a:lnSpc>
                <a:spcPct val="90000"/>
              </a:lnSpc>
            </a:pPr>
            <a:r>
              <a:rPr lang="en-GB"/>
              <a:t>Use word to plumb line experience to the principles of God’s nature &amp; character</a:t>
            </a:r>
          </a:p>
          <a:p>
            <a:pPr>
              <a:lnSpc>
                <a:spcPct val="90000"/>
              </a:lnSpc>
            </a:pPr>
            <a:r>
              <a:rPr lang="en-GB"/>
              <a:t>Word then becomes a starting point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4178"/>
                                        </p:tgtEl>
                                        <p:attrNameLst>
                                          <p:attrName>style.visibility</p:attrName>
                                        </p:attrNameLst>
                                      </p:cBhvr>
                                      <p:to>
                                        <p:strVal val="visible"/>
                                      </p:to>
                                    </p:set>
                                    <p:animEffect transition="in" filter="dissolve">
                                      <p:cBhvr>
                                        <p:cTn id="7" dur="500"/>
                                        <p:tgtEl>
                                          <p:spTgt spid="1074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4179">
                                            <p:txEl>
                                              <p:pRg st="0" end="0"/>
                                            </p:txEl>
                                          </p:spTgt>
                                        </p:tgtEl>
                                        <p:attrNameLst>
                                          <p:attrName>style.visibility</p:attrName>
                                        </p:attrNameLst>
                                      </p:cBhvr>
                                      <p:to>
                                        <p:strVal val="visible"/>
                                      </p:to>
                                    </p:set>
                                    <p:animEffect transition="in" filter="dissolve">
                                      <p:cBhvr>
                                        <p:cTn id="12" dur="500"/>
                                        <p:tgtEl>
                                          <p:spTgt spid="1074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4179">
                                            <p:txEl>
                                              <p:pRg st="1" end="1"/>
                                            </p:txEl>
                                          </p:spTgt>
                                        </p:tgtEl>
                                        <p:attrNameLst>
                                          <p:attrName>style.visibility</p:attrName>
                                        </p:attrNameLst>
                                      </p:cBhvr>
                                      <p:to>
                                        <p:strVal val="visible"/>
                                      </p:to>
                                    </p:set>
                                    <p:animEffect transition="in" filter="dissolve">
                                      <p:cBhvr>
                                        <p:cTn id="17" dur="500"/>
                                        <p:tgtEl>
                                          <p:spTgt spid="10741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4179">
                                            <p:txEl>
                                              <p:pRg st="2" end="2"/>
                                            </p:txEl>
                                          </p:spTgt>
                                        </p:tgtEl>
                                        <p:attrNameLst>
                                          <p:attrName>style.visibility</p:attrName>
                                        </p:attrNameLst>
                                      </p:cBhvr>
                                      <p:to>
                                        <p:strVal val="visible"/>
                                      </p:to>
                                    </p:set>
                                    <p:animEffect transition="in" filter="dissolve">
                                      <p:cBhvr>
                                        <p:cTn id="22" dur="500"/>
                                        <p:tgtEl>
                                          <p:spTgt spid="10741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4179">
                                            <p:txEl>
                                              <p:pRg st="3" end="3"/>
                                            </p:txEl>
                                          </p:spTgt>
                                        </p:tgtEl>
                                        <p:attrNameLst>
                                          <p:attrName>style.visibility</p:attrName>
                                        </p:attrNameLst>
                                      </p:cBhvr>
                                      <p:to>
                                        <p:strVal val="visible"/>
                                      </p:to>
                                    </p:set>
                                    <p:animEffect transition="in" filter="dissolve">
                                      <p:cBhvr>
                                        <p:cTn id="27" dur="500"/>
                                        <p:tgtEl>
                                          <p:spTgt spid="10741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74179">
                                            <p:txEl>
                                              <p:pRg st="4" end="4"/>
                                            </p:txEl>
                                          </p:spTgt>
                                        </p:tgtEl>
                                        <p:attrNameLst>
                                          <p:attrName>style.visibility</p:attrName>
                                        </p:attrNameLst>
                                      </p:cBhvr>
                                      <p:to>
                                        <p:strVal val="visible"/>
                                      </p:to>
                                    </p:set>
                                    <p:animEffect transition="in" filter="dissolve">
                                      <p:cBhvr>
                                        <p:cTn id="32" dur="500"/>
                                        <p:tgtEl>
                                          <p:spTgt spid="10741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74179">
                                            <p:txEl>
                                              <p:pRg st="5" end="5"/>
                                            </p:txEl>
                                          </p:spTgt>
                                        </p:tgtEl>
                                        <p:attrNameLst>
                                          <p:attrName>style.visibility</p:attrName>
                                        </p:attrNameLst>
                                      </p:cBhvr>
                                      <p:to>
                                        <p:strVal val="visible"/>
                                      </p:to>
                                    </p:set>
                                    <p:animEffect transition="in" filter="dissolve">
                                      <p:cBhvr>
                                        <p:cTn id="37" dur="500"/>
                                        <p:tgtEl>
                                          <p:spTgt spid="10741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74179">
                                            <p:txEl>
                                              <p:pRg st="6" end="6"/>
                                            </p:txEl>
                                          </p:spTgt>
                                        </p:tgtEl>
                                        <p:attrNameLst>
                                          <p:attrName>style.visibility</p:attrName>
                                        </p:attrNameLst>
                                      </p:cBhvr>
                                      <p:to>
                                        <p:strVal val="visible"/>
                                      </p:to>
                                    </p:set>
                                    <p:animEffect transition="in" filter="dissolve">
                                      <p:cBhvr>
                                        <p:cTn id="42" dur="500"/>
                                        <p:tgtEl>
                                          <p:spTgt spid="1074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78" grpId="0"/>
      <p:bldP spid="10741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a:xfrm>
            <a:off x="468313" y="0"/>
            <a:ext cx="8229600" cy="749300"/>
          </a:xfrm>
          <a:noFill/>
        </p:spPr>
        <p:txBody>
          <a:bodyPr lIns="0" tIns="0" rIns="0" bIns="0"/>
          <a:lstStyle/>
          <a:p>
            <a:r>
              <a:rPr lang="en-GB"/>
              <a:t>Meditation</a:t>
            </a:r>
          </a:p>
        </p:txBody>
      </p:sp>
      <p:sp>
        <p:nvSpPr>
          <p:cNvPr id="1076227" name="Rectangle 3"/>
          <p:cNvSpPr>
            <a:spLocks noGrp="1" noChangeArrowheads="1"/>
          </p:cNvSpPr>
          <p:nvPr>
            <p:ph type="body" idx="1"/>
          </p:nvPr>
        </p:nvSpPr>
        <p:spPr>
          <a:xfrm>
            <a:off x="179388" y="836613"/>
            <a:ext cx="8785225" cy="5688012"/>
          </a:xfrm>
        </p:spPr>
        <p:txBody>
          <a:bodyPr/>
          <a:lstStyle/>
          <a:p>
            <a:pPr>
              <a:lnSpc>
                <a:spcPct val="95000"/>
              </a:lnSpc>
              <a:spcBef>
                <a:spcPct val="25000"/>
              </a:spcBef>
            </a:pPr>
            <a:r>
              <a:rPr lang="en-GB" sz="2800"/>
              <a:t>Joshua 1:8 This book of the law shall not depart from your mouth, but you shall </a:t>
            </a:r>
            <a:r>
              <a:rPr lang="en-GB" sz="2800">
                <a:solidFill>
                  <a:srgbClr val="FFFF00"/>
                </a:solidFill>
              </a:rPr>
              <a:t>meditate </a:t>
            </a:r>
            <a:r>
              <a:rPr lang="en-GB" sz="2800"/>
              <a:t>on it day and night, so that you may be </a:t>
            </a:r>
            <a:r>
              <a:rPr lang="en-GB" sz="2800">
                <a:solidFill>
                  <a:srgbClr val="FFFF00"/>
                </a:solidFill>
              </a:rPr>
              <a:t>careful to do</a:t>
            </a:r>
            <a:r>
              <a:rPr lang="en-GB" sz="2800"/>
              <a:t> according to all that is written in it; for then you will make your way prosperous, and then you will have success. </a:t>
            </a:r>
          </a:p>
          <a:p>
            <a:pPr>
              <a:lnSpc>
                <a:spcPct val="95000"/>
              </a:lnSpc>
              <a:spcBef>
                <a:spcPct val="25000"/>
              </a:spcBef>
            </a:pPr>
            <a:r>
              <a:rPr lang="en-GB" sz="2800"/>
              <a:t>Prov 4:20 My son, </a:t>
            </a:r>
            <a:r>
              <a:rPr lang="en-GB" sz="2800">
                <a:solidFill>
                  <a:srgbClr val="FFFF00"/>
                </a:solidFill>
              </a:rPr>
              <a:t>give attention</a:t>
            </a:r>
            <a:r>
              <a:rPr lang="en-GB" sz="2800"/>
              <a:t> to my words;  </a:t>
            </a:r>
            <a:r>
              <a:rPr lang="en-GB" sz="2800">
                <a:solidFill>
                  <a:srgbClr val="FFFF00"/>
                </a:solidFill>
              </a:rPr>
              <a:t>Incline your ear</a:t>
            </a:r>
            <a:r>
              <a:rPr lang="en-GB" sz="2800"/>
              <a:t> to my sayings.  21 Do not let them depart from </a:t>
            </a:r>
            <a:r>
              <a:rPr lang="en-GB" sz="2800">
                <a:solidFill>
                  <a:srgbClr val="FFFF00"/>
                </a:solidFill>
              </a:rPr>
              <a:t>your sight</a:t>
            </a:r>
            <a:r>
              <a:rPr lang="en-GB" sz="2800"/>
              <a:t>; Keep them in the </a:t>
            </a:r>
            <a:r>
              <a:rPr lang="en-GB" sz="2800">
                <a:solidFill>
                  <a:srgbClr val="FFFF00"/>
                </a:solidFill>
              </a:rPr>
              <a:t>midst of your heart</a:t>
            </a:r>
            <a:r>
              <a:rPr lang="en-GB" sz="2800"/>
              <a:t>.  22 For they are life to those who find them And health to all their body 23 Watch over your heart with all diligence, For from it flow the springs of life</a:t>
            </a:r>
            <a:r>
              <a:rPr lang="en-GB" sz="280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6226"/>
                                        </p:tgtEl>
                                        <p:attrNameLst>
                                          <p:attrName>style.visibility</p:attrName>
                                        </p:attrNameLst>
                                      </p:cBhvr>
                                      <p:to>
                                        <p:strVal val="visible"/>
                                      </p:to>
                                    </p:set>
                                    <p:animEffect transition="in" filter="dissolve">
                                      <p:cBhvr>
                                        <p:cTn id="7" dur="500"/>
                                        <p:tgtEl>
                                          <p:spTgt spid="1076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6227">
                                            <p:txEl>
                                              <p:pRg st="0" end="0"/>
                                            </p:txEl>
                                          </p:spTgt>
                                        </p:tgtEl>
                                        <p:attrNameLst>
                                          <p:attrName>style.visibility</p:attrName>
                                        </p:attrNameLst>
                                      </p:cBhvr>
                                      <p:to>
                                        <p:strVal val="visible"/>
                                      </p:to>
                                    </p:set>
                                    <p:animEffect transition="in" filter="dissolve">
                                      <p:cBhvr>
                                        <p:cTn id="12" dur="500"/>
                                        <p:tgtEl>
                                          <p:spTgt spid="10762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6227">
                                            <p:txEl>
                                              <p:pRg st="1" end="1"/>
                                            </p:txEl>
                                          </p:spTgt>
                                        </p:tgtEl>
                                        <p:attrNameLst>
                                          <p:attrName>style.visibility</p:attrName>
                                        </p:attrNameLst>
                                      </p:cBhvr>
                                      <p:to>
                                        <p:strVal val="visible"/>
                                      </p:to>
                                    </p:set>
                                    <p:animEffect transition="in" filter="dissolve">
                                      <p:cBhvr>
                                        <p:cTn id="17" dur="500"/>
                                        <p:tgtEl>
                                          <p:spTgt spid="1076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26" grpId="0"/>
      <p:bldP spid="10762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a:xfrm>
            <a:off x="468313" y="188913"/>
            <a:ext cx="8229600" cy="417512"/>
          </a:xfrm>
        </p:spPr>
        <p:txBody>
          <a:bodyPr/>
          <a:lstStyle/>
          <a:p>
            <a:r>
              <a:rPr lang="en-GB" sz="4400"/>
              <a:t>Meditation</a:t>
            </a:r>
          </a:p>
        </p:txBody>
      </p:sp>
      <p:sp>
        <p:nvSpPr>
          <p:cNvPr id="1078275" name="Rectangle 3"/>
          <p:cNvSpPr>
            <a:spLocks noGrp="1" noChangeArrowheads="1"/>
          </p:cNvSpPr>
          <p:nvPr>
            <p:ph type="body" idx="1"/>
          </p:nvPr>
        </p:nvSpPr>
        <p:spPr>
          <a:xfrm>
            <a:off x="0" y="908050"/>
            <a:ext cx="8964613" cy="5761038"/>
          </a:xfrm>
        </p:spPr>
        <p:txBody>
          <a:bodyPr/>
          <a:lstStyle/>
          <a:p>
            <a:r>
              <a:rPr lang="en-GB" sz="3500"/>
              <a:t>Psa 119:11 Your word I have treasured in my heart, That I may not sin against You.</a:t>
            </a:r>
          </a:p>
          <a:p>
            <a:r>
              <a:rPr lang="en-GB" sz="3500"/>
              <a:t>15 I will meditate on Your precepts </a:t>
            </a:r>
          </a:p>
          <a:p>
            <a:r>
              <a:rPr lang="en-GB" sz="3500"/>
              <a:t>23 Your servant meditates on Your statutes </a:t>
            </a:r>
          </a:p>
          <a:p>
            <a:r>
              <a:rPr lang="en-GB" sz="3500"/>
              <a:t>27 So I will meditate on Your wonders </a:t>
            </a:r>
          </a:p>
          <a:p>
            <a:r>
              <a:rPr lang="en-GB" sz="3500"/>
              <a:t>99 For Your testimonies are my meditation </a:t>
            </a:r>
          </a:p>
          <a:p>
            <a:r>
              <a:rPr lang="en-GB" sz="3500"/>
              <a:t>148 I may meditate on Your word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8274"/>
                                        </p:tgtEl>
                                        <p:attrNameLst>
                                          <p:attrName>style.visibility</p:attrName>
                                        </p:attrNameLst>
                                      </p:cBhvr>
                                      <p:to>
                                        <p:strVal val="visible"/>
                                      </p:to>
                                    </p:set>
                                    <p:animEffect transition="in" filter="dissolve">
                                      <p:cBhvr>
                                        <p:cTn id="7" dur="500"/>
                                        <p:tgtEl>
                                          <p:spTgt spid="1078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a:xfrm>
            <a:off x="468313" y="188913"/>
            <a:ext cx="8229600" cy="417512"/>
          </a:xfrm>
        </p:spPr>
        <p:txBody>
          <a:bodyPr/>
          <a:lstStyle/>
          <a:p>
            <a:r>
              <a:rPr lang="en-GB" sz="4400"/>
              <a:t>Meditation</a:t>
            </a:r>
          </a:p>
        </p:txBody>
      </p:sp>
      <p:sp>
        <p:nvSpPr>
          <p:cNvPr id="1080323" name="Rectangle 3"/>
          <p:cNvSpPr>
            <a:spLocks noGrp="1" noChangeArrowheads="1"/>
          </p:cNvSpPr>
          <p:nvPr>
            <p:ph type="body" idx="1"/>
          </p:nvPr>
        </p:nvSpPr>
        <p:spPr>
          <a:xfrm>
            <a:off x="179388" y="908050"/>
            <a:ext cx="8964612" cy="5761038"/>
          </a:xfrm>
        </p:spPr>
        <p:txBody>
          <a:bodyPr/>
          <a:lstStyle/>
          <a:p>
            <a:r>
              <a:rPr lang="en-GB" sz="3600"/>
              <a:t>Meditation means “the act of focusing one’s thoughts: to ponder, think on, muse.” reflect, contemplate, babble, mutter, imagine</a:t>
            </a:r>
          </a:p>
          <a:p>
            <a:r>
              <a:rPr lang="en-GB" sz="3600"/>
              <a:t>Some synonyms would be contemplation, reflection, rumination, deep thinking, or remembering in the sense of keeping or calling something to mind for the purpose of consideration, reflection, or meditation.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0322"/>
                                        </p:tgtEl>
                                        <p:attrNameLst>
                                          <p:attrName>style.visibility</p:attrName>
                                        </p:attrNameLst>
                                      </p:cBhvr>
                                      <p:to>
                                        <p:strVal val="visible"/>
                                      </p:to>
                                    </p:set>
                                    <p:animEffect transition="in" filter="dissolve">
                                      <p:cBhvr>
                                        <p:cTn id="7" dur="500"/>
                                        <p:tgtEl>
                                          <p:spTgt spid="1080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0323">
                                            <p:txEl>
                                              <p:pRg st="0" end="0"/>
                                            </p:txEl>
                                          </p:spTgt>
                                        </p:tgtEl>
                                        <p:attrNameLst>
                                          <p:attrName>style.visibility</p:attrName>
                                        </p:attrNameLst>
                                      </p:cBhvr>
                                      <p:to>
                                        <p:strVal val="visible"/>
                                      </p:to>
                                    </p:set>
                                    <p:animEffect transition="in" filter="dissolve">
                                      <p:cBhvr>
                                        <p:cTn id="12" dur="500"/>
                                        <p:tgtEl>
                                          <p:spTgt spid="1080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0323">
                                            <p:txEl>
                                              <p:pRg st="1" end="1"/>
                                            </p:txEl>
                                          </p:spTgt>
                                        </p:tgtEl>
                                        <p:attrNameLst>
                                          <p:attrName>style.visibility</p:attrName>
                                        </p:attrNameLst>
                                      </p:cBhvr>
                                      <p:to>
                                        <p:strVal val="visible"/>
                                      </p:to>
                                    </p:set>
                                    <p:animEffect transition="in" filter="dissolve">
                                      <p:cBhvr>
                                        <p:cTn id="17" dur="500"/>
                                        <p:tgtEl>
                                          <p:spTgt spid="1080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2" grpId="0"/>
      <p:bldP spid="108032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a:xfrm>
            <a:off x="468313" y="188913"/>
            <a:ext cx="8229600" cy="417512"/>
          </a:xfrm>
        </p:spPr>
        <p:txBody>
          <a:bodyPr/>
          <a:lstStyle/>
          <a:p>
            <a:r>
              <a:rPr lang="en-GB" sz="4400"/>
              <a:t>Meditation</a:t>
            </a:r>
          </a:p>
        </p:txBody>
      </p:sp>
      <p:sp>
        <p:nvSpPr>
          <p:cNvPr id="1082371" name="Rectangle 3"/>
          <p:cNvSpPr>
            <a:spLocks noGrp="1" noChangeArrowheads="1"/>
          </p:cNvSpPr>
          <p:nvPr>
            <p:ph type="body" idx="1"/>
          </p:nvPr>
        </p:nvSpPr>
        <p:spPr>
          <a:xfrm>
            <a:off x="179388" y="1125538"/>
            <a:ext cx="8964612" cy="5543550"/>
          </a:xfrm>
        </p:spPr>
        <p:txBody>
          <a:bodyPr/>
          <a:lstStyle/>
          <a:p>
            <a:r>
              <a:rPr lang="en-US" sz="3600"/>
              <a:t>To murmur; to converse with oneself, and hence aloud; speak; talk; communication; mutter; babbling; pray; musical notation; imagine.</a:t>
            </a:r>
            <a:endParaRPr lang="en-US" sz="3600" i="1"/>
          </a:p>
          <a:p>
            <a:r>
              <a:rPr lang="en-US" sz="3600"/>
              <a:t>Turns logos written word into the Rhema spoken word</a:t>
            </a:r>
          </a:p>
          <a:p>
            <a:r>
              <a:rPr lang="en-GB" sz="3600"/>
              <a:t>Head knowledge to personal experience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2370"/>
                                        </p:tgtEl>
                                        <p:attrNameLst>
                                          <p:attrName>style.visibility</p:attrName>
                                        </p:attrNameLst>
                                      </p:cBhvr>
                                      <p:to>
                                        <p:strVal val="visible"/>
                                      </p:to>
                                    </p:set>
                                    <p:animEffect transition="in" filter="dissolve">
                                      <p:cBhvr>
                                        <p:cTn id="7" dur="500"/>
                                        <p:tgtEl>
                                          <p:spTgt spid="1082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2371">
                                            <p:txEl>
                                              <p:pRg st="0" end="0"/>
                                            </p:txEl>
                                          </p:spTgt>
                                        </p:tgtEl>
                                        <p:attrNameLst>
                                          <p:attrName>style.visibility</p:attrName>
                                        </p:attrNameLst>
                                      </p:cBhvr>
                                      <p:to>
                                        <p:strVal val="visible"/>
                                      </p:to>
                                    </p:set>
                                    <p:animEffect transition="in" filter="dissolve">
                                      <p:cBhvr>
                                        <p:cTn id="12" dur="500"/>
                                        <p:tgtEl>
                                          <p:spTgt spid="1082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2371">
                                            <p:txEl>
                                              <p:pRg st="1" end="1"/>
                                            </p:txEl>
                                          </p:spTgt>
                                        </p:tgtEl>
                                        <p:attrNameLst>
                                          <p:attrName>style.visibility</p:attrName>
                                        </p:attrNameLst>
                                      </p:cBhvr>
                                      <p:to>
                                        <p:strVal val="visible"/>
                                      </p:to>
                                    </p:set>
                                    <p:animEffect transition="in" filter="dissolve">
                                      <p:cBhvr>
                                        <p:cTn id="17" dur="500"/>
                                        <p:tgtEl>
                                          <p:spTgt spid="1082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2371">
                                            <p:txEl>
                                              <p:pRg st="2" end="2"/>
                                            </p:txEl>
                                          </p:spTgt>
                                        </p:tgtEl>
                                        <p:attrNameLst>
                                          <p:attrName>style.visibility</p:attrName>
                                        </p:attrNameLst>
                                      </p:cBhvr>
                                      <p:to>
                                        <p:strVal val="visible"/>
                                      </p:to>
                                    </p:set>
                                    <p:animEffect transition="in" filter="dissolve">
                                      <p:cBhvr>
                                        <p:cTn id="22" dur="500"/>
                                        <p:tgtEl>
                                          <p:spTgt spid="1082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0" grpId="0"/>
      <p:bldP spid="108237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a:xfrm>
            <a:off x="468313" y="188913"/>
            <a:ext cx="8229600" cy="417512"/>
          </a:xfrm>
        </p:spPr>
        <p:txBody>
          <a:bodyPr/>
          <a:lstStyle/>
          <a:p>
            <a:r>
              <a:rPr lang="en-GB" sz="4400"/>
              <a:t>Meditation</a:t>
            </a:r>
          </a:p>
        </p:txBody>
      </p:sp>
      <p:sp>
        <p:nvSpPr>
          <p:cNvPr id="1084419" name="Rectangle 3"/>
          <p:cNvSpPr>
            <a:spLocks noGrp="1" noChangeArrowheads="1"/>
          </p:cNvSpPr>
          <p:nvPr>
            <p:ph type="body" idx="1"/>
          </p:nvPr>
        </p:nvSpPr>
        <p:spPr>
          <a:xfrm>
            <a:off x="179388" y="908050"/>
            <a:ext cx="8785225" cy="5761038"/>
          </a:xfrm>
        </p:spPr>
        <p:txBody>
          <a:bodyPr/>
          <a:lstStyle/>
          <a:p>
            <a:r>
              <a:rPr lang="en-GB"/>
              <a:t>Psalm 63:6 When I remember Thee on my bed, I meditate on Thee in the night watches, </a:t>
            </a:r>
          </a:p>
          <a:p>
            <a:r>
              <a:rPr lang="en-GB"/>
              <a:t>Psalm 77:11 I shall remember the deeds of the LORD; Surely I will remember Thy wonders of old. </a:t>
            </a:r>
          </a:p>
          <a:p>
            <a:r>
              <a:rPr lang="en-GB"/>
              <a:t>Psalm 143:5 I remember the days of old; I meditate on all Thy doings; I muse on the work of Thy hands. </a:t>
            </a:r>
          </a:p>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4418"/>
                                        </p:tgtEl>
                                        <p:attrNameLst>
                                          <p:attrName>style.visibility</p:attrName>
                                        </p:attrNameLst>
                                      </p:cBhvr>
                                      <p:to>
                                        <p:strVal val="visible"/>
                                      </p:to>
                                    </p:set>
                                    <p:animEffect transition="in" filter="dissolve">
                                      <p:cBhvr>
                                        <p:cTn id="7" dur="500"/>
                                        <p:tgtEl>
                                          <p:spTgt spid="1084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4419">
                                            <p:txEl>
                                              <p:pRg st="0" end="0"/>
                                            </p:txEl>
                                          </p:spTgt>
                                        </p:tgtEl>
                                        <p:attrNameLst>
                                          <p:attrName>style.visibility</p:attrName>
                                        </p:attrNameLst>
                                      </p:cBhvr>
                                      <p:to>
                                        <p:strVal val="visible"/>
                                      </p:to>
                                    </p:set>
                                    <p:animEffect transition="in" filter="dissolve">
                                      <p:cBhvr>
                                        <p:cTn id="12" dur="500"/>
                                        <p:tgtEl>
                                          <p:spTgt spid="1084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4419">
                                            <p:txEl>
                                              <p:pRg st="1" end="1"/>
                                            </p:txEl>
                                          </p:spTgt>
                                        </p:tgtEl>
                                        <p:attrNameLst>
                                          <p:attrName>style.visibility</p:attrName>
                                        </p:attrNameLst>
                                      </p:cBhvr>
                                      <p:to>
                                        <p:strVal val="visible"/>
                                      </p:to>
                                    </p:set>
                                    <p:animEffect transition="in" filter="dissolve">
                                      <p:cBhvr>
                                        <p:cTn id="17" dur="500"/>
                                        <p:tgtEl>
                                          <p:spTgt spid="10844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4419">
                                            <p:txEl>
                                              <p:pRg st="2" end="2"/>
                                            </p:txEl>
                                          </p:spTgt>
                                        </p:tgtEl>
                                        <p:attrNameLst>
                                          <p:attrName>style.visibility</p:attrName>
                                        </p:attrNameLst>
                                      </p:cBhvr>
                                      <p:to>
                                        <p:strVal val="visible"/>
                                      </p:to>
                                    </p:set>
                                    <p:animEffect transition="in" filter="dissolve">
                                      <p:cBhvr>
                                        <p:cTn id="22" dur="500"/>
                                        <p:tgtEl>
                                          <p:spTgt spid="1084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18" grpId="0"/>
      <p:bldP spid="10844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ChangeArrowheads="1"/>
          </p:cNvSpPr>
          <p:nvPr/>
        </p:nvSpPr>
        <p:spPr bwMode="auto">
          <a:xfrm>
            <a:off x="4716463" y="0"/>
            <a:ext cx="388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800" b="1">
                <a:solidFill>
                  <a:srgbClr val="33CC33"/>
                </a:solidFill>
                <a:effectLst>
                  <a:outerShdw blurRad="38100" dist="38100" dir="2700000" algn="tl">
                    <a:srgbClr val="000000"/>
                  </a:outerShdw>
                </a:effectLst>
                <a:latin typeface="Verdana" pitchFamily="34" charset="0"/>
              </a:rPr>
              <a:t>Meditation</a:t>
            </a:r>
          </a:p>
        </p:txBody>
      </p:sp>
      <p:sp>
        <p:nvSpPr>
          <p:cNvPr id="1086467" name="Rectangle 3"/>
          <p:cNvSpPr>
            <a:spLocks noChangeArrowheads="1"/>
          </p:cNvSpPr>
          <p:nvPr/>
        </p:nvSpPr>
        <p:spPr bwMode="auto">
          <a:xfrm>
            <a:off x="768350" y="42863"/>
            <a:ext cx="28194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400" b="1">
                <a:solidFill>
                  <a:srgbClr val="33CC33"/>
                </a:solidFill>
                <a:effectLst>
                  <a:outerShdw blurRad="38100" dist="38100" dir="2700000" algn="tl">
                    <a:srgbClr val="000000"/>
                  </a:outerShdw>
                </a:effectLst>
                <a:latin typeface="Verdana" pitchFamily="34" charset="0"/>
              </a:rPr>
              <a:t>Study</a:t>
            </a:r>
          </a:p>
        </p:txBody>
      </p:sp>
      <p:sp>
        <p:nvSpPr>
          <p:cNvPr id="1086468" name="Rectangle 4"/>
          <p:cNvSpPr>
            <a:spLocks noChangeArrowheads="1"/>
          </p:cNvSpPr>
          <p:nvPr/>
        </p:nvSpPr>
        <p:spPr bwMode="auto">
          <a:xfrm>
            <a:off x="3282950" y="76200"/>
            <a:ext cx="1524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000" b="1">
                <a:solidFill>
                  <a:srgbClr val="33CC33"/>
                </a:solidFill>
                <a:effectLst>
                  <a:outerShdw blurRad="38100" dist="38100" dir="2700000" algn="tl">
                    <a:srgbClr val="000000"/>
                  </a:outerShdw>
                </a:effectLst>
                <a:latin typeface="Verdana" pitchFamily="34" charset="0"/>
              </a:rPr>
              <a:t>vs.</a:t>
            </a:r>
          </a:p>
        </p:txBody>
      </p:sp>
      <p:pic>
        <p:nvPicPr>
          <p:cNvPr id="1086469" name="Picture 5" descr="Meditation_Hebrew_Lamad"/>
          <p:cNvPicPr>
            <a:picLocks noChangeAspect="1" noChangeArrowheads="1"/>
          </p:cNvPicPr>
          <p:nvPr/>
        </p:nvPicPr>
        <p:blipFill>
          <a:blip r:embed="rId3" cstate="print">
            <a:extLst>
              <a:ext uri="{28A0092B-C50C-407E-A947-70E740481C1C}">
                <a14:useLocalDpi xmlns:a14="http://schemas.microsoft.com/office/drawing/2010/main" val="0"/>
              </a:ext>
            </a:extLst>
          </a:blip>
          <a:srcRect l="22549" t="16667" r="21568" b="37878"/>
          <a:stretch>
            <a:fillRect/>
          </a:stretch>
        </p:blipFill>
        <p:spPr bwMode="auto">
          <a:xfrm>
            <a:off x="1619250" y="749300"/>
            <a:ext cx="5721350" cy="6021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9970" name="Rectangle 2"/>
          <p:cNvSpPr>
            <a:spLocks noGrp="1" noChangeArrowheads="1"/>
          </p:cNvSpPr>
          <p:nvPr>
            <p:ph type="body" idx="1"/>
          </p:nvPr>
        </p:nvSpPr>
        <p:spPr>
          <a:xfrm>
            <a:off x="179388" y="765175"/>
            <a:ext cx="8964612" cy="6092825"/>
          </a:xfrm>
          <a:noFill/>
          <a:ln/>
        </p:spPr>
        <p:txBody>
          <a:bodyPr lIns="18000" tIns="0" rIns="18000" bIns="0"/>
          <a:lstStyle/>
          <a:p>
            <a:pPr>
              <a:lnSpc>
                <a:spcPct val="90000"/>
              </a:lnSpc>
              <a:spcBef>
                <a:spcPct val="50000"/>
              </a:spcBef>
            </a:pPr>
            <a:r>
              <a:rPr lang="en-GB" sz="3400"/>
              <a:t>Jer 1:5 </a:t>
            </a:r>
            <a:r>
              <a:rPr lang="en-GB" sz="3400">
                <a:solidFill>
                  <a:srgbClr val="FFFF00"/>
                </a:solidFill>
              </a:rPr>
              <a:t>Before</a:t>
            </a:r>
            <a:r>
              <a:rPr lang="en-GB" sz="3400"/>
              <a:t> I formed you in the womb I </a:t>
            </a:r>
            <a:r>
              <a:rPr lang="en-GB" sz="3400">
                <a:solidFill>
                  <a:srgbClr val="FFFF00"/>
                </a:solidFill>
              </a:rPr>
              <a:t>knew you</a:t>
            </a:r>
            <a:r>
              <a:rPr lang="en-GB" sz="3400"/>
              <a:t>, And before you were born I </a:t>
            </a:r>
            <a:r>
              <a:rPr lang="en-GB" sz="3400">
                <a:solidFill>
                  <a:srgbClr val="FFFF00"/>
                </a:solidFill>
              </a:rPr>
              <a:t>consecrated</a:t>
            </a:r>
            <a:r>
              <a:rPr lang="en-GB" sz="3400"/>
              <a:t> you; I have </a:t>
            </a:r>
            <a:r>
              <a:rPr lang="en-GB" sz="3400">
                <a:solidFill>
                  <a:srgbClr val="FFFF00"/>
                </a:solidFill>
              </a:rPr>
              <a:t>appointed you</a:t>
            </a:r>
            <a:r>
              <a:rPr lang="en-GB" sz="3400"/>
              <a:t> </a:t>
            </a:r>
          </a:p>
          <a:p>
            <a:pPr>
              <a:lnSpc>
                <a:spcPct val="90000"/>
              </a:lnSpc>
              <a:spcBef>
                <a:spcPct val="50000"/>
              </a:spcBef>
            </a:pPr>
            <a:r>
              <a:rPr lang="en-GB" sz="3400"/>
              <a:t>Psa 139:16 Your eyes have seen my unformed </a:t>
            </a:r>
            <a:r>
              <a:rPr lang="en-GB" sz="3400">
                <a:solidFill>
                  <a:srgbClr val="FFFF00"/>
                </a:solidFill>
              </a:rPr>
              <a:t>substance</a:t>
            </a:r>
            <a:r>
              <a:rPr lang="en-GB" sz="3400"/>
              <a:t>; And </a:t>
            </a:r>
            <a:r>
              <a:rPr lang="en-GB" sz="3400">
                <a:solidFill>
                  <a:srgbClr val="FFFF00"/>
                </a:solidFill>
              </a:rPr>
              <a:t>in Your book (scroll) were all written The days that were ordained </a:t>
            </a:r>
            <a:r>
              <a:rPr lang="en-GB" sz="3400" i="1">
                <a:solidFill>
                  <a:srgbClr val="FFFF00"/>
                </a:solidFill>
              </a:rPr>
              <a:t>for me</a:t>
            </a:r>
            <a:r>
              <a:rPr lang="en-GB" sz="3400">
                <a:solidFill>
                  <a:srgbClr val="FFFF00"/>
                </a:solidFill>
              </a:rPr>
              <a:t>,</a:t>
            </a:r>
            <a:endParaRPr lang="en-GB" sz="3400"/>
          </a:p>
          <a:p>
            <a:pPr>
              <a:lnSpc>
                <a:spcPct val="90000"/>
              </a:lnSpc>
              <a:spcBef>
                <a:spcPct val="50000"/>
              </a:spcBef>
            </a:pPr>
            <a:r>
              <a:rPr lang="en-GB" sz="3400"/>
              <a:t>Your destiny to rule – bring heaven to earth</a:t>
            </a:r>
          </a:p>
          <a:p>
            <a:pPr>
              <a:lnSpc>
                <a:spcPct val="90000"/>
              </a:lnSpc>
              <a:spcBef>
                <a:spcPct val="50000"/>
              </a:spcBef>
            </a:pPr>
            <a:r>
              <a:rPr lang="en-GB" sz="3400"/>
              <a:t>Gen 1:28 God </a:t>
            </a:r>
            <a:r>
              <a:rPr lang="en-GB" sz="3400">
                <a:solidFill>
                  <a:srgbClr val="FFFF00"/>
                </a:solidFill>
              </a:rPr>
              <a:t>blessed</a:t>
            </a:r>
            <a:r>
              <a:rPr lang="en-GB" sz="3400"/>
              <a:t> them; and God said to them, “Be </a:t>
            </a:r>
            <a:r>
              <a:rPr lang="en-GB" sz="3400">
                <a:solidFill>
                  <a:srgbClr val="FFFF00"/>
                </a:solidFill>
              </a:rPr>
              <a:t>fruitful</a:t>
            </a:r>
            <a:r>
              <a:rPr lang="en-GB" sz="3400"/>
              <a:t> and </a:t>
            </a:r>
            <a:r>
              <a:rPr lang="en-GB" sz="3400">
                <a:solidFill>
                  <a:srgbClr val="FFFF00"/>
                </a:solidFill>
              </a:rPr>
              <a:t>multiply</a:t>
            </a:r>
            <a:r>
              <a:rPr lang="en-GB" sz="3400"/>
              <a:t>, and </a:t>
            </a:r>
            <a:r>
              <a:rPr lang="en-GB" sz="3400">
                <a:solidFill>
                  <a:srgbClr val="FFFF00"/>
                </a:solidFill>
              </a:rPr>
              <a:t>fill </a:t>
            </a:r>
            <a:r>
              <a:rPr lang="en-GB" sz="3400"/>
              <a:t>the earth, and </a:t>
            </a:r>
            <a:r>
              <a:rPr lang="en-GB" sz="3400">
                <a:solidFill>
                  <a:srgbClr val="FFFF00"/>
                </a:solidFill>
              </a:rPr>
              <a:t>subdue</a:t>
            </a:r>
            <a:r>
              <a:rPr lang="en-GB" sz="3400"/>
              <a:t> it; and </a:t>
            </a:r>
            <a:r>
              <a:rPr lang="en-GB" sz="3400">
                <a:solidFill>
                  <a:srgbClr val="FFFF00"/>
                </a:solidFill>
              </a:rPr>
              <a:t>rule</a:t>
            </a:r>
            <a:r>
              <a:rPr lang="en-GB" sz="3400"/>
              <a:t> </a:t>
            </a:r>
            <a:endParaRPr lang="en-GB" sz="3400">
              <a:solidFill>
                <a:srgbClr val="FFFF00"/>
              </a:solidFill>
            </a:endParaRPr>
          </a:p>
        </p:txBody>
      </p:sp>
      <p:sp>
        <p:nvSpPr>
          <p:cNvPr id="979971" name="Rectangle 3"/>
          <p:cNvSpPr>
            <a:spLocks noGrp="1" noChangeArrowheads="1"/>
          </p:cNvSpPr>
          <p:nvPr>
            <p:ph type="title"/>
          </p:nvPr>
        </p:nvSpPr>
        <p:spPr>
          <a:xfrm>
            <a:off x="179388" y="0"/>
            <a:ext cx="8964612" cy="760413"/>
          </a:xfrm>
          <a:noFill/>
          <a:ln/>
        </p:spPr>
        <p:txBody>
          <a:bodyPr lIns="0" tIns="0" rIns="0" bIns="0"/>
          <a:lstStyle/>
          <a:p>
            <a:r>
              <a:rPr lang="en-GB" sz="4400"/>
              <a:t>Preparing for Destiny - Investiture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99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99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0"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a:xfrm>
            <a:off x="468313" y="188913"/>
            <a:ext cx="8229600" cy="417512"/>
          </a:xfrm>
        </p:spPr>
        <p:txBody>
          <a:bodyPr/>
          <a:lstStyle/>
          <a:p>
            <a:r>
              <a:rPr lang="en-GB" sz="4400"/>
              <a:t>7 Steps to Meditation</a:t>
            </a:r>
          </a:p>
        </p:txBody>
      </p:sp>
      <p:sp>
        <p:nvSpPr>
          <p:cNvPr id="1088515" name="Rectangle 3"/>
          <p:cNvSpPr>
            <a:spLocks noGrp="1" noChangeArrowheads="1"/>
          </p:cNvSpPr>
          <p:nvPr>
            <p:ph type="body" idx="1"/>
          </p:nvPr>
        </p:nvSpPr>
        <p:spPr>
          <a:xfrm>
            <a:off x="395288" y="908050"/>
            <a:ext cx="8569325" cy="5761038"/>
          </a:xfrm>
        </p:spPr>
        <p:txBody>
          <a:bodyPr/>
          <a:lstStyle/>
          <a:p>
            <a:r>
              <a:rPr lang="en-GB"/>
              <a:t>Lord cleanse &amp; prepare my heart</a:t>
            </a:r>
          </a:p>
          <a:p>
            <a:r>
              <a:rPr lang="en-GB"/>
              <a:t>Lord give me a teachable attitude</a:t>
            </a:r>
          </a:p>
          <a:p>
            <a:r>
              <a:rPr lang="en-GB"/>
              <a:t>Lord I surrender my senses to You</a:t>
            </a:r>
          </a:p>
          <a:p>
            <a:r>
              <a:rPr lang="en-GB"/>
              <a:t>Lord open the eyes of my heart</a:t>
            </a:r>
          </a:p>
          <a:p>
            <a:r>
              <a:rPr lang="en-GB"/>
              <a:t>Lord I present my abilities to reason &amp; imagine to You to fill &amp; flow through</a:t>
            </a:r>
          </a:p>
          <a:p>
            <a:r>
              <a:rPr lang="en-GB"/>
              <a:t>Lord I focus my attention on what you show me</a:t>
            </a:r>
          </a:p>
          <a:p>
            <a:r>
              <a:rPr lang="en-GB"/>
              <a:t>Lord I thank you for what you have revealed to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8514"/>
                                        </p:tgtEl>
                                        <p:attrNameLst>
                                          <p:attrName>style.visibility</p:attrName>
                                        </p:attrNameLst>
                                      </p:cBhvr>
                                      <p:to>
                                        <p:strVal val="visible"/>
                                      </p:to>
                                    </p:set>
                                    <p:animEffect transition="in" filter="dissolve">
                                      <p:cBhvr>
                                        <p:cTn id="7" dur="500"/>
                                        <p:tgtEl>
                                          <p:spTgt spid="1088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8515">
                                            <p:txEl>
                                              <p:pRg st="0" end="0"/>
                                            </p:txEl>
                                          </p:spTgt>
                                        </p:tgtEl>
                                        <p:attrNameLst>
                                          <p:attrName>style.visibility</p:attrName>
                                        </p:attrNameLst>
                                      </p:cBhvr>
                                      <p:to>
                                        <p:strVal val="visible"/>
                                      </p:to>
                                    </p:set>
                                    <p:animEffect transition="in" filter="dissolve">
                                      <p:cBhvr>
                                        <p:cTn id="12" dur="500"/>
                                        <p:tgtEl>
                                          <p:spTgt spid="1088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8515">
                                            <p:txEl>
                                              <p:pRg st="1" end="1"/>
                                            </p:txEl>
                                          </p:spTgt>
                                        </p:tgtEl>
                                        <p:attrNameLst>
                                          <p:attrName>style.visibility</p:attrName>
                                        </p:attrNameLst>
                                      </p:cBhvr>
                                      <p:to>
                                        <p:strVal val="visible"/>
                                      </p:to>
                                    </p:set>
                                    <p:animEffect transition="in" filter="dissolve">
                                      <p:cBhvr>
                                        <p:cTn id="17" dur="500"/>
                                        <p:tgtEl>
                                          <p:spTgt spid="1088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8515">
                                            <p:txEl>
                                              <p:pRg st="2" end="2"/>
                                            </p:txEl>
                                          </p:spTgt>
                                        </p:tgtEl>
                                        <p:attrNameLst>
                                          <p:attrName>style.visibility</p:attrName>
                                        </p:attrNameLst>
                                      </p:cBhvr>
                                      <p:to>
                                        <p:strVal val="visible"/>
                                      </p:to>
                                    </p:set>
                                    <p:animEffect transition="in" filter="dissolve">
                                      <p:cBhvr>
                                        <p:cTn id="22" dur="500"/>
                                        <p:tgtEl>
                                          <p:spTgt spid="10885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88515">
                                            <p:txEl>
                                              <p:pRg st="3" end="3"/>
                                            </p:txEl>
                                          </p:spTgt>
                                        </p:tgtEl>
                                        <p:attrNameLst>
                                          <p:attrName>style.visibility</p:attrName>
                                        </p:attrNameLst>
                                      </p:cBhvr>
                                      <p:to>
                                        <p:strVal val="visible"/>
                                      </p:to>
                                    </p:set>
                                    <p:animEffect transition="in" filter="dissolve">
                                      <p:cBhvr>
                                        <p:cTn id="27" dur="500"/>
                                        <p:tgtEl>
                                          <p:spTgt spid="10885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88515">
                                            <p:txEl>
                                              <p:pRg st="4" end="4"/>
                                            </p:txEl>
                                          </p:spTgt>
                                        </p:tgtEl>
                                        <p:attrNameLst>
                                          <p:attrName>style.visibility</p:attrName>
                                        </p:attrNameLst>
                                      </p:cBhvr>
                                      <p:to>
                                        <p:strVal val="visible"/>
                                      </p:to>
                                    </p:set>
                                    <p:animEffect transition="in" filter="dissolve">
                                      <p:cBhvr>
                                        <p:cTn id="32" dur="500"/>
                                        <p:tgtEl>
                                          <p:spTgt spid="10885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88515">
                                            <p:txEl>
                                              <p:pRg st="5" end="5"/>
                                            </p:txEl>
                                          </p:spTgt>
                                        </p:tgtEl>
                                        <p:attrNameLst>
                                          <p:attrName>style.visibility</p:attrName>
                                        </p:attrNameLst>
                                      </p:cBhvr>
                                      <p:to>
                                        <p:strVal val="visible"/>
                                      </p:to>
                                    </p:set>
                                    <p:animEffect transition="in" filter="dissolve">
                                      <p:cBhvr>
                                        <p:cTn id="37" dur="500"/>
                                        <p:tgtEl>
                                          <p:spTgt spid="10885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88515">
                                            <p:txEl>
                                              <p:pRg st="6" end="6"/>
                                            </p:txEl>
                                          </p:spTgt>
                                        </p:tgtEl>
                                        <p:attrNameLst>
                                          <p:attrName>style.visibility</p:attrName>
                                        </p:attrNameLst>
                                      </p:cBhvr>
                                      <p:to>
                                        <p:strVal val="visible"/>
                                      </p:to>
                                    </p:set>
                                    <p:animEffect transition="in" filter="dissolve">
                                      <p:cBhvr>
                                        <p:cTn id="42" dur="500"/>
                                        <p:tgtEl>
                                          <p:spTgt spid="1088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4" grpId="0"/>
      <p:bldP spid="108851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539750" y="0"/>
            <a:ext cx="8229600" cy="606425"/>
          </a:xfrm>
        </p:spPr>
        <p:txBody>
          <a:bodyPr/>
          <a:lstStyle/>
          <a:p>
            <a:r>
              <a:rPr lang="en-GB" sz="4400"/>
              <a:t>Word in Meditation</a:t>
            </a:r>
          </a:p>
        </p:txBody>
      </p:sp>
      <p:sp>
        <p:nvSpPr>
          <p:cNvPr id="1090563" name="Rectangle 3"/>
          <p:cNvSpPr>
            <a:spLocks noGrp="1" noChangeArrowheads="1"/>
          </p:cNvSpPr>
          <p:nvPr>
            <p:ph type="body" idx="1"/>
          </p:nvPr>
        </p:nvSpPr>
        <p:spPr>
          <a:xfrm>
            <a:off x="179388" y="908050"/>
            <a:ext cx="8785225" cy="5761038"/>
          </a:xfrm>
        </p:spPr>
        <p:txBody>
          <a:bodyPr/>
          <a:lstStyle/>
          <a:p>
            <a:r>
              <a:rPr lang="en-GB"/>
              <a:t>Logos word of God reveals His nature, character, safeguard truth, standard or plumb line</a:t>
            </a:r>
          </a:p>
          <a:p>
            <a:r>
              <a:rPr lang="en-GB"/>
              <a:t>Psa 119:1-40 word, ways, testimonies, judgments, law, precepts, statutes, ordinances, commandments, wonders</a:t>
            </a:r>
          </a:p>
          <a:p>
            <a:r>
              <a:rPr lang="en-GB"/>
              <a:t>Beholding &amp; becoming</a:t>
            </a:r>
          </a:p>
          <a:p>
            <a:r>
              <a:rPr lang="en-GB"/>
              <a:t>2 Cor 3:18 beholding as in a mirror the glory of the Lord, are being transformed into the same image from glory to glory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90562"/>
                                        </p:tgtEl>
                                        <p:attrNameLst>
                                          <p:attrName>style.visibility</p:attrName>
                                        </p:attrNameLst>
                                      </p:cBhvr>
                                      <p:to>
                                        <p:strVal val="visible"/>
                                      </p:to>
                                    </p:set>
                                    <p:animEffect transition="in" filter="dissolve">
                                      <p:cBhvr>
                                        <p:cTn id="7" dur="500"/>
                                        <p:tgtEl>
                                          <p:spTgt spid="1090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0563">
                                            <p:txEl>
                                              <p:pRg st="0" end="0"/>
                                            </p:txEl>
                                          </p:spTgt>
                                        </p:tgtEl>
                                        <p:attrNameLst>
                                          <p:attrName>style.visibility</p:attrName>
                                        </p:attrNameLst>
                                      </p:cBhvr>
                                      <p:to>
                                        <p:strVal val="visible"/>
                                      </p:to>
                                    </p:set>
                                    <p:animEffect transition="in" filter="dissolve">
                                      <p:cBhvr>
                                        <p:cTn id="12" dur="500"/>
                                        <p:tgtEl>
                                          <p:spTgt spid="1090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0563">
                                            <p:txEl>
                                              <p:pRg st="1" end="1"/>
                                            </p:txEl>
                                          </p:spTgt>
                                        </p:tgtEl>
                                        <p:attrNameLst>
                                          <p:attrName>style.visibility</p:attrName>
                                        </p:attrNameLst>
                                      </p:cBhvr>
                                      <p:to>
                                        <p:strVal val="visible"/>
                                      </p:to>
                                    </p:set>
                                    <p:animEffect transition="in" filter="dissolve">
                                      <p:cBhvr>
                                        <p:cTn id="17" dur="500"/>
                                        <p:tgtEl>
                                          <p:spTgt spid="10905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90563">
                                            <p:txEl>
                                              <p:pRg st="2" end="2"/>
                                            </p:txEl>
                                          </p:spTgt>
                                        </p:tgtEl>
                                        <p:attrNameLst>
                                          <p:attrName>style.visibility</p:attrName>
                                        </p:attrNameLst>
                                      </p:cBhvr>
                                      <p:to>
                                        <p:strVal val="visible"/>
                                      </p:to>
                                    </p:set>
                                    <p:animEffect transition="in" filter="dissolve">
                                      <p:cBhvr>
                                        <p:cTn id="22" dur="500"/>
                                        <p:tgtEl>
                                          <p:spTgt spid="10905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90563">
                                            <p:txEl>
                                              <p:pRg st="3" end="3"/>
                                            </p:txEl>
                                          </p:spTgt>
                                        </p:tgtEl>
                                        <p:attrNameLst>
                                          <p:attrName>style.visibility</p:attrName>
                                        </p:attrNameLst>
                                      </p:cBhvr>
                                      <p:to>
                                        <p:strVal val="visible"/>
                                      </p:to>
                                    </p:set>
                                    <p:animEffect transition="in" filter="dissolve">
                                      <p:cBhvr>
                                        <p:cTn id="27"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2" grpId="0"/>
      <p:bldP spid="109056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a:xfrm>
            <a:off x="468313" y="188913"/>
            <a:ext cx="8229600" cy="417512"/>
          </a:xfrm>
        </p:spPr>
        <p:txBody>
          <a:bodyPr/>
          <a:lstStyle/>
          <a:p>
            <a:r>
              <a:rPr lang="en-GB" sz="4400"/>
              <a:t>Word in Meditation</a:t>
            </a:r>
          </a:p>
        </p:txBody>
      </p:sp>
      <p:sp>
        <p:nvSpPr>
          <p:cNvPr id="1092611" name="Rectangle 3"/>
          <p:cNvSpPr>
            <a:spLocks noGrp="1" noChangeArrowheads="1"/>
          </p:cNvSpPr>
          <p:nvPr>
            <p:ph type="body" idx="1"/>
          </p:nvPr>
        </p:nvSpPr>
        <p:spPr>
          <a:xfrm>
            <a:off x="179388" y="908050"/>
            <a:ext cx="8785225" cy="5761038"/>
          </a:xfrm>
        </p:spPr>
        <p:txBody>
          <a:bodyPr/>
          <a:lstStyle/>
          <a:p>
            <a:pPr>
              <a:lnSpc>
                <a:spcPct val="90000"/>
              </a:lnSpc>
            </a:pPr>
            <a:r>
              <a:rPr lang="en-GB" sz="3500"/>
              <a:t>Rhema word of God speaks truth into our spirits, hearts</a:t>
            </a:r>
          </a:p>
          <a:p>
            <a:pPr>
              <a:lnSpc>
                <a:spcPct val="90000"/>
              </a:lnSpc>
            </a:pPr>
            <a:r>
              <a:rPr lang="en-GB" sz="3500"/>
              <a:t>Psa 119:1-40 walk, observe, seek, look, treasure, tell, rejoice, meditate, establish, delight, live, long for, cling, run, incline, reverence, give thanks</a:t>
            </a:r>
          </a:p>
          <a:p>
            <a:pPr>
              <a:lnSpc>
                <a:spcPct val="90000"/>
              </a:lnSpc>
            </a:pPr>
            <a:r>
              <a:rPr lang="en-GB" sz="3500"/>
              <a:t>Psa 119:1-40 bless, ordain, teach, open eyes, rebuke, take away reproach, revive, answer, strengthen, grant, enlarge heart, give understanding, deal bountifully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92610"/>
                                        </p:tgtEl>
                                        <p:attrNameLst>
                                          <p:attrName>style.visibility</p:attrName>
                                        </p:attrNameLst>
                                      </p:cBhvr>
                                      <p:to>
                                        <p:strVal val="visible"/>
                                      </p:to>
                                    </p:set>
                                    <p:animEffect transition="in" filter="dissolve">
                                      <p:cBhvr>
                                        <p:cTn id="7" dur="500"/>
                                        <p:tgtEl>
                                          <p:spTgt spid="1092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2611">
                                            <p:txEl>
                                              <p:pRg st="0" end="0"/>
                                            </p:txEl>
                                          </p:spTgt>
                                        </p:tgtEl>
                                        <p:attrNameLst>
                                          <p:attrName>style.visibility</p:attrName>
                                        </p:attrNameLst>
                                      </p:cBhvr>
                                      <p:to>
                                        <p:strVal val="visible"/>
                                      </p:to>
                                    </p:set>
                                    <p:animEffect transition="in" filter="dissolve">
                                      <p:cBhvr>
                                        <p:cTn id="12" dur="500"/>
                                        <p:tgtEl>
                                          <p:spTgt spid="10926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2611">
                                            <p:txEl>
                                              <p:pRg st="1" end="1"/>
                                            </p:txEl>
                                          </p:spTgt>
                                        </p:tgtEl>
                                        <p:attrNameLst>
                                          <p:attrName>style.visibility</p:attrName>
                                        </p:attrNameLst>
                                      </p:cBhvr>
                                      <p:to>
                                        <p:strVal val="visible"/>
                                      </p:to>
                                    </p:set>
                                    <p:animEffect transition="in" filter="dissolve">
                                      <p:cBhvr>
                                        <p:cTn id="17" dur="500"/>
                                        <p:tgtEl>
                                          <p:spTgt spid="10926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92611">
                                            <p:txEl>
                                              <p:pRg st="2" end="2"/>
                                            </p:txEl>
                                          </p:spTgt>
                                        </p:tgtEl>
                                        <p:attrNameLst>
                                          <p:attrName>style.visibility</p:attrName>
                                        </p:attrNameLst>
                                      </p:cBhvr>
                                      <p:to>
                                        <p:strVal val="visible"/>
                                      </p:to>
                                    </p:set>
                                    <p:animEffect transition="in" filter="dissolve">
                                      <p:cBhvr>
                                        <p:cTn id="22" dur="500"/>
                                        <p:tgtEl>
                                          <p:spTgt spid="1092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0" grpId="0"/>
      <p:bldP spid="10926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468313" y="188913"/>
            <a:ext cx="8229600" cy="417512"/>
          </a:xfrm>
        </p:spPr>
        <p:txBody>
          <a:bodyPr/>
          <a:lstStyle/>
          <a:p>
            <a:r>
              <a:rPr lang="en-GB" sz="4400"/>
              <a:t>Word in Meditation</a:t>
            </a:r>
          </a:p>
        </p:txBody>
      </p:sp>
      <p:sp>
        <p:nvSpPr>
          <p:cNvPr id="1094659" name="Rectangle 3"/>
          <p:cNvSpPr>
            <a:spLocks noGrp="1" noChangeArrowheads="1"/>
          </p:cNvSpPr>
          <p:nvPr>
            <p:ph type="body" idx="1"/>
          </p:nvPr>
        </p:nvSpPr>
        <p:spPr>
          <a:xfrm>
            <a:off x="179388" y="1125538"/>
            <a:ext cx="8785225" cy="5543550"/>
          </a:xfrm>
        </p:spPr>
        <p:txBody>
          <a:bodyPr/>
          <a:lstStyle/>
          <a:p>
            <a:pPr>
              <a:lnSpc>
                <a:spcPct val="90000"/>
              </a:lnSpc>
            </a:pPr>
            <a:r>
              <a:rPr lang="en-GB" sz="3600"/>
              <a:t>Prov 4:20 My son, </a:t>
            </a:r>
            <a:r>
              <a:rPr lang="en-GB" sz="3600">
                <a:solidFill>
                  <a:srgbClr val="FFFF00"/>
                </a:solidFill>
              </a:rPr>
              <a:t>give attention</a:t>
            </a:r>
            <a:r>
              <a:rPr lang="en-GB" sz="3600"/>
              <a:t> to my words; </a:t>
            </a:r>
            <a:r>
              <a:rPr lang="en-GB" sz="3600">
                <a:solidFill>
                  <a:srgbClr val="FFFF00"/>
                </a:solidFill>
              </a:rPr>
              <a:t>Incline your ear</a:t>
            </a:r>
            <a:r>
              <a:rPr lang="en-GB" sz="3600"/>
              <a:t> to my sayings. </a:t>
            </a:r>
            <a:br>
              <a:rPr lang="en-GB" sz="3600"/>
            </a:br>
            <a:r>
              <a:rPr lang="en-GB" sz="3600"/>
              <a:t>21 Do not let them depart from your </a:t>
            </a:r>
            <a:r>
              <a:rPr lang="en-GB" sz="3600">
                <a:solidFill>
                  <a:srgbClr val="FFFF00"/>
                </a:solidFill>
              </a:rPr>
              <a:t>sight</a:t>
            </a:r>
            <a:r>
              <a:rPr lang="en-GB" sz="3600"/>
              <a:t>; Keep them in the </a:t>
            </a:r>
            <a:r>
              <a:rPr lang="en-GB" sz="3600">
                <a:solidFill>
                  <a:srgbClr val="FFFF00"/>
                </a:solidFill>
              </a:rPr>
              <a:t>midst of your heart</a:t>
            </a:r>
            <a:r>
              <a:rPr lang="en-GB" sz="3600"/>
              <a:t>. 22 For they are life to those who find them And health to all their body. 23 Watch over your heart with all diligence, For from it </a:t>
            </a:r>
            <a:r>
              <a:rPr lang="en-GB" sz="3600" i="1"/>
              <a:t>flow</a:t>
            </a:r>
            <a:r>
              <a:rPr lang="en-GB" sz="3600"/>
              <a:t> the springs of life.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94658"/>
                                        </p:tgtEl>
                                        <p:attrNameLst>
                                          <p:attrName>style.visibility</p:attrName>
                                        </p:attrNameLst>
                                      </p:cBhvr>
                                      <p:to>
                                        <p:strVal val="visible"/>
                                      </p:to>
                                    </p:set>
                                    <p:animEffect transition="in" filter="dissolve">
                                      <p:cBhvr>
                                        <p:cTn id="7" dur="500"/>
                                        <p:tgtEl>
                                          <p:spTgt spid="1094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4659">
                                            <p:txEl>
                                              <p:pRg st="0" end="0"/>
                                            </p:txEl>
                                          </p:spTgt>
                                        </p:tgtEl>
                                        <p:attrNameLst>
                                          <p:attrName>style.visibility</p:attrName>
                                        </p:attrNameLst>
                                      </p:cBhvr>
                                      <p:to>
                                        <p:strVal val="visible"/>
                                      </p:to>
                                    </p:set>
                                    <p:animEffect transition="in" filter="dissolve">
                                      <p:cBhvr>
                                        <p:cTn id="12" dur="500"/>
                                        <p:tgtEl>
                                          <p:spTgt spid="1094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8" grpId="0"/>
      <p:bldP spid="109465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82" name="Rectangle 2"/>
          <p:cNvSpPr>
            <a:spLocks noGrp="1" noChangeArrowheads="1"/>
          </p:cNvSpPr>
          <p:nvPr>
            <p:ph type="body" idx="1"/>
          </p:nvPr>
        </p:nvSpPr>
        <p:spPr>
          <a:xfrm>
            <a:off x="179388" y="908050"/>
            <a:ext cx="8964612" cy="5949950"/>
          </a:xfrm>
          <a:noFill/>
          <a:ln/>
        </p:spPr>
        <p:txBody>
          <a:bodyPr lIns="18000" tIns="0" rIns="18000" bIns="0"/>
          <a:lstStyle/>
          <a:p>
            <a:pPr>
              <a:spcBef>
                <a:spcPct val="50000"/>
              </a:spcBef>
            </a:pPr>
            <a:r>
              <a:rPr lang="en-GB" sz="3600"/>
              <a:t>Soul – Flesh, Mind, Heart – self awareness</a:t>
            </a:r>
          </a:p>
          <a:p>
            <a:pPr>
              <a:spcBef>
                <a:spcPct val="50000"/>
              </a:spcBef>
            </a:pPr>
            <a:r>
              <a:rPr lang="en-GB" sz="3600"/>
              <a:t>Gal 5:16 But I say, walk by the Spirit, and you will not carry out the desire of the flesh. </a:t>
            </a:r>
          </a:p>
          <a:p>
            <a:pPr>
              <a:spcBef>
                <a:spcPct val="50000"/>
              </a:spcBef>
            </a:pPr>
            <a:r>
              <a:rPr lang="en-GB" sz="3600"/>
              <a:t>Gal 5:17 For the flesh </a:t>
            </a:r>
            <a:r>
              <a:rPr lang="en-GB" sz="3600">
                <a:solidFill>
                  <a:srgbClr val="FFFF00"/>
                </a:solidFill>
              </a:rPr>
              <a:t>sets its desire against the spirit</a:t>
            </a:r>
            <a:r>
              <a:rPr lang="en-GB" sz="3600"/>
              <a:t>, and the spirit against the flesh; for these are in opposition to one another, so that you may not do the things that you please. </a:t>
            </a:r>
          </a:p>
        </p:txBody>
      </p:sp>
      <p:sp>
        <p:nvSpPr>
          <p:cNvPr id="942083" name="Rectangle 3"/>
          <p:cNvSpPr>
            <a:spLocks noGrp="1" noChangeArrowheads="1"/>
          </p:cNvSpPr>
          <p:nvPr>
            <p:ph type="title"/>
          </p:nvPr>
        </p:nvSpPr>
        <p:spPr>
          <a:xfrm>
            <a:off x="179388" y="0"/>
            <a:ext cx="8518525" cy="760413"/>
          </a:xfrm>
          <a:noFill/>
          <a:ln/>
        </p:spPr>
        <p:txBody>
          <a:bodyPr lIns="0" tIns="0" rIns="0" bIns="0"/>
          <a:lstStyle/>
          <a:p>
            <a:r>
              <a:rPr lang="en-GB"/>
              <a:t>Preparing for Destiny – Soul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0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0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651" name="Rectangle 3"/>
          <p:cNvSpPr>
            <a:spLocks noGrp="1" noChangeArrowheads="1"/>
          </p:cNvSpPr>
          <p:nvPr>
            <p:ph type="title"/>
          </p:nvPr>
        </p:nvSpPr>
        <p:spPr>
          <a:xfrm>
            <a:off x="468313" y="0"/>
            <a:ext cx="8229600" cy="760413"/>
          </a:xfrm>
          <a:noFill/>
          <a:ln/>
        </p:spPr>
        <p:txBody>
          <a:bodyPr lIns="0" tIns="0" rIns="0" bIns="0"/>
          <a:lstStyle/>
          <a:p>
            <a:r>
              <a:rPr lang="en-GB"/>
              <a:t>Preparing for Destiny- Practice</a:t>
            </a:r>
          </a:p>
        </p:txBody>
      </p:sp>
      <p:sp>
        <p:nvSpPr>
          <p:cNvPr id="923652" name="Rectangle 4"/>
          <p:cNvSpPr>
            <a:spLocks noGrp="1" noChangeArrowheads="1"/>
          </p:cNvSpPr>
          <p:nvPr>
            <p:ph type="body" idx="1"/>
          </p:nvPr>
        </p:nvSpPr>
        <p:spPr>
          <a:xfrm>
            <a:off x="179388" y="981075"/>
            <a:ext cx="8964612" cy="5616575"/>
          </a:xfrm>
          <a:noFill/>
          <a:ln/>
        </p:spPr>
        <p:txBody>
          <a:bodyPr lIns="18000" tIns="0" rIns="18000" bIns="0"/>
          <a:lstStyle/>
          <a:p>
            <a:r>
              <a:rPr lang="en-GB" sz="3600"/>
              <a:t>Heb 5:14 But solid food is for the mature, who because of </a:t>
            </a:r>
            <a:r>
              <a:rPr lang="en-GB" sz="3600">
                <a:solidFill>
                  <a:srgbClr val="FFFF00"/>
                </a:solidFill>
              </a:rPr>
              <a:t>practice have their senses trained</a:t>
            </a:r>
            <a:r>
              <a:rPr lang="en-GB" sz="3600"/>
              <a:t> to discern good and evil. (</a:t>
            </a:r>
            <a:r>
              <a:rPr lang="en-GB" sz="3600">
                <a:solidFill>
                  <a:srgbClr val="FFFF00"/>
                </a:solidFill>
              </a:rPr>
              <a:t>spirit &amp; soul</a:t>
            </a:r>
            <a:r>
              <a:rPr lang="en-GB" sz="3600"/>
              <a:t>)</a:t>
            </a:r>
          </a:p>
          <a:p>
            <a:r>
              <a:rPr lang="en-GB" sz="3600"/>
              <a:t>Step in &amp; Step out</a:t>
            </a:r>
          </a:p>
          <a:p>
            <a:r>
              <a:rPr lang="en-GB" sz="3600"/>
              <a:t>Tabernacle holy place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6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6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36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2"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6946" name="Rectangle 2"/>
          <p:cNvSpPr>
            <a:spLocks noGrp="1" noChangeArrowheads="1"/>
          </p:cNvSpPr>
          <p:nvPr>
            <p:ph type="body" idx="1"/>
          </p:nvPr>
        </p:nvSpPr>
        <p:spPr>
          <a:xfrm>
            <a:off x="323850" y="836613"/>
            <a:ext cx="8575675" cy="5832475"/>
          </a:xfrm>
        </p:spPr>
        <p:txBody>
          <a:bodyPr/>
          <a:lstStyle/>
          <a:p>
            <a:r>
              <a:rPr lang="en-GB" sz="3600"/>
              <a:t>Give control of your soul to your spirit</a:t>
            </a:r>
          </a:p>
          <a:p>
            <a:r>
              <a:rPr lang="en-GB" sz="3600"/>
              <a:t>Take authority over the soul</a:t>
            </a:r>
          </a:p>
          <a:p>
            <a:r>
              <a:rPr lang="en-GB" sz="3600"/>
              <a:t>Separate soul from spirit</a:t>
            </a:r>
          </a:p>
          <a:p>
            <a:r>
              <a:rPr lang="en-GB" sz="3600"/>
              <a:t>Heb 4:12 For the word of God is living and active and sharper than any two-edged sword, and piercing as far as the division of soul and spirit, of both joints and marrow, and able to judge the thoughts and intentions of the heart. </a:t>
            </a:r>
          </a:p>
        </p:txBody>
      </p:sp>
      <p:sp>
        <p:nvSpPr>
          <p:cNvPr id="1106947" name="Rectangle 3"/>
          <p:cNvSpPr>
            <a:spLocks noGrp="1" noChangeArrowheads="1"/>
          </p:cNvSpPr>
          <p:nvPr>
            <p:ph type="title"/>
          </p:nvPr>
        </p:nvSpPr>
        <p:spPr>
          <a:xfrm>
            <a:off x="179388" y="0"/>
            <a:ext cx="8518525" cy="760413"/>
          </a:xfrm>
          <a:noFill/>
          <a:ln/>
        </p:spPr>
        <p:txBody>
          <a:bodyPr lIns="0" tIns="0" rIns="0" bIns="0"/>
          <a:lstStyle/>
          <a:p>
            <a:r>
              <a:rPr lang="en-GB"/>
              <a:t>Preparing for Destiny – Soul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9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69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69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69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8994" name="Rectangle 2"/>
          <p:cNvSpPr>
            <a:spLocks noGrp="1" noChangeArrowheads="1"/>
          </p:cNvSpPr>
          <p:nvPr>
            <p:ph type="body" idx="1"/>
          </p:nvPr>
        </p:nvSpPr>
        <p:spPr>
          <a:xfrm>
            <a:off x="0" y="1125538"/>
            <a:ext cx="8964613" cy="5472112"/>
          </a:xfrm>
        </p:spPr>
        <p:txBody>
          <a:bodyPr/>
          <a:lstStyle/>
          <a:p>
            <a:pPr>
              <a:spcBef>
                <a:spcPct val="40000"/>
              </a:spcBef>
            </a:pPr>
            <a:r>
              <a:rPr lang="en-GB" sz="4000"/>
              <a:t>Soul rules draws life from spirit</a:t>
            </a:r>
          </a:p>
          <a:p>
            <a:pPr>
              <a:spcBef>
                <a:spcPct val="40000"/>
              </a:spcBef>
            </a:pPr>
            <a:r>
              <a:rPr lang="en-GB" sz="4000"/>
              <a:t>Soul draws from world through body</a:t>
            </a:r>
          </a:p>
          <a:p>
            <a:pPr>
              <a:spcBef>
                <a:spcPct val="40000"/>
              </a:spcBef>
            </a:pPr>
            <a:r>
              <a:rPr lang="en-GB" sz="4000"/>
              <a:t>Soul seeks to control the spirit</a:t>
            </a:r>
          </a:p>
          <a:p>
            <a:pPr>
              <a:spcBef>
                <a:spcPct val="40000"/>
              </a:spcBef>
            </a:pPr>
            <a:r>
              <a:rPr lang="en-GB" sz="4000"/>
              <a:t>Break soul ties to your spirit</a:t>
            </a:r>
          </a:p>
          <a:p>
            <a:pPr>
              <a:spcBef>
                <a:spcPct val="40000"/>
              </a:spcBef>
            </a:pPr>
            <a:r>
              <a:rPr lang="en-GB" sz="4000"/>
              <a:t>Use word to separate Soul/Spirit</a:t>
            </a:r>
          </a:p>
        </p:txBody>
      </p:sp>
      <p:sp>
        <p:nvSpPr>
          <p:cNvPr id="1108995" name="Rectangle 3"/>
          <p:cNvSpPr>
            <a:spLocks noChangeArrowheads="1"/>
          </p:cNvSpPr>
          <p:nvPr/>
        </p:nvSpPr>
        <p:spPr bwMode="auto">
          <a:xfrm>
            <a:off x="395288" y="0"/>
            <a:ext cx="85185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sz="4800">
                <a:solidFill>
                  <a:schemeClr val="accent2"/>
                </a:solidFill>
                <a:effectLst>
                  <a:outerShdw blurRad="38100" dist="38100" dir="2700000" algn="tl">
                    <a:srgbClr val="000000"/>
                  </a:outerShdw>
                </a:effectLst>
              </a:rPr>
              <a:t>Preparing for Destiny – Soul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8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89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89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89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89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4"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1042" name="Rectangle 2"/>
          <p:cNvSpPr>
            <a:spLocks noGrp="1" noChangeArrowheads="1"/>
          </p:cNvSpPr>
          <p:nvPr>
            <p:ph type="body" idx="1"/>
          </p:nvPr>
        </p:nvSpPr>
        <p:spPr>
          <a:xfrm>
            <a:off x="0" y="1125538"/>
            <a:ext cx="8964613" cy="5472112"/>
          </a:xfrm>
        </p:spPr>
        <p:txBody>
          <a:bodyPr/>
          <a:lstStyle/>
          <a:p>
            <a:pPr>
              <a:spcBef>
                <a:spcPct val="40000"/>
              </a:spcBef>
            </a:pPr>
            <a:r>
              <a:rPr lang="en-GB" sz="4000"/>
              <a:t>Like a wedge, divide &amp; separate </a:t>
            </a:r>
          </a:p>
          <a:p>
            <a:pPr>
              <a:spcBef>
                <a:spcPct val="40000"/>
              </a:spcBef>
            </a:pPr>
            <a:r>
              <a:rPr lang="en-GB" sz="4000"/>
              <a:t>Break control of soul over spirit</a:t>
            </a:r>
          </a:p>
          <a:p>
            <a:pPr>
              <a:spcBef>
                <a:spcPct val="40000"/>
              </a:spcBef>
            </a:pPr>
            <a:r>
              <a:rPr lang="en-GB" sz="4000"/>
              <a:t>Change from inside out</a:t>
            </a:r>
          </a:p>
          <a:p>
            <a:pPr>
              <a:spcBef>
                <a:spcPct val="40000"/>
              </a:spcBef>
            </a:pPr>
            <a:r>
              <a:rPr lang="en-GB" sz="4000"/>
              <a:t>Reflect your spirit man</a:t>
            </a:r>
          </a:p>
          <a:p>
            <a:pPr>
              <a:spcBef>
                <a:spcPct val="40000"/>
              </a:spcBef>
            </a:pPr>
            <a:r>
              <a:rPr lang="en-GB" sz="4000"/>
              <a:t>Become one “living being”</a:t>
            </a:r>
          </a:p>
        </p:txBody>
      </p:sp>
      <p:sp>
        <p:nvSpPr>
          <p:cNvPr id="1111043" name="Rectangle 3"/>
          <p:cNvSpPr>
            <a:spLocks noChangeArrowheads="1"/>
          </p:cNvSpPr>
          <p:nvPr/>
        </p:nvSpPr>
        <p:spPr bwMode="auto">
          <a:xfrm>
            <a:off x="395288" y="0"/>
            <a:ext cx="85185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GB" sz="4800">
                <a:solidFill>
                  <a:schemeClr val="accent2"/>
                </a:solidFill>
                <a:effectLst>
                  <a:outerShdw blurRad="38100" dist="38100" dir="2700000" algn="tl">
                    <a:srgbClr val="000000"/>
                  </a:outerShdw>
                </a:effectLst>
              </a:rPr>
              <a:t>Preparing for Destiny – Soul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10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10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10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10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1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4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2018" name="Rectangle 2"/>
          <p:cNvSpPr>
            <a:spLocks noGrp="1" noChangeArrowheads="1"/>
          </p:cNvSpPr>
          <p:nvPr>
            <p:ph type="body" idx="1"/>
          </p:nvPr>
        </p:nvSpPr>
        <p:spPr>
          <a:xfrm>
            <a:off x="0" y="981075"/>
            <a:ext cx="9144000" cy="5876925"/>
          </a:xfrm>
          <a:noFill/>
          <a:ln/>
        </p:spPr>
        <p:txBody>
          <a:bodyPr lIns="18000" tIns="0" rIns="18000" bIns="0"/>
          <a:lstStyle/>
          <a:p>
            <a:pPr>
              <a:spcBef>
                <a:spcPct val="40000"/>
              </a:spcBef>
            </a:pPr>
            <a:r>
              <a:rPr lang="en-GB"/>
              <a:t>Psa 24:7 </a:t>
            </a:r>
            <a:r>
              <a:rPr lang="en-GB">
                <a:solidFill>
                  <a:srgbClr val="FFFF00"/>
                </a:solidFill>
              </a:rPr>
              <a:t>Lift up your heads, O you gates</a:t>
            </a:r>
            <a:r>
              <a:rPr lang="en-GB"/>
              <a:t>! And be lifted up, you everlasting doors!  And the </a:t>
            </a:r>
            <a:r>
              <a:rPr lang="en-GB">
                <a:solidFill>
                  <a:srgbClr val="FFFF00"/>
                </a:solidFill>
              </a:rPr>
              <a:t>King of glory shall come in</a:t>
            </a:r>
            <a:r>
              <a:rPr lang="en-GB"/>
              <a:t> 8 Who </a:t>
            </a:r>
            <a:r>
              <a:rPr lang="en-GB" i="1"/>
              <a:t>is</a:t>
            </a:r>
            <a:r>
              <a:rPr lang="en-GB"/>
              <a:t> this King of glory? The LORD strong and mighty, </a:t>
            </a:r>
          </a:p>
          <a:p>
            <a:pPr>
              <a:spcBef>
                <a:spcPct val="40000"/>
              </a:spcBef>
            </a:pPr>
            <a:r>
              <a:rPr lang="en-GB"/>
              <a:t>Zech 3:6 And the angel of the LORD </a:t>
            </a:r>
            <a:r>
              <a:rPr lang="en-GB">
                <a:solidFill>
                  <a:srgbClr val="FFFF00"/>
                </a:solidFill>
              </a:rPr>
              <a:t>admonished </a:t>
            </a:r>
            <a:r>
              <a:rPr lang="en-GB"/>
              <a:t>Joshua, saying, 7 “Thus says the LORD of hosts, ‘If you will </a:t>
            </a:r>
            <a:r>
              <a:rPr lang="en-GB">
                <a:solidFill>
                  <a:srgbClr val="FFFF00"/>
                </a:solidFill>
              </a:rPr>
              <a:t>walk in My ways</a:t>
            </a:r>
            <a:r>
              <a:rPr lang="en-GB"/>
              <a:t> and if you will </a:t>
            </a:r>
            <a:r>
              <a:rPr lang="en-GB">
                <a:solidFill>
                  <a:srgbClr val="FFFF00"/>
                </a:solidFill>
              </a:rPr>
              <a:t>perform My laws</a:t>
            </a:r>
            <a:r>
              <a:rPr lang="en-GB"/>
              <a:t>, then </a:t>
            </a:r>
            <a:r>
              <a:rPr lang="en-GB">
                <a:solidFill>
                  <a:srgbClr val="FFFF00"/>
                </a:solidFill>
              </a:rPr>
              <a:t>you will also govern My house</a:t>
            </a:r>
            <a:r>
              <a:rPr lang="en-GB"/>
              <a:t> and also have </a:t>
            </a:r>
            <a:r>
              <a:rPr lang="en-GB">
                <a:solidFill>
                  <a:srgbClr val="FFFF00"/>
                </a:solidFill>
              </a:rPr>
              <a:t>charge of My courts</a:t>
            </a:r>
            <a:r>
              <a:rPr lang="en-GB"/>
              <a:t>, and I will grant you </a:t>
            </a:r>
            <a:r>
              <a:rPr lang="en-GB">
                <a:solidFill>
                  <a:srgbClr val="FFFF00"/>
                </a:solidFill>
              </a:rPr>
              <a:t>free access</a:t>
            </a:r>
            <a:r>
              <a:rPr lang="en-GB"/>
              <a:t> among these who are </a:t>
            </a:r>
            <a:r>
              <a:rPr lang="en-GB">
                <a:solidFill>
                  <a:srgbClr val="FFFF00"/>
                </a:solidFill>
              </a:rPr>
              <a:t>standing </a:t>
            </a:r>
            <a:r>
              <a:rPr lang="en-GB" i="1">
                <a:solidFill>
                  <a:srgbClr val="FFFF00"/>
                </a:solidFill>
              </a:rPr>
              <a:t>here</a:t>
            </a:r>
            <a:r>
              <a:rPr lang="en-GB">
                <a:solidFill>
                  <a:srgbClr val="FFFF00"/>
                </a:solidFill>
              </a:rPr>
              <a:t>.</a:t>
            </a:r>
            <a:r>
              <a:rPr lang="en-GB"/>
              <a:t> </a:t>
            </a:r>
          </a:p>
        </p:txBody>
      </p:sp>
      <p:sp>
        <p:nvSpPr>
          <p:cNvPr id="982019" name="Rectangle 3"/>
          <p:cNvSpPr>
            <a:spLocks noGrp="1" noChangeArrowheads="1"/>
          </p:cNvSpPr>
          <p:nvPr>
            <p:ph type="title"/>
          </p:nvPr>
        </p:nvSpPr>
        <p:spPr>
          <a:xfrm>
            <a:off x="468313" y="0"/>
            <a:ext cx="8675687" cy="760413"/>
          </a:xfrm>
          <a:noFill/>
          <a:ln/>
        </p:spPr>
        <p:txBody>
          <a:bodyPr lIns="0" tIns="0" rIns="0" bIns="0"/>
          <a:lstStyle/>
          <a:p>
            <a:r>
              <a:rPr lang="en-GB" sz="4400"/>
              <a:t> Preparing for Destiny - Investiture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82019"/>
                                        </p:tgtEl>
                                        <p:attrNameLst>
                                          <p:attrName>style.visibility</p:attrName>
                                        </p:attrNameLst>
                                      </p:cBhvr>
                                      <p:to>
                                        <p:strVal val="visible"/>
                                      </p:to>
                                    </p:set>
                                    <p:animEffect transition="in" filter="dissolve">
                                      <p:cBhvr>
                                        <p:cTn id="7" dur="500"/>
                                        <p:tgtEl>
                                          <p:spTgt spid="982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2018">
                                            <p:txEl>
                                              <p:pRg st="0" end="0"/>
                                            </p:txEl>
                                          </p:spTgt>
                                        </p:tgtEl>
                                        <p:attrNameLst>
                                          <p:attrName>style.visibility</p:attrName>
                                        </p:attrNameLst>
                                      </p:cBhvr>
                                      <p:to>
                                        <p:strVal val="visible"/>
                                      </p:to>
                                    </p:set>
                                    <p:animEffect transition="in" filter="dissolve">
                                      <p:cBhvr>
                                        <p:cTn id="12" dur="500"/>
                                        <p:tgtEl>
                                          <p:spTgt spid="9820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2018">
                                            <p:txEl>
                                              <p:pRg st="1" end="1"/>
                                            </p:txEl>
                                          </p:spTgt>
                                        </p:tgtEl>
                                        <p:attrNameLst>
                                          <p:attrName>style.visibility</p:attrName>
                                        </p:attrNameLst>
                                      </p:cBhvr>
                                      <p:to>
                                        <p:strVal val="visible"/>
                                      </p:to>
                                    </p:set>
                                    <p:animEffect transition="in" filter="dissolve">
                                      <p:cBhvr>
                                        <p:cTn id="17" dur="500"/>
                                        <p:tgtEl>
                                          <p:spTgt spid="9820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8" grpId="0" build="p"/>
      <p:bldP spid="9820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Text Box 2"/>
          <p:cNvSpPr txBox="1">
            <a:spLocks noChangeArrowheads="1"/>
          </p:cNvSpPr>
          <p:nvPr/>
        </p:nvSpPr>
        <p:spPr bwMode="auto">
          <a:xfrm>
            <a:off x="2843213" y="4868863"/>
            <a:ext cx="1871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FF0000"/>
                </a:solidFill>
                <a:effectLst>
                  <a:outerShdw blurRad="38100" dist="38100" dir="2700000" algn="tl">
                    <a:srgbClr val="000000"/>
                  </a:outerShdw>
                </a:effectLst>
              </a:rPr>
              <a:t>Kingdom Earth</a:t>
            </a:r>
            <a:endParaRPr lang="en-GB" sz="1400"/>
          </a:p>
        </p:txBody>
      </p:sp>
      <p:sp>
        <p:nvSpPr>
          <p:cNvPr id="1031171" name="Text Box 3"/>
          <p:cNvSpPr txBox="1">
            <a:spLocks noChangeArrowheads="1"/>
          </p:cNvSpPr>
          <p:nvPr/>
        </p:nvSpPr>
        <p:spPr bwMode="auto">
          <a:xfrm>
            <a:off x="2916238" y="4221163"/>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a:solidFill>
                  <a:srgbClr val="FF0000"/>
                </a:solidFill>
                <a:effectLst>
                  <a:outerShdw blurRad="38100" dist="38100" dir="2700000" algn="tl">
                    <a:srgbClr val="000000"/>
                  </a:outerShdw>
                </a:effectLst>
              </a:rPr>
              <a:t>Kingdom God</a:t>
            </a:r>
            <a:endParaRPr lang="en-GB" sz="2000"/>
          </a:p>
        </p:txBody>
      </p:sp>
      <p:sp>
        <p:nvSpPr>
          <p:cNvPr id="1031172" name="Text Box 4"/>
          <p:cNvSpPr txBox="1">
            <a:spLocks noChangeArrowheads="1"/>
          </p:cNvSpPr>
          <p:nvPr/>
        </p:nvSpPr>
        <p:spPr bwMode="auto">
          <a:xfrm>
            <a:off x="2700338" y="3789363"/>
            <a:ext cx="20875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a:solidFill>
                  <a:srgbClr val="FF0000"/>
                </a:solidFill>
                <a:effectLst>
                  <a:outerShdw blurRad="38100" dist="38100" dir="2700000" algn="tl">
                    <a:srgbClr val="000000"/>
                  </a:outerShdw>
                </a:effectLst>
              </a:rPr>
              <a:t>Kingdom Heaven</a:t>
            </a:r>
            <a:endParaRPr lang="en-GB" sz="2000"/>
          </a:p>
        </p:txBody>
      </p:sp>
      <p:sp>
        <p:nvSpPr>
          <p:cNvPr id="1031173" name="Text Box 5"/>
          <p:cNvSpPr txBox="1">
            <a:spLocks noChangeArrowheads="1"/>
          </p:cNvSpPr>
          <p:nvPr/>
        </p:nvSpPr>
        <p:spPr bwMode="auto">
          <a:xfrm>
            <a:off x="2843213" y="3213100"/>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b="1">
                <a:solidFill>
                  <a:srgbClr val="CC00CC"/>
                </a:solidFill>
                <a:effectLst>
                  <a:outerShdw blurRad="38100" dist="38100" dir="2700000" algn="tl">
                    <a:srgbClr val="000000"/>
                  </a:outerShdw>
                </a:effectLst>
              </a:rPr>
              <a:t>Heaven</a:t>
            </a:r>
            <a:endParaRPr lang="en-GB" sz="1600"/>
          </a:p>
        </p:txBody>
      </p:sp>
      <p:sp>
        <p:nvSpPr>
          <p:cNvPr id="1031174" name="Text Box 6"/>
          <p:cNvSpPr txBox="1">
            <a:spLocks noChangeArrowheads="1"/>
          </p:cNvSpPr>
          <p:nvPr/>
        </p:nvSpPr>
        <p:spPr bwMode="auto">
          <a:xfrm>
            <a:off x="2916238" y="227647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b="1">
                <a:solidFill>
                  <a:srgbClr val="CC00CC"/>
                </a:solidFill>
                <a:effectLst>
                  <a:outerShdw blurRad="38100" dist="38100" dir="2700000" algn="tl">
                    <a:srgbClr val="000000"/>
                  </a:outerShdw>
                </a:effectLst>
              </a:rPr>
              <a:t>Perfection</a:t>
            </a:r>
          </a:p>
        </p:txBody>
      </p:sp>
      <p:sp>
        <p:nvSpPr>
          <p:cNvPr id="1031175" name="Text Box 7"/>
          <p:cNvSpPr txBox="1">
            <a:spLocks noChangeArrowheads="1"/>
          </p:cNvSpPr>
          <p:nvPr/>
        </p:nvSpPr>
        <p:spPr bwMode="auto">
          <a:xfrm>
            <a:off x="2843213" y="1700213"/>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b="1">
                <a:solidFill>
                  <a:srgbClr val="CC00CC"/>
                </a:solidFill>
                <a:effectLst>
                  <a:outerShdw blurRad="38100" dist="38100" dir="2700000" algn="tl">
                    <a:srgbClr val="000000"/>
                  </a:outerShdw>
                </a:effectLst>
              </a:rPr>
              <a:t>Eternity</a:t>
            </a:r>
          </a:p>
        </p:txBody>
      </p:sp>
      <p:sp>
        <p:nvSpPr>
          <p:cNvPr id="1031176" name="Text Box 8"/>
          <p:cNvSpPr txBox="1">
            <a:spLocks noChangeArrowheads="1"/>
          </p:cNvSpPr>
          <p:nvPr/>
        </p:nvSpPr>
        <p:spPr bwMode="auto">
          <a:xfrm>
            <a:off x="2843213" y="4652963"/>
            <a:ext cx="1871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66FF66"/>
                </a:solidFill>
              </a:rPr>
              <a:t>Atmosphere Earth</a:t>
            </a:r>
          </a:p>
        </p:txBody>
      </p:sp>
      <p:sp>
        <p:nvSpPr>
          <p:cNvPr id="1031177" name="Line 9"/>
          <p:cNvSpPr>
            <a:spLocks noChangeShapeType="1"/>
          </p:cNvSpPr>
          <p:nvPr/>
        </p:nvSpPr>
        <p:spPr bwMode="auto">
          <a:xfrm>
            <a:off x="3059113" y="2108200"/>
            <a:ext cx="1584325"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78" name="Line 10"/>
          <p:cNvSpPr>
            <a:spLocks noChangeShapeType="1"/>
          </p:cNvSpPr>
          <p:nvPr/>
        </p:nvSpPr>
        <p:spPr bwMode="auto">
          <a:xfrm>
            <a:off x="2916238" y="4652963"/>
            <a:ext cx="1825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79" name="Line 11"/>
          <p:cNvSpPr>
            <a:spLocks noChangeShapeType="1"/>
          </p:cNvSpPr>
          <p:nvPr/>
        </p:nvSpPr>
        <p:spPr bwMode="auto">
          <a:xfrm>
            <a:off x="2916238" y="4148138"/>
            <a:ext cx="18732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0" name="Line 12"/>
          <p:cNvSpPr>
            <a:spLocks noChangeShapeType="1"/>
          </p:cNvSpPr>
          <p:nvPr/>
        </p:nvSpPr>
        <p:spPr bwMode="auto">
          <a:xfrm>
            <a:off x="2916238" y="3644900"/>
            <a:ext cx="18732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1" name="Line 13"/>
          <p:cNvSpPr>
            <a:spLocks noChangeShapeType="1"/>
          </p:cNvSpPr>
          <p:nvPr/>
        </p:nvSpPr>
        <p:spPr bwMode="auto">
          <a:xfrm>
            <a:off x="2916238" y="3140075"/>
            <a:ext cx="18732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2" name="Line 14"/>
          <p:cNvSpPr>
            <a:spLocks noChangeShapeType="1"/>
          </p:cNvSpPr>
          <p:nvPr/>
        </p:nvSpPr>
        <p:spPr bwMode="auto">
          <a:xfrm>
            <a:off x="3021013" y="2636838"/>
            <a:ext cx="17303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3" name="Line 15"/>
          <p:cNvSpPr>
            <a:spLocks noChangeShapeType="1"/>
          </p:cNvSpPr>
          <p:nvPr/>
        </p:nvSpPr>
        <p:spPr bwMode="auto">
          <a:xfrm flipV="1">
            <a:off x="2967038" y="5130800"/>
            <a:ext cx="1746250" cy="269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4" name="Line 16"/>
          <p:cNvSpPr>
            <a:spLocks noChangeShapeType="1"/>
          </p:cNvSpPr>
          <p:nvPr/>
        </p:nvSpPr>
        <p:spPr bwMode="auto">
          <a:xfrm>
            <a:off x="2987675" y="1628775"/>
            <a:ext cx="18002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5" name="Arc 17"/>
          <p:cNvSpPr>
            <a:spLocks noChangeAspect="1"/>
          </p:cNvSpPr>
          <p:nvPr/>
        </p:nvSpPr>
        <p:spPr bwMode="auto">
          <a:xfrm rot="21837015">
            <a:off x="4516438" y="1657350"/>
            <a:ext cx="1670050" cy="3506788"/>
          </a:xfrm>
          <a:custGeom>
            <a:avLst/>
            <a:gdLst>
              <a:gd name="G0" fmla="+- 0 0 0"/>
              <a:gd name="G1" fmla="+- 21541 0 0"/>
              <a:gd name="G2" fmla="+- 21600 0 0"/>
              <a:gd name="T0" fmla="*/ 1601 w 21600"/>
              <a:gd name="T1" fmla="*/ 0 h 42806"/>
              <a:gd name="T2" fmla="*/ 3787 w 21600"/>
              <a:gd name="T3" fmla="*/ 42806 h 42806"/>
              <a:gd name="T4" fmla="*/ 0 w 21600"/>
              <a:gd name="T5" fmla="*/ 21541 h 42806"/>
            </a:gdLst>
            <a:ahLst/>
            <a:cxnLst>
              <a:cxn ang="0">
                <a:pos x="T0" y="T1"/>
              </a:cxn>
              <a:cxn ang="0">
                <a:pos x="T2" y="T3"/>
              </a:cxn>
              <a:cxn ang="0">
                <a:pos x="T4" y="T5"/>
              </a:cxn>
            </a:cxnLst>
            <a:rect l="0" t="0" r="r" b="b"/>
            <a:pathLst>
              <a:path w="21600" h="42806" fill="none" extrusionOk="0">
                <a:moveTo>
                  <a:pt x="1600" y="0"/>
                </a:moveTo>
                <a:cubicBezTo>
                  <a:pt x="12878" y="838"/>
                  <a:pt x="21600" y="10232"/>
                  <a:pt x="21600" y="21541"/>
                </a:cubicBezTo>
                <a:cubicBezTo>
                  <a:pt x="21600" y="32009"/>
                  <a:pt x="14093" y="40971"/>
                  <a:pt x="3787" y="42806"/>
                </a:cubicBezTo>
              </a:path>
              <a:path w="21600" h="42806" stroke="0" extrusionOk="0">
                <a:moveTo>
                  <a:pt x="1600" y="0"/>
                </a:moveTo>
                <a:cubicBezTo>
                  <a:pt x="12878" y="838"/>
                  <a:pt x="21600" y="10232"/>
                  <a:pt x="21600" y="21541"/>
                </a:cubicBezTo>
                <a:cubicBezTo>
                  <a:pt x="21600" y="32009"/>
                  <a:pt x="14093" y="40971"/>
                  <a:pt x="3787" y="42806"/>
                </a:cubicBezTo>
                <a:lnTo>
                  <a:pt x="0" y="21541"/>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6" name="Arc 18"/>
          <p:cNvSpPr>
            <a:spLocks noChangeAspect="1"/>
          </p:cNvSpPr>
          <p:nvPr/>
        </p:nvSpPr>
        <p:spPr bwMode="auto">
          <a:xfrm rot="21837015">
            <a:off x="4394200" y="2132013"/>
            <a:ext cx="1236663" cy="2528887"/>
          </a:xfrm>
          <a:custGeom>
            <a:avLst/>
            <a:gdLst>
              <a:gd name="G0" fmla="+- 0 0 0"/>
              <a:gd name="G1" fmla="+- 21470 0 0"/>
              <a:gd name="G2" fmla="+- 21600 0 0"/>
              <a:gd name="T0" fmla="*/ 2369 w 21600"/>
              <a:gd name="T1" fmla="*/ 0 h 41710"/>
              <a:gd name="T2" fmla="*/ 7543 w 21600"/>
              <a:gd name="T3" fmla="*/ 41710 h 41710"/>
              <a:gd name="T4" fmla="*/ 0 w 21600"/>
              <a:gd name="T5" fmla="*/ 21470 h 41710"/>
            </a:gdLst>
            <a:ahLst/>
            <a:cxnLst>
              <a:cxn ang="0">
                <a:pos x="T0" y="T1"/>
              </a:cxn>
              <a:cxn ang="0">
                <a:pos x="T2" y="T3"/>
              </a:cxn>
              <a:cxn ang="0">
                <a:pos x="T4" y="T5"/>
              </a:cxn>
            </a:cxnLst>
            <a:rect l="0" t="0" r="r" b="b"/>
            <a:pathLst>
              <a:path w="21600" h="41710" fill="none" extrusionOk="0">
                <a:moveTo>
                  <a:pt x="2368" y="0"/>
                </a:moveTo>
                <a:cubicBezTo>
                  <a:pt x="13315" y="1208"/>
                  <a:pt x="21600" y="10457"/>
                  <a:pt x="21600" y="21470"/>
                </a:cubicBezTo>
                <a:cubicBezTo>
                  <a:pt x="21600" y="30489"/>
                  <a:pt x="15995" y="38560"/>
                  <a:pt x="7543" y="41710"/>
                </a:cubicBezTo>
              </a:path>
              <a:path w="21600" h="41710" stroke="0" extrusionOk="0">
                <a:moveTo>
                  <a:pt x="2368" y="0"/>
                </a:moveTo>
                <a:cubicBezTo>
                  <a:pt x="13315" y="1208"/>
                  <a:pt x="21600" y="10457"/>
                  <a:pt x="21600" y="21470"/>
                </a:cubicBezTo>
                <a:cubicBezTo>
                  <a:pt x="21600" y="30489"/>
                  <a:pt x="15995" y="38560"/>
                  <a:pt x="7543" y="41710"/>
                </a:cubicBezTo>
                <a:lnTo>
                  <a:pt x="0" y="2147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7" name="Line 19"/>
          <p:cNvSpPr>
            <a:spLocks noChangeShapeType="1"/>
          </p:cNvSpPr>
          <p:nvPr/>
        </p:nvSpPr>
        <p:spPr bwMode="auto">
          <a:xfrm>
            <a:off x="4716463" y="3429000"/>
            <a:ext cx="3600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8" name="Line 20"/>
          <p:cNvSpPr>
            <a:spLocks noChangeShapeType="1"/>
          </p:cNvSpPr>
          <p:nvPr/>
        </p:nvSpPr>
        <p:spPr bwMode="auto">
          <a:xfrm>
            <a:off x="8532813" y="29241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89" name="Line 21"/>
          <p:cNvSpPr>
            <a:spLocks noChangeShapeType="1"/>
          </p:cNvSpPr>
          <p:nvPr/>
        </p:nvSpPr>
        <p:spPr bwMode="auto">
          <a:xfrm>
            <a:off x="8748713" y="2924175"/>
            <a:ext cx="0" cy="7921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90" name="Line 22"/>
          <p:cNvSpPr>
            <a:spLocks noChangeShapeType="1"/>
          </p:cNvSpPr>
          <p:nvPr/>
        </p:nvSpPr>
        <p:spPr bwMode="auto">
          <a:xfrm>
            <a:off x="8964613" y="2924175"/>
            <a:ext cx="0" cy="793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91" name="Arc 23"/>
          <p:cNvSpPr>
            <a:spLocks noChangeAspect="1"/>
          </p:cNvSpPr>
          <p:nvPr/>
        </p:nvSpPr>
        <p:spPr bwMode="auto">
          <a:xfrm rot="21837015">
            <a:off x="4584700" y="2662238"/>
            <a:ext cx="733425" cy="1500187"/>
          </a:xfrm>
          <a:custGeom>
            <a:avLst/>
            <a:gdLst>
              <a:gd name="G0" fmla="+- 0 0 0"/>
              <a:gd name="G1" fmla="+- 21470 0 0"/>
              <a:gd name="G2" fmla="+- 21600 0 0"/>
              <a:gd name="T0" fmla="*/ 2369 w 21600"/>
              <a:gd name="T1" fmla="*/ 0 h 41710"/>
              <a:gd name="T2" fmla="*/ 7543 w 21600"/>
              <a:gd name="T3" fmla="*/ 41710 h 41710"/>
              <a:gd name="T4" fmla="*/ 0 w 21600"/>
              <a:gd name="T5" fmla="*/ 21470 h 41710"/>
            </a:gdLst>
            <a:ahLst/>
            <a:cxnLst>
              <a:cxn ang="0">
                <a:pos x="T0" y="T1"/>
              </a:cxn>
              <a:cxn ang="0">
                <a:pos x="T2" y="T3"/>
              </a:cxn>
              <a:cxn ang="0">
                <a:pos x="T4" y="T5"/>
              </a:cxn>
            </a:cxnLst>
            <a:rect l="0" t="0" r="r" b="b"/>
            <a:pathLst>
              <a:path w="21600" h="41710" fill="none" extrusionOk="0">
                <a:moveTo>
                  <a:pt x="2368" y="0"/>
                </a:moveTo>
                <a:cubicBezTo>
                  <a:pt x="13315" y="1208"/>
                  <a:pt x="21600" y="10457"/>
                  <a:pt x="21600" y="21470"/>
                </a:cubicBezTo>
                <a:cubicBezTo>
                  <a:pt x="21600" y="30489"/>
                  <a:pt x="15995" y="38560"/>
                  <a:pt x="7543" y="41710"/>
                </a:cubicBezTo>
              </a:path>
              <a:path w="21600" h="41710" stroke="0" extrusionOk="0">
                <a:moveTo>
                  <a:pt x="2368" y="0"/>
                </a:moveTo>
                <a:cubicBezTo>
                  <a:pt x="13315" y="1208"/>
                  <a:pt x="21600" y="10457"/>
                  <a:pt x="21600" y="21470"/>
                </a:cubicBezTo>
                <a:cubicBezTo>
                  <a:pt x="21600" y="30489"/>
                  <a:pt x="15995" y="38560"/>
                  <a:pt x="7543" y="41710"/>
                </a:cubicBezTo>
                <a:lnTo>
                  <a:pt x="0" y="2147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92" name="Arc 24"/>
          <p:cNvSpPr>
            <a:spLocks noChangeAspect="1"/>
          </p:cNvSpPr>
          <p:nvPr/>
        </p:nvSpPr>
        <p:spPr bwMode="auto">
          <a:xfrm rot="32692705">
            <a:off x="1617663" y="1590675"/>
            <a:ext cx="1681162" cy="3498850"/>
          </a:xfrm>
          <a:custGeom>
            <a:avLst/>
            <a:gdLst>
              <a:gd name="G0" fmla="+- 0 0 0"/>
              <a:gd name="G1" fmla="+- 21470 0 0"/>
              <a:gd name="G2" fmla="+- 21600 0 0"/>
              <a:gd name="T0" fmla="*/ 2369 w 21600"/>
              <a:gd name="T1" fmla="*/ 0 h 42432"/>
              <a:gd name="T2" fmla="*/ 5211 w 21600"/>
              <a:gd name="T3" fmla="*/ 42432 h 42432"/>
              <a:gd name="T4" fmla="*/ 0 w 21600"/>
              <a:gd name="T5" fmla="*/ 21470 h 42432"/>
            </a:gdLst>
            <a:ahLst/>
            <a:cxnLst>
              <a:cxn ang="0">
                <a:pos x="T0" y="T1"/>
              </a:cxn>
              <a:cxn ang="0">
                <a:pos x="T2" y="T3"/>
              </a:cxn>
              <a:cxn ang="0">
                <a:pos x="T4" y="T5"/>
              </a:cxn>
            </a:cxnLst>
            <a:rect l="0" t="0" r="r" b="b"/>
            <a:pathLst>
              <a:path w="21600" h="42432" fill="none" extrusionOk="0">
                <a:moveTo>
                  <a:pt x="2368" y="0"/>
                </a:moveTo>
                <a:cubicBezTo>
                  <a:pt x="13315" y="1208"/>
                  <a:pt x="21600" y="10457"/>
                  <a:pt x="21600" y="21470"/>
                </a:cubicBezTo>
                <a:cubicBezTo>
                  <a:pt x="21600" y="31392"/>
                  <a:pt x="14840" y="40038"/>
                  <a:pt x="5211" y="42432"/>
                </a:cubicBezTo>
              </a:path>
              <a:path w="21600" h="42432" stroke="0" extrusionOk="0">
                <a:moveTo>
                  <a:pt x="2368" y="0"/>
                </a:moveTo>
                <a:cubicBezTo>
                  <a:pt x="13315" y="1208"/>
                  <a:pt x="21600" y="10457"/>
                  <a:pt x="21600" y="21470"/>
                </a:cubicBezTo>
                <a:cubicBezTo>
                  <a:pt x="21600" y="31392"/>
                  <a:pt x="14840" y="40038"/>
                  <a:pt x="5211" y="42432"/>
                </a:cubicBezTo>
                <a:lnTo>
                  <a:pt x="0" y="2147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93" name="Arc 25"/>
          <p:cNvSpPr>
            <a:spLocks noChangeAspect="1"/>
          </p:cNvSpPr>
          <p:nvPr/>
        </p:nvSpPr>
        <p:spPr bwMode="auto">
          <a:xfrm rot="33031051">
            <a:off x="1981200" y="2060575"/>
            <a:ext cx="1304925" cy="2520950"/>
          </a:xfrm>
          <a:custGeom>
            <a:avLst/>
            <a:gdLst>
              <a:gd name="G0" fmla="+- 0 0 0"/>
              <a:gd name="G1" fmla="+- 21470 0 0"/>
              <a:gd name="G2" fmla="+- 21600 0 0"/>
              <a:gd name="T0" fmla="*/ 2369 w 21600"/>
              <a:gd name="T1" fmla="*/ 0 h 41710"/>
              <a:gd name="T2" fmla="*/ 7543 w 21600"/>
              <a:gd name="T3" fmla="*/ 41710 h 41710"/>
              <a:gd name="T4" fmla="*/ 0 w 21600"/>
              <a:gd name="T5" fmla="*/ 21470 h 41710"/>
            </a:gdLst>
            <a:ahLst/>
            <a:cxnLst>
              <a:cxn ang="0">
                <a:pos x="T0" y="T1"/>
              </a:cxn>
              <a:cxn ang="0">
                <a:pos x="T2" y="T3"/>
              </a:cxn>
              <a:cxn ang="0">
                <a:pos x="T4" y="T5"/>
              </a:cxn>
            </a:cxnLst>
            <a:rect l="0" t="0" r="r" b="b"/>
            <a:pathLst>
              <a:path w="21600" h="41710" fill="none" extrusionOk="0">
                <a:moveTo>
                  <a:pt x="2368" y="0"/>
                </a:moveTo>
                <a:cubicBezTo>
                  <a:pt x="13315" y="1208"/>
                  <a:pt x="21600" y="10457"/>
                  <a:pt x="21600" y="21470"/>
                </a:cubicBezTo>
                <a:cubicBezTo>
                  <a:pt x="21600" y="30489"/>
                  <a:pt x="15995" y="38560"/>
                  <a:pt x="7543" y="41710"/>
                </a:cubicBezTo>
              </a:path>
              <a:path w="21600" h="41710" stroke="0" extrusionOk="0">
                <a:moveTo>
                  <a:pt x="2368" y="0"/>
                </a:moveTo>
                <a:cubicBezTo>
                  <a:pt x="13315" y="1208"/>
                  <a:pt x="21600" y="10457"/>
                  <a:pt x="21600" y="21470"/>
                </a:cubicBezTo>
                <a:cubicBezTo>
                  <a:pt x="21600" y="30489"/>
                  <a:pt x="15995" y="38560"/>
                  <a:pt x="7543" y="41710"/>
                </a:cubicBezTo>
                <a:lnTo>
                  <a:pt x="0" y="2147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94" name="Arc 26"/>
          <p:cNvSpPr>
            <a:spLocks noChangeAspect="1"/>
          </p:cNvSpPr>
          <p:nvPr/>
        </p:nvSpPr>
        <p:spPr bwMode="auto">
          <a:xfrm rot="32995697">
            <a:off x="2400300" y="2611438"/>
            <a:ext cx="738188" cy="1511300"/>
          </a:xfrm>
          <a:custGeom>
            <a:avLst/>
            <a:gdLst>
              <a:gd name="G0" fmla="+- 0 0 0"/>
              <a:gd name="G1" fmla="+- 21470 0 0"/>
              <a:gd name="G2" fmla="+- 21600 0 0"/>
              <a:gd name="T0" fmla="*/ 2369 w 21600"/>
              <a:gd name="T1" fmla="*/ 0 h 41710"/>
              <a:gd name="T2" fmla="*/ 7543 w 21600"/>
              <a:gd name="T3" fmla="*/ 41710 h 41710"/>
              <a:gd name="T4" fmla="*/ 0 w 21600"/>
              <a:gd name="T5" fmla="*/ 21470 h 41710"/>
            </a:gdLst>
            <a:ahLst/>
            <a:cxnLst>
              <a:cxn ang="0">
                <a:pos x="T0" y="T1"/>
              </a:cxn>
              <a:cxn ang="0">
                <a:pos x="T2" y="T3"/>
              </a:cxn>
              <a:cxn ang="0">
                <a:pos x="T4" y="T5"/>
              </a:cxn>
            </a:cxnLst>
            <a:rect l="0" t="0" r="r" b="b"/>
            <a:pathLst>
              <a:path w="21600" h="41710" fill="none" extrusionOk="0">
                <a:moveTo>
                  <a:pt x="2368" y="0"/>
                </a:moveTo>
                <a:cubicBezTo>
                  <a:pt x="13315" y="1208"/>
                  <a:pt x="21600" y="10457"/>
                  <a:pt x="21600" y="21470"/>
                </a:cubicBezTo>
                <a:cubicBezTo>
                  <a:pt x="21600" y="30489"/>
                  <a:pt x="15995" y="38560"/>
                  <a:pt x="7543" y="41710"/>
                </a:cubicBezTo>
              </a:path>
              <a:path w="21600" h="41710" stroke="0" extrusionOk="0">
                <a:moveTo>
                  <a:pt x="2368" y="0"/>
                </a:moveTo>
                <a:cubicBezTo>
                  <a:pt x="13315" y="1208"/>
                  <a:pt x="21600" y="10457"/>
                  <a:pt x="21600" y="21470"/>
                </a:cubicBezTo>
                <a:cubicBezTo>
                  <a:pt x="21600" y="30489"/>
                  <a:pt x="15995" y="38560"/>
                  <a:pt x="7543" y="41710"/>
                </a:cubicBezTo>
                <a:lnTo>
                  <a:pt x="0" y="2147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195" name="Rectangle 27"/>
          <p:cNvSpPr>
            <a:spLocks noGrp="1" noChangeArrowheads="1"/>
          </p:cNvSpPr>
          <p:nvPr>
            <p:ph type="title"/>
          </p:nvPr>
        </p:nvSpPr>
        <p:spPr>
          <a:xfrm>
            <a:off x="179388" y="0"/>
            <a:ext cx="8964612" cy="760413"/>
          </a:xfrm>
          <a:noFill/>
          <a:ln/>
        </p:spPr>
        <p:txBody>
          <a:bodyPr lIns="0" tIns="0" rIns="0" bIns="0"/>
          <a:lstStyle/>
          <a:p>
            <a:r>
              <a:rPr lang="en-GB" sz="4400"/>
              <a:t>Preparing for Destiny - Investiture</a:t>
            </a:r>
          </a:p>
        </p:txBody>
      </p:sp>
      <p:sp>
        <p:nvSpPr>
          <p:cNvPr id="1031196" name="Text Box 28"/>
          <p:cNvSpPr txBox="1">
            <a:spLocks noChangeArrowheads="1"/>
          </p:cNvSpPr>
          <p:nvPr/>
        </p:nvSpPr>
        <p:spPr bwMode="auto">
          <a:xfrm>
            <a:off x="7451725" y="3141663"/>
            <a:ext cx="1008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Time Line</a:t>
            </a:r>
          </a:p>
        </p:txBody>
      </p:sp>
      <p:sp>
        <p:nvSpPr>
          <p:cNvPr id="1031197" name="Text Box 29"/>
          <p:cNvSpPr txBox="1">
            <a:spLocks noChangeArrowheads="1"/>
          </p:cNvSpPr>
          <p:nvPr/>
        </p:nvSpPr>
        <p:spPr bwMode="auto">
          <a:xfrm>
            <a:off x="4643438" y="4508500"/>
            <a:ext cx="1871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FF0000"/>
                </a:solidFill>
                <a:effectLst>
                  <a:outerShdw blurRad="38100" dist="38100" dir="2700000" algn="tl">
                    <a:srgbClr val="000000"/>
                  </a:outerShdw>
                </a:effectLst>
              </a:rPr>
              <a:t>Everlasting Doors</a:t>
            </a:r>
          </a:p>
        </p:txBody>
      </p:sp>
      <p:sp>
        <p:nvSpPr>
          <p:cNvPr id="1031198" name="Text Box 30"/>
          <p:cNvSpPr txBox="1">
            <a:spLocks noChangeArrowheads="1"/>
          </p:cNvSpPr>
          <p:nvPr/>
        </p:nvSpPr>
        <p:spPr bwMode="auto">
          <a:xfrm>
            <a:off x="4859338" y="3860800"/>
            <a:ext cx="2089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FF00"/>
                </a:solidFill>
                <a:effectLst>
                  <a:outerShdw blurRad="38100" dist="38100" dir="2700000" algn="tl">
                    <a:srgbClr val="000000"/>
                  </a:outerShdw>
                </a:effectLst>
              </a:rPr>
              <a:t>Rule House</a:t>
            </a:r>
          </a:p>
        </p:txBody>
      </p:sp>
      <p:sp>
        <p:nvSpPr>
          <p:cNvPr id="1031199" name="Text Box 31"/>
          <p:cNvSpPr txBox="1">
            <a:spLocks noChangeArrowheads="1"/>
          </p:cNvSpPr>
          <p:nvPr/>
        </p:nvSpPr>
        <p:spPr bwMode="auto">
          <a:xfrm>
            <a:off x="5003800" y="3429000"/>
            <a:ext cx="2736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FF00"/>
                </a:solidFill>
                <a:effectLst>
                  <a:outerShdw blurRad="38100" dist="38100" dir="2700000" algn="tl">
                    <a:srgbClr val="000000"/>
                  </a:outerShdw>
                </a:effectLst>
              </a:rPr>
              <a:t>Judge Courts</a:t>
            </a:r>
            <a:r>
              <a:rPr lang="en-GB" sz="1400" b="1">
                <a:solidFill>
                  <a:srgbClr val="FFFF00"/>
                </a:solidFill>
              </a:rPr>
              <a:t> </a:t>
            </a:r>
          </a:p>
        </p:txBody>
      </p:sp>
      <p:sp>
        <p:nvSpPr>
          <p:cNvPr id="1031200" name="Text Box 32"/>
          <p:cNvSpPr txBox="1">
            <a:spLocks noChangeArrowheads="1"/>
          </p:cNvSpPr>
          <p:nvPr/>
        </p:nvSpPr>
        <p:spPr bwMode="auto">
          <a:xfrm>
            <a:off x="4787900" y="2781300"/>
            <a:ext cx="280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FF00"/>
                </a:solidFill>
                <a:effectLst>
                  <a:outerShdw blurRad="38100" dist="38100" dir="2700000" algn="tl">
                    <a:srgbClr val="000000"/>
                  </a:outerShdw>
                </a:effectLst>
              </a:rPr>
              <a:t>Access &amp; Stand</a:t>
            </a:r>
          </a:p>
        </p:txBody>
      </p:sp>
      <p:sp>
        <p:nvSpPr>
          <p:cNvPr id="1031201" name="Text Box 33"/>
          <p:cNvSpPr txBox="1">
            <a:spLocks noChangeArrowheads="1"/>
          </p:cNvSpPr>
          <p:nvPr/>
        </p:nvSpPr>
        <p:spPr bwMode="auto">
          <a:xfrm>
            <a:off x="5076825" y="4221163"/>
            <a:ext cx="2087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FF00"/>
                </a:solidFill>
                <a:effectLst>
                  <a:outerShdw blurRad="38100" dist="38100" dir="2700000" algn="tl">
                    <a:srgbClr val="000000"/>
                  </a:outerShdw>
                </a:effectLst>
              </a:rPr>
              <a:t>Keep my laws</a:t>
            </a:r>
          </a:p>
        </p:txBody>
      </p:sp>
      <p:sp>
        <p:nvSpPr>
          <p:cNvPr id="1031202" name="Text Box 34"/>
          <p:cNvSpPr txBox="1">
            <a:spLocks noChangeArrowheads="1"/>
          </p:cNvSpPr>
          <p:nvPr/>
        </p:nvSpPr>
        <p:spPr bwMode="auto">
          <a:xfrm>
            <a:off x="2987675" y="5300663"/>
            <a:ext cx="2087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FF00"/>
                </a:solidFill>
                <a:effectLst>
                  <a:outerShdw blurRad="38100" dist="38100" dir="2700000" algn="tl">
                    <a:srgbClr val="000000"/>
                  </a:outerShdw>
                </a:effectLst>
              </a:rPr>
              <a:t>Walk in my ways</a:t>
            </a:r>
          </a:p>
        </p:txBody>
      </p:sp>
      <p:sp>
        <p:nvSpPr>
          <p:cNvPr id="1031203" name="Text Box 35"/>
          <p:cNvSpPr txBox="1">
            <a:spLocks noChangeArrowheads="1"/>
          </p:cNvSpPr>
          <p:nvPr/>
        </p:nvSpPr>
        <p:spPr bwMode="auto">
          <a:xfrm>
            <a:off x="150813" y="4792663"/>
            <a:ext cx="1852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b="1">
                <a:solidFill>
                  <a:srgbClr val="000000"/>
                </a:solidFill>
              </a:rPr>
              <a:t>Rulers/Darkness</a:t>
            </a:r>
          </a:p>
        </p:txBody>
      </p:sp>
      <p:sp>
        <p:nvSpPr>
          <p:cNvPr id="1031204" name="Line 36"/>
          <p:cNvSpPr>
            <a:spLocks noChangeShapeType="1"/>
          </p:cNvSpPr>
          <p:nvPr/>
        </p:nvSpPr>
        <p:spPr bwMode="auto">
          <a:xfrm>
            <a:off x="1374775" y="5318125"/>
            <a:ext cx="1470025" cy="0"/>
          </a:xfrm>
          <a:prstGeom prst="line">
            <a:avLst/>
          </a:prstGeom>
          <a:noFill/>
          <a:ln w="3810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205" name="Line 37"/>
          <p:cNvSpPr>
            <a:spLocks noChangeShapeType="1"/>
          </p:cNvSpPr>
          <p:nvPr/>
        </p:nvSpPr>
        <p:spPr bwMode="auto">
          <a:xfrm>
            <a:off x="814388" y="4778375"/>
            <a:ext cx="1470025" cy="0"/>
          </a:xfrm>
          <a:prstGeom prst="line">
            <a:avLst/>
          </a:prstGeom>
          <a:noFill/>
          <a:ln w="3810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206" name="Line 38"/>
          <p:cNvSpPr>
            <a:spLocks noChangeShapeType="1"/>
          </p:cNvSpPr>
          <p:nvPr/>
        </p:nvSpPr>
        <p:spPr bwMode="auto">
          <a:xfrm>
            <a:off x="1093788" y="5048250"/>
            <a:ext cx="1470025" cy="0"/>
          </a:xfrm>
          <a:prstGeom prst="line">
            <a:avLst/>
          </a:prstGeom>
          <a:noFill/>
          <a:ln w="3810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1207" name="Text Box 39"/>
          <p:cNvSpPr txBox="1">
            <a:spLocks noChangeArrowheads="1"/>
          </p:cNvSpPr>
          <p:nvPr/>
        </p:nvSpPr>
        <p:spPr bwMode="auto">
          <a:xfrm>
            <a:off x="0" y="4508500"/>
            <a:ext cx="2381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66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b="1">
                <a:solidFill>
                  <a:srgbClr val="000000"/>
                </a:solidFill>
              </a:rPr>
              <a:t>Principalities Powers</a:t>
            </a:r>
          </a:p>
        </p:txBody>
      </p:sp>
      <p:sp>
        <p:nvSpPr>
          <p:cNvPr id="1031208" name="Text Box 40"/>
          <p:cNvSpPr txBox="1">
            <a:spLocks noChangeArrowheads="1"/>
          </p:cNvSpPr>
          <p:nvPr/>
        </p:nvSpPr>
        <p:spPr bwMode="auto">
          <a:xfrm>
            <a:off x="231775" y="5049838"/>
            <a:ext cx="20986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66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b="1">
                <a:solidFill>
                  <a:srgbClr val="000000"/>
                </a:solidFill>
              </a:rPr>
              <a:t>Spiritual Hosts of wickedness</a:t>
            </a:r>
          </a:p>
        </p:txBody>
      </p:sp>
      <p:sp>
        <p:nvSpPr>
          <p:cNvPr id="1031209" name="Text Box 41"/>
          <p:cNvSpPr txBox="1">
            <a:spLocks noChangeArrowheads="1"/>
          </p:cNvSpPr>
          <p:nvPr/>
        </p:nvSpPr>
        <p:spPr bwMode="auto">
          <a:xfrm>
            <a:off x="6011863" y="5300663"/>
            <a:ext cx="2232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b="1">
                <a:solidFill>
                  <a:srgbClr val="FFFF00"/>
                </a:solidFill>
                <a:effectLst>
                  <a:outerShdw blurRad="38100" dist="38100" dir="2700000" algn="tl">
                    <a:srgbClr val="000000"/>
                  </a:outerShdw>
                </a:effectLst>
              </a:rPr>
              <a:t>Luke 17:21</a:t>
            </a:r>
          </a:p>
          <a:p>
            <a:pPr algn="ctr">
              <a:spcBef>
                <a:spcPct val="50000"/>
              </a:spcBef>
            </a:pPr>
            <a:r>
              <a:rPr lang="en-GB" sz="2000" b="1">
                <a:solidFill>
                  <a:srgbClr val="FFFF00"/>
                </a:solidFill>
                <a:effectLst>
                  <a:outerShdw blurRad="38100" dist="38100" dir="2700000" algn="tl">
                    <a:srgbClr val="000000"/>
                  </a:outerShdw>
                </a:effectLst>
              </a:rPr>
              <a:t>Kingdom of God is within us</a:t>
            </a:r>
          </a:p>
        </p:txBody>
      </p:sp>
      <p:sp>
        <p:nvSpPr>
          <p:cNvPr id="1031210" name="Text Box 42"/>
          <p:cNvSpPr txBox="1">
            <a:spLocks noChangeArrowheads="1"/>
          </p:cNvSpPr>
          <p:nvPr/>
        </p:nvSpPr>
        <p:spPr bwMode="auto">
          <a:xfrm>
            <a:off x="2411413" y="2781300"/>
            <a:ext cx="2449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b="1">
                <a:solidFill>
                  <a:srgbClr val="CC00CC"/>
                </a:solidFill>
                <a:effectLst>
                  <a:outerShdw blurRad="38100" dist="38100" dir="2700000" algn="tl">
                    <a:srgbClr val="000000"/>
                  </a:outerShdw>
                </a:effectLst>
              </a:rPr>
              <a:t>Heaven of Heavens</a:t>
            </a:r>
          </a:p>
        </p:txBody>
      </p:sp>
      <p:sp>
        <p:nvSpPr>
          <p:cNvPr id="1031211" name="Text Box 43"/>
          <p:cNvSpPr txBox="1">
            <a:spLocks noChangeArrowheads="1"/>
          </p:cNvSpPr>
          <p:nvPr/>
        </p:nvSpPr>
        <p:spPr bwMode="auto">
          <a:xfrm>
            <a:off x="7524750" y="4149725"/>
            <a:ext cx="10795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b="1">
                <a:solidFill>
                  <a:srgbClr val="FFFF00"/>
                </a:solidFill>
                <a:effectLst>
                  <a:outerShdw blurRad="38100" dist="38100" dir="2700000" algn="tl">
                    <a:srgbClr val="000000"/>
                  </a:outerShdw>
                </a:effectLst>
              </a:rPr>
              <a:t>SONS</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KINGS</a:t>
            </a:r>
            <a:br>
              <a:rPr lang="en-GB" b="1">
                <a:solidFill>
                  <a:srgbClr val="FFFF00"/>
                </a:solidFill>
                <a:effectLst>
                  <a:outerShdw blurRad="38100" dist="38100" dir="2700000" algn="tl">
                    <a:srgbClr val="000000"/>
                  </a:outerShdw>
                </a:effectLst>
              </a:rPr>
            </a:br>
            <a:r>
              <a:rPr lang="en-GB" b="1">
                <a:solidFill>
                  <a:srgbClr val="FFFF00"/>
                </a:solidFill>
                <a:effectLst>
                  <a:outerShdw blurRad="38100" dist="38100" dir="2700000" algn="tl">
                    <a:srgbClr val="000000"/>
                  </a:outerShdw>
                </a:effectLst>
              </a:rPr>
              <a:t>LORDS</a:t>
            </a:r>
          </a:p>
        </p:txBody>
      </p:sp>
      <p:grpSp>
        <p:nvGrpSpPr>
          <p:cNvPr id="1031212" name="Group 44"/>
          <p:cNvGrpSpPr>
            <a:grpSpLocks/>
          </p:cNvGrpSpPr>
          <p:nvPr/>
        </p:nvGrpSpPr>
        <p:grpSpPr bwMode="auto">
          <a:xfrm>
            <a:off x="0" y="4508500"/>
            <a:ext cx="2381250" cy="1030288"/>
            <a:chOff x="1338" y="3671"/>
            <a:chExt cx="1500" cy="649"/>
          </a:xfrm>
        </p:grpSpPr>
        <p:sp>
          <p:nvSpPr>
            <p:cNvPr id="1031213" name="Text Box 45"/>
            <p:cNvSpPr txBox="1">
              <a:spLocks noChangeArrowheads="1"/>
            </p:cNvSpPr>
            <p:nvPr/>
          </p:nvSpPr>
          <p:spPr bwMode="auto">
            <a:xfrm>
              <a:off x="1433" y="3850"/>
              <a:ext cx="1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b="1">
                  <a:solidFill>
                    <a:srgbClr val="000000"/>
                  </a:solidFill>
                </a:rPr>
                <a:t>Ruling in  Love</a:t>
              </a:r>
            </a:p>
          </p:txBody>
        </p:sp>
        <p:sp>
          <p:nvSpPr>
            <p:cNvPr id="1031214" name="Text Box 46"/>
            <p:cNvSpPr txBox="1">
              <a:spLocks noChangeArrowheads="1"/>
            </p:cNvSpPr>
            <p:nvPr/>
          </p:nvSpPr>
          <p:spPr bwMode="auto">
            <a:xfrm>
              <a:off x="1338" y="3671"/>
              <a:ext cx="150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66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b="1">
                  <a:solidFill>
                    <a:srgbClr val="000000"/>
                  </a:solidFill>
                </a:rPr>
                <a:t>Ruling in Light</a:t>
              </a:r>
            </a:p>
          </p:txBody>
        </p:sp>
        <p:sp>
          <p:nvSpPr>
            <p:cNvPr id="1031215" name="Text Box 47"/>
            <p:cNvSpPr txBox="1">
              <a:spLocks noChangeArrowheads="1"/>
            </p:cNvSpPr>
            <p:nvPr/>
          </p:nvSpPr>
          <p:spPr bwMode="auto">
            <a:xfrm>
              <a:off x="1484" y="4012"/>
              <a:ext cx="132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66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600" b="1">
                  <a:solidFill>
                    <a:srgbClr val="000000"/>
                  </a:solidFill>
                </a:rPr>
                <a:t>Ruling Righteous Power</a:t>
              </a:r>
            </a:p>
          </p:txBody>
        </p:sp>
      </p:grpSp>
      <p:sp>
        <p:nvSpPr>
          <p:cNvPr id="1031216" name="Text Box 48"/>
          <p:cNvSpPr txBox="1">
            <a:spLocks noChangeArrowheads="1"/>
          </p:cNvSpPr>
          <p:nvPr/>
        </p:nvSpPr>
        <p:spPr bwMode="auto">
          <a:xfrm>
            <a:off x="2987675" y="5661025"/>
            <a:ext cx="22320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000" b="1">
                <a:solidFill>
                  <a:srgbClr val="FFFF00"/>
                </a:solidFill>
                <a:effectLst>
                  <a:outerShdw blurRad="38100" dist="38100" dir="2700000" algn="tl">
                    <a:srgbClr val="000000"/>
                  </a:outerShdw>
                </a:effectLst>
              </a:rPr>
              <a:t>Kingdom of God on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12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2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12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12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11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11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12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3120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3120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3120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312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1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98" grpId="0"/>
      <p:bldP spid="1031199" grpId="0"/>
      <p:bldP spid="1031200" grpId="0"/>
      <p:bldP spid="1031201" grpId="0"/>
      <p:bldP spid="1031202" grpId="0"/>
      <p:bldP spid="1031203" grpId="0"/>
      <p:bldP spid="1031207" grpId="0"/>
      <p:bldP spid="1031208" grpId="0"/>
      <p:bldP spid="1031209" grpId="0"/>
      <p:bldP spid="1031211" grpId="0"/>
      <p:bldP spid="10312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6114" name="Rectangle 2"/>
          <p:cNvSpPr>
            <a:spLocks noGrp="1" noChangeArrowheads="1"/>
          </p:cNvSpPr>
          <p:nvPr>
            <p:ph type="body" idx="1"/>
          </p:nvPr>
        </p:nvSpPr>
        <p:spPr>
          <a:xfrm>
            <a:off x="179388" y="1125538"/>
            <a:ext cx="8964612" cy="5399087"/>
          </a:xfrm>
          <a:noFill/>
          <a:ln/>
        </p:spPr>
        <p:txBody>
          <a:bodyPr lIns="18000" tIns="0" rIns="18000" bIns="0"/>
          <a:lstStyle/>
          <a:p>
            <a:pPr>
              <a:spcBef>
                <a:spcPct val="60000"/>
              </a:spcBef>
            </a:pPr>
            <a:r>
              <a:rPr lang="en-GB" sz="4000"/>
              <a:t>Dethronement of self, soul, me, myself &amp; I</a:t>
            </a:r>
          </a:p>
          <a:p>
            <a:pPr>
              <a:spcBef>
                <a:spcPct val="60000"/>
              </a:spcBef>
            </a:pPr>
            <a:r>
              <a:rPr lang="en-GB" sz="4000">
                <a:solidFill>
                  <a:srgbClr val="FFFF00"/>
                </a:solidFill>
              </a:rPr>
              <a:t>Nature</a:t>
            </a:r>
            <a:r>
              <a:rPr lang="en-GB" sz="4000"/>
              <a:t> - DNA programming</a:t>
            </a:r>
          </a:p>
          <a:p>
            <a:pPr>
              <a:spcBef>
                <a:spcPct val="60000"/>
              </a:spcBef>
            </a:pPr>
            <a:r>
              <a:rPr lang="en-GB" sz="4000">
                <a:solidFill>
                  <a:srgbClr val="FFFF00"/>
                </a:solidFill>
              </a:rPr>
              <a:t>Nurture</a:t>
            </a:r>
            <a:r>
              <a:rPr lang="en-GB" sz="4000"/>
              <a:t> - environmental programming</a:t>
            </a:r>
          </a:p>
          <a:p>
            <a:pPr>
              <a:spcBef>
                <a:spcPct val="60000"/>
              </a:spcBef>
            </a:pPr>
            <a:r>
              <a:rPr lang="en-GB" sz="4000">
                <a:solidFill>
                  <a:srgbClr val="FFFF00"/>
                </a:solidFill>
              </a:rPr>
              <a:t>Trauma</a:t>
            </a:r>
            <a:r>
              <a:rPr lang="en-GB" sz="4000"/>
              <a:t> - experiential programming</a:t>
            </a:r>
          </a:p>
          <a:p>
            <a:pPr>
              <a:spcBef>
                <a:spcPct val="60000"/>
              </a:spcBef>
            </a:pPr>
            <a:r>
              <a:rPr lang="en-GB" sz="4000"/>
              <a:t>Restored to original </a:t>
            </a:r>
            <a:r>
              <a:rPr lang="en-GB" sz="4000">
                <a:solidFill>
                  <a:srgbClr val="FFFF00"/>
                </a:solidFill>
              </a:rPr>
              <a:t>eternal condition</a:t>
            </a:r>
          </a:p>
        </p:txBody>
      </p:sp>
      <p:sp>
        <p:nvSpPr>
          <p:cNvPr id="986115" name="Rectangle 3"/>
          <p:cNvSpPr>
            <a:spLocks noGrp="1" noChangeArrowheads="1"/>
          </p:cNvSpPr>
          <p:nvPr>
            <p:ph type="title"/>
          </p:nvPr>
        </p:nvSpPr>
        <p:spPr>
          <a:xfrm>
            <a:off x="250825" y="0"/>
            <a:ext cx="8675688" cy="760413"/>
          </a:xfrm>
          <a:noFill/>
          <a:ln/>
        </p:spPr>
        <p:txBody>
          <a:bodyPr lIns="0" tIns="0" rIns="0" bIns="0"/>
          <a:lstStyle/>
          <a:p>
            <a:r>
              <a:rPr lang="en-GB" sz="4400"/>
              <a:t> Preparing for Destiny - Succession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6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61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61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61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6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3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6988"/>
            <a:ext cx="38004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3443"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86414">
            <a:off x="3924300" y="188913"/>
            <a:ext cx="57943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3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628775"/>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34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924175"/>
            <a:ext cx="557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3442" name="Group 34"/>
          <p:cNvGrpSpPr>
            <a:grpSpLocks/>
          </p:cNvGrpSpPr>
          <p:nvPr/>
        </p:nvGrpSpPr>
        <p:grpSpPr bwMode="auto">
          <a:xfrm>
            <a:off x="3924300" y="115888"/>
            <a:ext cx="579438" cy="2952750"/>
            <a:chOff x="2472" y="73"/>
            <a:chExt cx="365" cy="1860"/>
          </a:xfrm>
        </p:grpSpPr>
        <p:sp>
          <p:nvSpPr>
            <p:cNvPr id="913419" name="Freeform 11"/>
            <p:cNvSpPr>
              <a:spLocks/>
            </p:cNvSpPr>
            <p:nvPr/>
          </p:nvSpPr>
          <p:spPr bwMode="auto">
            <a:xfrm>
              <a:off x="2608" y="73"/>
              <a:ext cx="45" cy="1860"/>
            </a:xfrm>
            <a:custGeom>
              <a:avLst/>
              <a:gdLst>
                <a:gd name="T0" fmla="*/ 194 w 194"/>
                <a:gd name="T1" fmla="*/ 0 h 991"/>
                <a:gd name="T2" fmla="*/ 127 w 194"/>
                <a:gd name="T3" fmla="*/ 195 h 991"/>
                <a:gd name="T4" fmla="*/ 84 w 194"/>
                <a:gd name="T5" fmla="*/ 262 h 991"/>
                <a:gd name="T6" fmla="*/ 42 w 194"/>
                <a:gd name="T7" fmla="*/ 339 h 991"/>
                <a:gd name="T8" fmla="*/ 0 w 194"/>
                <a:gd name="T9" fmla="*/ 423 h 991"/>
                <a:gd name="T10" fmla="*/ 8 w 194"/>
                <a:gd name="T11" fmla="*/ 660 h 991"/>
                <a:gd name="T12" fmla="*/ 186 w 194"/>
                <a:gd name="T13" fmla="*/ 991 h 991"/>
              </a:gdLst>
              <a:ahLst/>
              <a:cxnLst>
                <a:cxn ang="0">
                  <a:pos x="T0" y="T1"/>
                </a:cxn>
                <a:cxn ang="0">
                  <a:pos x="T2" y="T3"/>
                </a:cxn>
                <a:cxn ang="0">
                  <a:pos x="T4" y="T5"/>
                </a:cxn>
                <a:cxn ang="0">
                  <a:pos x="T6" y="T7"/>
                </a:cxn>
                <a:cxn ang="0">
                  <a:pos x="T8" y="T9"/>
                </a:cxn>
                <a:cxn ang="0">
                  <a:pos x="T10" y="T11"/>
                </a:cxn>
                <a:cxn ang="0">
                  <a:pos x="T12" y="T13"/>
                </a:cxn>
              </a:cxnLst>
              <a:rect l="0" t="0" r="r" b="b"/>
              <a:pathLst>
                <a:path w="194" h="991">
                  <a:moveTo>
                    <a:pt x="194" y="0"/>
                  </a:moveTo>
                  <a:cubicBezTo>
                    <a:pt x="184" y="66"/>
                    <a:pt x="162" y="137"/>
                    <a:pt x="127" y="195"/>
                  </a:cubicBezTo>
                  <a:cubicBezTo>
                    <a:pt x="113" y="218"/>
                    <a:pt x="84" y="262"/>
                    <a:pt x="84" y="262"/>
                  </a:cubicBezTo>
                  <a:cubicBezTo>
                    <a:pt x="75" y="290"/>
                    <a:pt x="42" y="339"/>
                    <a:pt x="42" y="339"/>
                  </a:cubicBezTo>
                  <a:cubicBezTo>
                    <a:pt x="31" y="374"/>
                    <a:pt x="22" y="393"/>
                    <a:pt x="0" y="423"/>
                  </a:cubicBezTo>
                  <a:cubicBezTo>
                    <a:pt x="3" y="502"/>
                    <a:pt x="0" y="581"/>
                    <a:pt x="8" y="660"/>
                  </a:cubicBezTo>
                  <a:cubicBezTo>
                    <a:pt x="22" y="804"/>
                    <a:pt x="94" y="887"/>
                    <a:pt x="186" y="991"/>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0" name="Freeform 12"/>
            <p:cNvSpPr>
              <a:spLocks/>
            </p:cNvSpPr>
            <p:nvPr/>
          </p:nvSpPr>
          <p:spPr bwMode="auto">
            <a:xfrm>
              <a:off x="2472" y="73"/>
              <a:ext cx="365" cy="161"/>
            </a:xfrm>
            <a:custGeom>
              <a:avLst/>
              <a:gdLst>
                <a:gd name="T0" fmla="*/ 0 w 364"/>
                <a:gd name="T1" fmla="*/ 153 h 161"/>
                <a:gd name="T2" fmla="*/ 51 w 364"/>
                <a:gd name="T3" fmla="*/ 76 h 161"/>
                <a:gd name="T4" fmla="*/ 68 w 364"/>
                <a:gd name="T5" fmla="*/ 43 h 161"/>
                <a:gd name="T6" fmla="*/ 102 w 364"/>
                <a:gd name="T7" fmla="*/ 34 h 161"/>
                <a:gd name="T8" fmla="*/ 161 w 364"/>
                <a:gd name="T9" fmla="*/ 0 h 161"/>
                <a:gd name="T10" fmla="*/ 339 w 364"/>
                <a:gd name="T11" fmla="*/ 102 h 161"/>
                <a:gd name="T12" fmla="*/ 347 w 364"/>
                <a:gd name="T13" fmla="*/ 127 h 161"/>
                <a:gd name="T14" fmla="*/ 364 w 364"/>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161">
                  <a:moveTo>
                    <a:pt x="0" y="153"/>
                  </a:moveTo>
                  <a:cubicBezTo>
                    <a:pt x="10" y="114"/>
                    <a:pt x="18" y="99"/>
                    <a:pt x="51" y="76"/>
                  </a:cubicBezTo>
                  <a:cubicBezTo>
                    <a:pt x="57" y="65"/>
                    <a:pt x="58" y="51"/>
                    <a:pt x="68" y="43"/>
                  </a:cubicBezTo>
                  <a:cubicBezTo>
                    <a:pt x="77" y="36"/>
                    <a:pt x="91" y="39"/>
                    <a:pt x="102" y="34"/>
                  </a:cubicBezTo>
                  <a:cubicBezTo>
                    <a:pt x="123" y="25"/>
                    <a:pt x="141" y="10"/>
                    <a:pt x="161" y="0"/>
                  </a:cubicBezTo>
                  <a:cubicBezTo>
                    <a:pt x="245" y="15"/>
                    <a:pt x="292" y="30"/>
                    <a:pt x="339" y="102"/>
                  </a:cubicBezTo>
                  <a:cubicBezTo>
                    <a:pt x="342" y="110"/>
                    <a:pt x="344" y="119"/>
                    <a:pt x="347" y="127"/>
                  </a:cubicBezTo>
                  <a:cubicBezTo>
                    <a:pt x="352" y="139"/>
                    <a:pt x="364" y="161"/>
                    <a:pt x="364" y="161"/>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91341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l="5907" r="54633"/>
          <a:stretch>
            <a:fillRect/>
          </a:stretch>
        </p:blipFill>
        <p:spPr bwMode="auto">
          <a:xfrm>
            <a:off x="3995738" y="2276475"/>
            <a:ext cx="25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3421" name="Line 13"/>
          <p:cNvSpPr>
            <a:spLocks noChangeShapeType="1"/>
          </p:cNvSpPr>
          <p:nvPr/>
        </p:nvSpPr>
        <p:spPr bwMode="auto">
          <a:xfrm flipH="1" flipV="1">
            <a:off x="1763713" y="3068638"/>
            <a:ext cx="2089150" cy="144462"/>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2" name="Line 14"/>
          <p:cNvSpPr>
            <a:spLocks noChangeShapeType="1"/>
          </p:cNvSpPr>
          <p:nvPr/>
        </p:nvSpPr>
        <p:spPr bwMode="auto">
          <a:xfrm flipH="1">
            <a:off x="2411413" y="3644900"/>
            <a:ext cx="360362" cy="720725"/>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3" name="Line 15"/>
          <p:cNvSpPr>
            <a:spLocks noChangeShapeType="1"/>
          </p:cNvSpPr>
          <p:nvPr/>
        </p:nvSpPr>
        <p:spPr bwMode="auto">
          <a:xfrm>
            <a:off x="5867400" y="3573463"/>
            <a:ext cx="503238" cy="433387"/>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4" name="Line 16"/>
          <p:cNvSpPr>
            <a:spLocks noChangeShapeType="1"/>
          </p:cNvSpPr>
          <p:nvPr/>
        </p:nvSpPr>
        <p:spPr bwMode="auto">
          <a:xfrm flipV="1">
            <a:off x="4500563" y="1844675"/>
            <a:ext cx="215900" cy="10795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5" name="Line 17"/>
          <p:cNvSpPr>
            <a:spLocks noChangeShapeType="1"/>
          </p:cNvSpPr>
          <p:nvPr/>
        </p:nvSpPr>
        <p:spPr bwMode="auto">
          <a:xfrm flipH="1">
            <a:off x="4356100" y="1989138"/>
            <a:ext cx="71438" cy="8636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6" name="Line 18"/>
          <p:cNvSpPr>
            <a:spLocks noChangeShapeType="1"/>
          </p:cNvSpPr>
          <p:nvPr/>
        </p:nvSpPr>
        <p:spPr bwMode="auto">
          <a:xfrm flipH="1" flipV="1">
            <a:off x="4427538" y="620713"/>
            <a:ext cx="288925" cy="10795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7" name="Line 19"/>
          <p:cNvSpPr>
            <a:spLocks noChangeShapeType="1"/>
          </p:cNvSpPr>
          <p:nvPr/>
        </p:nvSpPr>
        <p:spPr bwMode="auto">
          <a:xfrm>
            <a:off x="4284663" y="765175"/>
            <a:ext cx="142875" cy="935038"/>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29" name="Line 21"/>
          <p:cNvSpPr>
            <a:spLocks noChangeShapeType="1"/>
          </p:cNvSpPr>
          <p:nvPr/>
        </p:nvSpPr>
        <p:spPr bwMode="auto">
          <a:xfrm>
            <a:off x="1476375" y="2349500"/>
            <a:ext cx="2519363" cy="574675"/>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30" name="Text Box 22"/>
          <p:cNvSpPr txBox="1">
            <a:spLocks noChangeArrowheads="1"/>
          </p:cNvSpPr>
          <p:nvPr/>
        </p:nvSpPr>
        <p:spPr bwMode="auto">
          <a:xfrm>
            <a:off x="5364163" y="1412875"/>
            <a:ext cx="15113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Heart</a:t>
            </a:r>
            <a:br>
              <a:rPr lang="en-GB"/>
            </a:br>
            <a:r>
              <a:rPr lang="en-GB"/>
              <a:t>Subconscious Mind</a:t>
            </a:r>
            <a:br>
              <a:rPr lang="en-GB"/>
            </a:br>
            <a:r>
              <a:rPr lang="en-GB"/>
              <a:t>Garden</a:t>
            </a:r>
            <a:br>
              <a:rPr lang="en-GB"/>
            </a:br>
            <a:r>
              <a:rPr lang="en-GB"/>
              <a:t>Scroll</a:t>
            </a:r>
          </a:p>
        </p:txBody>
      </p:sp>
      <p:sp>
        <p:nvSpPr>
          <p:cNvPr id="913431" name="Text Box 23"/>
          <p:cNvSpPr txBox="1">
            <a:spLocks noChangeArrowheads="1"/>
          </p:cNvSpPr>
          <p:nvPr/>
        </p:nvSpPr>
        <p:spPr bwMode="auto">
          <a:xfrm>
            <a:off x="2411413" y="260350"/>
            <a:ext cx="11525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Conscious</a:t>
            </a:r>
            <a:br>
              <a:rPr lang="en-GB"/>
            </a:br>
            <a:r>
              <a:rPr lang="en-GB"/>
              <a:t>Mind</a:t>
            </a:r>
          </a:p>
        </p:txBody>
      </p:sp>
      <p:sp>
        <p:nvSpPr>
          <p:cNvPr id="913432" name="Text Box 24"/>
          <p:cNvSpPr txBox="1">
            <a:spLocks noChangeArrowheads="1"/>
          </p:cNvSpPr>
          <p:nvPr/>
        </p:nvSpPr>
        <p:spPr bwMode="auto">
          <a:xfrm>
            <a:off x="4787900" y="4005263"/>
            <a:ext cx="1727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Kingdom</a:t>
            </a:r>
            <a:br>
              <a:rPr lang="en-GB"/>
            </a:br>
            <a:r>
              <a:rPr lang="en-GB"/>
              <a:t>within us</a:t>
            </a:r>
            <a:br>
              <a:rPr lang="en-GB"/>
            </a:br>
            <a:r>
              <a:rPr lang="en-GB"/>
              <a:t>Seat of Government</a:t>
            </a:r>
          </a:p>
        </p:txBody>
      </p:sp>
      <p:sp>
        <p:nvSpPr>
          <p:cNvPr id="913433" name="Text Box 25"/>
          <p:cNvSpPr txBox="1">
            <a:spLocks noChangeArrowheads="1"/>
          </p:cNvSpPr>
          <p:nvPr/>
        </p:nvSpPr>
        <p:spPr bwMode="auto">
          <a:xfrm>
            <a:off x="250825" y="1773238"/>
            <a:ext cx="11874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Kingdom</a:t>
            </a:r>
            <a:br>
              <a:rPr lang="en-GB"/>
            </a:br>
            <a:r>
              <a:rPr lang="en-GB"/>
              <a:t>Heaven</a:t>
            </a:r>
          </a:p>
        </p:txBody>
      </p:sp>
      <p:sp>
        <p:nvSpPr>
          <p:cNvPr id="913434" name="Text Box 26"/>
          <p:cNvSpPr txBox="1">
            <a:spLocks noChangeArrowheads="1"/>
          </p:cNvSpPr>
          <p:nvPr/>
        </p:nvSpPr>
        <p:spPr bwMode="auto">
          <a:xfrm>
            <a:off x="468313" y="4724400"/>
            <a:ext cx="20875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Walk in my ways</a:t>
            </a:r>
          </a:p>
        </p:txBody>
      </p:sp>
      <p:sp>
        <p:nvSpPr>
          <p:cNvPr id="913435" name="Text Box 27"/>
          <p:cNvSpPr txBox="1">
            <a:spLocks noChangeArrowheads="1"/>
          </p:cNvSpPr>
          <p:nvPr/>
        </p:nvSpPr>
        <p:spPr bwMode="auto">
          <a:xfrm>
            <a:off x="6227763" y="4365625"/>
            <a:ext cx="20875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Keep my laws</a:t>
            </a:r>
          </a:p>
        </p:txBody>
      </p:sp>
      <p:sp>
        <p:nvSpPr>
          <p:cNvPr id="913436" name="Rectangle 28"/>
          <p:cNvSpPr>
            <a:spLocks noChangeArrowheads="1"/>
          </p:cNvSpPr>
          <p:nvPr/>
        </p:nvSpPr>
        <p:spPr bwMode="auto">
          <a:xfrm>
            <a:off x="6300788" y="3500438"/>
            <a:ext cx="229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Rule House – LORDS</a:t>
            </a:r>
          </a:p>
        </p:txBody>
      </p:sp>
      <p:pic>
        <p:nvPicPr>
          <p:cNvPr id="913437" name="Picture 29"/>
          <p:cNvPicPr>
            <a:picLocks noChangeAspect="1" noChangeArrowheads="1"/>
          </p:cNvPicPr>
          <p:nvPr/>
        </p:nvPicPr>
        <p:blipFill>
          <a:blip r:embed="rId8">
            <a:extLst>
              <a:ext uri="{28A0092B-C50C-407E-A947-70E740481C1C}">
                <a14:useLocalDpi xmlns:a14="http://schemas.microsoft.com/office/drawing/2010/main" val="0"/>
              </a:ext>
            </a:extLst>
          </a:blip>
          <a:srcRect l="13605" r="48372"/>
          <a:stretch>
            <a:fillRect/>
          </a:stretch>
        </p:blipFill>
        <p:spPr bwMode="auto">
          <a:xfrm>
            <a:off x="7235825" y="260350"/>
            <a:ext cx="9048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3438" name="Freeform 30"/>
          <p:cNvSpPr>
            <a:spLocks/>
          </p:cNvSpPr>
          <p:nvPr/>
        </p:nvSpPr>
        <p:spPr bwMode="auto">
          <a:xfrm>
            <a:off x="7556500" y="207963"/>
            <a:ext cx="565150" cy="2903537"/>
          </a:xfrm>
          <a:custGeom>
            <a:avLst/>
            <a:gdLst>
              <a:gd name="T0" fmla="*/ 0 w 356"/>
              <a:gd name="T1" fmla="*/ 38 h 1829"/>
              <a:gd name="T2" fmla="*/ 111 w 356"/>
              <a:gd name="T3" fmla="*/ 5 h 1829"/>
              <a:gd name="T4" fmla="*/ 280 w 356"/>
              <a:gd name="T5" fmla="*/ 64 h 1829"/>
              <a:gd name="T6" fmla="*/ 297 w 356"/>
              <a:gd name="T7" fmla="*/ 89 h 1829"/>
              <a:gd name="T8" fmla="*/ 322 w 356"/>
              <a:gd name="T9" fmla="*/ 106 h 1829"/>
              <a:gd name="T10" fmla="*/ 356 w 356"/>
              <a:gd name="T11" fmla="*/ 233 h 1829"/>
              <a:gd name="T12" fmla="*/ 229 w 356"/>
              <a:gd name="T13" fmla="*/ 428 h 1829"/>
              <a:gd name="T14" fmla="*/ 170 w 356"/>
              <a:gd name="T15" fmla="*/ 513 h 1829"/>
              <a:gd name="T16" fmla="*/ 195 w 356"/>
              <a:gd name="T17" fmla="*/ 869 h 1829"/>
              <a:gd name="T18" fmla="*/ 136 w 356"/>
              <a:gd name="T19" fmla="*/ 1563 h 1829"/>
              <a:gd name="T20" fmla="*/ 144 w 356"/>
              <a:gd name="T21" fmla="*/ 1758 h 1829"/>
              <a:gd name="T22" fmla="*/ 153 w 356"/>
              <a:gd name="T23" fmla="*/ 1826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6" h="1829">
                <a:moveTo>
                  <a:pt x="0" y="38"/>
                </a:moveTo>
                <a:cubicBezTo>
                  <a:pt x="37" y="27"/>
                  <a:pt x="73" y="14"/>
                  <a:pt x="111" y="5"/>
                </a:cubicBezTo>
                <a:cubicBezTo>
                  <a:pt x="265" y="16"/>
                  <a:pt x="187" y="0"/>
                  <a:pt x="280" y="64"/>
                </a:cubicBezTo>
                <a:cubicBezTo>
                  <a:pt x="286" y="72"/>
                  <a:pt x="290" y="82"/>
                  <a:pt x="297" y="89"/>
                </a:cubicBezTo>
                <a:cubicBezTo>
                  <a:pt x="304" y="96"/>
                  <a:pt x="316" y="98"/>
                  <a:pt x="322" y="106"/>
                </a:cubicBezTo>
                <a:cubicBezTo>
                  <a:pt x="335" y="126"/>
                  <a:pt x="350" y="206"/>
                  <a:pt x="356" y="233"/>
                </a:cubicBezTo>
                <a:cubicBezTo>
                  <a:pt x="346" y="318"/>
                  <a:pt x="318" y="400"/>
                  <a:pt x="229" y="428"/>
                </a:cubicBezTo>
                <a:cubicBezTo>
                  <a:pt x="181" y="495"/>
                  <a:pt x="200" y="467"/>
                  <a:pt x="170" y="513"/>
                </a:cubicBezTo>
                <a:cubicBezTo>
                  <a:pt x="175" y="645"/>
                  <a:pt x="182" y="745"/>
                  <a:pt x="195" y="869"/>
                </a:cubicBezTo>
                <a:cubicBezTo>
                  <a:pt x="190" y="1105"/>
                  <a:pt x="180" y="1332"/>
                  <a:pt x="136" y="1563"/>
                </a:cubicBezTo>
                <a:cubicBezTo>
                  <a:pt x="139" y="1628"/>
                  <a:pt x="138" y="1693"/>
                  <a:pt x="144" y="1758"/>
                </a:cubicBezTo>
                <a:cubicBezTo>
                  <a:pt x="151" y="1829"/>
                  <a:pt x="186" y="1826"/>
                  <a:pt x="153" y="1826"/>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3439" name="Text Box 31"/>
          <p:cNvSpPr txBox="1">
            <a:spLocks noChangeArrowheads="1"/>
          </p:cNvSpPr>
          <p:nvPr/>
        </p:nvSpPr>
        <p:spPr bwMode="auto">
          <a:xfrm>
            <a:off x="7956550" y="1125538"/>
            <a:ext cx="79216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Spirit</a:t>
            </a:r>
            <a:br>
              <a:rPr lang="en-GB"/>
            </a:br>
            <a:r>
              <a:rPr lang="en-GB"/>
              <a:t>Father</a:t>
            </a:r>
            <a:br>
              <a:rPr lang="en-GB"/>
            </a:br>
            <a:r>
              <a:rPr lang="en-GB"/>
              <a:t>Son</a:t>
            </a:r>
            <a:br>
              <a:rPr lang="en-GB"/>
            </a:br>
            <a:r>
              <a:rPr lang="en-GB"/>
              <a:t>Holy</a:t>
            </a:r>
            <a:br>
              <a:rPr lang="en-GB"/>
            </a:br>
            <a:r>
              <a:rPr lang="en-GB"/>
              <a:t>Spirit</a:t>
            </a:r>
          </a:p>
        </p:txBody>
      </p:sp>
      <p:pic>
        <p:nvPicPr>
          <p:cNvPr id="913440" name="Picture 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7538" y="1844675"/>
            <a:ext cx="219075" cy="327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3441" name="Picture 33"/>
          <p:cNvPicPr>
            <a:picLocks noChangeAspect="1" noChangeArrowheads="1"/>
          </p:cNvPicPr>
          <p:nvPr/>
        </p:nvPicPr>
        <p:blipFill>
          <a:blip r:embed="rId10" cstate="print">
            <a:extLst>
              <a:ext uri="{28A0092B-C50C-407E-A947-70E740481C1C}">
                <a14:useLocalDpi xmlns:a14="http://schemas.microsoft.com/office/drawing/2010/main" val="0"/>
              </a:ext>
            </a:extLst>
          </a:blip>
          <a:srcRect l="5907" r="54633"/>
          <a:stretch>
            <a:fillRect/>
          </a:stretch>
        </p:blipFill>
        <p:spPr bwMode="auto">
          <a:xfrm>
            <a:off x="7667625" y="2565400"/>
            <a:ext cx="25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3444" name="Text Box 36"/>
          <p:cNvSpPr txBox="1">
            <a:spLocks noChangeArrowheads="1"/>
          </p:cNvSpPr>
          <p:nvPr/>
        </p:nvSpPr>
        <p:spPr bwMode="auto">
          <a:xfrm>
            <a:off x="611188" y="3500438"/>
            <a:ext cx="11874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t>Rivers</a:t>
            </a:r>
            <a:br>
              <a:rPr lang="en-GB"/>
            </a:br>
            <a:r>
              <a:rPr lang="en-GB"/>
              <a:t>Power</a:t>
            </a:r>
            <a:br>
              <a:rPr lang="en-GB"/>
            </a:br>
            <a:r>
              <a:rPr lang="en-GB"/>
              <a:t>Anointing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34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34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34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34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34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134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34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34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34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34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1343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1344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1341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1342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1342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342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1342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134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343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34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3423"/>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9134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134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342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343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1343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1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21" grpId="0" animBg="1"/>
      <p:bldP spid="913422" grpId="0" animBg="1"/>
      <p:bldP spid="913423" grpId="0" animBg="1"/>
      <p:bldP spid="913424" grpId="0" animBg="1"/>
      <p:bldP spid="913425" grpId="0" animBg="1"/>
      <p:bldP spid="913426" grpId="0" animBg="1"/>
      <p:bldP spid="913427" grpId="0" animBg="1"/>
      <p:bldP spid="913429" grpId="0" animBg="1"/>
      <p:bldP spid="913429" grpId="1" animBg="1"/>
      <p:bldP spid="913430" grpId="0"/>
      <p:bldP spid="913431" grpId="0"/>
      <p:bldP spid="913432" grpId="0"/>
      <p:bldP spid="913433" grpId="0"/>
      <p:bldP spid="913434" grpId="0"/>
      <p:bldP spid="913435" grpId="0"/>
      <p:bldP spid="913436" grpId="0"/>
      <p:bldP spid="913438" grpId="0" animBg="1"/>
      <p:bldP spid="913439" grpId="0"/>
      <p:bldP spid="9134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8" name="Picture 2" descr="gates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5888"/>
            <a:ext cx="6121400" cy="6524625"/>
          </a:xfrm>
          <a:prstGeom prst="rect">
            <a:avLst/>
          </a:prstGeom>
          <a:noFill/>
          <a:extLst>
            <a:ext uri="{909E8E84-426E-40DD-AFC4-6F175D3DCCD1}">
              <a14:hiddenFill xmlns:a14="http://schemas.microsoft.com/office/drawing/2010/main">
                <a:solidFill>
                  <a:srgbClr val="FFFFFF"/>
                </a:solidFill>
              </a14:hiddenFill>
            </a:ext>
          </a:extLst>
        </p:spPr>
      </p:pic>
      <p:sp>
        <p:nvSpPr>
          <p:cNvPr id="813059" name="Rectangle 3"/>
          <p:cNvSpPr>
            <a:spLocks noChangeArrowheads="1"/>
          </p:cNvSpPr>
          <p:nvPr/>
        </p:nvSpPr>
        <p:spPr bwMode="auto">
          <a:xfrm>
            <a:off x="4140200" y="836613"/>
            <a:ext cx="431800" cy="2174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3060" name="Rectangle 4"/>
          <p:cNvSpPr>
            <a:spLocks noChangeArrowheads="1"/>
          </p:cNvSpPr>
          <p:nvPr/>
        </p:nvSpPr>
        <p:spPr bwMode="auto">
          <a:xfrm>
            <a:off x="3995738" y="1628775"/>
            <a:ext cx="720725" cy="217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3061" name="Rectangle 5"/>
          <p:cNvSpPr>
            <a:spLocks noChangeArrowheads="1"/>
          </p:cNvSpPr>
          <p:nvPr/>
        </p:nvSpPr>
        <p:spPr bwMode="auto">
          <a:xfrm>
            <a:off x="3995738" y="2492375"/>
            <a:ext cx="720725" cy="217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AutoShape 2"/>
          <p:cNvSpPr>
            <a:spLocks noChangeArrowheads="1"/>
          </p:cNvSpPr>
          <p:nvPr/>
        </p:nvSpPr>
        <p:spPr bwMode="auto">
          <a:xfrm>
            <a:off x="2773363" y="115888"/>
            <a:ext cx="2590800" cy="720725"/>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latin typeface="Verdana" pitchFamily="34" charset="0"/>
              </a:rPr>
              <a:t>Spirit – Father/Son/Spirit</a:t>
            </a:r>
          </a:p>
          <a:p>
            <a:pPr algn="ctr"/>
            <a:r>
              <a:rPr lang="en-GB" sz="1200">
                <a:latin typeface="Verdana" pitchFamily="34" charset="0"/>
              </a:rPr>
              <a:t>Kingdom of Heaven</a:t>
            </a:r>
          </a:p>
          <a:p>
            <a:pPr algn="ctr"/>
            <a:r>
              <a:rPr lang="en-GB" sz="1200">
                <a:latin typeface="Verdana" pitchFamily="34" charset="0"/>
              </a:rPr>
              <a:t>9 Spiritual Senses</a:t>
            </a:r>
            <a:br>
              <a:rPr lang="en-GB" sz="1200">
                <a:latin typeface="Verdana" pitchFamily="34" charset="0"/>
              </a:rPr>
            </a:br>
            <a:r>
              <a:rPr lang="en-GB" sz="1200">
                <a:latin typeface="Verdana" pitchFamily="34" charset="0"/>
              </a:rPr>
              <a:t>7 Soul senses &amp; 5 Body Senses</a:t>
            </a:r>
          </a:p>
        </p:txBody>
      </p:sp>
      <p:sp>
        <p:nvSpPr>
          <p:cNvPr id="1033219" name="AutoShape 3"/>
          <p:cNvSpPr>
            <a:spLocks noChangeArrowheads="1"/>
          </p:cNvSpPr>
          <p:nvPr/>
        </p:nvSpPr>
        <p:spPr bwMode="auto">
          <a:xfrm>
            <a:off x="3348038" y="1125538"/>
            <a:ext cx="1368425"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latin typeface="Verdana" pitchFamily="34" charset="0"/>
              </a:rPr>
              <a:t>Tabernacle</a:t>
            </a:r>
            <a:br>
              <a:rPr lang="en-GB" sz="1400">
                <a:solidFill>
                  <a:schemeClr val="bg1"/>
                </a:solidFill>
                <a:latin typeface="Verdana" pitchFamily="34" charset="0"/>
              </a:rPr>
            </a:br>
            <a:r>
              <a:rPr lang="en-GB" sz="1400">
                <a:solidFill>
                  <a:schemeClr val="bg1"/>
                </a:solidFill>
                <a:latin typeface="Verdana" pitchFamily="34" charset="0"/>
              </a:rPr>
              <a:t>Holy Place</a:t>
            </a:r>
            <a:br>
              <a:rPr lang="en-GB" sz="1400">
                <a:solidFill>
                  <a:schemeClr val="bg1"/>
                </a:solidFill>
                <a:latin typeface="Verdana" pitchFamily="34" charset="0"/>
              </a:rPr>
            </a:br>
            <a:r>
              <a:rPr lang="en-GB" sz="1400">
                <a:solidFill>
                  <a:schemeClr val="bg1"/>
                </a:solidFill>
                <a:latin typeface="Verdana" pitchFamily="34" charset="0"/>
              </a:rPr>
              <a:t>Altar Incense</a:t>
            </a:r>
          </a:p>
        </p:txBody>
      </p:sp>
      <p:sp>
        <p:nvSpPr>
          <p:cNvPr id="1033220" name="Line 4"/>
          <p:cNvSpPr>
            <a:spLocks noChangeShapeType="1"/>
          </p:cNvSpPr>
          <p:nvPr/>
        </p:nvSpPr>
        <p:spPr bwMode="auto">
          <a:xfrm>
            <a:off x="3995738" y="836613"/>
            <a:ext cx="0" cy="28892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21" name="AutoShape 5"/>
          <p:cNvSpPr>
            <a:spLocks noChangeArrowheads="1"/>
          </p:cNvSpPr>
          <p:nvPr/>
        </p:nvSpPr>
        <p:spPr bwMode="auto">
          <a:xfrm>
            <a:off x="3348038" y="2060575"/>
            <a:ext cx="1368425"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latin typeface="Verdana" pitchFamily="34" charset="0"/>
              </a:rPr>
              <a:t>Present</a:t>
            </a:r>
            <a:br>
              <a:rPr lang="en-GB" sz="1400">
                <a:solidFill>
                  <a:schemeClr val="bg1"/>
                </a:solidFill>
                <a:latin typeface="Verdana" pitchFamily="34" charset="0"/>
              </a:rPr>
            </a:br>
            <a:r>
              <a:rPr lang="en-GB" sz="1400">
                <a:solidFill>
                  <a:schemeClr val="bg1"/>
                </a:solidFill>
                <a:latin typeface="Verdana" pitchFamily="34" charset="0"/>
              </a:rPr>
              <a:t>yourself as a</a:t>
            </a:r>
            <a:br>
              <a:rPr lang="en-GB" sz="1400">
                <a:solidFill>
                  <a:schemeClr val="bg1"/>
                </a:solidFill>
                <a:latin typeface="Verdana" pitchFamily="34" charset="0"/>
              </a:rPr>
            </a:br>
            <a:r>
              <a:rPr lang="en-GB" sz="1400">
                <a:solidFill>
                  <a:schemeClr val="bg1"/>
                </a:solidFill>
                <a:latin typeface="Verdana" pitchFamily="34" charset="0"/>
              </a:rPr>
              <a:t>Living Sacrifice</a:t>
            </a:r>
          </a:p>
        </p:txBody>
      </p:sp>
      <p:sp>
        <p:nvSpPr>
          <p:cNvPr id="1033222" name="Line 6"/>
          <p:cNvSpPr>
            <a:spLocks noChangeShapeType="1"/>
          </p:cNvSpPr>
          <p:nvPr/>
        </p:nvSpPr>
        <p:spPr bwMode="auto">
          <a:xfrm>
            <a:off x="3995738" y="1773238"/>
            <a:ext cx="0" cy="28892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23" name="Line 7"/>
          <p:cNvSpPr>
            <a:spLocks noChangeShapeType="1"/>
          </p:cNvSpPr>
          <p:nvPr/>
        </p:nvSpPr>
        <p:spPr bwMode="auto">
          <a:xfrm>
            <a:off x="3995738" y="2708275"/>
            <a:ext cx="0" cy="28892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24" name="AutoShape 8"/>
          <p:cNvSpPr>
            <a:spLocks noChangeArrowheads="1"/>
          </p:cNvSpPr>
          <p:nvPr/>
        </p:nvSpPr>
        <p:spPr bwMode="auto">
          <a:xfrm>
            <a:off x="252413" y="3213100"/>
            <a:ext cx="1366837"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latin typeface="Verdana" pitchFamily="34" charset="0"/>
              </a:rPr>
              <a:t>Throat Cut</a:t>
            </a:r>
            <a:br>
              <a:rPr lang="en-GB" sz="1400">
                <a:solidFill>
                  <a:schemeClr val="bg1"/>
                </a:solidFill>
                <a:latin typeface="Verdana" pitchFamily="34" charset="0"/>
              </a:rPr>
            </a:br>
            <a:r>
              <a:rPr lang="en-GB" sz="1400">
                <a:solidFill>
                  <a:schemeClr val="bg1"/>
                </a:solidFill>
                <a:latin typeface="Verdana" pitchFamily="34" charset="0"/>
              </a:rPr>
              <a:t>Total</a:t>
            </a:r>
            <a:br>
              <a:rPr lang="en-GB" sz="1400">
                <a:solidFill>
                  <a:schemeClr val="bg1"/>
                </a:solidFill>
                <a:latin typeface="Verdana" pitchFamily="34" charset="0"/>
              </a:rPr>
            </a:br>
            <a:r>
              <a:rPr lang="en-GB" sz="1400">
                <a:solidFill>
                  <a:schemeClr val="bg1"/>
                </a:solidFill>
                <a:latin typeface="Verdana" pitchFamily="34" charset="0"/>
              </a:rPr>
              <a:t>Surrender</a:t>
            </a:r>
          </a:p>
        </p:txBody>
      </p:sp>
      <p:sp>
        <p:nvSpPr>
          <p:cNvPr id="1033225" name="Line 9"/>
          <p:cNvSpPr>
            <a:spLocks noChangeShapeType="1"/>
          </p:cNvSpPr>
          <p:nvPr/>
        </p:nvSpPr>
        <p:spPr bwMode="auto">
          <a:xfrm flipV="1">
            <a:off x="1258888" y="29972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26" name="Line 10"/>
          <p:cNvSpPr>
            <a:spLocks noChangeShapeType="1"/>
          </p:cNvSpPr>
          <p:nvPr/>
        </p:nvSpPr>
        <p:spPr bwMode="auto">
          <a:xfrm>
            <a:off x="1258888" y="2997200"/>
            <a:ext cx="2736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27" name="AutoShape 11"/>
          <p:cNvSpPr>
            <a:spLocks noChangeArrowheads="1"/>
          </p:cNvSpPr>
          <p:nvPr/>
        </p:nvSpPr>
        <p:spPr bwMode="auto">
          <a:xfrm>
            <a:off x="2051050" y="3213100"/>
            <a:ext cx="1370013"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latin typeface="Verdana" pitchFamily="34" charset="0"/>
              </a:rPr>
              <a:t>Head cut off</a:t>
            </a:r>
            <a:br>
              <a:rPr lang="en-GB" sz="1400">
                <a:solidFill>
                  <a:schemeClr val="bg1"/>
                </a:solidFill>
                <a:latin typeface="Verdana" pitchFamily="34" charset="0"/>
              </a:rPr>
            </a:br>
            <a:r>
              <a:rPr lang="en-GB" sz="1400">
                <a:solidFill>
                  <a:schemeClr val="bg1"/>
                </a:solidFill>
                <a:latin typeface="Verdana" pitchFamily="34" charset="0"/>
              </a:rPr>
              <a:t>Government</a:t>
            </a:r>
            <a:br>
              <a:rPr lang="en-GB" sz="1400">
                <a:solidFill>
                  <a:schemeClr val="bg1"/>
                </a:solidFill>
                <a:latin typeface="Verdana" pitchFamily="34" charset="0"/>
              </a:rPr>
            </a:br>
            <a:r>
              <a:rPr lang="en-GB" sz="1400">
                <a:solidFill>
                  <a:schemeClr val="bg1"/>
                </a:solidFill>
                <a:latin typeface="Verdana" pitchFamily="34" charset="0"/>
              </a:rPr>
              <a:t>removed</a:t>
            </a:r>
          </a:p>
        </p:txBody>
      </p:sp>
      <p:sp>
        <p:nvSpPr>
          <p:cNvPr id="1033228" name="AutoShape 12"/>
          <p:cNvSpPr>
            <a:spLocks noChangeArrowheads="1"/>
          </p:cNvSpPr>
          <p:nvPr/>
        </p:nvSpPr>
        <p:spPr bwMode="auto">
          <a:xfrm>
            <a:off x="3924300" y="3213100"/>
            <a:ext cx="1370013"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rPr>
              <a:t>Skin coverings</a:t>
            </a:r>
            <a:br>
              <a:rPr lang="en-GB" sz="1400">
                <a:solidFill>
                  <a:schemeClr val="bg1"/>
                </a:solidFill>
              </a:rPr>
            </a:br>
            <a:r>
              <a:rPr lang="en-GB" sz="1400">
                <a:solidFill>
                  <a:schemeClr val="bg1"/>
                </a:solidFill>
              </a:rPr>
              <a:t>removed</a:t>
            </a:r>
            <a:br>
              <a:rPr lang="en-GB" sz="1400">
                <a:solidFill>
                  <a:schemeClr val="bg1"/>
                </a:solidFill>
              </a:rPr>
            </a:br>
            <a:r>
              <a:rPr lang="en-GB" sz="1400">
                <a:solidFill>
                  <a:schemeClr val="bg1"/>
                </a:solidFill>
              </a:rPr>
              <a:t>Naked</a:t>
            </a:r>
          </a:p>
        </p:txBody>
      </p:sp>
      <p:sp>
        <p:nvSpPr>
          <p:cNvPr id="1033229" name="AutoShape 13"/>
          <p:cNvSpPr>
            <a:spLocks noChangeArrowheads="1"/>
          </p:cNvSpPr>
          <p:nvPr/>
        </p:nvSpPr>
        <p:spPr bwMode="auto">
          <a:xfrm>
            <a:off x="5726113" y="3213100"/>
            <a:ext cx="1366837"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latin typeface="Verdana" pitchFamily="34" charset="0"/>
              </a:rPr>
              <a:t>Body Split</a:t>
            </a:r>
            <a:br>
              <a:rPr lang="en-GB" sz="1400">
                <a:solidFill>
                  <a:schemeClr val="bg1"/>
                </a:solidFill>
                <a:latin typeface="Verdana" pitchFamily="34" charset="0"/>
              </a:rPr>
            </a:br>
            <a:r>
              <a:rPr lang="en-GB" sz="1400">
                <a:solidFill>
                  <a:schemeClr val="bg1"/>
                </a:solidFill>
                <a:latin typeface="Verdana" pitchFamily="34" charset="0"/>
              </a:rPr>
              <a:t>Open</a:t>
            </a:r>
            <a:br>
              <a:rPr lang="en-GB" sz="1400">
                <a:solidFill>
                  <a:schemeClr val="bg1"/>
                </a:solidFill>
                <a:latin typeface="Verdana" pitchFamily="34" charset="0"/>
              </a:rPr>
            </a:br>
            <a:r>
              <a:rPr lang="en-GB" sz="1400">
                <a:solidFill>
                  <a:schemeClr val="bg1"/>
                </a:solidFill>
                <a:latin typeface="Verdana" pitchFamily="34" charset="0"/>
              </a:rPr>
              <a:t>Exposed</a:t>
            </a:r>
          </a:p>
        </p:txBody>
      </p:sp>
      <p:sp>
        <p:nvSpPr>
          <p:cNvPr id="1033230" name="AutoShape 14"/>
          <p:cNvSpPr>
            <a:spLocks noChangeArrowheads="1"/>
          </p:cNvSpPr>
          <p:nvPr/>
        </p:nvSpPr>
        <p:spPr bwMode="auto">
          <a:xfrm>
            <a:off x="7524750" y="3213100"/>
            <a:ext cx="1370013"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latin typeface="Verdana" pitchFamily="34" charset="0"/>
              </a:rPr>
              <a:t>Legs Cut Off</a:t>
            </a:r>
            <a:br>
              <a:rPr lang="en-GB" sz="1400">
                <a:solidFill>
                  <a:schemeClr val="bg1"/>
                </a:solidFill>
                <a:latin typeface="Verdana" pitchFamily="34" charset="0"/>
              </a:rPr>
            </a:br>
            <a:r>
              <a:rPr lang="en-GB" sz="1400">
                <a:solidFill>
                  <a:schemeClr val="bg1"/>
                </a:solidFill>
                <a:latin typeface="Verdana" pitchFamily="34" charset="0"/>
              </a:rPr>
              <a:t>Walk</a:t>
            </a:r>
          </a:p>
        </p:txBody>
      </p:sp>
      <p:sp>
        <p:nvSpPr>
          <p:cNvPr id="1033231" name="Line 15"/>
          <p:cNvSpPr>
            <a:spLocks noChangeShapeType="1"/>
          </p:cNvSpPr>
          <p:nvPr/>
        </p:nvSpPr>
        <p:spPr bwMode="auto">
          <a:xfrm>
            <a:off x="1619250" y="35004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32" name="Line 16"/>
          <p:cNvSpPr>
            <a:spLocks noChangeShapeType="1"/>
          </p:cNvSpPr>
          <p:nvPr/>
        </p:nvSpPr>
        <p:spPr bwMode="auto">
          <a:xfrm>
            <a:off x="3421063" y="3500438"/>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33" name="Line 17"/>
          <p:cNvSpPr>
            <a:spLocks noChangeShapeType="1"/>
          </p:cNvSpPr>
          <p:nvPr/>
        </p:nvSpPr>
        <p:spPr bwMode="auto">
          <a:xfrm>
            <a:off x="5294313" y="35004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34" name="Line 18"/>
          <p:cNvSpPr>
            <a:spLocks noChangeShapeType="1"/>
          </p:cNvSpPr>
          <p:nvPr/>
        </p:nvSpPr>
        <p:spPr bwMode="auto">
          <a:xfrm>
            <a:off x="7092950" y="3500438"/>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35" name="AutoShape 19"/>
          <p:cNvSpPr>
            <a:spLocks noChangeArrowheads="1"/>
          </p:cNvSpPr>
          <p:nvPr/>
        </p:nvSpPr>
        <p:spPr bwMode="auto">
          <a:xfrm>
            <a:off x="323850" y="4437063"/>
            <a:ext cx="1370013"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rPr>
              <a:t>Denial of self</a:t>
            </a:r>
            <a:br>
              <a:rPr lang="en-GB" sz="1400">
                <a:solidFill>
                  <a:schemeClr val="bg1"/>
                </a:solidFill>
              </a:rPr>
            </a:br>
            <a:r>
              <a:rPr lang="en-GB" sz="1400">
                <a:solidFill>
                  <a:schemeClr val="bg1"/>
                </a:solidFill>
              </a:rPr>
              <a:t>Take up Cross</a:t>
            </a:r>
            <a:br>
              <a:rPr lang="en-GB" sz="1400">
                <a:solidFill>
                  <a:schemeClr val="bg1"/>
                </a:solidFill>
              </a:rPr>
            </a:br>
            <a:r>
              <a:rPr lang="en-GB" sz="1400">
                <a:solidFill>
                  <a:schemeClr val="bg1"/>
                </a:solidFill>
              </a:rPr>
              <a:t>Follow Him</a:t>
            </a:r>
          </a:p>
        </p:txBody>
      </p:sp>
      <p:sp>
        <p:nvSpPr>
          <p:cNvPr id="1033236" name="Line 20"/>
          <p:cNvSpPr>
            <a:spLocks noChangeShapeType="1"/>
          </p:cNvSpPr>
          <p:nvPr/>
        </p:nvSpPr>
        <p:spPr bwMode="auto">
          <a:xfrm>
            <a:off x="8172450" y="3860800"/>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37" name="AutoShape 21"/>
          <p:cNvSpPr>
            <a:spLocks noChangeArrowheads="1"/>
          </p:cNvSpPr>
          <p:nvPr/>
        </p:nvSpPr>
        <p:spPr bwMode="auto">
          <a:xfrm>
            <a:off x="2124075" y="4437063"/>
            <a:ext cx="1366838"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rPr>
              <a:t>Not my will but</a:t>
            </a:r>
            <a:br>
              <a:rPr lang="en-GB" sz="1400">
                <a:solidFill>
                  <a:schemeClr val="bg1"/>
                </a:solidFill>
              </a:rPr>
            </a:br>
            <a:r>
              <a:rPr lang="en-GB" sz="1400">
                <a:solidFill>
                  <a:schemeClr val="bg1"/>
                </a:solidFill>
              </a:rPr>
              <a:t>Yours be done</a:t>
            </a:r>
          </a:p>
        </p:txBody>
      </p:sp>
      <p:sp>
        <p:nvSpPr>
          <p:cNvPr id="1033238" name="AutoShape 22"/>
          <p:cNvSpPr>
            <a:spLocks noChangeArrowheads="1"/>
          </p:cNvSpPr>
          <p:nvPr/>
        </p:nvSpPr>
        <p:spPr bwMode="auto">
          <a:xfrm>
            <a:off x="7596188" y="4437063"/>
            <a:ext cx="1370012"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rPr>
              <a:t>Choice</a:t>
            </a:r>
            <a:br>
              <a:rPr lang="en-GB" sz="1400">
                <a:solidFill>
                  <a:schemeClr val="bg1"/>
                </a:solidFill>
              </a:rPr>
            </a:br>
            <a:r>
              <a:rPr lang="en-GB" sz="1400">
                <a:solidFill>
                  <a:schemeClr val="bg1"/>
                </a:solidFill>
              </a:rPr>
              <a:t>I only do what</a:t>
            </a:r>
            <a:br>
              <a:rPr lang="en-GB" sz="1400">
                <a:solidFill>
                  <a:schemeClr val="bg1"/>
                </a:solidFill>
              </a:rPr>
            </a:br>
            <a:r>
              <a:rPr lang="en-GB" sz="1400">
                <a:solidFill>
                  <a:schemeClr val="bg1"/>
                </a:solidFill>
              </a:rPr>
              <a:t>Father is doing</a:t>
            </a:r>
          </a:p>
        </p:txBody>
      </p:sp>
      <p:sp>
        <p:nvSpPr>
          <p:cNvPr id="1033239" name="AutoShape 23"/>
          <p:cNvSpPr>
            <a:spLocks noChangeArrowheads="1"/>
          </p:cNvSpPr>
          <p:nvPr/>
        </p:nvSpPr>
        <p:spPr bwMode="auto">
          <a:xfrm>
            <a:off x="5795963" y="4437063"/>
            <a:ext cx="1366837"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rPr>
              <a:t>I am crucified</a:t>
            </a:r>
            <a:br>
              <a:rPr lang="en-GB" sz="1400">
                <a:solidFill>
                  <a:schemeClr val="bg1"/>
                </a:solidFill>
              </a:rPr>
            </a:br>
            <a:r>
              <a:rPr lang="en-GB" sz="1400">
                <a:solidFill>
                  <a:schemeClr val="bg1"/>
                </a:solidFill>
              </a:rPr>
              <a:t>with Christ</a:t>
            </a:r>
            <a:br>
              <a:rPr lang="en-GB" sz="1400">
                <a:solidFill>
                  <a:schemeClr val="bg1"/>
                </a:solidFill>
              </a:rPr>
            </a:br>
            <a:r>
              <a:rPr lang="en-GB" sz="1400">
                <a:solidFill>
                  <a:schemeClr val="bg1"/>
                </a:solidFill>
              </a:rPr>
              <a:t>He lives in me</a:t>
            </a:r>
          </a:p>
        </p:txBody>
      </p:sp>
      <p:sp>
        <p:nvSpPr>
          <p:cNvPr id="1033240" name="Line 24"/>
          <p:cNvSpPr>
            <a:spLocks noChangeShapeType="1"/>
          </p:cNvSpPr>
          <p:nvPr/>
        </p:nvSpPr>
        <p:spPr bwMode="auto">
          <a:xfrm flipH="1">
            <a:off x="7451725" y="6092825"/>
            <a:ext cx="865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41" name="AutoShape 25"/>
          <p:cNvSpPr>
            <a:spLocks noChangeArrowheads="1"/>
          </p:cNvSpPr>
          <p:nvPr/>
        </p:nvSpPr>
        <p:spPr bwMode="auto">
          <a:xfrm>
            <a:off x="5724525" y="5516563"/>
            <a:ext cx="1727200" cy="1008062"/>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600">
                <a:solidFill>
                  <a:schemeClr val="bg1"/>
                </a:solidFill>
              </a:rPr>
              <a:t>Tabernacle</a:t>
            </a:r>
            <a:br>
              <a:rPr lang="en-GB" sz="1600">
                <a:solidFill>
                  <a:schemeClr val="bg1"/>
                </a:solidFill>
              </a:rPr>
            </a:br>
            <a:r>
              <a:rPr lang="en-GB" sz="1600">
                <a:solidFill>
                  <a:schemeClr val="bg1"/>
                </a:solidFill>
              </a:rPr>
              <a:t>Holy of Holies</a:t>
            </a:r>
            <a:br>
              <a:rPr lang="en-GB" sz="1600">
                <a:solidFill>
                  <a:schemeClr val="bg1"/>
                </a:solidFill>
              </a:rPr>
            </a:br>
            <a:r>
              <a:rPr lang="en-GB" sz="1600">
                <a:solidFill>
                  <a:schemeClr val="bg1"/>
                </a:solidFill>
              </a:rPr>
              <a:t>Mercy Seat</a:t>
            </a:r>
          </a:p>
        </p:txBody>
      </p:sp>
      <p:sp>
        <p:nvSpPr>
          <p:cNvPr id="1033242" name="Line 26"/>
          <p:cNvSpPr>
            <a:spLocks noChangeShapeType="1"/>
          </p:cNvSpPr>
          <p:nvPr/>
        </p:nvSpPr>
        <p:spPr bwMode="auto">
          <a:xfrm>
            <a:off x="8316913" y="50847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43" name="AutoShape 27"/>
          <p:cNvSpPr>
            <a:spLocks noChangeArrowheads="1"/>
          </p:cNvSpPr>
          <p:nvPr/>
        </p:nvSpPr>
        <p:spPr bwMode="auto">
          <a:xfrm>
            <a:off x="3995738" y="4437063"/>
            <a:ext cx="1366837" cy="647700"/>
          </a:xfrm>
          <a:prstGeom prst="flowChartAlternateProcess">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solidFill>
                  <a:schemeClr val="bg1"/>
                </a:solidFill>
              </a:rPr>
              <a:t>Seek First </a:t>
            </a:r>
            <a:br>
              <a:rPr lang="en-GB" sz="1400">
                <a:solidFill>
                  <a:schemeClr val="bg1"/>
                </a:solidFill>
              </a:rPr>
            </a:br>
            <a:r>
              <a:rPr lang="en-GB" sz="1400">
                <a:solidFill>
                  <a:schemeClr val="bg1"/>
                </a:solidFill>
              </a:rPr>
              <a:t>the kingdom &amp;</a:t>
            </a:r>
            <a:br>
              <a:rPr lang="en-GB" sz="1400">
                <a:solidFill>
                  <a:schemeClr val="bg1"/>
                </a:solidFill>
              </a:rPr>
            </a:br>
            <a:r>
              <a:rPr lang="en-GB" sz="1400">
                <a:solidFill>
                  <a:schemeClr val="bg1"/>
                </a:solidFill>
              </a:rPr>
              <a:t>righteousness</a:t>
            </a:r>
          </a:p>
        </p:txBody>
      </p:sp>
      <p:sp>
        <p:nvSpPr>
          <p:cNvPr id="1033244" name="Line 28"/>
          <p:cNvSpPr>
            <a:spLocks noChangeShapeType="1"/>
          </p:cNvSpPr>
          <p:nvPr/>
        </p:nvSpPr>
        <p:spPr bwMode="auto">
          <a:xfrm>
            <a:off x="6443663" y="3860800"/>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45" name="Line 29"/>
          <p:cNvSpPr>
            <a:spLocks noChangeShapeType="1"/>
          </p:cNvSpPr>
          <p:nvPr/>
        </p:nvSpPr>
        <p:spPr bwMode="auto">
          <a:xfrm>
            <a:off x="4643438" y="3860800"/>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46" name="Line 30"/>
          <p:cNvSpPr>
            <a:spLocks noChangeShapeType="1"/>
          </p:cNvSpPr>
          <p:nvPr/>
        </p:nvSpPr>
        <p:spPr bwMode="auto">
          <a:xfrm>
            <a:off x="2771775" y="3860800"/>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247" name="Line 31"/>
          <p:cNvSpPr>
            <a:spLocks noChangeShapeType="1"/>
          </p:cNvSpPr>
          <p:nvPr/>
        </p:nvSpPr>
        <p:spPr bwMode="auto">
          <a:xfrm>
            <a:off x="971550" y="3860800"/>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Text Box 2"/>
          <p:cNvSpPr txBox="1">
            <a:spLocks noChangeArrowheads="1"/>
          </p:cNvSpPr>
          <p:nvPr/>
        </p:nvSpPr>
        <p:spPr bwMode="auto">
          <a:xfrm>
            <a:off x="4500563" y="1341438"/>
            <a:ext cx="576262" cy="46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800">
                <a:solidFill>
                  <a:srgbClr val="CC0000"/>
                </a:solidFill>
                <a:latin typeface="Arial" charset="0"/>
              </a:rPr>
              <a:t>H</a:t>
            </a:r>
            <a:br>
              <a:rPr lang="en-GB" sz="2800">
                <a:solidFill>
                  <a:srgbClr val="CC0000"/>
                </a:solidFill>
                <a:latin typeface="Arial" charset="0"/>
              </a:rPr>
            </a:br>
            <a:r>
              <a:rPr lang="en-GB" sz="2800">
                <a:solidFill>
                  <a:srgbClr val="CC0000"/>
                </a:solidFill>
                <a:latin typeface="Arial" charset="0"/>
              </a:rPr>
              <a:t>I</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O</a:t>
            </a:r>
            <a:br>
              <a:rPr lang="en-GB" sz="2800">
                <a:solidFill>
                  <a:srgbClr val="CC0000"/>
                </a:solidFill>
                <a:latin typeface="Arial" charset="0"/>
              </a:rPr>
            </a:br>
            <a:r>
              <a:rPr lang="en-GB" sz="2800">
                <a:solidFill>
                  <a:srgbClr val="CC0000"/>
                </a:solidFill>
                <a:latin typeface="Arial" charset="0"/>
              </a:rPr>
              <a:t>C</a:t>
            </a:r>
            <a:br>
              <a:rPr lang="en-GB" sz="2800">
                <a:solidFill>
                  <a:srgbClr val="CC0000"/>
                </a:solidFill>
                <a:latin typeface="Arial" charset="0"/>
              </a:rPr>
            </a:br>
            <a:r>
              <a:rPr lang="en-GB" sz="2800">
                <a:solidFill>
                  <a:srgbClr val="CC0000"/>
                </a:solidFill>
                <a:latin typeface="Arial" charset="0"/>
              </a:rPr>
              <a:t>A</a:t>
            </a:r>
            <a:br>
              <a:rPr lang="en-GB" sz="2800">
                <a:solidFill>
                  <a:srgbClr val="CC0000"/>
                </a:solidFill>
                <a:latin typeface="Arial" charset="0"/>
              </a:rPr>
            </a:br>
            <a:r>
              <a:rPr lang="en-GB" sz="2800">
                <a:solidFill>
                  <a:srgbClr val="CC0000"/>
                </a:solidFill>
                <a:latin typeface="Arial" charset="0"/>
              </a:rPr>
              <a:t>M</a:t>
            </a:r>
            <a:br>
              <a:rPr lang="en-GB" sz="2800">
                <a:solidFill>
                  <a:srgbClr val="CC0000"/>
                </a:solidFill>
                <a:latin typeface="Arial" charset="0"/>
              </a:rPr>
            </a:br>
            <a:r>
              <a:rPr lang="en-GB" sz="2800">
                <a:solidFill>
                  <a:srgbClr val="CC0000"/>
                </a:solidFill>
                <a:latin typeface="Arial" charset="0"/>
              </a:rPr>
              <a:t>P</a:t>
            </a:r>
            <a:br>
              <a:rPr lang="en-GB" sz="2800">
                <a:solidFill>
                  <a:srgbClr val="CC0000"/>
                </a:solidFill>
                <a:latin typeface="Arial" charset="0"/>
              </a:rPr>
            </a:br>
            <a:r>
              <a:rPr lang="en-GB" sz="2800">
                <a:solidFill>
                  <a:srgbClr val="CC0000"/>
                </a:solidFill>
                <a:latin typeface="Arial" charset="0"/>
              </a:rPr>
              <a:t>U</a:t>
            </a:r>
            <a:br>
              <a:rPr lang="en-GB" sz="2800">
                <a:solidFill>
                  <a:srgbClr val="CC0000"/>
                </a:solidFill>
                <a:latin typeface="Arial" charset="0"/>
              </a:rPr>
            </a:br>
            <a:r>
              <a:rPr lang="en-GB" sz="2800">
                <a:solidFill>
                  <a:srgbClr val="CC0000"/>
                </a:solidFill>
                <a:latin typeface="Arial" charset="0"/>
              </a:rPr>
              <a:t>S</a:t>
            </a:r>
          </a:p>
        </p:txBody>
      </p:sp>
      <p:sp>
        <p:nvSpPr>
          <p:cNvPr id="1096707" name="Line 3"/>
          <p:cNvSpPr>
            <a:spLocks noChangeShapeType="1"/>
          </p:cNvSpPr>
          <p:nvPr/>
        </p:nvSpPr>
        <p:spPr bwMode="auto">
          <a:xfrm>
            <a:off x="1619250" y="2997200"/>
            <a:ext cx="2905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08" name="Line 4"/>
          <p:cNvSpPr>
            <a:spLocks noChangeShapeType="1"/>
          </p:cNvSpPr>
          <p:nvPr/>
        </p:nvSpPr>
        <p:spPr bwMode="auto">
          <a:xfrm>
            <a:off x="1619250" y="3789363"/>
            <a:ext cx="2905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09" name="Text Box 5"/>
          <p:cNvSpPr txBox="1">
            <a:spLocks noChangeArrowheads="1"/>
          </p:cNvSpPr>
          <p:nvPr/>
        </p:nvSpPr>
        <p:spPr bwMode="auto">
          <a:xfrm>
            <a:off x="179388" y="2205038"/>
            <a:ext cx="647700"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atin typeface="Arial" charset="0"/>
              </a:rPr>
              <a:t>See</a:t>
            </a:r>
          </a:p>
          <a:p>
            <a:pPr>
              <a:spcBef>
                <a:spcPct val="50000"/>
              </a:spcBef>
            </a:pPr>
            <a:r>
              <a:rPr lang="en-GB">
                <a:latin typeface="Arial" charset="0"/>
              </a:rPr>
              <a:t>Smell</a:t>
            </a:r>
          </a:p>
          <a:p>
            <a:pPr>
              <a:spcBef>
                <a:spcPct val="50000"/>
              </a:spcBef>
            </a:pPr>
            <a:r>
              <a:rPr lang="en-GB">
                <a:latin typeface="Arial" charset="0"/>
              </a:rPr>
              <a:t>Hear</a:t>
            </a:r>
          </a:p>
          <a:p>
            <a:pPr>
              <a:spcBef>
                <a:spcPct val="50000"/>
              </a:spcBef>
            </a:pPr>
            <a:r>
              <a:rPr lang="en-GB">
                <a:latin typeface="Arial" charset="0"/>
              </a:rPr>
              <a:t>Taste</a:t>
            </a:r>
          </a:p>
          <a:p>
            <a:pPr>
              <a:spcBef>
                <a:spcPct val="50000"/>
              </a:spcBef>
            </a:pPr>
            <a:r>
              <a:rPr lang="en-GB">
                <a:latin typeface="Arial" charset="0"/>
              </a:rPr>
              <a:t>Touch</a:t>
            </a:r>
          </a:p>
        </p:txBody>
      </p:sp>
      <p:sp>
        <p:nvSpPr>
          <p:cNvPr id="1096710" name="Text Box 6"/>
          <p:cNvSpPr txBox="1">
            <a:spLocks noChangeArrowheads="1"/>
          </p:cNvSpPr>
          <p:nvPr/>
        </p:nvSpPr>
        <p:spPr bwMode="auto">
          <a:xfrm>
            <a:off x="3636963" y="115888"/>
            <a:ext cx="10795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2400">
                <a:latin typeface="Arial" charset="0"/>
              </a:rPr>
              <a:t>MIND</a:t>
            </a:r>
          </a:p>
        </p:txBody>
      </p:sp>
      <p:pic>
        <p:nvPicPr>
          <p:cNvPr id="10967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2205038"/>
            <a:ext cx="2000250"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6712" name="Line 8"/>
          <p:cNvSpPr>
            <a:spLocks noChangeShapeType="1"/>
          </p:cNvSpPr>
          <p:nvPr/>
        </p:nvSpPr>
        <p:spPr bwMode="auto">
          <a:xfrm>
            <a:off x="684213" y="2349500"/>
            <a:ext cx="5746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13" name="Line 9"/>
          <p:cNvSpPr>
            <a:spLocks noChangeShapeType="1"/>
          </p:cNvSpPr>
          <p:nvPr/>
        </p:nvSpPr>
        <p:spPr bwMode="auto">
          <a:xfrm>
            <a:off x="755650" y="2781300"/>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14" name="Line 10"/>
          <p:cNvSpPr>
            <a:spLocks noChangeShapeType="1"/>
          </p:cNvSpPr>
          <p:nvPr/>
        </p:nvSpPr>
        <p:spPr bwMode="auto">
          <a:xfrm>
            <a:off x="755650" y="3213100"/>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15" name="Line 11"/>
          <p:cNvSpPr>
            <a:spLocks noChangeShapeType="1"/>
          </p:cNvSpPr>
          <p:nvPr/>
        </p:nvSpPr>
        <p:spPr bwMode="auto">
          <a:xfrm>
            <a:off x="755650" y="3573463"/>
            <a:ext cx="5762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16" name="Line 12"/>
          <p:cNvSpPr>
            <a:spLocks noChangeShapeType="1"/>
          </p:cNvSpPr>
          <p:nvPr/>
        </p:nvSpPr>
        <p:spPr bwMode="auto">
          <a:xfrm>
            <a:off x="827088" y="4005263"/>
            <a:ext cx="5746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17" name="Text Box 13"/>
          <p:cNvSpPr txBox="1">
            <a:spLocks noChangeArrowheads="1"/>
          </p:cNvSpPr>
          <p:nvPr/>
        </p:nvSpPr>
        <p:spPr bwMode="auto">
          <a:xfrm>
            <a:off x="323850" y="1341438"/>
            <a:ext cx="7921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Natural</a:t>
            </a:r>
          </a:p>
        </p:txBody>
      </p:sp>
      <p:sp>
        <p:nvSpPr>
          <p:cNvPr id="1096718" name="Text Box 14"/>
          <p:cNvSpPr txBox="1">
            <a:spLocks noChangeArrowheads="1"/>
          </p:cNvSpPr>
          <p:nvPr/>
        </p:nvSpPr>
        <p:spPr bwMode="auto">
          <a:xfrm>
            <a:off x="323850" y="4868863"/>
            <a:ext cx="1008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Spiritual</a:t>
            </a:r>
          </a:p>
        </p:txBody>
      </p:sp>
      <p:sp>
        <p:nvSpPr>
          <p:cNvPr id="1096719" name="Text Box 15"/>
          <p:cNvSpPr txBox="1">
            <a:spLocks noChangeArrowheads="1"/>
          </p:cNvSpPr>
          <p:nvPr/>
        </p:nvSpPr>
        <p:spPr bwMode="auto">
          <a:xfrm>
            <a:off x="2049463" y="4797425"/>
            <a:ext cx="11541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TONGUES</a:t>
            </a:r>
          </a:p>
        </p:txBody>
      </p:sp>
      <p:sp>
        <p:nvSpPr>
          <p:cNvPr id="1096720" name="Line 16"/>
          <p:cNvSpPr>
            <a:spLocks noChangeShapeType="1"/>
          </p:cNvSpPr>
          <p:nvPr/>
        </p:nvSpPr>
        <p:spPr bwMode="auto">
          <a:xfrm flipV="1">
            <a:off x="2339975" y="45815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21" name="Line 17"/>
          <p:cNvSpPr>
            <a:spLocks noChangeShapeType="1"/>
          </p:cNvSpPr>
          <p:nvPr/>
        </p:nvSpPr>
        <p:spPr bwMode="auto">
          <a:xfrm flipV="1">
            <a:off x="2771775" y="45815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22" name="Text Box 18"/>
          <p:cNvSpPr txBox="1">
            <a:spLocks noChangeArrowheads="1"/>
          </p:cNvSpPr>
          <p:nvPr/>
        </p:nvSpPr>
        <p:spPr bwMode="auto">
          <a:xfrm>
            <a:off x="4211638" y="2133600"/>
            <a:ext cx="215900" cy="28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V</a:t>
            </a:r>
            <a:br>
              <a:rPr lang="en-GB">
                <a:latin typeface="Arial" charset="0"/>
              </a:rPr>
            </a:br>
            <a:r>
              <a:rPr lang="en-GB">
                <a:latin typeface="Arial" charset="0"/>
              </a:rPr>
              <a:t>A</a:t>
            </a:r>
            <a:br>
              <a:rPr lang="en-GB">
                <a:latin typeface="Arial" charset="0"/>
              </a:rPr>
            </a:br>
            <a:r>
              <a:rPr lang="en-GB">
                <a:latin typeface="Arial" charset="0"/>
              </a:rPr>
              <a:t>L</a:t>
            </a:r>
            <a:br>
              <a:rPr lang="en-GB">
                <a:latin typeface="Arial" charset="0"/>
              </a:rPr>
            </a:br>
            <a:r>
              <a:rPr lang="en-GB">
                <a:latin typeface="Arial" charset="0"/>
              </a:rPr>
              <a:t>U</a:t>
            </a:r>
            <a:br>
              <a:rPr lang="en-GB">
                <a:latin typeface="Arial" charset="0"/>
              </a:rPr>
            </a:br>
            <a:r>
              <a:rPr lang="en-GB">
                <a:latin typeface="Arial" charset="0"/>
              </a:rPr>
              <a:t>E</a:t>
            </a:r>
          </a:p>
          <a:p>
            <a:pPr algn="ctr">
              <a:spcBef>
                <a:spcPct val="50000"/>
              </a:spcBef>
            </a:pPr>
            <a:r>
              <a:rPr lang="en-GB">
                <a:latin typeface="Arial" charset="0"/>
              </a:rPr>
              <a:t>V</a:t>
            </a:r>
            <a:br>
              <a:rPr lang="en-GB">
                <a:latin typeface="Arial" charset="0"/>
              </a:rPr>
            </a:br>
            <a:r>
              <a:rPr lang="en-GB">
                <a:latin typeface="Arial" charset="0"/>
              </a:rPr>
              <a:t>A</a:t>
            </a:r>
            <a:br>
              <a:rPr lang="en-GB">
                <a:latin typeface="Arial" charset="0"/>
              </a:rPr>
            </a:br>
            <a:r>
              <a:rPr lang="en-GB">
                <a:latin typeface="Arial" charset="0"/>
              </a:rPr>
              <a:t>L</a:t>
            </a:r>
            <a:br>
              <a:rPr lang="en-GB">
                <a:latin typeface="Arial" charset="0"/>
              </a:rPr>
            </a:br>
            <a:r>
              <a:rPr lang="en-GB">
                <a:latin typeface="Arial" charset="0"/>
              </a:rPr>
              <a:t>U</a:t>
            </a:r>
            <a:br>
              <a:rPr lang="en-GB">
                <a:latin typeface="Arial" charset="0"/>
              </a:rPr>
            </a:br>
            <a:r>
              <a:rPr lang="en-GB">
                <a:latin typeface="Arial" charset="0"/>
              </a:rPr>
              <a:t>E</a:t>
            </a:r>
          </a:p>
        </p:txBody>
      </p:sp>
      <p:sp>
        <p:nvSpPr>
          <p:cNvPr id="1096723" name="Text Box 19"/>
          <p:cNvSpPr txBox="1">
            <a:spLocks noChangeArrowheads="1"/>
          </p:cNvSpPr>
          <p:nvPr/>
        </p:nvSpPr>
        <p:spPr bwMode="auto">
          <a:xfrm>
            <a:off x="3924300" y="2133600"/>
            <a:ext cx="2159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R</a:t>
            </a:r>
            <a:br>
              <a:rPr lang="en-GB">
                <a:latin typeface="Arial" charset="0"/>
              </a:rPr>
            </a:br>
            <a:r>
              <a:rPr lang="en-GB">
                <a:latin typeface="Arial" charset="0"/>
              </a:rPr>
              <a:t>E</a:t>
            </a:r>
            <a:br>
              <a:rPr lang="en-GB">
                <a:latin typeface="Arial" charset="0"/>
              </a:rPr>
            </a:br>
            <a:r>
              <a:rPr lang="en-GB">
                <a:latin typeface="Arial" charset="0"/>
              </a:rPr>
              <a:t>P</a:t>
            </a:r>
            <a:br>
              <a:rPr lang="en-GB">
                <a:latin typeface="Arial" charset="0"/>
              </a:rPr>
            </a:br>
            <a:r>
              <a:rPr lang="en-GB">
                <a:latin typeface="Arial" charset="0"/>
              </a:rPr>
              <a:t>E</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T</a:t>
            </a:r>
            <a:br>
              <a:rPr lang="en-GB">
                <a:latin typeface="Arial" charset="0"/>
              </a:rPr>
            </a:br>
            <a:r>
              <a:rPr lang="en-GB">
                <a:latin typeface="Arial" charset="0"/>
              </a:rPr>
              <a:t>I</a:t>
            </a:r>
            <a:br>
              <a:rPr lang="en-GB">
                <a:latin typeface="Arial" charset="0"/>
              </a:rPr>
            </a:br>
            <a:r>
              <a:rPr lang="en-GB">
                <a:latin typeface="Arial" charset="0"/>
              </a:rPr>
              <a:t>O</a:t>
            </a:r>
            <a:br>
              <a:rPr lang="en-GB">
                <a:latin typeface="Arial" charset="0"/>
              </a:rPr>
            </a:br>
            <a:r>
              <a:rPr lang="en-GB">
                <a:latin typeface="Arial" charset="0"/>
              </a:rPr>
              <a:t>N</a:t>
            </a:r>
          </a:p>
        </p:txBody>
      </p:sp>
      <p:sp>
        <p:nvSpPr>
          <p:cNvPr id="1096724" name="Line 20"/>
          <p:cNvSpPr>
            <a:spLocks noChangeShapeType="1"/>
          </p:cNvSpPr>
          <p:nvPr/>
        </p:nvSpPr>
        <p:spPr bwMode="auto">
          <a:xfrm>
            <a:off x="4427538" y="30686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25" name="Line 21"/>
          <p:cNvSpPr>
            <a:spLocks noChangeShapeType="1"/>
          </p:cNvSpPr>
          <p:nvPr/>
        </p:nvSpPr>
        <p:spPr bwMode="auto">
          <a:xfrm>
            <a:off x="4427538" y="38608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26" name="Text Box 22"/>
          <p:cNvSpPr txBox="1">
            <a:spLocks noChangeArrowheads="1"/>
          </p:cNvSpPr>
          <p:nvPr/>
        </p:nvSpPr>
        <p:spPr bwMode="auto">
          <a:xfrm>
            <a:off x="5076825" y="1989138"/>
            <a:ext cx="2159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M</a:t>
            </a:r>
            <a:br>
              <a:rPr lang="en-GB">
                <a:latin typeface="Arial" charset="0"/>
              </a:rPr>
            </a:br>
            <a:r>
              <a:rPr lang="en-GB">
                <a:latin typeface="Arial" charset="0"/>
              </a:rPr>
              <a:t>E</a:t>
            </a:r>
            <a:br>
              <a:rPr lang="en-GB">
                <a:latin typeface="Arial" charset="0"/>
              </a:rPr>
            </a:br>
            <a:r>
              <a:rPr lang="en-GB">
                <a:latin typeface="Arial" charset="0"/>
              </a:rPr>
              <a:t>M</a:t>
            </a:r>
            <a:br>
              <a:rPr lang="en-GB">
                <a:latin typeface="Arial" charset="0"/>
              </a:rPr>
            </a:br>
            <a:r>
              <a:rPr lang="en-GB">
                <a:latin typeface="Arial" charset="0"/>
              </a:rPr>
              <a:t>O</a:t>
            </a:r>
            <a:br>
              <a:rPr lang="en-GB">
                <a:latin typeface="Arial" charset="0"/>
              </a:rPr>
            </a:br>
            <a:r>
              <a:rPr lang="en-GB">
                <a:latin typeface="Arial" charset="0"/>
              </a:rPr>
              <a:t>R</a:t>
            </a:r>
            <a:br>
              <a:rPr lang="en-GB">
                <a:latin typeface="Arial" charset="0"/>
              </a:rPr>
            </a:br>
            <a:r>
              <a:rPr lang="en-GB">
                <a:latin typeface="Arial" charset="0"/>
              </a:rPr>
              <a:t>Y</a:t>
            </a:r>
          </a:p>
          <a:p>
            <a:pPr algn="ctr">
              <a:spcBef>
                <a:spcPct val="50000"/>
              </a:spcBef>
            </a:pPr>
            <a:r>
              <a:rPr lang="en-GB">
                <a:latin typeface="Arial" charset="0"/>
              </a:rPr>
              <a:t>B</a:t>
            </a:r>
            <a:br>
              <a:rPr lang="en-GB">
                <a:latin typeface="Arial" charset="0"/>
              </a:rPr>
            </a:br>
            <a:r>
              <a:rPr lang="en-GB">
                <a:latin typeface="Arial" charset="0"/>
              </a:rPr>
              <a:t>A</a:t>
            </a:r>
            <a:br>
              <a:rPr lang="en-GB">
                <a:latin typeface="Arial" charset="0"/>
              </a:rPr>
            </a:br>
            <a:r>
              <a:rPr lang="en-GB">
                <a:latin typeface="Arial" charset="0"/>
              </a:rPr>
              <a:t>NK</a:t>
            </a:r>
            <a:br>
              <a:rPr lang="en-GB">
                <a:latin typeface="Arial" charset="0"/>
              </a:rPr>
            </a:br>
            <a:r>
              <a:rPr lang="en-GB">
                <a:latin typeface="Arial" charset="0"/>
              </a:rPr>
              <a:t>S</a:t>
            </a:r>
          </a:p>
        </p:txBody>
      </p:sp>
      <p:sp>
        <p:nvSpPr>
          <p:cNvPr id="1096727" name="Text Box 23"/>
          <p:cNvSpPr txBox="1">
            <a:spLocks noChangeArrowheads="1"/>
          </p:cNvSpPr>
          <p:nvPr/>
        </p:nvSpPr>
        <p:spPr bwMode="auto">
          <a:xfrm>
            <a:off x="5580063" y="2205038"/>
            <a:ext cx="10096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atin typeface="Arial" charset="0"/>
              </a:rPr>
              <a:t>Words</a:t>
            </a:r>
            <a:br>
              <a:rPr lang="en-GB">
                <a:latin typeface="Arial" charset="0"/>
              </a:rPr>
            </a:br>
            <a:r>
              <a:rPr lang="en-GB">
                <a:latin typeface="Arial" charset="0"/>
              </a:rPr>
              <a:t>Thoughts</a:t>
            </a:r>
            <a:br>
              <a:rPr lang="en-GB">
                <a:latin typeface="Arial" charset="0"/>
              </a:rPr>
            </a:br>
            <a:r>
              <a:rPr lang="en-GB">
                <a:latin typeface="Arial" charset="0"/>
              </a:rPr>
              <a:t>Doors</a:t>
            </a:r>
            <a:br>
              <a:rPr lang="en-GB">
                <a:latin typeface="Arial" charset="0"/>
              </a:rPr>
            </a:br>
            <a:r>
              <a:rPr lang="en-GB">
                <a:latin typeface="Arial" charset="0"/>
              </a:rPr>
              <a:t>Visions</a:t>
            </a:r>
            <a:br>
              <a:rPr lang="en-GB">
                <a:latin typeface="Arial" charset="0"/>
              </a:rPr>
            </a:br>
            <a:r>
              <a:rPr lang="en-GB">
                <a:latin typeface="Arial" charset="0"/>
              </a:rPr>
              <a:t>Anchors</a:t>
            </a:r>
          </a:p>
        </p:txBody>
      </p:sp>
      <p:sp>
        <p:nvSpPr>
          <p:cNvPr id="1096728" name="Text Box 24"/>
          <p:cNvSpPr txBox="1">
            <a:spLocks noChangeArrowheads="1"/>
          </p:cNvSpPr>
          <p:nvPr/>
        </p:nvSpPr>
        <p:spPr bwMode="auto">
          <a:xfrm>
            <a:off x="5580063" y="4149725"/>
            <a:ext cx="1366837"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atin typeface="Arial" charset="0"/>
              </a:rPr>
              <a:t>Anchor</a:t>
            </a:r>
            <a:br>
              <a:rPr lang="en-GB">
                <a:latin typeface="Arial" charset="0"/>
              </a:rPr>
            </a:br>
            <a:r>
              <a:rPr lang="en-GB">
                <a:latin typeface="Arial" charset="0"/>
              </a:rPr>
              <a:t>Pictures</a:t>
            </a:r>
            <a:br>
              <a:rPr lang="en-GB">
                <a:latin typeface="Arial" charset="0"/>
              </a:rPr>
            </a:br>
            <a:r>
              <a:rPr lang="en-GB">
                <a:latin typeface="Arial" charset="0"/>
              </a:rPr>
              <a:t>Meditations</a:t>
            </a:r>
            <a:br>
              <a:rPr lang="en-GB">
                <a:latin typeface="Arial" charset="0"/>
              </a:rPr>
            </a:br>
            <a:r>
              <a:rPr lang="en-GB">
                <a:latin typeface="Arial" charset="0"/>
              </a:rPr>
              <a:t>Imaginations</a:t>
            </a:r>
            <a:br>
              <a:rPr lang="en-GB">
                <a:latin typeface="Arial" charset="0"/>
              </a:rPr>
            </a:br>
            <a:r>
              <a:rPr lang="en-GB">
                <a:latin typeface="Arial" charset="0"/>
              </a:rPr>
              <a:t>Words</a:t>
            </a:r>
            <a:br>
              <a:rPr lang="en-GB">
                <a:latin typeface="Arial" charset="0"/>
              </a:rPr>
            </a:br>
            <a:endParaRPr lang="en-GB">
              <a:latin typeface="Arial" charset="0"/>
            </a:endParaRPr>
          </a:p>
        </p:txBody>
      </p:sp>
      <p:sp>
        <p:nvSpPr>
          <p:cNvPr id="1096729" name="Line 25"/>
          <p:cNvSpPr>
            <a:spLocks noChangeShapeType="1"/>
          </p:cNvSpPr>
          <p:nvPr/>
        </p:nvSpPr>
        <p:spPr bwMode="auto">
          <a:xfrm>
            <a:off x="5148263" y="30686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30" name="Line 26"/>
          <p:cNvSpPr>
            <a:spLocks noChangeShapeType="1"/>
          </p:cNvSpPr>
          <p:nvPr/>
        </p:nvSpPr>
        <p:spPr bwMode="auto">
          <a:xfrm>
            <a:off x="5148263" y="40767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31" name="Text Box 27"/>
          <p:cNvSpPr txBox="1">
            <a:spLocks noChangeArrowheads="1"/>
          </p:cNvSpPr>
          <p:nvPr/>
        </p:nvSpPr>
        <p:spPr bwMode="auto">
          <a:xfrm>
            <a:off x="6589713" y="2060575"/>
            <a:ext cx="7905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FF9900"/>
                </a:solidFill>
                <a:latin typeface="Arial" charset="0"/>
              </a:rPr>
              <a:t>Write</a:t>
            </a:r>
          </a:p>
          <a:p>
            <a:pPr algn="ctr">
              <a:spcBef>
                <a:spcPct val="50000"/>
              </a:spcBef>
            </a:pPr>
            <a:endParaRPr lang="en-GB">
              <a:solidFill>
                <a:srgbClr val="FF9900"/>
              </a:solidFill>
              <a:latin typeface="Arial" charset="0"/>
            </a:endParaRPr>
          </a:p>
          <a:p>
            <a:pPr algn="ctr">
              <a:spcBef>
                <a:spcPct val="50000"/>
              </a:spcBef>
            </a:pPr>
            <a:r>
              <a:rPr lang="en-GB">
                <a:solidFill>
                  <a:srgbClr val="FF9900"/>
                </a:solidFill>
                <a:latin typeface="Arial" charset="0"/>
              </a:rPr>
              <a:t/>
            </a:r>
            <a:br>
              <a:rPr lang="en-GB">
                <a:solidFill>
                  <a:srgbClr val="FF9900"/>
                </a:solidFill>
                <a:latin typeface="Arial" charset="0"/>
              </a:rPr>
            </a:br>
            <a:endParaRPr lang="en-GB">
              <a:solidFill>
                <a:srgbClr val="FF9900"/>
              </a:solidFill>
              <a:latin typeface="Arial" charset="0"/>
            </a:endParaRPr>
          </a:p>
          <a:p>
            <a:pPr algn="ctr">
              <a:spcBef>
                <a:spcPct val="50000"/>
              </a:spcBef>
            </a:pPr>
            <a:r>
              <a:rPr lang="en-GB">
                <a:solidFill>
                  <a:srgbClr val="FF9900"/>
                </a:solidFill>
                <a:latin typeface="Arial" charset="0"/>
              </a:rPr>
              <a:t>Review</a:t>
            </a:r>
          </a:p>
          <a:p>
            <a:pPr algn="ctr">
              <a:spcBef>
                <a:spcPct val="50000"/>
              </a:spcBef>
            </a:pPr>
            <a:endParaRPr lang="en-GB">
              <a:solidFill>
                <a:srgbClr val="FF9900"/>
              </a:solidFill>
              <a:latin typeface="Arial" charset="0"/>
            </a:endParaRPr>
          </a:p>
          <a:p>
            <a:pPr algn="ctr">
              <a:spcBef>
                <a:spcPct val="50000"/>
              </a:spcBef>
            </a:pPr>
            <a:endParaRPr lang="en-GB">
              <a:solidFill>
                <a:srgbClr val="FF9900"/>
              </a:solidFill>
              <a:latin typeface="Arial" charset="0"/>
            </a:endParaRPr>
          </a:p>
          <a:p>
            <a:pPr algn="ctr">
              <a:spcBef>
                <a:spcPct val="50000"/>
              </a:spcBef>
            </a:pPr>
            <a:endParaRPr lang="en-GB">
              <a:solidFill>
                <a:srgbClr val="FF9900"/>
              </a:solidFill>
              <a:latin typeface="Arial" charset="0"/>
            </a:endParaRPr>
          </a:p>
          <a:p>
            <a:pPr algn="ctr">
              <a:spcBef>
                <a:spcPct val="50000"/>
              </a:spcBef>
            </a:pPr>
            <a:r>
              <a:rPr lang="en-GB">
                <a:solidFill>
                  <a:srgbClr val="FF9900"/>
                </a:solidFill>
                <a:latin typeface="Arial" charset="0"/>
              </a:rPr>
              <a:t>Revisit</a:t>
            </a:r>
          </a:p>
        </p:txBody>
      </p:sp>
      <p:sp>
        <p:nvSpPr>
          <p:cNvPr id="1096732" name="Text Box 28"/>
          <p:cNvSpPr txBox="1">
            <a:spLocks noChangeArrowheads="1"/>
          </p:cNvSpPr>
          <p:nvPr/>
        </p:nvSpPr>
        <p:spPr bwMode="auto">
          <a:xfrm>
            <a:off x="6589713" y="2636838"/>
            <a:ext cx="1006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Meditate</a:t>
            </a:r>
          </a:p>
        </p:txBody>
      </p:sp>
      <p:sp>
        <p:nvSpPr>
          <p:cNvPr id="1096733" name="Text Box 29"/>
          <p:cNvSpPr txBox="1">
            <a:spLocks noChangeArrowheads="1"/>
          </p:cNvSpPr>
          <p:nvPr/>
        </p:nvSpPr>
        <p:spPr bwMode="auto">
          <a:xfrm>
            <a:off x="6516688" y="4076700"/>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solidFill>
                  <a:srgbClr val="0000FF"/>
                </a:solidFill>
                <a:latin typeface="Arial" charset="0"/>
              </a:rPr>
              <a:t>Repetition</a:t>
            </a:r>
          </a:p>
        </p:txBody>
      </p:sp>
      <p:sp>
        <p:nvSpPr>
          <p:cNvPr id="1096734" name="Text Box 30"/>
          <p:cNvSpPr txBox="1">
            <a:spLocks noChangeArrowheads="1"/>
          </p:cNvSpPr>
          <p:nvPr/>
        </p:nvSpPr>
        <p:spPr bwMode="auto">
          <a:xfrm>
            <a:off x="7308850" y="2565400"/>
            <a:ext cx="14033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Synapses</a:t>
            </a:r>
            <a:br>
              <a:rPr lang="en-GB">
                <a:latin typeface="Arial" charset="0"/>
              </a:rPr>
            </a:br>
            <a:r>
              <a:rPr lang="en-GB">
                <a:latin typeface="Arial" charset="0"/>
              </a:rPr>
              <a:t>Close</a:t>
            </a:r>
            <a:br>
              <a:rPr lang="en-GB">
                <a:latin typeface="Arial" charset="0"/>
              </a:rPr>
            </a:br>
            <a:r>
              <a:rPr lang="en-GB">
                <a:latin typeface="Arial" charset="0"/>
              </a:rPr>
              <a:t>&amp;</a:t>
            </a:r>
            <a:br>
              <a:rPr lang="en-GB">
                <a:latin typeface="Arial" charset="0"/>
              </a:rPr>
            </a:br>
            <a:r>
              <a:rPr lang="en-GB">
                <a:latin typeface="Arial" charset="0"/>
              </a:rPr>
              <a:t>Form</a:t>
            </a:r>
            <a:br>
              <a:rPr lang="en-GB">
                <a:latin typeface="Arial" charset="0"/>
              </a:rPr>
            </a:br>
            <a:r>
              <a:rPr lang="en-GB">
                <a:latin typeface="Arial" charset="0"/>
              </a:rPr>
              <a:t>Neural</a:t>
            </a:r>
            <a:br>
              <a:rPr lang="en-GB">
                <a:latin typeface="Arial" charset="0"/>
              </a:rPr>
            </a:br>
            <a:r>
              <a:rPr lang="en-GB">
                <a:latin typeface="Arial" charset="0"/>
              </a:rPr>
              <a:t>Pathways</a:t>
            </a:r>
          </a:p>
          <a:p>
            <a:pPr algn="ctr">
              <a:spcBef>
                <a:spcPct val="50000"/>
              </a:spcBef>
            </a:pPr>
            <a:r>
              <a:rPr lang="en-GB">
                <a:latin typeface="Arial" charset="0"/>
              </a:rPr>
              <a:t>Links</a:t>
            </a:r>
            <a:br>
              <a:rPr lang="en-GB">
                <a:latin typeface="Arial" charset="0"/>
              </a:rPr>
            </a:br>
            <a:r>
              <a:rPr lang="en-GB">
                <a:latin typeface="Arial" charset="0"/>
              </a:rPr>
              <a:t>to</a:t>
            </a:r>
            <a:br>
              <a:rPr lang="en-GB">
                <a:latin typeface="Arial" charset="0"/>
              </a:rPr>
            </a:br>
            <a:r>
              <a:rPr lang="en-GB">
                <a:latin typeface="Arial" charset="0"/>
              </a:rPr>
              <a:t>Memories</a:t>
            </a:r>
          </a:p>
        </p:txBody>
      </p:sp>
      <p:sp>
        <p:nvSpPr>
          <p:cNvPr id="1096735" name="Text Box 31"/>
          <p:cNvSpPr txBox="1">
            <a:spLocks noChangeArrowheads="1"/>
          </p:cNvSpPr>
          <p:nvPr/>
        </p:nvSpPr>
        <p:spPr bwMode="auto">
          <a:xfrm>
            <a:off x="1477963" y="6308725"/>
            <a:ext cx="691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a:latin typeface="Arial" charset="0"/>
              </a:rPr>
              <a:t>Words become doorways to spiritual experiences</a:t>
            </a:r>
            <a:br>
              <a:rPr lang="en-GB">
                <a:latin typeface="Arial" charset="0"/>
              </a:rPr>
            </a:br>
            <a:r>
              <a:rPr lang="en-GB">
                <a:latin typeface="Arial" charset="0"/>
              </a:rPr>
              <a:t>Words become anchors of experiences to keep doors open</a:t>
            </a:r>
          </a:p>
        </p:txBody>
      </p:sp>
      <p:sp>
        <p:nvSpPr>
          <p:cNvPr id="1096736" name="Text Box 32"/>
          <p:cNvSpPr txBox="1">
            <a:spLocks noChangeArrowheads="1"/>
          </p:cNvSpPr>
          <p:nvPr/>
        </p:nvSpPr>
        <p:spPr bwMode="auto">
          <a:xfrm>
            <a:off x="179388" y="5589588"/>
            <a:ext cx="1655762"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sz="1400">
                <a:latin typeface="Arial" charset="0"/>
              </a:rPr>
              <a:t>We all see spiritual realms most have no reference points or anchor so all info gets shredded</a:t>
            </a:r>
          </a:p>
        </p:txBody>
      </p:sp>
      <p:sp>
        <p:nvSpPr>
          <p:cNvPr id="1096737" name="Text Box 33"/>
          <p:cNvSpPr txBox="1">
            <a:spLocks noChangeArrowheads="1"/>
          </p:cNvSpPr>
          <p:nvPr/>
        </p:nvSpPr>
        <p:spPr bwMode="auto">
          <a:xfrm>
            <a:off x="4716463" y="0"/>
            <a:ext cx="1657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Hippocampus is a shredding machine for irrelevant information</a:t>
            </a:r>
            <a:br>
              <a:rPr lang="en-GB" sz="1400">
                <a:latin typeface="Arial" charset="0"/>
              </a:rPr>
            </a:br>
            <a:r>
              <a:rPr lang="en-GB" sz="1400">
                <a:latin typeface="Arial" charset="0"/>
              </a:rPr>
              <a:t>100 billion instructions /sec</a:t>
            </a:r>
          </a:p>
        </p:txBody>
      </p:sp>
      <p:sp>
        <p:nvSpPr>
          <p:cNvPr id="1096738" name="Text Box 34"/>
          <p:cNvSpPr txBox="1">
            <a:spLocks noChangeArrowheads="1"/>
          </p:cNvSpPr>
          <p:nvPr/>
        </p:nvSpPr>
        <p:spPr bwMode="auto">
          <a:xfrm>
            <a:off x="1979613" y="188913"/>
            <a:ext cx="1657350"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Trauma forms instant neural pathways</a:t>
            </a:r>
          </a:p>
          <a:p>
            <a:pPr algn="ctr">
              <a:spcBef>
                <a:spcPct val="50000"/>
              </a:spcBef>
            </a:pPr>
            <a:r>
              <a:rPr lang="en-GB" sz="1400">
                <a:latin typeface="Arial" charset="0"/>
              </a:rPr>
              <a:t>Or forms pathways around the memories to block them</a:t>
            </a:r>
          </a:p>
        </p:txBody>
      </p:sp>
      <p:sp>
        <p:nvSpPr>
          <p:cNvPr id="1096739" name="Text Box 35"/>
          <p:cNvSpPr txBox="1">
            <a:spLocks noChangeArrowheads="1"/>
          </p:cNvSpPr>
          <p:nvPr/>
        </p:nvSpPr>
        <p:spPr bwMode="auto">
          <a:xfrm>
            <a:off x="6877050" y="260350"/>
            <a:ext cx="165576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Experiences are forgotten if the are not used</a:t>
            </a:r>
            <a:br>
              <a:rPr lang="en-GB" sz="1400">
                <a:latin typeface="Arial" charset="0"/>
              </a:rPr>
            </a:br>
            <a:r>
              <a:rPr lang="en-GB" sz="1400">
                <a:latin typeface="Arial" charset="0"/>
              </a:rPr>
              <a:t>Use it or lose it </a:t>
            </a:r>
          </a:p>
        </p:txBody>
      </p:sp>
      <p:sp>
        <p:nvSpPr>
          <p:cNvPr id="1096740" name="Text Box 36"/>
          <p:cNvSpPr txBox="1">
            <a:spLocks noChangeArrowheads="1"/>
          </p:cNvSpPr>
          <p:nvPr/>
        </p:nvSpPr>
        <p:spPr bwMode="auto">
          <a:xfrm>
            <a:off x="1979613" y="5157788"/>
            <a:ext cx="1655762"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1400">
                <a:latin typeface="Arial" charset="0"/>
              </a:rPr>
              <a:t>Use visions, dreams, Imagination, meditation, words call things that aren’t as if they are</a:t>
            </a:r>
          </a:p>
        </p:txBody>
      </p:sp>
      <p:sp>
        <p:nvSpPr>
          <p:cNvPr id="1096741" name="Line 37"/>
          <p:cNvSpPr>
            <a:spLocks noChangeShapeType="1"/>
          </p:cNvSpPr>
          <p:nvPr/>
        </p:nvSpPr>
        <p:spPr bwMode="auto">
          <a:xfrm flipV="1">
            <a:off x="1763713" y="4941888"/>
            <a:ext cx="0" cy="358775"/>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6742" name="Text Box 38"/>
          <p:cNvSpPr txBox="1">
            <a:spLocks noChangeArrowheads="1"/>
          </p:cNvSpPr>
          <p:nvPr/>
        </p:nvSpPr>
        <p:spPr bwMode="auto">
          <a:xfrm>
            <a:off x="8566150" y="2636838"/>
            <a:ext cx="577850"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GB" sz="3200">
                <a:solidFill>
                  <a:srgbClr val="CC0000"/>
                </a:solidFill>
                <a:latin typeface="Arial" charset="0"/>
              </a:rPr>
              <a:t>H</a:t>
            </a:r>
            <a:br>
              <a:rPr lang="en-GB" sz="3200">
                <a:solidFill>
                  <a:srgbClr val="CC0000"/>
                </a:solidFill>
                <a:latin typeface="Arial" charset="0"/>
              </a:rPr>
            </a:br>
            <a:r>
              <a:rPr lang="en-GB" sz="3200">
                <a:solidFill>
                  <a:srgbClr val="CC0000"/>
                </a:solidFill>
                <a:latin typeface="Arial" charset="0"/>
              </a:rPr>
              <a:t>E</a:t>
            </a:r>
            <a:br>
              <a:rPr lang="en-GB" sz="3200">
                <a:solidFill>
                  <a:srgbClr val="CC0000"/>
                </a:solidFill>
                <a:latin typeface="Arial" charset="0"/>
              </a:rPr>
            </a:br>
            <a:r>
              <a:rPr lang="en-GB" sz="3200">
                <a:solidFill>
                  <a:srgbClr val="CC0000"/>
                </a:solidFill>
                <a:latin typeface="Arial" charset="0"/>
              </a:rPr>
              <a:t>A</a:t>
            </a:r>
            <a:br>
              <a:rPr lang="en-GB" sz="3200">
                <a:solidFill>
                  <a:srgbClr val="CC0000"/>
                </a:solidFill>
                <a:latin typeface="Arial" charset="0"/>
              </a:rPr>
            </a:br>
            <a:r>
              <a:rPr lang="en-GB" sz="3200">
                <a:solidFill>
                  <a:srgbClr val="CC0000"/>
                </a:solidFill>
                <a:latin typeface="Arial" charset="0"/>
              </a:rPr>
              <a:t>R</a:t>
            </a:r>
            <a:br>
              <a:rPr lang="en-GB" sz="3200">
                <a:solidFill>
                  <a:srgbClr val="CC0000"/>
                </a:solidFill>
                <a:latin typeface="Arial" charset="0"/>
              </a:rPr>
            </a:br>
            <a:r>
              <a:rPr lang="en-GB" sz="3200">
                <a:solidFill>
                  <a:srgbClr val="CC0000"/>
                </a:solidFill>
                <a:latin typeface="Arial"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7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67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67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67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67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9673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67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67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67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67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67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9673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96734">
                                            <p:txEl>
                                              <p:pRg st="1" end="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096738">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6738">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967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9673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967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967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967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67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9672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967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967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9673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096739">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096727">
                                            <p:txEl>
                                              <p:pRg st="0" end="0"/>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1096728">
                                            <p:txEl>
                                              <p:pRg st="0" end="0"/>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9674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0967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6" grpId="0"/>
      <p:bldP spid="1096707" grpId="0" animBg="1"/>
      <p:bldP spid="1096708" grpId="0" animBg="1"/>
      <p:bldP spid="1096718" grpId="0"/>
      <p:bldP spid="1096719" grpId="0"/>
      <p:bldP spid="1096720" grpId="0" animBg="1"/>
      <p:bldP spid="1096721" grpId="0" animBg="1"/>
      <p:bldP spid="1096722" grpId="0"/>
      <p:bldP spid="1096723" grpId="0"/>
      <p:bldP spid="1096724" grpId="0" animBg="1"/>
      <p:bldP spid="1096725" grpId="0" animBg="1"/>
      <p:bldP spid="1096726" grpId="0"/>
      <p:bldP spid="1096729" grpId="0" animBg="1"/>
      <p:bldP spid="1096730" grpId="0" animBg="1"/>
      <p:bldP spid="1096731" grpId="0"/>
      <p:bldP spid="1096732" grpId="0"/>
      <p:bldP spid="1096733" grpId="0"/>
      <p:bldP spid="1096736" grpId="0"/>
      <p:bldP spid="1096740" grpId="0"/>
      <p:bldP spid="1096741" grpId="0" animBg="1"/>
      <p:bldP spid="1096742"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50800" cap="flat" cmpd="sng" algn="ctr">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114591</TotalTime>
  <Words>1392</Words>
  <Application>Microsoft Office PowerPoint</Application>
  <PresentationFormat>On-screen Show (4:3)</PresentationFormat>
  <Paragraphs>290</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Tahoma</vt:lpstr>
      <vt:lpstr>Wingdings</vt:lpstr>
      <vt:lpstr>Verdana</vt:lpstr>
      <vt:lpstr>Ocean</vt:lpstr>
      <vt:lpstr>Default Design</vt:lpstr>
      <vt:lpstr>PowerPoint Presentation</vt:lpstr>
      <vt:lpstr>Preparing for Destiny - Investiture</vt:lpstr>
      <vt:lpstr> Preparing for Destiny - Investiture</vt:lpstr>
      <vt:lpstr>Preparing for Destiny - Investiture</vt:lpstr>
      <vt:lpstr> Preparing for Destiny - Succession</vt:lpstr>
      <vt:lpstr>PowerPoint Presentation</vt:lpstr>
      <vt:lpstr>PowerPoint Presentation</vt:lpstr>
      <vt:lpstr>PowerPoint Presentation</vt:lpstr>
      <vt:lpstr>PowerPoint Presentation</vt:lpstr>
      <vt:lpstr>PowerPoint Presentation</vt:lpstr>
      <vt:lpstr>PowerPoint Presentation</vt:lpstr>
      <vt:lpstr>Preparing for destiny - spirit building</vt:lpstr>
      <vt:lpstr>Word – Doorway &amp; Anchor</vt:lpstr>
      <vt:lpstr>Meditation</vt:lpstr>
      <vt:lpstr>Meditation</vt:lpstr>
      <vt:lpstr>Meditation</vt:lpstr>
      <vt:lpstr>Meditation</vt:lpstr>
      <vt:lpstr>Meditation</vt:lpstr>
      <vt:lpstr>PowerPoint Presentation</vt:lpstr>
      <vt:lpstr>7 Steps to Meditation</vt:lpstr>
      <vt:lpstr>Word in Meditation</vt:lpstr>
      <vt:lpstr>Word in Meditation</vt:lpstr>
      <vt:lpstr>Word in Meditation</vt:lpstr>
      <vt:lpstr>Preparing for Destiny – Soul</vt:lpstr>
      <vt:lpstr>Preparing for Destiny- Practice</vt:lpstr>
      <vt:lpstr>Preparing for Destiny – Soul</vt:lpstr>
      <vt:lpstr>PowerPoint Presentation</vt:lpstr>
      <vt:lpstr>PowerPoint Presentation</vt:lpstr>
    </vt:vector>
  </TitlesOfParts>
  <Company>FREEDOM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Parsons</dc:creator>
  <cp:lastModifiedBy>Mike Parsons</cp:lastModifiedBy>
  <cp:revision>481</cp:revision>
  <dcterms:created xsi:type="dcterms:W3CDTF">2011-05-11T11:14:13Z</dcterms:created>
  <dcterms:modified xsi:type="dcterms:W3CDTF">2012-01-16T13:15:34Z</dcterms:modified>
</cp:coreProperties>
</file>