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60" r:id="rId3"/>
    <p:sldMasterId id="2147483773" r:id="rId4"/>
  </p:sldMasterIdLst>
  <p:notesMasterIdLst>
    <p:notesMasterId r:id="rId46"/>
  </p:notesMasterIdLst>
  <p:sldIdLst>
    <p:sldId id="700" r:id="rId5"/>
    <p:sldId id="655" r:id="rId6"/>
    <p:sldId id="656" r:id="rId7"/>
    <p:sldId id="657" r:id="rId8"/>
    <p:sldId id="659" r:id="rId9"/>
    <p:sldId id="660" r:id="rId10"/>
    <p:sldId id="661" r:id="rId11"/>
    <p:sldId id="662" r:id="rId12"/>
    <p:sldId id="663" r:id="rId13"/>
    <p:sldId id="676" r:id="rId14"/>
    <p:sldId id="664" r:id="rId15"/>
    <p:sldId id="665" r:id="rId16"/>
    <p:sldId id="666" r:id="rId17"/>
    <p:sldId id="667" r:id="rId18"/>
    <p:sldId id="669" r:id="rId19"/>
    <p:sldId id="677" r:id="rId20"/>
    <p:sldId id="671" r:id="rId21"/>
    <p:sldId id="672" r:id="rId22"/>
    <p:sldId id="673" r:id="rId23"/>
    <p:sldId id="674" r:id="rId24"/>
    <p:sldId id="675" r:id="rId25"/>
    <p:sldId id="626" r:id="rId26"/>
    <p:sldId id="683" r:id="rId27"/>
    <p:sldId id="684" r:id="rId28"/>
    <p:sldId id="685" r:id="rId29"/>
    <p:sldId id="686" r:id="rId30"/>
    <p:sldId id="687" r:id="rId31"/>
    <p:sldId id="688" r:id="rId32"/>
    <p:sldId id="746" r:id="rId33"/>
    <p:sldId id="741" r:id="rId34"/>
    <p:sldId id="747" r:id="rId35"/>
    <p:sldId id="748" r:id="rId36"/>
    <p:sldId id="749" r:id="rId37"/>
    <p:sldId id="750" r:id="rId38"/>
    <p:sldId id="742" r:id="rId39"/>
    <p:sldId id="744" r:id="rId40"/>
    <p:sldId id="743" r:id="rId41"/>
    <p:sldId id="737" r:id="rId42"/>
    <p:sldId id="738" r:id="rId43"/>
    <p:sldId id="739" r:id="rId44"/>
    <p:sldId id="69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595370-A736-4B65-AE93-F2745C763627}">
          <p14:sldIdLst>
            <p14:sldId id="700"/>
            <p14:sldId id="655"/>
            <p14:sldId id="656"/>
            <p14:sldId id="657"/>
            <p14:sldId id="659"/>
            <p14:sldId id="660"/>
            <p14:sldId id="661"/>
            <p14:sldId id="662"/>
            <p14:sldId id="663"/>
            <p14:sldId id="676"/>
            <p14:sldId id="664"/>
            <p14:sldId id="665"/>
            <p14:sldId id="666"/>
            <p14:sldId id="667"/>
            <p14:sldId id="669"/>
            <p14:sldId id="677"/>
            <p14:sldId id="671"/>
            <p14:sldId id="672"/>
            <p14:sldId id="673"/>
            <p14:sldId id="674"/>
            <p14:sldId id="675"/>
            <p14:sldId id="626"/>
            <p14:sldId id="683"/>
            <p14:sldId id="684"/>
            <p14:sldId id="685"/>
            <p14:sldId id="686"/>
            <p14:sldId id="687"/>
            <p14:sldId id="688"/>
          </p14:sldIdLst>
        </p14:section>
        <p14:section name="Untitled Section" id="{A3F16772-4661-4E18-AE54-A8E6F14FEA0F}">
          <p14:sldIdLst>
            <p14:sldId id="746"/>
            <p14:sldId id="741"/>
            <p14:sldId id="747"/>
            <p14:sldId id="748"/>
            <p14:sldId id="749"/>
            <p14:sldId id="750"/>
            <p14:sldId id="742"/>
            <p14:sldId id="744"/>
            <p14:sldId id="743"/>
            <p14:sldId id="737"/>
            <p14:sldId id="738"/>
            <p14:sldId id="739"/>
            <p14:sldId id="6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9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247" autoAdjust="0"/>
    <p:restoredTop sz="94660"/>
  </p:normalViewPr>
  <p:slideViewPr>
    <p:cSldViewPr>
      <p:cViewPr>
        <p:scale>
          <a:sx n="74" d="100"/>
          <a:sy n="74" d="100"/>
        </p:scale>
        <p:origin x="-366" y="-96"/>
      </p:cViewPr>
      <p:guideLst>
        <p:guide orient="horz" pos="2160"/>
        <p:guide pos="2880"/>
      </p:guideLst>
    </p:cSldViewPr>
  </p:slideViewPr>
  <p:notesTextViewPr>
    <p:cViewPr>
      <p:scale>
        <a:sx n="1" d="1"/>
        <a:sy n="1" d="1"/>
      </p:scale>
      <p:origin x="0" y="0"/>
    </p:cViewPr>
  </p:notesTextViewPr>
  <p:sorterViewPr>
    <p:cViewPr>
      <p:scale>
        <a:sx n="100" d="100"/>
        <a:sy n="100" d="100"/>
      </p:scale>
      <p:origin x="0" y="7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01/08/2014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781050" eaLnBrk="0" hangingPunct="0">
              <a:defRPr>
                <a:solidFill>
                  <a:schemeClr val="tx1"/>
                </a:solidFill>
                <a:latin typeface="Arial" charset="0"/>
                <a:cs typeface="Arial" charset="0"/>
              </a:defRPr>
            </a:lvl1pPr>
            <a:lvl2pPr marL="742950" indent="-285750" defTabSz="781050" eaLnBrk="0" hangingPunct="0">
              <a:defRPr>
                <a:solidFill>
                  <a:schemeClr val="tx1"/>
                </a:solidFill>
                <a:latin typeface="Arial" charset="0"/>
                <a:cs typeface="Arial" charset="0"/>
              </a:defRPr>
            </a:lvl2pPr>
            <a:lvl3pPr marL="1143000" indent="-228600" defTabSz="781050" eaLnBrk="0" hangingPunct="0">
              <a:defRPr>
                <a:solidFill>
                  <a:schemeClr val="tx1"/>
                </a:solidFill>
                <a:latin typeface="Arial" charset="0"/>
                <a:cs typeface="Arial" charset="0"/>
              </a:defRPr>
            </a:lvl3pPr>
            <a:lvl4pPr marL="1600200" indent="-228600" defTabSz="781050" eaLnBrk="0" hangingPunct="0">
              <a:defRPr>
                <a:solidFill>
                  <a:schemeClr val="tx1"/>
                </a:solidFill>
                <a:latin typeface="Arial" charset="0"/>
                <a:cs typeface="Arial" charset="0"/>
              </a:defRPr>
            </a:lvl4pPr>
            <a:lvl5pPr marL="2057400" indent="-228600" defTabSz="781050" eaLnBrk="0" hangingPunct="0">
              <a:defRPr>
                <a:solidFill>
                  <a:schemeClr val="tx1"/>
                </a:solidFill>
                <a:latin typeface="Arial" charset="0"/>
                <a:cs typeface="Arial" charset="0"/>
              </a:defRPr>
            </a:lvl5pPr>
            <a:lvl6pPr marL="2514600" indent="-228600" defTabSz="781050" eaLnBrk="0" fontAlgn="base" hangingPunct="0">
              <a:spcBef>
                <a:spcPct val="0"/>
              </a:spcBef>
              <a:spcAft>
                <a:spcPct val="0"/>
              </a:spcAft>
              <a:defRPr>
                <a:solidFill>
                  <a:schemeClr val="tx1"/>
                </a:solidFill>
                <a:latin typeface="Arial" charset="0"/>
                <a:cs typeface="Arial" charset="0"/>
              </a:defRPr>
            </a:lvl6pPr>
            <a:lvl7pPr marL="2971800" indent="-228600" defTabSz="781050" eaLnBrk="0" fontAlgn="base" hangingPunct="0">
              <a:spcBef>
                <a:spcPct val="0"/>
              </a:spcBef>
              <a:spcAft>
                <a:spcPct val="0"/>
              </a:spcAft>
              <a:defRPr>
                <a:solidFill>
                  <a:schemeClr val="tx1"/>
                </a:solidFill>
                <a:latin typeface="Arial" charset="0"/>
                <a:cs typeface="Arial" charset="0"/>
              </a:defRPr>
            </a:lvl7pPr>
            <a:lvl8pPr marL="3429000" indent="-228600" defTabSz="781050" eaLnBrk="0" fontAlgn="base" hangingPunct="0">
              <a:spcBef>
                <a:spcPct val="0"/>
              </a:spcBef>
              <a:spcAft>
                <a:spcPct val="0"/>
              </a:spcAft>
              <a:defRPr>
                <a:solidFill>
                  <a:schemeClr val="tx1"/>
                </a:solidFill>
                <a:latin typeface="Arial" charset="0"/>
                <a:cs typeface="Arial" charset="0"/>
              </a:defRPr>
            </a:lvl8pPr>
            <a:lvl9pPr marL="3886200" indent="-228600" defTabSz="781050" eaLnBrk="0" fontAlgn="base" hangingPunct="0">
              <a:spcBef>
                <a:spcPct val="0"/>
              </a:spcBef>
              <a:spcAft>
                <a:spcPct val="0"/>
              </a:spcAft>
              <a:defRPr>
                <a:solidFill>
                  <a:schemeClr val="tx1"/>
                </a:solidFill>
                <a:latin typeface="Arial" charset="0"/>
                <a:cs typeface="Arial" charset="0"/>
              </a:defRPr>
            </a:lvl9pPr>
          </a:lstStyle>
          <a:p>
            <a:pPr eaLnBrk="1" hangingPunct="1"/>
            <a:fld id="{FBCB69A1-CE21-4B71-9162-B7AB846DA0CE}" type="slidenum">
              <a:rPr lang="en-GB" altLang="en-US" smtClean="0">
                <a:solidFill>
                  <a:prstClr val="black"/>
                </a:solidFill>
              </a:rPr>
              <a:pPr eaLnBrk="1" hangingPunct="1"/>
              <a:t>30</a:t>
            </a:fld>
            <a:endParaRPr lang="en-GB" alt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781050" eaLnBrk="0" hangingPunct="0">
              <a:defRPr>
                <a:solidFill>
                  <a:schemeClr val="tx1"/>
                </a:solidFill>
                <a:latin typeface="Arial" charset="0"/>
                <a:cs typeface="Arial" charset="0"/>
              </a:defRPr>
            </a:lvl1pPr>
            <a:lvl2pPr marL="742950" indent="-285750" defTabSz="781050" eaLnBrk="0" hangingPunct="0">
              <a:defRPr>
                <a:solidFill>
                  <a:schemeClr val="tx1"/>
                </a:solidFill>
                <a:latin typeface="Arial" charset="0"/>
                <a:cs typeface="Arial" charset="0"/>
              </a:defRPr>
            </a:lvl2pPr>
            <a:lvl3pPr marL="1143000" indent="-228600" defTabSz="781050" eaLnBrk="0" hangingPunct="0">
              <a:defRPr>
                <a:solidFill>
                  <a:schemeClr val="tx1"/>
                </a:solidFill>
                <a:latin typeface="Arial" charset="0"/>
                <a:cs typeface="Arial" charset="0"/>
              </a:defRPr>
            </a:lvl3pPr>
            <a:lvl4pPr marL="1600200" indent="-228600" defTabSz="781050" eaLnBrk="0" hangingPunct="0">
              <a:defRPr>
                <a:solidFill>
                  <a:schemeClr val="tx1"/>
                </a:solidFill>
                <a:latin typeface="Arial" charset="0"/>
                <a:cs typeface="Arial" charset="0"/>
              </a:defRPr>
            </a:lvl4pPr>
            <a:lvl5pPr marL="2057400" indent="-228600" defTabSz="781050" eaLnBrk="0" hangingPunct="0">
              <a:defRPr>
                <a:solidFill>
                  <a:schemeClr val="tx1"/>
                </a:solidFill>
                <a:latin typeface="Arial" charset="0"/>
                <a:cs typeface="Arial" charset="0"/>
              </a:defRPr>
            </a:lvl5pPr>
            <a:lvl6pPr marL="2514600" indent="-228600" defTabSz="781050" eaLnBrk="0" fontAlgn="base" hangingPunct="0">
              <a:spcBef>
                <a:spcPct val="0"/>
              </a:spcBef>
              <a:spcAft>
                <a:spcPct val="0"/>
              </a:spcAft>
              <a:defRPr>
                <a:solidFill>
                  <a:schemeClr val="tx1"/>
                </a:solidFill>
                <a:latin typeface="Arial" charset="0"/>
                <a:cs typeface="Arial" charset="0"/>
              </a:defRPr>
            </a:lvl6pPr>
            <a:lvl7pPr marL="2971800" indent="-228600" defTabSz="781050" eaLnBrk="0" fontAlgn="base" hangingPunct="0">
              <a:spcBef>
                <a:spcPct val="0"/>
              </a:spcBef>
              <a:spcAft>
                <a:spcPct val="0"/>
              </a:spcAft>
              <a:defRPr>
                <a:solidFill>
                  <a:schemeClr val="tx1"/>
                </a:solidFill>
                <a:latin typeface="Arial" charset="0"/>
                <a:cs typeface="Arial" charset="0"/>
              </a:defRPr>
            </a:lvl7pPr>
            <a:lvl8pPr marL="3429000" indent="-228600" defTabSz="781050" eaLnBrk="0" fontAlgn="base" hangingPunct="0">
              <a:spcBef>
                <a:spcPct val="0"/>
              </a:spcBef>
              <a:spcAft>
                <a:spcPct val="0"/>
              </a:spcAft>
              <a:defRPr>
                <a:solidFill>
                  <a:schemeClr val="tx1"/>
                </a:solidFill>
                <a:latin typeface="Arial" charset="0"/>
                <a:cs typeface="Arial" charset="0"/>
              </a:defRPr>
            </a:lvl8pPr>
            <a:lvl9pPr marL="3886200" indent="-228600" defTabSz="781050" eaLnBrk="0" fontAlgn="base" hangingPunct="0">
              <a:spcBef>
                <a:spcPct val="0"/>
              </a:spcBef>
              <a:spcAft>
                <a:spcPct val="0"/>
              </a:spcAft>
              <a:defRPr>
                <a:solidFill>
                  <a:schemeClr val="tx1"/>
                </a:solidFill>
                <a:latin typeface="Arial" charset="0"/>
                <a:cs typeface="Arial" charset="0"/>
              </a:defRPr>
            </a:lvl9pPr>
          </a:lstStyle>
          <a:p>
            <a:pPr eaLnBrk="1" hangingPunct="1"/>
            <a:fld id="{FBCB69A1-CE21-4B71-9162-B7AB846DA0CE}" type="slidenum">
              <a:rPr lang="en-GB" altLang="en-US" smtClean="0">
                <a:solidFill>
                  <a:prstClr val="black"/>
                </a:solidFill>
              </a:rPr>
              <a:pPr eaLnBrk="1" hangingPunct="1"/>
              <a:t>31</a:t>
            </a:fld>
            <a:endParaRPr lang="en-GB" alt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8/1/2014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3959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8/1/2014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0176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8/1/2014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7835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1003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790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6668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947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3057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70604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4254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0607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9746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076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8068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693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89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4184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3023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0225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1464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203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4271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7411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8/2/2014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7658865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8/2/2014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7091503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8/2/2014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74327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8/2/2014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68852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8/2/2014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24142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8/2/2014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53974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8/2/2014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6962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8/2/2014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53721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8/2/2014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39876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8/2/2014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01788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8/2/2014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2577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297637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133894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8/2/2014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1957530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2" name="Title 1"/>
          <p:cNvSpPr>
            <a:spLocks noGrp="1"/>
          </p:cNvSpPr>
          <p:nvPr>
            <p:ph type="title"/>
          </p:nvPr>
        </p:nvSpPr>
        <p:spPr>
          <a:xfrm>
            <a:off x="467544" y="17161"/>
            <a:ext cx="8229600" cy="708688"/>
          </a:xfrm>
        </p:spPr>
        <p:txBody>
          <a:bodyPr>
            <a:normAutofit fontScale="90000"/>
          </a:bodyPr>
          <a:lstStyle/>
          <a:p>
            <a:r>
              <a:rPr lang="en-GB" b="1" dirty="0">
                <a:ln>
                  <a:solidFill>
                    <a:schemeClr val="tx1"/>
                  </a:solidFill>
                </a:ln>
              </a:rPr>
              <a:t>Deep Calls to Deep</a:t>
            </a:r>
          </a:p>
        </p:txBody>
      </p:sp>
      <p:sp>
        <p:nvSpPr>
          <p:cNvPr id="5" name="Title 1"/>
          <p:cNvSpPr txBox="1">
            <a:spLocks/>
          </p:cNvSpPr>
          <p:nvPr/>
        </p:nvSpPr>
        <p:spPr>
          <a:xfrm>
            <a:off x="395536" y="980728"/>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tx1"/>
                  </a:solidFill>
                </a:ln>
                <a:effectLst>
                  <a:outerShdw blurRad="38100" dist="38100" dir="2700000" algn="tl">
                    <a:srgbClr val="000000">
                      <a:alpha val="43137"/>
                    </a:srgbClr>
                  </a:outerShdw>
                </a:effectLst>
              </a:rPr>
              <a:t>Freedom Apostolic Resources </a:t>
            </a:r>
            <a:endParaRPr lang="en-GB" b="1" dirty="0">
              <a:ln>
                <a:solidFill>
                  <a:schemeClr val="tx1"/>
                </a:solidFill>
              </a:ln>
              <a:effectLst>
                <a:outerShdw blurRad="38100" dist="38100" dir="2700000" algn="tl">
                  <a:srgbClr val="000000">
                    <a:alpha val="43137"/>
                  </a:srgbClr>
                </a:outerShdw>
              </a:effectLst>
            </a:endParaRPr>
          </a:p>
        </p:txBody>
      </p:sp>
      <p:sp>
        <p:nvSpPr>
          <p:cNvPr id="6" name="Title 1"/>
          <p:cNvSpPr txBox="1">
            <a:spLocks/>
          </p:cNvSpPr>
          <p:nvPr/>
        </p:nvSpPr>
        <p:spPr>
          <a:xfrm>
            <a:off x="517848" y="3429000"/>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bg1"/>
                  </a:solidFill>
                </a:ln>
                <a:solidFill>
                  <a:srgbClr val="002060"/>
                </a:solidFill>
                <a:effectLst>
                  <a:outerShdw blurRad="38100" dist="38100" dir="2700000" algn="tl">
                    <a:srgbClr val="000000">
                      <a:alpha val="43137"/>
                    </a:srgbClr>
                  </a:outerShdw>
                </a:effectLst>
              </a:rPr>
              <a:t>www.freedomtrust.org.uk/AR</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7" name="Title 1"/>
          <p:cNvSpPr txBox="1">
            <a:spLocks/>
          </p:cNvSpPr>
          <p:nvPr/>
        </p:nvSpPr>
        <p:spPr>
          <a:xfrm>
            <a:off x="552999" y="4293096"/>
            <a:ext cx="8229600" cy="708688"/>
          </a:xfrm>
          <a:prstGeom prst="rect">
            <a:avLst/>
          </a:prstGeom>
        </p:spPr>
        <p:txBody>
          <a:bodyPr vert="horz" lIns="0" tIns="0" rIns="0" bIns="0" rtlCol="0" anchor="t" anchorCtr="0">
            <a:normAutofit fontScale="825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www.freedomarc.wordpress.com</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9" name="Title 1"/>
          <p:cNvSpPr txBox="1">
            <a:spLocks/>
          </p:cNvSpPr>
          <p:nvPr/>
        </p:nvSpPr>
        <p:spPr>
          <a:xfrm>
            <a:off x="539552" y="5462426"/>
            <a:ext cx="8229600" cy="708688"/>
          </a:xfrm>
          <a:prstGeom prst="rect">
            <a:avLst/>
          </a:prstGeom>
        </p:spPr>
        <p:txBody>
          <a:bodyPr vert="horz" lIns="0" tIns="0" rIns="0" bIns="0" rtlCol="0" anchor="t" anchorCtr="0">
            <a:normAutofit fontScale="90000" lnSpcReduction="2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mike@freedomarc.org</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78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Colossians 3:1-2 Therefore if you have been </a:t>
            </a:r>
            <a:r>
              <a:rPr lang="en-GB" sz="4400" dirty="0">
                <a:solidFill>
                  <a:srgbClr val="FFFF00"/>
                </a:solidFill>
                <a:effectLst>
                  <a:outerShdw blurRad="38100" dist="38100" dir="2700000" algn="ctr" rotWithShape="0">
                    <a:schemeClr val="tx1"/>
                  </a:outerShdw>
                </a:effectLst>
              </a:rPr>
              <a:t>raised up </a:t>
            </a:r>
            <a:r>
              <a:rPr lang="en-GB" sz="4400" dirty="0">
                <a:effectLst>
                  <a:outerShdw blurRad="38100" dist="38100" dir="2700000" algn="ctr" rotWithShape="0">
                    <a:schemeClr val="tx1"/>
                  </a:outerShdw>
                </a:effectLst>
              </a:rPr>
              <a:t>with Christ, keep </a:t>
            </a:r>
            <a:r>
              <a:rPr lang="en-GB" sz="4400" dirty="0">
                <a:solidFill>
                  <a:srgbClr val="FFFF00"/>
                </a:solidFill>
                <a:effectLst>
                  <a:outerShdw blurRad="38100" dist="38100" dir="2700000" algn="ctr" rotWithShape="0">
                    <a:schemeClr val="tx1"/>
                  </a:outerShdw>
                </a:effectLst>
              </a:rPr>
              <a:t>seeking the things above</a:t>
            </a:r>
            <a:r>
              <a:rPr lang="en-GB" sz="4400" dirty="0">
                <a:effectLst>
                  <a:outerShdw blurRad="38100" dist="38100" dir="2700000" algn="ctr" rotWithShape="0">
                    <a:schemeClr val="tx1"/>
                  </a:outerShdw>
                </a:effectLst>
              </a:rPr>
              <a:t>, where Christ is, seated at the right hand of God. Set your mind on the </a:t>
            </a:r>
            <a:r>
              <a:rPr lang="en-GB" sz="4400" dirty="0">
                <a:solidFill>
                  <a:srgbClr val="FFFF00"/>
                </a:solidFill>
                <a:effectLst>
                  <a:outerShdw blurRad="38100" dist="38100" dir="2700000" algn="ctr" rotWithShape="0">
                    <a:schemeClr val="tx1"/>
                  </a:outerShdw>
                </a:effectLst>
              </a:rPr>
              <a:t>things above</a:t>
            </a:r>
            <a:r>
              <a:rPr lang="en-GB" sz="4400" dirty="0">
                <a:effectLst>
                  <a:outerShdw blurRad="38100" dist="38100" dir="2700000" algn="ctr" rotWithShape="0">
                    <a:schemeClr val="tx1"/>
                  </a:outerShdw>
                </a:effectLst>
              </a:rPr>
              <a:t>, not on the things that are on earth</a:t>
            </a:r>
            <a:r>
              <a:rPr lang="en-GB" sz="4400" dirty="0" smtClean="0">
                <a:effectLst>
                  <a:outerShdw blurRad="38100" dist="38100" dir="2700000" algn="ctr" rotWithShape="0">
                    <a:schemeClr val="tx1"/>
                  </a:outerShdw>
                </a:effectLst>
              </a:rPr>
              <a:t>.</a:t>
            </a:r>
          </a:p>
          <a:p>
            <a:r>
              <a:rPr lang="en-GB" sz="4400" dirty="0" smtClean="0">
                <a:effectLst>
                  <a:outerShdw blurRad="38100" dist="38100" dir="2700000" algn="ctr" rotWithShape="0">
                    <a:schemeClr val="tx1"/>
                  </a:outerShdw>
                </a:effectLst>
              </a:rPr>
              <a:t>This represents the key revelatory principle in the NEW ways</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39469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What </a:t>
            </a:r>
            <a:r>
              <a:rPr lang="en-GB" sz="4400" dirty="0">
                <a:effectLst>
                  <a:outerShdw blurRad="38100" dist="38100" dir="2700000" algn="ctr" rotWithShape="0">
                    <a:schemeClr val="tx1"/>
                  </a:outerShdw>
                </a:effectLst>
              </a:rPr>
              <a:t>are </a:t>
            </a:r>
            <a:r>
              <a:rPr lang="en-GB" sz="4400" dirty="0" smtClean="0">
                <a:effectLst>
                  <a:outerShdw blurRad="38100" dist="38100" dir="2700000" algn="ctr" rotWithShape="0">
                    <a:schemeClr val="tx1"/>
                  </a:outerShdw>
                </a:effectLst>
              </a:rPr>
              <a:t>the new </a:t>
            </a:r>
            <a:r>
              <a:rPr lang="en-GB" sz="4400" dirty="0">
                <a:effectLst>
                  <a:outerShdw blurRad="38100" dist="38100" dir="2700000" algn="ctr" rotWithShape="0">
                    <a:schemeClr val="tx1"/>
                  </a:outerShdw>
                </a:effectLst>
              </a:rPr>
              <a:t>things</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governmental structure patterned after </a:t>
            </a:r>
            <a:r>
              <a:rPr lang="en-GB" sz="4400" dirty="0" smtClean="0">
                <a:effectLst>
                  <a:outerShdw blurRad="38100" dist="38100" dir="2700000" algn="ctr" rotWithShape="0">
                    <a:schemeClr val="tx1"/>
                  </a:outerShdw>
                </a:effectLst>
              </a:rPr>
              <a:t>heaven</a:t>
            </a:r>
          </a:p>
          <a:p>
            <a:pPr>
              <a:lnSpc>
                <a:spcPct val="110000"/>
              </a:lnSpc>
              <a:spcBef>
                <a:spcPts val="600"/>
              </a:spcBef>
            </a:pPr>
            <a:r>
              <a:rPr lang="en-GB" sz="4400" dirty="0" smtClean="0">
                <a:effectLst>
                  <a:outerShdw blurRad="38100" dist="38100" dir="2700000" algn="ctr" rotWithShape="0">
                    <a:schemeClr val="tx1"/>
                  </a:outerShdw>
                </a:effectLst>
              </a:rPr>
              <a:t>Both </a:t>
            </a:r>
            <a:r>
              <a:rPr lang="en-GB" sz="4400" dirty="0">
                <a:effectLst>
                  <a:outerShdw blurRad="38100" dist="38100" dir="2700000" algn="ctr" rotWithShape="0">
                    <a:schemeClr val="tx1"/>
                  </a:outerShdw>
                </a:effectLst>
              </a:rPr>
              <a:t>for the corporate and the </a:t>
            </a:r>
            <a:r>
              <a:rPr lang="en-GB" sz="4400" dirty="0" smtClean="0">
                <a:effectLst>
                  <a:outerShdw blurRad="38100" dist="38100" dir="2700000" algn="ctr" rotWithShape="0">
                    <a:schemeClr val="tx1"/>
                  </a:outerShdw>
                </a:effectLst>
              </a:rPr>
              <a:t>individual</a:t>
            </a:r>
          </a:p>
          <a:p>
            <a:pPr>
              <a:lnSpc>
                <a:spcPct val="110000"/>
              </a:lnSpc>
              <a:spcBef>
                <a:spcPts val="600"/>
              </a:spcBef>
            </a:pPr>
            <a:r>
              <a:rPr lang="en-GB" sz="4400" dirty="0" smtClean="0">
                <a:effectLst>
                  <a:outerShdw blurRad="38100" dist="38100" dir="2700000" algn="ctr" rotWithShape="0">
                    <a:schemeClr val="tx1"/>
                  </a:outerShdw>
                </a:effectLst>
              </a:rPr>
              <a:t>Body, Soul and Spirit in wholeness connected to heaven flowing from inside out</a:t>
            </a:r>
          </a:p>
          <a:p>
            <a:pPr>
              <a:lnSpc>
                <a:spcPct val="110000"/>
              </a:lnSpc>
              <a:spcBef>
                <a:spcPts val="600"/>
              </a:spcBef>
            </a:pPr>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revelations </a:t>
            </a:r>
            <a:r>
              <a:rPr lang="en-GB" sz="4400" dirty="0" smtClean="0">
                <a:effectLst>
                  <a:outerShdw blurRad="38100" dist="38100" dir="2700000" algn="ctr" rotWithShape="0">
                    <a:schemeClr val="tx1"/>
                  </a:outerShdw>
                </a:effectLst>
              </a:rPr>
              <a:t>and understanding of </a:t>
            </a:r>
            <a:r>
              <a:rPr lang="en-GB" sz="4400" dirty="0">
                <a:effectLst>
                  <a:outerShdw blurRad="38100" dist="38100" dir="2700000" algn="ctr" rotWithShape="0">
                    <a:schemeClr val="tx1"/>
                  </a:outerShdw>
                </a:effectLst>
              </a:rPr>
              <a:t>how to </a:t>
            </a:r>
            <a:r>
              <a:rPr lang="en-GB" sz="4400" dirty="0" smtClean="0">
                <a:effectLst>
                  <a:outerShdw blurRad="38100" dist="38100" dir="2700000" algn="ctr" rotWithShape="0">
                    <a:schemeClr val="tx1"/>
                  </a:outerShdw>
                </a:effectLst>
              </a:rPr>
              <a:t>expand kingdom, subdue and rule</a:t>
            </a:r>
          </a:p>
        </p:txBody>
      </p:sp>
    </p:spTree>
    <p:extLst>
      <p:ext uri="{BB962C8B-B14F-4D97-AF65-F5344CB8AC3E}">
        <p14:creationId xmlns:p14="http://schemas.microsoft.com/office/powerpoint/2010/main" val="353198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ministry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teaching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prayer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interceding - experiential</a:t>
            </a:r>
          </a:p>
          <a:p>
            <a:r>
              <a:rPr lang="en-GB" sz="4400" dirty="0" smtClean="0">
                <a:effectLst>
                  <a:outerShdw blurRad="38100" dist="38100" dir="2700000" algn="ctr" rotWithShape="0">
                    <a:schemeClr val="tx1"/>
                  </a:outerShdw>
                </a:effectLst>
              </a:rPr>
              <a:t>New more effective ways </a:t>
            </a:r>
            <a:r>
              <a:rPr lang="en-GB" sz="4400" dirty="0">
                <a:effectLst>
                  <a:outerShdw blurRad="38100" dist="38100" dir="2700000" algn="ctr" rotWithShape="0">
                    <a:schemeClr val="tx1"/>
                  </a:outerShdw>
                </a:effectLst>
              </a:rPr>
              <a:t>of </a:t>
            </a:r>
            <a:r>
              <a:rPr lang="en-GB" sz="4400" dirty="0" smtClean="0">
                <a:effectLst>
                  <a:outerShdw blurRad="38100" dist="38100" dir="2700000" algn="ctr" rotWithShape="0">
                    <a:schemeClr val="tx1"/>
                  </a:outerShdw>
                </a:effectLst>
              </a:rPr>
              <a:t>kingdom administration </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partnering with the angelic </a:t>
            </a:r>
            <a:r>
              <a:rPr lang="en-GB" sz="4400" dirty="0" smtClean="0">
                <a:effectLst>
                  <a:outerShdw blurRad="38100" dist="38100" dir="2700000" algn="ctr" rotWithShape="0">
                    <a:schemeClr val="tx1"/>
                  </a:outerShdw>
                </a:effectLst>
              </a:rPr>
              <a:t>realm – ministering servants</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9574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New ways are about maturity</a:t>
            </a:r>
          </a:p>
          <a:p>
            <a:r>
              <a:rPr lang="en-GB" sz="4400" dirty="0" smtClean="0">
                <a:effectLst>
                  <a:outerShdw blurRad="38100" dist="38100" dir="2700000" algn="ctr" rotWithShape="0">
                    <a:schemeClr val="tx1"/>
                  </a:outerShdw>
                </a:effectLst>
              </a:rPr>
              <a:t>Moses did miracles, parted red sea, food just appeared, clothes never wore out, pillar cloud &amp; fire - children</a:t>
            </a:r>
          </a:p>
          <a:p>
            <a:r>
              <a:rPr lang="en-GB" sz="4400" dirty="0" smtClean="0">
                <a:effectLst>
                  <a:outerShdw blurRad="38100" dist="38100" dir="2700000" algn="ctr" rotWithShape="0">
                    <a:schemeClr val="tx1"/>
                  </a:outerShdw>
                </a:effectLst>
              </a:rPr>
              <a:t>Joshua - people miracles, parted Jordan, Jericho fall, sow &amp; reap</a:t>
            </a:r>
          </a:p>
          <a:p>
            <a:r>
              <a:rPr lang="en-GB" sz="4400" dirty="0" smtClean="0">
                <a:effectLst>
                  <a:outerShdw blurRad="38100" dist="38100" dir="2700000" algn="ctr" rotWithShape="0">
                    <a:schemeClr val="tx1"/>
                  </a:outerShdw>
                </a:effectLst>
              </a:rPr>
              <a:t>Jesus disciples – multiply food, do miracles, produce provision etc.</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12589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New ways of being salt and light</a:t>
            </a:r>
          </a:p>
          <a:p>
            <a:r>
              <a:rPr lang="en-GB" sz="4400" dirty="0" smtClean="0">
                <a:effectLst>
                  <a:outerShdw blurRad="38100" dist="38100" dir="2700000" algn="ctr" rotWithShape="0">
                    <a:schemeClr val="tx1"/>
                  </a:outerShdw>
                </a:effectLst>
              </a:rPr>
              <a:t>New ways of being agents of change in history, society and culture</a:t>
            </a:r>
          </a:p>
          <a:p>
            <a:r>
              <a:rPr lang="en-GB" sz="4400" dirty="0" smtClean="0">
                <a:effectLst>
                  <a:outerShdw blurRad="38100" dist="38100" dir="2700000" algn="ctr" rotWithShape="0">
                    <a:schemeClr val="tx1"/>
                  </a:outerShdw>
                </a:effectLst>
              </a:rPr>
              <a:t>Are we influenced or influencers?</a:t>
            </a:r>
          </a:p>
          <a:p>
            <a:r>
              <a:rPr lang="en-GB" sz="4400" dirty="0" smtClean="0">
                <a:effectLst>
                  <a:outerShdw blurRad="38100" dist="38100" dir="2700000" algn="ctr" rotWithShape="0">
                    <a:schemeClr val="tx1"/>
                  </a:outerShdw>
                </a:effectLst>
              </a:rPr>
              <a:t>New ways to bring transformation to our communities</a:t>
            </a:r>
          </a:p>
          <a:p>
            <a:r>
              <a:rPr lang="en-GB" sz="4400" dirty="0">
                <a:effectLst>
                  <a:outerShdw blurRad="38100" dist="38100" dir="2700000" algn="ctr" rotWithShape="0">
                    <a:schemeClr val="tx1"/>
                  </a:outerShdw>
                </a:effectLst>
              </a:rPr>
              <a:t>Establishing all things in heaven first so they can be manifested on </a:t>
            </a:r>
            <a:r>
              <a:rPr lang="en-GB" sz="4400" dirty="0" smtClean="0">
                <a:effectLst>
                  <a:outerShdw blurRad="38100" dist="38100" dir="2700000" algn="ctr" rotWithShape="0">
                    <a:schemeClr val="tx1"/>
                  </a:outerShdw>
                </a:effectLst>
              </a:rPr>
              <a:t>earth</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550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a:effectLst>
                  <a:outerShdw blurRad="38100" dist="38100" dir="2700000" algn="ctr" rotWithShape="0">
                    <a:schemeClr val="tx1"/>
                  </a:outerShdw>
                </a:effectLst>
              </a:rPr>
              <a:t>Compare the old and </a:t>
            </a:r>
            <a:r>
              <a:rPr lang="en-GB" sz="4400" dirty="0" smtClean="0">
                <a:effectLst>
                  <a:outerShdw blurRad="38100" dist="38100" dir="2700000" algn="ctr" rotWithShape="0">
                    <a:schemeClr val="tx1"/>
                  </a:outerShdw>
                </a:effectLst>
              </a:rPr>
              <a:t>new</a:t>
            </a:r>
          </a:p>
          <a:p>
            <a:pPr>
              <a:lnSpc>
                <a:spcPct val="110000"/>
              </a:lnSpc>
              <a:spcBef>
                <a:spcPts val="600"/>
              </a:spcBef>
            </a:pPr>
            <a:r>
              <a:rPr lang="en-GB" sz="4400" dirty="0">
                <a:effectLst>
                  <a:outerShdw blurRad="38100" dist="38100" dir="2700000" algn="ctr" rotWithShape="0">
                    <a:schemeClr val="tx1"/>
                  </a:outerShdw>
                </a:effectLst>
              </a:rPr>
              <a:t>P</a:t>
            </a:r>
            <a:r>
              <a:rPr lang="en-GB" sz="4400" dirty="0" smtClean="0">
                <a:effectLst>
                  <a:outerShdw blurRad="38100" dist="38100" dir="2700000" algn="ctr" rotWithShape="0">
                    <a:schemeClr val="tx1"/>
                  </a:outerShdw>
                </a:effectLst>
              </a:rPr>
              <a:t>rayer </a:t>
            </a:r>
            <a:r>
              <a:rPr lang="en-GB" sz="4400" dirty="0">
                <a:effectLst>
                  <a:outerShdw blurRad="38100" dist="38100" dir="2700000" algn="ctr" rotWithShape="0">
                    <a:schemeClr val="tx1"/>
                  </a:outerShdw>
                </a:effectLst>
              </a:rPr>
              <a:t>from earth asking for God's help from heaven </a:t>
            </a:r>
            <a:r>
              <a:rPr lang="en-GB" sz="4400" dirty="0" smtClean="0">
                <a:effectLst>
                  <a:outerShdw blurRad="38100" dist="38100" dir="2700000" algn="ctr" rotWithShape="0">
                    <a:schemeClr val="tx1"/>
                  </a:outerShdw>
                </a:effectLst>
              </a:rPr>
              <a:t>- God </a:t>
            </a:r>
            <a:r>
              <a:rPr lang="en-GB" sz="4400" dirty="0">
                <a:effectLst>
                  <a:outerShdw blurRad="38100" dist="38100" dir="2700000" algn="ctr" rotWithShape="0">
                    <a:schemeClr val="tx1"/>
                  </a:outerShdw>
                </a:effectLst>
              </a:rPr>
              <a:t>hears us from a distance</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Isaiah 64:1 Oh, that You would rend the heavens and come down,</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Isaiah </a:t>
            </a:r>
            <a:r>
              <a:rPr lang="en-GB" sz="4400" dirty="0">
                <a:effectLst>
                  <a:outerShdw blurRad="38100" dist="38100" dir="2700000" algn="ctr" rotWithShape="0">
                    <a:schemeClr val="tx1"/>
                  </a:outerShdw>
                </a:effectLst>
              </a:rPr>
              <a:t>64:4 For from days of old they have not heard or perceived by ear, Nor has the eye seen a God besides You, Who acts in behalf of the one who waits for Him</a:t>
            </a:r>
            <a:r>
              <a:rPr lang="en-GB" sz="4400" dirty="0" smtClean="0">
                <a:effectLst>
                  <a:outerShdw blurRad="38100" dist="38100" dir="2700000" algn="ctr" rotWithShape="0">
                    <a:schemeClr val="tx1"/>
                  </a:outerShdw>
                </a:effectLst>
              </a:rPr>
              <a:t>. </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7275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effectLst>
                  <a:outerShdw blurRad="38100" dist="38100" dir="2700000" algn="ctr" rotWithShape="0">
                    <a:schemeClr val="tx1"/>
                  </a:outerShdw>
                </a:effectLst>
              </a:rPr>
              <a:t>God has come down and He has rent the heavens</a:t>
            </a:r>
          </a:p>
          <a:p>
            <a:pPr>
              <a:lnSpc>
                <a:spcPct val="120000"/>
              </a:lnSpc>
              <a:spcBef>
                <a:spcPts val="600"/>
              </a:spcBef>
            </a:pPr>
            <a:r>
              <a:rPr lang="en-GB" sz="4400" dirty="0" smtClean="0">
                <a:effectLst>
                  <a:outerShdw blurRad="38100" dist="38100" dir="2700000" algn="ctr" rotWithShape="0">
                    <a:schemeClr val="tx1"/>
                  </a:outerShdw>
                </a:effectLst>
              </a:rPr>
              <a:t>He has gone back up into heavens and opened up the veil for us to come.</a:t>
            </a:r>
          </a:p>
          <a:p>
            <a:pPr>
              <a:lnSpc>
                <a:spcPct val="120000"/>
              </a:lnSpc>
              <a:spcBef>
                <a:spcPts val="600"/>
              </a:spcBef>
            </a:pPr>
            <a:r>
              <a:rPr lang="en-GB" sz="4400" dirty="0">
                <a:effectLst>
                  <a:outerShdw blurRad="38100" dist="38100" dir="2700000" algn="ctr" rotWithShape="0">
                    <a:schemeClr val="tx1"/>
                  </a:outerShdw>
                </a:effectLst>
              </a:rPr>
              <a:t>Rev 4:1 After these things I looked, and behold, a door standing open in heaven, and the first voice which I had heard, like the sound of a trumpet speaking with me, said, “Come up here, and I will show you what must take place after these things.”</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03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Old - access to holy places and holy things of God is limited to only some special people – mediator priest</a:t>
            </a:r>
          </a:p>
          <a:p>
            <a:r>
              <a:rPr lang="en-GB" sz="4400" dirty="0" smtClean="0">
                <a:effectLst>
                  <a:outerShdw blurRad="38100" dist="38100" dir="2700000" algn="ctr" rotWithShape="0">
                    <a:schemeClr val="tx1"/>
                  </a:outerShdw>
                </a:effectLst>
              </a:rPr>
              <a:t>New access open to all of us</a:t>
            </a:r>
          </a:p>
          <a:p>
            <a:r>
              <a:rPr lang="en-GB" sz="4400" dirty="0" smtClean="0">
                <a:effectLst>
                  <a:outerShdw blurRad="38100" dist="38100" dir="2700000" algn="ctr" rotWithShape="0">
                    <a:schemeClr val="tx1"/>
                  </a:outerShdw>
                </a:effectLst>
              </a:rPr>
              <a:t>Old way of seeking God’s help pray from earth and hope He hears you</a:t>
            </a:r>
          </a:p>
          <a:p>
            <a:r>
              <a:rPr lang="en-GB" sz="4400" dirty="0" smtClean="0">
                <a:effectLst>
                  <a:outerShdw blurRad="38100" dist="38100" dir="2700000" algn="ctr" rotWithShape="0">
                    <a:schemeClr val="tx1"/>
                  </a:outerShdw>
                </a:effectLst>
              </a:rPr>
              <a:t>New way come to meet Him face to face</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05108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Deep Calls to Deep</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effectLst>
                  <a:outerShdw blurRad="38100" dist="38100" dir="2700000" algn="ctr" rotWithShape="0">
                    <a:schemeClr val="tx1"/>
                  </a:outerShdw>
                </a:effectLst>
              </a:rPr>
              <a:t>Heb</a:t>
            </a:r>
            <a:r>
              <a:rPr lang="en-GB" sz="4400" dirty="0">
                <a:effectLst>
                  <a:outerShdw blurRad="38100" dist="38100" dir="2700000" algn="ctr" rotWithShape="0">
                    <a:schemeClr val="tx1"/>
                  </a:outerShdw>
                </a:effectLst>
              </a:rPr>
              <a:t> 4:14 Therefore, since we have a great high priest who has passed through the heavens, Jesus the Son of </a:t>
            </a:r>
            <a:r>
              <a:rPr lang="en-GB" sz="4400" dirty="0" smtClean="0">
                <a:effectLst>
                  <a:outerShdw blurRad="38100" dist="38100" dir="2700000" algn="ctr" rotWithShape="0">
                    <a:schemeClr val="tx1"/>
                  </a:outerShdw>
                </a:effectLst>
              </a:rPr>
              <a:t>God..16 </a:t>
            </a:r>
            <a:r>
              <a:rPr lang="en-GB" sz="4400" dirty="0">
                <a:effectLst>
                  <a:outerShdw blurRad="38100" dist="38100" dir="2700000" algn="ctr" rotWithShape="0">
                    <a:schemeClr val="tx1"/>
                  </a:outerShdw>
                </a:effectLst>
              </a:rPr>
              <a:t>Therefore </a:t>
            </a:r>
            <a:r>
              <a:rPr lang="en-GB" sz="4400" dirty="0">
                <a:solidFill>
                  <a:srgbClr val="FFFF00"/>
                </a:solidFill>
                <a:effectLst>
                  <a:outerShdw blurRad="38100" dist="38100" dir="2700000" algn="ctr" rotWithShape="0">
                    <a:schemeClr val="tx1"/>
                  </a:outerShdw>
                </a:effectLst>
              </a:rPr>
              <a:t>let us draw near with confidence to the throne of grace</a:t>
            </a:r>
            <a:r>
              <a:rPr lang="en-GB" sz="4400" dirty="0">
                <a:effectLst>
                  <a:outerShdw blurRad="38100" dist="38100" dir="2700000" algn="ctr" rotWithShape="0">
                    <a:schemeClr val="tx1"/>
                  </a:outerShdw>
                </a:effectLst>
              </a:rPr>
              <a:t>, so that we may receive mercy and find grace to help in time of need.</a:t>
            </a:r>
          </a:p>
        </p:txBody>
      </p:sp>
    </p:spTree>
    <p:extLst>
      <p:ext uri="{BB962C8B-B14F-4D97-AF65-F5344CB8AC3E}">
        <p14:creationId xmlns:p14="http://schemas.microsoft.com/office/powerpoint/2010/main" val="193550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effectLst>
                  <a:outerShdw blurRad="38100" dist="38100" dir="2700000" algn="ctr" rotWithShape="0">
                    <a:schemeClr val="tx1"/>
                  </a:outerShdw>
                </a:effectLst>
              </a:rPr>
              <a:t>Old ways like the wilderness </a:t>
            </a:r>
            <a:r>
              <a:rPr lang="en-GB" sz="4400" dirty="0">
                <a:effectLst>
                  <a:outerShdw blurRad="38100" dist="38100" dir="2700000" algn="ctr" rotWithShape="0">
                    <a:schemeClr val="tx1"/>
                  </a:outerShdw>
                </a:effectLst>
              </a:rPr>
              <a:t>expecting God to do it for us from </a:t>
            </a:r>
            <a:r>
              <a:rPr lang="en-GB" sz="4400" dirty="0" smtClean="0">
                <a:effectLst>
                  <a:outerShdw blurRad="38100" dist="38100" dir="2700000" algn="ctr" rotWithShape="0">
                    <a:schemeClr val="tx1"/>
                  </a:outerShdw>
                </a:effectLst>
              </a:rPr>
              <a:t>heaven</a:t>
            </a:r>
          </a:p>
          <a:p>
            <a:pPr>
              <a:lnSpc>
                <a:spcPct val="120000"/>
              </a:lnSpc>
              <a:spcBef>
                <a:spcPts val="600"/>
              </a:spcBef>
            </a:pPr>
            <a:r>
              <a:rPr lang="en-GB" sz="4400" dirty="0" smtClean="0">
                <a:effectLst>
                  <a:outerShdw blurRad="38100" dist="38100" dir="2700000" algn="ctr" rotWithShape="0">
                    <a:schemeClr val="tx1"/>
                  </a:outerShdw>
                </a:effectLst>
              </a:rPr>
              <a:t>New ways God </a:t>
            </a:r>
            <a:r>
              <a:rPr lang="en-GB" sz="4400" dirty="0">
                <a:effectLst>
                  <a:outerShdw blurRad="38100" dist="38100" dir="2700000" algn="ctr" rotWithShape="0">
                    <a:schemeClr val="tx1"/>
                  </a:outerShdw>
                </a:effectLst>
              </a:rPr>
              <a:t>has given us responsibility to </a:t>
            </a:r>
            <a:r>
              <a:rPr lang="en-GB" sz="4400" dirty="0" smtClean="0">
                <a:effectLst>
                  <a:outerShdw blurRad="38100" dist="38100" dir="2700000" algn="ctr" rotWithShape="0">
                    <a:schemeClr val="tx1"/>
                  </a:outerShdw>
                </a:effectLst>
              </a:rPr>
              <a:t>be coheirs, partners in </a:t>
            </a:r>
            <a:r>
              <a:rPr lang="en-GB" sz="4400" dirty="0">
                <a:effectLst>
                  <a:outerShdw blurRad="38100" dist="38100" dir="2700000" algn="ctr" rotWithShape="0">
                    <a:schemeClr val="tx1"/>
                  </a:outerShdw>
                </a:effectLst>
              </a:rPr>
              <a:t>heaven </a:t>
            </a:r>
            <a:r>
              <a:rPr lang="en-GB" sz="4400" dirty="0" smtClean="0">
                <a:effectLst>
                  <a:outerShdw blurRad="38100" dist="38100" dir="2700000" algn="ctr" rotWithShape="0">
                    <a:schemeClr val="tx1"/>
                  </a:outerShdw>
                </a:effectLst>
              </a:rPr>
              <a:t>operating as lords, </a:t>
            </a:r>
            <a:r>
              <a:rPr lang="en-GB" sz="4400" dirty="0">
                <a:effectLst>
                  <a:outerShdw blurRad="38100" dist="38100" dir="2700000" algn="ctr" rotWithShape="0">
                    <a:schemeClr val="tx1"/>
                  </a:outerShdw>
                </a:effectLst>
              </a:rPr>
              <a:t>kings and sons. </a:t>
            </a:r>
            <a:endParaRPr lang="en-GB" sz="4400" dirty="0" smtClean="0">
              <a:effectLst>
                <a:outerShdw blurRad="38100" dist="38100" dir="2700000" algn="ctr" rotWithShape="0">
                  <a:schemeClr val="tx1"/>
                </a:outerShdw>
              </a:effectLst>
            </a:endParaRPr>
          </a:p>
          <a:p>
            <a:pPr>
              <a:lnSpc>
                <a:spcPct val="120000"/>
              </a:lnSpc>
              <a:spcBef>
                <a:spcPts val="600"/>
              </a:spcBef>
            </a:pPr>
            <a:r>
              <a:rPr lang="en-GB" sz="4400" dirty="0" smtClean="0">
                <a:effectLst>
                  <a:outerShdw blurRad="38100" dist="38100" dir="2700000" algn="ctr" rotWithShape="0">
                    <a:schemeClr val="tx1"/>
                  </a:outerShdw>
                </a:effectLst>
              </a:rPr>
              <a:t>Your </a:t>
            </a:r>
            <a:r>
              <a:rPr lang="en-GB" sz="4400" dirty="0">
                <a:effectLst>
                  <a:outerShdw blurRad="38100" dist="38100" dir="2700000" algn="ctr" rotWithShape="0">
                    <a:schemeClr val="tx1"/>
                  </a:outerShdw>
                </a:effectLst>
              </a:rPr>
              <a:t>Kingdom come on earth as it is in heaven old way thinking God administers from His throne we just obey </a:t>
            </a:r>
            <a:r>
              <a:rPr lang="en-GB" sz="4400" dirty="0" smtClean="0">
                <a:effectLst>
                  <a:outerShdw blurRad="38100" dist="38100" dir="2700000" algn="ctr" rotWithShape="0">
                    <a:schemeClr val="tx1"/>
                  </a:outerShdw>
                </a:effectLst>
              </a:rPr>
              <a:t>here</a:t>
            </a:r>
          </a:p>
          <a:p>
            <a:pPr>
              <a:lnSpc>
                <a:spcPct val="120000"/>
              </a:lnSpc>
              <a:spcBef>
                <a:spcPts val="600"/>
              </a:spcBef>
            </a:pPr>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 thinking we are given thrones to administer from in heaven.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06112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smtClean="0">
                <a:effectLst>
                  <a:outerShdw blurRad="38100" dist="38100" dir="2700000" algn="ctr" rotWithShape="0">
                    <a:schemeClr val="tx1"/>
                  </a:outerShdw>
                </a:effectLst>
              </a:rPr>
              <a:t>God is raising up a new order in the kingdom</a:t>
            </a:r>
          </a:p>
          <a:p>
            <a:pPr>
              <a:lnSpc>
                <a:spcPct val="110000"/>
              </a:lnSpc>
              <a:spcBef>
                <a:spcPts val="600"/>
              </a:spcBef>
            </a:pPr>
            <a:r>
              <a:rPr lang="en-GB" sz="4400" dirty="0" smtClean="0">
                <a:effectLst>
                  <a:outerShdw blurRad="38100" dist="38100" dir="2700000" algn="ctr" rotWithShape="0">
                    <a:schemeClr val="tx1"/>
                  </a:outerShdw>
                </a:effectLst>
              </a:rPr>
              <a:t>Order of </a:t>
            </a:r>
            <a:r>
              <a:rPr lang="en-GB" sz="4400" dirty="0" smtClean="0">
                <a:effectLst>
                  <a:outerShdw blurRad="38100" dist="38100" dir="2700000" algn="ctr" rotWithShape="0">
                    <a:schemeClr val="tx1"/>
                  </a:outerShdw>
                </a:effectLst>
              </a:rPr>
              <a:t>Melchizedec – no genealogy</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Old order 5 fold ministries is coming to an end</a:t>
            </a:r>
          </a:p>
          <a:p>
            <a:pPr>
              <a:lnSpc>
                <a:spcPct val="110000"/>
              </a:lnSpc>
              <a:spcBef>
                <a:spcPts val="600"/>
              </a:spcBef>
            </a:pPr>
            <a:r>
              <a:rPr lang="en-GB" sz="4400" dirty="0" smtClean="0">
                <a:effectLst>
                  <a:outerShdw blurRad="38100" dist="38100" dir="2700000" algn="ctr" rotWithShape="0">
                    <a:schemeClr val="tx1"/>
                  </a:outerShdw>
                </a:effectLst>
              </a:rPr>
              <a:t>Transition from the Moses generation to the Joshua generation</a:t>
            </a:r>
          </a:p>
          <a:p>
            <a:pPr>
              <a:lnSpc>
                <a:spcPct val="110000"/>
              </a:lnSpc>
              <a:spcBef>
                <a:spcPts val="600"/>
              </a:spcBef>
            </a:pPr>
            <a:r>
              <a:rPr lang="en-GB" sz="4400" dirty="0" smtClean="0">
                <a:effectLst>
                  <a:outerShdw blurRad="38100" dist="38100" dir="2700000" algn="ctr" rotWithShape="0">
                    <a:schemeClr val="tx1"/>
                  </a:outerShdw>
                </a:effectLst>
              </a:rPr>
              <a:t>Joshua </a:t>
            </a:r>
            <a:r>
              <a:rPr lang="en-GB" sz="4400" dirty="0" smtClean="0">
                <a:effectLst>
                  <a:outerShdw blurRad="38100" dist="38100" dir="2700000" algn="ctr" rotWithShape="0">
                    <a:schemeClr val="tx1"/>
                  </a:outerShdw>
                </a:effectLst>
              </a:rPr>
              <a:t>generation are to be forerunners </a:t>
            </a:r>
            <a:r>
              <a:rPr lang="en-GB" sz="4400" dirty="0" smtClean="0">
                <a:effectLst>
                  <a:outerShdw blurRad="38100" dist="38100" dir="2700000" algn="ctr" rotWithShape="0">
                    <a:schemeClr val="tx1"/>
                  </a:outerShdw>
                </a:effectLst>
              </a:rPr>
              <a:t>who mentored the next generation into their inheritance</a:t>
            </a:r>
          </a:p>
        </p:txBody>
      </p:sp>
    </p:spTree>
    <p:extLst>
      <p:ext uri="{BB962C8B-B14F-4D97-AF65-F5344CB8AC3E}">
        <p14:creationId xmlns:p14="http://schemas.microsoft.com/office/powerpoint/2010/main" val="415178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effectLst>
                  <a:outerShdw blurRad="38100" dist="38100" dir="2700000" algn="ctr" rotWithShape="0">
                    <a:schemeClr val="tx1"/>
                  </a:outerShdw>
                </a:effectLst>
              </a:rPr>
              <a:t>Old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like </a:t>
            </a:r>
            <a:r>
              <a:rPr lang="en-GB" sz="4400" dirty="0">
                <a:effectLst>
                  <a:outerShdw blurRad="38100" dist="38100" dir="2700000" algn="ctr" rotWithShape="0">
                    <a:schemeClr val="tx1"/>
                  </a:outerShdw>
                </a:effectLst>
              </a:rPr>
              <a:t>being children where the parent does many things for and on behalf of the </a:t>
            </a:r>
            <a:r>
              <a:rPr lang="en-GB" sz="4400" dirty="0" smtClean="0">
                <a:effectLst>
                  <a:outerShdw blurRad="38100" dist="38100" dir="2700000" algn="ctr" rotWithShape="0">
                    <a:schemeClr val="tx1"/>
                  </a:outerShdw>
                </a:effectLst>
              </a:rPr>
              <a:t>child</a:t>
            </a:r>
          </a:p>
          <a:p>
            <a:r>
              <a:rPr lang="en-GB" sz="4400" dirty="0">
                <a:effectLst>
                  <a:outerShdw blurRad="38100" dist="38100" dir="2700000" algn="ctr" rotWithShape="0">
                    <a:schemeClr val="tx1"/>
                  </a:outerShdw>
                </a:effectLst>
              </a:rPr>
              <a:t>B</a:t>
            </a:r>
            <a:r>
              <a:rPr lang="en-GB" sz="4400" dirty="0" smtClean="0">
                <a:effectLst>
                  <a:outerShdw blurRad="38100" dist="38100" dir="2700000" algn="ctr" rotWithShape="0">
                    <a:schemeClr val="tx1"/>
                  </a:outerShdw>
                </a:effectLst>
              </a:rPr>
              <a:t>ut </a:t>
            </a:r>
            <a:r>
              <a:rPr lang="en-GB" sz="4400" dirty="0">
                <a:effectLst>
                  <a:outerShdw blurRad="38100" dist="38100" dir="2700000" algn="ctr" rotWithShape="0">
                    <a:schemeClr val="tx1"/>
                  </a:outerShdw>
                </a:effectLst>
              </a:rPr>
              <a:t>there comes a time when </a:t>
            </a:r>
            <a:r>
              <a:rPr lang="en-GB" sz="4400" dirty="0" smtClean="0">
                <a:effectLst>
                  <a:outerShdw blurRad="38100" dist="38100" dir="2700000" algn="ctr" rotWithShape="0">
                    <a:schemeClr val="tx1"/>
                  </a:outerShdw>
                </a:effectLst>
              </a:rPr>
              <a:t>children become responsible adults</a:t>
            </a:r>
          </a:p>
          <a:p>
            <a:r>
              <a:rPr lang="en-GB" sz="4400" dirty="0" smtClean="0">
                <a:effectLst>
                  <a:outerShdw blurRad="38100" dist="38100" dir="2700000" algn="ctr" rotWithShape="0">
                    <a:schemeClr val="tx1"/>
                  </a:outerShdw>
                </a:effectLst>
              </a:rPr>
              <a:t>God is withdrawing His support for old </a:t>
            </a:r>
          </a:p>
          <a:p>
            <a:r>
              <a:rPr lang="en-GB" sz="4400" dirty="0" smtClean="0">
                <a:effectLst>
                  <a:outerShdw blurRad="38100" dist="38100" dir="2700000" algn="ctr" rotWithShape="0">
                    <a:schemeClr val="tx1"/>
                  </a:outerShdw>
                </a:effectLst>
              </a:rPr>
              <a:t>As </a:t>
            </a:r>
            <a:r>
              <a:rPr lang="en-GB" sz="4400" dirty="0">
                <a:effectLst>
                  <a:outerShdw blurRad="38100" dist="38100" dir="2700000" algn="ctr" rotWithShape="0">
                    <a:schemeClr val="tx1"/>
                  </a:outerShdw>
                </a:effectLst>
              </a:rPr>
              <a:t>this happens if we don't embrace </a:t>
            </a:r>
            <a:r>
              <a:rPr lang="en-GB" sz="4400" dirty="0" smtClean="0">
                <a:effectLst>
                  <a:outerShdw blurRad="38100" dist="38100" dir="2700000" algn="ctr" rotWithShape="0">
                    <a:schemeClr val="tx1"/>
                  </a:outerShdw>
                </a:effectLst>
              </a:rPr>
              <a:t>the new </a:t>
            </a:r>
            <a:r>
              <a:rPr lang="en-GB" sz="4400" dirty="0">
                <a:effectLst>
                  <a:outerShdw blurRad="38100" dist="38100" dir="2700000" algn="ctr" rotWithShape="0">
                    <a:schemeClr val="tx1"/>
                  </a:outerShdw>
                </a:effectLst>
              </a:rPr>
              <a:t>the old will slowly stop being effective.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3014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God wants us to grow up to become mature</a:t>
            </a:r>
          </a:p>
          <a:p>
            <a:r>
              <a:rPr lang="en-GB" sz="4400" dirty="0" smtClean="0">
                <a:effectLst>
                  <a:outerShdw blurRad="38100" dist="38100" dir="2700000" algn="ctr" rotWithShape="0">
                    <a:schemeClr val="tx1"/>
                  </a:outerShdw>
                </a:effectLst>
              </a:rPr>
              <a:t>He is starting to withdraw from doing everything for us to enable us to become adults</a:t>
            </a:r>
          </a:p>
          <a:p>
            <a:r>
              <a:rPr lang="en-GB" sz="4400" dirty="0" smtClean="0">
                <a:effectLst>
                  <a:outerShdw blurRad="38100" dist="38100" dir="2700000" algn="ctr" rotWithShape="0">
                    <a:schemeClr val="tx1"/>
                  </a:outerShdw>
                </a:effectLst>
              </a:rPr>
              <a:t>He wants to manifest His mature sons on the earth</a:t>
            </a:r>
          </a:p>
          <a:p>
            <a:r>
              <a:rPr lang="en-GB" sz="4400" dirty="0" smtClean="0">
                <a:effectLst>
                  <a:outerShdw blurRad="38100" dist="38100" dir="2700000" algn="ctr" rotWithShape="0">
                    <a:schemeClr val="tx1"/>
                  </a:outerShdw>
                </a:effectLst>
              </a:rPr>
              <a:t>To fulfil their destinies </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9851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Why can’t I keep the old ways?</a:t>
            </a:r>
          </a:p>
          <a:p>
            <a:r>
              <a:rPr lang="en-GB" sz="4400" dirty="0" smtClean="0">
                <a:effectLst>
                  <a:outerShdw blurRad="38100" dist="38100" dir="2700000" algn="ctr" rotWithShape="0">
                    <a:schemeClr val="tx1"/>
                  </a:outerShdw>
                </a:effectLst>
              </a:rPr>
              <a:t>2.5 tribes did but there is no record of them and no evidence that the old ways continued to work for them</a:t>
            </a:r>
          </a:p>
          <a:p>
            <a:r>
              <a:rPr lang="en-GB" sz="4400" dirty="0" smtClean="0">
                <a:effectLst>
                  <a:outerShdw blurRad="38100" dist="38100" dir="2700000" algn="ctr" rotWithShape="0">
                    <a:schemeClr val="tx1"/>
                  </a:outerShdw>
                </a:effectLst>
              </a:rPr>
              <a:t>We can all desire the simplicity of childhood with few responsibilities</a:t>
            </a:r>
          </a:p>
          <a:p>
            <a:r>
              <a:rPr lang="en-GB" sz="4400" dirty="0" smtClean="0">
                <a:effectLst>
                  <a:outerShdw blurRad="38100" dist="38100" dir="2700000" algn="ctr" rotWithShape="0">
                    <a:schemeClr val="tx1"/>
                  </a:outerShdw>
                </a:effectLst>
              </a:rPr>
              <a:t>We are called to grow up we can’t just keep drinking milk if we want to be true sons</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038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There is coming another sound of a mighty rushing wind that will be  a sound that is on a higher frequency.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This </a:t>
            </a:r>
            <a:r>
              <a:rPr lang="en-GB" sz="4400" dirty="0">
                <a:effectLst>
                  <a:outerShdw blurRad="38100" dist="38100" dir="2700000" algn="ctr" rotWithShape="0">
                    <a:schemeClr val="tx1"/>
                  </a:outerShdw>
                </a:effectLst>
              </a:rPr>
              <a:t>sound will be like when I hovered and vibrated over the matter and space and caused cohesion to take place. </a:t>
            </a:r>
          </a:p>
        </p:txBody>
      </p:sp>
    </p:spTree>
    <p:extLst>
      <p:ext uri="{BB962C8B-B14F-4D97-AF65-F5344CB8AC3E}">
        <p14:creationId xmlns:p14="http://schemas.microsoft.com/office/powerpoint/2010/main" val="1223972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This </a:t>
            </a:r>
            <a:r>
              <a:rPr lang="en-GB" sz="4400" dirty="0">
                <a:effectLst>
                  <a:outerShdw blurRad="38100" dist="38100" dir="2700000" algn="ctr" rotWithShape="0">
                    <a:schemeClr val="tx1"/>
                  </a:outerShdw>
                </a:effectLst>
              </a:rPr>
              <a:t>sound will be vibrating at a frequency that will shake the very particles of your beings.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will be shaken from the central core of your physical and spiritual structure and you will be transformed by this new and infinitely more powerful Pentecost. </a:t>
            </a:r>
          </a:p>
        </p:txBody>
      </p:sp>
    </p:spTree>
    <p:extLst>
      <p:ext uri="{BB962C8B-B14F-4D97-AF65-F5344CB8AC3E}">
        <p14:creationId xmlns:p14="http://schemas.microsoft.com/office/powerpoint/2010/main" val="3916941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There will be a new order of being established restored to My original </a:t>
            </a:r>
            <a:r>
              <a:rPr lang="en-GB" sz="4400" dirty="0" smtClean="0">
                <a:effectLst>
                  <a:outerShdw blurRad="38100" dist="38100" dir="2700000" algn="ctr" rotWithShape="0">
                    <a:schemeClr val="tx1"/>
                  </a:outerShdw>
                </a:effectLst>
              </a:rPr>
              <a:t>specification. </a:t>
            </a:r>
            <a:r>
              <a:rPr lang="en-GB" sz="4400" dirty="0">
                <a:effectLst>
                  <a:outerShdw blurRad="38100" dist="38100" dir="2700000" algn="ctr" rotWithShape="0">
                    <a:schemeClr val="tx1"/>
                  </a:outerShdw>
                </a:effectLst>
              </a:rPr>
              <a:t>L</a:t>
            </a:r>
            <a:r>
              <a:rPr lang="en-GB" sz="4400" dirty="0" smtClean="0">
                <a:effectLst>
                  <a:outerShdw blurRad="38100" dist="38100" dir="2700000" algn="ctr" rotWithShape="0">
                    <a:schemeClr val="tx1"/>
                  </a:outerShdw>
                </a:effectLst>
              </a:rPr>
              <a:t>iving </a:t>
            </a:r>
            <a:r>
              <a:rPr lang="en-GB" sz="4400" dirty="0">
                <a:effectLst>
                  <a:outerShdw blurRad="38100" dist="38100" dir="2700000" algn="ctr" rotWithShape="0">
                    <a:schemeClr val="tx1"/>
                  </a:outerShdw>
                </a:effectLst>
              </a:rPr>
              <a:t>beings containing the very essence of I am will take transformational order.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Creation </a:t>
            </a:r>
            <a:r>
              <a:rPr lang="en-GB" sz="4400" dirty="0">
                <a:effectLst>
                  <a:outerShdw blurRad="38100" dist="38100" dir="2700000" algn="ctr" rotWithShape="0">
                    <a:schemeClr val="tx1"/>
                  </a:outerShdw>
                </a:effectLst>
              </a:rPr>
              <a:t>itself will be shaken violently as I come closer and the spiritual and the natural orders once again overlap. </a:t>
            </a:r>
          </a:p>
        </p:txBody>
      </p:sp>
    </p:spTree>
    <p:extLst>
      <p:ext uri="{BB962C8B-B14F-4D97-AF65-F5344CB8AC3E}">
        <p14:creationId xmlns:p14="http://schemas.microsoft.com/office/powerpoint/2010/main" val="481524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releasing the sound frequency that is calling deep to deep and many are being drawn into </a:t>
            </a:r>
            <a:r>
              <a:rPr lang="en-GB" sz="4400" dirty="0" smtClean="0">
                <a:effectLst>
                  <a:outerShdw blurRad="38100" dist="38100" dir="2700000" algn="ctr" rotWithShape="0">
                    <a:schemeClr val="tx1"/>
                  </a:outerShdw>
                </a:effectLst>
              </a:rPr>
              <a:t>position </a:t>
            </a:r>
            <a:r>
              <a:rPr lang="en-GB" sz="4400" dirty="0">
                <a:effectLst>
                  <a:outerShdw blurRad="38100" dist="38100" dir="2700000" algn="ctr" rotWithShape="0">
                    <a:schemeClr val="tx1"/>
                  </a:outerShdw>
                </a:effectLst>
              </a:rPr>
              <a:t>being made ready for the great vibrational wind that is </a:t>
            </a:r>
            <a:r>
              <a:rPr lang="en-GB" sz="4400" dirty="0" smtClean="0">
                <a:effectLst>
                  <a:outerShdw blurRad="38100" dist="38100" dir="2700000" algn="ctr" rotWithShape="0">
                    <a:schemeClr val="tx1"/>
                  </a:outerShdw>
                </a:effectLst>
              </a:rPr>
              <a:t>coming.</a:t>
            </a:r>
          </a:p>
          <a:p>
            <a:pPr>
              <a:lnSpc>
                <a:spcPct val="120000"/>
              </a:lnSpc>
              <a:spcBef>
                <a:spcPts val="600"/>
              </a:spcBef>
            </a:pPr>
            <a:r>
              <a:rPr lang="en-GB" sz="4400" dirty="0" smtClean="0">
                <a:effectLst>
                  <a:outerShdw blurRad="38100" dist="38100" dir="2700000" algn="ctr" rotWithShape="0">
                    <a:schemeClr val="tx1"/>
                  </a:outerShdw>
                </a:effectLst>
              </a:rPr>
              <a:t>For </a:t>
            </a:r>
            <a:r>
              <a:rPr lang="en-GB" sz="4400" dirty="0">
                <a:effectLst>
                  <a:outerShdw blurRad="38100" dist="38100" dir="2700000" algn="ctr" rotWithShape="0">
                    <a:schemeClr val="tx1"/>
                  </a:outerShdw>
                </a:effectLst>
              </a:rPr>
              <a:t>the new order to be established the old order must fall away and die. Those who cling to the old will die along with it just as Moses and his disobedient faithless generation died in the wilderness. </a:t>
            </a:r>
          </a:p>
        </p:txBody>
      </p:sp>
    </p:spTree>
    <p:extLst>
      <p:ext uri="{BB962C8B-B14F-4D97-AF65-F5344CB8AC3E}">
        <p14:creationId xmlns:p14="http://schemas.microsoft.com/office/powerpoint/2010/main" val="1248054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Son I am giving this warning again because many are not heeding My wooing.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releasing the harbingers I will remove the stumbling blocks and obstacles.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Lawlessness </a:t>
            </a:r>
            <a:r>
              <a:rPr lang="en-GB" sz="4400" dirty="0">
                <a:effectLst>
                  <a:outerShdw blurRad="38100" dist="38100" dir="2700000" algn="ctr" rotWithShape="0">
                    <a:schemeClr val="tx1"/>
                  </a:outerShdw>
                </a:effectLst>
              </a:rPr>
              <a:t>will be removed from My kingdom there is no room for discord</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7894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must prepare and be ready as the sound of the mighty rushing wind that will shake the created order will destroy as well as transform. The frequency of the created order itself will be changed by the power of My voice. </a:t>
            </a:r>
          </a:p>
          <a:p>
            <a:r>
              <a:rPr lang="en-GB" sz="4400" dirty="0">
                <a:effectLst>
                  <a:outerShdw blurRad="38100" dist="38100" dir="2700000" algn="ctr" rotWithShape="0">
                    <a:schemeClr val="tx1"/>
                  </a:outerShdw>
                </a:effectLst>
              </a:rPr>
              <a:t>Use this warning to shake people out of their complacency and call for a heavenly and earthy alignment. </a:t>
            </a:r>
          </a:p>
        </p:txBody>
      </p:sp>
    </p:spTree>
    <p:extLst>
      <p:ext uri="{BB962C8B-B14F-4D97-AF65-F5344CB8AC3E}">
        <p14:creationId xmlns:p14="http://schemas.microsoft.com/office/powerpoint/2010/main" val="1853201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Embassies of heaven on earth</a:t>
            </a:r>
          </a:p>
          <a:p>
            <a:r>
              <a:rPr lang="en-GB" sz="4400" dirty="0" smtClean="0">
                <a:effectLst>
                  <a:outerShdw blurRad="38100" dist="38100" dir="2700000" algn="ctr" rotWithShape="0">
                    <a:schemeClr val="tx1"/>
                  </a:outerShdw>
                </a:effectLst>
              </a:rPr>
              <a:t>Apostolic Resource Centres</a:t>
            </a:r>
          </a:p>
          <a:p>
            <a:r>
              <a:rPr lang="en-GB" sz="4400" dirty="0" smtClean="0">
                <a:effectLst>
                  <a:outerShdw blurRad="38100" dist="38100" dir="2700000" algn="ctr" rotWithShape="0">
                    <a:schemeClr val="tx1"/>
                  </a:outerShdw>
                </a:effectLst>
              </a:rPr>
              <a:t>Cities of refuge</a:t>
            </a:r>
          </a:p>
          <a:p>
            <a:r>
              <a:rPr lang="en-GB" sz="4400" dirty="0" smtClean="0">
                <a:effectLst>
                  <a:outerShdw blurRad="38100" dist="38100" dir="2700000" algn="ctr" rotWithShape="0">
                    <a:schemeClr val="tx1"/>
                  </a:outerShdw>
                </a:effectLst>
              </a:rPr>
              <a:t>Gardens of God subdue and establish dominion, rule, government</a:t>
            </a:r>
          </a:p>
          <a:p>
            <a:r>
              <a:rPr lang="en-GB" sz="4400" dirty="0" smtClean="0">
                <a:effectLst>
                  <a:outerShdw blurRad="38100" dist="38100" dir="2700000" algn="ctr" rotWithShape="0">
                    <a:schemeClr val="tx1"/>
                  </a:outerShdw>
                </a:effectLst>
              </a:rPr>
              <a:t>Operating with heavenly government</a:t>
            </a:r>
          </a:p>
          <a:p>
            <a:r>
              <a:rPr lang="en-GB" sz="4400" dirty="0" smtClean="0">
                <a:effectLst>
                  <a:outerShdw blurRad="38100" dist="38100" dir="2700000" algn="ctr" rotWithShape="0">
                    <a:schemeClr val="tx1"/>
                  </a:outerShdw>
                </a:effectLst>
              </a:rPr>
              <a:t>Not subject to the physical laws of this realm but the higher spiritual laws</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9395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Deep Calls to Deep</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80728"/>
            <a:ext cx="9144000" cy="5877272"/>
          </a:xfrm>
        </p:spPr>
        <p:txBody>
          <a:bodyPr>
            <a:normAutofit/>
          </a:bodyPr>
          <a:lstStyle/>
          <a:p>
            <a:r>
              <a:rPr lang="en-GB" dirty="0" smtClean="0">
                <a:effectLst>
                  <a:outerShdw blurRad="50800" dist="38100" dir="8100000" algn="tr" rotWithShape="0">
                    <a:prstClr val="black">
                      <a:alpha val="40000"/>
                    </a:prstClr>
                  </a:outerShdw>
                </a:effectLst>
              </a:rPr>
              <a:t>We are called to be part of, raise up and release a Joshua Generation</a:t>
            </a:r>
          </a:p>
          <a:p>
            <a:r>
              <a:rPr lang="en-GB" dirty="0" smtClean="0">
                <a:effectLst>
                  <a:outerShdw blurRad="50800" dist="38100" dir="8100000" algn="tr" rotWithShape="0">
                    <a:prstClr val="black">
                      <a:alpha val="40000"/>
                    </a:prstClr>
                  </a:outerShdw>
                </a:effectLst>
              </a:rPr>
              <a:t>We are called to be forerunners</a:t>
            </a:r>
          </a:p>
          <a:p>
            <a:r>
              <a:rPr lang="en-GB" dirty="0" smtClean="0">
                <a:effectLst>
                  <a:outerShdw blurRad="50800" dist="38100" dir="8100000" algn="tr" rotWithShape="0">
                    <a:prstClr val="black">
                      <a:alpha val="40000"/>
                    </a:prstClr>
                  </a:outerShdw>
                </a:effectLst>
              </a:rPr>
              <a:t>We are called to embrace progressive revelation of God’s kingdom</a:t>
            </a:r>
          </a:p>
          <a:p>
            <a:r>
              <a:rPr lang="en-GB" dirty="0" smtClean="0">
                <a:effectLst>
                  <a:outerShdw blurRad="50800" dist="38100" dir="8100000" algn="tr" rotWithShape="0">
                    <a:prstClr val="black">
                      <a:alpha val="40000"/>
                    </a:prstClr>
                  </a:outerShdw>
                </a:effectLst>
              </a:rPr>
              <a:t>We are called to leave the old religious institutional ways and embrace new kingdom ways</a:t>
            </a:r>
            <a:endParaRPr lang="en-GB"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1223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557" y="13295"/>
            <a:ext cx="792088" cy="68356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792088" y="4221088"/>
            <a:ext cx="4176464" cy="2448272"/>
            <a:chOff x="3998359" y="4166518"/>
            <a:chExt cx="4176464" cy="2448272"/>
          </a:xfrm>
        </p:grpSpPr>
        <p:sp>
          <p:nvSpPr>
            <p:cNvPr id="16" name="Rectangle 15"/>
            <p:cNvSpPr/>
            <p:nvPr/>
          </p:nvSpPr>
          <p:spPr>
            <a:xfrm>
              <a:off x="3998359" y="4166518"/>
              <a:ext cx="4176464"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382735" y="4317949"/>
              <a:ext cx="792088" cy="369332"/>
            </a:xfrm>
            <a:prstGeom prst="rect">
              <a:avLst/>
            </a:prstGeom>
            <a:noFill/>
          </p:spPr>
          <p:txBody>
            <a:bodyPr wrap="square" lIns="0" tIns="0" rIns="0" bIns="0" rtlCol="0" anchor="ctr" anchorCtr="0">
              <a:spAutoFit/>
            </a:bodyPr>
            <a:lstStyle/>
            <a:p>
              <a:pPr algn="ctr"/>
              <a:r>
                <a:rPr lang="en-GB" sz="2400" dirty="0" smtClean="0"/>
                <a:t>LION</a:t>
              </a:r>
              <a:endParaRPr lang="en-GB" sz="2400" dirty="0"/>
            </a:p>
          </p:txBody>
        </p:sp>
        <p:sp>
          <p:nvSpPr>
            <p:cNvPr id="18" name="TextBox 17"/>
            <p:cNvSpPr txBox="1"/>
            <p:nvPr/>
          </p:nvSpPr>
          <p:spPr>
            <a:xfrm>
              <a:off x="7176373" y="6159530"/>
              <a:ext cx="998450" cy="369332"/>
            </a:xfrm>
            <a:prstGeom prst="rect">
              <a:avLst/>
            </a:prstGeom>
            <a:noFill/>
          </p:spPr>
          <p:txBody>
            <a:bodyPr wrap="square" lIns="0" tIns="0" rIns="0" bIns="0" rtlCol="0" anchor="ctr" anchorCtr="0">
              <a:spAutoFit/>
            </a:bodyPr>
            <a:lstStyle/>
            <a:p>
              <a:pPr algn="ctr"/>
              <a:r>
                <a:rPr lang="en-GB" sz="2400" dirty="0" smtClean="0"/>
                <a:t>OX</a:t>
              </a:r>
              <a:endParaRPr lang="en-GB" sz="2400" dirty="0"/>
            </a:p>
          </p:txBody>
        </p:sp>
        <p:sp>
          <p:nvSpPr>
            <p:cNvPr id="19" name="TextBox 18"/>
            <p:cNvSpPr txBox="1"/>
            <p:nvPr/>
          </p:nvSpPr>
          <p:spPr>
            <a:xfrm>
              <a:off x="4093096" y="6159530"/>
              <a:ext cx="1080120" cy="369332"/>
            </a:xfrm>
            <a:prstGeom prst="rect">
              <a:avLst/>
            </a:prstGeom>
            <a:noFill/>
          </p:spPr>
          <p:txBody>
            <a:bodyPr wrap="square" lIns="0" tIns="0" rIns="0" bIns="0" rtlCol="0" anchor="ctr" anchorCtr="0">
              <a:spAutoFit/>
            </a:bodyPr>
            <a:lstStyle/>
            <a:p>
              <a:pPr algn="ctr"/>
              <a:r>
                <a:rPr lang="en-GB" sz="2400" dirty="0" smtClean="0"/>
                <a:t>EAGLE</a:t>
              </a:r>
              <a:endParaRPr lang="en-GB" sz="2400" dirty="0"/>
            </a:p>
          </p:txBody>
        </p:sp>
        <p:sp>
          <p:nvSpPr>
            <p:cNvPr id="20" name="TextBox 19"/>
            <p:cNvSpPr txBox="1"/>
            <p:nvPr/>
          </p:nvSpPr>
          <p:spPr>
            <a:xfrm>
              <a:off x="4093096" y="4283468"/>
              <a:ext cx="900100" cy="369332"/>
            </a:xfrm>
            <a:prstGeom prst="rect">
              <a:avLst/>
            </a:prstGeom>
            <a:noFill/>
          </p:spPr>
          <p:txBody>
            <a:bodyPr wrap="square" lIns="0" tIns="0" rIns="0" bIns="0" rtlCol="0" anchor="ctr" anchorCtr="0">
              <a:spAutoFit/>
            </a:bodyPr>
            <a:lstStyle/>
            <a:p>
              <a:pPr algn="ctr"/>
              <a:r>
                <a:rPr lang="en-GB" sz="2400" dirty="0" smtClean="0"/>
                <a:t>MAN</a:t>
              </a:r>
              <a:endParaRPr lang="en-GB" sz="2400" dirty="0"/>
            </a:p>
          </p:txBody>
        </p:sp>
        <p:sp>
          <p:nvSpPr>
            <p:cNvPr id="21" name="TextBox 20"/>
            <p:cNvSpPr txBox="1"/>
            <p:nvPr/>
          </p:nvSpPr>
          <p:spPr>
            <a:xfrm>
              <a:off x="5828832" y="4454549"/>
              <a:ext cx="737371" cy="1872209"/>
            </a:xfrm>
            <a:prstGeom prst="rect">
              <a:avLst/>
            </a:prstGeom>
            <a:noFill/>
          </p:spPr>
          <p:txBody>
            <a:bodyPr wrap="square" lIns="0" tIns="0" rIns="0" bIns="0" rtlCol="0" anchor="ctr" anchorCtr="0">
              <a:noAutofit/>
            </a:bodyPr>
            <a:lstStyle/>
            <a:p>
              <a:pPr algn="ctr"/>
              <a:r>
                <a:rPr lang="en-GB" sz="20000" dirty="0" smtClean="0">
                  <a:solidFill>
                    <a:srgbClr val="5C097D"/>
                  </a:solidFill>
                  <a:effectLst>
                    <a:outerShdw blurRad="38100" dist="38100" dir="2700000" algn="tl">
                      <a:srgbClr val="000000">
                        <a:alpha val="43137"/>
                      </a:srgbClr>
                    </a:outerShdw>
                  </a:effectLst>
                </a:rPr>
                <a:t>I</a:t>
              </a:r>
              <a:endParaRPr lang="en-GB" sz="20000" dirty="0">
                <a:solidFill>
                  <a:srgbClr val="5C097D"/>
                </a:solidFill>
                <a:effectLst>
                  <a:outerShdw blurRad="38100" dist="38100" dir="2700000" algn="tl">
                    <a:srgbClr val="000000">
                      <a:alpha val="43137"/>
                    </a:srgbClr>
                  </a:outerShdw>
                </a:effectLst>
              </a:endParaRPr>
            </a:p>
          </p:txBody>
        </p:sp>
        <p:sp>
          <p:nvSpPr>
            <p:cNvPr id="22" name="TextBox 21"/>
            <p:cNvSpPr txBox="1"/>
            <p:nvPr/>
          </p:nvSpPr>
          <p:spPr>
            <a:xfrm>
              <a:off x="5657458" y="4802578"/>
              <a:ext cx="1080120" cy="1003155"/>
            </a:xfrm>
            <a:prstGeom prst="rect">
              <a:avLst/>
            </a:prstGeom>
            <a:noFill/>
          </p:spPr>
          <p:txBody>
            <a:bodyPr wrap="square" lIns="0" tIns="0" rIns="0" bIns="0" rtlCol="0" anchor="ctr" anchorCtr="0">
              <a:noAutofit/>
            </a:bodyPr>
            <a:lstStyle/>
            <a:p>
              <a:pPr algn="ctr"/>
              <a:r>
                <a:rPr lang="en-GB" sz="12000" dirty="0" smtClean="0">
                  <a:solidFill>
                    <a:srgbClr val="FFFF00"/>
                  </a:solidFill>
                  <a:effectLst>
                    <a:outerShdw blurRad="38100" dist="38100" dir="2700000" algn="tl">
                      <a:srgbClr val="000000">
                        <a:alpha val="43137"/>
                      </a:srgbClr>
                    </a:outerShdw>
                  </a:effectLst>
                </a:rPr>
                <a:t>G</a:t>
              </a:r>
              <a:endParaRPr lang="en-GB" sz="12000"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505517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0399 0.07331 L 0.06701 -0.48243 " pathEditMode="relative" rAng="0" ptsTypes="AA">
                                      <p:cBhvr>
                                        <p:cTn id="6" dur="2000" fill="hold"/>
                                        <p:tgtEl>
                                          <p:spTgt spid="23"/>
                                        </p:tgtEl>
                                        <p:attrNameLst>
                                          <p:attrName>ppt_x</p:attrName>
                                          <p:attrName>ppt_y</p:attrName>
                                        </p:attrNameLst>
                                      </p:cBhvr>
                                      <p:rCtr x="3142" y="-27798"/>
                                    </p:animMotion>
                                  </p:childTnLst>
                                </p:cTn>
                              </p:par>
                              <p:par>
                                <p:cTn id="7" presetID="6" presetClass="emph" presetSubtype="0" fill="hold" nodeType="withEffect">
                                  <p:stCondLst>
                                    <p:cond delay="0"/>
                                  </p:stCondLst>
                                  <p:childTnLst>
                                    <p:animScale>
                                      <p:cBhvr>
                                        <p:cTn id="8" dur="2000" fill="hold"/>
                                        <p:tgtEl>
                                          <p:spTgt spid="23"/>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14214" y="1686"/>
            <a:ext cx="7344816" cy="583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491880" y="20852"/>
            <a:ext cx="2412268" cy="5832649"/>
          </a:xfrm>
          <a:prstGeom prst="rect">
            <a:avLst/>
          </a:prstGeom>
          <a:noFill/>
        </p:spPr>
        <p:txBody>
          <a:bodyPr wrap="square" lIns="0" tIns="0" rIns="0" bIns="0" rtlCol="0" anchor="ctr" anchorCtr="0">
            <a:noAutofit/>
          </a:bodyPr>
          <a:lstStyle/>
          <a:p>
            <a:pPr algn="ctr"/>
            <a:r>
              <a:rPr lang="en-GB" sz="60000" dirty="0" smtClean="0">
                <a:solidFill>
                  <a:srgbClr val="5C097D"/>
                </a:solidFill>
                <a:effectLst>
                  <a:outerShdw blurRad="38100" dist="38100" dir="2700000" algn="tl">
                    <a:srgbClr val="000000">
                      <a:alpha val="43137"/>
                    </a:srgbClr>
                  </a:outerShdw>
                </a:effectLst>
              </a:rPr>
              <a:t>I</a:t>
            </a:r>
            <a:endParaRPr lang="en-GB" sz="60000" dirty="0">
              <a:solidFill>
                <a:srgbClr val="5C097D"/>
              </a:solidFill>
              <a:effectLst>
                <a:outerShdw blurRad="38100" dist="38100" dir="2700000" algn="tl">
                  <a:srgbClr val="000000">
                    <a:alpha val="43137"/>
                  </a:srgbClr>
                </a:outerShdw>
              </a:effectLst>
            </a:endParaRPr>
          </a:p>
        </p:txBody>
      </p:sp>
      <p:sp>
        <p:nvSpPr>
          <p:cNvPr id="5" name="Rectangle 4"/>
          <p:cNvSpPr/>
          <p:nvPr/>
        </p:nvSpPr>
        <p:spPr>
          <a:xfrm>
            <a:off x="-47918" y="-20815"/>
            <a:ext cx="971600" cy="68356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372200" y="260648"/>
            <a:ext cx="1800200" cy="830997"/>
          </a:xfrm>
          <a:prstGeom prst="rect">
            <a:avLst/>
          </a:prstGeom>
          <a:noFill/>
        </p:spPr>
        <p:txBody>
          <a:bodyPr wrap="square" lIns="0" tIns="0" rIns="0" bIns="0" rtlCol="0" anchor="ctr" anchorCtr="0">
            <a:spAutoFit/>
          </a:bodyPr>
          <a:lstStyle/>
          <a:p>
            <a:pPr algn="ctr"/>
            <a:r>
              <a:rPr lang="en-GB" sz="5400" dirty="0" smtClean="0"/>
              <a:t>LION</a:t>
            </a:r>
            <a:endParaRPr lang="en-GB" sz="5400" dirty="0"/>
          </a:p>
        </p:txBody>
      </p:sp>
      <p:sp>
        <p:nvSpPr>
          <p:cNvPr id="7" name="TextBox 6"/>
          <p:cNvSpPr txBox="1"/>
          <p:nvPr/>
        </p:nvSpPr>
        <p:spPr>
          <a:xfrm>
            <a:off x="6372200" y="4869160"/>
            <a:ext cx="1800200" cy="830997"/>
          </a:xfrm>
          <a:prstGeom prst="rect">
            <a:avLst/>
          </a:prstGeom>
          <a:noFill/>
        </p:spPr>
        <p:txBody>
          <a:bodyPr wrap="square" lIns="0" tIns="0" rIns="0" bIns="0" rtlCol="0" anchor="ctr" anchorCtr="0">
            <a:spAutoFit/>
          </a:bodyPr>
          <a:lstStyle/>
          <a:p>
            <a:pPr algn="ctr"/>
            <a:r>
              <a:rPr lang="en-GB" sz="5400" dirty="0" smtClean="0"/>
              <a:t>OX</a:t>
            </a:r>
            <a:endParaRPr lang="en-GB" sz="5400" dirty="0"/>
          </a:p>
        </p:txBody>
      </p:sp>
      <p:sp>
        <p:nvSpPr>
          <p:cNvPr id="8" name="TextBox 7"/>
          <p:cNvSpPr txBox="1"/>
          <p:nvPr/>
        </p:nvSpPr>
        <p:spPr>
          <a:xfrm>
            <a:off x="1115616" y="4869160"/>
            <a:ext cx="2160240" cy="830997"/>
          </a:xfrm>
          <a:prstGeom prst="rect">
            <a:avLst/>
          </a:prstGeom>
          <a:noFill/>
        </p:spPr>
        <p:txBody>
          <a:bodyPr wrap="square" lIns="0" tIns="0" rIns="0" bIns="0" rtlCol="0" anchor="ctr" anchorCtr="0">
            <a:spAutoFit/>
          </a:bodyPr>
          <a:lstStyle/>
          <a:p>
            <a:pPr algn="ctr"/>
            <a:r>
              <a:rPr lang="en-GB" sz="5400" dirty="0" smtClean="0"/>
              <a:t>EAGLE</a:t>
            </a:r>
            <a:endParaRPr lang="en-GB" sz="5400" dirty="0"/>
          </a:p>
        </p:txBody>
      </p:sp>
      <p:sp>
        <p:nvSpPr>
          <p:cNvPr id="9" name="TextBox 8"/>
          <p:cNvSpPr txBox="1"/>
          <p:nvPr/>
        </p:nvSpPr>
        <p:spPr>
          <a:xfrm>
            <a:off x="1115616" y="338881"/>
            <a:ext cx="1800200" cy="830997"/>
          </a:xfrm>
          <a:prstGeom prst="rect">
            <a:avLst/>
          </a:prstGeom>
          <a:noFill/>
        </p:spPr>
        <p:txBody>
          <a:bodyPr wrap="square" lIns="0" tIns="0" rIns="0" bIns="0" rtlCol="0" anchor="ctr" anchorCtr="0">
            <a:spAutoFit/>
          </a:bodyPr>
          <a:lstStyle/>
          <a:p>
            <a:pPr algn="ctr"/>
            <a:r>
              <a:rPr lang="en-GB" sz="5400" dirty="0" smtClean="0"/>
              <a:t>MAN</a:t>
            </a:r>
            <a:endParaRPr lang="en-GB" sz="5400" dirty="0"/>
          </a:p>
        </p:txBody>
      </p:sp>
      <p:sp>
        <p:nvSpPr>
          <p:cNvPr id="12" name="TextBox 11"/>
          <p:cNvSpPr txBox="1"/>
          <p:nvPr/>
        </p:nvSpPr>
        <p:spPr>
          <a:xfrm>
            <a:off x="2645786" y="466591"/>
            <a:ext cx="4104456" cy="4941169"/>
          </a:xfrm>
          <a:prstGeom prst="rect">
            <a:avLst/>
          </a:prstGeom>
          <a:noFill/>
        </p:spPr>
        <p:txBody>
          <a:bodyPr wrap="square" lIns="0" tIns="0" rIns="0" bIns="0" rtlCol="0" anchor="ctr" anchorCtr="0">
            <a:noAutofit/>
          </a:bodyPr>
          <a:lstStyle/>
          <a:p>
            <a:pPr algn="ctr"/>
            <a:r>
              <a:rPr lang="en-GB" sz="36000" dirty="0" smtClean="0">
                <a:solidFill>
                  <a:srgbClr val="FFFF00"/>
                </a:solidFill>
                <a:effectLst>
                  <a:outerShdw blurRad="38100" dist="38100" dir="2700000" algn="tl">
                    <a:srgbClr val="000000">
                      <a:alpha val="43137"/>
                    </a:srgbClr>
                  </a:outerShdw>
                </a:effectLst>
              </a:rPr>
              <a:t>G</a:t>
            </a:r>
            <a:endParaRPr lang="en-GB" sz="36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788995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646" y="2332"/>
            <a:ext cx="1589346" cy="553998"/>
          </a:xfrm>
          <a:prstGeom prst="rect">
            <a:avLst/>
          </a:prstGeom>
          <a:noFill/>
        </p:spPr>
        <p:txBody>
          <a:bodyPr wrap="none" lIns="0" tIns="0" rIns="0" bIns="0" rtlCol="0">
            <a:noAutofit/>
          </a:bodyPr>
          <a:lstStyle/>
          <a:p>
            <a:pPr algn="ctr"/>
            <a:r>
              <a:rPr lang="en-GB" sz="2800" dirty="0" smtClean="0">
                <a:solidFill>
                  <a:prstClr val="black"/>
                </a:solidFill>
                <a:cs typeface="Arial" charset="0"/>
              </a:rPr>
              <a:t>Bench of 3 </a:t>
            </a:r>
          </a:p>
          <a:p>
            <a:pPr algn="ctr"/>
            <a:r>
              <a:rPr lang="en-GB" sz="2800" dirty="0" smtClean="0">
                <a:solidFill>
                  <a:prstClr val="black"/>
                </a:solidFill>
                <a:cs typeface="Arial" charset="0"/>
              </a:rPr>
              <a:t>Father Son Spirit</a:t>
            </a:r>
            <a:endParaRPr lang="en-GB" sz="2800" dirty="0">
              <a:solidFill>
                <a:prstClr val="black"/>
              </a:solidFill>
              <a:cs typeface="Arial" charset="0"/>
            </a:endParaRPr>
          </a:p>
        </p:txBody>
      </p:sp>
      <p:sp>
        <p:nvSpPr>
          <p:cNvPr id="9" name="Horizontal Scroll 8"/>
          <p:cNvSpPr/>
          <p:nvPr/>
        </p:nvSpPr>
        <p:spPr>
          <a:xfrm>
            <a:off x="3347034" y="1556792"/>
            <a:ext cx="1104571" cy="288032"/>
          </a:xfrm>
          <a:prstGeom prst="horizontalScroll">
            <a:avLst/>
          </a:prstGeom>
          <a:solidFill>
            <a:srgbClr val="5C0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Connector 10"/>
          <p:cNvCxnSpPr/>
          <p:nvPr/>
        </p:nvCxnSpPr>
        <p:spPr>
          <a:xfrm>
            <a:off x="1415062" y="2204864"/>
            <a:ext cx="5544616" cy="0"/>
          </a:xfrm>
          <a:prstGeom prst="line">
            <a:avLst/>
          </a:prstGeom>
          <a:ln w="635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16893" y="831807"/>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99320" y="841769"/>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171501" y="2964953"/>
            <a:ext cx="3456384" cy="289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42" name="Group 41"/>
          <p:cNvGrpSpPr/>
          <p:nvPr/>
        </p:nvGrpSpPr>
        <p:grpSpPr>
          <a:xfrm>
            <a:off x="2016892" y="3099807"/>
            <a:ext cx="3765229" cy="3497545"/>
            <a:chOff x="2016892" y="3099807"/>
            <a:chExt cx="3765229" cy="3497545"/>
          </a:xfrm>
        </p:grpSpPr>
        <p:cxnSp>
          <p:nvCxnSpPr>
            <p:cNvPr id="30" name="Straight Connector 29"/>
            <p:cNvCxnSpPr/>
            <p:nvPr/>
          </p:nvCxnSpPr>
          <p:spPr>
            <a:xfrm>
              <a:off x="2016892" y="3099807"/>
              <a:ext cx="1882800" cy="226929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899694" y="3101103"/>
              <a:ext cx="1882427" cy="2268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5369102"/>
              <a:ext cx="2376264" cy="1228250"/>
            </a:xfrm>
            <a:prstGeom prst="rect">
              <a:avLst/>
            </a:prstGeom>
            <a:noFill/>
          </p:spPr>
          <p:txBody>
            <a:bodyPr wrap="none" lIns="0" tIns="0" rIns="0" bIns="0" rtlCol="0">
              <a:noAutofit/>
            </a:bodyPr>
            <a:lstStyle/>
            <a:p>
              <a:pPr algn="ctr"/>
              <a:r>
                <a:rPr lang="en-GB" sz="2400" dirty="0" smtClean="0">
                  <a:solidFill>
                    <a:prstClr val="black"/>
                  </a:solidFill>
                  <a:cs typeface="Arial" charset="0"/>
                </a:rPr>
                <a:t>Bench of 3 </a:t>
              </a:r>
            </a:p>
            <a:p>
              <a:pPr algn="ctr"/>
              <a:r>
                <a:rPr lang="en-GB" sz="2400" dirty="0" smtClean="0">
                  <a:solidFill>
                    <a:prstClr val="black"/>
                  </a:solidFill>
                  <a:cs typeface="Arial" charset="0"/>
                </a:rPr>
                <a:t> Spirit Soul Body</a:t>
              </a:r>
            </a:p>
            <a:p>
              <a:pPr algn="ctr"/>
              <a:r>
                <a:rPr lang="en-GB" sz="2400" dirty="0" smtClean="0">
                  <a:solidFill>
                    <a:prstClr val="black"/>
                  </a:solidFill>
                  <a:cs typeface="Arial" charset="0"/>
                </a:rPr>
                <a:t>Church, City, Region, Nation</a:t>
              </a:r>
              <a:endParaRPr lang="en-GB" sz="2400" dirty="0">
                <a:solidFill>
                  <a:prstClr val="black"/>
                </a:solidFill>
                <a:cs typeface="Arial" charset="0"/>
              </a:endParaRPr>
            </a:p>
          </p:txBody>
        </p:sp>
      </p:grpSp>
      <p:sp>
        <p:nvSpPr>
          <p:cNvPr id="38" name="TextBox 37"/>
          <p:cNvSpPr txBox="1"/>
          <p:nvPr/>
        </p:nvSpPr>
        <p:spPr>
          <a:xfrm>
            <a:off x="7092280" y="1435574"/>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Heavenlies</a:t>
            </a:r>
          </a:p>
        </p:txBody>
      </p:sp>
      <p:sp>
        <p:nvSpPr>
          <p:cNvPr id="39" name="TextBox 38"/>
          <p:cNvSpPr txBox="1"/>
          <p:nvPr/>
        </p:nvSpPr>
        <p:spPr>
          <a:xfrm>
            <a:off x="7092280" y="283277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Earth</a:t>
            </a:r>
          </a:p>
        </p:txBody>
      </p:sp>
      <p:sp>
        <p:nvSpPr>
          <p:cNvPr id="15" name="TextBox 14"/>
          <p:cNvSpPr txBox="1"/>
          <p:nvPr/>
        </p:nvSpPr>
        <p:spPr>
          <a:xfrm>
            <a:off x="827584" y="115857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North Gate</a:t>
            </a:r>
            <a:br>
              <a:rPr lang="en-GB" dirty="0" smtClean="0">
                <a:solidFill>
                  <a:prstClr val="black"/>
                </a:solidFill>
                <a:cs typeface="Arial" charset="0"/>
              </a:rPr>
            </a:br>
            <a:r>
              <a:rPr lang="en-GB" dirty="0" smtClean="0">
                <a:solidFill>
                  <a:prstClr val="black"/>
                </a:solidFill>
                <a:cs typeface="Arial" charset="0"/>
              </a:rPr>
              <a:t>Man Priestly</a:t>
            </a:r>
          </a:p>
        </p:txBody>
      </p:sp>
      <p:sp>
        <p:nvSpPr>
          <p:cNvPr id="16" name="TextBox 15"/>
          <p:cNvSpPr txBox="1"/>
          <p:nvPr/>
        </p:nvSpPr>
        <p:spPr>
          <a:xfrm>
            <a:off x="4987447" y="113698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East Gate</a:t>
            </a:r>
            <a:br>
              <a:rPr lang="en-GB" dirty="0" smtClean="0">
                <a:solidFill>
                  <a:prstClr val="black"/>
                </a:solidFill>
                <a:cs typeface="Arial" charset="0"/>
              </a:rPr>
            </a:br>
            <a:r>
              <a:rPr lang="en-GB" dirty="0" smtClean="0">
                <a:solidFill>
                  <a:prstClr val="black"/>
                </a:solidFill>
                <a:cs typeface="Arial" charset="0"/>
              </a:rPr>
              <a:t>Lion Kingly</a:t>
            </a:r>
          </a:p>
        </p:txBody>
      </p:sp>
      <p:sp>
        <p:nvSpPr>
          <p:cNvPr id="17" name="TextBox 16"/>
          <p:cNvSpPr txBox="1"/>
          <p:nvPr/>
        </p:nvSpPr>
        <p:spPr>
          <a:xfrm>
            <a:off x="827584"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West Gate</a:t>
            </a:r>
            <a:br>
              <a:rPr lang="en-GB" dirty="0" smtClean="0">
                <a:solidFill>
                  <a:prstClr val="black"/>
                </a:solidFill>
                <a:cs typeface="Arial" charset="0"/>
              </a:rPr>
            </a:br>
            <a:r>
              <a:rPr lang="en-GB" dirty="0" smtClean="0">
                <a:solidFill>
                  <a:prstClr val="black"/>
                </a:solidFill>
                <a:cs typeface="Arial" charset="0"/>
              </a:rPr>
              <a:t>Eagle Apostolic</a:t>
            </a:r>
          </a:p>
        </p:txBody>
      </p:sp>
      <p:sp>
        <p:nvSpPr>
          <p:cNvPr id="18" name="TextBox 17"/>
          <p:cNvSpPr txBox="1"/>
          <p:nvPr/>
        </p:nvSpPr>
        <p:spPr>
          <a:xfrm>
            <a:off x="5220072"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South Gate</a:t>
            </a:r>
            <a:br>
              <a:rPr lang="en-GB" dirty="0" smtClean="0">
                <a:solidFill>
                  <a:prstClr val="black"/>
                </a:solidFill>
                <a:cs typeface="Arial" charset="0"/>
              </a:rPr>
            </a:br>
            <a:r>
              <a:rPr lang="en-GB" dirty="0" smtClean="0">
                <a:solidFill>
                  <a:prstClr val="black"/>
                </a:solidFill>
                <a:cs typeface="Arial" charset="0"/>
              </a:rPr>
              <a:t>Ox Prophetic</a:t>
            </a:r>
          </a:p>
        </p:txBody>
      </p:sp>
    </p:spTree>
    <p:extLst>
      <p:ext uri="{BB962C8B-B14F-4D97-AF65-F5344CB8AC3E}">
        <p14:creationId xmlns:p14="http://schemas.microsoft.com/office/powerpoint/2010/main" val="59607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2" name="TextBox 71"/>
          <p:cNvSpPr txBox="1"/>
          <p:nvPr/>
        </p:nvSpPr>
        <p:spPr>
          <a:xfrm>
            <a:off x="3552487" y="1215885"/>
            <a:ext cx="857496" cy="381592"/>
          </a:xfrm>
          <a:prstGeom prst="rect">
            <a:avLst/>
          </a:prstGeom>
          <a:noFill/>
        </p:spPr>
        <p:txBody>
          <a:bodyPr wrap="square" lIns="0" tIns="0" rIns="0" bIns="0" rtlCol="0">
            <a:normAutofit/>
          </a:bodyPr>
          <a:lstStyle/>
          <a:p>
            <a:pPr algn="ctr"/>
            <a:endParaRPr lang="en-GB" dirty="0">
              <a:solidFill>
                <a:prstClr val="white"/>
              </a:solidFill>
              <a:latin typeface="Arial" pitchFamily="34" charset="0"/>
              <a:cs typeface="Arial" pitchFamily="34" charset="0"/>
            </a:endParaRPr>
          </a:p>
        </p:txBody>
      </p:sp>
      <p:grpSp>
        <p:nvGrpSpPr>
          <p:cNvPr id="3" name="Group 2"/>
          <p:cNvGrpSpPr/>
          <p:nvPr/>
        </p:nvGrpSpPr>
        <p:grpSpPr>
          <a:xfrm>
            <a:off x="66648" y="124200"/>
            <a:ext cx="6361047" cy="6417096"/>
            <a:chOff x="1221461" y="262606"/>
            <a:chExt cx="6361047" cy="6417096"/>
          </a:xfrm>
        </p:grpSpPr>
        <p:grpSp>
          <p:nvGrpSpPr>
            <p:cNvPr id="71" name="Group 70"/>
            <p:cNvGrpSpPr/>
            <p:nvPr/>
          </p:nvGrpSpPr>
          <p:grpSpPr>
            <a:xfrm>
              <a:off x="1221461" y="262606"/>
              <a:ext cx="6361047" cy="6417096"/>
              <a:chOff x="1243608" y="365880"/>
              <a:chExt cx="6361047" cy="6417096"/>
            </a:xfrm>
          </p:grpSpPr>
          <p:sp>
            <p:nvSpPr>
              <p:cNvPr id="9" name="Oval 8"/>
              <p:cNvSpPr/>
              <p:nvPr/>
            </p:nvSpPr>
            <p:spPr>
              <a:xfrm>
                <a:off x="1817694" y="890718"/>
                <a:ext cx="5400600" cy="5400600"/>
              </a:xfrm>
              <a:prstGeom prst="ellipse">
                <a:avLst/>
              </a:prstGeom>
              <a:solidFill>
                <a:schemeClr val="tx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2564777" y="1637801"/>
                <a:ext cx="3906434" cy="3906434"/>
              </a:xfrm>
              <a:prstGeom prst="ellipse">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3788913" y="2861937"/>
                <a:ext cx="1458162" cy="1458162"/>
              </a:xfrm>
              <a:prstGeom prst="ellipse">
                <a:avLst/>
              </a:prstGeom>
              <a:solidFill>
                <a:srgbClr val="2304A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endParaRPr lang="en-GB" dirty="0">
                  <a:solidFill>
                    <a:prstClr val="white"/>
                  </a:solidFill>
                </a:endParaRPr>
              </a:p>
            </p:txBody>
          </p:sp>
          <p:sp>
            <p:nvSpPr>
              <p:cNvPr id="5" name="Oval 4"/>
              <p:cNvSpPr/>
              <p:nvPr/>
            </p:nvSpPr>
            <p:spPr>
              <a:xfrm>
                <a:off x="4229962" y="3302986"/>
                <a:ext cx="576064" cy="5760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FF00"/>
                    </a:solidFill>
                  </a:rPr>
                  <a:t>3 G</a:t>
                </a:r>
                <a:endParaRPr lang="en-GB" dirty="0">
                  <a:solidFill>
                    <a:srgbClr val="FFFF00"/>
                  </a:solidFill>
                </a:endParaRPr>
              </a:p>
            </p:txBody>
          </p:sp>
          <p:sp>
            <p:nvSpPr>
              <p:cNvPr id="11" name="Oval 10"/>
              <p:cNvSpPr/>
              <p:nvPr/>
            </p:nvSpPr>
            <p:spPr>
              <a:xfrm>
                <a:off x="4353469" y="36588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6283486" y="39425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4586490" y="546180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1243608" y="286193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Oval 14"/>
              <p:cNvSpPr/>
              <p:nvPr/>
            </p:nvSpPr>
            <p:spPr>
              <a:xfrm>
                <a:off x="2221136" y="890718"/>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2157636" y="48836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6165736" y="1674592"/>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9" name="Straight Connector 18"/>
              <p:cNvCxnSpPr/>
              <p:nvPr/>
            </p:nvCxnSpPr>
            <p:spPr>
              <a:xfrm flipH="1">
                <a:off x="4619854" y="1637801"/>
                <a:ext cx="216024" cy="1224136"/>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12441" y="2636912"/>
                <a:ext cx="1071045" cy="799111"/>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3848" y="2060848"/>
                <a:ext cx="813556" cy="1080120"/>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p:cNvCxnSpPr>
              <p:nvPr/>
            </p:nvCxnSpPr>
            <p:spPr>
              <a:xfrm>
                <a:off x="2564777" y="3522522"/>
                <a:ext cx="1224136" cy="126013"/>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39063" y="3965358"/>
                <a:ext cx="1144423" cy="471754"/>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540708" y="4320099"/>
                <a:ext cx="473345" cy="1141708"/>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6" idx="7"/>
              </p:cNvCxnSpPr>
              <p:nvPr/>
            </p:nvCxnSpPr>
            <p:spPr>
              <a:xfrm flipH="1">
                <a:off x="3285324" y="4183106"/>
                <a:ext cx="732080" cy="894025"/>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448405" y="2509959"/>
                <a:ext cx="2185824" cy="218582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Oval 34"/>
              <p:cNvSpPr/>
              <p:nvPr/>
            </p:nvSpPr>
            <p:spPr>
              <a:xfrm>
                <a:off x="3188315" y="2249869"/>
                <a:ext cx="2706004" cy="270600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Oval 35"/>
              <p:cNvSpPr/>
              <p:nvPr/>
            </p:nvSpPr>
            <p:spPr>
              <a:xfrm>
                <a:off x="2916898" y="1978452"/>
                <a:ext cx="3248838" cy="32488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TextBox 36"/>
              <p:cNvSpPr txBox="1"/>
              <p:nvPr/>
            </p:nvSpPr>
            <p:spPr>
              <a:xfrm>
                <a:off x="4401985" y="838824"/>
                <a:ext cx="1224136" cy="375279"/>
              </a:xfrm>
              <a:prstGeom prst="rect">
                <a:avLst/>
              </a:prstGeom>
              <a:noFill/>
            </p:spPr>
            <p:txBody>
              <a:bodyPr wrap="square" lIns="0" tIns="0" rIns="0" bIns="0" rtlCol="0">
                <a:normAutofit/>
              </a:bodyPr>
              <a:lstStyle/>
              <a:p>
                <a:pPr algn="ctr"/>
                <a:r>
                  <a:rPr lang="en-GB" dirty="0" smtClean="0">
                    <a:solidFill>
                      <a:srgbClr val="FFFF00"/>
                    </a:solidFill>
                  </a:rPr>
                  <a:t>Good News</a:t>
                </a:r>
                <a:endParaRPr lang="en-GB" dirty="0">
                  <a:solidFill>
                    <a:srgbClr val="FFFF00"/>
                  </a:solidFill>
                </a:endParaRPr>
              </a:p>
            </p:txBody>
          </p:sp>
          <p:sp>
            <p:nvSpPr>
              <p:cNvPr id="38" name="TextBox 37"/>
              <p:cNvSpPr txBox="1"/>
              <p:nvPr/>
            </p:nvSpPr>
            <p:spPr>
              <a:xfrm>
                <a:off x="6214252" y="2122779"/>
                <a:ext cx="1224136" cy="387180"/>
              </a:xfrm>
              <a:prstGeom prst="rect">
                <a:avLst/>
              </a:prstGeom>
              <a:noFill/>
            </p:spPr>
            <p:txBody>
              <a:bodyPr wrap="square" lIns="0" tIns="0" rIns="0" bIns="0" rtlCol="0">
                <a:normAutofit/>
              </a:bodyPr>
              <a:lstStyle/>
              <a:p>
                <a:pPr algn="ctr"/>
                <a:r>
                  <a:rPr lang="en-GB" dirty="0" smtClean="0">
                    <a:solidFill>
                      <a:srgbClr val="FFFF00"/>
                    </a:solidFill>
                  </a:rPr>
                  <a:t>Health</a:t>
                </a:r>
                <a:endParaRPr lang="en-GB" dirty="0">
                  <a:solidFill>
                    <a:srgbClr val="FFFF00"/>
                  </a:solidFill>
                </a:endParaRPr>
              </a:p>
            </p:txBody>
          </p:sp>
          <p:sp>
            <p:nvSpPr>
              <p:cNvPr id="39" name="TextBox 38"/>
              <p:cNvSpPr txBox="1"/>
              <p:nvPr/>
            </p:nvSpPr>
            <p:spPr>
              <a:xfrm>
                <a:off x="6332002" y="4442276"/>
                <a:ext cx="1224136" cy="375684"/>
              </a:xfrm>
              <a:prstGeom prst="rect">
                <a:avLst/>
              </a:prstGeom>
              <a:noFill/>
            </p:spPr>
            <p:txBody>
              <a:bodyPr wrap="square" lIns="0" tIns="0" rIns="0" bIns="0" rtlCol="0">
                <a:normAutofit/>
              </a:bodyPr>
              <a:lstStyle/>
              <a:p>
                <a:pPr algn="ctr"/>
                <a:r>
                  <a:rPr lang="en-GB" dirty="0" smtClean="0">
                    <a:solidFill>
                      <a:srgbClr val="FFFF00"/>
                    </a:solidFill>
                  </a:rPr>
                  <a:t>Freedom</a:t>
                </a:r>
                <a:endParaRPr lang="en-GB" dirty="0">
                  <a:solidFill>
                    <a:srgbClr val="FFFF00"/>
                  </a:solidFill>
                </a:endParaRPr>
              </a:p>
            </p:txBody>
          </p:sp>
          <p:sp>
            <p:nvSpPr>
              <p:cNvPr id="40" name="TextBox 39"/>
              <p:cNvSpPr txBox="1"/>
              <p:nvPr/>
            </p:nvSpPr>
            <p:spPr>
              <a:xfrm>
                <a:off x="4645750" y="5953385"/>
                <a:ext cx="1224136" cy="384906"/>
              </a:xfrm>
              <a:prstGeom prst="rect">
                <a:avLst/>
              </a:prstGeom>
              <a:noFill/>
            </p:spPr>
            <p:txBody>
              <a:bodyPr wrap="square" lIns="0" tIns="0" rIns="0" bIns="0" rtlCol="0">
                <a:normAutofit/>
              </a:bodyPr>
              <a:lstStyle/>
              <a:p>
                <a:pPr algn="ctr"/>
                <a:r>
                  <a:rPr lang="en-GB" dirty="0" smtClean="0">
                    <a:solidFill>
                      <a:srgbClr val="FFFF00"/>
                    </a:solidFill>
                  </a:rPr>
                  <a:t>Harmony</a:t>
                </a:r>
                <a:endParaRPr lang="en-GB" dirty="0">
                  <a:solidFill>
                    <a:srgbClr val="FFFF00"/>
                  </a:solidFill>
                </a:endParaRPr>
              </a:p>
            </p:txBody>
          </p:sp>
          <p:sp>
            <p:nvSpPr>
              <p:cNvPr id="41" name="TextBox 40"/>
              <p:cNvSpPr txBox="1"/>
              <p:nvPr/>
            </p:nvSpPr>
            <p:spPr>
              <a:xfrm>
                <a:off x="2172792" y="5405735"/>
                <a:ext cx="1224136" cy="276999"/>
              </a:xfrm>
              <a:prstGeom prst="rect">
                <a:avLst/>
              </a:prstGeom>
              <a:noFill/>
            </p:spPr>
            <p:txBody>
              <a:bodyPr wrap="square" lIns="0" tIns="0" rIns="0" bIns="0" rtlCol="0">
                <a:normAutofit/>
              </a:bodyPr>
              <a:lstStyle/>
              <a:p>
                <a:pPr algn="ctr"/>
                <a:r>
                  <a:rPr lang="en-GB" dirty="0" smtClean="0">
                    <a:solidFill>
                      <a:srgbClr val="FFFF00"/>
                    </a:solidFill>
                  </a:rPr>
                  <a:t>Blessing</a:t>
                </a:r>
                <a:endParaRPr lang="en-GB" dirty="0">
                  <a:solidFill>
                    <a:srgbClr val="FFFF00"/>
                  </a:solidFill>
                </a:endParaRPr>
              </a:p>
            </p:txBody>
          </p:sp>
          <p:sp>
            <p:nvSpPr>
              <p:cNvPr id="42" name="TextBox 41"/>
              <p:cNvSpPr txBox="1"/>
              <p:nvPr/>
            </p:nvSpPr>
            <p:spPr>
              <a:xfrm>
                <a:off x="1254324" y="3368319"/>
                <a:ext cx="1224136" cy="276999"/>
              </a:xfrm>
              <a:prstGeom prst="rect">
                <a:avLst/>
              </a:prstGeom>
              <a:noFill/>
            </p:spPr>
            <p:txBody>
              <a:bodyPr wrap="square" lIns="0" tIns="0" rIns="0" bIns="0" rtlCol="0">
                <a:normAutofit/>
              </a:bodyPr>
              <a:lstStyle/>
              <a:p>
                <a:pPr algn="ctr"/>
                <a:r>
                  <a:rPr lang="en-GB" dirty="0" smtClean="0">
                    <a:solidFill>
                      <a:srgbClr val="FFFF00"/>
                    </a:solidFill>
                  </a:rPr>
                  <a:t>Enterprise</a:t>
                </a:r>
                <a:endParaRPr lang="en-GB" dirty="0">
                  <a:solidFill>
                    <a:srgbClr val="FFFF00"/>
                  </a:solidFill>
                </a:endParaRPr>
              </a:p>
            </p:txBody>
          </p:sp>
          <p:sp>
            <p:nvSpPr>
              <p:cNvPr id="43" name="TextBox 42"/>
              <p:cNvSpPr txBox="1"/>
              <p:nvPr/>
            </p:nvSpPr>
            <p:spPr>
              <a:xfrm>
                <a:off x="2269652" y="1408056"/>
                <a:ext cx="1224136" cy="276999"/>
              </a:xfrm>
              <a:prstGeom prst="rect">
                <a:avLst/>
              </a:prstGeom>
              <a:noFill/>
            </p:spPr>
            <p:txBody>
              <a:bodyPr wrap="square" lIns="0" tIns="0" rIns="0" bIns="0" rtlCol="0">
                <a:normAutofit/>
              </a:bodyPr>
              <a:lstStyle/>
              <a:p>
                <a:pPr algn="ctr"/>
                <a:r>
                  <a:rPr lang="en-GB" dirty="0" smtClean="0">
                    <a:solidFill>
                      <a:srgbClr val="FFFF00"/>
                    </a:solidFill>
                  </a:rPr>
                  <a:t>Media</a:t>
                </a:r>
                <a:endParaRPr lang="en-GB" dirty="0">
                  <a:solidFill>
                    <a:srgbClr val="FFFF00"/>
                  </a:solidFill>
                </a:endParaRPr>
              </a:p>
            </p:txBody>
          </p:sp>
          <p:sp>
            <p:nvSpPr>
              <p:cNvPr id="44" name="TextBox 43"/>
              <p:cNvSpPr txBox="1"/>
              <p:nvPr/>
            </p:nvSpPr>
            <p:spPr>
              <a:xfrm>
                <a:off x="3895827" y="2967525"/>
                <a:ext cx="1224136" cy="323385"/>
              </a:xfrm>
              <a:prstGeom prst="rect">
                <a:avLst/>
              </a:prstGeom>
              <a:noFill/>
            </p:spPr>
            <p:txBody>
              <a:bodyPr wrap="square" lIns="0" tIns="0" rIns="0" bIns="0" rtlCol="0">
                <a:normAutofit/>
              </a:bodyPr>
              <a:lstStyle/>
              <a:p>
                <a:pPr algn="ctr"/>
                <a:r>
                  <a:rPr lang="en-GB" dirty="0" smtClean="0">
                    <a:solidFill>
                      <a:prstClr val="black"/>
                    </a:solidFill>
                    <a:latin typeface="Arial" pitchFamily="34" charset="0"/>
                    <a:cs typeface="Arial" pitchFamily="34" charset="0"/>
                  </a:rPr>
                  <a:t>3 AC</a:t>
                </a:r>
                <a:endParaRPr lang="en-GB" dirty="0">
                  <a:solidFill>
                    <a:prstClr val="white"/>
                  </a:solidFill>
                  <a:latin typeface="Arial" pitchFamily="34" charset="0"/>
                  <a:cs typeface="Arial" pitchFamily="34" charset="0"/>
                </a:endParaRPr>
              </a:p>
            </p:txBody>
          </p:sp>
          <p:grpSp>
            <p:nvGrpSpPr>
              <p:cNvPr id="54" name="Group 53"/>
              <p:cNvGrpSpPr/>
              <p:nvPr/>
            </p:nvGrpSpPr>
            <p:grpSpPr>
              <a:xfrm>
                <a:off x="5862588" y="617907"/>
                <a:ext cx="817113" cy="817113"/>
                <a:chOff x="755576" y="1232753"/>
                <a:chExt cx="817113" cy="817113"/>
              </a:xfrm>
            </p:grpSpPr>
            <p:sp>
              <p:nvSpPr>
                <p:cNvPr id="46" name="Oval 45"/>
                <p:cNvSpPr/>
                <p:nvPr/>
              </p:nvSpPr>
              <p:spPr>
                <a:xfrm>
                  <a:off x="755576" y="1232753"/>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TextBox 47"/>
                <p:cNvSpPr txBox="1"/>
                <p:nvPr/>
              </p:nvSpPr>
              <p:spPr>
                <a:xfrm>
                  <a:off x="944980" y="1499301"/>
                  <a:ext cx="438304" cy="276999"/>
                </a:xfrm>
                <a:prstGeom prst="rect">
                  <a:avLst/>
                </a:prstGeom>
                <a:noFill/>
              </p:spPr>
              <p:txBody>
                <a:bodyPr wrap="square" lIns="0" tIns="0" rIns="0" bIns="0" rtlCol="0">
                  <a:normAutofit/>
                </a:bodyPr>
                <a:lstStyle/>
                <a:p>
                  <a:pPr algn="ctr"/>
                  <a:r>
                    <a:rPr lang="en-GB" dirty="0" smtClean="0"/>
                    <a:t>FSP</a:t>
                  </a:r>
                  <a:endParaRPr lang="en-GB" dirty="0"/>
                </a:p>
              </p:txBody>
            </p:sp>
          </p:grpSp>
          <p:grpSp>
            <p:nvGrpSpPr>
              <p:cNvPr id="55" name="Group 54"/>
              <p:cNvGrpSpPr/>
              <p:nvPr/>
            </p:nvGrpSpPr>
            <p:grpSpPr>
              <a:xfrm>
                <a:off x="1254324" y="4338822"/>
                <a:ext cx="817113" cy="817113"/>
                <a:chOff x="371802" y="2285742"/>
                <a:chExt cx="817113" cy="817113"/>
              </a:xfrm>
            </p:grpSpPr>
            <p:sp>
              <p:nvSpPr>
                <p:cNvPr id="47" name="Oval 46"/>
                <p:cNvSpPr/>
                <p:nvPr/>
              </p:nvSpPr>
              <p:spPr>
                <a:xfrm>
                  <a:off x="371802" y="2285742"/>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TextBox 48"/>
                <p:cNvSpPr txBox="1"/>
                <p:nvPr/>
              </p:nvSpPr>
              <p:spPr>
                <a:xfrm>
                  <a:off x="536423" y="2582160"/>
                  <a:ext cx="438304" cy="276999"/>
                </a:xfrm>
                <a:prstGeom prst="rect">
                  <a:avLst/>
                </a:prstGeom>
                <a:noFill/>
                <a:ln>
                  <a:noFill/>
                </a:ln>
              </p:spPr>
              <p:txBody>
                <a:bodyPr wrap="square" lIns="0" tIns="0" rIns="0" bIns="0" rtlCol="0">
                  <a:normAutofit/>
                </a:bodyPr>
                <a:lstStyle/>
                <a:p>
                  <a:pPr algn="ctr"/>
                  <a:r>
                    <a:rPr lang="en-GB" dirty="0" smtClean="0"/>
                    <a:t>FSE</a:t>
                  </a:r>
                  <a:endParaRPr lang="en-GB" dirty="0"/>
                </a:p>
              </p:txBody>
            </p:sp>
          </p:grpSp>
          <p:grpSp>
            <p:nvGrpSpPr>
              <p:cNvPr id="56" name="Group 55"/>
              <p:cNvGrpSpPr/>
              <p:nvPr/>
            </p:nvGrpSpPr>
            <p:grpSpPr>
              <a:xfrm>
                <a:off x="6214252" y="5474205"/>
                <a:ext cx="817113" cy="817113"/>
                <a:chOff x="219003" y="3625163"/>
                <a:chExt cx="817113" cy="817113"/>
              </a:xfrm>
            </p:grpSpPr>
            <p:sp>
              <p:nvSpPr>
                <p:cNvPr id="50" name="Oval 49"/>
                <p:cNvSpPr/>
                <p:nvPr/>
              </p:nvSpPr>
              <p:spPr>
                <a:xfrm>
                  <a:off x="219003" y="3625163"/>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p:cNvSpPr txBox="1"/>
                <p:nvPr/>
              </p:nvSpPr>
              <p:spPr>
                <a:xfrm>
                  <a:off x="408407" y="3879050"/>
                  <a:ext cx="438304" cy="276999"/>
                </a:xfrm>
                <a:prstGeom prst="rect">
                  <a:avLst/>
                </a:prstGeom>
                <a:noFill/>
              </p:spPr>
              <p:txBody>
                <a:bodyPr wrap="square" lIns="0" tIns="0" rIns="0" bIns="0" rtlCol="0">
                  <a:normAutofit/>
                </a:bodyPr>
                <a:lstStyle/>
                <a:p>
                  <a:pPr algn="ctr"/>
                  <a:r>
                    <a:rPr lang="en-GB" dirty="0" smtClean="0"/>
                    <a:t>FC</a:t>
                  </a:r>
                  <a:endParaRPr lang="en-GB" dirty="0"/>
                </a:p>
              </p:txBody>
            </p:sp>
          </p:grpSp>
          <p:grpSp>
            <p:nvGrpSpPr>
              <p:cNvPr id="57" name="Group 56"/>
              <p:cNvGrpSpPr/>
              <p:nvPr/>
            </p:nvGrpSpPr>
            <p:grpSpPr>
              <a:xfrm>
                <a:off x="3457262" y="518533"/>
                <a:ext cx="817113" cy="817113"/>
                <a:chOff x="359411" y="5897176"/>
                <a:chExt cx="817113" cy="817113"/>
              </a:xfrm>
            </p:grpSpPr>
            <p:sp>
              <p:nvSpPr>
                <p:cNvPr id="53" name="Oval 52"/>
                <p:cNvSpPr/>
                <p:nvPr/>
              </p:nvSpPr>
              <p:spPr>
                <a:xfrm>
                  <a:off x="359411" y="5897176"/>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TextBox 51"/>
                <p:cNvSpPr txBox="1"/>
                <p:nvPr/>
              </p:nvSpPr>
              <p:spPr>
                <a:xfrm>
                  <a:off x="567612" y="6140629"/>
                  <a:ext cx="438304" cy="276999"/>
                </a:xfrm>
                <a:prstGeom prst="rect">
                  <a:avLst/>
                </a:prstGeom>
                <a:noFill/>
              </p:spPr>
              <p:txBody>
                <a:bodyPr wrap="square" lIns="0" tIns="0" rIns="0" bIns="0" rtlCol="0">
                  <a:normAutofit/>
                </a:bodyPr>
                <a:lstStyle/>
                <a:p>
                  <a:pPr algn="ctr"/>
                  <a:r>
                    <a:rPr lang="en-GB" dirty="0" smtClean="0"/>
                    <a:t>FT</a:t>
                  </a:r>
                  <a:endParaRPr lang="en-GB" dirty="0"/>
                </a:p>
              </p:txBody>
            </p:sp>
          </p:grpSp>
          <p:sp>
            <p:nvSpPr>
              <p:cNvPr id="58" name="TextBox 57"/>
              <p:cNvSpPr txBox="1"/>
              <p:nvPr/>
            </p:nvSpPr>
            <p:spPr>
              <a:xfrm>
                <a:off x="5498275" y="1509955"/>
                <a:ext cx="792088" cy="468497"/>
              </a:xfrm>
              <a:prstGeom prst="rect">
                <a:avLst/>
              </a:prstGeom>
              <a:noFill/>
            </p:spPr>
            <p:txBody>
              <a:bodyPr wrap="square" lIns="0" tIns="0" rIns="0" bIns="0" rtlCol="0">
                <a:noAutofit/>
              </a:bodyPr>
              <a:lstStyle/>
              <a:p>
                <a:pPr algn="ctr"/>
                <a:r>
                  <a:rPr lang="en-GB" sz="3200" dirty="0">
                    <a:solidFill>
                      <a:prstClr val="black"/>
                    </a:solidFill>
                  </a:rPr>
                  <a:t>S</a:t>
                </a:r>
                <a:endParaRPr lang="en-GB" sz="3200" dirty="0">
                  <a:solidFill>
                    <a:prstClr val="white"/>
                  </a:solidFill>
                </a:endParaRPr>
              </a:p>
            </p:txBody>
          </p:sp>
          <p:sp>
            <p:nvSpPr>
              <p:cNvPr id="59" name="TextBox 58"/>
              <p:cNvSpPr txBox="1"/>
              <p:nvPr/>
            </p:nvSpPr>
            <p:spPr>
              <a:xfrm>
                <a:off x="6420298" y="3201774"/>
                <a:ext cx="792088" cy="468497"/>
              </a:xfrm>
              <a:prstGeom prst="rect">
                <a:avLst/>
              </a:prstGeom>
              <a:noFill/>
            </p:spPr>
            <p:txBody>
              <a:bodyPr wrap="square" lIns="0" tIns="0" rIns="0" bIns="0" rtlCol="0">
                <a:noAutofit/>
              </a:bodyPr>
              <a:lstStyle/>
              <a:p>
                <a:pPr algn="ctr"/>
                <a:r>
                  <a:rPr lang="en-GB" sz="3200" dirty="0" smtClean="0">
                    <a:solidFill>
                      <a:prstClr val="black"/>
                    </a:solidFill>
                  </a:rPr>
                  <a:t>H</a:t>
                </a:r>
                <a:endParaRPr lang="en-GB" sz="3200" dirty="0">
                  <a:solidFill>
                    <a:prstClr val="white"/>
                  </a:solidFill>
                </a:endParaRPr>
              </a:p>
            </p:txBody>
          </p:sp>
          <p:sp>
            <p:nvSpPr>
              <p:cNvPr id="60" name="TextBox 59"/>
              <p:cNvSpPr txBox="1"/>
              <p:nvPr/>
            </p:nvSpPr>
            <p:spPr>
              <a:xfrm>
                <a:off x="5711274" y="5145096"/>
                <a:ext cx="792088" cy="468497"/>
              </a:xfrm>
              <a:prstGeom prst="rect">
                <a:avLst/>
              </a:prstGeom>
              <a:noFill/>
            </p:spPr>
            <p:txBody>
              <a:bodyPr wrap="square" lIns="0" tIns="0" rIns="0" bIns="0" rtlCol="0">
                <a:noAutofit/>
              </a:bodyPr>
              <a:lstStyle/>
              <a:p>
                <a:pPr algn="ctr"/>
                <a:r>
                  <a:rPr lang="en-GB" sz="3200" dirty="0" smtClean="0">
                    <a:solidFill>
                      <a:prstClr val="black"/>
                    </a:solidFill>
                  </a:rPr>
                  <a:t>A</a:t>
                </a:r>
                <a:endParaRPr lang="en-GB" sz="3200" dirty="0">
                  <a:solidFill>
                    <a:prstClr val="white"/>
                  </a:solidFill>
                </a:endParaRPr>
              </a:p>
            </p:txBody>
          </p:sp>
          <p:sp>
            <p:nvSpPr>
              <p:cNvPr id="61" name="TextBox 60"/>
              <p:cNvSpPr txBox="1"/>
              <p:nvPr/>
            </p:nvSpPr>
            <p:spPr>
              <a:xfrm>
                <a:off x="3592543" y="5681884"/>
                <a:ext cx="809442" cy="434302"/>
              </a:xfrm>
              <a:prstGeom prst="rect">
                <a:avLst/>
              </a:prstGeom>
              <a:noFill/>
            </p:spPr>
            <p:txBody>
              <a:bodyPr wrap="square" lIns="0" tIns="0" rIns="0" bIns="0" rtlCol="0">
                <a:noAutofit/>
              </a:bodyPr>
              <a:lstStyle/>
              <a:p>
                <a:pPr algn="ctr"/>
                <a:r>
                  <a:rPr lang="en-GB" sz="3200" dirty="0" smtClean="0">
                    <a:solidFill>
                      <a:prstClr val="black"/>
                    </a:solidFill>
                  </a:rPr>
                  <a:t>L</a:t>
                </a:r>
                <a:endParaRPr lang="en-GB" sz="3200" dirty="0">
                  <a:solidFill>
                    <a:prstClr val="white"/>
                  </a:solidFill>
                </a:endParaRPr>
              </a:p>
            </p:txBody>
          </p:sp>
          <p:sp>
            <p:nvSpPr>
              <p:cNvPr id="62" name="TextBox 61"/>
              <p:cNvSpPr txBox="1"/>
              <p:nvPr/>
            </p:nvSpPr>
            <p:spPr>
              <a:xfrm>
                <a:off x="1992772" y="4257403"/>
                <a:ext cx="792088" cy="468497"/>
              </a:xfrm>
              <a:prstGeom prst="rect">
                <a:avLst/>
              </a:prstGeom>
              <a:noFill/>
            </p:spPr>
            <p:txBody>
              <a:bodyPr wrap="square" lIns="0" tIns="0" rIns="0" bIns="0" rtlCol="0">
                <a:noAutofit/>
              </a:bodyPr>
              <a:lstStyle/>
              <a:p>
                <a:pPr algn="ctr"/>
                <a:r>
                  <a:rPr lang="en-GB" sz="3200" dirty="0" smtClean="0">
                    <a:solidFill>
                      <a:prstClr val="black"/>
                    </a:solidFill>
                  </a:rPr>
                  <a:t>O</a:t>
                </a:r>
                <a:endParaRPr lang="en-GB" sz="3200" dirty="0">
                  <a:solidFill>
                    <a:prstClr val="white"/>
                  </a:solidFill>
                </a:endParaRPr>
              </a:p>
            </p:txBody>
          </p:sp>
          <p:sp>
            <p:nvSpPr>
              <p:cNvPr id="63" name="TextBox 62"/>
              <p:cNvSpPr txBox="1"/>
              <p:nvPr/>
            </p:nvSpPr>
            <p:spPr>
              <a:xfrm>
                <a:off x="2068530" y="2249869"/>
                <a:ext cx="792088" cy="468497"/>
              </a:xfrm>
              <a:prstGeom prst="rect">
                <a:avLst/>
              </a:prstGeom>
              <a:noFill/>
            </p:spPr>
            <p:txBody>
              <a:bodyPr wrap="square" lIns="0" tIns="0" rIns="0" bIns="0" rtlCol="0">
                <a:noAutofit/>
              </a:bodyPr>
              <a:lstStyle/>
              <a:p>
                <a:pPr algn="ctr"/>
                <a:r>
                  <a:rPr lang="en-GB" sz="3200" dirty="0" smtClean="0">
                    <a:solidFill>
                      <a:prstClr val="black"/>
                    </a:solidFill>
                  </a:rPr>
                  <a:t>M</a:t>
                </a:r>
                <a:endParaRPr lang="en-GB" sz="3200" dirty="0">
                  <a:solidFill>
                    <a:prstClr val="white"/>
                  </a:solidFill>
                </a:endParaRPr>
              </a:p>
            </p:txBody>
          </p:sp>
          <p:sp>
            <p:nvSpPr>
              <p:cNvPr id="64" name="TextBox 63"/>
              <p:cNvSpPr txBox="1"/>
              <p:nvPr/>
            </p:nvSpPr>
            <p:spPr>
              <a:xfrm>
                <a:off x="3779232" y="209202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Ruler</a:t>
                </a:r>
                <a:endParaRPr lang="en-GB" dirty="0">
                  <a:solidFill>
                    <a:prstClr val="white"/>
                  </a:solidFill>
                  <a:latin typeface="Arial" pitchFamily="34" charset="0"/>
                  <a:cs typeface="Arial" pitchFamily="34" charset="0"/>
                </a:endParaRPr>
              </a:p>
            </p:txBody>
          </p:sp>
          <p:sp>
            <p:nvSpPr>
              <p:cNvPr id="65" name="TextBox 64"/>
              <p:cNvSpPr txBox="1"/>
              <p:nvPr/>
            </p:nvSpPr>
            <p:spPr>
              <a:xfrm>
                <a:off x="2859400" y="2914893"/>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Servant</a:t>
                </a:r>
                <a:endParaRPr lang="en-GB" dirty="0">
                  <a:solidFill>
                    <a:prstClr val="white"/>
                  </a:solidFill>
                  <a:latin typeface="Arial" pitchFamily="34" charset="0"/>
                  <a:cs typeface="Arial" pitchFamily="34" charset="0"/>
                </a:endParaRPr>
              </a:p>
            </p:txBody>
          </p:sp>
          <p:sp>
            <p:nvSpPr>
              <p:cNvPr id="66" name="TextBox 65"/>
              <p:cNvSpPr txBox="1"/>
              <p:nvPr/>
            </p:nvSpPr>
            <p:spPr>
              <a:xfrm>
                <a:off x="2836865" y="401947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Giver</a:t>
                </a:r>
                <a:endParaRPr lang="en-GB" dirty="0">
                  <a:solidFill>
                    <a:prstClr val="white"/>
                  </a:solidFill>
                  <a:latin typeface="Arial" pitchFamily="34" charset="0"/>
                  <a:cs typeface="Arial" pitchFamily="34" charset="0"/>
                </a:endParaRPr>
              </a:p>
            </p:txBody>
          </p:sp>
          <p:sp>
            <p:nvSpPr>
              <p:cNvPr id="67" name="TextBox 66"/>
              <p:cNvSpPr txBox="1"/>
              <p:nvPr/>
            </p:nvSpPr>
            <p:spPr>
              <a:xfrm>
                <a:off x="3865819" y="4834299"/>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Mercy</a:t>
                </a:r>
                <a:endParaRPr lang="en-GB" dirty="0">
                  <a:solidFill>
                    <a:prstClr val="white"/>
                  </a:solidFill>
                  <a:latin typeface="Arial" pitchFamily="34" charset="0"/>
                  <a:cs typeface="Arial" pitchFamily="34" charset="0"/>
                </a:endParaRPr>
              </a:p>
            </p:txBody>
          </p:sp>
          <p:sp>
            <p:nvSpPr>
              <p:cNvPr id="68" name="TextBox 67"/>
              <p:cNvSpPr txBox="1"/>
              <p:nvPr/>
            </p:nvSpPr>
            <p:spPr>
              <a:xfrm>
                <a:off x="4958567" y="4553849"/>
                <a:ext cx="949092"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Exhorter</a:t>
                </a:r>
                <a:endParaRPr lang="en-GB" dirty="0">
                  <a:solidFill>
                    <a:prstClr val="white"/>
                  </a:solidFill>
                  <a:latin typeface="Arial" pitchFamily="34" charset="0"/>
                  <a:cs typeface="Arial" pitchFamily="34" charset="0"/>
                </a:endParaRPr>
              </a:p>
            </p:txBody>
          </p:sp>
          <p:sp>
            <p:nvSpPr>
              <p:cNvPr id="69" name="TextBox 68"/>
              <p:cNvSpPr txBox="1"/>
              <p:nvPr/>
            </p:nvSpPr>
            <p:spPr>
              <a:xfrm>
                <a:off x="5483105" y="3542760"/>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Prophet</a:t>
                </a:r>
                <a:endParaRPr lang="en-GB" dirty="0">
                  <a:solidFill>
                    <a:prstClr val="white"/>
                  </a:solidFill>
                  <a:latin typeface="Arial" pitchFamily="34" charset="0"/>
                  <a:cs typeface="Arial" pitchFamily="34" charset="0"/>
                </a:endParaRPr>
              </a:p>
            </p:txBody>
          </p:sp>
          <p:sp>
            <p:nvSpPr>
              <p:cNvPr id="70" name="TextBox 69"/>
              <p:cNvSpPr txBox="1"/>
              <p:nvPr/>
            </p:nvSpPr>
            <p:spPr>
              <a:xfrm>
                <a:off x="4846618" y="2316369"/>
                <a:ext cx="962703" cy="258567"/>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Teacher</a:t>
                </a:r>
                <a:endParaRPr lang="en-GB" dirty="0">
                  <a:solidFill>
                    <a:prstClr val="white"/>
                  </a:solidFill>
                  <a:latin typeface="Arial" pitchFamily="34" charset="0"/>
                  <a:cs typeface="Arial" pitchFamily="34" charset="0"/>
                </a:endParaRPr>
              </a:p>
            </p:txBody>
          </p:sp>
          <p:sp>
            <p:nvSpPr>
              <p:cNvPr id="45" name="TextBox 44"/>
              <p:cNvSpPr txBox="1"/>
              <p:nvPr/>
            </p:nvSpPr>
            <p:spPr>
              <a:xfrm>
                <a:off x="3610626" y="1817700"/>
                <a:ext cx="807258" cy="243148"/>
              </a:xfrm>
              <a:prstGeom prst="rect">
                <a:avLst/>
              </a:prstGeom>
              <a:noFill/>
            </p:spPr>
            <p:txBody>
              <a:bodyPr wrap="square" lIns="0" tIns="0" rIns="0" bIns="0" rtlCol="0">
                <a:normAutofit fontScale="85000" lnSpcReduction="10000"/>
              </a:bodyPr>
              <a:lstStyle/>
              <a:p>
                <a:pPr algn="ctr"/>
                <a:r>
                  <a:rPr lang="en-GB" b="1" dirty="0" smtClean="0">
                    <a:solidFill>
                      <a:prstClr val="black"/>
                    </a:solidFill>
                    <a:latin typeface="Arial" pitchFamily="34" charset="0"/>
                    <a:cs typeface="Arial" pitchFamily="34" charset="0"/>
                  </a:rPr>
                  <a:t>7 Elders</a:t>
                </a:r>
                <a:endParaRPr lang="en-GB" b="1" dirty="0">
                  <a:solidFill>
                    <a:prstClr val="white"/>
                  </a:solidFill>
                  <a:latin typeface="Arial" pitchFamily="34" charset="0"/>
                  <a:cs typeface="Arial" pitchFamily="34" charset="0"/>
                </a:endParaRPr>
              </a:p>
            </p:txBody>
          </p:sp>
        </p:grpSp>
        <p:grpSp>
          <p:nvGrpSpPr>
            <p:cNvPr id="78" name="Group 77"/>
            <p:cNvGrpSpPr>
              <a:grpSpLocks noChangeAspect="1"/>
            </p:cNvGrpSpPr>
            <p:nvPr/>
          </p:nvGrpSpPr>
          <p:grpSpPr>
            <a:xfrm>
              <a:off x="2581399" y="1534527"/>
              <a:ext cx="3899816" cy="3906434"/>
              <a:chOff x="7582508" y="3419248"/>
              <a:chExt cx="3491146" cy="2863521"/>
            </a:xfrm>
          </p:grpSpPr>
          <p:cxnSp>
            <p:nvCxnSpPr>
              <p:cNvPr id="74" name="Straight Connector 73"/>
              <p:cNvCxnSpPr/>
              <p:nvPr/>
            </p:nvCxnSpPr>
            <p:spPr>
              <a:xfrm flipH="1">
                <a:off x="7582702" y="3419248"/>
                <a:ext cx="1745379" cy="141812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82508" y="4864491"/>
                <a:ext cx="1745573" cy="141827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328080" y="3439486"/>
                <a:ext cx="1745573" cy="141827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328081" y="4846377"/>
                <a:ext cx="1745573" cy="141812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6513577" y="124200"/>
            <a:ext cx="2608801" cy="6733800"/>
          </a:xfrm>
          <a:prstGeom prst="rect">
            <a:avLst/>
          </a:prstGeom>
          <a:noFill/>
        </p:spPr>
        <p:txBody>
          <a:bodyPr wrap="square" lIns="0" tIns="0" rIns="0" bIns="0" rtlCol="0">
            <a:normAutofit/>
          </a:bodyPr>
          <a:lstStyle/>
          <a:p>
            <a:pPr algn="ctr"/>
            <a:r>
              <a:rPr lang="en-GB" dirty="0" smtClean="0">
                <a:solidFill>
                  <a:prstClr val="black"/>
                </a:solidFill>
              </a:rPr>
              <a:t>Legend</a:t>
            </a:r>
          </a:p>
          <a:p>
            <a:pPr algn="ctr"/>
            <a:endParaRPr lang="en-GB" sz="1400" dirty="0" smtClean="0">
              <a:solidFill>
                <a:prstClr val="black"/>
              </a:solidFill>
            </a:endParaRPr>
          </a:p>
          <a:p>
            <a:pPr>
              <a:spcAft>
                <a:spcPts val="600"/>
              </a:spcAft>
            </a:pPr>
            <a:r>
              <a:rPr lang="en-GB" sz="1200" dirty="0" smtClean="0">
                <a:solidFill>
                  <a:prstClr val="black"/>
                </a:solidFill>
              </a:rPr>
              <a:t>3G = Heavenly Bench</a:t>
            </a:r>
          </a:p>
          <a:p>
            <a:pPr>
              <a:spcAft>
                <a:spcPts val="600"/>
              </a:spcAft>
            </a:pPr>
            <a:r>
              <a:rPr lang="en-GB" sz="1200" dirty="0" smtClean="0">
                <a:solidFill>
                  <a:prstClr val="black"/>
                </a:solidFill>
              </a:rPr>
              <a:t>Father, Son, Holy Spirit</a:t>
            </a:r>
          </a:p>
          <a:p>
            <a:pPr>
              <a:spcAft>
                <a:spcPts val="600"/>
              </a:spcAft>
            </a:pPr>
            <a:r>
              <a:rPr lang="en-GB" sz="1200" dirty="0" smtClean="0">
                <a:solidFill>
                  <a:prstClr val="black"/>
                </a:solidFill>
              </a:rPr>
              <a:t>3 AC = Apostolic Council</a:t>
            </a:r>
          </a:p>
          <a:p>
            <a:pPr>
              <a:spcAft>
                <a:spcPts val="600"/>
              </a:spcAft>
            </a:pPr>
            <a:r>
              <a:rPr lang="en-GB" sz="1200" dirty="0" smtClean="0">
                <a:solidFill>
                  <a:prstClr val="black"/>
                </a:solidFill>
              </a:rPr>
              <a:t>7 =Elders</a:t>
            </a:r>
          </a:p>
          <a:p>
            <a:pPr>
              <a:spcAft>
                <a:spcPts val="600"/>
              </a:spcAft>
            </a:pPr>
            <a:r>
              <a:rPr lang="en-GB" sz="1200" dirty="0" smtClean="0">
                <a:solidFill>
                  <a:srgbClr val="FF0000"/>
                </a:solidFill>
              </a:rPr>
              <a:t>----</a:t>
            </a:r>
            <a:r>
              <a:rPr lang="en-GB" sz="1200" dirty="0" smtClean="0">
                <a:solidFill>
                  <a:prstClr val="black"/>
                </a:solidFill>
              </a:rPr>
              <a:t> = 4 Apostolic visionary principles</a:t>
            </a:r>
          </a:p>
          <a:p>
            <a:pPr>
              <a:spcAft>
                <a:spcPts val="600"/>
              </a:spcAft>
            </a:pPr>
            <a:r>
              <a:rPr lang="en-GB" sz="1200" dirty="0" smtClean="0">
                <a:solidFill>
                  <a:srgbClr val="2304A8"/>
                </a:solidFill>
              </a:rPr>
              <a:t>-----</a:t>
            </a:r>
            <a:r>
              <a:rPr lang="en-GB" sz="1200" dirty="0" smtClean="0">
                <a:solidFill>
                  <a:prstClr val="black"/>
                </a:solidFill>
              </a:rPr>
              <a:t> = 7 redemptive gifts</a:t>
            </a:r>
          </a:p>
          <a:p>
            <a:pPr>
              <a:spcAft>
                <a:spcPts val="600"/>
              </a:spcAft>
            </a:pPr>
            <a:r>
              <a:rPr lang="en-GB" sz="1200" dirty="0" smtClean="0">
                <a:solidFill>
                  <a:srgbClr val="00A800"/>
                </a:solidFill>
              </a:rPr>
              <a:t>-----</a:t>
            </a:r>
            <a:r>
              <a:rPr lang="en-GB" sz="1200" dirty="0" smtClean="0">
                <a:solidFill>
                  <a:prstClr val="black"/>
                </a:solidFill>
              </a:rPr>
              <a:t> = 4 ministry areas</a:t>
            </a:r>
          </a:p>
          <a:p>
            <a:pPr>
              <a:spcAft>
                <a:spcPts val="600"/>
              </a:spcAft>
            </a:pPr>
            <a:r>
              <a:rPr lang="en-GB" sz="1600" dirty="0" smtClean="0">
                <a:solidFill>
                  <a:prstClr val="black"/>
                </a:solidFill>
              </a:rPr>
              <a:t>      </a:t>
            </a:r>
            <a:r>
              <a:rPr lang="en-GB" sz="1200" dirty="0" smtClean="0">
                <a:solidFill>
                  <a:prstClr val="black"/>
                </a:solidFill>
              </a:rPr>
              <a:t>= 7 mountains</a:t>
            </a:r>
          </a:p>
          <a:p>
            <a:pPr>
              <a:spcAft>
                <a:spcPts val="600"/>
              </a:spcAft>
            </a:pPr>
            <a:r>
              <a:rPr lang="en-GB" sz="1200" dirty="0" smtClean="0">
                <a:solidFill>
                  <a:prstClr val="black"/>
                </a:solidFill>
              </a:rPr>
              <a:t>         = Church </a:t>
            </a:r>
          </a:p>
          <a:p>
            <a:pPr>
              <a:spcAft>
                <a:spcPts val="600"/>
              </a:spcAft>
            </a:pPr>
            <a:r>
              <a:rPr lang="en-GB" sz="1200" dirty="0">
                <a:solidFill>
                  <a:prstClr val="black"/>
                </a:solidFill>
              </a:rPr>
              <a:t> </a:t>
            </a:r>
            <a:r>
              <a:rPr lang="en-GB" sz="1200" dirty="0" smtClean="0">
                <a:solidFill>
                  <a:prstClr val="black"/>
                </a:solidFill>
              </a:rPr>
              <a:t>        = ARC</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FT = Freedom Trust</a:t>
            </a:r>
          </a:p>
          <a:p>
            <a:pPr>
              <a:spcAft>
                <a:spcPts val="600"/>
              </a:spcAft>
            </a:pPr>
            <a:r>
              <a:rPr lang="en-GB" sz="1200" dirty="0" smtClean="0">
                <a:solidFill>
                  <a:prstClr val="black"/>
                </a:solidFill>
              </a:rPr>
              <a:t>FSP = Freedom Social Projects</a:t>
            </a:r>
          </a:p>
          <a:p>
            <a:pPr>
              <a:spcAft>
                <a:spcPts val="600"/>
              </a:spcAft>
            </a:pPr>
            <a:r>
              <a:rPr lang="en-GB" sz="1200" dirty="0" smtClean="0">
                <a:solidFill>
                  <a:prstClr val="black"/>
                </a:solidFill>
              </a:rPr>
              <a:t>FC = Freedom Communities</a:t>
            </a:r>
          </a:p>
          <a:p>
            <a:pPr>
              <a:spcAft>
                <a:spcPts val="600"/>
              </a:spcAft>
            </a:pPr>
            <a:r>
              <a:rPr lang="en-GB" sz="1200" dirty="0" smtClean="0">
                <a:solidFill>
                  <a:prstClr val="black"/>
                </a:solidFill>
              </a:rPr>
              <a:t>FSE = Freedom Social Enterprises</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S = Spiritual </a:t>
            </a:r>
            <a:r>
              <a:rPr lang="en-GB" sz="1200" dirty="0">
                <a:solidFill>
                  <a:prstClr val="black"/>
                </a:solidFill>
              </a:rPr>
              <a:t>Social Supernatural </a:t>
            </a:r>
            <a:endParaRPr lang="en-GB" sz="1200" dirty="0" smtClean="0">
              <a:solidFill>
                <a:prstClr val="black"/>
              </a:solidFill>
            </a:endParaRPr>
          </a:p>
          <a:p>
            <a:pPr>
              <a:spcAft>
                <a:spcPts val="600"/>
              </a:spcAft>
            </a:pPr>
            <a:r>
              <a:rPr lang="en-GB" sz="1200" dirty="0" smtClean="0">
                <a:solidFill>
                  <a:prstClr val="black"/>
                </a:solidFill>
              </a:rPr>
              <a:t>H = Health </a:t>
            </a:r>
            <a:r>
              <a:rPr lang="en-GB" sz="1200" dirty="0">
                <a:solidFill>
                  <a:prstClr val="black"/>
                </a:solidFill>
              </a:rPr>
              <a:t>Holistic Hope </a:t>
            </a:r>
            <a:endParaRPr lang="en-GB" sz="1200" dirty="0" smtClean="0">
              <a:solidFill>
                <a:prstClr val="black"/>
              </a:solidFill>
            </a:endParaRPr>
          </a:p>
          <a:p>
            <a:pPr>
              <a:spcAft>
                <a:spcPts val="600"/>
              </a:spcAft>
            </a:pPr>
            <a:r>
              <a:rPr lang="en-GB" sz="1200" dirty="0" smtClean="0">
                <a:solidFill>
                  <a:prstClr val="black"/>
                </a:solidFill>
              </a:rPr>
              <a:t>A = Accommodation Administration </a:t>
            </a:r>
          </a:p>
          <a:p>
            <a:pPr>
              <a:spcAft>
                <a:spcPts val="600"/>
              </a:spcAft>
            </a:pPr>
            <a:r>
              <a:rPr lang="en-GB" sz="1200" dirty="0" smtClean="0">
                <a:solidFill>
                  <a:prstClr val="black"/>
                </a:solidFill>
              </a:rPr>
              <a:t>L = </a:t>
            </a:r>
            <a:r>
              <a:rPr lang="en-GB" sz="1200" dirty="0">
                <a:solidFill>
                  <a:prstClr val="black"/>
                </a:solidFill>
              </a:rPr>
              <a:t>Lifestyle Learning Liberty </a:t>
            </a:r>
            <a:r>
              <a:rPr lang="en-GB" sz="1200" dirty="0" smtClean="0">
                <a:solidFill>
                  <a:prstClr val="black"/>
                </a:solidFill>
              </a:rPr>
              <a:t>Love</a:t>
            </a:r>
          </a:p>
          <a:p>
            <a:pPr>
              <a:spcAft>
                <a:spcPts val="600"/>
              </a:spcAft>
            </a:pPr>
            <a:r>
              <a:rPr lang="en-GB" sz="1200" dirty="0" smtClean="0">
                <a:solidFill>
                  <a:prstClr val="black"/>
                </a:solidFill>
              </a:rPr>
              <a:t>O = </a:t>
            </a:r>
            <a:r>
              <a:rPr lang="en-GB" sz="1200" dirty="0">
                <a:solidFill>
                  <a:prstClr val="black"/>
                </a:solidFill>
              </a:rPr>
              <a:t>Occupation </a:t>
            </a:r>
            <a:r>
              <a:rPr lang="en-GB" sz="1200" dirty="0" smtClean="0">
                <a:solidFill>
                  <a:prstClr val="black"/>
                </a:solidFill>
              </a:rPr>
              <a:t>Opportunities</a:t>
            </a:r>
          </a:p>
          <a:p>
            <a:pPr>
              <a:spcAft>
                <a:spcPts val="600"/>
              </a:spcAft>
            </a:pPr>
            <a:r>
              <a:rPr lang="en-GB" sz="1200" dirty="0" smtClean="0">
                <a:solidFill>
                  <a:prstClr val="black"/>
                </a:solidFill>
              </a:rPr>
              <a:t>M = </a:t>
            </a:r>
            <a:r>
              <a:rPr lang="en-GB" sz="1200" dirty="0">
                <a:solidFill>
                  <a:prstClr val="black"/>
                </a:solidFill>
              </a:rPr>
              <a:t>Mentoring Mediation Ministry Media </a:t>
            </a:r>
          </a:p>
          <a:p>
            <a:endParaRPr lang="en-GB" sz="1200" dirty="0" smtClean="0">
              <a:solidFill>
                <a:prstClr val="black"/>
              </a:solidFill>
            </a:endParaRPr>
          </a:p>
        </p:txBody>
      </p:sp>
      <p:grpSp>
        <p:nvGrpSpPr>
          <p:cNvPr id="18" name="Group 17"/>
          <p:cNvGrpSpPr/>
          <p:nvPr/>
        </p:nvGrpSpPr>
        <p:grpSpPr>
          <a:xfrm>
            <a:off x="6597296" y="2448333"/>
            <a:ext cx="183480" cy="660585"/>
            <a:chOff x="6780776" y="2093496"/>
            <a:chExt cx="183480" cy="660585"/>
          </a:xfrm>
        </p:grpSpPr>
        <p:sp>
          <p:nvSpPr>
            <p:cNvPr id="8" name="Oval 7"/>
            <p:cNvSpPr/>
            <p:nvPr/>
          </p:nvSpPr>
          <p:spPr>
            <a:xfrm flipH="1">
              <a:off x="6787004" y="2093496"/>
              <a:ext cx="177252" cy="232213"/>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6780776" y="2333442"/>
              <a:ext cx="183480" cy="1965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3" name="Oval 72"/>
            <p:cNvSpPr/>
            <p:nvPr/>
          </p:nvSpPr>
          <p:spPr>
            <a:xfrm>
              <a:off x="6780776" y="2557554"/>
              <a:ext cx="183480" cy="196527"/>
            </a:xfrm>
            <a:prstGeom prst="ellipse">
              <a:avLst/>
            </a:prstGeom>
            <a:solidFill>
              <a:srgbClr val="0C5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14217296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2" name="TextBox 71"/>
          <p:cNvSpPr txBox="1"/>
          <p:nvPr/>
        </p:nvSpPr>
        <p:spPr>
          <a:xfrm>
            <a:off x="4917647" y="1306037"/>
            <a:ext cx="857496" cy="381592"/>
          </a:xfrm>
          <a:prstGeom prst="rect">
            <a:avLst/>
          </a:prstGeom>
          <a:noFill/>
        </p:spPr>
        <p:txBody>
          <a:bodyPr wrap="square" lIns="0" tIns="0" rIns="0" bIns="0" rtlCol="0">
            <a:normAutofit/>
          </a:bodyPr>
          <a:lstStyle/>
          <a:p>
            <a:pPr algn="ctr"/>
            <a:endParaRPr lang="en-GB" dirty="0">
              <a:solidFill>
                <a:prstClr val="white"/>
              </a:solidFill>
              <a:latin typeface="Arial" pitchFamily="34" charset="0"/>
              <a:cs typeface="Arial" pitchFamily="34" charset="0"/>
            </a:endParaRPr>
          </a:p>
        </p:txBody>
      </p:sp>
      <p:grpSp>
        <p:nvGrpSpPr>
          <p:cNvPr id="3" name="Group 2"/>
          <p:cNvGrpSpPr/>
          <p:nvPr/>
        </p:nvGrpSpPr>
        <p:grpSpPr>
          <a:xfrm>
            <a:off x="1361145" y="249335"/>
            <a:ext cx="6361047" cy="6417096"/>
            <a:chOff x="1221461" y="262606"/>
            <a:chExt cx="6361047" cy="6417096"/>
          </a:xfrm>
        </p:grpSpPr>
        <p:grpSp>
          <p:nvGrpSpPr>
            <p:cNvPr id="71" name="Group 70"/>
            <p:cNvGrpSpPr/>
            <p:nvPr/>
          </p:nvGrpSpPr>
          <p:grpSpPr>
            <a:xfrm>
              <a:off x="1221461" y="262606"/>
              <a:ext cx="6361047" cy="6417096"/>
              <a:chOff x="1243608" y="365880"/>
              <a:chExt cx="6361047" cy="6417096"/>
            </a:xfrm>
          </p:grpSpPr>
          <p:sp>
            <p:nvSpPr>
              <p:cNvPr id="9" name="Oval 8"/>
              <p:cNvSpPr/>
              <p:nvPr/>
            </p:nvSpPr>
            <p:spPr>
              <a:xfrm>
                <a:off x="1817694" y="890718"/>
                <a:ext cx="5400600" cy="5400600"/>
              </a:xfrm>
              <a:prstGeom prst="ellipse">
                <a:avLst/>
              </a:prstGeom>
              <a:solidFill>
                <a:schemeClr val="tx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2564777" y="1637801"/>
                <a:ext cx="3906434" cy="3906434"/>
              </a:xfrm>
              <a:prstGeom prst="ellipse">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3788913" y="2861937"/>
                <a:ext cx="1458162" cy="1458162"/>
              </a:xfrm>
              <a:prstGeom prst="ellipse">
                <a:avLst/>
              </a:prstGeom>
              <a:solidFill>
                <a:srgbClr val="2304A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endParaRPr lang="en-GB" dirty="0">
                  <a:solidFill>
                    <a:prstClr val="white"/>
                  </a:solidFill>
                </a:endParaRPr>
              </a:p>
            </p:txBody>
          </p:sp>
          <p:sp>
            <p:nvSpPr>
              <p:cNvPr id="5" name="Oval 4"/>
              <p:cNvSpPr/>
              <p:nvPr/>
            </p:nvSpPr>
            <p:spPr>
              <a:xfrm>
                <a:off x="4229962" y="3302986"/>
                <a:ext cx="671144" cy="6395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solidFill>
                      <a:srgbClr val="FFFF00"/>
                    </a:solidFill>
                  </a:rPr>
                  <a:t>3 </a:t>
                </a:r>
                <a:r>
                  <a:rPr lang="en-GB" sz="1600" dirty="0" smtClean="0">
                    <a:solidFill>
                      <a:srgbClr val="FFFF00"/>
                    </a:solidFill>
                  </a:rPr>
                  <a:t>GOD</a:t>
                </a:r>
                <a:endParaRPr lang="en-GB" sz="1600" dirty="0">
                  <a:solidFill>
                    <a:srgbClr val="FFFF00"/>
                  </a:solidFill>
                </a:endParaRPr>
              </a:p>
            </p:txBody>
          </p:sp>
          <p:sp>
            <p:nvSpPr>
              <p:cNvPr id="11" name="Oval 10"/>
              <p:cNvSpPr/>
              <p:nvPr/>
            </p:nvSpPr>
            <p:spPr>
              <a:xfrm>
                <a:off x="4353469" y="36588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6283486" y="39425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4586490" y="546180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1243608" y="286193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Oval 14"/>
              <p:cNvSpPr/>
              <p:nvPr/>
            </p:nvSpPr>
            <p:spPr>
              <a:xfrm>
                <a:off x="2221136" y="890718"/>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2157636" y="48836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6165736" y="1674592"/>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9" name="Straight Connector 18"/>
              <p:cNvCxnSpPr/>
              <p:nvPr/>
            </p:nvCxnSpPr>
            <p:spPr>
              <a:xfrm flipH="1">
                <a:off x="4619854" y="1637801"/>
                <a:ext cx="216024" cy="1224136"/>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12441" y="2636912"/>
                <a:ext cx="1071045" cy="799111"/>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3848" y="2060848"/>
                <a:ext cx="813556" cy="1080120"/>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p:cNvCxnSpPr>
              <p:nvPr/>
            </p:nvCxnSpPr>
            <p:spPr>
              <a:xfrm>
                <a:off x="2564777" y="3522522"/>
                <a:ext cx="1224136" cy="126013"/>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39063" y="3965358"/>
                <a:ext cx="1144423" cy="471754"/>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540708" y="4320099"/>
                <a:ext cx="473345" cy="1141708"/>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6" idx="7"/>
              </p:cNvCxnSpPr>
              <p:nvPr/>
            </p:nvCxnSpPr>
            <p:spPr>
              <a:xfrm flipH="1">
                <a:off x="3285324" y="4183106"/>
                <a:ext cx="732080" cy="894025"/>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448405" y="2509959"/>
                <a:ext cx="2185824" cy="218582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Oval 34"/>
              <p:cNvSpPr/>
              <p:nvPr/>
            </p:nvSpPr>
            <p:spPr>
              <a:xfrm>
                <a:off x="3188315" y="2249869"/>
                <a:ext cx="2706004" cy="270600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Oval 35"/>
              <p:cNvSpPr/>
              <p:nvPr/>
            </p:nvSpPr>
            <p:spPr>
              <a:xfrm>
                <a:off x="2916898" y="1978452"/>
                <a:ext cx="3248838" cy="32488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TextBox 36"/>
              <p:cNvSpPr txBox="1"/>
              <p:nvPr/>
            </p:nvSpPr>
            <p:spPr>
              <a:xfrm>
                <a:off x="4401985" y="838824"/>
                <a:ext cx="1224136" cy="375279"/>
              </a:xfrm>
              <a:prstGeom prst="rect">
                <a:avLst/>
              </a:prstGeom>
              <a:noFill/>
            </p:spPr>
            <p:txBody>
              <a:bodyPr wrap="square" lIns="0" tIns="0" rIns="0" bIns="0" rtlCol="0">
                <a:normAutofit/>
              </a:bodyPr>
              <a:lstStyle/>
              <a:p>
                <a:pPr algn="ctr"/>
                <a:r>
                  <a:rPr lang="en-GB" dirty="0" smtClean="0">
                    <a:solidFill>
                      <a:srgbClr val="FFFF00"/>
                    </a:solidFill>
                  </a:rPr>
                  <a:t>ARC</a:t>
                </a:r>
                <a:endParaRPr lang="en-GB" dirty="0">
                  <a:solidFill>
                    <a:srgbClr val="FFFF00"/>
                  </a:solidFill>
                </a:endParaRPr>
              </a:p>
            </p:txBody>
          </p:sp>
          <p:sp>
            <p:nvSpPr>
              <p:cNvPr id="38" name="TextBox 37"/>
              <p:cNvSpPr txBox="1"/>
              <p:nvPr/>
            </p:nvSpPr>
            <p:spPr>
              <a:xfrm>
                <a:off x="6214252" y="2122779"/>
                <a:ext cx="1224136" cy="387180"/>
              </a:xfrm>
              <a:prstGeom prst="rect">
                <a:avLst/>
              </a:prstGeom>
              <a:noFill/>
            </p:spPr>
            <p:txBody>
              <a:bodyPr wrap="square" lIns="0" tIns="0" rIns="0" bIns="0" rtlCol="0">
                <a:normAutofit/>
              </a:bodyPr>
              <a:lstStyle/>
              <a:p>
                <a:pPr algn="ctr"/>
                <a:r>
                  <a:rPr lang="en-GB" dirty="0" smtClean="0">
                    <a:solidFill>
                      <a:srgbClr val="FFFF00"/>
                    </a:solidFill>
                  </a:rPr>
                  <a:t>HEALTH</a:t>
                </a:r>
                <a:endParaRPr lang="en-GB" dirty="0">
                  <a:solidFill>
                    <a:srgbClr val="FFFF00"/>
                  </a:solidFill>
                </a:endParaRPr>
              </a:p>
            </p:txBody>
          </p:sp>
          <p:sp>
            <p:nvSpPr>
              <p:cNvPr id="39" name="TextBox 38"/>
              <p:cNvSpPr txBox="1"/>
              <p:nvPr/>
            </p:nvSpPr>
            <p:spPr>
              <a:xfrm>
                <a:off x="6332002" y="4442276"/>
                <a:ext cx="1224136" cy="375684"/>
              </a:xfrm>
              <a:prstGeom prst="rect">
                <a:avLst/>
              </a:prstGeom>
              <a:noFill/>
            </p:spPr>
            <p:txBody>
              <a:bodyPr wrap="square" lIns="0" tIns="0" rIns="0" bIns="0" rtlCol="0">
                <a:normAutofit/>
              </a:bodyPr>
              <a:lstStyle/>
              <a:p>
                <a:pPr algn="ctr"/>
                <a:r>
                  <a:rPr lang="en-GB" dirty="0" smtClean="0">
                    <a:solidFill>
                      <a:srgbClr val="FFFF00"/>
                    </a:solidFill>
                  </a:rPr>
                  <a:t>FINANCE</a:t>
                </a:r>
                <a:endParaRPr lang="en-GB" dirty="0">
                  <a:solidFill>
                    <a:srgbClr val="FFFF00"/>
                  </a:solidFill>
                </a:endParaRPr>
              </a:p>
            </p:txBody>
          </p:sp>
          <p:sp>
            <p:nvSpPr>
              <p:cNvPr id="40" name="TextBox 39"/>
              <p:cNvSpPr txBox="1"/>
              <p:nvPr/>
            </p:nvSpPr>
            <p:spPr>
              <a:xfrm>
                <a:off x="4619854" y="5899035"/>
                <a:ext cx="1224136" cy="471700"/>
              </a:xfrm>
              <a:prstGeom prst="rect">
                <a:avLst/>
              </a:prstGeom>
              <a:noFill/>
            </p:spPr>
            <p:txBody>
              <a:bodyPr wrap="square" lIns="0" tIns="0" rIns="0" bIns="0" rtlCol="0">
                <a:normAutofit fontScale="92500" lnSpcReduction="10000"/>
              </a:bodyPr>
              <a:lstStyle/>
              <a:p>
                <a:pPr algn="ctr"/>
                <a:r>
                  <a:rPr lang="en-GB" dirty="0" smtClean="0">
                    <a:solidFill>
                      <a:srgbClr val="FFFF00"/>
                    </a:solidFill>
                  </a:rPr>
                  <a:t>PROPHETIC</a:t>
                </a:r>
                <a:br>
                  <a:rPr lang="en-GB" dirty="0" smtClean="0">
                    <a:solidFill>
                      <a:srgbClr val="FFFF00"/>
                    </a:solidFill>
                  </a:rPr>
                </a:br>
                <a:r>
                  <a:rPr lang="en-GB" dirty="0" smtClean="0">
                    <a:solidFill>
                      <a:srgbClr val="FFFF00"/>
                    </a:solidFill>
                  </a:rPr>
                  <a:t>VOICE</a:t>
                </a:r>
                <a:endParaRPr lang="en-GB" dirty="0">
                  <a:solidFill>
                    <a:srgbClr val="FFFF00"/>
                  </a:solidFill>
                </a:endParaRPr>
              </a:p>
            </p:txBody>
          </p:sp>
          <p:sp>
            <p:nvSpPr>
              <p:cNvPr id="41" name="TextBox 40"/>
              <p:cNvSpPr txBox="1"/>
              <p:nvPr/>
            </p:nvSpPr>
            <p:spPr>
              <a:xfrm>
                <a:off x="2172792" y="5405735"/>
                <a:ext cx="1224136" cy="276999"/>
              </a:xfrm>
              <a:prstGeom prst="rect">
                <a:avLst/>
              </a:prstGeom>
              <a:noFill/>
            </p:spPr>
            <p:txBody>
              <a:bodyPr wrap="square" lIns="0" tIns="0" rIns="0" bIns="0" rtlCol="0">
                <a:normAutofit/>
              </a:bodyPr>
              <a:lstStyle/>
              <a:p>
                <a:pPr algn="ctr"/>
                <a:r>
                  <a:rPr lang="en-GB" dirty="0" smtClean="0">
                    <a:solidFill>
                      <a:srgbClr val="FFFF00"/>
                    </a:solidFill>
                  </a:rPr>
                  <a:t>POLITICS</a:t>
                </a:r>
                <a:endParaRPr lang="en-GB" dirty="0">
                  <a:solidFill>
                    <a:srgbClr val="FFFF00"/>
                  </a:solidFill>
                </a:endParaRPr>
              </a:p>
            </p:txBody>
          </p:sp>
          <p:sp>
            <p:nvSpPr>
              <p:cNvPr id="42" name="TextBox 41"/>
              <p:cNvSpPr txBox="1"/>
              <p:nvPr/>
            </p:nvSpPr>
            <p:spPr>
              <a:xfrm>
                <a:off x="1254324" y="3368319"/>
                <a:ext cx="1224136" cy="276999"/>
              </a:xfrm>
              <a:prstGeom prst="rect">
                <a:avLst/>
              </a:prstGeom>
              <a:noFill/>
            </p:spPr>
            <p:txBody>
              <a:bodyPr wrap="square" lIns="0" tIns="0" rIns="0" bIns="0" rtlCol="0">
                <a:normAutofit fontScale="85000" lnSpcReduction="10000"/>
              </a:bodyPr>
              <a:lstStyle/>
              <a:p>
                <a:pPr algn="ctr"/>
                <a:r>
                  <a:rPr lang="en-GB" dirty="0" smtClean="0">
                    <a:solidFill>
                      <a:srgbClr val="FFFF00"/>
                    </a:solidFill>
                  </a:rPr>
                  <a:t>EDUCATION</a:t>
                </a:r>
                <a:endParaRPr lang="en-GB" dirty="0">
                  <a:solidFill>
                    <a:srgbClr val="FFFF00"/>
                  </a:solidFill>
                </a:endParaRPr>
              </a:p>
            </p:txBody>
          </p:sp>
          <p:sp>
            <p:nvSpPr>
              <p:cNvPr id="43" name="TextBox 42"/>
              <p:cNvSpPr txBox="1"/>
              <p:nvPr/>
            </p:nvSpPr>
            <p:spPr>
              <a:xfrm>
                <a:off x="2219421" y="1315826"/>
                <a:ext cx="1224136" cy="470952"/>
              </a:xfrm>
              <a:prstGeom prst="rect">
                <a:avLst/>
              </a:prstGeom>
              <a:noFill/>
            </p:spPr>
            <p:txBody>
              <a:bodyPr wrap="square" lIns="0" tIns="0" rIns="0" bIns="0" rtlCol="0">
                <a:normAutofit fontScale="92500" lnSpcReduction="10000"/>
              </a:bodyPr>
              <a:lstStyle/>
              <a:p>
                <a:pPr algn="ctr"/>
                <a:r>
                  <a:rPr lang="en-GB" dirty="0" smtClean="0">
                    <a:solidFill>
                      <a:srgbClr val="FFFF00"/>
                    </a:solidFill>
                  </a:rPr>
                  <a:t>FAMILY</a:t>
                </a:r>
                <a:br>
                  <a:rPr lang="en-GB" dirty="0" smtClean="0">
                    <a:solidFill>
                      <a:srgbClr val="FFFF00"/>
                    </a:solidFill>
                  </a:rPr>
                </a:br>
                <a:r>
                  <a:rPr lang="en-GB" dirty="0" smtClean="0">
                    <a:solidFill>
                      <a:srgbClr val="FFFF00"/>
                    </a:solidFill>
                  </a:rPr>
                  <a:t>LIFE</a:t>
                </a:r>
                <a:endParaRPr lang="en-GB" dirty="0">
                  <a:solidFill>
                    <a:srgbClr val="FFFF00"/>
                  </a:solidFill>
                </a:endParaRPr>
              </a:p>
            </p:txBody>
          </p:sp>
          <p:sp>
            <p:nvSpPr>
              <p:cNvPr id="44" name="TextBox 43"/>
              <p:cNvSpPr txBox="1"/>
              <p:nvPr/>
            </p:nvSpPr>
            <p:spPr>
              <a:xfrm>
                <a:off x="3927479" y="2996348"/>
                <a:ext cx="1224136" cy="323385"/>
              </a:xfrm>
              <a:prstGeom prst="rect">
                <a:avLst/>
              </a:prstGeom>
              <a:noFill/>
            </p:spPr>
            <p:txBody>
              <a:bodyPr wrap="square" lIns="0" tIns="0" rIns="0" bIns="0" rtlCol="0">
                <a:normAutofit/>
              </a:bodyPr>
              <a:lstStyle/>
              <a:p>
                <a:pPr algn="ctr"/>
                <a:r>
                  <a:rPr lang="en-GB" dirty="0" smtClean="0">
                    <a:latin typeface="Arial" pitchFamily="34" charset="0"/>
                    <a:cs typeface="Arial" pitchFamily="34" charset="0"/>
                  </a:rPr>
                  <a:t>Bench 3</a:t>
                </a:r>
                <a:r>
                  <a:rPr lang="en-GB" dirty="0" smtClean="0">
                    <a:solidFill>
                      <a:prstClr val="black"/>
                    </a:solidFill>
                    <a:latin typeface="Arial" pitchFamily="34" charset="0"/>
                    <a:cs typeface="Arial" pitchFamily="34" charset="0"/>
                  </a:rPr>
                  <a:t> </a:t>
                </a:r>
                <a:endParaRPr lang="en-GB" dirty="0">
                  <a:solidFill>
                    <a:prstClr val="white"/>
                  </a:solidFill>
                  <a:latin typeface="Arial" pitchFamily="34" charset="0"/>
                  <a:cs typeface="Arial" pitchFamily="34" charset="0"/>
                </a:endParaRPr>
              </a:p>
            </p:txBody>
          </p:sp>
          <p:sp>
            <p:nvSpPr>
              <p:cNvPr id="45" name="TextBox 44"/>
              <p:cNvSpPr txBox="1"/>
              <p:nvPr/>
            </p:nvSpPr>
            <p:spPr>
              <a:xfrm>
                <a:off x="3812596" y="2634169"/>
                <a:ext cx="807258" cy="243148"/>
              </a:xfrm>
              <a:prstGeom prst="rect">
                <a:avLst/>
              </a:prstGeom>
              <a:noFill/>
            </p:spPr>
            <p:txBody>
              <a:bodyPr wrap="square" lIns="0" tIns="0" rIns="0" bIns="0" rtlCol="0">
                <a:normAutofit fontScale="77500" lnSpcReduction="20000"/>
              </a:bodyPr>
              <a:lstStyle/>
              <a:p>
                <a:pPr algn="ctr"/>
                <a:r>
                  <a:rPr lang="en-GB" b="1" dirty="0" smtClean="0">
                    <a:solidFill>
                      <a:schemeClr val="bg1"/>
                    </a:solidFill>
                    <a:latin typeface="Arial" pitchFamily="34" charset="0"/>
                    <a:cs typeface="Arial" pitchFamily="34" charset="0"/>
                  </a:rPr>
                  <a:t>BENCH </a:t>
                </a:r>
                <a:r>
                  <a:rPr lang="en-GB" b="1" dirty="0" smtClean="0">
                    <a:solidFill>
                      <a:prstClr val="black"/>
                    </a:solidFill>
                    <a:latin typeface="Arial" pitchFamily="34" charset="0"/>
                    <a:cs typeface="Arial" pitchFamily="34" charset="0"/>
                  </a:rPr>
                  <a:t>7 </a:t>
                </a:r>
                <a:endParaRPr lang="en-GB" b="1" dirty="0">
                  <a:solidFill>
                    <a:prstClr val="white"/>
                  </a:solidFill>
                  <a:latin typeface="Arial" pitchFamily="34" charset="0"/>
                  <a:cs typeface="Arial" pitchFamily="34" charset="0"/>
                </a:endParaRPr>
              </a:p>
            </p:txBody>
          </p:sp>
          <p:grpSp>
            <p:nvGrpSpPr>
              <p:cNvPr id="54" name="Group 53"/>
              <p:cNvGrpSpPr/>
              <p:nvPr/>
            </p:nvGrpSpPr>
            <p:grpSpPr>
              <a:xfrm>
                <a:off x="5862588" y="617907"/>
                <a:ext cx="817113" cy="817113"/>
                <a:chOff x="755576" y="1232753"/>
                <a:chExt cx="817113" cy="817113"/>
              </a:xfrm>
            </p:grpSpPr>
            <p:sp>
              <p:nvSpPr>
                <p:cNvPr id="46" name="Oval 45"/>
                <p:cNvSpPr/>
                <p:nvPr/>
              </p:nvSpPr>
              <p:spPr>
                <a:xfrm>
                  <a:off x="755576" y="1232753"/>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TextBox 47"/>
                <p:cNvSpPr txBox="1"/>
                <p:nvPr/>
              </p:nvSpPr>
              <p:spPr>
                <a:xfrm>
                  <a:off x="944980" y="1499301"/>
                  <a:ext cx="438304" cy="276999"/>
                </a:xfrm>
                <a:prstGeom prst="rect">
                  <a:avLst/>
                </a:prstGeom>
                <a:noFill/>
              </p:spPr>
              <p:txBody>
                <a:bodyPr wrap="square" lIns="0" tIns="0" rIns="0" bIns="0" rtlCol="0">
                  <a:normAutofit/>
                </a:bodyPr>
                <a:lstStyle/>
                <a:p>
                  <a:pPr algn="ctr"/>
                  <a:r>
                    <a:rPr lang="en-GB" dirty="0"/>
                    <a:t>?</a:t>
                  </a:r>
                </a:p>
              </p:txBody>
            </p:sp>
          </p:grpSp>
          <p:grpSp>
            <p:nvGrpSpPr>
              <p:cNvPr id="55" name="Group 54"/>
              <p:cNvGrpSpPr/>
              <p:nvPr/>
            </p:nvGrpSpPr>
            <p:grpSpPr>
              <a:xfrm>
                <a:off x="1254324" y="4338822"/>
                <a:ext cx="817113" cy="817113"/>
                <a:chOff x="371802" y="2285742"/>
                <a:chExt cx="817113" cy="817113"/>
              </a:xfrm>
            </p:grpSpPr>
            <p:sp>
              <p:nvSpPr>
                <p:cNvPr id="47" name="Oval 46"/>
                <p:cNvSpPr/>
                <p:nvPr/>
              </p:nvSpPr>
              <p:spPr>
                <a:xfrm>
                  <a:off x="371802" y="2285742"/>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TextBox 48"/>
                <p:cNvSpPr txBox="1"/>
                <p:nvPr/>
              </p:nvSpPr>
              <p:spPr>
                <a:xfrm>
                  <a:off x="536423" y="2582160"/>
                  <a:ext cx="438304" cy="276999"/>
                </a:xfrm>
                <a:prstGeom prst="rect">
                  <a:avLst/>
                </a:prstGeom>
                <a:noFill/>
                <a:ln>
                  <a:noFill/>
                </a:ln>
              </p:spPr>
              <p:txBody>
                <a:bodyPr wrap="square" lIns="0" tIns="0" rIns="0" bIns="0" rtlCol="0">
                  <a:normAutofit/>
                </a:bodyPr>
                <a:lstStyle/>
                <a:p>
                  <a:pPr algn="ctr"/>
                  <a:r>
                    <a:rPr lang="en-GB" dirty="0"/>
                    <a:t>?</a:t>
                  </a:r>
                </a:p>
              </p:txBody>
            </p:sp>
          </p:grpSp>
          <p:grpSp>
            <p:nvGrpSpPr>
              <p:cNvPr id="56" name="Group 55"/>
              <p:cNvGrpSpPr/>
              <p:nvPr/>
            </p:nvGrpSpPr>
            <p:grpSpPr>
              <a:xfrm>
                <a:off x="6214252" y="5474205"/>
                <a:ext cx="817113" cy="817113"/>
                <a:chOff x="219003" y="3625163"/>
                <a:chExt cx="817113" cy="817113"/>
              </a:xfrm>
            </p:grpSpPr>
            <p:sp>
              <p:nvSpPr>
                <p:cNvPr id="50" name="Oval 49"/>
                <p:cNvSpPr/>
                <p:nvPr/>
              </p:nvSpPr>
              <p:spPr>
                <a:xfrm>
                  <a:off x="219003" y="3625163"/>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p:cNvSpPr txBox="1"/>
                <p:nvPr/>
              </p:nvSpPr>
              <p:spPr>
                <a:xfrm>
                  <a:off x="408407" y="3879050"/>
                  <a:ext cx="438304" cy="276999"/>
                </a:xfrm>
                <a:prstGeom prst="rect">
                  <a:avLst/>
                </a:prstGeom>
                <a:noFill/>
              </p:spPr>
              <p:txBody>
                <a:bodyPr wrap="square" lIns="0" tIns="0" rIns="0" bIns="0" rtlCol="0">
                  <a:normAutofit/>
                </a:bodyPr>
                <a:lstStyle/>
                <a:p>
                  <a:pPr algn="ctr"/>
                  <a:r>
                    <a:rPr lang="en-GB" dirty="0"/>
                    <a:t>?</a:t>
                  </a:r>
                </a:p>
              </p:txBody>
            </p:sp>
          </p:grpSp>
          <p:grpSp>
            <p:nvGrpSpPr>
              <p:cNvPr id="57" name="Group 56"/>
              <p:cNvGrpSpPr/>
              <p:nvPr/>
            </p:nvGrpSpPr>
            <p:grpSpPr>
              <a:xfrm>
                <a:off x="3457262" y="518533"/>
                <a:ext cx="817113" cy="817113"/>
                <a:chOff x="359411" y="5897176"/>
                <a:chExt cx="817113" cy="817113"/>
              </a:xfrm>
            </p:grpSpPr>
            <p:sp>
              <p:nvSpPr>
                <p:cNvPr id="53" name="Oval 52"/>
                <p:cNvSpPr/>
                <p:nvPr/>
              </p:nvSpPr>
              <p:spPr>
                <a:xfrm>
                  <a:off x="359411" y="5897176"/>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TextBox 51"/>
                <p:cNvSpPr txBox="1"/>
                <p:nvPr/>
              </p:nvSpPr>
              <p:spPr>
                <a:xfrm>
                  <a:off x="567612" y="6140629"/>
                  <a:ext cx="438304" cy="276999"/>
                </a:xfrm>
                <a:prstGeom prst="rect">
                  <a:avLst/>
                </a:prstGeom>
                <a:noFill/>
              </p:spPr>
              <p:txBody>
                <a:bodyPr wrap="square" lIns="0" tIns="0" rIns="0" bIns="0" rtlCol="0">
                  <a:normAutofit/>
                </a:bodyPr>
                <a:lstStyle/>
                <a:p>
                  <a:pPr algn="ctr"/>
                  <a:r>
                    <a:rPr lang="en-GB" dirty="0"/>
                    <a:t>?</a:t>
                  </a:r>
                </a:p>
              </p:txBody>
            </p:sp>
          </p:grpSp>
          <p:sp>
            <p:nvSpPr>
              <p:cNvPr id="58" name="TextBox 57"/>
              <p:cNvSpPr txBox="1"/>
              <p:nvPr/>
            </p:nvSpPr>
            <p:spPr>
              <a:xfrm>
                <a:off x="5498275" y="1509955"/>
                <a:ext cx="792088" cy="468497"/>
              </a:xfrm>
              <a:prstGeom prst="rect">
                <a:avLst/>
              </a:prstGeom>
              <a:noFill/>
            </p:spPr>
            <p:txBody>
              <a:bodyPr wrap="square" lIns="0" tIns="0" rIns="0" bIns="0" rtlCol="0">
                <a:noAutofit/>
              </a:bodyPr>
              <a:lstStyle/>
              <a:p>
                <a:pPr algn="ctr"/>
                <a:r>
                  <a:rPr lang="en-GB" sz="3200" dirty="0">
                    <a:solidFill>
                      <a:prstClr val="black"/>
                    </a:solidFill>
                  </a:rPr>
                  <a:t>S</a:t>
                </a:r>
                <a:endParaRPr lang="en-GB" sz="3200" dirty="0">
                  <a:solidFill>
                    <a:prstClr val="white"/>
                  </a:solidFill>
                </a:endParaRPr>
              </a:p>
            </p:txBody>
          </p:sp>
          <p:sp>
            <p:nvSpPr>
              <p:cNvPr id="59" name="TextBox 58"/>
              <p:cNvSpPr txBox="1"/>
              <p:nvPr/>
            </p:nvSpPr>
            <p:spPr>
              <a:xfrm>
                <a:off x="6420298" y="3201774"/>
                <a:ext cx="792088" cy="468497"/>
              </a:xfrm>
              <a:prstGeom prst="rect">
                <a:avLst/>
              </a:prstGeom>
              <a:noFill/>
            </p:spPr>
            <p:txBody>
              <a:bodyPr wrap="square" lIns="0" tIns="0" rIns="0" bIns="0" rtlCol="0">
                <a:noAutofit/>
              </a:bodyPr>
              <a:lstStyle/>
              <a:p>
                <a:pPr algn="ctr"/>
                <a:r>
                  <a:rPr lang="en-GB" sz="3200" dirty="0" smtClean="0">
                    <a:solidFill>
                      <a:prstClr val="black"/>
                    </a:solidFill>
                  </a:rPr>
                  <a:t>H</a:t>
                </a:r>
                <a:endParaRPr lang="en-GB" sz="3200" dirty="0">
                  <a:solidFill>
                    <a:prstClr val="white"/>
                  </a:solidFill>
                </a:endParaRPr>
              </a:p>
            </p:txBody>
          </p:sp>
          <p:sp>
            <p:nvSpPr>
              <p:cNvPr id="60" name="TextBox 59"/>
              <p:cNvSpPr txBox="1"/>
              <p:nvPr/>
            </p:nvSpPr>
            <p:spPr>
              <a:xfrm>
                <a:off x="5711274" y="5145096"/>
                <a:ext cx="792088" cy="468497"/>
              </a:xfrm>
              <a:prstGeom prst="rect">
                <a:avLst/>
              </a:prstGeom>
              <a:noFill/>
            </p:spPr>
            <p:txBody>
              <a:bodyPr wrap="square" lIns="0" tIns="0" rIns="0" bIns="0" rtlCol="0">
                <a:noAutofit/>
              </a:bodyPr>
              <a:lstStyle/>
              <a:p>
                <a:pPr algn="ctr"/>
                <a:r>
                  <a:rPr lang="en-GB" sz="3200" dirty="0" smtClean="0">
                    <a:solidFill>
                      <a:prstClr val="black"/>
                    </a:solidFill>
                  </a:rPr>
                  <a:t>A</a:t>
                </a:r>
                <a:endParaRPr lang="en-GB" sz="3200" dirty="0">
                  <a:solidFill>
                    <a:prstClr val="white"/>
                  </a:solidFill>
                </a:endParaRPr>
              </a:p>
            </p:txBody>
          </p:sp>
          <p:sp>
            <p:nvSpPr>
              <p:cNvPr id="61" name="TextBox 60"/>
              <p:cNvSpPr txBox="1"/>
              <p:nvPr/>
            </p:nvSpPr>
            <p:spPr>
              <a:xfrm>
                <a:off x="3592543" y="5681884"/>
                <a:ext cx="809442" cy="434302"/>
              </a:xfrm>
              <a:prstGeom prst="rect">
                <a:avLst/>
              </a:prstGeom>
              <a:noFill/>
            </p:spPr>
            <p:txBody>
              <a:bodyPr wrap="square" lIns="0" tIns="0" rIns="0" bIns="0" rtlCol="0">
                <a:noAutofit/>
              </a:bodyPr>
              <a:lstStyle/>
              <a:p>
                <a:pPr algn="ctr"/>
                <a:r>
                  <a:rPr lang="en-GB" sz="3200" dirty="0" smtClean="0">
                    <a:solidFill>
                      <a:prstClr val="black"/>
                    </a:solidFill>
                  </a:rPr>
                  <a:t>L</a:t>
                </a:r>
                <a:endParaRPr lang="en-GB" sz="3200" dirty="0">
                  <a:solidFill>
                    <a:prstClr val="white"/>
                  </a:solidFill>
                </a:endParaRPr>
              </a:p>
            </p:txBody>
          </p:sp>
          <p:sp>
            <p:nvSpPr>
              <p:cNvPr id="62" name="TextBox 61"/>
              <p:cNvSpPr txBox="1"/>
              <p:nvPr/>
            </p:nvSpPr>
            <p:spPr>
              <a:xfrm>
                <a:off x="1992772" y="4257403"/>
                <a:ext cx="792088" cy="468497"/>
              </a:xfrm>
              <a:prstGeom prst="rect">
                <a:avLst/>
              </a:prstGeom>
              <a:noFill/>
            </p:spPr>
            <p:txBody>
              <a:bodyPr wrap="square" lIns="0" tIns="0" rIns="0" bIns="0" rtlCol="0">
                <a:noAutofit/>
              </a:bodyPr>
              <a:lstStyle/>
              <a:p>
                <a:pPr algn="ctr"/>
                <a:r>
                  <a:rPr lang="en-GB" sz="3200" dirty="0" smtClean="0">
                    <a:solidFill>
                      <a:prstClr val="black"/>
                    </a:solidFill>
                  </a:rPr>
                  <a:t>O</a:t>
                </a:r>
                <a:endParaRPr lang="en-GB" sz="3200" dirty="0">
                  <a:solidFill>
                    <a:prstClr val="white"/>
                  </a:solidFill>
                </a:endParaRPr>
              </a:p>
            </p:txBody>
          </p:sp>
          <p:sp>
            <p:nvSpPr>
              <p:cNvPr id="63" name="TextBox 62"/>
              <p:cNvSpPr txBox="1"/>
              <p:nvPr/>
            </p:nvSpPr>
            <p:spPr>
              <a:xfrm>
                <a:off x="2068530" y="2249869"/>
                <a:ext cx="792088" cy="468497"/>
              </a:xfrm>
              <a:prstGeom prst="rect">
                <a:avLst/>
              </a:prstGeom>
              <a:noFill/>
            </p:spPr>
            <p:txBody>
              <a:bodyPr wrap="square" lIns="0" tIns="0" rIns="0" bIns="0" rtlCol="0">
                <a:noAutofit/>
              </a:bodyPr>
              <a:lstStyle/>
              <a:p>
                <a:pPr algn="ctr"/>
                <a:r>
                  <a:rPr lang="en-GB" sz="3200" dirty="0" smtClean="0">
                    <a:solidFill>
                      <a:prstClr val="black"/>
                    </a:solidFill>
                  </a:rPr>
                  <a:t>M</a:t>
                </a:r>
                <a:endParaRPr lang="en-GB" sz="3200" dirty="0">
                  <a:solidFill>
                    <a:prstClr val="white"/>
                  </a:solidFill>
                </a:endParaRPr>
              </a:p>
            </p:txBody>
          </p:sp>
        </p:grpSp>
        <p:grpSp>
          <p:nvGrpSpPr>
            <p:cNvPr id="78" name="Group 77"/>
            <p:cNvGrpSpPr>
              <a:grpSpLocks noChangeAspect="1"/>
            </p:cNvGrpSpPr>
            <p:nvPr/>
          </p:nvGrpSpPr>
          <p:grpSpPr>
            <a:xfrm>
              <a:off x="2581399" y="1534527"/>
              <a:ext cx="3899816" cy="3906434"/>
              <a:chOff x="7582508" y="3419248"/>
              <a:chExt cx="3491146" cy="2863521"/>
            </a:xfrm>
          </p:grpSpPr>
          <p:cxnSp>
            <p:nvCxnSpPr>
              <p:cNvPr id="74" name="Straight Connector 73"/>
              <p:cNvCxnSpPr/>
              <p:nvPr/>
            </p:nvCxnSpPr>
            <p:spPr>
              <a:xfrm flipH="1">
                <a:off x="7582702" y="3419248"/>
                <a:ext cx="1745379" cy="141812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82508" y="4864491"/>
                <a:ext cx="1745573" cy="141827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328080" y="3439486"/>
                <a:ext cx="1745573" cy="141827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328081" y="4846377"/>
                <a:ext cx="1745573" cy="141812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03458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effectLst>
                  <a:outerShdw blurRad="38100" dist="38100" dir="2700000" algn="ctr" rotWithShape="0">
                    <a:schemeClr val="tx1"/>
                  </a:outerShdw>
                </a:effectLst>
              </a:rPr>
              <a:t>I call your spirit to attention</a:t>
            </a:r>
          </a:p>
          <a:p>
            <a:r>
              <a:rPr lang="en-GB" sz="4400" dirty="0">
                <a:effectLst>
                  <a:outerShdw blurRad="38100" dist="38100" dir="2700000" algn="ctr" rotWithShape="0">
                    <a:schemeClr val="tx1"/>
                  </a:outerShdw>
                </a:effectLst>
              </a:rPr>
              <a:t>Spirit listen as a true son </a:t>
            </a:r>
          </a:p>
          <a:p>
            <a:r>
              <a:rPr lang="en-GB" sz="4400" dirty="0">
                <a:effectLst>
                  <a:outerShdw blurRad="38100" dist="38100" dir="2700000" algn="ctr" rotWithShape="0">
                    <a:schemeClr val="tx1"/>
                  </a:outerShdw>
                </a:effectLst>
              </a:rPr>
              <a:t>I call forth your identity as the Joshua generation</a:t>
            </a:r>
          </a:p>
          <a:p>
            <a:r>
              <a:rPr lang="en-GB" sz="4400" dirty="0">
                <a:effectLst>
                  <a:outerShdw blurRad="38100" dist="38100" dir="2700000" algn="ctr" rotWithShape="0">
                    <a:schemeClr val="tx1"/>
                  </a:outerShdw>
                </a:effectLst>
              </a:rPr>
              <a:t>I call forth your destiny to manifest God’s kingdom on earth as it is in heaven</a:t>
            </a:r>
          </a:p>
          <a:p>
            <a:r>
              <a:rPr lang="en-GB" sz="4400" dirty="0">
                <a:effectLst>
                  <a:outerShdw blurRad="38100" dist="38100" dir="2700000" algn="ctr" rotWithShape="0">
                    <a:schemeClr val="tx1"/>
                  </a:outerShdw>
                </a:effectLst>
              </a:rPr>
              <a:t>I call forth your destiny to fill the earth with God’s glory </a:t>
            </a:r>
          </a:p>
        </p:txBody>
      </p:sp>
    </p:spTree>
    <p:extLst>
      <p:ext uri="{BB962C8B-B14F-4D97-AF65-F5344CB8AC3E}">
        <p14:creationId xmlns:p14="http://schemas.microsoft.com/office/powerpoint/2010/main" val="183301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effectLst>
                  <a:outerShdw blurRad="38100" dist="38100" dir="2700000" algn="ctr" rotWithShape="0">
                    <a:schemeClr val="tx1"/>
                  </a:outerShdw>
                </a:effectLst>
              </a:rPr>
              <a:t>I call forth your identity, destiny &amp; authority as Lords to administer God’s rule on earth as it is in heaven</a:t>
            </a:r>
          </a:p>
          <a:p>
            <a:r>
              <a:rPr lang="en-GB" sz="4400" dirty="0">
                <a:effectLst>
                  <a:outerShdw blurRad="38100" dist="38100" dir="2700000" algn="ctr" rotWithShape="0">
                    <a:schemeClr val="tx1"/>
                  </a:outerShdw>
                </a:effectLst>
              </a:rPr>
              <a:t>I call forth your identity, destiny &amp; authority as Kings to have charge over God’s heavenly courts</a:t>
            </a:r>
          </a:p>
          <a:p>
            <a:r>
              <a:rPr lang="en-GB" sz="4400" dirty="0">
                <a:effectLst>
                  <a:outerShdw blurRad="38100" dist="38100" dir="2700000" algn="ctr" rotWithShape="0">
                    <a:schemeClr val="tx1"/>
                  </a:outerShdw>
                </a:effectLst>
              </a:rPr>
              <a:t>I call forth your identity, destiny &amp; authority as Sons to stand in God’s presence &amp; be displayed on the </a:t>
            </a:r>
            <a:r>
              <a:rPr lang="en-GB" sz="4400" dirty="0" smtClean="0">
                <a:effectLst>
                  <a:outerShdw blurRad="38100" dist="38100" dir="2700000" algn="ctr" rotWithShape="0">
                    <a:schemeClr val="tx1"/>
                  </a:outerShdw>
                </a:effectLst>
              </a:rPr>
              <a:t>earth</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61233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I call forth your identity, destiny &amp; authority as Sons of God to answer the groan of creation and restore to it to original condition &amp; purpose</a:t>
            </a:r>
          </a:p>
          <a:p>
            <a:r>
              <a:rPr lang="en-GB" sz="4400" dirty="0">
                <a:effectLst>
                  <a:outerShdw blurRad="38100" dist="38100" dir="2700000" algn="ctr" rotWithShape="0">
                    <a:schemeClr val="tx1"/>
                  </a:outerShdw>
                </a:effectLst>
              </a:rPr>
              <a:t>I call forth the Joshua generation to rise up &amp; take possession of their inheritance</a:t>
            </a:r>
          </a:p>
          <a:p>
            <a:pPr marL="0" indent="0">
              <a:buNone/>
            </a:pP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85837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4217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6" y="0"/>
            <a:ext cx="9258172" cy="6858000"/>
          </a:xfrm>
          <a:prstGeom prst="rect">
            <a:avLst/>
          </a:prstGeom>
        </p:spPr>
      </p:pic>
    </p:spTree>
    <p:extLst>
      <p:ext uri="{BB962C8B-B14F-4D97-AF65-F5344CB8AC3E}">
        <p14:creationId xmlns:p14="http://schemas.microsoft.com/office/powerpoint/2010/main" val="433403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Deep Calls to Deep</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lnSpcReduction="10000"/>
          </a:bodyPr>
          <a:lstStyle/>
          <a:p>
            <a:pPr>
              <a:lnSpc>
                <a:spcPct val="120000"/>
              </a:lnSpc>
              <a:spcBef>
                <a:spcPts val="600"/>
              </a:spcBef>
            </a:pPr>
            <a:r>
              <a:rPr lang="en-GB" dirty="0" smtClean="0">
                <a:effectLst>
                  <a:outerShdw blurRad="50800" dist="38100" dir="8100000" algn="tr" rotWithShape="0">
                    <a:prstClr val="black"/>
                  </a:outerShdw>
                </a:effectLst>
              </a:rPr>
              <a:t>What sort of people do we need to be to fulfil our destiny?</a:t>
            </a:r>
          </a:p>
          <a:p>
            <a:pPr>
              <a:lnSpc>
                <a:spcPct val="120000"/>
              </a:lnSpc>
              <a:spcBef>
                <a:spcPts val="600"/>
              </a:spcBef>
            </a:pPr>
            <a:r>
              <a:rPr lang="en-GB" dirty="0" smtClean="0">
                <a:effectLst>
                  <a:outerShdw blurRad="50800" dist="38100" dir="8100000" algn="tr" rotWithShape="0">
                    <a:prstClr val="black"/>
                  </a:outerShdw>
                </a:effectLst>
              </a:rPr>
              <a:t>Joshua Generation people those with a different spirit – 40 characteristics</a:t>
            </a:r>
          </a:p>
          <a:p>
            <a:pPr>
              <a:lnSpc>
                <a:spcPct val="120000"/>
              </a:lnSpc>
              <a:spcBef>
                <a:spcPts val="600"/>
              </a:spcBef>
            </a:pPr>
            <a:r>
              <a:rPr lang="en-GB" dirty="0" smtClean="0">
                <a:effectLst>
                  <a:outerShdw blurRad="50800" dist="38100" dir="8100000" algn="tr" rotWithShape="0">
                    <a:prstClr val="black"/>
                  </a:outerShdw>
                </a:effectLst>
              </a:rPr>
              <a:t>Apostolic people willing to go first</a:t>
            </a:r>
          </a:p>
          <a:p>
            <a:pPr>
              <a:lnSpc>
                <a:spcPct val="120000"/>
              </a:lnSpc>
              <a:spcBef>
                <a:spcPts val="600"/>
              </a:spcBef>
            </a:pPr>
            <a:r>
              <a:rPr lang="en-GB" dirty="0" smtClean="0">
                <a:effectLst>
                  <a:outerShdw blurRad="50800" dist="38100" dir="8100000" algn="tr" rotWithShape="0">
                    <a:prstClr val="black"/>
                  </a:outerShdw>
                </a:effectLst>
              </a:rPr>
              <a:t>Jesus Centred, Creation lovers</a:t>
            </a:r>
          </a:p>
          <a:p>
            <a:pPr>
              <a:lnSpc>
                <a:spcPct val="120000"/>
              </a:lnSpc>
              <a:spcBef>
                <a:spcPts val="600"/>
              </a:spcBef>
            </a:pPr>
            <a:r>
              <a:rPr lang="en-GB" dirty="0" smtClean="0">
                <a:effectLst>
                  <a:outerShdw blurRad="50800" dist="38100" dir="8100000" algn="tr" rotWithShape="0">
                    <a:prstClr val="black"/>
                  </a:outerShdw>
                </a:effectLst>
              </a:rPr>
              <a:t>Pioneers, Adventurers, Leaders </a:t>
            </a:r>
            <a:r>
              <a:rPr lang="en-GB" dirty="0" err="1">
                <a:effectLst>
                  <a:outerShdw blurRad="50800" dist="38100" dir="8100000" algn="tr" rotWithShape="0">
                    <a:prstClr val="black"/>
                  </a:outerShdw>
                </a:effectLst>
              </a:rPr>
              <a:t>D</a:t>
            </a:r>
            <a:r>
              <a:rPr lang="en-GB" dirty="0" err="1" smtClean="0">
                <a:effectLst>
                  <a:outerShdw blurRad="50800" dist="38100" dir="8100000" algn="tr" rotWithShape="0">
                    <a:prstClr val="black"/>
                  </a:outerShdw>
                </a:effectLst>
              </a:rPr>
              <a:t>isciplers</a:t>
            </a:r>
            <a:r>
              <a:rPr lang="en-GB" dirty="0" smtClean="0">
                <a:effectLst>
                  <a:outerShdw blurRad="50800" dist="38100" dir="8100000" algn="tr" rotWithShape="0">
                    <a:prstClr val="black"/>
                  </a:outerShdw>
                </a:effectLst>
              </a:rPr>
              <a:t> </a:t>
            </a:r>
            <a:r>
              <a:rPr lang="en-GB" dirty="0" err="1" smtClean="0">
                <a:effectLst>
                  <a:outerShdw blurRad="50800" dist="38100" dir="8100000" algn="tr" rotWithShape="0">
                    <a:prstClr val="black"/>
                  </a:outerShdw>
                </a:effectLst>
              </a:rPr>
              <a:t>etc</a:t>
            </a:r>
            <a:endParaRPr lang="en-GB" dirty="0" smtClean="0">
              <a:effectLst>
                <a:outerShdw blurRad="50800" dist="38100" dir="8100000" algn="tr" rotWithShape="0">
                  <a:prstClr val="black"/>
                </a:outerShdw>
              </a:effectLst>
            </a:endParaRPr>
          </a:p>
          <a:p>
            <a:pPr>
              <a:lnSpc>
                <a:spcPct val="120000"/>
              </a:lnSpc>
              <a:spcBef>
                <a:spcPts val="600"/>
              </a:spcBef>
            </a:pPr>
            <a:endParaRPr lang="en-GB" dirty="0" smtClean="0">
              <a:effectLst>
                <a:outerShdw blurRad="50800" dist="38100" dir="8100000" algn="tr" rotWithShape="0">
                  <a:prstClr val="black"/>
                </a:outerShdw>
              </a:effectLst>
            </a:endParaRPr>
          </a:p>
        </p:txBody>
      </p:sp>
    </p:spTree>
    <p:extLst>
      <p:ext uri="{BB962C8B-B14F-4D97-AF65-F5344CB8AC3E}">
        <p14:creationId xmlns:p14="http://schemas.microsoft.com/office/powerpoint/2010/main" val="413394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35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Yod He Vav H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03648" y="5301208"/>
            <a:ext cx="609600" cy="609600"/>
          </a:xfrm>
          <a:prstGeom prst="rect">
            <a:avLst/>
          </a:prstGeom>
        </p:spPr>
      </p:pic>
    </p:spTree>
    <p:extLst>
      <p:ext uri="{BB962C8B-B14F-4D97-AF65-F5344CB8AC3E}">
        <p14:creationId xmlns:p14="http://schemas.microsoft.com/office/powerpoint/2010/main" val="388271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6000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2" name="Title 1"/>
          <p:cNvSpPr>
            <a:spLocks noGrp="1"/>
          </p:cNvSpPr>
          <p:nvPr>
            <p:ph type="title"/>
          </p:nvPr>
        </p:nvSpPr>
        <p:spPr>
          <a:xfrm>
            <a:off x="467544" y="17161"/>
            <a:ext cx="8229600" cy="708688"/>
          </a:xfrm>
        </p:spPr>
        <p:txBody>
          <a:bodyPr>
            <a:normAutofit fontScale="90000"/>
          </a:bodyPr>
          <a:lstStyle/>
          <a:p>
            <a:r>
              <a:rPr lang="en-GB" b="1" dirty="0">
                <a:ln>
                  <a:solidFill>
                    <a:schemeClr val="tx1"/>
                  </a:solidFill>
                </a:ln>
                <a:solidFill>
                  <a:srgbClr val="FFFF00"/>
                </a:solidFill>
                <a:effectLst>
                  <a:outerShdw blurRad="50800" dist="38100" dir="5400000" algn="ctr" rotWithShape="0">
                    <a:schemeClr val="tx1"/>
                  </a:outerShdw>
                </a:effectLst>
              </a:rPr>
              <a:t>Deep Calls to Deep</a:t>
            </a:r>
          </a:p>
        </p:txBody>
      </p:sp>
      <p:sp>
        <p:nvSpPr>
          <p:cNvPr id="5" name="Title 1"/>
          <p:cNvSpPr txBox="1">
            <a:spLocks/>
          </p:cNvSpPr>
          <p:nvPr/>
        </p:nvSpPr>
        <p:spPr>
          <a:xfrm>
            <a:off x="395536" y="980728"/>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tx1"/>
                  </a:solidFill>
                </a:ln>
                <a:effectLst>
                  <a:outerShdw blurRad="38100" dist="38100" dir="2700000" algn="tl">
                    <a:srgbClr val="000000">
                      <a:alpha val="43137"/>
                    </a:srgbClr>
                  </a:outerShdw>
                </a:effectLst>
              </a:rPr>
              <a:t>Freedom Apostolic Resources </a:t>
            </a:r>
            <a:endParaRPr lang="en-GB" b="1" dirty="0">
              <a:ln>
                <a:solidFill>
                  <a:schemeClr val="tx1"/>
                </a:solidFill>
              </a:ln>
              <a:effectLst>
                <a:outerShdw blurRad="38100" dist="38100" dir="2700000" algn="tl">
                  <a:srgbClr val="000000">
                    <a:alpha val="43137"/>
                  </a:srgbClr>
                </a:outerShdw>
              </a:effectLst>
            </a:endParaRPr>
          </a:p>
        </p:txBody>
      </p:sp>
      <p:sp>
        <p:nvSpPr>
          <p:cNvPr id="6" name="Title 1"/>
          <p:cNvSpPr txBox="1">
            <a:spLocks/>
          </p:cNvSpPr>
          <p:nvPr/>
        </p:nvSpPr>
        <p:spPr>
          <a:xfrm>
            <a:off x="517848" y="3429000"/>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bg1"/>
                  </a:solidFill>
                </a:ln>
                <a:solidFill>
                  <a:srgbClr val="002060"/>
                </a:solidFill>
                <a:effectLst>
                  <a:outerShdw blurRad="38100" dist="38100" dir="2700000" algn="tl">
                    <a:srgbClr val="000000">
                      <a:alpha val="43137"/>
                    </a:srgbClr>
                  </a:outerShdw>
                </a:effectLst>
              </a:rPr>
              <a:t>www.freedomtrust.org.uk/AR</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7" name="Title 1"/>
          <p:cNvSpPr txBox="1">
            <a:spLocks/>
          </p:cNvSpPr>
          <p:nvPr/>
        </p:nvSpPr>
        <p:spPr>
          <a:xfrm>
            <a:off x="552999" y="4293096"/>
            <a:ext cx="8229600" cy="708688"/>
          </a:xfrm>
          <a:prstGeom prst="rect">
            <a:avLst/>
          </a:prstGeom>
        </p:spPr>
        <p:txBody>
          <a:bodyPr vert="horz" lIns="0" tIns="0" rIns="0" bIns="0" rtlCol="0" anchor="t" anchorCtr="0">
            <a:normAutofit fontScale="825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www.freedomarc.wordpress.com</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9" name="Title 1"/>
          <p:cNvSpPr txBox="1">
            <a:spLocks/>
          </p:cNvSpPr>
          <p:nvPr/>
        </p:nvSpPr>
        <p:spPr>
          <a:xfrm>
            <a:off x="539552" y="5462426"/>
            <a:ext cx="8229600" cy="708688"/>
          </a:xfrm>
          <a:prstGeom prst="rect">
            <a:avLst/>
          </a:prstGeom>
        </p:spPr>
        <p:txBody>
          <a:bodyPr vert="horz" lIns="0" tIns="0" rIns="0" bIns="0" rtlCol="0" anchor="t" anchorCtr="0">
            <a:normAutofit fontScale="90000" lnSpcReduction="2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mike@freedomarc.org</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90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smtClean="0">
                <a:effectLst>
                  <a:outerShdw blurRad="38100" dist="38100" dir="2700000" algn="ctr" rotWithShape="0">
                    <a:schemeClr val="tx1"/>
                  </a:outerShdw>
                </a:effectLst>
              </a:rPr>
              <a:t>It is about getting alongside people to equip and mentor them in a supernatural lifestyle</a:t>
            </a:r>
          </a:p>
          <a:p>
            <a:pPr>
              <a:lnSpc>
                <a:spcPct val="110000"/>
              </a:lnSpc>
              <a:spcBef>
                <a:spcPts val="600"/>
              </a:spcBef>
            </a:pPr>
            <a:r>
              <a:rPr lang="en-GB" sz="4400" dirty="0">
                <a:effectLst>
                  <a:outerShdw blurRad="38100" dist="38100" dir="2700000" algn="ctr" rotWithShape="0">
                    <a:schemeClr val="tx1"/>
                  </a:outerShdw>
                </a:effectLst>
              </a:rPr>
              <a:t>Willing to be got alongside of</a:t>
            </a:r>
          </a:p>
          <a:p>
            <a:pPr>
              <a:lnSpc>
                <a:spcPct val="110000"/>
              </a:lnSpc>
              <a:spcBef>
                <a:spcPts val="600"/>
              </a:spcBef>
            </a:pPr>
            <a:r>
              <a:rPr lang="en-GB" sz="4400" dirty="0" smtClean="0">
                <a:effectLst>
                  <a:outerShdw blurRad="38100" dist="38100" dir="2700000" algn="ctr" rotWithShape="0">
                    <a:schemeClr val="tx1"/>
                  </a:outerShdw>
                </a:effectLst>
              </a:rPr>
              <a:t>Willing to go deeper with God</a:t>
            </a:r>
          </a:p>
          <a:p>
            <a:pPr>
              <a:lnSpc>
                <a:spcPct val="110000"/>
              </a:lnSpc>
              <a:spcBef>
                <a:spcPts val="600"/>
              </a:spcBef>
            </a:pPr>
            <a:r>
              <a:rPr lang="en-GB" sz="4400" dirty="0" smtClean="0">
                <a:effectLst>
                  <a:outerShdw blurRad="38100" dist="38100" dir="2700000" algn="ctr" rotWithShape="0">
                    <a:schemeClr val="tx1"/>
                  </a:outerShdw>
                </a:effectLst>
              </a:rPr>
              <a:t>Willing to experience new things</a:t>
            </a:r>
          </a:p>
          <a:p>
            <a:pPr>
              <a:lnSpc>
                <a:spcPct val="110000"/>
              </a:lnSpc>
              <a:spcBef>
                <a:spcPts val="600"/>
              </a:spcBef>
            </a:pPr>
            <a:r>
              <a:rPr lang="en-GB" sz="4400" dirty="0" smtClean="0">
                <a:effectLst>
                  <a:outerShdw blurRad="38100" dist="38100" dir="2700000" algn="ctr" rotWithShape="0">
                    <a:schemeClr val="tx1"/>
                  </a:outerShdw>
                </a:effectLst>
              </a:rPr>
              <a:t>Willing to understand new truth</a:t>
            </a:r>
          </a:p>
          <a:p>
            <a:pPr>
              <a:lnSpc>
                <a:spcPct val="110000"/>
              </a:lnSpc>
              <a:spcBef>
                <a:spcPts val="600"/>
              </a:spcBef>
            </a:pPr>
            <a:r>
              <a:rPr lang="en-GB" sz="4400" dirty="0" smtClean="0">
                <a:effectLst>
                  <a:outerShdw blurRad="38100" dist="38100" dir="2700000" algn="ctr" rotWithShape="0">
                    <a:schemeClr val="tx1"/>
                  </a:outerShdw>
                </a:effectLst>
              </a:rPr>
              <a:t>Willing to pursue new ways</a:t>
            </a:r>
          </a:p>
          <a:p>
            <a:pPr>
              <a:lnSpc>
                <a:spcPct val="110000"/>
              </a:lnSpc>
              <a:spcBef>
                <a:spcPts val="600"/>
              </a:spcBef>
            </a:pPr>
            <a:r>
              <a:rPr lang="en-GB" sz="4400" dirty="0" smtClean="0">
                <a:effectLst>
                  <a:outerShdw blurRad="38100" dist="38100" dir="2700000" algn="ctr" rotWithShape="0">
                    <a:schemeClr val="tx1"/>
                  </a:outerShdw>
                </a:effectLst>
              </a:rPr>
              <a:t>Willing to pass that on to others</a:t>
            </a:r>
          </a:p>
        </p:txBody>
      </p:sp>
    </p:spTree>
    <p:extLst>
      <p:ext uri="{BB962C8B-B14F-4D97-AF65-F5344CB8AC3E}">
        <p14:creationId xmlns:p14="http://schemas.microsoft.com/office/powerpoint/2010/main" val="66926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lvl="0"/>
            <a:r>
              <a:rPr lang="en-GB" sz="3700" dirty="0" smtClean="0">
                <a:solidFill>
                  <a:srgbClr val="FFFFFF"/>
                </a:solidFill>
                <a:effectLst>
                  <a:outerShdw blurRad="38100" dist="38100" dir="2700000" algn="ctr" rotWithShape="0">
                    <a:srgbClr val="000000"/>
                  </a:outerShdw>
                </a:effectLst>
              </a:rPr>
              <a:t>What is a supernatural lifestyle</a:t>
            </a:r>
          </a:p>
          <a:p>
            <a:pPr lvl="0"/>
            <a:r>
              <a:rPr lang="en-GB" sz="3700" dirty="0" smtClean="0">
                <a:solidFill>
                  <a:srgbClr val="FFFFFF"/>
                </a:solidFill>
                <a:effectLst>
                  <a:outerShdw blurRad="38100" dist="38100" dir="2700000" algn="ctr" rotWithShape="0">
                    <a:srgbClr val="000000"/>
                  </a:outerShdw>
                </a:effectLst>
              </a:rPr>
              <a:t>Being like Jesus and more</a:t>
            </a:r>
          </a:p>
          <a:p>
            <a:pPr lvl="0"/>
            <a:r>
              <a:rPr lang="en-GB" sz="3700" dirty="0">
                <a:solidFill>
                  <a:srgbClr val="FFFFFF"/>
                </a:solidFill>
                <a:effectLst>
                  <a:outerShdw blurRad="38100" dist="38100" dir="2700000" algn="ctr" rotWithShape="0">
                    <a:srgbClr val="000000"/>
                  </a:outerShdw>
                </a:effectLst>
              </a:rPr>
              <a:t>John 14:12 Truly, truly, I say to you, he who believes in Me, </a:t>
            </a:r>
            <a:r>
              <a:rPr lang="en-GB" sz="3700" dirty="0">
                <a:solidFill>
                  <a:srgbClr val="FFFF00"/>
                </a:solidFill>
                <a:effectLst>
                  <a:outerShdw blurRad="38100" dist="38100" dir="2700000" algn="ctr" rotWithShape="0">
                    <a:srgbClr val="000000"/>
                  </a:outerShdw>
                </a:effectLst>
              </a:rPr>
              <a:t>the works that I do</a:t>
            </a:r>
            <a:r>
              <a:rPr lang="en-GB" sz="3700" dirty="0">
                <a:solidFill>
                  <a:srgbClr val="FFFFFF"/>
                </a:solidFill>
                <a:effectLst>
                  <a:outerShdw blurRad="38100" dist="38100" dir="2700000" algn="ctr" rotWithShape="0">
                    <a:srgbClr val="000000"/>
                  </a:outerShdw>
                </a:effectLst>
              </a:rPr>
              <a:t>, he will do also; and </a:t>
            </a:r>
            <a:r>
              <a:rPr lang="en-GB" sz="3700" dirty="0">
                <a:solidFill>
                  <a:srgbClr val="FFFF00"/>
                </a:solidFill>
                <a:effectLst>
                  <a:outerShdw blurRad="38100" dist="38100" dir="2700000" algn="ctr" rotWithShape="0">
                    <a:srgbClr val="000000"/>
                  </a:outerShdw>
                </a:effectLst>
              </a:rPr>
              <a:t>greater works</a:t>
            </a:r>
            <a:r>
              <a:rPr lang="en-GB" sz="3700" dirty="0">
                <a:solidFill>
                  <a:srgbClr val="FFFFFF"/>
                </a:solidFill>
                <a:effectLst>
                  <a:outerShdw blurRad="38100" dist="38100" dir="2700000" algn="ctr" rotWithShape="0">
                    <a:srgbClr val="000000"/>
                  </a:outerShdw>
                </a:effectLst>
              </a:rPr>
              <a:t> than these he will do; because I go to the Father</a:t>
            </a:r>
            <a:r>
              <a:rPr lang="en-GB" sz="3700" dirty="0" smtClean="0">
                <a:solidFill>
                  <a:srgbClr val="FFFFFF"/>
                </a:solidFill>
                <a:effectLst>
                  <a:outerShdw blurRad="38100" dist="38100" dir="2700000" algn="ctr" rotWithShape="0">
                    <a:srgbClr val="000000"/>
                  </a:outerShdw>
                </a:effectLst>
              </a:rPr>
              <a:t>. </a:t>
            </a:r>
            <a:endParaRPr lang="en-GB" sz="3700" dirty="0">
              <a:solidFill>
                <a:srgbClr val="FFFFFF"/>
              </a:solidFill>
              <a:effectLst>
                <a:outerShdw blurRad="38100" dist="38100" dir="2700000" algn="ctr" rotWithShape="0">
                  <a:srgbClr val="000000"/>
                </a:outerShdw>
              </a:effectLst>
            </a:endParaRPr>
          </a:p>
          <a:p>
            <a:pPr lvl="0"/>
            <a:r>
              <a:rPr lang="en-GB" sz="3700" dirty="0">
                <a:solidFill>
                  <a:srgbClr val="FFFFFF"/>
                </a:solidFill>
                <a:effectLst>
                  <a:outerShdw blurRad="38100" dist="38100" dir="2700000" algn="ctr" rotWithShape="0">
                    <a:srgbClr val="000000"/>
                  </a:outerShdw>
                </a:effectLst>
              </a:rPr>
              <a:t>John 3:13 And yet no one has ever gone up to heaven, but there is One Who has come down from heaven—the Son of Man [Himself], </a:t>
            </a:r>
            <a:r>
              <a:rPr lang="en-GB" sz="3700" dirty="0">
                <a:solidFill>
                  <a:srgbClr val="FFFF00"/>
                </a:solidFill>
                <a:effectLst>
                  <a:outerShdw blurRad="38100" dist="38100" dir="2700000" algn="ctr" rotWithShape="0">
                    <a:srgbClr val="000000"/>
                  </a:outerShdw>
                </a:effectLst>
              </a:rPr>
              <a:t>Who is (dwells, has His home) in heaven.</a:t>
            </a:r>
            <a:endParaRPr lang="en-GB" sz="4400" dirty="0">
              <a:solidFill>
                <a:srgbClr val="FFFF00"/>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156687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A supernatural lifestyle </a:t>
            </a:r>
          </a:p>
          <a:p>
            <a:r>
              <a:rPr lang="en-GB" sz="4400" dirty="0" smtClean="0">
                <a:effectLst>
                  <a:outerShdw blurRad="38100" dist="38100" dir="2700000" algn="ctr" rotWithShape="0">
                    <a:schemeClr val="tx1"/>
                  </a:outerShdw>
                </a:effectLst>
              </a:rPr>
              <a:t>Doing the </a:t>
            </a:r>
            <a:r>
              <a:rPr lang="en-GB" sz="4400" dirty="0">
                <a:effectLst>
                  <a:outerShdw blurRad="38100" dist="38100" dir="2700000" algn="ctr" rotWithShape="0">
                    <a:schemeClr val="tx1"/>
                  </a:outerShdw>
                </a:effectLst>
              </a:rPr>
              <a:t>earthly and </a:t>
            </a:r>
            <a:r>
              <a:rPr lang="en-GB" sz="4400" dirty="0" smtClean="0">
                <a:effectLst>
                  <a:outerShdw blurRad="38100" dist="38100" dir="2700000" algn="ctr" rotWithShape="0">
                    <a:schemeClr val="tx1"/>
                  </a:outerShdw>
                </a:effectLst>
              </a:rPr>
              <a:t>heavenly works </a:t>
            </a:r>
            <a:r>
              <a:rPr lang="en-GB" sz="4400" dirty="0">
                <a:effectLst>
                  <a:outerShdw blurRad="38100" dist="38100" dir="2700000" algn="ctr" rotWithShape="0">
                    <a:schemeClr val="tx1"/>
                  </a:outerShdw>
                </a:effectLst>
              </a:rPr>
              <a:t>of Jesus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way Jesus did it in a </a:t>
            </a:r>
            <a:r>
              <a:rPr lang="en-GB" sz="4400" dirty="0" smtClean="0">
                <a:effectLst>
                  <a:outerShdw blurRad="38100" dist="38100" dir="2700000" algn="ctr" rotWithShape="0">
                    <a:schemeClr val="tx1"/>
                  </a:outerShdw>
                </a:effectLst>
              </a:rPr>
              <a:t>full intimate love </a:t>
            </a:r>
            <a:r>
              <a:rPr lang="en-GB" sz="4400" dirty="0">
                <a:effectLst>
                  <a:outerShdw blurRad="38100" dist="38100" dir="2700000" algn="ctr" rotWithShape="0">
                    <a:schemeClr val="tx1"/>
                  </a:outerShdw>
                </a:effectLst>
              </a:rPr>
              <a:t>relationship with the Father being able to see, </a:t>
            </a:r>
            <a:r>
              <a:rPr lang="en-GB" sz="4400" dirty="0" smtClean="0">
                <a:effectLst>
                  <a:outerShdw blurRad="38100" dist="38100" dir="2700000" algn="ctr" rotWithShape="0">
                    <a:schemeClr val="tx1"/>
                  </a:outerShdw>
                </a:effectLst>
              </a:rPr>
              <a:t>hear, </a:t>
            </a:r>
            <a:r>
              <a:rPr lang="en-GB" sz="4400" dirty="0">
                <a:effectLst>
                  <a:outerShdw blurRad="38100" dist="38100" dir="2700000" algn="ctr" rotWithShape="0">
                    <a:schemeClr val="tx1"/>
                  </a:outerShdw>
                </a:effectLst>
              </a:rPr>
              <a:t>know </a:t>
            </a:r>
            <a:r>
              <a:rPr lang="en-GB" sz="4400" dirty="0" smtClean="0">
                <a:effectLst>
                  <a:outerShdw blurRad="38100" dist="38100" dir="2700000" algn="ctr" rotWithShape="0">
                    <a:schemeClr val="tx1"/>
                  </a:outerShdw>
                </a:effectLst>
              </a:rPr>
              <a:t>and do His </a:t>
            </a:r>
            <a:r>
              <a:rPr lang="en-GB" sz="4400" dirty="0">
                <a:effectLst>
                  <a:outerShdw blurRad="38100" dist="38100" dir="2700000" algn="ctr" rotWithShape="0">
                    <a:schemeClr val="tx1"/>
                  </a:outerShdw>
                </a:effectLst>
              </a:rPr>
              <a:t>will. </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313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smtClean="0">
                <a:effectLst>
                  <a:outerShdw blurRad="38100" dist="38100" dir="2700000" algn="ctr" rotWithShape="0">
                    <a:schemeClr val="tx1"/>
                  </a:outerShdw>
                </a:effectLst>
              </a:rPr>
              <a:t>John </a:t>
            </a:r>
            <a:r>
              <a:rPr lang="en-GB" sz="4400" dirty="0">
                <a:effectLst>
                  <a:outerShdw blurRad="38100" dist="38100" dir="2700000" algn="ctr" rotWithShape="0">
                    <a:schemeClr val="tx1"/>
                  </a:outerShdw>
                </a:effectLst>
              </a:rPr>
              <a:t>5:19 Therefore Jesus answered and was saying to them, “Truly, truly, I say to you, the Son can do nothing of Himself, unless it is something He sees the Father doing; for whatever the Father does, these things the Son also does in like manner</a:t>
            </a:r>
            <a:r>
              <a:rPr lang="en-GB" sz="4400" dirty="0">
                <a:effectLst>
                  <a:outerShdw blurRad="38100" dist="38100" dir="2700000" algn="ctr" rotWithShape="0">
                    <a:schemeClr val="tx1"/>
                  </a:outerShdw>
                </a:effectLst>
              </a:rPr>
              <a:t>.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John </a:t>
            </a:r>
            <a:r>
              <a:rPr lang="en-GB" sz="4400" dirty="0">
                <a:effectLst>
                  <a:outerShdw blurRad="38100" dist="38100" dir="2700000" algn="ctr" rotWithShape="0">
                    <a:schemeClr val="tx1"/>
                  </a:outerShdw>
                </a:effectLst>
              </a:rPr>
              <a:t>3:13 And yet no one has ever gone up to heaven, but there is One Who has come down from heaven—the Son of Man [Himself], Who is (dwells, has His home) in heaven.</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69402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Living in heaven and earth simultaneously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Being </a:t>
            </a:r>
            <a:r>
              <a:rPr lang="en-GB" sz="4400" dirty="0">
                <a:effectLst>
                  <a:outerShdw blurRad="38100" dist="38100" dir="2700000" algn="ctr" rotWithShape="0">
                    <a:schemeClr val="tx1"/>
                  </a:outerShdw>
                </a:effectLst>
              </a:rPr>
              <a:t>a home </a:t>
            </a:r>
            <a:r>
              <a:rPr lang="en-GB" sz="4400" dirty="0" smtClean="0">
                <a:effectLst>
                  <a:outerShdw blurRad="38100" dist="38100" dir="2700000" algn="ctr" rotWithShape="0">
                    <a:schemeClr val="tx1"/>
                  </a:outerShdw>
                </a:effectLst>
              </a:rPr>
              <a:t>for God and </a:t>
            </a:r>
            <a:r>
              <a:rPr lang="en-GB" sz="4400" dirty="0">
                <a:effectLst>
                  <a:outerShdw blurRad="38100" dist="38100" dir="2700000" algn="ctr" rotWithShape="0">
                    <a:schemeClr val="tx1"/>
                  </a:outerShdw>
                </a:effectLst>
              </a:rPr>
              <a:t>a gateway of heaven on </a:t>
            </a:r>
            <a:r>
              <a:rPr lang="en-GB" sz="4400" dirty="0" smtClean="0">
                <a:effectLst>
                  <a:outerShdw blurRad="38100" dist="38100" dir="2700000" algn="ctr" rotWithShape="0">
                    <a:schemeClr val="tx1"/>
                  </a:outerShdw>
                </a:effectLst>
              </a:rPr>
              <a:t>earth</a:t>
            </a:r>
          </a:p>
          <a:p>
            <a:r>
              <a:rPr lang="en-GB" sz="4400" dirty="0" smtClean="0">
                <a:effectLst>
                  <a:outerShdw blurRad="38100" dist="38100" dir="2700000" algn="ctr" rotWithShape="0">
                    <a:schemeClr val="tx1"/>
                  </a:outerShdw>
                </a:effectLst>
              </a:rPr>
              <a:t>That is the only way it can be done legitimately</a:t>
            </a:r>
          </a:p>
          <a:p>
            <a:r>
              <a:rPr lang="en-GB" sz="4400" dirty="0" smtClean="0">
                <a:effectLst>
                  <a:outerShdw blurRad="38100" dist="38100" dir="2700000" algn="ctr" rotWithShape="0">
                    <a:schemeClr val="tx1"/>
                  </a:outerShdw>
                </a:effectLst>
              </a:rPr>
              <a:t>God is looking for those who want to be on this adventure of discovery</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7662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Theme1</Template>
  <TotalTime>51941</TotalTime>
  <Words>2037</Words>
  <Application>Microsoft Office PowerPoint</Application>
  <PresentationFormat>On-screen Show (4:3)</PresentationFormat>
  <Paragraphs>251</Paragraphs>
  <Slides>41</Slides>
  <Notes>3</Notes>
  <HiddenSlides>0</HiddenSlides>
  <MMClips>1</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Theme1</vt:lpstr>
      <vt:lpstr>1_Transformation 2012 19</vt:lpstr>
      <vt:lpstr>1_Office Theme</vt:lpstr>
      <vt:lpstr>2_Transformation 2012 19</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PowerPoint Presentation</vt:lpstr>
      <vt:lpstr>PowerPoint Presentation</vt:lpstr>
      <vt:lpstr>PowerPoint Presentation</vt:lpstr>
      <vt:lpstr>PowerPoint Presentation</vt:lpstr>
      <vt:lpstr>PowerPoint Presentation</vt:lpstr>
      <vt:lpstr>Deep Calls to Deep</vt:lpstr>
      <vt:lpstr>Deep Calls to Deep</vt:lpstr>
      <vt:lpstr>Deep Calls to Deep</vt:lpstr>
      <vt:lpstr>PowerPoint Presentation</vt:lpstr>
      <vt:lpstr>PowerPoint Presentation</vt:lpstr>
      <vt:lpstr>PowerPoint Presentation</vt:lpstr>
      <vt:lpstr>Deep Calls to Deep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263</cp:revision>
  <dcterms:created xsi:type="dcterms:W3CDTF">2013-12-09T14:36:16Z</dcterms:created>
  <dcterms:modified xsi:type="dcterms:W3CDTF">2014-08-02T13:22:41Z</dcterms:modified>
</cp:coreProperties>
</file>