
<file path=[Content_Types].xml><?xml version="1.0" encoding="utf-8"?>
<Types xmlns="http://schemas.openxmlformats.org/package/2006/content-types">
  <Default Extension="png" ContentType="image/png"/>
  <Default Extension="mp3" ContentType="audio/unknown"/>
  <Default Extension="rels" ContentType="application/vnd.openxmlformats-package.relationships+xml"/>
  <Default Extension="xml" ContentType="application/xml"/>
  <Default Extension="wdp" ContentType="image/vnd.ms-photo"/>
  <Default Extension="tiff" ContentType="image/tiff"/>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2"/>
    <p:sldMasterId id="2147483770" r:id="rId3"/>
    <p:sldMasterId id="2147483784" r:id="rId4"/>
    <p:sldMasterId id="2147483798" r:id="rId5"/>
    <p:sldMasterId id="2147483810" r:id="rId6"/>
    <p:sldMasterId id="2147483824" r:id="rId7"/>
    <p:sldMasterId id="2147483843" r:id="rId8"/>
  </p:sldMasterIdLst>
  <p:notesMasterIdLst>
    <p:notesMasterId r:id="rId311"/>
  </p:notesMasterIdLst>
  <p:sldIdLst>
    <p:sldId id="578" r:id="rId9"/>
    <p:sldId id="579" r:id="rId10"/>
    <p:sldId id="662" r:id="rId11"/>
    <p:sldId id="581" r:id="rId12"/>
    <p:sldId id="747" r:id="rId13"/>
    <p:sldId id="733" r:id="rId14"/>
    <p:sldId id="817" r:id="rId15"/>
    <p:sldId id="921" r:id="rId16"/>
    <p:sldId id="1133" r:id="rId17"/>
    <p:sldId id="1132" r:id="rId18"/>
    <p:sldId id="1134" r:id="rId19"/>
    <p:sldId id="1135" r:id="rId20"/>
    <p:sldId id="1102" r:id="rId21"/>
    <p:sldId id="1103" r:id="rId22"/>
    <p:sldId id="917" r:id="rId23"/>
    <p:sldId id="918" r:id="rId24"/>
    <p:sldId id="1021" r:id="rId25"/>
    <p:sldId id="1023" r:id="rId26"/>
    <p:sldId id="1118" r:id="rId27"/>
    <p:sldId id="1100" r:id="rId28"/>
    <p:sldId id="1126" r:id="rId29"/>
    <p:sldId id="1114" r:id="rId30"/>
    <p:sldId id="1117" r:id="rId31"/>
    <p:sldId id="1039" r:id="rId32"/>
    <p:sldId id="1040" r:id="rId33"/>
    <p:sldId id="1041" r:id="rId34"/>
    <p:sldId id="1074" r:id="rId35"/>
    <p:sldId id="1075" r:id="rId36"/>
    <p:sldId id="1127" r:id="rId37"/>
    <p:sldId id="1076" r:id="rId38"/>
    <p:sldId id="1054" r:id="rId39"/>
    <p:sldId id="1097" r:id="rId40"/>
    <p:sldId id="1098" r:id="rId41"/>
    <p:sldId id="1055" r:id="rId42"/>
    <p:sldId id="1056" r:id="rId43"/>
    <p:sldId id="1057" r:id="rId44"/>
    <p:sldId id="1058" r:id="rId45"/>
    <p:sldId id="1059" r:id="rId46"/>
    <p:sldId id="1136" r:id="rId47"/>
    <p:sldId id="1060" r:id="rId48"/>
    <p:sldId id="1061" r:id="rId49"/>
    <p:sldId id="1062" r:id="rId50"/>
    <p:sldId id="1063" r:id="rId51"/>
    <p:sldId id="1064" r:id="rId52"/>
    <p:sldId id="1071" r:id="rId53"/>
    <p:sldId id="1024" r:id="rId54"/>
    <p:sldId id="1025" r:id="rId55"/>
    <p:sldId id="1026" r:id="rId56"/>
    <p:sldId id="1128" r:id="rId57"/>
    <p:sldId id="1129" r:id="rId58"/>
    <p:sldId id="1130" r:id="rId59"/>
    <p:sldId id="1030" r:id="rId60"/>
    <p:sldId id="1027" r:id="rId61"/>
    <p:sldId id="1106" r:id="rId62"/>
    <p:sldId id="1107" r:id="rId63"/>
    <p:sldId id="1108" r:id="rId64"/>
    <p:sldId id="1109" r:id="rId65"/>
    <p:sldId id="1110" r:id="rId66"/>
    <p:sldId id="1125" r:id="rId67"/>
    <p:sldId id="1111" r:id="rId68"/>
    <p:sldId id="1112" r:id="rId69"/>
    <p:sldId id="1121" r:id="rId70"/>
    <p:sldId id="1116" r:id="rId71"/>
    <p:sldId id="1104" r:id="rId72"/>
    <p:sldId id="1122" r:id="rId73"/>
    <p:sldId id="1124" r:id="rId74"/>
    <p:sldId id="1115" r:id="rId75"/>
    <p:sldId id="1101" r:id="rId76"/>
    <p:sldId id="1119" r:id="rId77"/>
    <p:sldId id="1113" r:id="rId78"/>
    <p:sldId id="1123" r:id="rId79"/>
    <p:sldId id="1131" r:id="rId80"/>
    <p:sldId id="1120" r:id="rId81"/>
    <p:sldId id="1028" r:id="rId82"/>
    <p:sldId id="961" r:id="rId83"/>
    <p:sldId id="1105" r:id="rId84"/>
    <p:sldId id="1095" r:id="rId85"/>
    <p:sldId id="1096" r:id="rId86"/>
    <p:sldId id="1022" r:id="rId87"/>
    <p:sldId id="1051" r:id="rId88"/>
    <p:sldId id="1052" r:id="rId89"/>
    <p:sldId id="1053" r:id="rId90"/>
    <p:sldId id="1077" r:id="rId91"/>
    <p:sldId id="1078" r:id="rId92"/>
    <p:sldId id="1079" r:id="rId93"/>
    <p:sldId id="1080" r:id="rId94"/>
    <p:sldId id="1081" r:id="rId95"/>
    <p:sldId id="1082" r:id="rId96"/>
    <p:sldId id="1083" r:id="rId97"/>
    <p:sldId id="1084" r:id="rId98"/>
    <p:sldId id="1085" r:id="rId99"/>
    <p:sldId id="1086" r:id="rId100"/>
    <p:sldId id="1087" r:id="rId101"/>
    <p:sldId id="1088" r:id="rId102"/>
    <p:sldId id="1089" r:id="rId103"/>
    <p:sldId id="1090" r:id="rId104"/>
    <p:sldId id="1091" r:id="rId105"/>
    <p:sldId id="1092" r:id="rId106"/>
    <p:sldId id="1093" r:id="rId107"/>
    <p:sldId id="1094" r:id="rId108"/>
    <p:sldId id="1029" r:id="rId109"/>
    <p:sldId id="1031" r:id="rId110"/>
    <p:sldId id="1032" r:id="rId111"/>
    <p:sldId id="1033" r:id="rId112"/>
    <p:sldId id="1034" r:id="rId113"/>
    <p:sldId id="1035" r:id="rId114"/>
    <p:sldId id="1036" r:id="rId115"/>
    <p:sldId id="1046" r:id="rId116"/>
    <p:sldId id="1047" r:id="rId117"/>
    <p:sldId id="1048" r:id="rId118"/>
    <p:sldId id="1049" r:id="rId119"/>
    <p:sldId id="981" r:id="rId120"/>
    <p:sldId id="980" r:id="rId121"/>
    <p:sldId id="959" r:id="rId122"/>
    <p:sldId id="960" r:id="rId123"/>
    <p:sldId id="968" r:id="rId124"/>
    <p:sldId id="983" r:id="rId125"/>
    <p:sldId id="984" r:id="rId126"/>
    <p:sldId id="985" r:id="rId127"/>
    <p:sldId id="967" r:id="rId128"/>
    <p:sldId id="966" r:id="rId129"/>
    <p:sldId id="1013" r:id="rId130"/>
    <p:sldId id="1014" r:id="rId131"/>
    <p:sldId id="1015" r:id="rId132"/>
    <p:sldId id="1016" r:id="rId133"/>
    <p:sldId id="1017" r:id="rId134"/>
    <p:sldId id="1018" r:id="rId135"/>
    <p:sldId id="1019" r:id="rId136"/>
    <p:sldId id="1020" r:id="rId137"/>
    <p:sldId id="766" r:id="rId138"/>
    <p:sldId id="872" r:id="rId139"/>
    <p:sldId id="874" r:id="rId140"/>
    <p:sldId id="876" r:id="rId141"/>
    <p:sldId id="1099" r:id="rId142"/>
    <p:sldId id="776" r:id="rId143"/>
    <p:sldId id="901" r:id="rId144"/>
    <p:sldId id="950" r:id="rId145"/>
    <p:sldId id="951" r:id="rId146"/>
    <p:sldId id="952" r:id="rId147"/>
    <p:sldId id="948" r:id="rId148"/>
    <p:sldId id="949" r:id="rId149"/>
    <p:sldId id="953" r:id="rId150"/>
    <p:sldId id="954" r:id="rId151"/>
    <p:sldId id="903" r:id="rId152"/>
    <p:sldId id="664" r:id="rId153"/>
    <p:sldId id="623" r:id="rId154"/>
    <p:sldId id="663" r:id="rId155"/>
    <p:sldId id="672" r:id="rId156"/>
    <p:sldId id="711" r:id="rId157"/>
    <p:sldId id="714" r:id="rId158"/>
    <p:sldId id="715" r:id="rId159"/>
    <p:sldId id="716" r:id="rId160"/>
    <p:sldId id="718" r:id="rId161"/>
    <p:sldId id="717" r:id="rId162"/>
    <p:sldId id="720" r:id="rId163"/>
    <p:sldId id="719" r:id="rId164"/>
    <p:sldId id="721" r:id="rId165"/>
    <p:sldId id="722" r:id="rId166"/>
    <p:sldId id="723" r:id="rId167"/>
    <p:sldId id="725" r:id="rId168"/>
    <p:sldId id="724" r:id="rId169"/>
    <p:sldId id="727" r:id="rId170"/>
    <p:sldId id="726" r:id="rId171"/>
    <p:sldId id="668" r:id="rId172"/>
    <p:sldId id="393" r:id="rId173"/>
    <p:sldId id="396" r:id="rId174"/>
    <p:sldId id="407" r:id="rId175"/>
    <p:sldId id="622" r:id="rId176"/>
    <p:sldId id="713" r:id="rId177"/>
    <p:sldId id="559" r:id="rId178"/>
    <p:sldId id="561" r:id="rId179"/>
    <p:sldId id="562" r:id="rId180"/>
    <p:sldId id="563" r:id="rId181"/>
    <p:sldId id="564" r:id="rId182"/>
    <p:sldId id="565" r:id="rId183"/>
    <p:sldId id="566" r:id="rId184"/>
    <p:sldId id="567" r:id="rId185"/>
    <p:sldId id="568" r:id="rId186"/>
    <p:sldId id="569" r:id="rId187"/>
    <p:sldId id="570" r:id="rId188"/>
    <p:sldId id="571" r:id="rId189"/>
    <p:sldId id="572" r:id="rId190"/>
    <p:sldId id="573" r:id="rId191"/>
    <p:sldId id="574" r:id="rId192"/>
    <p:sldId id="575" r:id="rId193"/>
    <p:sldId id="576" r:id="rId194"/>
    <p:sldId id="577" r:id="rId195"/>
    <p:sldId id="464" r:id="rId196"/>
    <p:sldId id="465" r:id="rId197"/>
    <p:sldId id="466" r:id="rId198"/>
    <p:sldId id="452" r:id="rId199"/>
    <p:sldId id="430" r:id="rId200"/>
    <p:sldId id="435" r:id="rId201"/>
    <p:sldId id="437" r:id="rId202"/>
    <p:sldId id="440" r:id="rId203"/>
    <p:sldId id="489" r:id="rId204"/>
    <p:sldId id="603" r:id="rId205"/>
    <p:sldId id="521" r:id="rId206"/>
    <p:sldId id="544" r:id="rId207"/>
    <p:sldId id="545" r:id="rId208"/>
    <p:sldId id="540" r:id="rId209"/>
    <p:sldId id="522" r:id="rId210"/>
    <p:sldId id="496" r:id="rId211"/>
    <p:sldId id="485" r:id="rId212"/>
    <p:sldId id="491" r:id="rId213"/>
    <p:sldId id="477" r:id="rId214"/>
    <p:sldId id="479" r:id="rId215"/>
    <p:sldId id="480" r:id="rId216"/>
    <p:sldId id="481" r:id="rId217"/>
    <p:sldId id="468" r:id="rId218"/>
    <p:sldId id="392" r:id="rId219"/>
    <p:sldId id="426" r:id="rId220"/>
    <p:sldId id="427" r:id="rId221"/>
    <p:sldId id="458" r:id="rId222"/>
    <p:sldId id="428" r:id="rId223"/>
    <p:sldId id="373" r:id="rId224"/>
    <p:sldId id="358" r:id="rId225"/>
    <p:sldId id="359" r:id="rId226"/>
    <p:sldId id="360" r:id="rId227"/>
    <p:sldId id="361" r:id="rId228"/>
    <p:sldId id="362" r:id="rId229"/>
    <p:sldId id="363" r:id="rId230"/>
    <p:sldId id="364" r:id="rId231"/>
    <p:sldId id="365" r:id="rId232"/>
    <p:sldId id="366" r:id="rId233"/>
    <p:sldId id="367" r:id="rId234"/>
    <p:sldId id="368" r:id="rId235"/>
    <p:sldId id="369" r:id="rId236"/>
    <p:sldId id="370" r:id="rId237"/>
    <p:sldId id="340" r:id="rId238"/>
    <p:sldId id="338" r:id="rId239"/>
    <p:sldId id="339" r:id="rId240"/>
    <p:sldId id="344" r:id="rId241"/>
    <p:sldId id="345" r:id="rId242"/>
    <p:sldId id="346" r:id="rId243"/>
    <p:sldId id="347" r:id="rId244"/>
    <p:sldId id="348" r:id="rId245"/>
    <p:sldId id="349" r:id="rId246"/>
    <p:sldId id="350" r:id="rId247"/>
    <p:sldId id="352" r:id="rId248"/>
    <p:sldId id="343" r:id="rId249"/>
    <p:sldId id="342" r:id="rId250"/>
    <p:sldId id="341" r:id="rId251"/>
    <p:sldId id="354" r:id="rId252"/>
    <p:sldId id="353" r:id="rId253"/>
    <p:sldId id="357" r:id="rId254"/>
    <p:sldId id="356" r:id="rId255"/>
    <p:sldId id="355" r:id="rId256"/>
    <p:sldId id="337" r:id="rId257"/>
    <p:sldId id="389" r:id="rId258"/>
    <p:sldId id="429" r:id="rId259"/>
    <p:sldId id="408" r:id="rId260"/>
    <p:sldId id="409" r:id="rId261"/>
    <p:sldId id="399" r:id="rId262"/>
    <p:sldId id="395" r:id="rId263"/>
    <p:sldId id="394" r:id="rId264"/>
    <p:sldId id="397" r:id="rId265"/>
    <p:sldId id="400" r:id="rId266"/>
    <p:sldId id="401" r:id="rId267"/>
    <p:sldId id="398" r:id="rId268"/>
    <p:sldId id="402" r:id="rId269"/>
    <p:sldId id="403" r:id="rId270"/>
    <p:sldId id="405" r:id="rId271"/>
    <p:sldId id="404" r:id="rId272"/>
    <p:sldId id="406" r:id="rId273"/>
    <p:sldId id="410" r:id="rId274"/>
    <p:sldId id="415" r:id="rId275"/>
    <p:sldId id="414" r:id="rId276"/>
    <p:sldId id="413" r:id="rId277"/>
    <p:sldId id="412" r:id="rId278"/>
    <p:sldId id="411" r:id="rId279"/>
    <p:sldId id="418" r:id="rId280"/>
    <p:sldId id="417" r:id="rId281"/>
    <p:sldId id="416" r:id="rId282"/>
    <p:sldId id="419" r:id="rId283"/>
    <p:sldId id="420" r:id="rId284"/>
    <p:sldId id="421" r:id="rId285"/>
    <p:sldId id="423" r:id="rId286"/>
    <p:sldId id="391" r:id="rId287"/>
    <p:sldId id="390" r:id="rId288"/>
    <p:sldId id="379" r:id="rId289"/>
    <p:sldId id="380" r:id="rId290"/>
    <p:sldId id="382" r:id="rId291"/>
    <p:sldId id="384" r:id="rId292"/>
    <p:sldId id="381" r:id="rId293"/>
    <p:sldId id="383" r:id="rId294"/>
    <p:sldId id="387" r:id="rId295"/>
    <p:sldId id="385" r:id="rId296"/>
    <p:sldId id="386" r:id="rId297"/>
    <p:sldId id="271" r:id="rId298"/>
    <p:sldId id="325" r:id="rId299"/>
    <p:sldId id="351" r:id="rId300"/>
    <p:sldId id="327" r:id="rId301"/>
    <p:sldId id="330" r:id="rId302"/>
    <p:sldId id="377" r:id="rId303"/>
    <p:sldId id="376" r:id="rId304"/>
    <p:sldId id="378" r:id="rId305"/>
    <p:sldId id="326" r:id="rId306"/>
    <p:sldId id="371" r:id="rId307"/>
    <p:sldId id="372" r:id="rId308"/>
    <p:sldId id="329" r:id="rId309"/>
    <p:sldId id="375" r:id="rId310"/>
  </p:sldIdLst>
  <p:sldSz cx="9144000" cy="6858000" type="screen4x3"/>
  <p:notesSz cx="6797675" cy="9926638"/>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8"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8"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8"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8"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8" charset="-128"/>
        <a:cs typeface="+mn-cs"/>
      </a:defRPr>
    </a:lvl5pPr>
    <a:lvl6pPr marL="2286000" algn="l" defTabSz="914400" rtl="0" eaLnBrk="1" latinLnBrk="0" hangingPunct="1">
      <a:defRPr kern="1200">
        <a:solidFill>
          <a:schemeClr val="tx1"/>
        </a:solidFill>
        <a:latin typeface="Arial" charset="0"/>
        <a:ea typeface="ＭＳ Ｐゴシック" pitchFamily="-108" charset="-128"/>
        <a:cs typeface="+mn-cs"/>
      </a:defRPr>
    </a:lvl6pPr>
    <a:lvl7pPr marL="2743200" algn="l" defTabSz="914400" rtl="0" eaLnBrk="1" latinLnBrk="0" hangingPunct="1">
      <a:defRPr kern="1200">
        <a:solidFill>
          <a:schemeClr val="tx1"/>
        </a:solidFill>
        <a:latin typeface="Arial" charset="0"/>
        <a:ea typeface="ＭＳ Ｐゴシック" pitchFamily="-108" charset="-128"/>
        <a:cs typeface="+mn-cs"/>
      </a:defRPr>
    </a:lvl7pPr>
    <a:lvl8pPr marL="3200400" algn="l" defTabSz="914400" rtl="0" eaLnBrk="1" latinLnBrk="0" hangingPunct="1">
      <a:defRPr kern="1200">
        <a:solidFill>
          <a:schemeClr val="tx1"/>
        </a:solidFill>
        <a:latin typeface="Arial" charset="0"/>
        <a:ea typeface="ＭＳ Ｐゴシック" pitchFamily="-108" charset="-128"/>
        <a:cs typeface="+mn-cs"/>
      </a:defRPr>
    </a:lvl8pPr>
    <a:lvl9pPr marL="3657600" algn="l" defTabSz="914400" rtl="0" eaLnBrk="1" latinLnBrk="0" hangingPunct="1">
      <a:defRPr kern="1200">
        <a:solidFill>
          <a:schemeClr val="tx1"/>
        </a:solidFill>
        <a:latin typeface="Arial" charset="0"/>
        <a:ea typeface="ＭＳ Ｐゴシック" pitchFamily="-108"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2756"/>
    <a:srgbClr val="2856BF"/>
    <a:srgbClr val="AE0E62"/>
    <a:srgbClr val="391981"/>
    <a:srgbClr val="00B0FF"/>
    <a:srgbClr val="2C8434"/>
    <a:srgbClr val="90AB5E"/>
    <a:srgbClr val="336FFA"/>
    <a:srgbClr val="00FFFC"/>
    <a:srgbClr val="00F3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93" autoAdjust="0"/>
    <p:restoredTop sz="94624" autoAdjust="0"/>
  </p:normalViewPr>
  <p:slideViewPr>
    <p:cSldViewPr snapToGrid="0" snapToObjects="1">
      <p:cViewPr varScale="1">
        <p:scale>
          <a:sx n="70" d="100"/>
          <a:sy n="70" d="100"/>
        </p:scale>
        <p:origin x="-320" y="-68"/>
      </p:cViewPr>
      <p:guideLst>
        <p:guide orient="horz" pos="2152"/>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99" Type="http://schemas.openxmlformats.org/officeDocument/2006/relationships/slide" Target="slides/slide291.xml"/><Relationship Id="rId21" Type="http://schemas.openxmlformats.org/officeDocument/2006/relationships/slide" Target="slides/slide13.xml"/><Relationship Id="rId63" Type="http://schemas.openxmlformats.org/officeDocument/2006/relationships/slide" Target="slides/slide55.xml"/><Relationship Id="rId159" Type="http://schemas.openxmlformats.org/officeDocument/2006/relationships/slide" Target="slides/slide151.xml"/><Relationship Id="rId170" Type="http://schemas.openxmlformats.org/officeDocument/2006/relationships/slide" Target="slides/slide162.xml"/><Relationship Id="rId226" Type="http://schemas.openxmlformats.org/officeDocument/2006/relationships/slide" Target="slides/slide218.xml"/><Relationship Id="rId268" Type="http://schemas.openxmlformats.org/officeDocument/2006/relationships/slide" Target="slides/slide260.xml"/><Relationship Id="rId32" Type="http://schemas.openxmlformats.org/officeDocument/2006/relationships/slide" Target="slides/slide24.xml"/><Relationship Id="rId74" Type="http://schemas.openxmlformats.org/officeDocument/2006/relationships/slide" Target="slides/slide66.xml"/><Relationship Id="rId128" Type="http://schemas.openxmlformats.org/officeDocument/2006/relationships/slide" Target="slides/slide120.xml"/><Relationship Id="rId5" Type="http://schemas.openxmlformats.org/officeDocument/2006/relationships/slideMaster" Target="slideMasters/slideMaster4.xml"/><Relationship Id="rId181" Type="http://schemas.openxmlformats.org/officeDocument/2006/relationships/slide" Target="slides/slide173.xml"/><Relationship Id="rId237" Type="http://schemas.openxmlformats.org/officeDocument/2006/relationships/slide" Target="slides/slide229.xml"/><Relationship Id="rId279" Type="http://schemas.openxmlformats.org/officeDocument/2006/relationships/slide" Target="slides/slide271.xml"/><Relationship Id="rId43" Type="http://schemas.openxmlformats.org/officeDocument/2006/relationships/slide" Target="slides/slide35.xml"/><Relationship Id="rId139" Type="http://schemas.openxmlformats.org/officeDocument/2006/relationships/slide" Target="slides/slide131.xml"/><Relationship Id="rId290" Type="http://schemas.openxmlformats.org/officeDocument/2006/relationships/slide" Target="slides/slide282.xml"/><Relationship Id="rId304" Type="http://schemas.openxmlformats.org/officeDocument/2006/relationships/slide" Target="slides/slide296.xml"/><Relationship Id="rId85" Type="http://schemas.openxmlformats.org/officeDocument/2006/relationships/slide" Target="slides/slide77.xml"/><Relationship Id="rId150" Type="http://schemas.openxmlformats.org/officeDocument/2006/relationships/slide" Target="slides/slide142.xml"/><Relationship Id="rId192" Type="http://schemas.openxmlformats.org/officeDocument/2006/relationships/slide" Target="slides/slide184.xml"/><Relationship Id="rId206" Type="http://schemas.openxmlformats.org/officeDocument/2006/relationships/slide" Target="slides/slide198.xml"/><Relationship Id="rId248" Type="http://schemas.openxmlformats.org/officeDocument/2006/relationships/slide" Target="slides/slide240.xml"/><Relationship Id="rId12" Type="http://schemas.openxmlformats.org/officeDocument/2006/relationships/slide" Target="slides/slide4.xml"/><Relationship Id="rId108" Type="http://schemas.openxmlformats.org/officeDocument/2006/relationships/slide" Target="slides/slide100.xml"/><Relationship Id="rId315" Type="http://schemas.openxmlformats.org/officeDocument/2006/relationships/tableStyles" Target="tableStyles.xml"/><Relationship Id="rId54" Type="http://schemas.openxmlformats.org/officeDocument/2006/relationships/slide" Target="slides/slide46.xml"/><Relationship Id="rId96" Type="http://schemas.openxmlformats.org/officeDocument/2006/relationships/slide" Target="slides/slide88.xml"/><Relationship Id="rId161" Type="http://schemas.openxmlformats.org/officeDocument/2006/relationships/slide" Target="slides/slide153.xml"/><Relationship Id="rId217" Type="http://schemas.openxmlformats.org/officeDocument/2006/relationships/slide" Target="slides/slide209.xml"/><Relationship Id="rId259" Type="http://schemas.openxmlformats.org/officeDocument/2006/relationships/slide" Target="slides/slide251.xml"/><Relationship Id="rId23" Type="http://schemas.openxmlformats.org/officeDocument/2006/relationships/slide" Target="slides/slide15.xml"/><Relationship Id="rId119" Type="http://schemas.openxmlformats.org/officeDocument/2006/relationships/slide" Target="slides/slide111.xml"/><Relationship Id="rId270" Type="http://schemas.openxmlformats.org/officeDocument/2006/relationships/slide" Target="slides/slide262.xml"/><Relationship Id="rId65" Type="http://schemas.openxmlformats.org/officeDocument/2006/relationships/slide" Target="slides/slide57.xml"/><Relationship Id="rId130" Type="http://schemas.openxmlformats.org/officeDocument/2006/relationships/slide" Target="slides/slide122.xml"/><Relationship Id="rId172" Type="http://schemas.openxmlformats.org/officeDocument/2006/relationships/slide" Target="slides/slide164.xml"/><Relationship Id="rId193" Type="http://schemas.openxmlformats.org/officeDocument/2006/relationships/slide" Target="slides/slide185.xml"/><Relationship Id="rId207" Type="http://schemas.openxmlformats.org/officeDocument/2006/relationships/slide" Target="slides/slide199.xml"/><Relationship Id="rId228" Type="http://schemas.openxmlformats.org/officeDocument/2006/relationships/slide" Target="slides/slide220.xml"/><Relationship Id="rId249" Type="http://schemas.openxmlformats.org/officeDocument/2006/relationships/slide" Target="slides/slide241.xml"/><Relationship Id="rId13" Type="http://schemas.openxmlformats.org/officeDocument/2006/relationships/slide" Target="slides/slide5.xml"/><Relationship Id="rId109" Type="http://schemas.openxmlformats.org/officeDocument/2006/relationships/slide" Target="slides/slide101.xml"/><Relationship Id="rId260" Type="http://schemas.openxmlformats.org/officeDocument/2006/relationships/slide" Target="slides/slide252.xml"/><Relationship Id="rId281" Type="http://schemas.openxmlformats.org/officeDocument/2006/relationships/slide" Target="slides/slide273.xml"/><Relationship Id="rId34" Type="http://schemas.openxmlformats.org/officeDocument/2006/relationships/slide" Target="slides/slide26.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20" Type="http://schemas.openxmlformats.org/officeDocument/2006/relationships/slide" Target="slides/slide112.xml"/><Relationship Id="rId141" Type="http://schemas.openxmlformats.org/officeDocument/2006/relationships/slide" Target="slides/slide133.xml"/><Relationship Id="rId7" Type="http://schemas.openxmlformats.org/officeDocument/2006/relationships/slideMaster" Target="slideMasters/slideMaster6.xml"/><Relationship Id="rId162" Type="http://schemas.openxmlformats.org/officeDocument/2006/relationships/slide" Target="slides/slide154.xml"/><Relationship Id="rId183" Type="http://schemas.openxmlformats.org/officeDocument/2006/relationships/slide" Target="slides/slide175.xml"/><Relationship Id="rId218" Type="http://schemas.openxmlformats.org/officeDocument/2006/relationships/slide" Target="slides/slide210.xml"/><Relationship Id="rId239" Type="http://schemas.openxmlformats.org/officeDocument/2006/relationships/slide" Target="slides/slide231.xml"/><Relationship Id="rId250" Type="http://schemas.openxmlformats.org/officeDocument/2006/relationships/slide" Target="slides/slide242.xml"/><Relationship Id="rId271" Type="http://schemas.openxmlformats.org/officeDocument/2006/relationships/slide" Target="slides/slide263.xml"/><Relationship Id="rId292" Type="http://schemas.openxmlformats.org/officeDocument/2006/relationships/slide" Target="slides/slide284.xml"/><Relationship Id="rId306" Type="http://schemas.openxmlformats.org/officeDocument/2006/relationships/slide" Target="slides/slide298.xml"/><Relationship Id="rId24" Type="http://schemas.openxmlformats.org/officeDocument/2006/relationships/slide" Target="slides/slide16.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31" Type="http://schemas.openxmlformats.org/officeDocument/2006/relationships/slide" Target="slides/slide123.xml"/><Relationship Id="rId152" Type="http://schemas.openxmlformats.org/officeDocument/2006/relationships/slide" Target="slides/slide144.xml"/><Relationship Id="rId173" Type="http://schemas.openxmlformats.org/officeDocument/2006/relationships/slide" Target="slides/slide165.xml"/><Relationship Id="rId194" Type="http://schemas.openxmlformats.org/officeDocument/2006/relationships/slide" Target="slides/slide186.xml"/><Relationship Id="rId208" Type="http://schemas.openxmlformats.org/officeDocument/2006/relationships/slide" Target="slides/slide200.xml"/><Relationship Id="rId229" Type="http://schemas.openxmlformats.org/officeDocument/2006/relationships/slide" Target="slides/slide221.xml"/><Relationship Id="rId240" Type="http://schemas.openxmlformats.org/officeDocument/2006/relationships/slide" Target="slides/slide232.xml"/><Relationship Id="rId261" Type="http://schemas.openxmlformats.org/officeDocument/2006/relationships/slide" Target="slides/slide253.xml"/><Relationship Id="rId14" Type="http://schemas.openxmlformats.org/officeDocument/2006/relationships/slide" Target="slides/slide6.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282" Type="http://schemas.openxmlformats.org/officeDocument/2006/relationships/slide" Target="slides/slide274.xml"/><Relationship Id="rId8" Type="http://schemas.openxmlformats.org/officeDocument/2006/relationships/slideMaster" Target="slideMasters/slideMaster7.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slide" Target="slides/slide176.xml"/><Relationship Id="rId219" Type="http://schemas.openxmlformats.org/officeDocument/2006/relationships/slide" Target="slides/slide211.xml"/><Relationship Id="rId230" Type="http://schemas.openxmlformats.org/officeDocument/2006/relationships/slide" Target="slides/slide222.xml"/><Relationship Id="rId251" Type="http://schemas.openxmlformats.org/officeDocument/2006/relationships/slide" Target="slides/slide24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272" Type="http://schemas.openxmlformats.org/officeDocument/2006/relationships/slide" Target="slides/slide264.xml"/><Relationship Id="rId293" Type="http://schemas.openxmlformats.org/officeDocument/2006/relationships/slide" Target="slides/slide285.xml"/><Relationship Id="rId307" Type="http://schemas.openxmlformats.org/officeDocument/2006/relationships/slide" Target="slides/slide299.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95" Type="http://schemas.openxmlformats.org/officeDocument/2006/relationships/slide" Target="slides/slide187.xml"/><Relationship Id="rId209" Type="http://schemas.openxmlformats.org/officeDocument/2006/relationships/slide" Target="slides/slide201.xml"/><Relationship Id="rId220" Type="http://schemas.openxmlformats.org/officeDocument/2006/relationships/slide" Target="slides/slide212.xml"/><Relationship Id="rId241" Type="http://schemas.openxmlformats.org/officeDocument/2006/relationships/slide" Target="slides/slide233.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262" Type="http://schemas.openxmlformats.org/officeDocument/2006/relationships/slide" Target="slides/slide254.xml"/><Relationship Id="rId283" Type="http://schemas.openxmlformats.org/officeDocument/2006/relationships/slide" Target="slides/slide275.xml"/><Relationship Id="rId78" Type="http://schemas.openxmlformats.org/officeDocument/2006/relationships/slide" Target="slides/slide70.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64" Type="http://schemas.openxmlformats.org/officeDocument/2006/relationships/slide" Target="slides/slide156.xml"/><Relationship Id="rId185" Type="http://schemas.openxmlformats.org/officeDocument/2006/relationships/slide" Target="slides/slide177.xml"/><Relationship Id="rId9" Type="http://schemas.openxmlformats.org/officeDocument/2006/relationships/slide" Target="slides/slide1.xml"/><Relationship Id="rId210" Type="http://schemas.openxmlformats.org/officeDocument/2006/relationships/slide" Target="slides/slide202.xml"/><Relationship Id="rId26" Type="http://schemas.openxmlformats.org/officeDocument/2006/relationships/slide" Target="slides/slide18.xml"/><Relationship Id="rId231" Type="http://schemas.openxmlformats.org/officeDocument/2006/relationships/slide" Target="slides/slide223.xml"/><Relationship Id="rId252" Type="http://schemas.openxmlformats.org/officeDocument/2006/relationships/slide" Target="slides/slide244.xml"/><Relationship Id="rId273" Type="http://schemas.openxmlformats.org/officeDocument/2006/relationships/slide" Target="slides/slide265.xml"/><Relationship Id="rId294" Type="http://schemas.openxmlformats.org/officeDocument/2006/relationships/slide" Target="slides/slide286.xml"/><Relationship Id="rId308" Type="http://schemas.openxmlformats.org/officeDocument/2006/relationships/slide" Target="slides/slide300.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slide" Target="slides/slide167.xml"/><Relationship Id="rId196" Type="http://schemas.openxmlformats.org/officeDocument/2006/relationships/slide" Target="slides/slide188.xml"/><Relationship Id="rId200" Type="http://schemas.openxmlformats.org/officeDocument/2006/relationships/slide" Target="slides/slide192.xml"/><Relationship Id="rId16" Type="http://schemas.openxmlformats.org/officeDocument/2006/relationships/slide" Target="slides/slide8.xml"/><Relationship Id="rId221" Type="http://schemas.openxmlformats.org/officeDocument/2006/relationships/slide" Target="slides/slide213.xml"/><Relationship Id="rId242" Type="http://schemas.openxmlformats.org/officeDocument/2006/relationships/slide" Target="slides/slide234.xml"/><Relationship Id="rId263" Type="http://schemas.openxmlformats.org/officeDocument/2006/relationships/slide" Target="slides/slide255.xml"/><Relationship Id="rId284" Type="http://schemas.openxmlformats.org/officeDocument/2006/relationships/slide" Target="slides/slide276.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165" Type="http://schemas.openxmlformats.org/officeDocument/2006/relationships/slide" Target="slides/slide157.xml"/><Relationship Id="rId186" Type="http://schemas.openxmlformats.org/officeDocument/2006/relationships/slide" Target="slides/slide178.xml"/><Relationship Id="rId211" Type="http://schemas.openxmlformats.org/officeDocument/2006/relationships/slide" Target="slides/slide203.xml"/><Relationship Id="rId232" Type="http://schemas.openxmlformats.org/officeDocument/2006/relationships/slide" Target="slides/slide224.xml"/><Relationship Id="rId253" Type="http://schemas.openxmlformats.org/officeDocument/2006/relationships/slide" Target="slides/slide245.xml"/><Relationship Id="rId274" Type="http://schemas.openxmlformats.org/officeDocument/2006/relationships/slide" Target="slides/slide266.xml"/><Relationship Id="rId295" Type="http://schemas.openxmlformats.org/officeDocument/2006/relationships/slide" Target="slides/slide287.xml"/><Relationship Id="rId309" Type="http://schemas.openxmlformats.org/officeDocument/2006/relationships/slide" Target="slides/slide301.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80" Type="http://schemas.openxmlformats.org/officeDocument/2006/relationships/slide" Target="slides/slide72.xml"/><Relationship Id="rId155" Type="http://schemas.openxmlformats.org/officeDocument/2006/relationships/slide" Target="slides/slide147.xml"/><Relationship Id="rId176" Type="http://schemas.openxmlformats.org/officeDocument/2006/relationships/slide" Target="slides/slide168.xml"/><Relationship Id="rId197" Type="http://schemas.openxmlformats.org/officeDocument/2006/relationships/slide" Target="slides/slide189.xml"/><Relationship Id="rId201" Type="http://schemas.openxmlformats.org/officeDocument/2006/relationships/slide" Target="slides/slide193.xml"/><Relationship Id="rId222" Type="http://schemas.openxmlformats.org/officeDocument/2006/relationships/slide" Target="slides/slide214.xml"/><Relationship Id="rId243" Type="http://schemas.openxmlformats.org/officeDocument/2006/relationships/slide" Target="slides/slide235.xml"/><Relationship Id="rId264" Type="http://schemas.openxmlformats.org/officeDocument/2006/relationships/slide" Target="slides/slide256.xml"/><Relationship Id="rId285" Type="http://schemas.openxmlformats.org/officeDocument/2006/relationships/slide" Target="slides/slide277.xml"/><Relationship Id="rId17" Type="http://schemas.openxmlformats.org/officeDocument/2006/relationships/slide" Target="slides/slide9.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24" Type="http://schemas.openxmlformats.org/officeDocument/2006/relationships/slide" Target="slides/slide116.xml"/><Relationship Id="rId310" Type="http://schemas.openxmlformats.org/officeDocument/2006/relationships/slide" Target="slides/slide302.xml"/><Relationship Id="rId70" Type="http://schemas.openxmlformats.org/officeDocument/2006/relationships/slide" Target="slides/slide62.xml"/><Relationship Id="rId91" Type="http://schemas.openxmlformats.org/officeDocument/2006/relationships/slide" Target="slides/slide83.xml"/><Relationship Id="rId145" Type="http://schemas.openxmlformats.org/officeDocument/2006/relationships/slide" Target="slides/slide137.xml"/><Relationship Id="rId166" Type="http://schemas.openxmlformats.org/officeDocument/2006/relationships/slide" Target="slides/slide158.xml"/><Relationship Id="rId187" Type="http://schemas.openxmlformats.org/officeDocument/2006/relationships/slide" Target="slides/slide179.xml"/><Relationship Id="rId1" Type="http://schemas.openxmlformats.org/officeDocument/2006/relationships/customXml" Target="../customXml/item1.xml"/><Relationship Id="rId212" Type="http://schemas.openxmlformats.org/officeDocument/2006/relationships/slide" Target="slides/slide204.xml"/><Relationship Id="rId233" Type="http://schemas.openxmlformats.org/officeDocument/2006/relationships/slide" Target="slides/slide225.xml"/><Relationship Id="rId254" Type="http://schemas.openxmlformats.org/officeDocument/2006/relationships/slide" Target="slides/slide246.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275" Type="http://schemas.openxmlformats.org/officeDocument/2006/relationships/slide" Target="slides/slide267.xml"/><Relationship Id="rId296" Type="http://schemas.openxmlformats.org/officeDocument/2006/relationships/slide" Target="slides/slide288.xml"/><Relationship Id="rId300" Type="http://schemas.openxmlformats.org/officeDocument/2006/relationships/slide" Target="slides/slide292.xml"/><Relationship Id="rId60" Type="http://schemas.openxmlformats.org/officeDocument/2006/relationships/slide" Target="slides/slide52.xml"/><Relationship Id="rId81" Type="http://schemas.openxmlformats.org/officeDocument/2006/relationships/slide" Target="slides/slide73.xml"/><Relationship Id="rId135" Type="http://schemas.openxmlformats.org/officeDocument/2006/relationships/slide" Target="slides/slide127.xml"/><Relationship Id="rId156" Type="http://schemas.openxmlformats.org/officeDocument/2006/relationships/slide" Target="slides/slide148.xml"/><Relationship Id="rId177" Type="http://schemas.openxmlformats.org/officeDocument/2006/relationships/slide" Target="slides/slide169.xml"/><Relationship Id="rId198" Type="http://schemas.openxmlformats.org/officeDocument/2006/relationships/slide" Target="slides/slide190.xml"/><Relationship Id="rId202" Type="http://schemas.openxmlformats.org/officeDocument/2006/relationships/slide" Target="slides/slide194.xml"/><Relationship Id="rId223" Type="http://schemas.openxmlformats.org/officeDocument/2006/relationships/slide" Target="slides/slide215.xml"/><Relationship Id="rId244" Type="http://schemas.openxmlformats.org/officeDocument/2006/relationships/slide" Target="slides/slide236.xml"/><Relationship Id="rId18" Type="http://schemas.openxmlformats.org/officeDocument/2006/relationships/slide" Target="slides/slide10.xml"/><Relationship Id="rId39" Type="http://schemas.openxmlformats.org/officeDocument/2006/relationships/slide" Target="slides/slide31.xml"/><Relationship Id="rId265" Type="http://schemas.openxmlformats.org/officeDocument/2006/relationships/slide" Target="slides/slide257.xml"/><Relationship Id="rId286" Type="http://schemas.openxmlformats.org/officeDocument/2006/relationships/slide" Target="slides/slide278.xml"/><Relationship Id="rId50" Type="http://schemas.openxmlformats.org/officeDocument/2006/relationships/slide" Target="slides/slide42.xml"/><Relationship Id="rId104" Type="http://schemas.openxmlformats.org/officeDocument/2006/relationships/slide" Target="slides/slide96.xml"/><Relationship Id="rId125" Type="http://schemas.openxmlformats.org/officeDocument/2006/relationships/slide" Target="slides/slide117.xml"/><Relationship Id="rId146" Type="http://schemas.openxmlformats.org/officeDocument/2006/relationships/slide" Target="slides/slide138.xml"/><Relationship Id="rId167" Type="http://schemas.openxmlformats.org/officeDocument/2006/relationships/slide" Target="slides/slide159.xml"/><Relationship Id="rId188" Type="http://schemas.openxmlformats.org/officeDocument/2006/relationships/slide" Target="slides/slide180.xml"/><Relationship Id="rId311" Type="http://schemas.openxmlformats.org/officeDocument/2006/relationships/notesMaster" Target="notesMasters/notesMaster1.xml"/><Relationship Id="rId71" Type="http://schemas.openxmlformats.org/officeDocument/2006/relationships/slide" Target="slides/slide63.xml"/><Relationship Id="rId92" Type="http://schemas.openxmlformats.org/officeDocument/2006/relationships/slide" Target="slides/slide84.xml"/><Relationship Id="rId213" Type="http://schemas.openxmlformats.org/officeDocument/2006/relationships/slide" Target="slides/slide205.xml"/><Relationship Id="rId234" Type="http://schemas.openxmlformats.org/officeDocument/2006/relationships/slide" Target="slides/slide226.xml"/><Relationship Id="rId2" Type="http://schemas.openxmlformats.org/officeDocument/2006/relationships/slideMaster" Target="slideMasters/slideMaster1.xml"/><Relationship Id="rId29" Type="http://schemas.openxmlformats.org/officeDocument/2006/relationships/slide" Target="slides/slide21.xml"/><Relationship Id="rId255" Type="http://schemas.openxmlformats.org/officeDocument/2006/relationships/slide" Target="slides/slide247.xml"/><Relationship Id="rId276" Type="http://schemas.openxmlformats.org/officeDocument/2006/relationships/slide" Target="slides/slide268.xml"/><Relationship Id="rId297" Type="http://schemas.openxmlformats.org/officeDocument/2006/relationships/slide" Target="slides/slide289.xml"/><Relationship Id="rId40" Type="http://schemas.openxmlformats.org/officeDocument/2006/relationships/slide" Target="slides/slide32.xml"/><Relationship Id="rId115" Type="http://schemas.openxmlformats.org/officeDocument/2006/relationships/slide" Target="slides/slide107.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301" Type="http://schemas.openxmlformats.org/officeDocument/2006/relationships/slide" Target="slides/slide293.xml"/><Relationship Id="rId61" Type="http://schemas.openxmlformats.org/officeDocument/2006/relationships/slide" Target="slides/slide53.xml"/><Relationship Id="rId82" Type="http://schemas.openxmlformats.org/officeDocument/2006/relationships/slide" Target="slides/slide74.xml"/><Relationship Id="rId199" Type="http://schemas.openxmlformats.org/officeDocument/2006/relationships/slide" Target="slides/slide191.xml"/><Relationship Id="rId203" Type="http://schemas.openxmlformats.org/officeDocument/2006/relationships/slide" Target="slides/slide195.xml"/><Relationship Id="rId19" Type="http://schemas.openxmlformats.org/officeDocument/2006/relationships/slide" Target="slides/slide11.xml"/><Relationship Id="rId224" Type="http://schemas.openxmlformats.org/officeDocument/2006/relationships/slide" Target="slides/slide216.xml"/><Relationship Id="rId245" Type="http://schemas.openxmlformats.org/officeDocument/2006/relationships/slide" Target="slides/slide237.xml"/><Relationship Id="rId266" Type="http://schemas.openxmlformats.org/officeDocument/2006/relationships/slide" Target="slides/slide258.xml"/><Relationship Id="rId287" Type="http://schemas.openxmlformats.org/officeDocument/2006/relationships/slide" Target="slides/slide279.xml"/><Relationship Id="rId30" Type="http://schemas.openxmlformats.org/officeDocument/2006/relationships/slide" Target="slides/slide2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312" Type="http://schemas.openxmlformats.org/officeDocument/2006/relationships/presProps" Target="presProps.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189" Type="http://schemas.openxmlformats.org/officeDocument/2006/relationships/slide" Target="slides/slide181.xml"/><Relationship Id="rId3" Type="http://schemas.openxmlformats.org/officeDocument/2006/relationships/slideMaster" Target="slideMasters/slideMaster2.xml"/><Relationship Id="rId214" Type="http://schemas.openxmlformats.org/officeDocument/2006/relationships/slide" Target="slides/slide206.xml"/><Relationship Id="rId235" Type="http://schemas.openxmlformats.org/officeDocument/2006/relationships/slide" Target="slides/slide227.xml"/><Relationship Id="rId256" Type="http://schemas.openxmlformats.org/officeDocument/2006/relationships/slide" Target="slides/slide248.xml"/><Relationship Id="rId277" Type="http://schemas.openxmlformats.org/officeDocument/2006/relationships/slide" Target="slides/slide269.xml"/><Relationship Id="rId298" Type="http://schemas.openxmlformats.org/officeDocument/2006/relationships/slide" Target="slides/slide290.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302" Type="http://schemas.openxmlformats.org/officeDocument/2006/relationships/slide" Target="slides/slide294.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179" Type="http://schemas.openxmlformats.org/officeDocument/2006/relationships/slide" Target="slides/slide171.xml"/><Relationship Id="rId190" Type="http://schemas.openxmlformats.org/officeDocument/2006/relationships/slide" Target="slides/slide182.xml"/><Relationship Id="rId204" Type="http://schemas.openxmlformats.org/officeDocument/2006/relationships/slide" Target="slides/slide196.xml"/><Relationship Id="rId225" Type="http://schemas.openxmlformats.org/officeDocument/2006/relationships/slide" Target="slides/slide217.xml"/><Relationship Id="rId246" Type="http://schemas.openxmlformats.org/officeDocument/2006/relationships/slide" Target="slides/slide238.xml"/><Relationship Id="rId267" Type="http://schemas.openxmlformats.org/officeDocument/2006/relationships/slide" Target="slides/slide259.xml"/><Relationship Id="rId288" Type="http://schemas.openxmlformats.org/officeDocument/2006/relationships/slide" Target="slides/slide280.xml"/><Relationship Id="rId106" Type="http://schemas.openxmlformats.org/officeDocument/2006/relationships/slide" Target="slides/slide98.xml"/><Relationship Id="rId127" Type="http://schemas.openxmlformats.org/officeDocument/2006/relationships/slide" Target="slides/slide119.xml"/><Relationship Id="rId313" Type="http://schemas.openxmlformats.org/officeDocument/2006/relationships/viewProps" Target="viewProps.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94" Type="http://schemas.openxmlformats.org/officeDocument/2006/relationships/slide" Target="slides/slide86.xml"/><Relationship Id="rId148" Type="http://schemas.openxmlformats.org/officeDocument/2006/relationships/slide" Target="slides/slide140.xml"/><Relationship Id="rId169" Type="http://schemas.openxmlformats.org/officeDocument/2006/relationships/slide" Target="slides/slide161.xml"/><Relationship Id="rId4" Type="http://schemas.openxmlformats.org/officeDocument/2006/relationships/slideMaster" Target="slideMasters/slideMaster3.xml"/><Relationship Id="rId180" Type="http://schemas.openxmlformats.org/officeDocument/2006/relationships/slide" Target="slides/slide172.xml"/><Relationship Id="rId215" Type="http://schemas.openxmlformats.org/officeDocument/2006/relationships/slide" Target="slides/slide207.xml"/><Relationship Id="rId236" Type="http://schemas.openxmlformats.org/officeDocument/2006/relationships/slide" Target="slides/slide228.xml"/><Relationship Id="rId257" Type="http://schemas.openxmlformats.org/officeDocument/2006/relationships/slide" Target="slides/slide249.xml"/><Relationship Id="rId278" Type="http://schemas.openxmlformats.org/officeDocument/2006/relationships/slide" Target="slides/slide270.xml"/><Relationship Id="rId303" Type="http://schemas.openxmlformats.org/officeDocument/2006/relationships/slide" Target="slides/slide295.xml"/><Relationship Id="rId42" Type="http://schemas.openxmlformats.org/officeDocument/2006/relationships/slide" Target="slides/slide34.xml"/><Relationship Id="rId84" Type="http://schemas.openxmlformats.org/officeDocument/2006/relationships/slide" Target="slides/slide76.xml"/><Relationship Id="rId138" Type="http://schemas.openxmlformats.org/officeDocument/2006/relationships/slide" Target="slides/slide130.xml"/><Relationship Id="rId191" Type="http://schemas.openxmlformats.org/officeDocument/2006/relationships/slide" Target="slides/slide183.xml"/><Relationship Id="rId205" Type="http://schemas.openxmlformats.org/officeDocument/2006/relationships/slide" Target="slides/slide197.xml"/><Relationship Id="rId247" Type="http://schemas.openxmlformats.org/officeDocument/2006/relationships/slide" Target="slides/slide239.xml"/><Relationship Id="rId107" Type="http://schemas.openxmlformats.org/officeDocument/2006/relationships/slide" Target="slides/slide99.xml"/><Relationship Id="rId289" Type="http://schemas.openxmlformats.org/officeDocument/2006/relationships/slide" Target="slides/slide281.xml"/><Relationship Id="rId11" Type="http://schemas.openxmlformats.org/officeDocument/2006/relationships/slide" Target="slides/slide3.xml"/><Relationship Id="rId53" Type="http://schemas.openxmlformats.org/officeDocument/2006/relationships/slide" Target="slides/slide45.xml"/><Relationship Id="rId149" Type="http://schemas.openxmlformats.org/officeDocument/2006/relationships/slide" Target="slides/slide141.xml"/><Relationship Id="rId314" Type="http://schemas.openxmlformats.org/officeDocument/2006/relationships/theme" Target="theme/theme1.xml"/><Relationship Id="rId95" Type="http://schemas.openxmlformats.org/officeDocument/2006/relationships/slide" Target="slides/slide87.xml"/><Relationship Id="rId160" Type="http://schemas.openxmlformats.org/officeDocument/2006/relationships/slide" Target="slides/slide152.xml"/><Relationship Id="rId216" Type="http://schemas.openxmlformats.org/officeDocument/2006/relationships/slide" Target="slides/slide208.xml"/><Relationship Id="rId258" Type="http://schemas.openxmlformats.org/officeDocument/2006/relationships/slide" Target="slides/slide250.xml"/><Relationship Id="rId22" Type="http://schemas.openxmlformats.org/officeDocument/2006/relationships/slide" Target="slides/slide14.xml"/><Relationship Id="rId64" Type="http://schemas.openxmlformats.org/officeDocument/2006/relationships/slide" Target="slides/slide56.xml"/><Relationship Id="rId118" Type="http://schemas.openxmlformats.org/officeDocument/2006/relationships/slide" Target="slides/slide110.xml"/><Relationship Id="rId171" Type="http://schemas.openxmlformats.org/officeDocument/2006/relationships/slide" Target="slides/slide163.xml"/><Relationship Id="rId227" Type="http://schemas.openxmlformats.org/officeDocument/2006/relationships/slide" Target="slides/slide219.xml"/><Relationship Id="rId269" Type="http://schemas.openxmlformats.org/officeDocument/2006/relationships/slide" Target="slides/slide261.xml"/><Relationship Id="rId33" Type="http://schemas.openxmlformats.org/officeDocument/2006/relationships/slide" Target="slides/slide25.xml"/><Relationship Id="rId129" Type="http://schemas.openxmlformats.org/officeDocument/2006/relationships/slide" Target="slides/slide121.xml"/><Relationship Id="rId280" Type="http://schemas.openxmlformats.org/officeDocument/2006/relationships/slide" Target="slides/slide272.xml"/><Relationship Id="rId75" Type="http://schemas.openxmlformats.org/officeDocument/2006/relationships/slide" Target="slides/slide67.xml"/><Relationship Id="rId140" Type="http://schemas.openxmlformats.org/officeDocument/2006/relationships/slide" Target="slides/slide132.xml"/><Relationship Id="rId182" Type="http://schemas.openxmlformats.org/officeDocument/2006/relationships/slide" Target="slides/slide174.xml"/><Relationship Id="rId6" Type="http://schemas.openxmlformats.org/officeDocument/2006/relationships/slideMaster" Target="slideMasters/slideMaster5.xml"/><Relationship Id="rId238" Type="http://schemas.openxmlformats.org/officeDocument/2006/relationships/slide" Target="slides/slide230.xml"/><Relationship Id="rId291" Type="http://schemas.openxmlformats.org/officeDocument/2006/relationships/slide" Target="slides/slide283.xml"/><Relationship Id="rId305" Type="http://schemas.openxmlformats.org/officeDocument/2006/relationships/slide" Target="slides/slide297.xml"/><Relationship Id="rId44" Type="http://schemas.openxmlformats.org/officeDocument/2006/relationships/slide" Target="slides/slide36.xml"/><Relationship Id="rId86" Type="http://schemas.openxmlformats.org/officeDocument/2006/relationships/slide" Target="slides/slide78.xml"/><Relationship Id="rId151" Type="http://schemas.openxmlformats.org/officeDocument/2006/relationships/slide" Target="slides/slide1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6A1475A5-8CB7-41D5-B6C1-7C4DAAAC11E5}" type="datetimeFigureOut">
              <a:rPr lang="en-GB" smtClean="0"/>
              <a:t>18/06/2015</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5F5D8472-7C19-480B-B42C-DE8105A671B2}" type="slidenum">
              <a:rPr lang="en-GB" smtClean="0"/>
              <a:t>‹#›</a:t>
            </a:fld>
            <a:endParaRPr lang="en-GB"/>
          </a:p>
        </p:txBody>
      </p:sp>
    </p:spTree>
    <p:extLst>
      <p:ext uri="{BB962C8B-B14F-4D97-AF65-F5344CB8AC3E}">
        <p14:creationId xmlns:p14="http://schemas.microsoft.com/office/powerpoint/2010/main" val="3260473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0</a:t>
            </a:r>
            <a:endParaRPr lang="en-GB" dirty="0"/>
          </a:p>
        </p:txBody>
      </p:sp>
      <p:sp>
        <p:nvSpPr>
          <p:cNvPr id="4" name="Slide Number Placeholder 3"/>
          <p:cNvSpPr>
            <a:spLocks noGrp="1"/>
          </p:cNvSpPr>
          <p:nvPr>
            <p:ph type="sldNum" sz="quarter" idx="10"/>
          </p:nvPr>
        </p:nvSpPr>
        <p:spPr/>
        <p:txBody>
          <a:bodyPr/>
          <a:lstStyle/>
          <a:p>
            <a:fld id="{5F5D8472-7C19-480B-B42C-DE8105A671B2}"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361723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70F935-2123-4AD1-9A21-3C590D941064}" type="slidenum">
              <a:rPr lang="en-GB" altLang="en-US">
                <a:solidFill>
                  <a:prstClr val="black"/>
                </a:solidFill>
              </a:rPr>
              <a:pPr/>
              <a:t>218</a:t>
            </a:fld>
            <a:endParaRPr lang="en-GB" altLang="en-US">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70F935-2123-4AD1-9A21-3C590D941064}" type="slidenum">
              <a:rPr lang="en-GB" altLang="en-US">
                <a:solidFill>
                  <a:prstClr val="black"/>
                </a:solidFill>
              </a:rPr>
              <a:pPr/>
              <a:t>219</a:t>
            </a:fld>
            <a:endParaRPr lang="en-GB" altLang="en-US">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70F935-2123-4AD1-9A21-3C590D941064}" type="slidenum">
              <a:rPr lang="en-GB" altLang="en-US">
                <a:solidFill>
                  <a:prstClr val="black"/>
                </a:solidFill>
              </a:rPr>
              <a:pPr/>
              <a:t>220</a:t>
            </a:fld>
            <a:endParaRPr lang="en-GB" altLang="en-US">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70F935-2123-4AD1-9A21-3C590D941064}" type="slidenum">
              <a:rPr lang="en-GB" altLang="en-US">
                <a:solidFill>
                  <a:prstClr val="black"/>
                </a:solidFill>
              </a:rPr>
              <a:pPr/>
              <a:t>221</a:t>
            </a:fld>
            <a:endParaRPr lang="en-GB" altLang="en-US">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70F935-2123-4AD1-9A21-3C590D941064}" type="slidenum">
              <a:rPr lang="en-GB" altLang="en-US">
                <a:solidFill>
                  <a:prstClr val="black"/>
                </a:solidFill>
              </a:rPr>
              <a:pPr/>
              <a:t>222</a:t>
            </a:fld>
            <a:endParaRPr lang="en-GB" altLang="en-US">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70F935-2123-4AD1-9A21-3C590D941064}" type="slidenum">
              <a:rPr lang="en-GB" altLang="en-US">
                <a:solidFill>
                  <a:prstClr val="black"/>
                </a:solidFill>
              </a:rPr>
              <a:pPr/>
              <a:t>223</a:t>
            </a:fld>
            <a:endParaRPr lang="en-GB" altLang="en-US">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70F935-2123-4AD1-9A21-3C590D941064}" type="slidenum">
              <a:rPr lang="en-GB" altLang="en-US">
                <a:solidFill>
                  <a:prstClr val="black"/>
                </a:solidFill>
              </a:rPr>
              <a:pPr/>
              <a:t>224</a:t>
            </a:fld>
            <a:endParaRPr lang="en-GB" altLang="en-US">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6A3F4A-9F5A-4ED1-B02D-73AEB1E2FA04}" type="slidenum">
              <a:rPr lang="en-GB" altLang="en-US">
                <a:solidFill>
                  <a:prstClr val="black"/>
                </a:solidFill>
              </a:rPr>
              <a:pPr/>
              <a:t>225</a:t>
            </a:fld>
            <a:endParaRPr lang="en-GB" altLang="en-US">
              <a:solidFill>
                <a:prstClr val="black"/>
              </a:solidFill>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35FB8DE5-9B96-4270-89DB-103416A72A94}" type="slidenum">
              <a:rPr lang="en-GB" altLang="en-US">
                <a:solidFill>
                  <a:prstClr val="black"/>
                </a:solidFill>
                <a:latin typeface="Arial" charset="0"/>
              </a:rPr>
              <a:pPr eaLnBrk="1" hangingPunct="1"/>
              <a:t>226</a:t>
            </a:fld>
            <a:endParaRPr lang="en-GB" altLang="en-US">
              <a:solidFill>
                <a:prstClr val="black"/>
              </a:solidFill>
              <a:latin typeface="Arial" charset="0"/>
            </a:endParaRPr>
          </a:p>
        </p:txBody>
      </p:sp>
      <p:sp>
        <p:nvSpPr>
          <p:cNvPr id="79875" name="Rectangle 2"/>
          <p:cNvSpPr>
            <a:spLocks noGrp="1" noRot="1" noChangeAspect="1" noChangeArrowheads="1" noTextEdit="1"/>
          </p:cNvSpPr>
          <p:nvPr>
            <p:ph type="sldImg"/>
          </p:nvPr>
        </p:nvSpPr>
        <p:spPr>
          <a:xfrm>
            <a:off x="917575" y="744538"/>
            <a:ext cx="4962525" cy="3722687"/>
          </a:xfrm>
          <a:ln/>
        </p:spPr>
      </p:sp>
      <p:sp>
        <p:nvSpPr>
          <p:cNvPr id="7987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70F935-2123-4AD1-9A21-3C590D941064}" type="slidenum">
              <a:rPr lang="en-GB" altLang="en-US">
                <a:solidFill>
                  <a:prstClr val="black"/>
                </a:solidFill>
              </a:rPr>
              <a:pPr/>
              <a:t>227</a:t>
            </a:fld>
            <a:endParaRPr lang="en-GB" altLang="en-US">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E76FE2-888C-4159-97D4-28FAF7BA26E3}" type="slidenum">
              <a:rPr lang="en-GB"/>
              <a:pPr/>
              <a:t>8</a:t>
            </a:fld>
            <a:endParaRPr lang="en-GB"/>
          </a:p>
        </p:txBody>
      </p:sp>
      <p:sp>
        <p:nvSpPr>
          <p:cNvPr id="1103874" name="Rectangle 2"/>
          <p:cNvSpPr>
            <a:spLocks noGrp="1" noRot="1" noChangeAspect="1" noChangeArrowheads="1" noTextEdit="1"/>
          </p:cNvSpPr>
          <p:nvPr>
            <p:ph type="sldImg"/>
          </p:nvPr>
        </p:nvSpPr>
        <p:spPr>
          <a:xfrm>
            <a:off x="917575" y="744538"/>
            <a:ext cx="4962525" cy="3722687"/>
          </a:xfrm>
          <a:ln/>
        </p:spPr>
      </p:sp>
      <p:sp>
        <p:nvSpPr>
          <p:cNvPr id="1103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70F935-2123-4AD1-9A21-3C590D941064}" type="slidenum">
              <a:rPr lang="en-GB" altLang="en-US">
                <a:solidFill>
                  <a:prstClr val="black"/>
                </a:solidFill>
              </a:rPr>
              <a:pPr/>
              <a:t>228</a:t>
            </a:fld>
            <a:endParaRPr lang="en-GB" altLang="en-US">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70F935-2123-4AD1-9A21-3C590D941064}" type="slidenum">
              <a:rPr lang="en-GB" altLang="en-US">
                <a:solidFill>
                  <a:prstClr val="black"/>
                </a:solidFill>
              </a:rPr>
              <a:pPr/>
              <a:t>229</a:t>
            </a:fld>
            <a:endParaRPr lang="en-GB" altLang="en-US">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E76FE2-888C-4159-97D4-28FAF7BA26E3}" type="slidenum">
              <a:rPr lang="en-GB"/>
              <a:pPr/>
              <a:t>9</a:t>
            </a:fld>
            <a:endParaRPr lang="en-GB"/>
          </a:p>
        </p:txBody>
      </p:sp>
      <p:sp>
        <p:nvSpPr>
          <p:cNvPr id="1103874" name="Rectangle 2"/>
          <p:cNvSpPr>
            <a:spLocks noGrp="1" noRot="1" noChangeAspect="1" noChangeArrowheads="1" noTextEdit="1"/>
          </p:cNvSpPr>
          <p:nvPr>
            <p:ph type="sldImg"/>
          </p:nvPr>
        </p:nvSpPr>
        <p:spPr>
          <a:xfrm>
            <a:off x="917575" y="744538"/>
            <a:ext cx="4962525" cy="3722687"/>
          </a:xfrm>
          <a:ln/>
        </p:spPr>
      </p:sp>
      <p:sp>
        <p:nvSpPr>
          <p:cNvPr id="1103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CB5A3B-F1E7-4AD0-9B98-0253F44AB324}" type="slidenum">
              <a:rPr lang="en-GB">
                <a:solidFill>
                  <a:prstClr val="black"/>
                </a:solidFill>
              </a:rPr>
              <a:pPr/>
              <a:t>164</a:t>
            </a:fld>
            <a:endParaRPr lang="en-GB">
              <a:solidFill>
                <a:prstClr val="black"/>
              </a:solidFill>
            </a:endParaRPr>
          </a:p>
        </p:txBody>
      </p:sp>
      <p:sp>
        <p:nvSpPr>
          <p:cNvPr id="1069058" name="Rectangle 2"/>
          <p:cNvSpPr>
            <a:spLocks noGrp="1" noRot="1" noChangeAspect="1" noChangeArrowheads="1" noTextEdit="1"/>
          </p:cNvSpPr>
          <p:nvPr>
            <p:ph type="sldImg"/>
          </p:nvPr>
        </p:nvSpPr>
        <p:spPr>
          <a:xfrm>
            <a:off x="917575" y="744538"/>
            <a:ext cx="4962525" cy="3722687"/>
          </a:xfrm>
          <a:ln/>
        </p:spPr>
      </p:sp>
      <p:sp>
        <p:nvSpPr>
          <p:cNvPr id="1069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5F8BC8-E1DE-4739-8A08-1E180C9B3E2A}" type="slidenum">
              <a:rPr lang="en-GB">
                <a:solidFill>
                  <a:prstClr val="black"/>
                </a:solidFill>
              </a:rPr>
              <a:pPr/>
              <a:t>206</a:t>
            </a:fld>
            <a:endParaRPr lang="en-GB">
              <a:solidFill>
                <a:prstClr val="black"/>
              </a:solidFill>
            </a:endParaRPr>
          </a:p>
        </p:txBody>
      </p:sp>
      <p:sp>
        <p:nvSpPr>
          <p:cNvPr id="1044482" name="Rectangle 2"/>
          <p:cNvSpPr>
            <a:spLocks noGrp="1" noRot="1" noChangeAspect="1" noChangeArrowheads="1" noTextEdit="1"/>
          </p:cNvSpPr>
          <p:nvPr>
            <p:ph type="sldImg"/>
          </p:nvPr>
        </p:nvSpPr>
        <p:spPr>
          <a:xfrm>
            <a:off x="917575" y="744538"/>
            <a:ext cx="4962525" cy="3722687"/>
          </a:xfrm>
          <a:ln/>
        </p:spPr>
      </p:sp>
      <p:sp>
        <p:nvSpPr>
          <p:cNvPr id="1044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CB5A3B-F1E7-4AD0-9B98-0253F44AB324}" type="slidenum">
              <a:rPr lang="en-GB">
                <a:solidFill>
                  <a:prstClr val="black"/>
                </a:solidFill>
              </a:rPr>
              <a:pPr/>
              <a:t>207</a:t>
            </a:fld>
            <a:endParaRPr lang="en-GB">
              <a:solidFill>
                <a:prstClr val="black"/>
              </a:solidFill>
            </a:endParaRPr>
          </a:p>
        </p:txBody>
      </p:sp>
      <p:sp>
        <p:nvSpPr>
          <p:cNvPr id="1069058" name="Rectangle 2"/>
          <p:cNvSpPr>
            <a:spLocks noGrp="1" noRot="1" noChangeAspect="1" noChangeArrowheads="1" noTextEdit="1"/>
          </p:cNvSpPr>
          <p:nvPr>
            <p:ph type="sldImg"/>
          </p:nvPr>
        </p:nvSpPr>
        <p:spPr>
          <a:xfrm>
            <a:off x="917575" y="744538"/>
            <a:ext cx="4962525" cy="3722687"/>
          </a:xfrm>
          <a:ln/>
        </p:spPr>
      </p:sp>
      <p:sp>
        <p:nvSpPr>
          <p:cNvPr id="1069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E76FE2-888C-4159-97D4-28FAF7BA26E3}" type="slidenum">
              <a:rPr lang="en-GB"/>
              <a:pPr/>
              <a:t>208</a:t>
            </a:fld>
            <a:endParaRPr lang="en-GB"/>
          </a:p>
        </p:txBody>
      </p:sp>
      <p:sp>
        <p:nvSpPr>
          <p:cNvPr id="1103874" name="Rectangle 2"/>
          <p:cNvSpPr>
            <a:spLocks noGrp="1" noRot="1" noChangeAspect="1" noChangeArrowheads="1" noTextEdit="1"/>
          </p:cNvSpPr>
          <p:nvPr>
            <p:ph type="sldImg"/>
          </p:nvPr>
        </p:nvSpPr>
        <p:spPr>
          <a:xfrm>
            <a:off x="917575" y="744538"/>
            <a:ext cx="4962525" cy="3722687"/>
          </a:xfrm>
          <a:ln/>
        </p:spPr>
      </p:sp>
      <p:sp>
        <p:nvSpPr>
          <p:cNvPr id="1103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E76FE2-888C-4159-97D4-28FAF7BA26E3}" type="slidenum">
              <a:rPr lang="en-GB"/>
              <a:pPr/>
              <a:t>209</a:t>
            </a:fld>
            <a:endParaRPr lang="en-GB"/>
          </a:p>
        </p:txBody>
      </p:sp>
      <p:sp>
        <p:nvSpPr>
          <p:cNvPr id="1103874" name="Rectangle 2"/>
          <p:cNvSpPr>
            <a:spLocks noGrp="1" noRot="1" noChangeAspect="1" noChangeArrowheads="1" noTextEdit="1"/>
          </p:cNvSpPr>
          <p:nvPr>
            <p:ph type="sldImg"/>
          </p:nvPr>
        </p:nvSpPr>
        <p:spPr>
          <a:xfrm>
            <a:off x="917575" y="744538"/>
            <a:ext cx="4962525" cy="3722687"/>
          </a:xfrm>
          <a:ln/>
        </p:spPr>
      </p:sp>
      <p:sp>
        <p:nvSpPr>
          <p:cNvPr id="1103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70F935-2123-4AD1-9A21-3C590D941064}" type="slidenum">
              <a:rPr lang="en-GB" altLang="en-US">
                <a:solidFill>
                  <a:prstClr val="black"/>
                </a:solidFill>
              </a:rPr>
              <a:pPr/>
              <a:t>217</a:t>
            </a:fld>
            <a:endParaRPr lang="en-GB" altLang="en-US">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10BF4A85-B5D8-4C5F-B5AD-28ABBF307C33}" type="datetime1">
              <a:rPr lang="en-US"/>
              <a:pPr/>
              <a:t>6/18/2015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3904079C-FE85-4EA2-8E9A-0B0426AAA542}"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C92A842A-D3D8-4CE7-AA68-5AB8968BDE14}" type="datetime1">
              <a:rPr lang="en-US"/>
              <a:pPr/>
              <a:t>6/18/2015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EB38952C-40D6-4971-B620-107CDE7F8707}"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02ED31BA-F18E-474C-ADD9-A4F6D1C99AA4}" type="datetime1">
              <a:rPr lang="en-US"/>
              <a:pPr/>
              <a:t>6/18/2015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A860DDBA-925D-486A-B5F7-7946269F2E1A}"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6/18/2015</a:t>
            </a:fld>
            <a:endParaRPr lang="en-US">
              <a:solidFill>
                <a:srgbClr val="000000"/>
              </a:solidFill>
              <a:latin typeface="Calibri"/>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a:solidFill>
                <a:srgbClr val="000000"/>
              </a:solidFill>
              <a:latin typeface="Calibri"/>
            </a:endParaRPr>
          </a:p>
        </p:txBody>
      </p:sp>
    </p:spTree>
    <p:extLst>
      <p:ext uri="{BB962C8B-B14F-4D97-AF65-F5344CB8AC3E}">
        <p14:creationId xmlns:p14="http://schemas.microsoft.com/office/powerpoint/2010/main" val="16612877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94123"/>
          </a:xfrm>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effectLst>
                  <a:outerShdw blurRad="38100" dist="38100" dir="2700000" algn="tl">
                    <a:srgbClr val="000000">
                      <a:alpha val="43137"/>
                    </a:srgbClr>
                  </a:outerShdw>
                </a:effectLst>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6/18/2015</a:t>
            </a:fld>
            <a:endParaRPr lang="en-US">
              <a:solidFill>
                <a:srgbClr val="000000"/>
              </a:solidFill>
              <a:latin typeface="Calibri"/>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a:solidFill>
                <a:srgbClr val="000000"/>
              </a:solidFill>
              <a:latin typeface="Calibri"/>
            </a:endParaRPr>
          </a:p>
        </p:txBody>
      </p:sp>
    </p:spTree>
    <p:extLst>
      <p:ext uri="{BB962C8B-B14F-4D97-AF65-F5344CB8AC3E}">
        <p14:creationId xmlns:p14="http://schemas.microsoft.com/office/powerpoint/2010/main" val="1582467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6/18/2015</a:t>
            </a:fld>
            <a:endParaRPr lang="en-US">
              <a:solidFill>
                <a:srgbClr val="000000"/>
              </a:solidFill>
              <a:latin typeface="Calibri"/>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a:solidFill>
                <a:srgbClr val="000000"/>
              </a:solidFill>
              <a:latin typeface="Calibri"/>
            </a:endParaRPr>
          </a:p>
        </p:txBody>
      </p:sp>
    </p:spTree>
    <p:extLst>
      <p:ext uri="{BB962C8B-B14F-4D97-AF65-F5344CB8AC3E}">
        <p14:creationId xmlns:p14="http://schemas.microsoft.com/office/powerpoint/2010/main" val="4006452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6/18/2015</a:t>
            </a:fld>
            <a:endParaRPr lang="en-US">
              <a:solidFill>
                <a:srgbClr val="000000"/>
              </a:solidFill>
              <a:latin typeface="Calibri"/>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ndParaRPr>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a:solidFill>
                <a:srgbClr val="000000"/>
              </a:solidFill>
              <a:latin typeface="Calibri"/>
            </a:endParaRPr>
          </a:p>
        </p:txBody>
      </p:sp>
    </p:spTree>
    <p:extLst>
      <p:ext uri="{BB962C8B-B14F-4D97-AF65-F5344CB8AC3E}">
        <p14:creationId xmlns:p14="http://schemas.microsoft.com/office/powerpoint/2010/main" val="2451638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6/18/2015</a:t>
            </a:fld>
            <a:endParaRPr lang="en-US">
              <a:solidFill>
                <a:srgbClr val="000000"/>
              </a:solidFill>
              <a:latin typeface="Calibri"/>
            </a:endParaRPr>
          </a:p>
        </p:txBody>
      </p:sp>
      <p:sp>
        <p:nvSpPr>
          <p:cNvPr id="8" name="Footer Placeholder 7"/>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ndParaRPr>
          </a:p>
        </p:txBody>
      </p:sp>
      <p:sp>
        <p:nvSpPr>
          <p:cNvPr id="9" name="Slide Number Placeholder 8"/>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a:solidFill>
                <a:srgbClr val="000000"/>
              </a:solidFill>
              <a:latin typeface="Calibri"/>
            </a:endParaRPr>
          </a:p>
        </p:txBody>
      </p:sp>
    </p:spTree>
    <p:extLst>
      <p:ext uri="{BB962C8B-B14F-4D97-AF65-F5344CB8AC3E}">
        <p14:creationId xmlns:p14="http://schemas.microsoft.com/office/powerpoint/2010/main" val="1181050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6/18/2015</a:t>
            </a:fld>
            <a:endParaRPr lang="en-US">
              <a:solidFill>
                <a:srgbClr val="000000"/>
              </a:solidFill>
              <a:latin typeface="Calibri"/>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ndParaRPr>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a:solidFill>
                <a:srgbClr val="000000"/>
              </a:solidFill>
              <a:latin typeface="Calibri"/>
            </a:endParaRPr>
          </a:p>
        </p:txBody>
      </p:sp>
    </p:spTree>
    <p:extLst>
      <p:ext uri="{BB962C8B-B14F-4D97-AF65-F5344CB8AC3E}">
        <p14:creationId xmlns:p14="http://schemas.microsoft.com/office/powerpoint/2010/main" val="1535365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6/18/2015</a:t>
            </a:fld>
            <a:endParaRPr lang="en-US">
              <a:solidFill>
                <a:srgbClr val="000000"/>
              </a:solidFill>
              <a:latin typeface="Calibri"/>
            </a:endParaRPr>
          </a:p>
        </p:txBody>
      </p:sp>
      <p:sp>
        <p:nvSpPr>
          <p:cNvPr id="3" name="Footer Placeholder 2"/>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ndParaRPr>
          </a:p>
        </p:txBody>
      </p:sp>
      <p:sp>
        <p:nvSpPr>
          <p:cNvPr id="4" name="Slide Number Placeholder 3"/>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a:solidFill>
                <a:srgbClr val="000000"/>
              </a:solidFill>
              <a:latin typeface="Calibri"/>
            </a:endParaRPr>
          </a:p>
        </p:txBody>
      </p:sp>
    </p:spTree>
    <p:extLst>
      <p:ext uri="{BB962C8B-B14F-4D97-AF65-F5344CB8AC3E}">
        <p14:creationId xmlns:p14="http://schemas.microsoft.com/office/powerpoint/2010/main" val="323351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6/18/2015</a:t>
            </a:fld>
            <a:endParaRPr lang="en-US">
              <a:solidFill>
                <a:srgbClr val="000000"/>
              </a:solidFill>
              <a:latin typeface="Calibri"/>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ndParaRPr>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a:solidFill>
                <a:srgbClr val="000000"/>
              </a:solidFill>
              <a:latin typeface="Calibri"/>
            </a:endParaRPr>
          </a:p>
        </p:txBody>
      </p:sp>
    </p:spTree>
    <p:extLst>
      <p:ext uri="{BB962C8B-B14F-4D97-AF65-F5344CB8AC3E}">
        <p14:creationId xmlns:p14="http://schemas.microsoft.com/office/powerpoint/2010/main" val="375958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A65FC1F6-21F9-46C6-82DF-BD1ABA182524}" type="datetime1">
              <a:rPr lang="en-US"/>
              <a:pPr/>
              <a:t>6/18/2015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C64166EE-DC0C-4390-8A05-88BA7593FCE1}"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6/18/2015</a:t>
            </a:fld>
            <a:endParaRPr lang="en-US">
              <a:solidFill>
                <a:srgbClr val="000000"/>
              </a:solidFill>
              <a:latin typeface="Calibri"/>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ndParaRPr>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a:solidFill>
                <a:srgbClr val="000000"/>
              </a:solidFill>
              <a:latin typeface="Calibri"/>
            </a:endParaRPr>
          </a:p>
        </p:txBody>
      </p:sp>
    </p:spTree>
    <p:extLst>
      <p:ext uri="{BB962C8B-B14F-4D97-AF65-F5344CB8AC3E}">
        <p14:creationId xmlns:p14="http://schemas.microsoft.com/office/powerpoint/2010/main" val="15916911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6/18/2015</a:t>
            </a:fld>
            <a:endParaRPr lang="en-US">
              <a:solidFill>
                <a:srgbClr val="000000"/>
              </a:solidFill>
              <a:latin typeface="Calibri"/>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a:solidFill>
                <a:srgbClr val="000000"/>
              </a:solidFill>
              <a:latin typeface="Calibri"/>
            </a:endParaRPr>
          </a:p>
        </p:txBody>
      </p:sp>
    </p:spTree>
    <p:extLst>
      <p:ext uri="{BB962C8B-B14F-4D97-AF65-F5344CB8AC3E}">
        <p14:creationId xmlns:p14="http://schemas.microsoft.com/office/powerpoint/2010/main" val="16527956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6/18/2015</a:t>
            </a:fld>
            <a:endParaRPr lang="en-US">
              <a:solidFill>
                <a:srgbClr val="000000"/>
              </a:solidFill>
              <a:latin typeface="Calibri"/>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a:solidFill>
                <a:srgbClr val="000000"/>
              </a:solidFill>
              <a:latin typeface="Calibri"/>
            </a:endParaRPr>
          </a:p>
        </p:txBody>
      </p:sp>
    </p:spTree>
    <p:extLst>
      <p:ext uri="{BB962C8B-B14F-4D97-AF65-F5344CB8AC3E}">
        <p14:creationId xmlns:p14="http://schemas.microsoft.com/office/powerpoint/2010/main" val="4463871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6/18/2015</a:t>
            </a:fld>
            <a:endParaRPr lang="en-US">
              <a:solidFill>
                <a:srgbClr val="000000">
                  <a:shade val="50000"/>
                </a:srgbClr>
              </a:solidFill>
              <a:latin typeface="Calibri"/>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hade val="50000"/>
                </a:srgbClr>
              </a:solidFill>
              <a:latin typeface="Calibri"/>
            </a:endParaRPr>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dirty="0">
              <a:solidFill>
                <a:srgbClr val="000000">
                  <a:shade val="50000"/>
                </a:srgbClr>
              </a:solidFill>
              <a:latin typeface="Calibri"/>
            </a:endParaRPr>
          </a:p>
        </p:txBody>
      </p:sp>
    </p:spTree>
    <p:extLst>
      <p:ext uri="{BB962C8B-B14F-4D97-AF65-F5344CB8AC3E}">
        <p14:creationId xmlns:p14="http://schemas.microsoft.com/office/powerpoint/2010/main" val="2941844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6/18/2015</a:t>
            </a:fld>
            <a:endParaRPr lang="en-US">
              <a:solidFill>
                <a:srgbClr val="000000">
                  <a:shade val="50000"/>
                </a:srgbClr>
              </a:solidFill>
              <a:latin typeface="Calibri"/>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hade val="50000"/>
                </a:srgbClr>
              </a:solidFill>
              <a:latin typeface="Calibri"/>
            </a:endParaRPr>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dirty="0">
              <a:solidFill>
                <a:srgbClr val="000000">
                  <a:shade val="50000"/>
                </a:srgbClr>
              </a:solidFill>
              <a:latin typeface="Calibri"/>
            </a:endParaRPr>
          </a:p>
        </p:txBody>
      </p:sp>
    </p:spTree>
    <p:extLst>
      <p:ext uri="{BB962C8B-B14F-4D97-AF65-F5344CB8AC3E}">
        <p14:creationId xmlns:p14="http://schemas.microsoft.com/office/powerpoint/2010/main" val="37178291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6/18/2015</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40166389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6/18/2015</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2006882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6/18/2015</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9101717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6/18/2015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92737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EAB0777-4C60-462E-A92C-CDAFD498799C}" type="datetimeFigureOut">
              <a:rPr lang="en-US" smtClean="0">
                <a:solidFill>
                  <a:srgbClr val="04617B">
                    <a:shade val="90000"/>
                  </a:srgbClr>
                </a:solidFill>
              </a:rPr>
              <a:pPr/>
              <a:t>6/18/2015</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51491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84F90825-EC70-4740-9C36-CBF24AB153EE}" type="datetime1">
              <a:rPr lang="en-US"/>
              <a:pPr/>
              <a:t>6/18/2015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562AEA8F-ADE3-41AA-A46A-B67CBAFE6608}"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EAB0777-4C60-462E-A92C-CDAFD498799C}" type="datetimeFigureOut">
              <a:rPr lang="en-US" smtClean="0">
                <a:solidFill>
                  <a:srgbClr val="04617B">
                    <a:shade val="90000"/>
                  </a:srgbClr>
                </a:solidFill>
              </a:rPr>
              <a:pPr/>
              <a:t>6/18/2015</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6776469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AB0777-4C60-462E-A92C-CDAFD498799C}" type="datetimeFigureOut">
              <a:rPr lang="en-US" smtClean="0">
                <a:solidFill>
                  <a:srgbClr val="04617B">
                    <a:shade val="90000"/>
                  </a:srgbClr>
                </a:solidFill>
              </a:rPr>
              <a:pPr/>
              <a:t>6/18/2015</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880208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6/18/2015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5086677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6/18/2015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529961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04617B">
                    <a:shade val="90000"/>
                  </a:srgbClr>
                </a:solidFill>
              </a:rPr>
              <a:pPr/>
              <a:t>6/18/2015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017293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04617B">
                    <a:shade val="90000"/>
                  </a:srgbClr>
                </a:solidFill>
              </a:rPr>
              <a:pPr/>
              <a:t>6/18/2015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2631407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defTabSz="914400" fontAlgn="auto">
              <a:spcBef>
                <a:spcPts val="0"/>
              </a:spcBef>
              <a:spcAft>
                <a:spcPts val="0"/>
              </a:spcAft>
            </a:pPr>
            <a:fld id="{0EAB0777-4C60-462E-A92C-CDAFD498799C}" type="datetimeFigureOut">
              <a:rPr lang="en-US" smtClean="0">
                <a:solidFill>
                  <a:srgbClr val="04617B">
                    <a:shade val="90000"/>
                  </a:srgbClr>
                </a:solidFill>
                <a:latin typeface="Constantia"/>
              </a:rPr>
              <a:pPr defTabSz="914400" fontAlgn="auto">
                <a:spcBef>
                  <a:spcPts val="0"/>
                </a:spcBef>
                <a:spcAft>
                  <a:spcPts val="0"/>
                </a:spcAft>
              </a:pPr>
              <a:t>6/18/2015</a:t>
            </a:fld>
            <a:endParaRPr lang="en-US">
              <a:solidFill>
                <a:srgbClr val="04617B">
                  <a:shade val="90000"/>
                </a:srgbClr>
              </a:solidFill>
              <a:latin typeface="Constantia"/>
            </a:endParaRPr>
          </a:p>
        </p:txBody>
      </p:sp>
      <p:sp>
        <p:nvSpPr>
          <p:cNvPr id="4" name="Footer Placeholder 3"/>
          <p:cNvSpPr>
            <a:spLocks noGrp="1"/>
          </p:cNvSpPr>
          <p:nvPr>
            <p:ph type="ftr" sz="quarter" idx="11"/>
          </p:nvPr>
        </p:nvSpPr>
        <p:spPr/>
        <p:txBody>
          <a:bodyPr/>
          <a:lstStyle/>
          <a:p>
            <a:pPr defTabSz="914400" fontAlgn="auto">
              <a:spcBef>
                <a:spcPts val="0"/>
              </a:spcBef>
              <a:spcAft>
                <a:spcPts val="0"/>
              </a:spcAft>
            </a:pPr>
            <a:endParaRPr lang="en-US">
              <a:solidFill>
                <a:srgbClr val="04617B">
                  <a:shade val="90000"/>
                </a:srgbClr>
              </a:solidFill>
              <a:latin typeface="Constantia"/>
            </a:endParaRPr>
          </a:p>
        </p:txBody>
      </p:sp>
      <p:sp>
        <p:nvSpPr>
          <p:cNvPr id="5" name="Slide Number Placeholder 4"/>
          <p:cNvSpPr>
            <a:spLocks noGrp="1"/>
          </p:cNvSpPr>
          <p:nvPr>
            <p:ph type="sldNum" sz="quarter" idx="12"/>
          </p:nvPr>
        </p:nvSpPr>
        <p:spPr/>
        <p:txBody>
          <a:bodyPr/>
          <a:lstStyle/>
          <a:p>
            <a:pPr defTabSz="914400" fontAlgn="auto">
              <a:spcBef>
                <a:spcPts val="0"/>
              </a:spcBef>
              <a:spcAft>
                <a:spcPts val="0"/>
              </a:spcAft>
            </a:pPr>
            <a:fld id="{59DE6EB8-52AB-45EA-A660-3E1EBFA72987}" type="slidenum">
              <a:rPr lang="en-US" smtClean="0">
                <a:solidFill>
                  <a:srgbClr val="04617B">
                    <a:shade val="90000"/>
                  </a:srgbClr>
                </a:solidFill>
                <a:latin typeface="Constantia"/>
              </a:rPr>
              <a:pPr defTabSz="914400" fontAlgn="auto">
                <a:spcBef>
                  <a:spcPts val="0"/>
                </a:spcBef>
                <a:spcAft>
                  <a:spcPts val="0"/>
                </a:spcAft>
              </a:pPr>
              <a:t>‹#›</a:t>
            </a:fld>
            <a:endParaRPr lang="en-US">
              <a:solidFill>
                <a:srgbClr val="04617B">
                  <a:shade val="90000"/>
                </a:srgbClr>
              </a:solidFill>
              <a:latin typeface="Constantia"/>
            </a:endParaRPr>
          </a:p>
        </p:txBody>
      </p:sp>
    </p:spTree>
    <p:extLst>
      <p:ext uri="{BB962C8B-B14F-4D97-AF65-F5344CB8AC3E}">
        <p14:creationId xmlns:p14="http://schemas.microsoft.com/office/powerpoint/2010/main" val="1106830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defTabSz="914400" fontAlgn="auto">
              <a:spcBef>
                <a:spcPts val="0"/>
              </a:spcBef>
              <a:spcAft>
                <a:spcPts val="0"/>
              </a:spcAft>
            </a:pPr>
            <a:fld id="{0EAB0777-4C60-462E-A92C-CDAFD498799C}" type="datetimeFigureOut">
              <a:rPr lang="en-US" smtClean="0">
                <a:solidFill>
                  <a:srgbClr val="04617B">
                    <a:shade val="90000"/>
                  </a:srgbClr>
                </a:solidFill>
                <a:latin typeface="Constantia"/>
              </a:rPr>
              <a:pPr defTabSz="914400" fontAlgn="auto">
                <a:spcBef>
                  <a:spcPts val="0"/>
                </a:spcBef>
                <a:spcAft>
                  <a:spcPts val="0"/>
                </a:spcAft>
              </a:pPr>
              <a:t>6/18/2015</a:t>
            </a:fld>
            <a:endParaRPr lang="en-US">
              <a:solidFill>
                <a:srgbClr val="04617B">
                  <a:shade val="90000"/>
                </a:srgbClr>
              </a:solidFill>
              <a:latin typeface="Constantia"/>
            </a:endParaRPr>
          </a:p>
        </p:txBody>
      </p:sp>
      <p:sp>
        <p:nvSpPr>
          <p:cNvPr id="4" name="Footer Placeholder 3"/>
          <p:cNvSpPr>
            <a:spLocks noGrp="1"/>
          </p:cNvSpPr>
          <p:nvPr>
            <p:ph type="ftr" sz="quarter" idx="11"/>
          </p:nvPr>
        </p:nvSpPr>
        <p:spPr/>
        <p:txBody>
          <a:bodyPr/>
          <a:lstStyle/>
          <a:p>
            <a:pPr defTabSz="914400" fontAlgn="auto">
              <a:spcBef>
                <a:spcPts val="0"/>
              </a:spcBef>
              <a:spcAft>
                <a:spcPts val="0"/>
              </a:spcAft>
            </a:pPr>
            <a:endParaRPr lang="en-US">
              <a:solidFill>
                <a:srgbClr val="04617B">
                  <a:shade val="90000"/>
                </a:srgbClr>
              </a:solidFill>
              <a:latin typeface="Constantia"/>
            </a:endParaRPr>
          </a:p>
        </p:txBody>
      </p:sp>
      <p:sp>
        <p:nvSpPr>
          <p:cNvPr id="5" name="Slide Number Placeholder 4"/>
          <p:cNvSpPr>
            <a:spLocks noGrp="1"/>
          </p:cNvSpPr>
          <p:nvPr>
            <p:ph type="sldNum" sz="quarter" idx="12"/>
          </p:nvPr>
        </p:nvSpPr>
        <p:spPr/>
        <p:txBody>
          <a:bodyPr/>
          <a:lstStyle/>
          <a:p>
            <a:pPr defTabSz="914400" fontAlgn="auto">
              <a:spcBef>
                <a:spcPts val="0"/>
              </a:spcBef>
              <a:spcAft>
                <a:spcPts val="0"/>
              </a:spcAft>
            </a:pPr>
            <a:fld id="{59DE6EB8-52AB-45EA-A660-3E1EBFA72987}" type="slidenum">
              <a:rPr lang="en-US" smtClean="0">
                <a:solidFill>
                  <a:srgbClr val="04617B">
                    <a:shade val="90000"/>
                  </a:srgbClr>
                </a:solidFill>
                <a:latin typeface="Constantia"/>
              </a:rPr>
              <a:pPr defTabSz="914400" fontAlgn="auto">
                <a:spcBef>
                  <a:spcPts val="0"/>
                </a:spcBef>
                <a:spcAft>
                  <a:spcPts val="0"/>
                </a:spcAft>
              </a:pPr>
              <a:t>‹#›</a:t>
            </a:fld>
            <a:endParaRPr lang="en-US">
              <a:solidFill>
                <a:srgbClr val="04617B">
                  <a:shade val="90000"/>
                </a:srgbClr>
              </a:solidFill>
              <a:latin typeface="Constantia"/>
            </a:endParaRPr>
          </a:p>
        </p:txBody>
      </p:sp>
    </p:spTree>
    <p:extLst>
      <p:ext uri="{BB962C8B-B14F-4D97-AF65-F5344CB8AC3E}">
        <p14:creationId xmlns:p14="http://schemas.microsoft.com/office/powerpoint/2010/main" val="18011641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10BF4A85-B5D8-4C5F-B5AD-28ABBF307C33}" type="datetime1">
              <a:rPr lang="en-US">
                <a:solidFill>
                  <a:prstClr val="black"/>
                </a:solidFill>
              </a:rPr>
              <a:pPr/>
              <a:t>6/18/2015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3904079C-FE85-4EA2-8E9A-0B0426AAA542}"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802993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A65FC1F6-21F9-46C6-82DF-BD1ABA182524}" type="datetime1">
              <a:rPr lang="en-US">
                <a:solidFill>
                  <a:prstClr val="black"/>
                </a:solidFill>
              </a:rPr>
              <a:pPr/>
              <a:t>6/18/2015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C64166EE-DC0C-4390-8A05-88BA7593FCE1}"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68771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8D17E147-A361-4A09-975A-2D2524FF488C}" type="datetime1">
              <a:rPr lang="en-US"/>
              <a:pPr/>
              <a:t>6/18/2015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6AD478E5-E718-4ECC-918D-0D55125F1C34}"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84F90825-EC70-4740-9C36-CBF24AB153EE}" type="datetime1">
              <a:rPr lang="en-US">
                <a:solidFill>
                  <a:prstClr val="black"/>
                </a:solidFill>
              </a:rPr>
              <a:pPr/>
              <a:t>6/18/2015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562AEA8F-ADE3-41AA-A46A-B67CBAFE6608}"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2884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8D17E147-A361-4A09-975A-2D2524FF488C}" type="datetime1">
              <a:rPr lang="en-US">
                <a:solidFill>
                  <a:prstClr val="black"/>
                </a:solidFill>
              </a:rPr>
              <a:pPr/>
              <a:t>6/18/2015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6AD478E5-E718-4ECC-918D-0D55125F1C34}"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924411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E8700EC2-30D7-4812-9E17-08755DDDFF33}" type="datetime1">
              <a:rPr lang="en-US">
                <a:solidFill>
                  <a:prstClr val="black"/>
                </a:solidFill>
              </a:rPr>
              <a:pPr/>
              <a:t>6/18/2015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DC256400-08F3-479F-A69B-432633871B07}"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570896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93F70058-933A-4CF4-8311-E2E41AE8F390}" type="datetime1">
              <a:rPr lang="en-US">
                <a:solidFill>
                  <a:prstClr val="black"/>
                </a:solidFill>
              </a:rPr>
              <a:pPr/>
              <a:t>6/18/2015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503E930C-81E3-4992-A393-7501B80CE0E8}"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573415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6F3500AC-90C2-4D0B-981C-470338E8177A}" type="datetime1">
              <a:rPr lang="en-US">
                <a:solidFill>
                  <a:prstClr val="black"/>
                </a:solidFill>
              </a:rPr>
              <a:pPr/>
              <a:t>6/18/2015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BB15BBF2-F61F-4913-A90E-489FDBEBEF16}"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508022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B882F4E9-2881-488A-AAA6-1B09780524E4}" type="datetime1">
              <a:rPr lang="en-US">
                <a:solidFill>
                  <a:prstClr val="black"/>
                </a:solidFill>
              </a:rPr>
              <a:pPr/>
              <a:t>6/18/2015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6CF9200D-E54A-4971-9E20-FADEBF011913}"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832163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650D47B6-A135-40D5-9A8F-C5FF40116782}" type="datetime1">
              <a:rPr lang="en-US">
                <a:solidFill>
                  <a:prstClr val="black"/>
                </a:solidFill>
              </a:rPr>
              <a:pPr/>
              <a:t>6/18/2015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99DCC66D-96A4-481D-B21A-499087050724}"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712543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C92A842A-D3D8-4CE7-AA68-5AB8968BDE14}" type="datetime1">
              <a:rPr lang="en-US">
                <a:solidFill>
                  <a:prstClr val="black"/>
                </a:solidFill>
              </a:rPr>
              <a:pPr/>
              <a:t>6/18/2015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EB38952C-40D6-4971-B620-107CDE7F8707}"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40140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02ED31BA-F18E-474C-ADD9-A4F6D1C99AA4}" type="datetime1">
              <a:rPr lang="en-US">
                <a:solidFill>
                  <a:prstClr val="black"/>
                </a:solidFill>
              </a:rPr>
              <a:pPr/>
              <a:t>6/18/2015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A860DDBA-925D-486A-B5F7-7946269F2E1A}"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063218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6/18/2015</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597186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E8700EC2-30D7-4812-9E17-08755DDDFF33}" type="datetime1">
              <a:rPr lang="en-US"/>
              <a:pPr/>
              <a:t>6/18/2015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DC256400-08F3-479F-A69B-432633871B07}" type="slidenum">
              <a:rPr lang="en-US"/>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6/18/2015</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972958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6/18/2015</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7628931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6/18/2015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4551799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EAB0777-4C60-462E-A92C-CDAFD498799C}" type="datetimeFigureOut">
              <a:rPr lang="en-US" smtClean="0">
                <a:solidFill>
                  <a:srgbClr val="04617B">
                    <a:shade val="90000"/>
                  </a:srgbClr>
                </a:solidFill>
              </a:rPr>
              <a:pPr/>
              <a:t>6/18/2015</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9144932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EAB0777-4C60-462E-A92C-CDAFD498799C}" type="datetimeFigureOut">
              <a:rPr lang="en-US" smtClean="0">
                <a:solidFill>
                  <a:srgbClr val="04617B">
                    <a:shade val="90000"/>
                  </a:srgbClr>
                </a:solidFill>
              </a:rPr>
              <a:pPr/>
              <a:t>6/18/2015</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1171614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AB0777-4C60-462E-A92C-CDAFD498799C}" type="datetimeFigureOut">
              <a:rPr lang="en-US" smtClean="0">
                <a:solidFill>
                  <a:srgbClr val="04617B">
                    <a:shade val="90000"/>
                  </a:srgbClr>
                </a:solidFill>
              </a:rPr>
              <a:pPr/>
              <a:t>6/18/2015</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1598380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6/18/2015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0485779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6/18/2015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5526203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04617B">
                    <a:shade val="90000"/>
                  </a:srgbClr>
                </a:solidFill>
              </a:rPr>
              <a:pPr/>
              <a:t>6/18/2015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8170944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04617B">
                    <a:shade val="90000"/>
                  </a:srgbClr>
                </a:solidFill>
              </a:rPr>
              <a:pPr/>
              <a:t>6/18/2015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598731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93F70058-933A-4CF4-8311-E2E41AE8F390}" type="datetime1">
              <a:rPr lang="en-US"/>
              <a:pPr/>
              <a:t>6/18/2015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503E930C-81E3-4992-A393-7501B80CE0E8}" type="slidenum">
              <a:rPr lang="en-US"/>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defTabSz="914400" fontAlgn="auto">
              <a:spcBef>
                <a:spcPts val="0"/>
              </a:spcBef>
              <a:spcAft>
                <a:spcPts val="0"/>
              </a:spcAft>
            </a:pPr>
            <a:fld id="{0EAB0777-4C60-462E-A92C-CDAFD498799C}" type="datetimeFigureOut">
              <a:rPr lang="en-US" smtClean="0">
                <a:solidFill>
                  <a:srgbClr val="04617B">
                    <a:shade val="90000"/>
                  </a:srgbClr>
                </a:solidFill>
                <a:latin typeface="Constantia"/>
              </a:rPr>
              <a:pPr defTabSz="914400" fontAlgn="auto">
                <a:spcBef>
                  <a:spcPts val="0"/>
                </a:spcBef>
                <a:spcAft>
                  <a:spcPts val="0"/>
                </a:spcAft>
              </a:pPr>
              <a:t>6/18/2015</a:t>
            </a:fld>
            <a:endParaRPr lang="en-US">
              <a:solidFill>
                <a:srgbClr val="04617B">
                  <a:shade val="90000"/>
                </a:srgbClr>
              </a:solidFill>
              <a:latin typeface="Constantia"/>
            </a:endParaRPr>
          </a:p>
        </p:txBody>
      </p:sp>
      <p:sp>
        <p:nvSpPr>
          <p:cNvPr id="4" name="Footer Placeholder 3"/>
          <p:cNvSpPr>
            <a:spLocks noGrp="1"/>
          </p:cNvSpPr>
          <p:nvPr>
            <p:ph type="ftr" sz="quarter" idx="11"/>
          </p:nvPr>
        </p:nvSpPr>
        <p:spPr/>
        <p:txBody>
          <a:bodyPr/>
          <a:lstStyle/>
          <a:p>
            <a:pPr defTabSz="914400" fontAlgn="auto">
              <a:spcBef>
                <a:spcPts val="0"/>
              </a:spcBef>
              <a:spcAft>
                <a:spcPts val="0"/>
              </a:spcAft>
            </a:pPr>
            <a:endParaRPr lang="en-US">
              <a:solidFill>
                <a:srgbClr val="04617B">
                  <a:shade val="90000"/>
                </a:srgbClr>
              </a:solidFill>
              <a:latin typeface="Constantia"/>
            </a:endParaRPr>
          </a:p>
        </p:txBody>
      </p:sp>
      <p:sp>
        <p:nvSpPr>
          <p:cNvPr id="5" name="Slide Number Placeholder 4"/>
          <p:cNvSpPr>
            <a:spLocks noGrp="1"/>
          </p:cNvSpPr>
          <p:nvPr>
            <p:ph type="sldNum" sz="quarter" idx="12"/>
          </p:nvPr>
        </p:nvSpPr>
        <p:spPr/>
        <p:txBody>
          <a:bodyPr/>
          <a:lstStyle/>
          <a:p>
            <a:pPr defTabSz="914400" fontAlgn="auto">
              <a:spcBef>
                <a:spcPts val="0"/>
              </a:spcBef>
              <a:spcAft>
                <a:spcPts val="0"/>
              </a:spcAft>
            </a:pPr>
            <a:fld id="{59DE6EB8-52AB-45EA-A660-3E1EBFA72987}" type="slidenum">
              <a:rPr lang="en-US" smtClean="0">
                <a:solidFill>
                  <a:srgbClr val="04617B">
                    <a:shade val="90000"/>
                  </a:srgbClr>
                </a:solidFill>
                <a:latin typeface="Constantia"/>
              </a:rPr>
              <a:pPr defTabSz="914400" fontAlgn="auto">
                <a:spcBef>
                  <a:spcPts val="0"/>
                </a:spcBef>
                <a:spcAft>
                  <a:spcPts val="0"/>
                </a:spcAft>
              </a:pPr>
              <a:t>‹#›</a:t>
            </a:fld>
            <a:endParaRPr lang="en-US">
              <a:solidFill>
                <a:srgbClr val="04617B">
                  <a:shade val="90000"/>
                </a:srgbClr>
              </a:solidFill>
              <a:latin typeface="Constantia"/>
            </a:endParaRPr>
          </a:p>
        </p:txBody>
      </p:sp>
    </p:spTree>
    <p:extLst>
      <p:ext uri="{BB962C8B-B14F-4D97-AF65-F5344CB8AC3E}">
        <p14:creationId xmlns:p14="http://schemas.microsoft.com/office/powerpoint/2010/main" val="31073379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defTabSz="914400" fontAlgn="auto">
              <a:spcBef>
                <a:spcPts val="0"/>
              </a:spcBef>
              <a:spcAft>
                <a:spcPts val="0"/>
              </a:spcAft>
            </a:pPr>
            <a:fld id="{0EAB0777-4C60-462E-A92C-CDAFD498799C}" type="datetimeFigureOut">
              <a:rPr lang="en-US" smtClean="0">
                <a:solidFill>
                  <a:srgbClr val="04617B">
                    <a:shade val="90000"/>
                  </a:srgbClr>
                </a:solidFill>
                <a:latin typeface="Constantia"/>
              </a:rPr>
              <a:pPr defTabSz="914400" fontAlgn="auto">
                <a:spcBef>
                  <a:spcPts val="0"/>
                </a:spcBef>
                <a:spcAft>
                  <a:spcPts val="0"/>
                </a:spcAft>
              </a:pPr>
              <a:t>6/18/2015</a:t>
            </a:fld>
            <a:endParaRPr lang="en-US">
              <a:solidFill>
                <a:srgbClr val="04617B">
                  <a:shade val="90000"/>
                </a:srgbClr>
              </a:solidFill>
              <a:latin typeface="Constantia"/>
            </a:endParaRPr>
          </a:p>
        </p:txBody>
      </p:sp>
      <p:sp>
        <p:nvSpPr>
          <p:cNvPr id="4" name="Footer Placeholder 3"/>
          <p:cNvSpPr>
            <a:spLocks noGrp="1"/>
          </p:cNvSpPr>
          <p:nvPr>
            <p:ph type="ftr" sz="quarter" idx="11"/>
          </p:nvPr>
        </p:nvSpPr>
        <p:spPr/>
        <p:txBody>
          <a:bodyPr/>
          <a:lstStyle/>
          <a:p>
            <a:pPr defTabSz="914400" fontAlgn="auto">
              <a:spcBef>
                <a:spcPts val="0"/>
              </a:spcBef>
              <a:spcAft>
                <a:spcPts val="0"/>
              </a:spcAft>
            </a:pPr>
            <a:endParaRPr lang="en-US">
              <a:solidFill>
                <a:srgbClr val="04617B">
                  <a:shade val="90000"/>
                </a:srgbClr>
              </a:solidFill>
              <a:latin typeface="Constantia"/>
            </a:endParaRPr>
          </a:p>
        </p:txBody>
      </p:sp>
      <p:sp>
        <p:nvSpPr>
          <p:cNvPr id="5" name="Slide Number Placeholder 4"/>
          <p:cNvSpPr>
            <a:spLocks noGrp="1"/>
          </p:cNvSpPr>
          <p:nvPr>
            <p:ph type="sldNum" sz="quarter" idx="12"/>
          </p:nvPr>
        </p:nvSpPr>
        <p:spPr/>
        <p:txBody>
          <a:bodyPr/>
          <a:lstStyle/>
          <a:p>
            <a:pPr defTabSz="914400" fontAlgn="auto">
              <a:spcBef>
                <a:spcPts val="0"/>
              </a:spcBef>
              <a:spcAft>
                <a:spcPts val="0"/>
              </a:spcAft>
            </a:pPr>
            <a:fld id="{59DE6EB8-52AB-45EA-A660-3E1EBFA72987}" type="slidenum">
              <a:rPr lang="en-US" smtClean="0">
                <a:solidFill>
                  <a:srgbClr val="04617B">
                    <a:shade val="90000"/>
                  </a:srgbClr>
                </a:solidFill>
                <a:latin typeface="Constantia"/>
              </a:rPr>
              <a:pPr defTabSz="914400" fontAlgn="auto">
                <a:spcBef>
                  <a:spcPts val="0"/>
                </a:spcBef>
                <a:spcAft>
                  <a:spcPts val="0"/>
                </a:spcAft>
              </a:pPr>
              <a:t>‹#›</a:t>
            </a:fld>
            <a:endParaRPr lang="en-US">
              <a:solidFill>
                <a:srgbClr val="04617B">
                  <a:shade val="90000"/>
                </a:srgbClr>
              </a:solidFill>
              <a:latin typeface="Constantia"/>
            </a:endParaRPr>
          </a:p>
        </p:txBody>
      </p:sp>
    </p:spTree>
    <p:extLst>
      <p:ext uri="{BB962C8B-B14F-4D97-AF65-F5344CB8AC3E}">
        <p14:creationId xmlns:p14="http://schemas.microsoft.com/office/powerpoint/2010/main" val="12835386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6/18/2015</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42705248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6/18/2015</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8005377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6/18/2015</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7567714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6/18/2015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13024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EAB0777-4C60-462E-A92C-CDAFD498799C}" type="datetimeFigureOut">
              <a:rPr lang="en-US" smtClean="0">
                <a:solidFill>
                  <a:srgbClr val="04617B">
                    <a:shade val="90000"/>
                  </a:srgbClr>
                </a:solidFill>
              </a:rPr>
              <a:pPr/>
              <a:t>6/18/2015</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0553260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EAB0777-4C60-462E-A92C-CDAFD498799C}" type="datetimeFigureOut">
              <a:rPr lang="en-US" smtClean="0">
                <a:solidFill>
                  <a:srgbClr val="04617B">
                    <a:shade val="90000"/>
                  </a:srgbClr>
                </a:solidFill>
              </a:rPr>
              <a:pPr/>
              <a:t>6/18/2015</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0221744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AB0777-4C60-462E-A92C-CDAFD498799C}" type="datetimeFigureOut">
              <a:rPr lang="en-US" smtClean="0">
                <a:solidFill>
                  <a:srgbClr val="04617B">
                    <a:shade val="90000"/>
                  </a:srgbClr>
                </a:solidFill>
              </a:rPr>
              <a:pPr/>
              <a:t>6/18/2015</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9651855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6/18/2015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954896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6F3500AC-90C2-4D0B-981C-470338E8177A}" type="datetime1">
              <a:rPr lang="en-US"/>
              <a:pPr/>
              <a:t>6/18/2015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BB15BBF2-F61F-4913-A90E-489FDBEBEF16}" type="slidenum">
              <a:rPr lang="en-US"/>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6/18/2015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5874593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04617B">
                    <a:shade val="90000"/>
                  </a:srgbClr>
                </a:solidFill>
              </a:rPr>
              <a:pPr/>
              <a:t>6/18/2015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4267175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04617B">
                    <a:shade val="90000"/>
                  </a:srgbClr>
                </a:solidFill>
              </a:rPr>
              <a:pPr/>
              <a:t>6/18/2015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865250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defTabSz="914400" fontAlgn="auto">
              <a:spcBef>
                <a:spcPts val="0"/>
              </a:spcBef>
              <a:spcAft>
                <a:spcPts val="0"/>
              </a:spcAft>
            </a:pPr>
            <a:fld id="{0EAB0777-4C60-462E-A92C-CDAFD498799C}" type="datetimeFigureOut">
              <a:rPr lang="en-US" smtClean="0">
                <a:solidFill>
                  <a:srgbClr val="04617B">
                    <a:shade val="90000"/>
                  </a:srgbClr>
                </a:solidFill>
                <a:latin typeface="Constantia"/>
              </a:rPr>
              <a:pPr defTabSz="914400" fontAlgn="auto">
                <a:spcBef>
                  <a:spcPts val="0"/>
                </a:spcBef>
                <a:spcAft>
                  <a:spcPts val="0"/>
                </a:spcAft>
              </a:pPr>
              <a:t>6/18/2015</a:t>
            </a:fld>
            <a:endParaRPr lang="en-US">
              <a:solidFill>
                <a:srgbClr val="04617B">
                  <a:shade val="90000"/>
                </a:srgbClr>
              </a:solidFill>
              <a:latin typeface="Constantia"/>
            </a:endParaRPr>
          </a:p>
        </p:txBody>
      </p:sp>
      <p:sp>
        <p:nvSpPr>
          <p:cNvPr id="4" name="Footer Placeholder 3"/>
          <p:cNvSpPr>
            <a:spLocks noGrp="1"/>
          </p:cNvSpPr>
          <p:nvPr>
            <p:ph type="ftr" sz="quarter" idx="11"/>
          </p:nvPr>
        </p:nvSpPr>
        <p:spPr/>
        <p:txBody>
          <a:bodyPr/>
          <a:lstStyle/>
          <a:p>
            <a:pPr defTabSz="914400" fontAlgn="auto">
              <a:spcBef>
                <a:spcPts val="0"/>
              </a:spcBef>
              <a:spcAft>
                <a:spcPts val="0"/>
              </a:spcAft>
            </a:pPr>
            <a:endParaRPr lang="en-US">
              <a:solidFill>
                <a:srgbClr val="04617B">
                  <a:shade val="90000"/>
                </a:srgbClr>
              </a:solidFill>
              <a:latin typeface="Constantia"/>
            </a:endParaRPr>
          </a:p>
        </p:txBody>
      </p:sp>
      <p:sp>
        <p:nvSpPr>
          <p:cNvPr id="5" name="Slide Number Placeholder 4"/>
          <p:cNvSpPr>
            <a:spLocks noGrp="1"/>
          </p:cNvSpPr>
          <p:nvPr>
            <p:ph type="sldNum" sz="quarter" idx="12"/>
          </p:nvPr>
        </p:nvSpPr>
        <p:spPr/>
        <p:txBody>
          <a:bodyPr/>
          <a:lstStyle/>
          <a:p>
            <a:pPr defTabSz="914400" fontAlgn="auto">
              <a:spcBef>
                <a:spcPts val="0"/>
              </a:spcBef>
              <a:spcAft>
                <a:spcPts val="0"/>
              </a:spcAft>
            </a:pPr>
            <a:fld id="{59DE6EB8-52AB-45EA-A660-3E1EBFA72987}" type="slidenum">
              <a:rPr lang="en-US" smtClean="0">
                <a:solidFill>
                  <a:srgbClr val="04617B">
                    <a:shade val="90000"/>
                  </a:srgbClr>
                </a:solidFill>
                <a:latin typeface="Constantia"/>
              </a:rPr>
              <a:pPr defTabSz="914400" fontAlgn="auto">
                <a:spcBef>
                  <a:spcPts val="0"/>
                </a:spcBef>
                <a:spcAft>
                  <a:spcPts val="0"/>
                </a:spcAft>
              </a:pPr>
              <a:t>‹#›</a:t>
            </a:fld>
            <a:endParaRPr lang="en-US">
              <a:solidFill>
                <a:srgbClr val="04617B">
                  <a:shade val="90000"/>
                </a:srgbClr>
              </a:solidFill>
              <a:latin typeface="Constantia"/>
            </a:endParaRPr>
          </a:p>
        </p:txBody>
      </p:sp>
    </p:spTree>
    <p:extLst>
      <p:ext uri="{BB962C8B-B14F-4D97-AF65-F5344CB8AC3E}">
        <p14:creationId xmlns:p14="http://schemas.microsoft.com/office/powerpoint/2010/main" val="27486235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defTabSz="914400" fontAlgn="auto">
              <a:spcBef>
                <a:spcPts val="0"/>
              </a:spcBef>
              <a:spcAft>
                <a:spcPts val="0"/>
              </a:spcAft>
            </a:pPr>
            <a:fld id="{0EAB0777-4C60-462E-A92C-CDAFD498799C}" type="datetimeFigureOut">
              <a:rPr lang="en-US" smtClean="0">
                <a:solidFill>
                  <a:srgbClr val="04617B">
                    <a:shade val="90000"/>
                  </a:srgbClr>
                </a:solidFill>
                <a:latin typeface="Constantia"/>
              </a:rPr>
              <a:pPr defTabSz="914400" fontAlgn="auto">
                <a:spcBef>
                  <a:spcPts val="0"/>
                </a:spcBef>
                <a:spcAft>
                  <a:spcPts val="0"/>
                </a:spcAft>
              </a:pPr>
              <a:t>6/18/2015</a:t>
            </a:fld>
            <a:endParaRPr lang="en-US">
              <a:solidFill>
                <a:srgbClr val="04617B">
                  <a:shade val="90000"/>
                </a:srgbClr>
              </a:solidFill>
              <a:latin typeface="Constantia"/>
            </a:endParaRPr>
          </a:p>
        </p:txBody>
      </p:sp>
      <p:sp>
        <p:nvSpPr>
          <p:cNvPr id="4" name="Footer Placeholder 3"/>
          <p:cNvSpPr>
            <a:spLocks noGrp="1"/>
          </p:cNvSpPr>
          <p:nvPr>
            <p:ph type="ftr" sz="quarter" idx="11"/>
          </p:nvPr>
        </p:nvSpPr>
        <p:spPr/>
        <p:txBody>
          <a:bodyPr/>
          <a:lstStyle/>
          <a:p>
            <a:pPr defTabSz="914400" fontAlgn="auto">
              <a:spcBef>
                <a:spcPts val="0"/>
              </a:spcBef>
              <a:spcAft>
                <a:spcPts val="0"/>
              </a:spcAft>
            </a:pPr>
            <a:endParaRPr lang="en-US">
              <a:solidFill>
                <a:srgbClr val="04617B">
                  <a:shade val="90000"/>
                </a:srgbClr>
              </a:solidFill>
              <a:latin typeface="Constantia"/>
            </a:endParaRPr>
          </a:p>
        </p:txBody>
      </p:sp>
      <p:sp>
        <p:nvSpPr>
          <p:cNvPr id="5" name="Slide Number Placeholder 4"/>
          <p:cNvSpPr>
            <a:spLocks noGrp="1"/>
          </p:cNvSpPr>
          <p:nvPr>
            <p:ph type="sldNum" sz="quarter" idx="12"/>
          </p:nvPr>
        </p:nvSpPr>
        <p:spPr/>
        <p:txBody>
          <a:bodyPr/>
          <a:lstStyle/>
          <a:p>
            <a:pPr defTabSz="914400" fontAlgn="auto">
              <a:spcBef>
                <a:spcPts val="0"/>
              </a:spcBef>
              <a:spcAft>
                <a:spcPts val="0"/>
              </a:spcAft>
            </a:pPr>
            <a:fld id="{59DE6EB8-52AB-45EA-A660-3E1EBFA72987}" type="slidenum">
              <a:rPr lang="en-US" smtClean="0">
                <a:solidFill>
                  <a:srgbClr val="04617B">
                    <a:shade val="90000"/>
                  </a:srgbClr>
                </a:solidFill>
                <a:latin typeface="Constantia"/>
              </a:rPr>
              <a:pPr defTabSz="914400" fontAlgn="auto">
                <a:spcBef>
                  <a:spcPts val="0"/>
                </a:spcBef>
                <a:spcAft>
                  <a:spcPts val="0"/>
                </a:spcAft>
              </a:pPr>
              <a:t>‹#›</a:t>
            </a:fld>
            <a:endParaRPr lang="en-US">
              <a:solidFill>
                <a:srgbClr val="04617B">
                  <a:shade val="90000"/>
                </a:srgbClr>
              </a:solidFill>
              <a:latin typeface="Constantia"/>
            </a:endParaRPr>
          </a:p>
        </p:txBody>
      </p:sp>
    </p:spTree>
    <p:extLst>
      <p:ext uri="{BB962C8B-B14F-4D97-AF65-F5344CB8AC3E}">
        <p14:creationId xmlns:p14="http://schemas.microsoft.com/office/powerpoint/2010/main" val="23110999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158750"/>
            <a:ext cx="8229600" cy="1258888"/>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7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243638"/>
            <a:ext cx="2133600" cy="457200"/>
          </a:xfrm>
        </p:spPr>
        <p:txBody>
          <a:bodyPr/>
          <a:lstStyle>
            <a:lvl1pPr>
              <a:defRPr/>
            </a:lvl1pPr>
          </a:lstStyle>
          <a:p>
            <a:endParaRPr lang="en-GB" altLang="en-US">
              <a:solidFill>
                <a:prstClr val="black">
                  <a:tint val="75000"/>
                </a:prstClr>
              </a:solidFill>
            </a:endParaRPr>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GB" altLang="en-US">
              <a:solidFill>
                <a:prstClr val="black">
                  <a:tint val="75000"/>
                </a:prstClr>
              </a:solidFill>
            </a:endParaRPr>
          </a:p>
        </p:txBody>
      </p:sp>
      <p:sp>
        <p:nvSpPr>
          <p:cNvPr id="9" name="Slide Number Placeholder 8"/>
          <p:cNvSpPr>
            <a:spLocks noGrp="1"/>
          </p:cNvSpPr>
          <p:nvPr>
            <p:ph type="sldNum" sz="quarter" idx="12"/>
          </p:nvPr>
        </p:nvSpPr>
        <p:spPr>
          <a:xfrm>
            <a:off x="6553200" y="6243638"/>
            <a:ext cx="2133600" cy="457200"/>
          </a:xfrm>
        </p:spPr>
        <p:txBody>
          <a:bodyPr/>
          <a:lstStyle>
            <a:lvl1pPr>
              <a:defRPr/>
            </a:lvl1pPr>
          </a:lstStyle>
          <a:p>
            <a:fld id="{A0993A35-E63C-4952-93B1-9B0EB6D8DCE0}" type="slidenum">
              <a:rPr lang="en-GB" altLang="en-US">
                <a:solidFill>
                  <a:prstClr val="black">
                    <a:tint val="75000"/>
                  </a:prstClr>
                </a:solidFill>
              </a:rPr>
              <a:pPr/>
              <a:t>‹#›</a:t>
            </a:fld>
            <a:endParaRPr lang="en-GB" altLang="en-US">
              <a:solidFill>
                <a:prstClr val="black">
                  <a:tint val="75000"/>
                </a:prstClr>
              </a:solidFill>
            </a:endParaRPr>
          </a:p>
        </p:txBody>
      </p:sp>
    </p:spTree>
    <p:extLst>
      <p:ext uri="{BB962C8B-B14F-4D97-AF65-F5344CB8AC3E}">
        <p14:creationId xmlns:p14="http://schemas.microsoft.com/office/powerpoint/2010/main" val="17932134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250825" y="0"/>
            <a:ext cx="8510588" cy="765175"/>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250825" y="1125538"/>
            <a:ext cx="4194175"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Media Placeholder 3"/>
          <p:cNvSpPr>
            <a:spLocks noGrp="1"/>
          </p:cNvSpPr>
          <p:nvPr>
            <p:ph type="media" sz="half" idx="2"/>
          </p:nvPr>
        </p:nvSpPr>
        <p:spPr>
          <a:xfrm>
            <a:off x="4597400" y="1125538"/>
            <a:ext cx="4194175" cy="4967287"/>
          </a:xfrm>
        </p:spPr>
        <p:txBody>
          <a:bodyPr/>
          <a:lstStyle/>
          <a:p>
            <a:endParaRPr lang="en-GB"/>
          </a:p>
        </p:txBody>
      </p:sp>
      <p:sp>
        <p:nvSpPr>
          <p:cNvPr id="5" name="Date Placeholder 4"/>
          <p:cNvSpPr>
            <a:spLocks noGrp="1"/>
          </p:cNvSpPr>
          <p:nvPr>
            <p:ph type="dt" sz="half" idx="10"/>
          </p:nvPr>
        </p:nvSpPr>
        <p:spPr>
          <a:xfrm>
            <a:off x="304800" y="6245225"/>
            <a:ext cx="2286000" cy="476250"/>
          </a:xfrm>
        </p:spPr>
        <p:txBody>
          <a:bodyPr/>
          <a:lstStyle>
            <a:lvl1pPr>
              <a:defRPr/>
            </a:lvl1pPr>
          </a:lstStyle>
          <a:p>
            <a:endParaRPr lang="en-GB">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GB">
              <a:solidFill>
                <a:prstClr val="black">
                  <a:tint val="75000"/>
                </a:prstClr>
              </a:solidFill>
            </a:endParaRPr>
          </a:p>
        </p:txBody>
      </p:sp>
      <p:sp>
        <p:nvSpPr>
          <p:cNvPr id="7" name="Slide Number Placeholder 6"/>
          <p:cNvSpPr>
            <a:spLocks noGrp="1"/>
          </p:cNvSpPr>
          <p:nvPr>
            <p:ph type="sldNum" sz="quarter" idx="12"/>
          </p:nvPr>
        </p:nvSpPr>
        <p:spPr>
          <a:xfrm>
            <a:off x="6553200" y="6245225"/>
            <a:ext cx="2286000" cy="476250"/>
          </a:xfrm>
        </p:spPr>
        <p:txBody>
          <a:bodyPr/>
          <a:lstStyle>
            <a:lvl1pPr>
              <a:defRPr/>
            </a:lvl1pPr>
          </a:lstStyle>
          <a:p>
            <a:fld id="{74C90296-183A-4C40-A2EF-8A3F1883E50F}"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950138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08688"/>
          </a:xfrm>
        </p:spPr>
        <p:txBody>
          <a:bodyPr>
            <a:noAutofit/>
          </a:bodyPr>
          <a:lstStyle>
            <a:lvl1pPr>
              <a:defRPr sz="5400" baseline="0">
                <a:effectLst>
                  <a:outerShdw blurRad="38100" dist="38100" dir="2700000" algn="tl">
                    <a:srgbClr val="000000"/>
                  </a:outerShdw>
                </a:effectLst>
              </a:defRPr>
            </a:lvl1pPr>
          </a:lstStyle>
          <a:p>
            <a:endParaRPr kumimoji="0" lang="en-US" dirty="0"/>
          </a:p>
        </p:txBody>
      </p:sp>
    </p:spTree>
    <p:extLst>
      <p:ext uri="{BB962C8B-B14F-4D97-AF65-F5344CB8AC3E}">
        <p14:creationId xmlns:p14="http://schemas.microsoft.com/office/powerpoint/2010/main" val="21706339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08688"/>
          </a:xfrm>
        </p:spPr>
        <p:txBody>
          <a:bodyPr>
            <a:noAutofit/>
          </a:bodyPr>
          <a:lstStyle>
            <a:lvl1pPr>
              <a:defRPr sz="5400" baseline="0">
                <a:effectLst>
                  <a:outerShdw blurRad="38100" dist="38100" dir="2700000" algn="tl">
                    <a:srgbClr val="000000"/>
                  </a:outerShdw>
                </a:effectLst>
              </a:defRPr>
            </a:lvl1pPr>
          </a:lstStyle>
          <a:p>
            <a:endParaRPr kumimoji="0" lang="en-US" dirty="0"/>
          </a:p>
        </p:txBody>
      </p:sp>
    </p:spTree>
    <p:extLst>
      <p:ext uri="{BB962C8B-B14F-4D97-AF65-F5344CB8AC3E}">
        <p14:creationId xmlns:p14="http://schemas.microsoft.com/office/powerpoint/2010/main" val="7603162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08688"/>
          </a:xfrm>
        </p:spPr>
        <p:txBody>
          <a:bodyPr>
            <a:noAutofit/>
          </a:bodyPr>
          <a:lstStyle>
            <a:lvl1pPr>
              <a:defRPr sz="5400" baseline="0">
                <a:effectLst>
                  <a:outerShdw blurRad="38100" dist="38100" dir="2700000" algn="tl">
                    <a:srgbClr val="000000"/>
                  </a:outerShdw>
                </a:effectLst>
              </a:defRPr>
            </a:lvl1pPr>
          </a:lstStyle>
          <a:p>
            <a:endParaRPr kumimoji="0" lang="en-US" dirty="0"/>
          </a:p>
        </p:txBody>
      </p:sp>
    </p:spTree>
    <p:extLst>
      <p:ext uri="{BB962C8B-B14F-4D97-AF65-F5344CB8AC3E}">
        <p14:creationId xmlns:p14="http://schemas.microsoft.com/office/powerpoint/2010/main" val="3737242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B882F4E9-2881-488A-AAA6-1B09780524E4}" type="datetime1">
              <a:rPr lang="en-US"/>
              <a:pPr/>
              <a:t>6/18/2015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6CF9200D-E54A-4971-9E20-FADEBF011913}" type="slidenum">
              <a:rPr lang="en-US"/>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ea typeface="+mn-ea"/>
              </a:rPr>
              <a:pPr defTabSz="914400" fontAlgn="auto">
                <a:spcBef>
                  <a:spcPts val="0"/>
                </a:spcBef>
                <a:spcAft>
                  <a:spcPts val="0"/>
                </a:spcAft>
              </a:pPr>
              <a:t>6/18/2015</a:t>
            </a:fld>
            <a:endParaRPr lang="en-US">
              <a:solidFill>
                <a:srgbClr val="000000"/>
              </a:solidFill>
              <a:latin typeface="Calibri"/>
              <a:ea typeface="+mn-ea"/>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a typeface="+mn-ea"/>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ea typeface="+mn-ea"/>
              </a:rPr>
              <a:pPr defTabSz="914400" fontAlgn="auto">
                <a:spcBef>
                  <a:spcPts val="0"/>
                </a:spcBef>
                <a:spcAft>
                  <a:spcPts val="0"/>
                </a:spcAft>
              </a:pPr>
              <a:t>‹#›</a:t>
            </a:fld>
            <a:endParaRPr lang="en-US">
              <a:solidFill>
                <a:srgbClr val="000000"/>
              </a:solidFill>
              <a:latin typeface="Calibri"/>
              <a:ea typeface="+mn-ea"/>
            </a:endParaRPr>
          </a:p>
        </p:txBody>
      </p:sp>
    </p:spTree>
    <p:extLst>
      <p:ext uri="{BB962C8B-B14F-4D97-AF65-F5344CB8AC3E}">
        <p14:creationId xmlns:p14="http://schemas.microsoft.com/office/powerpoint/2010/main" val="41354376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94123"/>
          </a:xfrm>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effectLst>
                  <a:outerShdw blurRad="38100" dist="38100" dir="2700000" algn="tl">
                    <a:srgbClr val="000000">
                      <a:alpha val="43137"/>
                    </a:srgbClr>
                  </a:outerShdw>
                </a:effectLst>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ea typeface="+mn-ea"/>
              </a:rPr>
              <a:pPr defTabSz="914400" fontAlgn="auto">
                <a:spcBef>
                  <a:spcPts val="0"/>
                </a:spcBef>
                <a:spcAft>
                  <a:spcPts val="0"/>
                </a:spcAft>
              </a:pPr>
              <a:t>6/18/2015</a:t>
            </a:fld>
            <a:endParaRPr lang="en-US">
              <a:solidFill>
                <a:srgbClr val="000000"/>
              </a:solidFill>
              <a:latin typeface="Calibri"/>
              <a:ea typeface="+mn-ea"/>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a typeface="+mn-ea"/>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ea typeface="+mn-ea"/>
              </a:rPr>
              <a:pPr defTabSz="914400" fontAlgn="auto">
                <a:spcBef>
                  <a:spcPts val="0"/>
                </a:spcBef>
                <a:spcAft>
                  <a:spcPts val="0"/>
                </a:spcAft>
              </a:pPr>
              <a:t>‹#›</a:t>
            </a:fld>
            <a:endParaRPr lang="en-US">
              <a:solidFill>
                <a:srgbClr val="000000"/>
              </a:solidFill>
              <a:latin typeface="Calibri"/>
              <a:ea typeface="+mn-ea"/>
            </a:endParaRPr>
          </a:p>
        </p:txBody>
      </p:sp>
    </p:spTree>
    <p:extLst>
      <p:ext uri="{BB962C8B-B14F-4D97-AF65-F5344CB8AC3E}">
        <p14:creationId xmlns:p14="http://schemas.microsoft.com/office/powerpoint/2010/main" val="39812031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ea typeface="+mn-ea"/>
              </a:rPr>
              <a:pPr defTabSz="914400" fontAlgn="auto">
                <a:spcBef>
                  <a:spcPts val="0"/>
                </a:spcBef>
                <a:spcAft>
                  <a:spcPts val="0"/>
                </a:spcAft>
              </a:pPr>
              <a:t>6/18/2015</a:t>
            </a:fld>
            <a:endParaRPr lang="en-US">
              <a:solidFill>
                <a:srgbClr val="000000"/>
              </a:solidFill>
              <a:latin typeface="Calibri"/>
              <a:ea typeface="+mn-ea"/>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a typeface="+mn-ea"/>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ea typeface="+mn-ea"/>
              </a:rPr>
              <a:pPr defTabSz="914400" fontAlgn="auto">
                <a:spcBef>
                  <a:spcPts val="0"/>
                </a:spcBef>
                <a:spcAft>
                  <a:spcPts val="0"/>
                </a:spcAft>
              </a:pPr>
              <a:t>‹#›</a:t>
            </a:fld>
            <a:endParaRPr lang="en-US">
              <a:solidFill>
                <a:srgbClr val="000000"/>
              </a:solidFill>
              <a:latin typeface="Calibri"/>
              <a:ea typeface="+mn-ea"/>
            </a:endParaRPr>
          </a:p>
        </p:txBody>
      </p:sp>
    </p:spTree>
    <p:extLst>
      <p:ext uri="{BB962C8B-B14F-4D97-AF65-F5344CB8AC3E}">
        <p14:creationId xmlns:p14="http://schemas.microsoft.com/office/powerpoint/2010/main" val="40977128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ea typeface="+mn-ea"/>
              </a:rPr>
              <a:pPr defTabSz="914400" fontAlgn="auto">
                <a:spcBef>
                  <a:spcPts val="0"/>
                </a:spcBef>
                <a:spcAft>
                  <a:spcPts val="0"/>
                </a:spcAft>
              </a:pPr>
              <a:t>6/18/2015</a:t>
            </a:fld>
            <a:endParaRPr lang="en-US">
              <a:solidFill>
                <a:srgbClr val="000000"/>
              </a:solidFill>
              <a:latin typeface="Calibri"/>
              <a:ea typeface="+mn-ea"/>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a typeface="+mn-ea"/>
            </a:endParaRPr>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ea typeface="+mn-ea"/>
              </a:rPr>
              <a:pPr defTabSz="914400" fontAlgn="auto">
                <a:spcBef>
                  <a:spcPts val="0"/>
                </a:spcBef>
                <a:spcAft>
                  <a:spcPts val="0"/>
                </a:spcAft>
              </a:pPr>
              <a:t>‹#›</a:t>
            </a:fld>
            <a:endParaRPr lang="en-US">
              <a:solidFill>
                <a:srgbClr val="000000"/>
              </a:solidFill>
              <a:latin typeface="Calibri"/>
              <a:ea typeface="+mn-ea"/>
            </a:endParaRPr>
          </a:p>
        </p:txBody>
      </p:sp>
    </p:spTree>
    <p:extLst>
      <p:ext uri="{BB962C8B-B14F-4D97-AF65-F5344CB8AC3E}">
        <p14:creationId xmlns:p14="http://schemas.microsoft.com/office/powerpoint/2010/main" val="269526061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ea typeface="+mn-ea"/>
              </a:rPr>
              <a:pPr defTabSz="914400" fontAlgn="auto">
                <a:spcBef>
                  <a:spcPts val="0"/>
                </a:spcBef>
                <a:spcAft>
                  <a:spcPts val="0"/>
                </a:spcAft>
              </a:pPr>
              <a:t>6/18/2015</a:t>
            </a:fld>
            <a:endParaRPr lang="en-US">
              <a:solidFill>
                <a:srgbClr val="000000"/>
              </a:solidFill>
              <a:latin typeface="Calibri"/>
              <a:ea typeface="+mn-ea"/>
            </a:endParaRPr>
          </a:p>
        </p:txBody>
      </p:sp>
      <p:sp>
        <p:nvSpPr>
          <p:cNvPr id="8" name="Footer Placeholder 7"/>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a typeface="+mn-ea"/>
            </a:endParaRPr>
          </a:p>
        </p:txBody>
      </p:sp>
      <p:sp>
        <p:nvSpPr>
          <p:cNvPr id="9" name="Slide Number Placeholder 8"/>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ea typeface="+mn-ea"/>
              </a:rPr>
              <a:pPr defTabSz="914400" fontAlgn="auto">
                <a:spcBef>
                  <a:spcPts val="0"/>
                </a:spcBef>
                <a:spcAft>
                  <a:spcPts val="0"/>
                </a:spcAft>
              </a:pPr>
              <a:t>‹#›</a:t>
            </a:fld>
            <a:endParaRPr lang="en-US">
              <a:solidFill>
                <a:srgbClr val="000000"/>
              </a:solidFill>
              <a:latin typeface="Calibri"/>
              <a:ea typeface="+mn-ea"/>
            </a:endParaRPr>
          </a:p>
        </p:txBody>
      </p:sp>
    </p:spTree>
    <p:extLst>
      <p:ext uri="{BB962C8B-B14F-4D97-AF65-F5344CB8AC3E}">
        <p14:creationId xmlns:p14="http://schemas.microsoft.com/office/powerpoint/2010/main" val="36134860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ea typeface="+mn-ea"/>
              </a:rPr>
              <a:pPr defTabSz="914400" fontAlgn="auto">
                <a:spcBef>
                  <a:spcPts val="0"/>
                </a:spcBef>
                <a:spcAft>
                  <a:spcPts val="0"/>
                </a:spcAft>
              </a:pPr>
              <a:t>6/18/2015</a:t>
            </a:fld>
            <a:endParaRPr lang="en-US">
              <a:solidFill>
                <a:srgbClr val="000000"/>
              </a:solidFill>
              <a:latin typeface="Calibri"/>
              <a:ea typeface="+mn-ea"/>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a typeface="+mn-ea"/>
            </a:endParaRPr>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ea typeface="+mn-ea"/>
              </a:rPr>
              <a:pPr defTabSz="914400" fontAlgn="auto">
                <a:spcBef>
                  <a:spcPts val="0"/>
                </a:spcBef>
                <a:spcAft>
                  <a:spcPts val="0"/>
                </a:spcAft>
              </a:pPr>
              <a:t>‹#›</a:t>
            </a:fld>
            <a:endParaRPr lang="en-US">
              <a:solidFill>
                <a:srgbClr val="000000"/>
              </a:solidFill>
              <a:latin typeface="Calibri"/>
              <a:ea typeface="+mn-ea"/>
            </a:endParaRPr>
          </a:p>
        </p:txBody>
      </p:sp>
    </p:spTree>
    <p:extLst>
      <p:ext uri="{BB962C8B-B14F-4D97-AF65-F5344CB8AC3E}">
        <p14:creationId xmlns:p14="http://schemas.microsoft.com/office/powerpoint/2010/main" val="11741605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ea typeface="+mn-ea"/>
              </a:rPr>
              <a:pPr defTabSz="914400" fontAlgn="auto">
                <a:spcBef>
                  <a:spcPts val="0"/>
                </a:spcBef>
                <a:spcAft>
                  <a:spcPts val="0"/>
                </a:spcAft>
              </a:pPr>
              <a:t>6/18/2015</a:t>
            </a:fld>
            <a:endParaRPr lang="en-US">
              <a:solidFill>
                <a:srgbClr val="000000"/>
              </a:solidFill>
              <a:latin typeface="Calibri"/>
              <a:ea typeface="+mn-ea"/>
            </a:endParaRPr>
          </a:p>
        </p:txBody>
      </p:sp>
      <p:sp>
        <p:nvSpPr>
          <p:cNvPr id="3" name="Footer Placeholder 2"/>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a typeface="+mn-ea"/>
            </a:endParaRPr>
          </a:p>
        </p:txBody>
      </p:sp>
      <p:sp>
        <p:nvSpPr>
          <p:cNvPr id="4" name="Slide Number Placeholder 3"/>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ea typeface="+mn-ea"/>
              </a:rPr>
              <a:pPr defTabSz="914400" fontAlgn="auto">
                <a:spcBef>
                  <a:spcPts val="0"/>
                </a:spcBef>
                <a:spcAft>
                  <a:spcPts val="0"/>
                </a:spcAft>
              </a:pPr>
              <a:t>‹#›</a:t>
            </a:fld>
            <a:endParaRPr lang="en-US">
              <a:solidFill>
                <a:srgbClr val="000000"/>
              </a:solidFill>
              <a:latin typeface="Calibri"/>
              <a:ea typeface="+mn-ea"/>
            </a:endParaRPr>
          </a:p>
        </p:txBody>
      </p:sp>
    </p:spTree>
    <p:extLst>
      <p:ext uri="{BB962C8B-B14F-4D97-AF65-F5344CB8AC3E}">
        <p14:creationId xmlns:p14="http://schemas.microsoft.com/office/powerpoint/2010/main" val="37727408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ea typeface="+mn-ea"/>
              </a:rPr>
              <a:pPr defTabSz="914400" fontAlgn="auto">
                <a:spcBef>
                  <a:spcPts val="0"/>
                </a:spcBef>
                <a:spcAft>
                  <a:spcPts val="0"/>
                </a:spcAft>
              </a:pPr>
              <a:t>6/18/2015</a:t>
            </a:fld>
            <a:endParaRPr lang="en-US">
              <a:solidFill>
                <a:srgbClr val="000000"/>
              </a:solidFill>
              <a:latin typeface="Calibri"/>
              <a:ea typeface="+mn-ea"/>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a typeface="+mn-ea"/>
            </a:endParaRPr>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ea typeface="+mn-ea"/>
              </a:rPr>
              <a:pPr defTabSz="914400" fontAlgn="auto">
                <a:spcBef>
                  <a:spcPts val="0"/>
                </a:spcBef>
                <a:spcAft>
                  <a:spcPts val="0"/>
                </a:spcAft>
              </a:pPr>
              <a:t>‹#›</a:t>
            </a:fld>
            <a:endParaRPr lang="en-US">
              <a:solidFill>
                <a:srgbClr val="000000"/>
              </a:solidFill>
              <a:latin typeface="Calibri"/>
              <a:ea typeface="+mn-ea"/>
            </a:endParaRPr>
          </a:p>
        </p:txBody>
      </p:sp>
    </p:spTree>
    <p:extLst>
      <p:ext uri="{BB962C8B-B14F-4D97-AF65-F5344CB8AC3E}">
        <p14:creationId xmlns:p14="http://schemas.microsoft.com/office/powerpoint/2010/main" val="10014255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ea typeface="+mn-ea"/>
              </a:rPr>
              <a:pPr defTabSz="914400" fontAlgn="auto">
                <a:spcBef>
                  <a:spcPts val="0"/>
                </a:spcBef>
                <a:spcAft>
                  <a:spcPts val="0"/>
                </a:spcAft>
              </a:pPr>
              <a:t>6/18/2015</a:t>
            </a:fld>
            <a:endParaRPr lang="en-US">
              <a:solidFill>
                <a:srgbClr val="000000"/>
              </a:solidFill>
              <a:latin typeface="Calibri"/>
              <a:ea typeface="+mn-ea"/>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a typeface="+mn-ea"/>
            </a:endParaRPr>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ea typeface="+mn-ea"/>
              </a:rPr>
              <a:pPr defTabSz="914400" fontAlgn="auto">
                <a:spcBef>
                  <a:spcPts val="0"/>
                </a:spcBef>
                <a:spcAft>
                  <a:spcPts val="0"/>
                </a:spcAft>
              </a:pPr>
              <a:t>‹#›</a:t>
            </a:fld>
            <a:endParaRPr lang="en-US">
              <a:solidFill>
                <a:srgbClr val="000000"/>
              </a:solidFill>
              <a:latin typeface="Calibri"/>
              <a:ea typeface="+mn-ea"/>
            </a:endParaRPr>
          </a:p>
        </p:txBody>
      </p:sp>
    </p:spTree>
    <p:extLst>
      <p:ext uri="{BB962C8B-B14F-4D97-AF65-F5344CB8AC3E}">
        <p14:creationId xmlns:p14="http://schemas.microsoft.com/office/powerpoint/2010/main" val="5096803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ea typeface="+mn-ea"/>
              </a:rPr>
              <a:pPr defTabSz="914400" fontAlgn="auto">
                <a:spcBef>
                  <a:spcPts val="0"/>
                </a:spcBef>
                <a:spcAft>
                  <a:spcPts val="0"/>
                </a:spcAft>
              </a:pPr>
              <a:t>6/18/2015</a:t>
            </a:fld>
            <a:endParaRPr lang="en-US">
              <a:solidFill>
                <a:srgbClr val="000000"/>
              </a:solidFill>
              <a:latin typeface="Calibri"/>
              <a:ea typeface="+mn-ea"/>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a typeface="+mn-ea"/>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ea typeface="+mn-ea"/>
              </a:rPr>
              <a:pPr defTabSz="914400" fontAlgn="auto">
                <a:spcBef>
                  <a:spcPts val="0"/>
                </a:spcBef>
                <a:spcAft>
                  <a:spcPts val="0"/>
                </a:spcAft>
              </a:pPr>
              <a:t>‹#›</a:t>
            </a:fld>
            <a:endParaRPr lang="en-US">
              <a:solidFill>
                <a:srgbClr val="000000"/>
              </a:solidFill>
              <a:latin typeface="Calibri"/>
              <a:ea typeface="+mn-ea"/>
            </a:endParaRPr>
          </a:p>
        </p:txBody>
      </p:sp>
    </p:spTree>
    <p:extLst>
      <p:ext uri="{BB962C8B-B14F-4D97-AF65-F5344CB8AC3E}">
        <p14:creationId xmlns:p14="http://schemas.microsoft.com/office/powerpoint/2010/main" val="1023560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650D47B6-A135-40D5-9A8F-C5FF40116782}" type="datetime1">
              <a:rPr lang="en-US"/>
              <a:pPr/>
              <a:t>6/18/2015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99DCC66D-96A4-481D-B21A-499087050724}" type="slidenum">
              <a:rPr lang="en-US"/>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ea typeface="+mn-ea"/>
              </a:rPr>
              <a:pPr defTabSz="914400" fontAlgn="auto">
                <a:spcBef>
                  <a:spcPts val="0"/>
                </a:spcBef>
                <a:spcAft>
                  <a:spcPts val="0"/>
                </a:spcAft>
              </a:pPr>
              <a:t>6/18/2015</a:t>
            </a:fld>
            <a:endParaRPr lang="en-US">
              <a:solidFill>
                <a:srgbClr val="000000"/>
              </a:solidFill>
              <a:latin typeface="Calibri"/>
              <a:ea typeface="+mn-ea"/>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a typeface="+mn-ea"/>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ea typeface="+mn-ea"/>
              </a:rPr>
              <a:pPr defTabSz="914400" fontAlgn="auto">
                <a:spcBef>
                  <a:spcPts val="0"/>
                </a:spcBef>
                <a:spcAft>
                  <a:spcPts val="0"/>
                </a:spcAft>
              </a:pPr>
              <a:t>‹#›</a:t>
            </a:fld>
            <a:endParaRPr lang="en-US">
              <a:solidFill>
                <a:srgbClr val="000000"/>
              </a:solidFill>
              <a:latin typeface="Calibri"/>
              <a:ea typeface="+mn-ea"/>
            </a:endParaRPr>
          </a:p>
        </p:txBody>
      </p:sp>
    </p:spTree>
    <p:extLst>
      <p:ext uri="{BB962C8B-B14F-4D97-AF65-F5344CB8AC3E}">
        <p14:creationId xmlns:p14="http://schemas.microsoft.com/office/powerpoint/2010/main" val="16466140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ea typeface="+mn-ea"/>
              </a:rPr>
              <a:pPr defTabSz="914400" fontAlgn="auto">
                <a:spcBef>
                  <a:spcPts val="0"/>
                </a:spcBef>
                <a:spcAft>
                  <a:spcPts val="0"/>
                </a:spcAft>
              </a:pPr>
              <a:t>6/18/2015</a:t>
            </a:fld>
            <a:endParaRPr lang="en-US">
              <a:solidFill>
                <a:srgbClr val="000000">
                  <a:shade val="50000"/>
                </a:srgbClr>
              </a:solidFill>
              <a:latin typeface="Calibri"/>
              <a:ea typeface="+mn-ea"/>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hade val="50000"/>
                </a:srgbClr>
              </a:solidFill>
              <a:latin typeface="Calibri"/>
              <a:ea typeface="+mn-ea"/>
            </a:endParaRPr>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ea typeface="+mn-ea"/>
              </a:rPr>
              <a:pPr defTabSz="914400" fontAlgn="auto">
                <a:spcBef>
                  <a:spcPts val="0"/>
                </a:spcBef>
                <a:spcAft>
                  <a:spcPts val="0"/>
                </a:spcAft>
              </a:pPr>
              <a:t>‹#›</a:t>
            </a:fld>
            <a:endParaRPr lang="en-US" dirty="0">
              <a:solidFill>
                <a:srgbClr val="000000">
                  <a:shade val="50000"/>
                </a:srgbClr>
              </a:solidFill>
              <a:latin typeface="Calibri"/>
              <a:ea typeface="+mn-ea"/>
            </a:endParaRPr>
          </a:p>
        </p:txBody>
      </p:sp>
    </p:spTree>
    <p:extLst>
      <p:ext uri="{BB962C8B-B14F-4D97-AF65-F5344CB8AC3E}">
        <p14:creationId xmlns:p14="http://schemas.microsoft.com/office/powerpoint/2010/main" val="21939601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ea typeface="+mn-ea"/>
              </a:rPr>
              <a:pPr defTabSz="914400" fontAlgn="auto">
                <a:spcBef>
                  <a:spcPts val="0"/>
                </a:spcBef>
                <a:spcAft>
                  <a:spcPts val="0"/>
                </a:spcAft>
              </a:pPr>
              <a:t>6/18/2015</a:t>
            </a:fld>
            <a:endParaRPr lang="en-US">
              <a:solidFill>
                <a:srgbClr val="000000">
                  <a:shade val="50000"/>
                </a:srgbClr>
              </a:solidFill>
              <a:latin typeface="Calibri"/>
              <a:ea typeface="+mn-ea"/>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hade val="50000"/>
                </a:srgbClr>
              </a:solidFill>
              <a:latin typeface="Calibri"/>
              <a:ea typeface="+mn-ea"/>
            </a:endParaRPr>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ea typeface="+mn-ea"/>
              </a:rPr>
              <a:pPr defTabSz="914400" fontAlgn="auto">
                <a:spcBef>
                  <a:spcPts val="0"/>
                </a:spcBef>
                <a:spcAft>
                  <a:spcPts val="0"/>
                </a:spcAft>
              </a:pPr>
              <a:t>‹#›</a:t>
            </a:fld>
            <a:endParaRPr lang="en-US" dirty="0">
              <a:solidFill>
                <a:srgbClr val="000000">
                  <a:shade val="50000"/>
                </a:srgbClr>
              </a:solidFill>
              <a:latin typeface="Calibri"/>
              <a:ea typeface="+mn-ea"/>
            </a:endParaRPr>
          </a:p>
        </p:txBody>
      </p:sp>
    </p:spTree>
    <p:extLst>
      <p:ext uri="{BB962C8B-B14F-4D97-AF65-F5344CB8AC3E}">
        <p14:creationId xmlns:p14="http://schemas.microsoft.com/office/powerpoint/2010/main" val="2734505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jp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1.jp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image" Target="../media/image1.jpg"/><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theme" Target="../theme/theme6.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image" Target="../media/image1.jpg"/><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bwMode="auto">
          <a:xfrm>
            <a:off x="0" y="4476744"/>
            <a:ext cx="9144000" cy="2381256"/>
          </a:xfrm>
          <a:prstGeom prst="rect">
            <a:avLst/>
          </a:prstGeom>
          <a:gradFill>
            <a:gsLst>
              <a:gs pos="61000">
                <a:schemeClr val="bg1">
                  <a:alpha val="0"/>
                </a:schemeClr>
              </a:gs>
              <a:gs pos="100000">
                <a:schemeClr val="bg1">
                  <a:lumMod val="8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22000" r="-2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1388" y="46136"/>
            <a:ext cx="8784976" cy="994123"/>
          </a:xfrm>
          <a:prstGeom prst="rect">
            <a:avLst/>
          </a:prstGeom>
        </p:spPr>
        <p:txBody>
          <a:bodyPr vert="horz" lIns="0" tIns="0" rIns="0" bIns="0" rtlCol="0" anchor="t" anchorCtr="0">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0" y="1196752"/>
            <a:ext cx="9144000" cy="5661248"/>
          </a:xfrm>
          <a:prstGeom prst="rect">
            <a:avLst/>
          </a:prstGeom>
        </p:spPr>
        <p:txBody>
          <a:bodyPr vert="horz" lIns="72000" tIns="0" rIns="0" bIns="0" rtlCol="0">
            <a:normAutofit/>
          </a:bodyPr>
          <a:lstStyle/>
          <a:p>
            <a:pPr lvl="0"/>
            <a:r>
              <a:rPr lang="en-US" dirty="0" smtClean="0"/>
              <a:t>Click to edit Master text styles</a:t>
            </a:r>
          </a:p>
        </p:txBody>
      </p:sp>
    </p:spTree>
    <p:extLst>
      <p:ext uri="{BB962C8B-B14F-4D97-AF65-F5344CB8AC3E}">
        <p14:creationId xmlns:p14="http://schemas.microsoft.com/office/powerpoint/2010/main" val="3823554246"/>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Lst>
  <p:txStyles>
    <p:titleStyle>
      <a:lvl1pPr algn="ctr" defTabSz="914400" rtl="0" eaLnBrk="1" latinLnBrk="0" hangingPunct="1">
        <a:spcBef>
          <a:spcPct val="0"/>
        </a:spcBef>
        <a:buNone/>
        <a:defRPr sz="5400"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60000" indent="-360000" algn="l" defTabSz="914400" rtl="0" eaLnBrk="1" latinLnBrk="0" hangingPunct="1">
        <a:spcBef>
          <a:spcPct val="20000"/>
        </a:spcBef>
        <a:buClr>
          <a:srgbClr val="FFFF00"/>
        </a:buClr>
        <a:buSzPct val="120000"/>
        <a:buFont typeface="Arial" pitchFamily="34" charset="0"/>
        <a:buChar char="•"/>
        <a:defRPr sz="4000" kern="1200" baseline="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22000" r="-2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9512" y="274638"/>
            <a:ext cx="8784976" cy="994122"/>
          </a:xfrm>
          <a:prstGeom prst="rect">
            <a:avLst/>
          </a:prstGeom>
        </p:spPr>
        <p:txBody>
          <a:bodyPr vert="horz" lIns="0" tIns="0" rIns="0" bIns="0" rtlCol="0" anchor="t" anchorCtr="0">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0" y="1484784"/>
            <a:ext cx="9144000" cy="5373216"/>
          </a:xfrm>
          <a:prstGeom prst="rect">
            <a:avLst/>
          </a:prstGeom>
        </p:spPr>
        <p:txBody>
          <a:bodyPr vert="horz" lIns="7200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C7C9EF-435C-4BA5-8190-6ABB42CE9159}" type="datetimeFigureOut">
              <a:rPr lang="en-GB" smtClean="0">
                <a:solidFill>
                  <a:prstClr val="black">
                    <a:tint val="75000"/>
                  </a:prstClr>
                </a:solidFill>
              </a:rPr>
              <a:pPr/>
              <a:t>18/06/2015</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BAC96D-87EA-41E5-BA9D-AE76A273EF7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74289018"/>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Lst>
  <p:txStyles>
    <p:titleStyle>
      <a:lvl1pPr algn="ctr" defTabSz="914400" rtl="0" eaLnBrk="1" latinLnBrk="0" hangingPunct="1">
        <a:spcBef>
          <a:spcPct val="0"/>
        </a:spcBef>
        <a:buNone/>
        <a:defRPr sz="5400" kern="1200">
          <a:solidFill>
            <a:srgbClr val="FFFF00"/>
          </a:solidFill>
          <a:latin typeface="+mj-lt"/>
          <a:ea typeface="+mj-ea"/>
          <a:cs typeface="+mj-cs"/>
        </a:defRPr>
      </a:lvl1pPr>
    </p:titleStyle>
    <p:bodyStyle>
      <a:lvl1pPr marL="571500" indent="-571500" algn="l" defTabSz="914400" rtl="0" eaLnBrk="1" latinLnBrk="0" hangingPunct="1">
        <a:spcBef>
          <a:spcPct val="20000"/>
        </a:spcBef>
        <a:buClr>
          <a:srgbClr val="FFFF00"/>
        </a:buClr>
        <a:buSzPct val="120000"/>
        <a:buFont typeface="Arial" pitchFamily="34" charset="0"/>
        <a:buChar char="•"/>
        <a:defRPr sz="36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bwMode="auto">
          <a:xfrm>
            <a:off x="0" y="4476744"/>
            <a:ext cx="9144000" cy="2381256"/>
          </a:xfrm>
          <a:prstGeom prst="rect">
            <a:avLst/>
          </a:prstGeom>
          <a:gradFill>
            <a:gsLst>
              <a:gs pos="61000">
                <a:schemeClr val="bg1">
                  <a:alpha val="0"/>
                </a:schemeClr>
              </a:gs>
              <a:gs pos="100000">
                <a:schemeClr val="bg1">
                  <a:lumMod val="8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94988631"/>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22000" r="-2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9512" y="274638"/>
            <a:ext cx="8784976" cy="994122"/>
          </a:xfrm>
          <a:prstGeom prst="rect">
            <a:avLst/>
          </a:prstGeom>
        </p:spPr>
        <p:txBody>
          <a:bodyPr vert="horz" lIns="0" tIns="0" rIns="0" bIns="0" rtlCol="0" anchor="t" anchorCtr="0">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0" y="1484784"/>
            <a:ext cx="9144000" cy="5373216"/>
          </a:xfrm>
          <a:prstGeom prst="rect">
            <a:avLst/>
          </a:prstGeom>
        </p:spPr>
        <p:txBody>
          <a:bodyPr vert="horz" lIns="7200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C7C9EF-435C-4BA5-8190-6ABB42CE9159}" type="datetimeFigureOut">
              <a:rPr lang="en-GB" smtClean="0">
                <a:solidFill>
                  <a:prstClr val="black">
                    <a:tint val="75000"/>
                  </a:prstClr>
                </a:solidFill>
              </a:rPr>
              <a:pPr/>
              <a:t>18/06/2015</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BAC96D-87EA-41E5-BA9D-AE76A273EF7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37982516"/>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Lst>
  <p:txStyles>
    <p:titleStyle>
      <a:lvl1pPr algn="ctr" defTabSz="914400" rtl="0" eaLnBrk="1" latinLnBrk="0" hangingPunct="1">
        <a:spcBef>
          <a:spcPct val="0"/>
        </a:spcBef>
        <a:buNone/>
        <a:defRPr sz="5400" kern="1200">
          <a:solidFill>
            <a:srgbClr val="FFFF00"/>
          </a:solidFill>
          <a:latin typeface="+mj-lt"/>
          <a:ea typeface="+mj-ea"/>
          <a:cs typeface="+mj-cs"/>
        </a:defRPr>
      </a:lvl1pPr>
    </p:titleStyle>
    <p:bodyStyle>
      <a:lvl1pPr marL="571500" indent="-571500" algn="l" defTabSz="914400" rtl="0" eaLnBrk="1" latinLnBrk="0" hangingPunct="1">
        <a:spcBef>
          <a:spcPct val="20000"/>
        </a:spcBef>
        <a:buClr>
          <a:srgbClr val="FFFF00"/>
        </a:buClr>
        <a:buSzPct val="120000"/>
        <a:buFont typeface="Arial" pitchFamily="34" charset="0"/>
        <a:buChar char="•"/>
        <a:defRPr sz="36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l="-22000" r="-2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9512" y="274638"/>
            <a:ext cx="8784976" cy="994122"/>
          </a:xfrm>
          <a:prstGeom prst="rect">
            <a:avLst/>
          </a:prstGeom>
        </p:spPr>
        <p:txBody>
          <a:bodyPr vert="horz" lIns="0" tIns="0" rIns="0" bIns="0" rtlCol="0" anchor="t" anchorCtr="0">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0" y="1484784"/>
            <a:ext cx="9144000" cy="5373216"/>
          </a:xfrm>
          <a:prstGeom prst="rect">
            <a:avLst/>
          </a:prstGeom>
        </p:spPr>
        <p:txBody>
          <a:bodyPr vert="horz" lIns="7200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C7C9EF-435C-4BA5-8190-6ABB42CE9159}" type="datetimeFigureOut">
              <a:rPr lang="en-GB" smtClean="0">
                <a:solidFill>
                  <a:prstClr val="black">
                    <a:tint val="75000"/>
                  </a:prstClr>
                </a:solidFill>
              </a:rPr>
              <a:pPr/>
              <a:t>18/06/2015</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BAC96D-87EA-41E5-BA9D-AE76A273EF7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59993877"/>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 id="2147483842" r:id="rId18"/>
  </p:sldLayoutIdLst>
  <p:txStyles>
    <p:titleStyle>
      <a:lvl1pPr algn="ctr" defTabSz="914400" rtl="0" eaLnBrk="1" latinLnBrk="0" hangingPunct="1">
        <a:spcBef>
          <a:spcPct val="0"/>
        </a:spcBef>
        <a:buNone/>
        <a:defRPr sz="5400" kern="1200">
          <a:solidFill>
            <a:srgbClr val="FFFF00"/>
          </a:solidFill>
          <a:latin typeface="+mj-lt"/>
          <a:ea typeface="+mj-ea"/>
          <a:cs typeface="+mj-cs"/>
        </a:defRPr>
      </a:lvl1pPr>
    </p:titleStyle>
    <p:bodyStyle>
      <a:lvl1pPr marL="571500" indent="-571500" algn="l" defTabSz="914400" rtl="0" eaLnBrk="1" latinLnBrk="0" hangingPunct="1">
        <a:spcBef>
          <a:spcPct val="20000"/>
        </a:spcBef>
        <a:buClr>
          <a:srgbClr val="FFFF00"/>
        </a:buClr>
        <a:buSzPct val="120000"/>
        <a:buFont typeface="Arial" pitchFamily="34" charset="0"/>
        <a:buChar char="•"/>
        <a:defRPr sz="36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22000" r="-2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1388" y="46136"/>
            <a:ext cx="8784976" cy="994123"/>
          </a:xfrm>
          <a:prstGeom prst="rect">
            <a:avLst/>
          </a:prstGeom>
        </p:spPr>
        <p:txBody>
          <a:bodyPr vert="horz" lIns="0" tIns="0" rIns="0" bIns="0" rtlCol="0" anchor="t" anchorCtr="0">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0" y="1196752"/>
            <a:ext cx="9144000" cy="5661248"/>
          </a:xfrm>
          <a:prstGeom prst="rect">
            <a:avLst/>
          </a:prstGeom>
        </p:spPr>
        <p:txBody>
          <a:bodyPr vert="horz" lIns="72000" tIns="0" rIns="0" bIns="0" rtlCol="0">
            <a:normAutofit/>
          </a:bodyPr>
          <a:lstStyle/>
          <a:p>
            <a:pPr lvl="0"/>
            <a:r>
              <a:rPr lang="en-US" dirty="0" smtClean="0"/>
              <a:t>Click to edit Master text styles</a:t>
            </a:r>
          </a:p>
        </p:txBody>
      </p:sp>
    </p:spTree>
    <p:extLst>
      <p:ext uri="{BB962C8B-B14F-4D97-AF65-F5344CB8AC3E}">
        <p14:creationId xmlns:p14="http://schemas.microsoft.com/office/powerpoint/2010/main" val="2709677986"/>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Lst>
  <p:txStyles>
    <p:titleStyle>
      <a:lvl1pPr algn="ctr" defTabSz="914400" rtl="0" eaLnBrk="1" latinLnBrk="0" hangingPunct="1">
        <a:spcBef>
          <a:spcPct val="0"/>
        </a:spcBef>
        <a:buNone/>
        <a:defRPr sz="5400"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60000" indent="-360000" algn="l" defTabSz="914400" rtl="0" eaLnBrk="1" latinLnBrk="0" hangingPunct="1">
        <a:spcBef>
          <a:spcPct val="20000"/>
        </a:spcBef>
        <a:buClr>
          <a:srgbClr val="FFFF00"/>
        </a:buClr>
        <a:buSzPct val="120000"/>
        <a:buFont typeface="Arial" pitchFamily="34" charset="0"/>
        <a:buChar char="•"/>
        <a:defRPr sz="4000" kern="1200" baseline="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7.png"/><Relationship Id="rId4" Type="http://schemas.openxmlformats.org/officeDocument/2006/relationships/image" Target="../media/image11.jp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13.jpg"/></Relationships>
</file>

<file path=ppt/slides/_rels/slide1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8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8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8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hyperlink" Target="../Preparation/Journey%20Maps.pptx"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22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9.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hyperlink" Target="../Preparation/Journey%20Maps.pptx" TargetMode="External"/><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3" Type="http://schemas.openxmlformats.org/officeDocument/2006/relationships/hyperlink" Target="http://freedomarc.wordpress.com/2014/04/13/grow-your-own/" TargetMode="External"/><Relationship Id="rId2" Type="http://schemas.openxmlformats.org/officeDocument/2006/relationships/hyperlink" Target="http://freedomarc.wordpress.com/2014/05/16/store-or-shred/" TargetMode="External"/><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3" Type="http://schemas.openxmlformats.org/officeDocument/2006/relationships/hyperlink" Target="http://freedomarc.wordpress.com/2014/04/13/grow-your-own/" TargetMode="External"/><Relationship Id="rId2" Type="http://schemas.openxmlformats.org/officeDocument/2006/relationships/hyperlink" Target="http://freedomarc.wordpress.com/2014/05/16/store-or-shred/" TargetMode="External"/><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3" Type="http://schemas.openxmlformats.org/officeDocument/2006/relationships/hyperlink" Target="http://freedomarc.wordpress.com/2014/04/13/grow-your-own/" TargetMode="External"/><Relationship Id="rId2" Type="http://schemas.openxmlformats.org/officeDocument/2006/relationships/hyperlink" Target="http://freedomarc.wordpress.com/2014/05/16/store-or-shred/" TargetMode="External"/><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3" Type="http://schemas.openxmlformats.org/officeDocument/2006/relationships/hyperlink" Target="http://freedomarc.wordpress.com/2014/04/13/grow-your-own/" TargetMode="External"/><Relationship Id="rId2" Type="http://schemas.openxmlformats.org/officeDocument/2006/relationships/hyperlink" Target="http://freedomarc.wordpress.com/2014/05/16/store-or-shred/" TargetMode="External"/><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3" Type="http://schemas.openxmlformats.org/officeDocument/2006/relationships/hyperlink" Target="http://freedomarc.wordpress.com/2014/04/13/grow-your-own/" TargetMode="External"/><Relationship Id="rId2" Type="http://schemas.openxmlformats.org/officeDocument/2006/relationships/hyperlink" Target="http://freedomarc.wordpress.com/2014/05/16/store-or-shred/"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t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png"/><Relationship Id="rId4" Type="http://schemas.openxmlformats.org/officeDocument/2006/relationships/image" Target="../media/image6.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706693"/>
          </a:xfrm>
        </p:spPr>
        <p:txBody>
          <a:bodyPr>
            <a:noAutofit/>
          </a:bodyPr>
          <a:lstStyle/>
          <a:p>
            <a:r>
              <a:rPr lang="en-GB" dirty="0" smtClean="0">
                <a:effectLst>
                  <a:outerShdw blurRad="38100" dist="38100" dir="2700000" algn="tl">
                    <a:srgbClr val="000000"/>
                  </a:outerShdw>
                </a:effectLst>
              </a:rPr>
              <a:t>Engaging God</a:t>
            </a:r>
            <a:endParaRPr lang="en-GB" dirty="0"/>
          </a:p>
        </p:txBody>
      </p:sp>
      <p:sp>
        <p:nvSpPr>
          <p:cNvPr id="3" name="Content Placeholder 2"/>
          <p:cNvSpPr>
            <a:spLocks noGrp="1"/>
          </p:cNvSpPr>
          <p:nvPr>
            <p:ph idx="1"/>
          </p:nvPr>
        </p:nvSpPr>
        <p:spPr>
          <a:xfrm>
            <a:off x="0" y="980728"/>
            <a:ext cx="9144000" cy="5877272"/>
          </a:xfrm>
        </p:spPr>
        <p:txBody>
          <a:bodyPr>
            <a:normAutofit lnSpcReduction="10000"/>
          </a:bodyPr>
          <a:lstStyle/>
          <a:p>
            <a:r>
              <a:rPr lang="en-GB" sz="4800" dirty="0" smtClean="0"/>
              <a:t>We are on a journey or an adventure together discovering how to engage the spiritual realms</a:t>
            </a:r>
          </a:p>
          <a:p>
            <a:r>
              <a:rPr lang="en-GB" sz="4800" dirty="0" smtClean="0"/>
              <a:t>Discovering those realms within us around us &amp; the heavenly realms</a:t>
            </a:r>
          </a:p>
          <a:p>
            <a:r>
              <a:rPr lang="en-GB" sz="4800" dirty="0" smtClean="0"/>
              <a:t>On this journey we are going to follow the pathway of relationship and responsibility </a:t>
            </a:r>
          </a:p>
        </p:txBody>
      </p:sp>
    </p:spTree>
    <p:extLst>
      <p:ext uri="{BB962C8B-B14F-4D97-AF65-F5344CB8AC3E}">
        <p14:creationId xmlns:p14="http://schemas.microsoft.com/office/powerpoint/2010/main" val="4078709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8229600" cy="708688"/>
          </a:xfrm>
        </p:spPr>
        <p:txBody>
          <a:bodyPr>
            <a:normAutofit fontScale="90000"/>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80728"/>
            <a:ext cx="9144000" cy="5877272"/>
          </a:xfrm>
        </p:spPr>
        <p:txBody>
          <a:bodyPr lIns="0" tIns="0" rIns="0" bIns="0">
            <a:normAutofit fontScale="85000" lnSpcReduction="20000"/>
          </a:bodyPr>
          <a:lstStyle/>
          <a:p>
            <a:pPr>
              <a:lnSpc>
                <a:spcPct val="120000"/>
              </a:lnSpc>
              <a:spcBef>
                <a:spcPts val="600"/>
              </a:spcBef>
            </a:pPr>
            <a:r>
              <a:rPr lang="en-GB" sz="4400" dirty="0"/>
              <a:t>Gen </a:t>
            </a:r>
            <a:r>
              <a:rPr lang="en-GB" sz="4400" dirty="0" smtClean="0"/>
              <a:t>3:7 </a:t>
            </a:r>
            <a:r>
              <a:rPr lang="en-GB" sz="4400" dirty="0">
                <a:effectLst/>
              </a:rPr>
              <a:t>they sewed fig leaves together and </a:t>
            </a:r>
            <a:r>
              <a:rPr lang="en-GB" sz="4400" dirty="0">
                <a:solidFill>
                  <a:srgbClr val="FFFF00"/>
                </a:solidFill>
                <a:effectLst/>
              </a:rPr>
              <a:t>made themselves loin coverings</a:t>
            </a:r>
            <a:r>
              <a:rPr lang="en-GB" sz="4400" dirty="0">
                <a:effectLst/>
              </a:rPr>
              <a:t>.</a:t>
            </a:r>
            <a:r>
              <a:rPr lang="en-GB" sz="4400" dirty="0" smtClean="0"/>
              <a:t> </a:t>
            </a:r>
            <a:r>
              <a:rPr lang="en-GB" sz="4400" dirty="0"/>
              <a:t>8 They heard the sound of the Lord God walking in the garden in the cool of the day, and the man and his wife </a:t>
            </a:r>
            <a:r>
              <a:rPr lang="en-GB" sz="4400" dirty="0">
                <a:solidFill>
                  <a:srgbClr val="FFFF00"/>
                </a:solidFill>
              </a:rPr>
              <a:t>hid themselves </a:t>
            </a:r>
            <a:r>
              <a:rPr lang="en-GB" sz="4400" dirty="0"/>
              <a:t>from the presence of the Lord God among the trees of the garden. 9 Then the Lord God called to the man, and said to him, “Where are you?” 10 He said, “I heard the sound of You in the garden, and </a:t>
            </a:r>
            <a:r>
              <a:rPr lang="en-GB" sz="4400" dirty="0">
                <a:solidFill>
                  <a:srgbClr val="FFFF00"/>
                </a:solidFill>
              </a:rPr>
              <a:t>I was afraid</a:t>
            </a:r>
            <a:endParaRPr lang="en-GB" sz="4400" dirty="0" smtClean="0">
              <a:solidFill>
                <a:srgbClr val="FFFF00"/>
              </a:solidFill>
            </a:endParaRPr>
          </a:p>
        </p:txBody>
      </p:sp>
    </p:spTree>
    <p:extLst>
      <p:ext uri="{BB962C8B-B14F-4D97-AF65-F5344CB8AC3E}">
        <p14:creationId xmlns:p14="http://schemas.microsoft.com/office/powerpoint/2010/main" val="276801046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a:effectLst/>
              </a:rPr>
              <a:t>John </a:t>
            </a:r>
            <a:r>
              <a:rPr lang="en-GB" sz="4400" dirty="0" smtClean="0">
                <a:effectLst/>
              </a:rPr>
              <a:t>1:12 But </a:t>
            </a:r>
            <a:r>
              <a:rPr lang="en-GB" sz="4400" dirty="0">
                <a:effectLst/>
              </a:rPr>
              <a:t>to all who believed him and accepted him, he gave </a:t>
            </a:r>
            <a:r>
              <a:rPr lang="en-GB" sz="4400" dirty="0">
                <a:solidFill>
                  <a:srgbClr val="FFFF00"/>
                </a:solidFill>
                <a:effectLst/>
              </a:rPr>
              <a:t>the right </a:t>
            </a:r>
            <a:r>
              <a:rPr lang="en-GB" sz="4400" dirty="0">
                <a:effectLst/>
              </a:rPr>
              <a:t>to become </a:t>
            </a:r>
            <a:r>
              <a:rPr lang="en-GB" sz="4400" dirty="0">
                <a:solidFill>
                  <a:srgbClr val="FFFF00"/>
                </a:solidFill>
                <a:effectLst/>
              </a:rPr>
              <a:t>children of God</a:t>
            </a:r>
            <a:r>
              <a:rPr lang="en-GB" sz="4400" dirty="0" smtClean="0">
                <a:effectLst/>
              </a:rPr>
              <a:t>.</a:t>
            </a:r>
          </a:p>
          <a:p>
            <a:r>
              <a:rPr lang="en-GB" sz="4400" dirty="0">
                <a:effectLst/>
              </a:rPr>
              <a:t>Rom 8:14 For all who are led by the Spirit of God are </a:t>
            </a:r>
            <a:r>
              <a:rPr lang="en-GB" sz="4400" dirty="0">
                <a:solidFill>
                  <a:srgbClr val="FFFF00"/>
                </a:solidFill>
                <a:effectLst/>
              </a:rPr>
              <a:t>children of God</a:t>
            </a:r>
            <a:r>
              <a:rPr lang="en-GB" sz="4400" dirty="0">
                <a:effectLst/>
              </a:rPr>
              <a:t>. So you have not received a spirit that makes you fearful slaves. Instead, you received God's Spirit when he </a:t>
            </a:r>
            <a:r>
              <a:rPr lang="en-GB" sz="4400" dirty="0">
                <a:solidFill>
                  <a:srgbClr val="FFFF00"/>
                </a:solidFill>
                <a:effectLst/>
              </a:rPr>
              <a:t>adopted</a:t>
            </a:r>
            <a:r>
              <a:rPr lang="en-GB" sz="4400" dirty="0">
                <a:effectLst/>
              </a:rPr>
              <a:t> you as his </a:t>
            </a:r>
            <a:r>
              <a:rPr lang="en-GB" sz="4400" dirty="0">
                <a:solidFill>
                  <a:srgbClr val="FFFF00"/>
                </a:solidFill>
                <a:effectLst/>
              </a:rPr>
              <a:t>own children</a:t>
            </a:r>
            <a:r>
              <a:rPr lang="en-GB" sz="4400" dirty="0">
                <a:effectLst/>
              </a:rPr>
              <a:t>.</a:t>
            </a:r>
          </a:p>
        </p:txBody>
      </p:sp>
    </p:spTree>
    <p:extLst>
      <p:ext uri="{BB962C8B-B14F-4D97-AF65-F5344CB8AC3E}">
        <p14:creationId xmlns:p14="http://schemas.microsoft.com/office/powerpoint/2010/main" val="405543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800" dirty="0"/>
              <a:t>1 John </a:t>
            </a:r>
            <a:r>
              <a:rPr lang="en-GB" sz="4800" dirty="0" smtClean="0"/>
              <a:t>3:1 </a:t>
            </a:r>
            <a:r>
              <a:rPr lang="en-GB" sz="4800" dirty="0"/>
              <a:t>See how </a:t>
            </a:r>
            <a:r>
              <a:rPr lang="en-GB" sz="4800" dirty="0">
                <a:solidFill>
                  <a:srgbClr val="FFFF00"/>
                </a:solidFill>
              </a:rPr>
              <a:t>great a love </a:t>
            </a:r>
            <a:r>
              <a:rPr lang="en-GB" sz="4800" dirty="0"/>
              <a:t>the Father has bestowed on us, that we would be called children of </a:t>
            </a:r>
            <a:r>
              <a:rPr lang="en-GB" sz="4800" dirty="0" smtClean="0"/>
              <a:t>God</a:t>
            </a:r>
          </a:p>
          <a:p>
            <a:r>
              <a:rPr lang="en-GB" sz="4800" dirty="0" smtClean="0"/>
              <a:t>1 </a:t>
            </a:r>
            <a:r>
              <a:rPr lang="en-GB" sz="4800" dirty="0"/>
              <a:t>John </a:t>
            </a:r>
            <a:r>
              <a:rPr lang="en-GB" sz="4800" dirty="0" smtClean="0"/>
              <a:t>3:1 See </a:t>
            </a:r>
            <a:r>
              <a:rPr lang="en-GB" sz="4800" dirty="0"/>
              <a:t>what </a:t>
            </a:r>
            <a:r>
              <a:rPr lang="en-GB" sz="4800" dirty="0">
                <a:solidFill>
                  <a:srgbClr val="FFFF00"/>
                </a:solidFill>
              </a:rPr>
              <a:t>great love </a:t>
            </a:r>
            <a:r>
              <a:rPr lang="en-GB" sz="4800" dirty="0"/>
              <a:t>the Father has </a:t>
            </a:r>
            <a:r>
              <a:rPr lang="en-GB" sz="4800" dirty="0">
                <a:solidFill>
                  <a:srgbClr val="FFFF00"/>
                </a:solidFill>
              </a:rPr>
              <a:t>lavished on us</a:t>
            </a:r>
            <a:r>
              <a:rPr lang="en-GB" sz="4800" dirty="0"/>
              <a:t>, that we should be called children of God! </a:t>
            </a:r>
          </a:p>
        </p:txBody>
      </p:sp>
    </p:spTree>
    <p:extLst>
      <p:ext uri="{BB962C8B-B14F-4D97-AF65-F5344CB8AC3E}">
        <p14:creationId xmlns:p14="http://schemas.microsoft.com/office/powerpoint/2010/main" val="421225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Redeemed </a:t>
            </a:r>
            <a:r>
              <a:rPr lang="en-GB" sz="4400" dirty="0"/>
              <a:t>from slavery </a:t>
            </a:r>
            <a:r>
              <a:rPr lang="en-GB" sz="4400" dirty="0" smtClean="0"/>
              <a:t>by Jesus.</a:t>
            </a:r>
          </a:p>
          <a:p>
            <a:r>
              <a:rPr lang="en-GB" sz="4400" dirty="0" smtClean="0"/>
              <a:t>Bought </a:t>
            </a:r>
            <a:r>
              <a:rPr lang="en-GB" sz="4400" dirty="0"/>
              <a:t>back from slavery given a </a:t>
            </a:r>
            <a:r>
              <a:rPr lang="en-GB" sz="4400" dirty="0" smtClean="0"/>
              <a:t>new home </a:t>
            </a:r>
            <a:r>
              <a:rPr lang="en-GB" sz="4400" dirty="0"/>
              <a:t>and a </a:t>
            </a:r>
            <a:r>
              <a:rPr lang="en-GB" sz="4400" dirty="0" smtClean="0"/>
              <a:t>family.</a:t>
            </a:r>
          </a:p>
          <a:p>
            <a:r>
              <a:rPr lang="en-GB" sz="4400" dirty="0" smtClean="0"/>
              <a:t>We are adopted as sons into the family of the King</a:t>
            </a:r>
          </a:p>
          <a:p>
            <a:r>
              <a:rPr lang="en-GB" sz="4400" dirty="0" smtClean="0"/>
              <a:t>We are royalty – princess &amp; princesses </a:t>
            </a:r>
          </a:p>
          <a:p>
            <a:r>
              <a:rPr lang="en-GB" sz="4400" dirty="0" smtClean="0"/>
              <a:t>Regardless of history or background</a:t>
            </a:r>
          </a:p>
        </p:txBody>
      </p:sp>
    </p:spTree>
    <p:extLst>
      <p:ext uri="{BB962C8B-B14F-4D97-AF65-F5344CB8AC3E}">
        <p14:creationId xmlns:p14="http://schemas.microsoft.com/office/powerpoint/2010/main" val="248590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Born again into a </a:t>
            </a:r>
            <a:r>
              <a:rPr lang="en-GB" sz="4400" dirty="0" smtClean="0"/>
              <a:t>new family </a:t>
            </a:r>
            <a:r>
              <a:rPr lang="en-GB" sz="4400" dirty="0"/>
              <a:t>with a new identity</a:t>
            </a:r>
          </a:p>
          <a:p>
            <a:r>
              <a:rPr lang="en-GB" sz="4400" dirty="0" smtClean="0"/>
              <a:t>We have a new heavenly home &amp; are a home of God</a:t>
            </a:r>
            <a:endParaRPr lang="en-GB" sz="4400" dirty="0"/>
          </a:p>
          <a:p>
            <a:r>
              <a:rPr lang="en-GB" sz="4400" dirty="0"/>
              <a:t>New </a:t>
            </a:r>
            <a:r>
              <a:rPr lang="en-GB" sz="4400" dirty="0" smtClean="0"/>
              <a:t>heavenly citizenship</a:t>
            </a:r>
          </a:p>
          <a:p>
            <a:r>
              <a:rPr lang="en-GB" sz="4400" dirty="0" smtClean="0"/>
              <a:t>New </a:t>
            </a:r>
            <a:r>
              <a:rPr lang="en-GB" sz="4400" dirty="0"/>
              <a:t>yet </a:t>
            </a:r>
            <a:r>
              <a:rPr lang="en-GB" sz="4400" dirty="0" smtClean="0"/>
              <a:t>eternal identity &amp; purpose</a:t>
            </a:r>
            <a:endParaRPr lang="en-GB" sz="4400" dirty="0"/>
          </a:p>
          <a:p>
            <a:r>
              <a:rPr lang="en-GB" sz="4400" dirty="0"/>
              <a:t>Sonship with a relationship with  the Father</a:t>
            </a:r>
          </a:p>
          <a:p>
            <a:pPr marL="0" indent="0">
              <a:buNone/>
            </a:pPr>
            <a:endParaRPr lang="en-GB" sz="4400" dirty="0">
              <a:effectLst>
                <a:outerShdw blurRad="38100" dist="38100" dir="2700000" algn="ctr" rotWithShape="0">
                  <a:schemeClr val="bg1"/>
                </a:outerShdw>
              </a:effectLst>
            </a:endParaRPr>
          </a:p>
        </p:txBody>
      </p:sp>
    </p:spTree>
    <p:extLst>
      <p:ext uri="{BB962C8B-B14F-4D97-AF65-F5344CB8AC3E}">
        <p14:creationId xmlns:p14="http://schemas.microsoft.com/office/powerpoint/2010/main" val="122444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r>
              <a:rPr lang="en-GB" sz="4400" dirty="0" smtClean="0"/>
              <a:t>Every blessing of the new covenant comes </a:t>
            </a:r>
            <a:r>
              <a:rPr lang="en-GB" sz="4400" dirty="0"/>
              <a:t>through our union </a:t>
            </a:r>
            <a:r>
              <a:rPr lang="en-GB" sz="4400" dirty="0" smtClean="0"/>
              <a:t>with Jesus</a:t>
            </a:r>
          </a:p>
          <a:p>
            <a:r>
              <a:rPr lang="en-GB" sz="4400" dirty="0"/>
              <a:t>O</a:t>
            </a:r>
            <a:r>
              <a:rPr lang="en-GB" sz="4400" dirty="0" smtClean="0"/>
              <a:t>ur </a:t>
            </a:r>
            <a:r>
              <a:rPr lang="en-GB" sz="4400" dirty="0"/>
              <a:t>adoption, </a:t>
            </a:r>
            <a:endParaRPr lang="en-GB" sz="4400" dirty="0" smtClean="0"/>
          </a:p>
          <a:p>
            <a:r>
              <a:rPr lang="en-GB" sz="4400" dirty="0" smtClean="0"/>
              <a:t>In Christ, we </a:t>
            </a:r>
            <a:r>
              <a:rPr lang="en-GB" sz="4400" dirty="0"/>
              <a:t>become </a:t>
            </a:r>
            <a:r>
              <a:rPr lang="en-GB" sz="4400" dirty="0" smtClean="0"/>
              <a:t>His sons </a:t>
            </a:r>
            <a:r>
              <a:rPr lang="en-GB" sz="4400" dirty="0"/>
              <a:t>and daughters </a:t>
            </a:r>
            <a:r>
              <a:rPr lang="en-GB" sz="4400" dirty="0" smtClean="0"/>
              <a:t>&amp; God </a:t>
            </a:r>
            <a:r>
              <a:rPr lang="en-GB" sz="4400" dirty="0"/>
              <a:t>becomes our Father</a:t>
            </a:r>
            <a:r>
              <a:rPr lang="en-GB" sz="4400" dirty="0" smtClean="0"/>
              <a:t>.</a:t>
            </a:r>
            <a:r>
              <a:rPr lang="en-GB" sz="4400" dirty="0"/>
              <a:t> </a:t>
            </a:r>
            <a:endParaRPr lang="en-GB" sz="4400" dirty="0" smtClean="0"/>
          </a:p>
          <a:p>
            <a:r>
              <a:rPr lang="en-GB" sz="4400" dirty="0" smtClean="0"/>
              <a:t>Gal 3:26 For </a:t>
            </a:r>
            <a:r>
              <a:rPr lang="en-GB" sz="4400" dirty="0"/>
              <a:t>you are all sons of God through faith in Christ Jesus.</a:t>
            </a:r>
            <a:endParaRPr lang="en-GB" sz="4400" dirty="0" smtClean="0"/>
          </a:p>
          <a:p>
            <a:r>
              <a:rPr lang="en-GB" sz="4400" dirty="0" smtClean="0"/>
              <a:t>Everything comes through faith by grace</a:t>
            </a:r>
            <a:endParaRPr lang="en-GB" sz="4400" dirty="0"/>
          </a:p>
        </p:txBody>
      </p:sp>
    </p:spTree>
    <p:extLst>
      <p:ext uri="{BB962C8B-B14F-4D97-AF65-F5344CB8AC3E}">
        <p14:creationId xmlns:p14="http://schemas.microsoft.com/office/powerpoint/2010/main" val="261746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Gal 4:6 Because </a:t>
            </a:r>
            <a:r>
              <a:rPr lang="en-GB" sz="4400" dirty="0">
                <a:solidFill>
                  <a:srgbClr val="FFFF00"/>
                </a:solidFill>
              </a:rPr>
              <a:t>you are sons</a:t>
            </a:r>
            <a:r>
              <a:rPr lang="en-GB" sz="4400" dirty="0"/>
              <a:t>, God has sent forth the Spirit of </a:t>
            </a:r>
            <a:r>
              <a:rPr lang="en-GB" sz="4400" dirty="0">
                <a:solidFill>
                  <a:srgbClr val="FFFF00"/>
                </a:solidFill>
              </a:rPr>
              <a:t>His Son into our hearts</a:t>
            </a:r>
            <a:r>
              <a:rPr lang="en-GB" sz="4400" dirty="0"/>
              <a:t>, crying, “Abba! Father</a:t>
            </a:r>
            <a:r>
              <a:rPr lang="en-GB" sz="4400" dirty="0" smtClean="0"/>
              <a:t>!”</a:t>
            </a:r>
          </a:p>
          <a:p>
            <a:r>
              <a:rPr lang="en-GB" sz="4400" dirty="0"/>
              <a:t>Rom 8:15 For you have not received a </a:t>
            </a:r>
            <a:r>
              <a:rPr lang="en-GB" sz="4400" dirty="0">
                <a:solidFill>
                  <a:srgbClr val="FFFF00"/>
                </a:solidFill>
              </a:rPr>
              <a:t>spirit of slavery </a:t>
            </a:r>
            <a:r>
              <a:rPr lang="en-GB" sz="4400" dirty="0"/>
              <a:t>leading to fear again, but you have received a </a:t>
            </a:r>
            <a:r>
              <a:rPr lang="en-GB" sz="4400" dirty="0">
                <a:solidFill>
                  <a:srgbClr val="FFFF00"/>
                </a:solidFill>
              </a:rPr>
              <a:t>spirit of adoption as sons</a:t>
            </a:r>
            <a:r>
              <a:rPr lang="en-GB" sz="4400" dirty="0"/>
              <a:t> by which we cry out, “Abba! Father!”</a:t>
            </a:r>
          </a:p>
          <a:p>
            <a:pPr marL="0" indent="0">
              <a:buNone/>
            </a:pPr>
            <a:endParaRPr lang="en-GB" sz="4400" dirty="0" smtClean="0"/>
          </a:p>
        </p:txBody>
      </p:sp>
    </p:spTree>
    <p:extLst>
      <p:ext uri="{BB962C8B-B14F-4D97-AF65-F5344CB8AC3E}">
        <p14:creationId xmlns:p14="http://schemas.microsoft.com/office/powerpoint/2010/main" val="3898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err="1" smtClean="0"/>
              <a:t>Eph</a:t>
            </a:r>
            <a:r>
              <a:rPr lang="en-GB" sz="4400" dirty="0"/>
              <a:t> </a:t>
            </a:r>
            <a:r>
              <a:rPr lang="en-GB" sz="4400" dirty="0" smtClean="0"/>
              <a:t>1:</a:t>
            </a:r>
            <a:r>
              <a:rPr lang="en-GB" sz="4400" dirty="0" smtClean="0">
                <a:effectLst/>
              </a:rPr>
              <a:t>4</a:t>
            </a:r>
            <a:r>
              <a:rPr lang="en-GB" sz="4400" b="1" dirty="0" smtClean="0">
                <a:effectLst/>
              </a:rPr>
              <a:t> </a:t>
            </a:r>
            <a:r>
              <a:rPr lang="en-GB" sz="4400" dirty="0" smtClean="0"/>
              <a:t>just </a:t>
            </a:r>
            <a:r>
              <a:rPr lang="en-GB" sz="4400" dirty="0"/>
              <a:t>as </a:t>
            </a:r>
            <a:r>
              <a:rPr lang="en-GB" sz="4400" dirty="0">
                <a:solidFill>
                  <a:srgbClr val="FFFF00"/>
                </a:solidFill>
              </a:rPr>
              <a:t>He chose us in Him before the foundation of the world</a:t>
            </a:r>
            <a:r>
              <a:rPr lang="en-GB" sz="4400" dirty="0"/>
              <a:t>, that we would be holy and blameless before Him. In </a:t>
            </a:r>
            <a:r>
              <a:rPr lang="en-GB" sz="4400" dirty="0" smtClean="0"/>
              <a:t>love 5 </a:t>
            </a:r>
            <a:r>
              <a:rPr lang="en-GB" sz="4400" dirty="0">
                <a:solidFill>
                  <a:srgbClr val="FFFF00"/>
                </a:solidFill>
              </a:rPr>
              <a:t>He predestined us to adoption as sons </a:t>
            </a:r>
            <a:r>
              <a:rPr lang="en-GB" sz="4400" dirty="0"/>
              <a:t>through Jesus Christ to Himself, according to the kind </a:t>
            </a:r>
            <a:r>
              <a:rPr lang="en-GB" sz="4400" dirty="0" smtClean="0"/>
              <a:t>intention </a:t>
            </a:r>
            <a:r>
              <a:rPr lang="en-GB" sz="4400" dirty="0"/>
              <a:t>of His will</a:t>
            </a:r>
            <a:r>
              <a:rPr lang="en-GB" sz="4400" dirty="0" smtClean="0"/>
              <a:t>,</a:t>
            </a:r>
          </a:p>
          <a:p>
            <a:r>
              <a:rPr lang="en-GB" sz="4400" dirty="0"/>
              <a:t>Matt 5:45 so that you may be </a:t>
            </a:r>
            <a:r>
              <a:rPr lang="en-GB" sz="4400" dirty="0">
                <a:solidFill>
                  <a:srgbClr val="FFFF00"/>
                </a:solidFill>
              </a:rPr>
              <a:t>sons of your Father </a:t>
            </a:r>
            <a:r>
              <a:rPr lang="en-GB" sz="4400" dirty="0"/>
              <a:t>who is in heaven</a:t>
            </a:r>
          </a:p>
          <a:p>
            <a:pPr marL="0" indent="0">
              <a:buNone/>
            </a:pPr>
            <a:endParaRPr lang="en-GB" sz="4400" dirty="0" smtClean="0"/>
          </a:p>
        </p:txBody>
      </p:sp>
    </p:spTree>
    <p:extLst>
      <p:ext uri="{BB962C8B-B14F-4D97-AF65-F5344CB8AC3E}">
        <p14:creationId xmlns:p14="http://schemas.microsoft.com/office/powerpoint/2010/main" val="324154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800" dirty="0"/>
              <a:t>Rom 8:16 The Spirit Himself testifies with our spirit that we are </a:t>
            </a:r>
            <a:r>
              <a:rPr lang="en-GB" sz="4800" dirty="0">
                <a:solidFill>
                  <a:srgbClr val="FFFF00"/>
                </a:solidFill>
              </a:rPr>
              <a:t>children of God</a:t>
            </a:r>
            <a:r>
              <a:rPr lang="en-GB" sz="4800" dirty="0"/>
              <a:t>, 17 and if children, heirs also, </a:t>
            </a:r>
            <a:r>
              <a:rPr lang="en-GB" sz="4800" dirty="0">
                <a:solidFill>
                  <a:srgbClr val="FFFF00"/>
                </a:solidFill>
              </a:rPr>
              <a:t>heirs of God </a:t>
            </a:r>
            <a:r>
              <a:rPr lang="en-GB" sz="4800" dirty="0"/>
              <a:t>and </a:t>
            </a:r>
            <a:r>
              <a:rPr lang="en-GB" sz="4800" dirty="0">
                <a:solidFill>
                  <a:srgbClr val="FFFF00"/>
                </a:solidFill>
              </a:rPr>
              <a:t>fellow heirs with Christ</a:t>
            </a:r>
            <a:r>
              <a:rPr lang="en-GB" sz="4800" dirty="0"/>
              <a:t>, if indeed we </a:t>
            </a:r>
            <a:r>
              <a:rPr lang="en-GB" sz="4800" dirty="0">
                <a:solidFill>
                  <a:srgbClr val="FFFF00"/>
                </a:solidFill>
              </a:rPr>
              <a:t>suffer with Him </a:t>
            </a:r>
            <a:r>
              <a:rPr lang="en-GB" sz="4800" dirty="0"/>
              <a:t>so that we may also be </a:t>
            </a:r>
            <a:r>
              <a:rPr lang="en-GB" sz="4800" dirty="0">
                <a:solidFill>
                  <a:srgbClr val="FFFF00"/>
                </a:solidFill>
              </a:rPr>
              <a:t>glorified with Him</a:t>
            </a:r>
            <a:r>
              <a:rPr lang="en-GB" sz="4800" dirty="0"/>
              <a:t>.</a:t>
            </a:r>
            <a:endParaRPr lang="en-GB" sz="4800" dirty="0" smtClean="0"/>
          </a:p>
        </p:txBody>
      </p:sp>
    </p:spTree>
    <p:extLst>
      <p:ext uri="{BB962C8B-B14F-4D97-AF65-F5344CB8AC3E}">
        <p14:creationId xmlns:p14="http://schemas.microsoft.com/office/powerpoint/2010/main" val="198569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err="1" smtClean="0"/>
              <a:t>Psa</a:t>
            </a:r>
            <a:r>
              <a:rPr lang="en-GB" sz="4400" dirty="0"/>
              <a:t> 139:1 O Lord, You have searched me and known </a:t>
            </a:r>
            <a:r>
              <a:rPr lang="en-GB" sz="4400" dirty="0" smtClean="0"/>
              <a:t>me. 2 </a:t>
            </a:r>
            <a:r>
              <a:rPr lang="en-GB" sz="4400" dirty="0"/>
              <a:t>You know when I sit down and when I rise </a:t>
            </a:r>
            <a:r>
              <a:rPr lang="en-GB" sz="4400" dirty="0" smtClean="0"/>
              <a:t>up; You </a:t>
            </a:r>
            <a:r>
              <a:rPr lang="en-GB" sz="4400" dirty="0"/>
              <a:t>understand my thought from </a:t>
            </a:r>
            <a:r>
              <a:rPr lang="en-GB" sz="4400" dirty="0" smtClean="0"/>
              <a:t>afar. 3 </a:t>
            </a:r>
            <a:r>
              <a:rPr lang="en-GB" sz="4400" dirty="0"/>
              <a:t>You scrutinize my path and my lying </a:t>
            </a:r>
            <a:r>
              <a:rPr lang="en-GB" sz="4400" dirty="0" smtClean="0"/>
              <a:t>down, And </a:t>
            </a:r>
            <a:r>
              <a:rPr lang="en-GB" sz="4400" dirty="0"/>
              <a:t>are intimately acquainted with all my ways</a:t>
            </a:r>
            <a:r>
              <a:rPr lang="en-GB" sz="4400" dirty="0" smtClean="0"/>
              <a:t>.</a:t>
            </a:r>
            <a:endParaRPr lang="en-GB" sz="4400" dirty="0"/>
          </a:p>
        </p:txBody>
      </p:sp>
    </p:spTree>
    <p:extLst>
      <p:ext uri="{BB962C8B-B14F-4D97-AF65-F5344CB8AC3E}">
        <p14:creationId xmlns:p14="http://schemas.microsoft.com/office/powerpoint/2010/main" val="382518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err="1" smtClean="0"/>
              <a:t>Psa</a:t>
            </a:r>
            <a:r>
              <a:rPr lang="en-GB" sz="4400" dirty="0"/>
              <a:t> 139:13 For You formed my inward </a:t>
            </a:r>
            <a:r>
              <a:rPr lang="en-GB" sz="4400" dirty="0" smtClean="0"/>
              <a:t>parts; You </a:t>
            </a:r>
            <a:r>
              <a:rPr lang="en-GB" sz="4400" dirty="0"/>
              <a:t>wove me in my mother’s </a:t>
            </a:r>
            <a:r>
              <a:rPr lang="en-GB" sz="4400" dirty="0" smtClean="0"/>
              <a:t>womb. 14 </a:t>
            </a:r>
            <a:r>
              <a:rPr lang="en-GB" sz="4400" dirty="0"/>
              <a:t>I will give thanks to You, for I am fearfully and wonderfully </a:t>
            </a:r>
            <a:r>
              <a:rPr lang="en-GB" sz="4400" dirty="0" smtClean="0"/>
              <a:t>made; Wonderful </a:t>
            </a:r>
            <a:r>
              <a:rPr lang="en-GB" sz="4400" dirty="0"/>
              <a:t>are Your </a:t>
            </a:r>
            <a:r>
              <a:rPr lang="en-GB" sz="4400" dirty="0" smtClean="0"/>
              <a:t>works, And </a:t>
            </a:r>
            <a:r>
              <a:rPr lang="en-GB" sz="4400" dirty="0"/>
              <a:t>my soul knows it very </a:t>
            </a:r>
            <a:r>
              <a:rPr lang="en-GB" sz="4400" dirty="0" smtClean="0"/>
              <a:t>well. 15 </a:t>
            </a:r>
            <a:r>
              <a:rPr lang="en-GB" sz="4400" dirty="0"/>
              <a:t>My frame was not hidden from </a:t>
            </a:r>
            <a:r>
              <a:rPr lang="en-GB" sz="4400" dirty="0" smtClean="0"/>
              <a:t>You, When </a:t>
            </a:r>
            <a:r>
              <a:rPr lang="en-GB" sz="4400" dirty="0"/>
              <a:t>I was made in </a:t>
            </a:r>
            <a:r>
              <a:rPr lang="en-GB" sz="4400" dirty="0" smtClean="0"/>
              <a:t>secret, And skilfully </a:t>
            </a:r>
            <a:r>
              <a:rPr lang="en-GB" sz="4400" dirty="0"/>
              <a:t>wrought in the depths of the earth;</a:t>
            </a:r>
          </a:p>
        </p:txBody>
      </p:sp>
    </p:spTree>
    <p:extLst>
      <p:ext uri="{BB962C8B-B14F-4D97-AF65-F5344CB8AC3E}">
        <p14:creationId xmlns:p14="http://schemas.microsoft.com/office/powerpoint/2010/main" val="92267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8229600" cy="708688"/>
          </a:xfrm>
        </p:spPr>
        <p:txBody>
          <a:bodyPr>
            <a:normAutofit fontScale="90000"/>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80728"/>
            <a:ext cx="9144000" cy="5877272"/>
          </a:xfrm>
        </p:spPr>
        <p:txBody>
          <a:bodyPr lIns="0" tIns="0" rIns="0" bIns="0">
            <a:normAutofit/>
          </a:bodyPr>
          <a:lstStyle/>
          <a:p>
            <a:r>
              <a:rPr lang="en-GB" sz="4400" dirty="0" smtClean="0"/>
              <a:t>This fear of God and covering up was mistake then and it is a mistake now</a:t>
            </a:r>
          </a:p>
          <a:p>
            <a:r>
              <a:rPr lang="en-GB" sz="4400" dirty="0" smtClean="0"/>
              <a:t>If they had only run to God and not from Him everything would have been different</a:t>
            </a:r>
          </a:p>
          <a:p>
            <a:r>
              <a:rPr lang="en-GB" sz="4400" dirty="0" smtClean="0"/>
              <a:t>They would have discovered the full nature of Father God</a:t>
            </a:r>
          </a:p>
          <a:p>
            <a:r>
              <a:rPr lang="en-GB" sz="4400" dirty="0" smtClean="0"/>
              <a:t>A loving forgiving Father</a:t>
            </a:r>
            <a:endParaRPr lang="en-GB" sz="4400" dirty="0" smtClean="0"/>
          </a:p>
        </p:txBody>
      </p:sp>
    </p:spTree>
    <p:extLst>
      <p:ext uri="{BB962C8B-B14F-4D97-AF65-F5344CB8AC3E}">
        <p14:creationId xmlns:p14="http://schemas.microsoft.com/office/powerpoint/2010/main" val="21900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r>
              <a:rPr lang="en-GB" sz="4400" dirty="0" err="1" smtClean="0"/>
              <a:t>Psa</a:t>
            </a:r>
            <a:r>
              <a:rPr lang="en-GB" sz="4400" dirty="0"/>
              <a:t> 139:16 Your eyes have seen my unformed </a:t>
            </a:r>
            <a:r>
              <a:rPr lang="en-GB" sz="4400" dirty="0" smtClean="0"/>
              <a:t>substance; And </a:t>
            </a:r>
            <a:r>
              <a:rPr lang="en-GB" sz="4400" dirty="0"/>
              <a:t>in Your book were all </a:t>
            </a:r>
            <a:r>
              <a:rPr lang="en-GB" sz="4400" dirty="0" smtClean="0"/>
              <a:t>written The </a:t>
            </a:r>
            <a:r>
              <a:rPr lang="en-GB" sz="4400" dirty="0"/>
              <a:t>days that were ordained for </a:t>
            </a:r>
            <a:r>
              <a:rPr lang="en-GB" sz="4400" dirty="0" smtClean="0"/>
              <a:t>me, When </a:t>
            </a:r>
            <a:r>
              <a:rPr lang="en-GB" sz="4400" dirty="0"/>
              <a:t>as yet there was not one of </a:t>
            </a:r>
            <a:r>
              <a:rPr lang="en-GB" sz="4400" dirty="0" smtClean="0"/>
              <a:t>them. 17 </a:t>
            </a:r>
            <a:r>
              <a:rPr lang="en-GB" sz="4400" dirty="0"/>
              <a:t>How precious also are Your thoughts to me, O </a:t>
            </a:r>
            <a:r>
              <a:rPr lang="en-GB" sz="4400" dirty="0" smtClean="0"/>
              <a:t>God! How </a:t>
            </a:r>
            <a:r>
              <a:rPr lang="en-GB" sz="4400" dirty="0"/>
              <a:t>vast is the sum of </a:t>
            </a:r>
            <a:r>
              <a:rPr lang="en-GB" sz="4400" dirty="0" smtClean="0"/>
              <a:t>them! 18 </a:t>
            </a:r>
            <a:r>
              <a:rPr lang="en-GB" sz="4400" dirty="0"/>
              <a:t>If I should count them, they would outnumber the </a:t>
            </a:r>
            <a:r>
              <a:rPr lang="en-GB" sz="4400" dirty="0" smtClean="0"/>
              <a:t>sand. When </a:t>
            </a:r>
            <a:r>
              <a:rPr lang="en-GB" sz="4400" dirty="0"/>
              <a:t>I awake, I am still with You.</a:t>
            </a:r>
          </a:p>
        </p:txBody>
      </p:sp>
    </p:spTree>
    <p:extLst>
      <p:ext uri="{BB962C8B-B14F-4D97-AF65-F5344CB8AC3E}">
        <p14:creationId xmlns:p14="http://schemas.microsoft.com/office/powerpoint/2010/main" val="294721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1 </a:t>
            </a:r>
            <a:r>
              <a:rPr lang="en-GB" sz="4400" dirty="0" err="1" smtClean="0"/>
              <a:t>Cor</a:t>
            </a:r>
            <a:r>
              <a:rPr lang="en-GB" sz="4400" dirty="0" smtClean="0"/>
              <a:t> 8:6 yet </a:t>
            </a:r>
            <a:r>
              <a:rPr lang="en-GB" sz="4400" dirty="0"/>
              <a:t>for us there is but one God, the Father, from whom are all things and we exist for Him; and one Lord, Jesus Christ, by whom are all things, and we exist through Him.</a:t>
            </a:r>
          </a:p>
        </p:txBody>
      </p:sp>
    </p:spTree>
    <p:extLst>
      <p:ext uri="{BB962C8B-B14F-4D97-AF65-F5344CB8AC3E}">
        <p14:creationId xmlns:p14="http://schemas.microsoft.com/office/powerpoint/2010/main" val="11410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219763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131953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a:t>John 14:18 “I will not leave you as </a:t>
            </a:r>
            <a:r>
              <a:rPr lang="en-GB" sz="4400" dirty="0">
                <a:solidFill>
                  <a:srgbClr val="FFFF00"/>
                </a:solidFill>
              </a:rPr>
              <a:t>orphans</a:t>
            </a:r>
            <a:r>
              <a:rPr lang="en-GB" sz="4400" dirty="0"/>
              <a:t>; I will come to you. </a:t>
            </a:r>
            <a:r>
              <a:rPr lang="en-GB" sz="4400" dirty="0" smtClean="0"/>
              <a:t>20 </a:t>
            </a:r>
            <a:r>
              <a:rPr lang="en-GB" sz="4400" dirty="0"/>
              <a:t>In that day you will know that </a:t>
            </a:r>
            <a:r>
              <a:rPr lang="en-GB" sz="4400" dirty="0">
                <a:solidFill>
                  <a:srgbClr val="FFFF00"/>
                </a:solidFill>
              </a:rPr>
              <a:t>I am in My Father, and you in Me, and I in you</a:t>
            </a:r>
            <a:r>
              <a:rPr lang="en-GB" sz="4400" dirty="0" smtClean="0"/>
              <a:t>.</a:t>
            </a:r>
          </a:p>
          <a:p>
            <a:r>
              <a:rPr lang="en-GB" sz="4400" dirty="0"/>
              <a:t>John 14:23 Jesus answered and said to him, “If anyone loves Me, he will keep My word; and My Father will love him, and </a:t>
            </a:r>
            <a:r>
              <a:rPr lang="en-GB" sz="4400" dirty="0">
                <a:solidFill>
                  <a:srgbClr val="FFFF00"/>
                </a:solidFill>
              </a:rPr>
              <a:t>We will come to him and make Our abode with him</a:t>
            </a:r>
            <a:r>
              <a:rPr lang="en-GB" sz="4400" dirty="0"/>
              <a:t>.</a:t>
            </a:r>
          </a:p>
        </p:txBody>
      </p:sp>
    </p:spTree>
    <p:extLst>
      <p:ext uri="{BB962C8B-B14F-4D97-AF65-F5344CB8AC3E}">
        <p14:creationId xmlns:p14="http://schemas.microsoft.com/office/powerpoint/2010/main" val="224242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1052134"/>
            <a:ext cx="9144000" cy="5805866"/>
          </a:xfrm>
          <a:effectLst/>
        </p:spPr>
        <p:txBody>
          <a:bodyPr lIns="0" tIns="0" rIns="0" bIns="0">
            <a:normAutofit fontScale="92500"/>
          </a:bodyPr>
          <a:lstStyle/>
          <a:p>
            <a:r>
              <a:rPr lang="en-GB" sz="4400" dirty="0" smtClean="0"/>
              <a:t>Jesus said I </a:t>
            </a:r>
            <a:r>
              <a:rPr lang="en-GB" sz="4400" dirty="0"/>
              <a:t>am in My Father </a:t>
            </a:r>
          </a:p>
          <a:p>
            <a:r>
              <a:rPr lang="en-GB" sz="4400" dirty="0"/>
              <a:t>Jesus </a:t>
            </a:r>
            <a:r>
              <a:rPr lang="en-GB" sz="4400" dirty="0" smtClean="0"/>
              <a:t>said He is </a:t>
            </a:r>
            <a:r>
              <a:rPr lang="en-GB" sz="4400" dirty="0"/>
              <a:t>in you and you are in Him</a:t>
            </a:r>
          </a:p>
          <a:p>
            <a:r>
              <a:rPr lang="en-GB" sz="4400" dirty="0"/>
              <a:t>The Father is in you and you </a:t>
            </a:r>
            <a:r>
              <a:rPr lang="en-GB" sz="4400" dirty="0" smtClean="0"/>
              <a:t>are in </a:t>
            </a:r>
            <a:r>
              <a:rPr lang="en-GB" sz="4400" dirty="0"/>
              <a:t>the </a:t>
            </a:r>
            <a:r>
              <a:rPr lang="en-GB" sz="4400" dirty="0" smtClean="0"/>
              <a:t>Father</a:t>
            </a:r>
          </a:p>
          <a:p>
            <a:r>
              <a:rPr lang="en-GB" sz="4400" dirty="0" smtClean="0"/>
              <a:t>Intimacy, relationship, oneness, wholeness</a:t>
            </a:r>
            <a:endParaRPr lang="en-GB" sz="4400" dirty="0"/>
          </a:p>
          <a:p>
            <a:r>
              <a:rPr lang="en-GB" sz="4400" dirty="0"/>
              <a:t>You are My beloved son </a:t>
            </a:r>
            <a:r>
              <a:rPr lang="en-GB" sz="4400" dirty="0" smtClean="0"/>
              <a:t>in you I </a:t>
            </a:r>
            <a:r>
              <a:rPr lang="en-GB" sz="4400" dirty="0"/>
              <a:t>am well pleased</a:t>
            </a:r>
            <a:r>
              <a:rPr lang="en-GB" sz="4400" dirty="0" smtClean="0"/>
              <a:t>.</a:t>
            </a:r>
            <a:endParaRPr lang="en-GB" sz="4400" dirty="0"/>
          </a:p>
        </p:txBody>
      </p:sp>
    </p:spTree>
    <p:extLst>
      <p:ext uri="{BB962C8B-B14F-4D97-AF65-F5344CB8AC3E}">
        <p14:creationId xmlns:p14="http://schemas.microsoft.com/office/powerpoint/2010/main" val="428738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69198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Rom 8:29 For those God foreknew he also predestined to be conformed to the likeness of his Son, that he might be the firstborn among many brothers.</a:t>
            </a:r>
          </a:p>
          <a:p>
            <a:r>
              <a:rPr lang="en-GB" sz="4400" dirty="0" smtClean="0"/>
              <a:t>It is my destiny to be His son</a:t>
            </a:r>
          </a:p>
          <a:p>
            <a:r>
              <a:rPr lang="en-GB" sz="4400" dirty="0" smtClean="0"/>
              <a:t>Do I feel, think, act like a son?</a:t>
            </a:r>
            <a:endParaRPr lang="en-GB" sz="4400" dirty="0"/>
          </a:p>
        </p:txBody>
      </p:sp>
    </p:spTree>
    <p:extLst>
      <p:ext uri="{BB962C8B-B14F-4D97-AF65-F5344CB8AC3E}">
        <p14:creationId xmlns:p14="http://schemas.microsoft.com/office/powerpoint/2010/main" val="111134456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Do I think like a son or a slave?</a:t>
            </a:r>
          </a:p>
          <a:p>
            <a:r>
              <a:rPr lang="en-GB" sz="4400" dirty="0"/>
              <a:t>Do I act like a son or a slave?</a:t>
            </a:r>
          </a:p>
          <a:p>
            <a:r>
              <a:rPr lang="en-GB" sz="4400" dirty="0"/>
              <a:t>Do I identify with slavery or sonship?</a:t>
            </a:r>
          </a:p>
          <a:p>
            <a:r>
              <a:rPr lang="en-GB" sz="4400" dirty="0"/>
              <a:t>Do I know my identity as a son?</a:t>
            </a:r>
          </a:p>
          <a:p>
            <a:r>
              <a:rPr lang="en-GB" sz="4400" dirty="0"/>
              <a:t>Do I know my royal identity as a son of the King?</a:t>
            </a:r>
          </a:p>
          <a:p>
            <a:r>
              <a:rPr lang="en-GB" sz="4400" dirty="0"/>
              <a:t>Do I have the spirit of sonship?</a:t>
            </a:r>
          </a:p>
          <a:p>
            <a:pPr marL="0" indent="0">
              <a:buNone/>
            </a:pPr>
            <a:endParaRPr lang="en-GB" sz="4400" dirty="0">
              <a:effectLst>
                <a:outerShdw blurRad="38100" dist="38100" dir="2700000" algn="ctr" rotWithShape="0">
                  <a:schemeClr val="bg1"/>
                </a:outerShdw>
              </a:effectLst>
            </a:endParaRPr>
          </a:p>
        </p:txBody>
      </p:sp>
    </p:spTree>
    <p:extLst>
      <p:ext uri="{BB962C8B-B14F-4D97-AF65-F5344CB8AC3E}">
        <p14:creationId xmlns:p14="http://schemas.microsoft.com/office/powerpoint/2010/main" val="98436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Inheritance </a:t>
            </a:r>
            <a:r>
              <a:rPr lang="en-GB" dirty="0" smtClean="0"/>
              <a:t>– Destiny 4</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pPr>
              <a:lnSpc>
                <a:spcPct val="120000"/>
              </a:lnSpc>
              <a:spcBef>
                <a:spcPts val="600"/>
              </a:spcBef>
            </a:pPr>
            <a:r>
              <a:rPr lang="en-GB" sz="4400" dirty="0"/>
              <a:t>Slavery breeds </a:t>
            </a:r>
            <a:r>
              <a:rPr lang="en-GB" sz="4400" dirty="0" smtClean="0"/>
              <a:t>a poverty spirit, </a:t>
            </a:r>
            <a:r>
              <a:rPr lang="en-GB" sz="4400" dirty="0"/>
              <a:t>fear </a:t>
            </a:r>
            <a:r>
              <a:rPr lang="en-GB" sz="4400" dirty="0" smtClean="0"/>
              <a:t>&amp; lack of identity</a:t>
            </a:r>
            <a:endParaRPr lang="en-GB" sz="4400" dirty="0"/>
          </a:p>
          <a:p>
            <a:pPr>
              <a:lnSpc>
                <a:spcPct val="120000"/>
              </a:lnSpc>
              <a:spcBef>
                <a:spcPts val="600"/>
              </a:spcBef>
            </a:pPr>
            <a:r>
              <a:rPr lang="en-GB" sz="4400" dirty="0"/>
              <a:t>Sonship breeds </a:t>
            </a:r>
            <a:r>
              <a:rPr lang="en-GB" sz="4400" dirty="0" smtClean="0"/>
              <a:t>Faith, </a:t>
            </a:r>
            <a:r>
              <a:rPr lang="en-GB" sz="4400" dirty="0"/>
              <a:t>identity resources, responsibility</a:t>
            </a:r>
          </a:p>
          <a:p>
            <a:pPr>
              <a:lnSpc>
                <a:spcPct val="120000"/>
              </a:lnSpc>
              <a:spcBef>
                <a:spcPts val="600"/>
              </a:spcBef>
            </a:pPr>
            <a:r>
              <a:rPr lang="en-GB" sz="4400" dirty="0" smtClean="0"/>
              <a:t>Empowering </a:t>
            </a:r>
            <a:r>
              <a:rPr lang="en-GB" sz="4400" dirty="0"/>
              <a:t>slaves leads to rebellion and betrayal and </a:t>
            </a:r>
            <a:r>
              <a:rPr lang="en-GB" sz="4400" dirty="0" smtClean="0"/>
              <a:t>treason – no ownership or loyalty</a:t>
            </a:r>
            <a:endParaRPr lang="en-GB" sz="4400" dirty="0"/>
          </a:p>
          <a:p>
            <a:pPr>
              <a:lnSpc>
                <a:spcPct val="120000"/>
              </a:lnSpc>
              <a:spcBef>
                <a:spcPts val="600"/>
              </a:spcBef>
            </a:pPr>
            <a:r>
              <a:rPr lang="en-GB" sz="4400" dirty="0"/>
              <a:t>Restricting sons stops creativity </a:t>
            </a:r>
          </a:p>
        </p:txBody>
      </p:sp>
    </p:spTree>
    <p:extLst>
      <p:ext uri="{BB962C8B-B14F-4D97-AF65-F5344CB8AC3E}">
        <p14:creationId xmlns:p14="http://schemas.microsoft.com/office/powerpoint/2010/main" val="255794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8229600" cy="708688"/>
          </a:xfrm>
        </p:spPr>
        <p:txBody>
          <a:bodyPr>
            <a:normAutofit fontScale="90000"/>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80728"/>
            <a:ext cx="9144000" cy="5877272"/>
          </a:xfrm>
        </p:spPr>
        <p:txBody>
          <a:bodyPr lIns="0" tIns="0" rIns="0" bIns="0">
            <a:normAutofit/>
          </a:bodyPr>
          <a:lstStyle/>
          <a:p>
            <a:r>
              <a:rPr lang="en-GB" sz="4400" dirty="0" smtClean="0"/>
              <a:t>This wrong image of God has been propagated by religion through history</a:t>
            </a:r>
          </a:p>
          <a:p>
            <a:r>
              <a:rPr lang="en-GB" sz="4400" dirty="0" smtClean="0"/>
              <a:t>This wrong image of God has restricted our experience of true fatherhood</a:t>
            </a:r>
          </a:p>
          <a:p>
            <a:r>
              <a:rPr lang="en-GB" sz="4400" dirty="0" smtClean="0"/>
              <a:t>This wrong image of God has negatively affected every earthly father and all their children</a:t>
            </a:r>
            <a:endParaRPr lang="en-GB" sz="4400" dirty="0" smtClean="0"/>
          </a:p>
        </p:txBody>
      </p:sp>
    </p:spTree>
    <p:extLst>
      <p:ext uri="{BB962C8B-B14F-4D97-AF65-F5344CB8AC3E}">
        <p14:creationId xmlns:p14="http://schemas.microsoft.com/office/powerpoint/2010/main" val="50634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284109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209541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Do I have an orphan spirit?</a:t>
            </a:r>
          </a:p>
          <a:p>
            <a:r>
              <a:rPr lang="en-GB" sz="4400" dirty="0" smtClean="0"/>
              <a:t>Orphans have no parents</a:t>
            </a:r>
          </a:p>
          <a:p>
            <a:r>
              <a:rPr lang="en-GB" sz="4400" dirty="0" smtClean="0"/>
              <a:t>Orphans have no inheritance</a:t>
            </a:r>
          </a:p>
          <a:p>
            <a:r>
              <a:rPr lang="en-GB" sz="4400" dirty="0" smtClean="0"/>
              <a:t>Orphans have no home</a:t>
            </a:r>
          </a:p>
          <a:p>
            <a:r>
              <a:rPr lang="en-GB" sz="4400" dirty="0" smtClean="0"/>
              <a:t>Orphans have no connection to heritage</a:t>
            </a:r>
          </a:p>
          <a:p>
            <a:r>
              <a:rPr lang="en-GB" sz="4400" dirty="0" smtClean="0"/>
              <a:t>Orphans think like slaves</a:t>
            </a:r>
            <a:endParaRPr lang="en-GB" sz="4400" dirty="0"/>
          </a:p>
        </p:txBody>
      </p:sp>
    </p:spTree>
    <p:extLst>
      <p:ext uri="{BB962C8B-B14F-4D97-AF65-F5344CB8AC3E}">
        <p14:creationId xmlns:p14="http://schemas.microsoft.com/office/powerpoint/2010/main" val="194190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Do I think like a son or a slave?</a:t>
            </a:r>
          </a:p>
          <a:p>
            <a:r>
              <a:rPr lang="en-GB" sz="4400" dirty="0" smtClean="0"/>
              <a:t>Do I act like a son or a slave?</a:t>
            </a:r>
          </a:p>
          <a:p>
            <a:r>
              <a:rPr lang="en-GB" sz="4400" dirty="0" smtClean="0"/>
              <a:t>Do I identify with slavery or sonship?</a:t>
            </a:r>
          </a:p>
          <a:p>
            <a:r>
              <a:rPr lang="en-GB" sz="4400" dirty="0" smtClean="0"/>
              <a:t>Do I know my identity as a son?</a:t>
            </a:r>
          </a:p>
          <a:p>
            <a:r>
              <a:rPr lang="en-GB" sz="4400" dirty="0" smtClean="0"/>
              <a:t>Do I know my royal identity as a son of the King?</a:t>
            </a:r>
            <a:endParaRPr lang="en-GB" sz="4400" dirty="0"/>
          </a:p>
        </p:txBody>
      </p:sp>
    </p:spTree>
    <p:extLst>
      <p:ext uri="{BB962C8B-B14F-4D97-AF65-F5344CB8AC3E}">
        <p14:creationId xmlns:p14="http://schemas.microsoft.com/office/powerpoint/2010/main" val="86181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God wants to heal your father mother wounds</a:t>
            </a:r>
          </a:p>
          <a:p>
            <a:r>
              <a:rPr lang="en-GB" sz="4400" dirty="0" smtClean="0"/>
              <a:t>God wants you to have a home in Him</a:t>
            </a:r>
          </a:p>
          <a:p>
            <a:r>
              <a:rPr lang="en-GB" sz="4400" dirty="0" smtClean="0"/>
              <a:t>God wants you to know you are ad</a:t>
            </a:r>
            <a:r>
              <a:rPr lang="en-GB" sz="4400" dirty="0"/>
              <a:t>o</a:t>
            </a:r>
            <a:r>
              <a:rPr lang="en-GB" sz="4400" dirty="0" smtClean="0"/>
              <a:t>pted, accepted, loved</a:t>
            </a:r>
          </a:p>
          <a:p>
            <a:r>
              <a:rPr lang="en-GB" sz="4400" dirty="0" smtClean="0"/>
              <a:t>God wants you to know &amp; fulfil your destiny</a:t>
            </a:r>
            <a:endParaRPr lang="en-GB" sz="4400" dirty="0"/>
          </a:p>
        </p:txBody>
      </p:sp>
    </p:spTree>
    <p:extLst>
      <p:ext uri="{BB962C8B-B14F-4D97-AF65-F5344CB8AC3E}">
        <p14:creationId xmlns:p14="http://schemas.microsoft.com/office/powerpoint/2010/main" val="364696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Will you allow God to be your Father?</a:t>
            </a:r>
          </a:p>
          <a:p>
            <a:r>
              <a:rPr lang="en-GB" sz="4400" dirty="0" smtClean="0"/>
              <a:t>Will you trust Him with your heart?</a:t>
            </a:r>
          </a:p>
          <a:p>
            <a:r>
              <a:rPr lang="en-GB" sz="4400" dirty="0" smtClean="0"/>
              <a:t>Will you allow him to deliver you from an orphan spirit?</a:t>
            </a:r>
          </a:p>
          <a:p>
            <a:r>
              <a:rPr lang="en-GB" sz="4400" dirty="0" smtClean="0"/>
              <a:t>Will you lay down your old natural identity?</a:t>
            </a:r>
          </a:p>
          <a:p>
            <a:r>
              <a:rPr lang="en-GB" sz="4400" dirty="0" smtClean="0"/>
              <a:t>Will you pick up your new supernatural identity?</a:t>
            </a:r>
            <a:endParaRPr lang="en-GB" sz="4400" dirty="0"/>
          </a:p>
        </p:txBody>
      </p:sp>
    </p:spTree>
    <p:extLst>
      <p:ext uri="{BB962C8B-B14F-4D97-AF65-F5344CB8AC3E}">
        <p14:creationId xmlns:p14="http://schemas.microsoft.com/office/powerpoint/2010/main" val="5116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I choose to lay down my old identity as an orphan and slave</a:t>
            </a:r>
          </a:p>
          <a:p>
            <a:r>
              <a:rPr lang="en-GB" sz="4400" dirty="0" smtClean="0"/>
              <a:t>I choose to turn away from my past</a:t>
            </a:r>
          </a:p>
          <a:p>
            <a:r>
              <a:rPr lang="en-GB" sz="4400" dirty="0" smtClean="0"/>
              <a:t>I choose to forgive and release my earthly father for not representing true fatherhood to me</a:t>
            </a:r>
          </a:p>
          <a:p>
            <a:r>
              <a:rPr lang="en-GB" sz="4400" dirty="0" smtClean="0"/>
              <a:t>I choose to look to my heavenly Father for my acceptance</a:t>
            </a:r>
          </a:p>
        </p:txBody>
      </p:sp>
    </p:spTree>
    <p:extLst>
      <p:ext uri="{BB962C8B-B14F-4D97-AF65-F5344CB8AC3E}">
        <p14:creationId xmlns:p14="http://schemas.microsoft.com/office/powerpoint/2010/main" val="198484395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800" dirty="0" smtClean="0"/>
              <a:t>I choose to let go of rejection, fear &amp; insecurity</a:t>
            </a:r>
          </a:p>
          <a:p>
            <a:r>
              <a:rPr lang="en-GB" sz="4800" dirty="0" smtClean="0"/>
              <a:t>I choose to embrace my destiny</a:t>
            </a:r>
          </a:p>
          <a:p>
            <a:r>
              <a:rPr lang="en-GB" sz="4800" dirty="0" smtClean="0"/>
              <a:t>I choose to give my heart to You Father afresh today</a:t>
            </a:r>
          </a:p>
          <a:p>
            <a:r>
              <a:rPr lang="en-GB" sz="4800" dirty="0" smtClean="0"/>
              <a:t>I choose to allow you to heal, deliver &amp; restore me</a:t>
            </a:r>
            <a:endParaRPr lang="en-GB" sz="4800" dirty="0"/>
          </a:p>
        </p:txBody>
      </p:sp>
    </p:spTree>
    <p:extLst>
      <p:ext uri="{BB962C8B-B14F-4D97-AF65-F5344CB8AC3E}">
        <p14:creationId xmlns:p14="http://schemas.microsoft.com/office/powerpoint/2010/main" val="215160950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smtClean="0"/>
              <a:t>In authority I loose them from an orphan spirit and a spirit of slavery and a spirit of rejection</a:t>
            </a:r>
          </a:p>
          <a:p>
            <a:r>
              <a:rPr lang="en-GB" sz="4400" dirty="0" smtClean="0"/>
              <a:t>I bind them to their full destinies in heaven &amp; on earth as sons of God</a:t>
            </a:r>
          </a:p>
          <a:p>
            <a:r>
              <a:rPr lang="en-GB" sz="4400" dirty="0" smtClean="0"/>
              <a:t>See with the eyes of your heart, father/mother wounds scars</a:t>
            </a:r>
          </a:p>
          <a:p>
            <a:r>
              <a:rPr lang="en-GB" sz="4400" dirty="0" smtClean="0"/>
              <a:t>Here the voice of Father God - I love you my child - I love, I love</a:t>
            </a:r>
            <a:endParaRPr lang="en-GB" sz="4400" dirty="0"/>
          </a:p>
        </p:txBody>
      </p:sp>
    </p:spTree>
    <p:extLst>
      <p:ext uri="{BB962C8B-B14F-4D97-AF65-F5344CB8AC3E}">
        <p14:creationId xmlns:p14="http://schemas.microsoft.com/office/powerpoint/2010/main" val="190333865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I accept you as my child</a:t>
            </a:r>
          </a:p>
          <a:p>
            <a:r>
              <a:rPr lang="en-GB" sz="4400" dirty="0" smtClean="0"/>
              <a:t>I affirm who you truly are</a:t>
            </a:r>
          </a:p>
          <a:p>
            <a:r>
              <a:rPr lang="en-GB" sz="4400" dirty="0" smtClean="0"/>
              <a:t>I call out your spiritual identity as my sons</a:t>
            </a:r>
          </a:p>
          <a:p>
            <a:r>
              <a:rPr lang="en-GB" sz="4400" dirty="0" smtClean="0"/>
              <a:t>I invest you with the authority as princes and princesses to subdue, rule and manifest My kingdom on earth as it is in heaven</a:t>
            </a:r>
            <a:endParaRPr lang="en-GB" sz="4400" dirty="0"/>
          </a:p>
        </p:txBody>
      </p:sp>
    </p:spTree>
    <p:extLst>
      <p:ext uri="{BB962C8B-B14F-4D97-AF65-F5344CB8AC3E}">
        <p14:creationId xmlns:p14="http://schemas.microsoft.com/office/powerpoint/2010/main" val="17171703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8229600" cy="708688"/>
          </a:xfrm>
        </p:spPr>
        <p:txBody>
          <a:bodyPr>
            <a:normAutofit fontScale="90000"/>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80728"/>
            <a:ext cx="9144000" cy="5877272"/>
          </a:xfrm>
        </p:spPr>
        <p:txBody>
          <a:bodyPr lIns="0" tIns="0" rIns="0" bIns="0">
            <a:normAutofit/>
          </a:bodyPr>
          <a:lstStyle/>
          <a:p>
            <a:r>
              <a:rPr lang="en-GB" sz="4800" dirty="0" smtClean="0"/>
              <a:t>Rom 8:</a:t>
            </a:r>
            <a:r>
              <a:rPr lang="en-GB" sz="4800" baseline="30000" dirty="0"/>
              <a:t>19</a:t>
            </a:r>
            <a:r>
              <a:rPr lang="en-GB" sz="4800" dirty="0"/>
              <a:t> For the anxious longing of the creation waits eagerly for the </a:t>
            </a:r>
            <a:r>
              <a:rPr lang="en-GB" sz="4800" dirty="0">
                <a:solidFill>
                  <a:srgbClr val="FFFF00"/>
                </a:solidFill>
              </a:rPr>
              <a:t>revealing of the sons of God</a:t>
            </a:r>
            <a:r>
              <a:rPr lang="en-GB" sz="4800" dirty="0"/>
              <a:t>. </a:t>
            </a:r>
            <a:r>
              <a:rPr lang="en-GB" sz="4800" baseline="30000" dirty="0" smtClean="0"/>
              <a:t>21</a:t>
            </a:r>
            <a:r>
              <a:rPr lang="en-GB" sz="4800" dirty="0" smtClean="0"/>
              <a:t> </a:t>
            </a:r>
            <a:r>
              <a:rPr lang="en-GB" sz="4800" dirty="0"/>
              <a:t>that the creation itself also will be set free from its slavery to corruption into the </a:t>
            </a:r>
            <a:r>
              <a:rPr lang="en-GB" sz="4800" dirty="0">
                <a:solidFill>
                  <a:srgbClr val="FFFF00"/>
                </a:solidFill>
              </a:rPr>
              <a:t>freedom of the glory of the children of God</a:t>
            </a:r>
            <a:r>
              <a:rPr lang="en-GB" sz="4800" dirty="0"/>
              <a:t>. </a:t>
            </a:r>
            <a:endParaRPr lang="en-GB" sz="4800" dirty="0" smtClean="0"/>
          </a:p>
        </p:txBody>
      </p:sp>
    </p:spTree>
    <p:extLst>
      <p:ext uri="{BB962C8B-B14F-4D97-AF65-F5344CB8AC3E}">
        <p14:creationId xmlns:p14="http://schemas.microsoft.com/office/powerpoint/2010/main" val="392972635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100568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effectLst>
                  <a:outerShdw blurRad="38100" dist="38100" dir="2700000" algn="tl">
                    <a:srgbClr val="000000"/>
                  </a:outerShdw>
                </a:effectLst>
              </a:rPr>
              <a:t>Engaging God Seat of Government</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smtClean="0"/>
          </a:p>
          <a:p>
            <a:endParaRPr lang="en-GB" sz="44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4603" y="1224882"/>
            <a:ext cx="4147698" cy="555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848134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551"/>
            <a:ext cx="9144000" cy="6951518"/>
          </a:xfrm>
          <a:prstGeom prst="rect">
            <a:avLst/>
          </a:prstGeom>
        </p:spPr>
      </p:pic>
    </p:spTree>
    <p:extLst>
      <p:ext uri="{BB962C8B-B14F-4D97-AF65-F5344CB8AC3E}">
        <p14:creationId xmlns:p14="http://schemas.microsoft.com/office/powerpoint/2010/main" val="364539521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45" y="0"/>
            <a:ext cx="9209145" cy="6858000"/>
          </a:xfrm>
          <a:prstGeom prst="rect">
            <a:avLst/>
          </a:prstGeom>
        </p:spPr>
      </p:pic>
    </p:spTree>
    <p:extLst>
      <p:ext uri="{BB962C8B-B14F-4D97-AF65-F5344CB8AC3E}">
        <p14:creationId xmlns:p14="http://schemas.microsoft.com/office/powerpoint/2010/main" val="265662473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34830" cy="6849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62325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effectLst>
                  <a:outerShdw blurRad="38100" dist="38100" dir="2700000" algn="tl">
                    <a:srgbClr val="000000"/>
                  </a:outerShdw>
                </a:effectLst>
              </a:rPr>
              <a:t>Engaging God Seat of Government</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err="1"/>
              <a:t>Prov</a:t>
            </a:r>
            <a:r>
              <a:rPr lang="en-GB" sz="4400" dirty="0"/>
              <a:t> </a:t>
            </a:r>
            <a:r>
              <a:rPr lang="en-GB" sz="4400" dirty="0" smtClean="0"/>
              <a:t>3:5 Trust </a:t>
            </a:r>
            <a:r>
              <a:rPr lang="en-GB" sz="4400" dirty="0"/>
              <a:t>in the LORD with all your heart </a:t>
            </a:r>
            <a:r>
              <a:rPr lang="en-GB" sz="4400" dirty="0" smtClean="0"/>
              <a:t>And </a:t>
            </a:r>
            <a:r>
              <a:rPr lang="en-GB" sz="4400" dirty="0"/>
              <a:t>do not lean on your own </a:t>
            </a:r>
            <a:r>
              <a:rPr lang="en-GB" sz="4400" dirty="0" smtClean="0"/>
              <a:t>understanding</a:t>
            </a:r>
            <a:endParaRPr lang="en-GB" sz="4400" dirty="0"/>
          </a:p>
        </p:txBody>
      </p:sp>
    </p:spTree>
    <p:extLst>
      <p:ext uri="{BB962C8B-B14F-4D97-AF65-F5344CB8AC3E}">
        <p14:creationId xmlns:p14="http://schemas.microsoft.com/office/powerpoint/2010/main" val="349714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effectLst>
                  <a:outerShdw blurRad="38100" dist="38100" dir="2700000" algn="tl">
                    <a:srgbClr val="000000"/>
                  </a:outerShdw>
                </a:effectLst>
              </a:rPr>
              <a:t>Engaging God Seat of Government</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291870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20000"/>
          </a:bodyPr>
          <a:lstStyle/>
          <a:p>
            <a:r>
              <a:rPr lang="en-GB" sz="4400" dirty="0"/>
              <a:t>Father my creator my </a:t>
            </a:r>
            <a:r>
              <a:rPr lang="en-GB" sz="4400" dirty="0" err="1"/>
              <a:t>sustainer</a:t>
            </a:r>
            <a:r>
              <a:rPr lang="en-GB" sz="4400" dirty="0"/>
              <a:t> my essence my rest my shalom my affirmer my accepter My peace My love My provider my protector my healer my sanctifier my righteousness my banner My victory  my security my identity my anchor my hope my delight my purpose my glorifier my rock my restorer my reconciler my transformer my </a:t>
            </a:r>
            <a:r>
              <a:rPr lang="en-GB" sz="4400" dirty="0" err="1"/>
              <a:t>transfigurer</a:t>
            </a:r>
            <a:r>
              <a:rPr lang="en-GB" sz="4400" dirty="0"/>
              <a:t> My </a:t>
            </a:r>
            <a:r>
              <a:rPr lang="en-GB" sz="4400" dirty="0" err="1"/>
              <a:t>renewer</a:t>
            </a:r>
            <a:r>
              <a:rPr lang="en-GB" sz="4400" dirty="0"/>
              <a:t> my conformer my forgiver my strength my authority my power my eternal destination my eternal home my reference point. My Father</a:t>
            </a:r>
          </a:p>
        </p:txBody>
      </p:sp>
    </p:spTree>
    <p:extLst>
      <p:ext uri="{BB962C8B-B14F-4D97-AF65-F5344CB8AC3E}">
        <p14:creationId xmlns:p14="http://schemas.microsoft.com/office/powerpoint/2010/main" val="4147742048"/>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r>
              <a:rPr lang="en-GB" sz="4400" dirty="0"/>
              <a:t>God My Consuming fire My frequency My harmony My resonance My Manifold grace my Manifold wisdom My Melody My Rhythm My metronome My conductor My author My producer My composer </a:t>
            </a:r>
            <a:r>
              <a:rPr lang="en-GB" sz="4400" dirty="0" err="1"/>
              <a:t>Yod</a:t>
            </a:r>
            <a:r>
              <a:rPr lang="en-GB" sz="4400" dirty="0"/>
              <a:t> </a:t>
            </a:r>
            <a:r>
              <a:rPr lang="en-GB" sz="4400" dirty="0" err="1"/>
              <a:t>Hei</a:t>
            </a:r>
            <a:r>
              <a:rPr lang="en-GB" sz="4400" dirty="0"/>
              <a:t> </a:t>
            </a:r>
            <a:r>
              <a:rPr lang="en-GB" sz="4400" dirty="0" err="1"/>
              <a:t>Vav</a:t>
            </a:r>
            <a:r>
              <a:rPr lang="en-GB" sz="4400" dirty="0"/>
              <a:t> </a:t>
            </a:r>
            <a:r>
              <a:rPr lang="en-GB" sz="4400" dirty="0" err="1"/>
              <a:t>Hei</a:t>
            </a:r>
            <a:r>
              <a:rPr lang="en-GB" sz="4400" dirty="0"/>
              <a:t> My Lion My Ox My Eagle My Man My King my Prophet My Apostle My Priest My Home My dwelling place My covenant My all in all</a:t>
            </a:r>
          </a:p>
        </p:txBody>
      </p:sp>
    </p:spTree>
    <p:extLst>
      <p:ext uri="{BB962C8B-B14F-4D97-AF65-F5344CB8AC3E}">
        <p14:creationId xmlns:p14="http://schemas.microsoft.com/office/powerpoint/2010/main" val="232707822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Sonship</a:t>
            </a:r>
          </a:p>
          <a:p>
            <a:r>
              <a:rPr lang="en-GB" sz="4400" dirty="0" smtClean="0"/>
              <a:t>Adoption</a:t>
            </a:r>
          </a:p>
          <a:p>
            <a:r>
              <a:rPr lang="en-GB" sz="4400" dirty="0" smtClean="0"/>
              <a:t>God is our Father</a:t>
            </a:r>
          </a:p>
          <a:p>
            <a:r>
              <a:rPr lang="en-GB" sz="4400" dirty="0" smtClean="0"/>
              <a:t>Prodigal son</a:t>
            </a:r>
          </a:p>
          <a:p>
            <a:r>
              <a:rPr lang="en-GB" sz="4400" dirty="0" smtClean="0"/>
              <a:t>Embrace of sonship</a:t>
            </a:r>
          </a:p>
          <a:p>
            <a:endParaRPr lang="en-GB" sz="4400" dirty="0" smtClean="0"/>
          </a:p>
          <a:p>
            <a:endParaRPr lang="en-GB" sz="4400" dirty="0"/>
          </a:p>
        </p:txBody>
      </p:sp>
    </p:spTree>
    <p:extLst>
      <p:ext uri="{BB962C8B-B14F-4D97-AF65-F5344CB8AC3E}">
        <p14:creationId xmlns:p14="http://schemas.microsoft.com/office/powerpoint/2010/main" val="13905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8229600" cy="708688"/>
          </a:xfrm>
        </p:spPr>
        <p:txBody>
          <a:bodyPr>
            <a:normAutofit fontScale="90000"/>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80728"/>
            <a:ext cx="9144000" cy="5877272"/>
          </a:xfrm>
        </p:spPr>
        <p:txBody>
          <a:bodyPr lIns="0" tIns="0" rIns="0" bIns="0">
            <a:normAutofit/>
          </a:bodyPr>
          <a:lstStyle/>
          <a:p>
            <a:r>
              <a:rPr lang="en-GB" sz="4400" dirty="0" smtClean="0"/>
              <a:t>We can’t be revealed as sons if we don’t have a father</a:t>
            </a:r>
          </a:p>
          <a:p>
            <a:r>
              <a:rPr lang="en-GB" sz="4400" dirty="0" smtClean="0"/>
              <a:t>God wants us to know Him as our heavenly Father</a:t>
            </a:r>
          </a:p>
          <a:p>
            <a:r>
              <a:rPr lang="en-GB" sz="4400" dirty="0" smtClean="0"/>
              <a:t>Will we surrender the throne of our lives to Father God?</a:t>
            </a:r>
          </a:p>
          <a:p>
            <a:r>
              <a:rPr lang="en-GB" sz="4400" dirty="0" smtClean="0"/>
              <a:t>Enemy can stop our sonship if He can stop our father relationship</a:t>
            </a:r>
          </a:p>
        </p:txBody>
      </p:sp>
    </p:spTree>
    <p:extLst>
      <p:ext uri="{BB962C8B-B14F-4D97-AF65-F5344CB8AC3E}">
        <p14:creationId xmlns:p14="http://schemas.microsoft.com/office/powerpoint/2010/main" val="72863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1052736"/>
            <a:ext cx="9144000" cy="5805264"/>
          </a:xfrm>
        </p:spPr>
        <p:txBody>
          <a:bodyPr/>
          <a:lstStyle/>
          <a:p>
            <a:r>
              <a:rPr lang="en-GB" dirty="0" smtClean="0"/>
              <a:t>Names of God reveal his character nature</a:t>
            </a:r>
          </a:p>
          <a:p>
            <a:r>
              <a:rPr lang="en-GB" dirty="0" smtClean="0"/>
              <a:t>El-</a:t>
            </a:r>
            <a:r>
              <a:rPr lang="en-GB" dirty="0" err="1" smtClean="0"/>
              <a:t>shaddai</a:t>
            </a:r>
            <a:r>
              <a:rPr lang="en-GB" dirty="0" smtClean="0"/>
              <a:t> – the almighty Gen 17:1-2</a:t>
            </a:r>
          </a:p>
          <a:p>
            <a:r>
              <a:rPr lang="en-GB" dirty="0" smtClean="0"/>
              <a:t>Jehovah-Jireh Lord our provider Gen22:14</a:t>
            </a:r>
          </a:p>
          <a:p>
            <a:r>
              <a:rPr lang="en-GB" dirty="0" smtClean="0"/>
              <a:t>Jehovah-Rapha healer</a:t>
            </a:r>
          </a:p>
          <a:p>
            <a:r>
              <a:rPr lang="en-GB" dirty="0" smtClean="0"/>
              <a:t>Jehovah-</a:t>
            </a:r>
            <a:r>
              <a:rPr lang="en-GB" dirty="0" err="1" smtClean="0"/>
              <a:t>Tsisqenu</a:t>
            </a:r>
            <a:r>
              <a:rPr lang="en-GB" dirty="0" smtClean="0"/>
              <a:t> righteousness</a:t>
            </a:r>
          </a:p>
          <a:p>
            <a:r>
              <a:rPr lang="en-GB" dirty="0" smtClean="0"/>
              <a:t>Jehovah-</a:t>
            </a:r>
            <a:r>
              <a:rPr lang="en-GB" dirty="0" err="1" smtClean="0"/>
              <a:t>Nissi</a:t>
            </a:r>
            <a:r>
              <a:rPr lang="en-GB" dirty="0" smtClean="0"/>
              <a:t> banner</a:t>
            </a:r>
          </a:p>
          <a:p>
            <a:r>
              <a:rPr lang="en-GB" dirty="0" smtClean="0"/>
              <a:t>Jehovah-shalom peace</a:t>
            </a:r>
          </a:p>
          <a:p>
            <a:r>
              <a:rPr lang="en-GB" dirty="0" smtClean="0"/>
              <a:t>Jehovah-</a:t>
            </a:r>
            <a:r>
              <a:rPr lang="en-GB" dirty="0" err="1" smtClean="0"/>
              <a:t>shammah</a:t>
            </a:r>
            <a:r>
              <a:rPr lang="en-GB" dirty="0" smtClean="0"/>
              <a:t> is there</a:t>
            </a:r>
            <a:endParaRPr lang="en-GB" dirty="0"/>
          </a:p>
        </p:txBody>
      </p:sp>
    </p:spTree>
    <p:extLst>
      <p:ext uri="{BB962C8B-B14F-4D97-AF65-F5344CB8AC3E}">
        <p14:creationId xmlns:p14="http://schemas.microsoft.com/office/powerpoint/2010/main" val="226879147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1052736"/>
            <a:ext cx="9144000" cy="5805264"/>
          </a:xfrm>
        </p:spPr>
        <p:txBody>
          <a:bodyPr/>
          <a:lstStyle/>
          <a:p>
            <a:r>
              <a:rPr lang="en-GB" dirty="0" smtClean="0"/>
              <a:t>Jehovah </a:t>
            </a:r>
            <a:r>
              <a:rPr lang="en-GB" dirty="0" err="1" smtClean="0"/>
              <a:t>M’kedesh</a:t>
            </a:r>
            <a:r>
              <a:rPr lang="en-GB" dirty="0" smtClean="0"/>
              <a:t> Lord my sanctifier </a:t>
            </a:r>
          </a:p>
          <a:p>
            <a:r>
              <a:rPr lang="en-GB" dirty="0" smtClean="0"/>
              <a:t>Jehovah-</a:t>
            </a:r>
            <a:r>
              <a:rPr lang="en-GB" dirty="0" err="1" smtClean="0"/>
              <a:t>sabaoth</a:t>
            </a:r>
            <a:r>
              <a:rPr lang="en-GB" dirty="0" smtClean="0"/>
              <a:t> Lord of hosts</a:t>
            </a:r>
          </a:p>
          <a:p>
            <a:r>
              <a:rPr lang="en-GB" dirty="0" smtClean="0"/>
              <a:t>Meditate on God’s acts –testimony</a:t>
            </a:r>
          </a:p>
          <a:p>
            <a:r>
              <a:rPr lang="en-GB" dirty="0" smtClean="0"/>
              <a:t>Rev 19:10</a:t>
            </a:r>
          </a:p>
          <a:p>
            <a:r>
              <a:rPr lang="en-GB" dirty="0" err="1" smtClean="0"/>
              <a:t>Heb</a:t>
            </a:r>
            <a:r>
              <a:rPr lang="en-GB" dirty="0" smtClean="0"/>
              <a:t> 13:8</a:t>
            </a:r>
          </a:p>
          <a:p>
            <a:r>
              <a:rPr lang="en-GB" dirty="0" smtClean="0"/>
              <a:t>Psa 77:10-12</a:t>
            </a:r>
          </a:p>
          <a:p>
            <a:r>
              <a:rPr lang="en-GB" dirty="0" smtClean="0"/>
              <a:t>Psa 143:5</a:t>
            </a:r>
          </a:p>
          <a:p>
            <a:endParaRPr lang="en-GB" dirty="0"/>
          </a:p>
        </p:txBody>
      </p:sp>
    </p:spTree>
    <p:extLst>
      <p:ext uri="{BB962C8B-B14F-4D97-AF65-F5344CB8AC3E}">
        <p14:creationId xmlns:p14="http://schemas.microsoft.com/office/powerpoint/2010/main" val="23852818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Came out of Egypt after 400 years as slaves</a:t>
            </a:r>
          </a:p>
          <a:p>
            <a:r>
              <a:rPr lang="en-GB" sz="4400" dirty="0"/>
              <a:t>Lost their identity as sons of Abraham Isaac and Jacob</a:t>
            </a:r>
          </a:p>
          <a:p>
            <a:r>
              <a:rPr lang="en-GB" sz="4400" dirty="0"/>
              <a:t>Lost their inheritance and </a:t>
            </a:r>
            <a:r>
              <a:rPr lang="en-GB" sz="4400" dirty="0" smtClean="0"/>
              <a:t>birth-right</a:t>
            </a:r>
            <a:endParaRPr lang="en-GB" sz="4400" dirty="0"/>
          </a:p>
          <a:p>
            <a:r>
              <a:rPr lang="en-GB" sz="4400" dirty="0"/>
              <a:t>Slaves, servants, stewards, friends or sons</a:t>
            </a:r>
          </a:p>
          <a:p>
            <a:r>
              <a:rPr lang="en-GB" sz="4400" dirty="0" smtClean="0"/>
              <a:t>Slaves to the illusion</a:t>
            </a:r>
          </a:p>
        </p:txBody>
      </p:sp>
    </p:spTree>
    <p:extLst>
      <p:ext uri="{BB962C8B-B14F-4D97-AF65-F5344CB8AC3E}">
        <p14:creationId xmlns:p14="http://schemas.microsoft.com/office/powerpoint/2010/main" val="232680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Mind-set of slavery</a:t>
            </a:r>
          </a:p>
          <a:p>
            <a:r>
              <a:rPr lang="en-GB" sz="4400" dirty="0" smtClean="0"/>
              <a:t>Slaves not sons</a:t>
            </a:r>
          </a:p>
          <a:p>
            <a:r>
              <a:rPr lang="en-GB" sz="4400" dirty="0"/>
              <a:t>Matt 5:45 so that you may be sons of your Father who is in heaven</a:t>
            </a:r>
            <a:endParaRPr lang="en-GB" sz="4400" dirty="0" smtClean="0"/>
          </a:p>
          <a:p>
            <a:endParaRPr lang="en-GB" sz="4400" dirty="0" smtClean="0"/>
          </a:p>
        </p:txBody>
      </p:sp>
    </p:spTree>
    <p:extLst>
      <p:ext uri="{BB962C8B-B14F-4D97-AF65-F5344CB8AC3E}">
        <p14:creationId xmlns:p14="http://schemas.microsoft.com/office/powerpoint/2010/main" val="125626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Rom </a:t>
            </a:r>
            <a:r>
              <a:rPr lang="en-GB" sz="4400" dirty="0" smtClean="0"/>
              <a:t>5:17 For </a:t>
            </a:r>
            <a:r>
              <a:rPr lang="en-GB" sz="4400" dirty="0"/>
              <a:t>if by the transgression of the one, death reigned through the one, much more those who receive the abundance of grace and of the gift of righteousness will reign in life through the One, Jesus Christ.</a:t>
            </a:r>
          </a:p>
        </p:txBody>
      </p:sp>
    </p:spTree>
    <p:extLst>
      <p:ext uri="{BB962C8B-B14F-4D97-AF65-F5344CB8AC3E}">
        <p14:creationId xmlns:p14="http://schemas.microsoft.com/office/powerpoint/2010/main" val="388775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effectLst>
                  <a:outerShdw blurRad="38100" dist="38100" dir="2700000" algn="tl">
                    <a:srgbClr val="000000"/>
                  </a:outerShdw>
                </a:effectLst>
              </a:rPr>
              <a:t>Engaging God Seat of Government</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Who is on the throne of your life</a:t>
            </a:r>
          </a:p>
          <a:p>
            <a:r>
              <a:rPr lang="en-GB" sz="4400" dirty="0" smtClean="0"/>
              <a:t>Who is in charge of your life</a:t>
            </a:r>
          </a:p>
          <a:p>
            <a:endParaRPr lang="en-GB" sz="4400" dirty="0" smtClean="0"/>
          </a:p>
          <a:p>
            <a:endParaRPr lang="en-GB" sz="44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2525" y="2386454"/>
            <a:ext cx="3279775"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131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effectLst>
                  <a:outerShdw blurRad="38100" dist="38100" dir="2700000" algn="tl">
                    <a:srgbClr val="000000"/>
                  </a:outerShdw>
                </a:effectLst>
              </a:rPr>
              <a:t>Engaging God Seat of Government</a:t>
            </a:r>
          </a:p>
        </p:txBody>
      </p:sp>
      <p:sp>
        <p:nvSpPr>
          <p:cNvPr id="4" name="Content Placeholder 3"/>
          <p:cNvSpPr>
            <a:spLocks noGrp="1"/>
          </p:cNvSpPr>
          <p:nvPr>
            <p:ph idx="1"/>
          </p:nvPr>
        </p:nvSpPr>
        <p:spPr/>
        <p:txBody>
          <a:bodyPr/>
          <a:lstStyle/>
          <a:p>
            <a:r>
              <a:rPr lang="en-GB" dirty="0" smtClean="0"/>
              <a:t>Not my will but yours be done</a:t>
            </a:r>
          </a:p>
          <a:p>
            <a:r>
              <a:rPr lang="en-GB" dirty="0" err="1" smtClean="0"/>
              <a:t>Heb</a:t>
            </a:r>
            <a:r>
              <a:rPr lang="en-GB" dirty="0"/>
              <a:t> 4: 9 So there remains a Sabbath rest for the people of God. 10 For the one who has entered His rest has himself also rested from his works, as God did from His. 11 Therefore let us be diligent to enter that rest,</a:t>
            </a:r>
          </a:p>
        </p:txBody>
      </p:sp>
    </p:spTree>
    <p:extLst>
      <p:ext uri="{BB962C8B-B14F-4D97-AF65-F5344CB8AC3E}">
        <p14:creationId xmlns:p14="http://schemas.microsoft.com/office/powerpoint/2010/main" val="60739093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Seat of Rest</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Trust in God as provider protector</a:t>
            </a:r>
          </a:p>
          <a:p>
            <a:r>
              <a:rPr lang="en-GB" sz="4400" dirty="0" smtClean="0"/>
              <a:t>Names of YHVH</a:t>
            </a:r>
          </a:p>
          <a:p>
            <a:r>
              <a:rPr lang="en-GB" sz="4400" dirty="0" smtClean="0"/>
              <a:t>Lord</a:t>
            </a:r>
            <a:endParaRPr lang="en-GB" sz="4400" dirty="0"/>
          </a:p>
        </p:txBody>
      </p:sp>
    </p:spTree>
    <p:extLst>
      <p:ext uri="{BB962C8B-B14F-4D97-AF65-F5344CB8AC3E}">
        <p14:creationId xmlns:p14="http://schemas.microsoft.com/office/powerpoint/2010/main" val="19824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Seat of Rest</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Lordship</a:t>
            </a:r>
          </a:p>
          <a:p>
            <a:r>
              <a:rPr lang="en-GB" sz="4400" dirty="0" smtClean="0"/>
              <a:t>Abdication</a:t>
            </a:r>
          </a:p>
          <a:p>
            <a:r>
              <a:rPr lang="en-GB" sz="4400" dirty="0" smtClean="0"/>
              <a:t>Training for reigning</a:t>
            </a:r>
          </a:p>
          <a:p>
            <a:endParaRPr lang="en-GB" sz="4400" dirty="0"/>
          </a:p>
        </p:txBody>
      </p:sp>
    </p:spTree>
    <p:extLst>
      <p:ext uri="{BB962C8B-B14F-4D97-AF65-F5344CB8AC3E}">
        <p14:creationId xmlns:p14="http://schemas.microsoft.com/office/powerpoint/2010/main" val="407880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Seat of Rest</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Rest engages the motivations and desires of hearts purify </a:t>
            </a:r>
          </a:p>
          <a:p>
            <a:r>
              <a:rPr lang="en-GB" sz="4400" dirty="0" smtClean="0"/>
              <a:t>Desire of soul is for things</a:t>
            </a:r>
          </a:p>
          <a:p>
            <a:r>
              <a:rPr lang="en-GB" sz="4400" dirty="0" smtClean="0"/>
              <a:t>Desire from rest is to bring order into things</a:t>
            </a:r>
          </a:p>
          <a:p>
            <a:r>
              <a:rPr lang="en-GB" sz="4400" dirty="0" smtClean="0"/>
              <a:t>Responsible to operate in righteousness by grace that will release mercy</a:t>
            </a:r>
            <a:endParaRPr lang="en-GB" sz="4400" dirty="0"/>
          </a:p>
        </p:txBody>
      </p:sp>
    </p:spTree>
    <p:extLst>
      <p:ext uri="{BB962C8B-B14F-4D97-AF65-F5344CB8AC3E}">
        <p14:creationId xmlns:p14="http://schemas.microsoft.com/office/powerpoint/2010/main" val="111109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Father what does that word evoke?</a:t>
            </a:r>
          </a:p>
          <a:p>
            <a:r>
              <a:rPr lang="en-GB" sz="4400" dirty="0" smtClean="0"/>
              <a:t>Depending on our earthly experience that word will have a positive or negative or absent association</a:t>
            </a:r>
          </a:p>
          <a:p>
            <a:r>
              <a:rPr lang="en-GB" sz="4400" dirty="0" smtClean="0"/>
              <a:t>Our earthly parents are not perfect so there is a likelihood that we may have some issues in relating to God as </a:t>
            </a:r>
            <a:r>
              <a:rPr lang="en-GB" sz="4400" dirty="0" smtClean="0"/>
              <a:t>our father</a:t>
            </a:r>
            <a:endParaRPr lang="en-GB" sz="4400" dirty="0"/>
          </a:p>
        </p:txBody>
      </p:sp>
    </p:spTree>
    <p:extLst>
      <p:ext uri="{BB962C8B-B14F-4D97-AF65-F5344CB8AC3E}">
        <p14:creationId xmlns:p14="http://schemas.microsoft.com/office/powerpoint/2010/main" val="391509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a:t>
            </a:r>
            <a:r>
              <a:rPr lang="en-GB" dirty="0">
                <a:effectLst>
                  <a:outerShdw blurRad="38100" dist="38100" dir="2700000" algn="tl">
                    <a:srgbClr val="000000"/>
                  </a:outerShdw>
                </a:effectLst>
              </a:rPr>
              <a:t>Seat of Rest</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smtClean="0"/>
              <a:t>Place of true rest is being I the womb of His heart where my destiny is contained within His thoughts about me</a:t>
            </a:r>
          </a:p>
          <a:p>
            <a:r>
              <a:rPr lang="en-GB" sz="4400" dirty="0" smtClean="0"/>
              <a:t>Engage my future when my past has been brought into rest </a:t>
            </a:r>
            <a:r>
              <a:rPr lang="en-GB" sz="4400" dirty="0" err="1" smtClean="0"/>
              <a:t>forgib</a:t>
            </a:r>
            <a:r>
              <a:rPr lang="en-GB" sz="4400" dirty="0" smtClean="0"/>
              <a:t>=</a:t>
            </a:r>
            <a:r>
              <a:rPr lang="en-GB" sz="4400" dirty="0" err="1" smtClean="0"/>
              <a:t>vem</a:t>
            </a:r>
            <a:endParaRPr lang="en-GB" sz="4400" dirty="0" smtClean="0"/>
          </a:p>
          <a:p>
            <a:r>
              <a:rPr lang="en-GB" sz="4400" dirty="0" smtClean="0"/>
              <a:t>Engage the future outside of the consequences of our past (in what was where Christ was already slain)</a:t>
            </a:r>
            <a:endParaRPr lang="en-GB" sz="4400" dirty="0"/>
          </a:p>
        </p:txBody>
      </p:sp>
    </p:spTree>
    <p:extLst>
      <p:ext uri="{BB962C8B-B14F-4D97-AF65-F5344CB8AC3E}">
        <p14:creationId xmlns:p14="http://schemas.microsoft.com/office/powerpoint/2010/main" val="56053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a:t>
            </a:r>
            <a:r>
              <a:rPr lang="en-GB" dirty="0">
                <a:effectLst>
                  <a:outerShdw blurRad="38100" dist="38100" dir="2700000" algn="tl">
                    <a:srgbClr val="000000"/>
                  </a:outerShdw>
                </a:effectLst>
              </a:rPr>
              <a:t>Seat of Rest</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smtClean="0"/>
              <a:t>What you are today out of what you were in eternity sets the course for what will be tomorrow</a:t>
            </a:r>
          </a:p>
          <a:p>
            <a:r>
              <a:rPr lang="en-GB" sz="4400" dirty="0" smtClean="0"/>
              <a:t>Rest of in us and through us and around us and be able to rule in Him and from my mountain position of government.</a:t>
            </a:r>
          </a:p>
          <a:p>
            <a:r>
              <a:rPr lang="en-GB" sz="4400" dirty="0" smtClean="0"/>
              <a:t>Realm of government in heavens from the seat of rest within. </a:t>
            </a:r>
            <a:endParaRPr lang="en-GB" sz="4400" dirty="0"/>
          </a:p>
        </p:txBody>
      </p:sp>
    </p:spTree>
    <p:extLst>
      <p:ext uri="{BB962C8B-B14F-4D97-AF65-F5344CB8AC3E}">
        <p14:creationId xmlns:p14="http://schemas.microsoft.com/office/powerpoint/2010/main" val="56053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a:t>
            </a:r>
            <a:r>
              <a:rPr lang="en-GB" dirty="0">
                <a:effectLst>
                  <a:outerShdw blurRad="38100" dist="38100" dir="2700000" algn="tl">
                    <a:srgbClr val="000000"/>
                  </a:outerShdw>
                </a:effectLst>
              </a:rPr>
              <a:t>Seat of Rest</a:t>
            </a: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r>
              <a:rPr lang="en-GB" sz="4400" dirty="0" smtClean="0"/>
              <a:t>Abdicate and rule</a:t>
            </a:r>
          </a:p>
          <a:p>
            <a:r>
              <a:rPr lang="en-GB" sz="4400" dirty="0" smtClean="0"/>
              <a:t>Father today by faith we enter into the realm of your presence through the veil</a:t>
            </a:r>
          </a:p>
          <a:p>
            <a:r>
              <a:rPr lang="en-GB" sz="4400" dirty="0" smtClean="0"/>
              <a:t>Jesus as my saviour I surrender to you as the Lord of my life</a:t>
            </a:r>
          </a:p>
          <a:p>
            <a:r>
              <a:rPr lang="en-GB" sz="4400" dirty="0" smtClean="0"/>
              <a:t>Today by faith I abdicate the throne of my life and I ask that you take your place on the throne the seat of rest and government in my spirit</a:t>
            </a:r>
          </a:p>
          <a:p>
            <a:endParaRPr lang="en-GB" sz="4400" dirty="0"/>
          </a:p>
        </p:txBody>
      </p:sp>
    </p:spTree>
    <p:extLst>
      <p:ext uri="{BB962C8B-B14F-4D97-AF65-F5344CB8AC3E}">
        <p14:creationId xmlns:p14="http://schemas.microsoft.com/office/powerpoint/2010/main" val="56053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a:t>
            </a:r>
            <a:r>
              <a:rPr lang="en-GB" dirty="0">
                <a:effectLst>
                  <a:outerShdw blurRad="38100" dist="38100" dir="2700000" algn="tl">
                    <a:srgbClr val="000000"/>
                  </a:outerShdw>
                </a:effectLst>
              </a:rPr>
              <a:t>Seat of Rest</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I abdicate and step away from that throne and observe you sitting on that throne and I step into you</a:t>
            </a:r>
          </a:p>
          <a:p>
            <a:r>
              <a:rPr lang="en-GB" sz="4400" dirty="0" smtClean="0"/>
              <a:t>Help me stay in this place as I learn of your lordship and am trained to become a lord</a:t>
            </a:r>
          </a:p>
          <a:p>
            <a:r>
              <a:rPr lang="en-GB" sz="4400" dirty="0" smtClean="0"/>
              <a:t>Mandated a son to become a king to rule with a river flowing through me</a:t>
            </a:r>
            <a:endParaRPr lang="en-GB" sz="4400" dirty="0"/>
          </a:p>
        </p:txBody>
      </p:sp>
    </p:spTree>
    <p:extLst>
      <p:ext uri="{BB962C8B-B14F-4D97-AF65-F5344CB8AC3E}">
        <p14:creationId xmlns:p14="http://schemas.microsoft.com/office/powerpoint/2010/main" val="202960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a:t>
            </a:r>
            <a:r>
              <a:rPr lang="en-GB" dirty="0">
                <a:effectLst>
                  <a:outerShdw blurRad="38100" dist="38100" dir="2700000" algn="tl">
                    <a:srgbClr val="000000"/>
                  </a:outerShdw>
                </a:effectLst>
              </a:rPr>
              <a:t>Seat of Rest</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Changing the world around me and bringing your dominion into the earth</a:t>
            </a:r>
          </a:p>
          <a:p>
            <a:endParaRPr lang="en-GB" sz="4400" dirty="0"/>
          </a:p>
        </p:txBody>
      </p:sp>
    </p:spTree>
    <p:extLst>
      <p:ext uri="{BB962C8B-B14F-4D97-AF65-F5344CB8AC3E}">
        <p14:creationId xmlns:p14="http://schemas.microsoft.com/office/powerpoint/2010/main" val="56053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a:t>
            </a:r>
            <a:r>
              <a:rPr lang="en-GB" dirty="0">
                <a:effectLst>
                  <a:outerShdw blurRad="38100" dist="38100" dir="2700000" algn="tl">
                    <a:srgbClr val="000000"/>
                  </a:outerShdw>
                </a:effectLst>
              </a:rPr>
              <a:t>Seat of Rest</a:t>
            </a: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20000"/>
          </a:bodyPr>
          <a:lstStyle/>
          <a:p>
            <a:r>
              <a:rPr lang="en-GB" sz="4400" dirty="0"/>
              <a:t>Now, being seated is a picture of rest. In the Old Testament, the priests never sat down. There were no chairs in the tabernacle of Moses or in the temple of God because their work was never finished. But Jesus sat down because His work is finished. (John 19:30, Hebrews 10:11–13) And God said to me, “Son, tell My people to have a throne attitude.” So what does it mean to have a “throne attitude”?</a:t>
            </a:r>
          </a:p>
        </p:txBody>
      </p:sp>
    </p:spTree>
    <p:extLst>
      <p:ext uri="{BB962C8B-B14F-4D97-AF65-F5344CB8AC3E}">
        <p14:creationId xmlns:p14="http://schemas.microsoft.com/office/powerpoint/2010/main" val="76517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a:t>
            </a:r>
            <a:r>
              <a:rPr lang="en-GB" dirty="0">
                <a:effectLst>
                  <a:outerShdw blurRad="38100" dist="38100" dir="2700000" algn="tl">
                    <a:srgbClr val="000000"/>
                  </a:outerShdw>
                </a:effectLst>
              </a:rPr>
              <a:t>Seat of Rest</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Psalm </a:t>
            </a:r>
            <a:r>
              <a:rPr lang="en-GB" sz="4400" dirty="0" smtClean="0"/>
              <a:t>110:1–2 The </a:t>
            </a:r>
            <a:r>
              <a:rPr lang="en-GB" sz="4400" dirty="0"/>
              <a:t>LORD said to my Lord, “Sit at My right hand, till I make Your enemies Your footstool.” The LORD shall send the rod of Your strength out of Zion. Rule in the midst of Your enemies!</a:t>
            </a:r>
          </a:p>
        </p:txBody>
      </p:sp>
    </p:spTree>
    <p:extLst>
      <p:ext uri="{BB962C8B-B14F-4D97-AF65-F5344CB8AC3E}">
        <p14:creationId xmlns:p14="http://schemas.microsoft.com/office/powerpoint/2010/main" val="148161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a:t>
            </a:r>
            <a:r>
              <a:rPr lang="en-GB" dirty="0">
                <a:effectLst>
                  <a:outerShdw blurRad="38100" dist="38100" dir="2700000" algn="tl">
                    <a:srgbClr val="000000"/>
                  </a:outerShdw>
                </a:effectLst>
              </a:rPr>
              <a:t>Seat of Rest</a:t>
            </a: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r>
              <a:rPr lang="en-GB" sz="4400" dirty="0"/>
              <a:t>This means that what the physical land was to the children of Israel in the Old Testament, God’s grace and rest are to the believer under the new covenant. That is your inheritance today. God wants to bring you out of lack and into the land of abundance! He wants to bring you out of sickness into robust health! And this promised land is the place of His rest.</a:t>
            </a:r>
          </a:p>
        </p:txBody>
      </p:sp>
    </p:spTree>
    <p:extLst>
      <p:ext uri="{BB962C8B-B14F-4D97-AF65-F5344CB8AC3E}">
        <p14:creationId xmlns:p14="http://schemas.microsoft.com/office/powerpoint/2010/main" val="206781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a:t>
            </a:r>
            <a:r>
              <a:rPr lang="en-GB" dirty="0">
                <a:effectLst>
                  <a:outerShdw blurRad="38100" dist="38100" dir="2700000" algn="tl">
                    <a:srgbClr val="000000"/>
                  </a:outerShdw>
                </a:effectLst>
              </a:rPr>
              <a:t>Seat of Rest</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Be Rest-Conscious, Not </a:t>
            </a:r>
            <a:r>
              <a:rPr lang="en-GB" sz="4400" dirty="0" smtClean="0"/>
              <a:t>Giant-Conscious</a:t>
            </a:r>
          </a:p>
          <a:p>
            <a:r>
              <a:rPr lang="en-GB" sz="4400" dirty="0"/>
              <a:t>Today, some of us still have this slave mentality. We are so focused on our “</a:t>
            </a:r>
            <a:r>
              <a:rPr lang="en-GB" sz="4400" dirty="0" err="1"/>
              <a:t>Anakim</a:t>
            </a:r>
            <a:r>
              <a:rPr lang="en-GB" sz="4400" dirty="0"/>
              <a:t>”—our problems and symptoms—instead of Jesus’ finished work on the cross, that we cannot enter our promised land of rest.</a:t>
            </a:r>
          </a:p>
        </p:txBody>
      </p:sp>
    </p:spTree>
    <p:extLst>
      <p:ext uri="{BB962C8B-B14F-4D97-AF65-F5344CB8AC3E}">
        <p14:creationId xmlns:p14="http://schemas.microsoft.com/office/powerpoint/2010/main" val="288498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a:t>
            </a:r>
            <a:r>
              <a:rPr lang="en-GB" dirty="0">
                <a:effectLst>
                  <a:outerShdw blurRad="38100" dist="38100" dir="2700000" algn="tl">
                    <a:srgbClr val="000000"/>
                  </a:outerShdw>
                </a:effectLst>
              </a:rPr>
              <a:t>Seat of Rest</a:t>
            </a:r>
          </a:p>
        </p:txBody>
      </p:sp>
      <p:sp>
        <p:nvSpPr>
          <p:cNvPr id="3" name="Content Placeholder 2"/>
          <p:cNvSpPr>
            <a:spLocks noGrp="1"/>
          </p:cNvSpPr>
          <p:nvPr>
            <p:ph idx="1"/>
          </p:nvPr>
        </p:nvSpPr>
        <p:spPr>
          <a:xfrm>
            <a:off x="0" y="908720"/>
            <a:ext cx="9144000" cy="5949280"/>
          </a:xfrm>
          <a:effectLst/>
        </p:spPr>
        <p:txBody>
          <a:bodyPr lIns="0" tIns="0" rIns="0" bIns="0">
            <a:normAutofit fontScale="70000" lnSpcReduction="20000"/>
          </a:bodyPr>
          <a:lstStyle/>
          <a:p>
            <a:r>
              <a:rPr lang="en-GB" sz="4400" dirty="0"/>
              <a:t>John 5:8–9</a:t>
            </a:r>
          </a:p>
          <a:p>
            <a:r>
              <a:rPr lang="en-GB" sz="4400" dirty="0"/>
              <a:t>Jesus said to him, “Rise, take up your bed and walk.” And immediately the man was made well, took up his bed, and walked. And that day was the Sabbath</a:t>
            </a:r>
            <a:r>
              <a:rPr lang="en-GB" sz="4400" dirty="0" smtClean="0"/>
              <a:t>.</a:t>
            </a:r>
          </a:p>
          <a:p>
            <a:r>
              <a:rPr lang="en-GB" sz="4400" dirty="0" smtClean="0"/>
              <a:t> </a:t>
            </a:r>
            <a:r>
              <a:rPr lang="en-GB" sz="4400" dirty="0"/>
              <a:t>I asked the Lord why He asked the man to take up his bed. Why not just ask him to rise and walk? And He showed me that the bed is a picture of rest. So what Jesus was actually saying to the man was, “Rise, take up your rest and walk!”</a:t>
            </a:r>
          </a:p>
          <a:p>
            <a:endParaRPr lang="en-GB" sz="4400" dirty="0"/>
          </a:p>
          <a:p>
            <a:r>
              <a:rPr lang="en-GB" sz="4400" dirty="0"/>
              <a:t>Notice that that day was the Sabbath, the day of rest. Therefore, what God is saying is that when you rest, He works! Isn’t this amazing?</a:t>
            </a:r>
          </a:p>
        </p:txBody>
      </p:sp>
    </p:spTree>
    <p:extLst>
      <p:ext uri="{BB962C8B-B14F-4D97-AF65-F5344CB8AC3E}">
        <p14:creationId xmlns:p14="http://schemas.microsoft.com/office/powerpoint/2010/main" val="133347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What is our image of Father God based on?</a:t>
            </a:r>
          </a:p>
          <a:p>
            <a:r>
              <a:rPr lang="en-GB" sz="4400" dirty="0" smtClean="0"/>
              <a:t>Devil and religion </a:t>
            </a:r>
            <a:r>
              <a:rPr lang="en-GB" sz="4400" dirty="0" smtClean="0"/>
              <a:t>have </a:t>
            </a:r>
            <a:r>
              <a:rPr lang="en-GB" sz="4400" dirty="0" smtClean="0"/>
              <a:t>done a powerful </a:t>
            </a:r>
            <a:r>
              <a:rPr lang="en-GB" sz="4400" dirty="0" smtClean="0"/>
              <a:t>P.R. job </a:t>
            </a:r>
            <a:r>
              <a:rPr lang="en-GB" sz="4400" dirty="0" smtClean="0"/>
              <a:t>misrepresenting God</a:t>
            </a:r>
          </a:p>
          <a:p>
            <a:r>
              <a:rPr lang="en-GB" sz="4400" dirty="0" smtClean="0"/>
              <a:t>Presenting God as a harsh disapproving </a:t>
            </a:r>
            <a:r>
              <a:rPr lang="en-GB" sz="4400" dirty="0" smtClean="0"/>
              <a:t>taskmaster waiting </a:t>
            </a:r>
            <a:r>
              <a:rPr lang="en-GB" sz="4400" dirty="0" smtClean="0"/>
              <a:t>to </a:t>
            </a:r>
            <a:r>
              <a:rPr lang="en-GB" sz="4400" dirty="0" smtClean="0"/>
              <a:t>punish us if we get anything wrong</a:t>
            </a:r>
          </a:p>
          <a:p>
            <a:r>
              <a:rPr lang="en-GB" sz="4400" dirty="0" smtClean="0"/>
              <a:t>It could not be further from the truth</a:t>
            </a:r>
            <a:endParaRPr lang="en-GB" sz="4400" dirty="0"/>
          </a:p>
        </p:txBody>
      </p:sp>
    </p:spTree>
    <p:extLst>
      <p:ext uri="{BB962C8B-B14F-4D97-AF65-F5344CB8AC3E}">
        <p14:creationId xmlns:p14="http://schemas.microsoft.com/office/powerpoint/2010/main" val="37124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a:t>
            </a:r>
            <a:r>
              <a:rPr lang="en-GB" dirty="0">
                <a:effectLst>
                  <a:outerShdw blurRad="38100" dist="38100" dir="2700000" algn="tl">
                    <a:srgbClr val="000000"/>
                  </a:outerShdw>
                </a:effectLst>
              </a:rPr>
              <a:t>Seat of Rest</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Be still and know</a:t>
            </a:r>
          </a:p>
          <a:p>
            <a:r>
              <a:rPr lang="en-GB" sz="4400" dirty="0" smtClean="0"/>
              <a:t>Wait on the lord and renew your strength</a:t>
            </a:r>
          </a:p>
          <a:p>
            <a:endParaRPr lang="en-GB" sz="4400" dirty="0"/>
          </a:p>
        </p:txBody>
      </p:sp>
    </p:spTree>
    <p:extLst>
      <p:ext uri="{BB962C8B-B14F-4D97-AF65-F5344CB8AC3E}">
        <p14:creationId xmlns:p14="http://schemas.microsoft.com/office/powerpoint/2010/main" val="259862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a:t>
            </a:r>
            <a:r>
              <a:rPr lang="en-GB" dirty="0">
                <a:effectLst>
                  <a:outerShdw blurRad="38100" dist="38100" dir="2700000" algn="tl">
                    <a:srgbClr val="000000"/>
                  </a:outerShdw>
                </a:effectLst>
              </a:rPr>
              <a:t>Seat of Rest</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The reason we can rest and rejoice in the midst of our enemies is because Jesus defeated them when He took our place and bore our sins on the cross. He has done it all and the work is finished. (Hebrews 10:12–14) We only need to take up a throne attitude and rest in Him.</a:t>
            </a:r>
          </a:p>
        </p:txBody>
      </p:sp>
    </p:spTree>
    <p:extLst>
      <p:ext uri="{BB962C8B-B14F-4D97-AF65-F5344CB8AC3E}">
        <p14:creationId xmlns:p14="http://schemas.microsoft.com/office/powerpoint/2010/main" val="153161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a:t>
            </a:r>
            <a:r>
              <a:rPr lang="en-GB" dirty="0">
                <a:effectLst>
                  <a:outerShdw blurRad="38100" dist="38100" dir="2700000" algn="tl">
                    <a:srgbClr val="000000"/>
                  </a:outerShdw>
                </a:effectLst>
              </a:rPr>
              <a:t>Seat of Rest</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err="1" smtClean="0"/>
              <a:t>Psa</a:t>
            </a:r>
            <a:r>
              <a:rPr lang="en-GB" sz="4400" dirty="0" smtClean="0"/>
              <a:t> 23 Table = supply in the presence of our enemies</a:t>
            </a:r>
          </a:p>
          <a:p>
            <a:r>
              <a:rPr lang="en-GB" sz="4400" dirty="0" smtClean="0"/>
              <a:t>Enemy lack fear poverty</a:t>
            </a:r>
            <a:r>
              <a:rPr lang="en-GB" sz="4400" dirty="0"/>
              <a:t> </a:t>
            </a:r>
            <a:r>
              <a:rPr lang="en-GB" sz="4400" dirty="0" smtClean="0"/>
              <a:t>insecurity</a:t>
            </a:r>
          </a:p>
          <a:p>
            <a:endParaRPr lang="en-GB" sz="4400" dirty="0" smtClean="0"/>
          </a:p>
        </p:txBody>
      </p:sp>
    </p:spTree>
    <p:extLst>
      <p:ext uri="{BB962C8B-B14F-4D97-AF65-F5344CB8AC3E}">
        <p14:creationId xmlns:p14="http://schemas.microsoft.com/office/powerpoint/2010/main" val="421526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a:t>
            </a:r>
            <a:r>
              <a:rPr lang="en-GB" dirty="0">
                <a:effectLst>
                  <a:outerShdw blurRad="38100" dist="38100" dir="2700000" algn="tl">
                    <a:srgbClr val="000000"/>
                  </a:outerShdw>
                </a:effectLst>
              </a:rPr>
              <a:t>Seat of Rest</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199850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8034" name="Rectangle 2"/>
          <p:cNvSpPr>
            <a:spLocks noGrp="1" noChangeArrowheads="1"/>
          </p:cNvSpPr>
          <p:nvPr>
            <p:ph type="title"/>
          </p:nvPr>
        </p:nvSpPr>
        <p:spPr>
          <a:xfrm>
            <a:off x="0" y="0"/>
            <a:ext cx="9144000" cy="692150"/>
          </a:xfrm>
          <a:noFill/>
        </p:spPr>
        <p:txBody>
          <a:bodyPr lIns="0" tIns="0" rIns="0" bIns="0" anchor="t"/>
          <a:lstStyle/>
          <a:p>
            <a:r>
              <a:rPr lang="en-GB" sz="4200"/>
              <a:t>Preparing for destiny – Seat of Rest</a:t>
            </a:r>
          </a:p>
        </p:txBody>
      </p:sp>
      <p:sp>
        <p:nvSpPr>
          <p:cNvPr id="1068035" name="Rectangle 3"/>
          <p:cNvSpPr>
            <a:spLocks noGrp="1" noChangeArrowheads="1"/>
          </p:cNvSpPr>
          <p:nvPr>
            <p:ph type="body" idx="1"/>
          </p:nvPr>
        </p:nvSpPr>
        <p:spPr>
          <a:xfrm>
            <a:off x="179388" y="908050"/>
            <a:ext cx="8964612" cy="5949950"/>
          </a:xfrm>
        </p:spPr>
        <p:txBody>
          <a:bodyPr/>
          <a:lstStyle/>
          <a:p>
            <a:pPr>
              <a:spcBef>
                <a:spcPct val="40000"/>
              </a:spcBef>
            </a:pPr>
            <a:r>
              <a:rPr lang="en-GB" sz="3600" dirty="0"/>
              <a:t>Why weary &amp; heavy laden (burdened) ?</a:t>
            </a:r>
          </a:p>
          <a:p>
            <a:pPr>
              <a:spcBef>
                <a:spcPct val="40000"/>
              </a:spcBef>
            </a:pPr>
            <a:r>
              <a:rPr lang="en-GB" sz="3600" dirty="0"/>
              <a:t>Am </a:t>
            </a:r>
            <a:r>
              <a:rPr lang="en-GB" sz="3600" dirty="0" smtClean="0"/>
              <a:t>I </a:t>
            </a:r>
            <a:r>
              <a:rPr lang="en-GB" sz="3600" dirty="0" smtClean="0">
                <a:solidFill>
                  <a:srgbClr val="FFFF00"/>
                </a:solidFill>
              </a:rPr>
              <a:t>tired</a:t>
            </a:r>
            <a:r>
              <a:rPr lang="en-GB" sz="3600" dirty="0" smtClean="0"/>
              <a:t> trying </a:t>
            </a:r>
            <a:r>
              <a:rPr lang="en-GB" sz="3600" dirty="0"/>
              <a:t>to survive &amp; cope with life </a:t>
            </a:r>
            <a:r>
              <a:rPr lang="en-GB" sz="3600" dirty="0" smtClean="0"/>
              <a:t>myself?</a:t>
            </a:r>
          </a:p>
          <a:p>
            <a:pPr>
              <a:spcBef>
                <a:spcPct val="40000"/>
              </a:spcBef>
            </a:pPr>
            <a:r>
              <a:rPr lang="en-GB" sz="3600" dirty="0" smtClean="0"/>
              <a:t>Am I </a:t>
            </a:r>
            <a:r>
              <a:rPr lang="en-GB" sz="3600" dirty="0">
                <a:solidFill>
                  <a:srgbClr val="FFFF00"/>
                </a:solidFill>
              </a:rPr>
              <a:t>h</a:t>
            </a:r>
            <a:r>
              <a:rPr lang="en-GB" sz="3600" dirty="0" smtClean="0">
                <a:solidFill>
                  <a:srgbClr val="FFFF00"/>
                </a:solidFill>
              </a:rPr>
              <a:t>eavy</a:t>
            </a:r>
            <a:r>
              <a:rPr lang="en-GB" sz="3600" dirty="0" smtClean="0"/>
              <a:t> carrying responsibilities that are not mine?</a:t>
            </a:r>
          </a:p>
          <a:p>
            <a:pPr>
              <a:spcBef>
                <a:spcPct val="40000"/>
              </a:spcBef>
            </a:pPr>
            <a:r>
              <a:rPr lang="en-GB" sz="3600" dirty="0" smtClean="0"/>
              <a:t>We are all called to </a:t>
            </a:r>
            <a:r>
              <a:rPr lang="en-GB" sz="3600" dirty="0" smtClean="0">
                <a:solidFill>
                  <a:srgbClr val="FFFF00"/>
                </a:solidFill>
              </a:rPr>
              <a:t>live</a:t>
            </a:r>
            <a:r>
              <a:rPr lang="en-GB" sz="3600" dirty="0" smtClean="0"/>
              <a:t> in a state of rest regardless of what is going on around our lives.</a:t>
            </a:r>
            <a:endParaRPr lang="en-GB" sz="3600" dirty="0"/>
          </a:p>
        </p:txBody>
      </p:sp>
    </p:spTree>
    <p:extLst>
      <p:ext uri="{BB962C8B-B14F-4D97-AF65-F5344CB8AC3E}">
        <p14:creationId xmlns:p14="http://schemas.microsoft.com/office/powerpoint/2010/main" val="4091755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80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680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680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680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035" grpId="0" build="p"/>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20000"/>
          </a:bodyPr>
          <a:lstStyle/>
          <a:p>
            <a:r>
              <a:rPr lang="en-GB" sz="4400" dirty="0"/>
              <a:t>Father my creator my </a:t>
            </a:r>
            <a:r>
              <a:rPr lang="en-GB" sz="4400" dirty="0" err="1"/>
              <a:t>sustainer</a:t>
            </a:r>
            <a:r>
              <a:rPr lang="en-GB" sz="4400" dirty="0"/>
              <a:t> my essence my rest my shalom my affirmer my accepter My peace My love My provider my protector my healer my sanctifier my righteousness my banner My victory  my security my identity my anchor my hope my delight my purpose my glorifier my rock my restorer my reconciler my transformer my </a:t>
            </a:r>
            <a:r>
              <a:rPr lang="en-GB" sz="4400" dirty="0" err="1"/>
              <a:t>transfigurer</a:t>
            </a:r>
            <a:r>
              <a:rPr lang="en-GB" sz="4400" dirty="0"/>
              <a:t> My </a:t>
            </a:r>
            <a:r>
              <a:rPr lang="en-GB" sz="4400" dirty="0" err="1"/>
              <a:t>renewer</a:t>
            </a:r>
            <a:r>
              <a:rPr lang="en-GB" sz="4400" dirty="0"/>
              <a:t> my conformer my forgiver my strength my authority my power my eternal destination my eternal home my reference point. My Father</a:t>
            </a:r>
          </a:p>
        </p:txBody>
      </p:sp>
    </p:spTree>
    <p:extLst>
      <p:ext uri="{BB962C8B-B14F-4D97-AF65-F5344CB8AC3E}">
        <p14:creationId xmlns:p14="http://schemas.microsoft.com/office/powerpoint/2010/main" val="239317110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r>
              <a:rPr lang="en-GB" sz="4400" dirty="0"/>
              <a:t>God My Consuming fire My frequency My harmony My resonance My Manifold grace my Manifold wisdom My Melody My Rhythm My metronome My conductor My author My producer My composer </a:t>
            </a:r>
            <a:r>
              <a:rPr lang="en-GB" sz="4400" dirty="0" err="1"/>
              <a:t>Yod</a:t>
            </a:r>
            <a:r>
              <a:rPr lang="en-GB" sz="4400" dirty="0"/>
              <a:t> </a:t>
            </a:r>
            <a:r>
              <a:rPr lang="en-GB" sz="4400" dirty="0" err="1"/>
              <a:t>Hei</a:t>
            </a:r>
            <a:r>
              <a:rPr lang="en-GB" sz="4400" dirty="0"/>
              <a:t> </a:t>
            </a:r>
            <a:r>
              <a:rPr lang="en-GB" sz="4400" dirty="0" err="1"/>
              <a:t>Vav</a:t>
            </a:r>
            <a:r>
              <a:rPr lang="en-GB" sz="4400" dirty="0"/>
              <a:t> </a:t>
            </a:r>
            <a:r>
              <a:rPr lang="en-GB" sz="4400" dirty="0" err="1"/>
              <a:t>Hei</a:t>
            </a:r>
            <a:r>
              <a:rPr lang="en-GB" sz="4400" dirty="0"/>
              <a:t> My Lion My Ox My Eagle My Man My King my Prophet My Apostle My Priest My Home My dwelling place My covenant My all in all</a:t>
            </a:r>
          </a:p>
        </p:txBody>
      </p:sp>
    </p:spTree>
    <p:extLst>
      <p:ext uri="{BB962C8B-B14F-4D97-AF65-F5344CB8AC3E}">
        <p14:creationId xmlns:p14="http://schemas.microsoft.com/office/powerpoint/2010/main" val="2117830184"/>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20000"/>
          </a:bodyPr>
          <a:lstStyle/>
          <a:p>
            <a:r>
              <a:rPr lang="en-GB" sz="4400" dirty="0"/>
              <a:t>Matthew 6:25, 32-33 "For this reason I say to you, do not be worried about your life, as to what you will eat or what you will drink; nor for your body, as to what you will put on. Is not life more than food, and the body more than clothing?  For the Gentiles eagerly seek all these things; for your heavenly Father knows that you need all these things.  But seek first His kingdom and His righteousness, and all these things will be added to you.</a:t>
            </a:r>
          </a:p>
        </p:txBody>
      </p:sp>
    </p:spTree>
    <p:extLst>
      <p:ext uri="{BB962C8B-B14F-4D97-AF65-F5344CB8AC3E}">
        <p14:creationId xmlns:p14="http://schemas.microsoft.com/office/powerpoint/2010/main" val="33571703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a:t>
            </a:r>
            <a:r>
              <a:rPr lang="en-GB" dirty="0">
                <a:effectLst>
                  <a:outerShdw blurRad="38100" dist="38100" dir="2700000" algn="tl">
                    <a:srgbClr val="000000"/>
                  </a:outerShdw>
                </a:effectLst>
              </a:rPr>
              <a:t>Seat of Rest</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290212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a:t>
            </a:r>
            <a:r>
              <a:rPr lang="en-GB" dirty="0">
                <a:effectLst>
                  <a:outerShdw blurRad="38100" dist="38100" dir="2700000" algn="tl">
                    <a:srgbClr val="000000"/>
                  </a:outerShdw>
                </a:effectLst>
              </a:rPr>
              <a:t>Seat of Rest</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298798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a:t>Father </a:t>
            </a:r>
            <a:r>
              <a:rPr lang="en-GB" sz="4400" dirty="0" smtClean="0"/>
              <a:t>- my creator, </a:t>
            </a:r>
            <a:r>
              <a:rPr lang="en-GB" sz="4400" dirty="0"/>
              <a:t>my </a:t>
            </a:r>
            <a:r>
              <a:rPr lang="en-GB" sz="4400" dirty="0" smtClean="0"/>
              <a:t>sustainer, </a:t>
            </a:r>
            <a:r>
              <a:rPr lang="en-GB" sz="4400" dirty="0"/>
              <a:t>my </a:t>
            </a:r>
            <a:r>
              <a:rPr lang="en-GB" sz="4400" dirty="0" smtClean="0"/>
              <a:t>essence, </a:t>
            </a:r>
            <a:r>
              <a:rPr lang="en-GB" sz="4400" dirty="0"/>
              <a:t>my </a:t>
            </a:r>
            <a:r>
              <a:rPr lang="en-GB" sz="4400" dirty="0" smtClean="0"/>
              <a:t>rest, </a:t>
            </a:r>
            <a:r>
              <a:rPr lang="en-GB" sz="4400" dirty="0"/>
              <a:t>my </a:t>
            </a:r>
            <a:r>
              <a:rPr lang="en-GB" sz="4400" dirty="0" smtClean="0"/>
              <a:t>shalom, </a:t>
            </a:r>
            <a:r>
              <a:rPr lang="en-GB" sz="4400" dirty="0"/>
              <a:t>my </a:t>
            </a:r>
            <a:r>
              <a:rPr lang="en-GB" sz="4400" dirty="0" smtClean="0"/>
              <a:t>affirmer, </a:t>
            </a:r>
            <a:r>
              <a:rPr lang="en-GB" sz="4400" dirty="0"/>
              <a:t>my </a:t>
            </a:r>
            <a:r>
              <a:rPr lang="en-GB" sz="4400" dirty="0" smtClean="0"/>
              <a:t>accepter, </a:t>
            </a:r>
            <a:r>
              <a:rPr lang="en-GB" sz="4400" dirty="0" smtClean="0"/>
              <a:t>my </a:t>
            </a:r>
            <a:r>
              <a:rPr lang="en-GB" sz="4400" dirty="0" smtClean="0"/>
              <a:t>peace, </a:t>
            </a:r>
            <a:r>
              <a:rPr lang="en-GB" sz="4400" dirty="0" smtClean="0"/>
              <a:t>my </a:t>
            </a:r>
            <a:r>
              <a:rPr lang="en-GB" sz="4400" dirty="0" smtClean="0"/>
              <a:t>love, </a:t>
            </a:r>
            <a:r>
              <a:rPr lang="en-GB" sz="4400" dirty="0" smtClean="0"/>
              <a:t>my </a:t>
            </a:r>
            <a:r>
              <a:rPr lang="en-GB" sz="4400" dirty="0" smtClean="0"/>
              <a:t>provider, </a:t>
            </a:r>
            <a:r>
              <a:rPr lang="en-GB" sz="4400" dirty="0"/>
              <a:t>my </a:t>
            </a:r>
            <a:r>
              <a:rPr lang="en-GB" sz="4400" dirty="0" smtClean="0"/>
              <a:t>protector, </a:t>
            </a:r>
            <a:r>
              <a:rPr lang="en-GB" sz="4400" dirty="0"/>
              <a:t>my </a:t>
            </a:r>
            <a:r>
              <a:rPr lang="en-GB" sz="4400" dirty="0" smtClean="0"/>
              <a:t>healer, </a:t>
            </a:r>
            <a:r>
              <a:rPr lang="en-GB" sz="4400" dirty="0"/>
              <a:t>my </a:t>
            </a:r>
            <a:r>
              <a:rPr lang="en-GB" sz="4400" dirty="0" smtClean="0"/>
              <a:t>sanctifier, </a:t>
            </a:r>
            <a:r>
              <a:rPr lang="en-GB" sz="4400" dirty="0"/>
              <a:t>my righteousness my </a:t>
            </a:r>
            <a:r>
              <a:rPr lang="en-GB" sz="4400" dirty="0" smtClean="0"/>
              <a:t>banner, </a:t>
            </a:r>
            <a:r>
              <a:rPr lang="en-GB" sz="4400" dirty="0" smtClean="0"/>
              <a:t>my </a:t>
            </a:r>
            <a:r>
              <a:rPr lang="en-GB" sz="4400" dirty="0" smtClean="0"/>
              <a:t>victory,  </a:t>
            </a:r>
            <a:r>
              <a:rPr lang="en-GB" sz="4400" dirty="0"/>
              <a:t>my </a:t>
            </a:r>
            <a:r>
              <a:rPr lang="en-GB" sz="4400" dirty="0" smtClean="0"/>
              <a:t>security, </a:t>
            </a:r>
            <a:r>
              <a:rPr lang="en-GB" sz="4400" dirty="0"/>
              <a:t>my </a:t>
            </a:r>
            <a:r>
              <a:rPr lang="en-GB" sz="4400" dirty="0" smtClean="0"/>
              <a:t>identity, </a:t>
            </a:r>
            <a:r>
              <a:rPr lang="en-GB" sz="4400" dirty="0"/>
              <a:t>my </a:t>
            </a:r>
            <a:r>
              <a:rPr lang="en-GB" sz="4400" dirty="0" smtClean="0"/>
              <a:t>anchor, </a:t>
            </a:r>
            <a:r>
              <a:rPr lang="en-GB" sz="4400" dirty="0"/>
              <a:t>my </a:t>
            </a:r>
            <a:r>
              <a:rPr lang="en-GB" sz="4400" dirty="0" smtClean="0"/>
              <a:t>hope, </a:t>
            </a:r>
            <a:r>
              <a:rPr lang="en-GB" sz="4400" dirty="0"/>
              <a:t>my </a:t>
            </a:r>
            <a:r>
              <a:rPr lang="en-GB" sz="4400" dirty="0" smtClean="0"/>
              <a:t>delight, </a:t>
            </a:r>
            <a:r>
              <a:rPr lang="en-GB" sz="4400" dirty="0"/>
              <a:t>my </a:t>
            </a:r>
            <a:r>
              <a:rPr lang="en-GB" sz="4400" dirty="0" smtClean="0"/>
              <a:t>purpose, </a:t>
            </a:r>
            <a:r>
              <a:rPr lang="en-GB" sz="4400" dirty="0"/>
              <a:t>my </a:t>
            </a:r>
            <a:r>
              <a:rPr lang="en-GB" sz="4400" dirty="0" smtClean="0"/>
              <a:t>glorifier, </a:t>
            </a:r>
            <a:r>
              <a:rPr lang="en-GB" sz="4400" dirty="0"/>
              <a:t>my </a:t>
            </a:r>
            <a:r>
              <a:rPr lang="en-GB" sz="4400" dirty="0" smtClean="0"/>
              <a:t>rock, </a:t>
            </a:r>
            <a:r>
              <a:rPr lang="en-GB" sz="4400" dirty="0"/>
              <a:t>my </a:t>
            </a:r>
            <a:r>
              <a:rPr lang="en-GB" sz="4400" dirty="0" smtClean="0"/>
              <a:t>restorer</a:t>
            </a:r>
            <a:endParaRPr lang="en-GB" sz="4400" dirty="0"/>
          </a:p>
        </p:txBody>
      </p:sp>
    </p:spTree>
    <p:extLst>
      <p:ext uri="{BB962C8B-B14F-4D97-AF65-F5344CB8AC3E}">
        <p14:creationId xmlns:p14="http://schemas.microsoft.com/office/powerpoint/2010/main" val="803051880"/>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8804" y="58011"/>
            <a:ext cx="5099991" cy="6799989"/>
          </a:xfrm>
          <a:effectLst/>
        </p:spPr>
      </p:pic>
      <p:sp>
        <p:nvSpPr>
          <p:cNvPr id="3" name="Content Placeholder 2"/>
          <p:cNvSpPr txBox="1">
            <a:spLocks/>
          </p:cNvSpPr>
          <p:nvPr/>
        </p:nvSpPr>
        <p:spPr>
          <a:xfrm>
            <a:off x="-63374" y="5382345"/>
            <a:ext cx="9144000" cy="1151994"/>
          </a:xfrm>
          <a:prstGeom prst="rect">
            <a:avLst/>
          </a:prstGeom>
          <a:effectLst/>
        </p:spPr>
        <p:txBody>
          <a:bodyPr vert="horz" lIns="0" tIns="0" rIns="0" bIns="0" rtlCol="0">
            <a:normAutofit/>
          </a:bodyPr>
          <a:lstStyle>
            <a:lvl1pPr marL="360000" indent="-360000" algn="l" defTabSz="914400" rtl="0" eaLnBrk="1" latinLnBrk="0" hangingPunct="1">
              <a:spcBef>
                <a:spcPct val="20000"/>
              </a:spcBef>
              <a:buClr>
                <a:srgbClr val="FFFF00"/>
              </a:buClr>
              <a:buSzPct val="120000"/>
              <a:buFont typeface="Arial" pitchFamily="34" charset="0"/>
              <a:buChar char="•"/>
              <a:defRPr sz="4000" kern="1200" baseline="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None/>
            </a:pPr>
            <a:r>
              <a:rPr lang="en-GB" sz="5400" dirty="0" smtClean="0"/>
              <a:t>Engage Jesus the Truth</a:t>
            </a:r>
            <a:endParaRPr lang="en-GB" sz="4800" dirty="0"/>
          </a:p>
        </p:txBody>
      </p:sp>
    </p:spTree>
    <p:extLst>
      <p:ext uri="{BB962C8B-B14F-4D97-AF65-F5344CB8AC3E}">
        <p14:creationId xmlns:p14="http://schemas.microsoft.com/office/powerpoint/2010/main" val="2306657148"/>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818804" y="58011"/>
            <a:ext cx="5099991" cy="6799989"/>
          </a:xfrm>
          <a:effectLst/>
        </p:spPr>
      </p:pic>
      <p:pic>
        <p:nvPicPr>
          <p:cNvPr id="7" name="03 Track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6190" y="6331139"/>
            <a:ext cx="406400" cy="406400"/>
          </a:xfrm>
          <a:prstGeom prst="rect">
            <a:avLst/>
          </a:prstGeom>
        </p:spPr>
      </p:pic>
      <p:sp>
        <p:nvSpPr>
          <p:cNvPr id="5" name="Content Placeholder 2"/>
          <p:cNvSpPr txBox="1">
            <a:spLocks/>
          </p:cNvSpPr>
          <p:nvPr/>
        </p:nvSpPr>
        <p:spPr>
          <a:xfrm>
            <a:off x="-63374" y="5382345"/>
            <a:ext cx="9144000" cy="1151994"/>
          </a:xfrm>
          <a:prstGeom prst="rect">
            <a:avLst/>
          </a:prstGeom>
          <a:effectLst/>
        </p:spPr>
        <p:txBody>
          <a:bodyPr vert="horz" lIns="0" tIns="0" rIns="0" bIns="0" rtlCol="0">
            <a:normAutofit/>
          </a:bodyPr>
          <a:lstStyle>
            <a:lvl1pPr marL="360000" indent="-360000" algn="l" defTabSz="914400" rtl="0" eaLnBrk="1" latinLnBrk="0" hangingPunct="1">
              <a:spcBef>
                <a:spcPct val="20000"/>
              </a:spcBef>
              <a:buClr>
                <a:srgbClr val="FFFF00"/>
              </a:buClr>
              <a:buSzPct val="120000"/>
              <a:buFont typeface="Arial" pitchFamily="34" charset="0"/>
              <a:buChar char="•"/>
              <a:defRPr sz="4000" kern="1200" baseline="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None/>
            </a:pPr>
            <a:r>
              <a:rPr lang="en-GB" sz="5400" dirty="0" smtClean="0"/>
              <a:t>Engage Jesus the Truth</a:t>
            </a:r>
            <a:endParaRPr lang="en-GB" sz="4800" dirty="0"/>
          </a:p>
        </p:txBody>
      </p:sp>
    </p:spTree>
    <p:extLst>
      <p:ext uri="{BB962C8B-B14F-4D97-AF65-F5344CB8AC3E}">
        <p14:creationId xmlns:p14="http://schemas.microsoft.com/office/powerpoint/2010/main" val="2636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50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2500" numSld="17" showWhenStoppe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Yoke of Jesus 1</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Close your eyes</a:t>
            </a:r>
          </a:p>
          <a:p>
            <a:r>
              <a:rPr lang="en-GB" sz="4400" dirty="0" smtClean="0"/>
              <a:t>Begin to think about that door</a:t>
            </a:r>
          </a:p>
          <a:p>
            <a:r>
              <a:rPr lang="en-GB" sz="4400" dirty="0" smtClean="0"/>
              <a:t>Activate your imagination as the doorway to encounter</a:t>
            </a:r>
          </a:p>
          <a:p>
            <a:r>
              <a:rPr lang="en-GB" sz="4400" dirty="0" smtClean="0"/>
              <a:t>Picture the door reach out and open the door</a:t>
            </a:r>
          </a:p>
          <a:p>
            <a:r>
              <a:rPr lang="en-GB" sz="4400" dirty="0" smtClean="0"/>
              <a:t>The river is flowing God starts to envelope you</a:t>
            </a:r>
            <a:endParaRPr lang="en-GB" sz="4400" dirty="0"/>
          </a:p>
        </p:txBody>
      </p:sp>
    </p:spTree>
    <p:extLst>
      <p:ext uri="{BB962C8B-B14F-4D97-AF65-F5344CB8AC3E}">
        <p14:creationId xmlns:p14="http://schemas.microsoft.com/office/powerpoint/2010/main" val="486882559"/>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7833"/>
                    </a14:imgEffect>
                    <a14:imgEffect>
                      <a14:brightnessContrast contrast="-1000"/>
                    </a14:imgEffect>
                  </a14:imgLayer>
                </a14:imgProps>
              </a:ext>
              <a:ext uri="{28A0092B-C50C-407E-A947-70E740481C1C}">
                <a14:useLocalDpi xmlns:a14="http://schemas.microsoft.com/office/drawing/2010/main" val="0"/>
              </a:ext>
            </a:extLst>
          </a:blip>
          <a:srcRect l="35752" r="36648"/>
          <a:stretch/>
        </p:blipFill>
        <p:spPr bwMode="auto">
          <a:xfrm>
            <a:off x="0" y="14028"/>
            <a:ext cx="9144000" cy="6881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797522" y="14028"/>
            <a:ext cx="3911096" cy="6870494"/>
          </a:xfrm>
        </p:spPr>
      </p:pic>
    </p:spTree>
    <p:extLst>
      <p:ext uri="{BB962C8B-B14F-4D97-AF65-F5344CB8AC3E}">
        <p14:creationId xmlns:p14="http://schemas.microsoft.com/office/powerpoint/2010/main" val="1227103334"/>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1676"/>
            <a:ext cx="8784976" cy="994122"/>
          </a:xfrm>
        </p:spPr>
        <p:txBody>
          <a:bodyPr/>
          <a:lstStyle/>
          <a:p>
            <a:r>
              <a:rPr lang="en-GB" dirty="0">
                <a:effectLst>
                  <a:outerShdw blurRad="38100" dist="38100" dir="2700000" algn="tl">
                    <a:srgbClr val="000000"/>
                  </a:outerShdw>
                </a:effectLst>
              </a:rPr>
              <a:t>First Love House of God </a:t>
            </a:r>
            <a:r>
              <a:rPr lang="en-GB" dirty="0" smtClean="0">
                <a:effectLst>
                  <a:outerShdw blurRad="38100" dist="38100" dir="2700000" algn="tl">
                    <a:srgbClr val="000000"/>
                  </a:outerShdw>
                </a:effectLst>
              </a:rPr>
              <a:t>1</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080626" cy="6810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7126361"/>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563"/>
            <a:ext cx="9144000" cy="691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4804234"/>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Yoke of Jesus 1</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Invite Jesus to embrace you</a:t>
            </a:r>
          </a:p>
          <a:p>
            <a:r>
              <a:rPr lang="en-GB" sz="4400" dirty="0" smtClean="0"/>
              <a:t>Let Him reveal himself to you</a:t>
            </a:r>
          </a:p>
          <a:p>
            <a:r>
              <a:rPr lang="en-GB" sz="4400" dirty="0" smtClean="0"/>
              <a:t>Let Him surround </a:t>
            </a:r>
            <a:r>
              <a:rPr lang="en-GB" sz="4400" dirty="0"/>
              <a:t>you </a:t>
            </a:r>
            <a:r>
              <a:rPr lang="en-GB" sz="4400" dirty="0" smtClean="0"/>
              <a:t>and join with you</a:t>
            </a:r>
          </a:p>
          <a:p>
            <a:r>
              <a:rPr lang="en-GB" sz="4400" dirty="0" smtClean="0"/>
              <a:t>Feel </a:t>
            </a:r>
            <a:r>
              <a:rPr lang="en-GB" sz="4400" dirty="0"/>
              <a:t>the light energy </a:t>
            </a:r>
            <a:r>
              <a:rPr lang="en-GB" sz="4400" dirty="0" smtClean="0"/>
              <a:t>His </a:t>
            </a:r>
            <a:r>
              <a:rPr lang="en-GB" sz="4400" dirty="0"/>
              <a:t>vibrational frequency energising you.</a:t>
            </a:r>
          </a:p>
          <a:p>
            <a:r>
              <a:rPr lang="en-GB" sz="4400" dirty="0"/>
              <a:t>Feel </a:t>
            </a:r>
            <a:r>
              <a:rPr lang="en-GB" sz="4400" dirty="0" smtClean="0"/>
              <a:t>Him touch your whole being feel restoration and renewal</a:t>
            </a:r>
            <a:endParaRPr lang="en-GB" sz="4400" dirty="0"/>
          </a:p>
        </p:txBody>
      </p:sp>
    </p:spTree>
    <p:extLst>
      <p:ext uri="{BB962C8B-B14F-4D97-AF65-F5344CB8AC3E}">
        <p14:creationId xmlns:p14="http://schemas.microsoft.com/office/powerpoint/2010/main" val="445488832"/>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8804" y="58011"/>
            <a:ext cx="5099991" cy="6799989"/>
          </a:xfrm>
          <a:effectLst/>
        </p:spPr>
      </p:pic>
    </p:spTree>
    <p:extLst>
      <p:ext uri="{BB962C8B-B14F-4D97-AF65-F5344CB8AC3E}">
        <p14:creationId xmlns:p14="http://schemas.microsoft.com/office/powerpoint/2010/main" val="4233454195"/>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River of 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See Jesus with the yoke of discipleship</a:t>
            </a:r>
          </a:p>
          <a:p>
            <a:r>
              <a:rPr lang="en-GB" sz="4400" dirty="0" smtClean="0"/>
              <a:t>Are you willing to know the Truth</a:t>
            </a:r>
          </a:p>
          <a:p>
            <a:r>
              <a:rPr lang="en-GB" sz="4400" dirty="0" smtClean="0"/>
              <a:t>Are you willing to let Jesus put His yoke on your shoulders</a:t>
            </a:r>
          </a:p>
          <a:p>
            <a:r>
              <a:rPr lang="en-GB" sz="4400" dirty="0" smtClean="0"/>
              <a:t>Are willing to take the burden of your governmental responsibility as a son</a:t>
            </a:r>
            <a:endParaRPr lang="en-GB" sz="4400" dirty="0"/>
          </a:p>
        </p:txBody>
      </p:sp>
    </p:spTree>
    <p:extLst>
      <p:ext uri="{BB962C8B-B14F-4D97-AF65-F5344CB8AC3E}">
        <p14:creationId xmlns:p14="http://schemas.microsoft.com/office/powerpoint/2010/main" val="4166967863"/>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Yoke of Jesus 1</a:t>
            </a:r>
            <a:endParaRPr lang="en-GB" dirty="0">
              <a:effectLst>
                <a:outerShdw blurRad="38100" dist="38100" dir="2700000" algn="tl">
                  <a:srgbClr val="000000"/>
                </a:outerShdw>
              </a:effectLst>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966459"/>
            <a:ext cx="9144000" cy="5891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57701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FATHER - my </a:t>
            </a:r>
            <a:r>
              <a:rPr lang="en-GB" sz="4400" dirty="0" smtClean="0"/>
              <a:t>reconciler, </a:t>
            </a:r>
            <a:r>
              <a:rPr lang="en-GB" sz="4400" dirty="0"/>
              <a:t>my </a:t>
            </a:r>
            <a:r>
              <a:rPr lang="en-GB" sz="4400" dirty="0" smtClean="0"/>
              <a:t>transformer, </a:t>
            </a:r>
            <a:r>
              <a:rPr lang="en-GB" sz="4400" dirty="0"/>
              <a:t>my </a:t>
            </a:r>
            <a:r>
              <a:rPr lang="en-GB" sz="4400" dirty="0" smtClean="0"/>
              <a:t>transfigurer, </a:t>
            </a:r>
            <a:r>
              <a:rPr lang="en-GB" sz="4400" dirty="0"/>
              <a:t>m</a:t>
            </a:r>
            <a:r>
              <a:rPr lang="en-GB" sz="4400" dirty="0" smtClean="0"/>
              <a:t>y renewer, </a:t>
            </a:r>
            <a:r>
              <a:rPr lang="en-GB" sz="4400" dirty="0"/>
              <a:t>my </a:t>
            </a:r>
            <a:r>
              <a:rPr lang="en-GB" sz="4400" dirty="0" smtClean="0"/>
              <a:t>conformer, </a:t>
            </a:r>
            <a:r>
              <a:rPr lang="en-GB" sz="4400" dirty="0"/>
              <a:t>my forgiver my </a:t>
            </a:r>
            <a:r>
              <a:rPr lang="en-GB" sz="4400" dirty="0" smtClean="0"/>
              <a:t>strength, </a:t>
            </a:r>
            <a:r>
              <a:rPr lang="en-GB" sz="4400" dirty="0"/>
              <a:t>my </a:t>
            </a:r>
            <a:r>
              <a:rPr lang="en-GB" sz="4400" dirty="0" smtClean="0"/>
              <a:t>authority, </a:t>
            </a:r>
            <a:r>
              <a:rPr lang="en-GB" sz="4400" dirty="0"/>
              <a:t>my </a:t>
            </a:r>
            <a:r>
              <a:rPr lang="en-GB" sz="4400" dirty="0" smtClean="0"/>
              <a:t>power, </a:t>
            </a:r>
            <a:r>
              <a:rPr lang="en-GB" sz="4400" dirty="0"/>
              <a:t>my eternal </a:t>
            </a:r>
            <a:r>
              <a:rPr lang="en-GB" sz="4400" dirty="0" smtClean="0"/>
              <a:t>destination, </a:t>
            </a:r>
            <a:r>
              <a:rPr lang="en-GB" sz="4400" dirty="0"/>
              <a:t>my eternal </a:t>
            </a:r>
            <a:r>
              <a:rPr lang="en-GB" sz="4400" dirty="0" smtClean="0"/>
              <a:t>home, </a:t>
            </a:r>
            <a:r>
              <a:rPr lang="en-GB" sz="4400" dirty="0"/>
              <a:t>my reference point. </a:t>
            </a:r>
            <a:endParaRPr lang="en-GB" sz="4400" dirty="0" smtClean="0"/>
          </a:p>
          <a:p>
            <a:r>
              <a:rPr lang="en-GB" sz="4400" dirty="0" smtClean="0"/>
              <a:t>My Father but it was not always my experience</a:t>
            </a:r>
            <a:endParaRPr lang="en-GB" sz="4400" dirty="0"/>
          </a:p>
        </p:txBody>
      </p:sp>
    </p:spTree>
    <p:extLst>
      <p:ext uri="{BB962C8B-B14F-4D97-AF65-F5344CB8AC3E}">
        <p14:creationId xmlns:p14="http://schemas.microsoft.com/office/powerpoint/2010/main" val="4275770749"/>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Yoke of Jesus 2</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Let Him Unplug you from the limited constructs of your mind</a:t>
            </a:r>
          </a:p>
          <a:p>
            <a:r>
              <a:rPr lang="en-GB" sz="4400" dirty="0" smtClean="0"/>
              <a:t>Let </a:t>
            </a:r>
            <a:r>
              <a:rPr lang="en-GB" sz="4400" dirty="0"/>
              <a:t>Him </a:t>
            </a:r>
            <a:r>
              <a:rPr lang="en-GB" sz="4400" dirty="0" smtClean="0"/>
              <a:t>expand your reality</a:t>
            </a:r>
          </a:p>
          <a:p>
            <a:r>
              <a:rPr lang="en-GB" sz="4400" dirty="0" smtClean="0"/>
              <a:t>Let Him expand your conscious awareness of who you are</a:t>
            </a:r>
          </a:p>
          <a:p>
            <a:r>
              <a:rPr lang="en-GB" sz="4400" dirty="0" smtClean="0"/>
              <a:t>Let the Truth free you To know true reality</a:t>
            </a:r>
          </a:p>
          <a:p>
            <a:endParaRPr lang="en-GB" sz="4400" dirty="0"/>
          </a:p>
        </p:txBody>
      </p:sp>
    </p:spTree>
    <p:extLst>
      <p:ext uri="{BB962C8B-B14F-4D97-AF65-F5344CB8AC3E}">
        <p14:creationId xmlns:p14="http://schemas.microsoft.com/office/powerpoint/2010/main" val="224539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Yoke of Jesus 2</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800" dirty="0"/>
              <a:t>Let Him </a:t>
            </a:r>
            <a:r>
              <a:rPr lang="en-GB" sz="4800" dirty="0" smtClean="0"/>
              <a:t>free you to know Him</a:t>
            </a:r>
          </a:p>
          <a:p>
            <a:r>
              <a:rPr lang="en-GB" sz="4800" dirty="0"/>
              <a:t>Let Him </a:t>
            </a:r>
            <a:r>
              <a:rPr lang="en-GB" sz="4800" dirty="0" smtClean="0"/>
              <a:t>free you to see your scroll</a:t>
            </a:r>
          </a:p>
          <a:p>
            <a:r>
              <a:rPr lang="en-GB" sz="4800" dirty="0"/>
              <a:t>Let Him </a:t>
            </a:r>
            <a:r>
              <a:rPr lang="en-GB" sz="4800" dirty="0" smtClean="0"/>
              <a:t>free you to be</a:t>
            </a:r>
          </a:p>
          <a:p>
            <a:r>
              <a:rPr lang="en-GB" sz="4800" dirty="0"/>
              <a:t>Let Him </a:t>
            </a:r>
            <a:r>
              <a:rPr lang="en-GB" sz="4800" dirty="0" smtClean="0"/>
              <a:t>free you to do</a:t>
            </a:r>
          </a:p>
          <a:p>
            <a:r>
              <a:rPr lang="en-GB" sz="4800" dirty="0"/>
              <a:t>Let Him </a:t>
            </a:r>
            <a:r>
              <a:rPr lang="en-GB" sz="4800" dirty="0" smtClean="0"/>
              <a:t>free you to go beyond </a:t>
            </a:r>
            <a:endParaRPr lang="en-GB" sz="4800" dirty="0"/>
          </a:p>
          <a:p>
            <a:endParaRPr lang="en-GB" sz="4400" dirty="0"/>
          </a:p>
        </p:txBody>
      </p:sp>
    </p:spTree>
    <p:extLst>
      <p:ext uri="{BB962C8B-B14F-4D97-AF65-F5344CB8AC3E}">
        <p14:creationId xmlns:p14="http://schemas.microsoft.com/office/powerpoint/2010/main" val="89809528"/>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4000" cy="6912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0713787"/>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21" y="0"/>
            <a:ext cx="9254592" cy="6858000"/>
          </a:xfrm>
          <a:prstGeom prst="rect">
            <a:avLst/>
          </a:prstGeom>
        </p:spPr>
      </p:pic>
    </p:spTree>
    <p:extLst>
      <p:ext uri="{BB962C8B-B14F-4D97-AF65-F5344CB8AC3E}">
        <p14:creationId xmlns:p14="http://schemas.microsoft.com/office/powerpoint/2010/main" val="3466636796"/>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Life 3</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pPr>
              <a:lnSpc>
                <a:spcPct val="120000"/>
              </a:lnSpc>
              <a:spcBef>
                <a:spcPts val="600"/>
              </a:spcBef>
            </a:pPr>
            <a:r>
              <a:rPr lang="en-GB" sz="4400" dirty="0"/>
              <a:t>Let Him </a:t>
            </a:r>
            <a:r>
              <a:rPr lang="en-GB" sz="4400" dirty="0" smtClean="0"/>
              <a:t>take you flying beyond your limits</a:t>
            </a:r>
          </a:p>
          <a:p>
            <a:pPr>
              <a:lnSpc>
                <a:spcPct val="120000"/>
              </a:lnSpc>
              <a:spcBef>
                <a:spcPts val="600"/>
              </a:spcBef>
            </a:pPr>
            <a:r>
              <a:rPr lang="en-GB" sz="4400" dirty="0" smtClean="0"/>
              <a:t>Let Him take you outside your limits</a:t>
            </a:r>
          </a:p>
          <a:p>
            <a:pPr>
              <a:lnSpc>
                <a:spcPct val="120000"/>
              </a:lnSpc>
              <a:spcBef>
                <a:spcPts val="600"/>
              </a:spcBef>
            </a:pPr>
            <a:r>
              <a:rPr lang="en-GB" sz="4400" dirty="0" smtClean="0"/>
              <a:t>Let Him show you eternal reality</a:t>
            </a:r>
          </a:p>
          <a:p>
            <a:pPr>
              <a:lnSpc>
                <a:spcPct val="120000"/>
              </a:lnSpc>
              <a:spcBef>
                <a:spcPts val="600"/>
              </a:spcBef>
            </a:pPr>
            <a:r>
              <a:rPr lang="en-GB" sz="4400" dirty="0" smtClean="0"/>
              <a:t>Let Him reveal your true reality</a:t>
            </a:r>
            <a:endParaRPr lang="en-GB" sz="4400" dirty="0"/>
          </a:p>
          <a:p>
            <a:endParaRPr lang="en-GB" sz="4400" dirty="0" smtClean="0"/>
          </a:p>
        </p:txBody>
      </p:sp>
    </p:spTree>
    <p:extLst>
      <p:ext uri="{BB962C8B-B14F-4D97-AF65-F5344CB8AC3E}">
        <p14:creationId xmlns:p14="http://schemas.microsoft.com/office/powerpoint/2010/main" val="3211304571"/>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20108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4535127"/>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67" y="0"/>
            <a:ext cx="919113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139056"/>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77" y="0"/>
            <a:ext cx="9153019" cy="6858000"/>
          </a:xfrm>
          <a:prstGeom prst="rect">
            <a:avLst/>
          </a:prstGeom>
        </p:spPr>
      </p:pic>
    </p:spTree>
    <p:extLst>
      <p:ext uri="{BB962C8B-B14F-4D97-AF65-F5344CB8AC3E}">
        <p14:creationId xmlns:p14="http://schemas.microsoft.com/office/powerpoint/2010/main" val="3745235992"/>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Yoke of Jesus 1</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20000"/>
          </a:bodyPr>
          <a:lstStyle/>
          <a:p>
            <a:r>
              <a:rPr lang="en-GB" sz="4400" dirty="0"/>
              <a:t>Follow learn conditions of discipleship ox </a:t>
            </a:r>
            <a:r>
              <a:rPr lang="en-GB" sz="4400" dirty="0" err="1"/>
              <a:t>rabi</a:t>
            </a:r>
            <a:endParaRPr lang="en-GB" sz="4400" dirty="0"/>
          </a:p>
          <a:p>
            <a:r>
              <a:rPr lang="en-GB" sz="4400" dirty="0"/>
              <a:t>Results carrying own burdens yoke of world </a:t>
            </a:r>
            <a:r>
              <a:rPr lang="en-GB" sz="4400" dirty="0" err="1"/>
              <a:t>etc</a:t>
            </a:r>
            <a:endParaRPr lang="en-GB" sz="4400" dirty="0"/>
          </a:p>
          <a:p>
            <a:r>
              <a:rPr lang="en-GB" sz="4400" dirty="0"/>
              <a:t>Follow Him as forerunner Order Melchizedek Priest and king heavenly access though veil to Holy Holies</a:t>
            </a:r>
          </a:p>
          <a:p>
            <a:r>
              <a:rPr lang="en-GB" sz="4400" dirty="0"/>
              <a:t>Yoke joined entwined connected 1 </a:t>
            </a:r>
            <a:r>
              <a:rPr lang="en-GB" sz="4400" dirty="0" err="1"/>
              <a:t>Cor</a:t>
            </a:r>
            <a:r>
              <a:rPr lang="en-GB" sz="4400" dirty="0"/>
              <a:t> 6:17 </a:t>
            </a:r>
          </a:p>
          <a:p>
            <a:r>
              <a:rPr lang="en-GB" sz="4400" dirty="0"/>
              <a:t>Yoke of relationship intimacy draw from the source love joy peace John 14 - 16 Gentle humble heart Stewardship to friendship key disclose reveal </a:t>
            </a:r>
            <a:r>
              <a:rPr lang="en-GB" sz="4400" dirty="0" smtClean="0"/>
              <a:t>unveil</a:t>
            </a:r>
            <a:endParaRPr lang="en-GB" sz="4400" dirty="0"/>
          </a:p>
        </p:txBody>
      </p:sp>
    </p:spTree>
    <p:extLst>
      <p:ext uri="{BB962C8B-B14F-4D97-AF65-F5344CB8AC3E}">
        <p14:creationId xmlns:p14="http://schemas.microsoft.com/office/powerpoint/2010/main" val="427563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Yoke of Jesus 1</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10000"/>
          </a:bodyPr>
          <a:lstStyle/>
          <a:p>
            <a:r>
              <a:rPr lang="en-GB" sz="4400" dirty="0" smtClean="0"/>
              <a:t>High </a:t>
            </a:r>
            <a:r>
              <a:rPr lang="en-GB" sz="4400" dirty="0"/>
              <a:t>priest advocate in all court cases prepares me to serve when I surrender as a living sacrifice burden responsibility of sonship being a joint heir inheritance the nations kingdom priests</a:t>
            </a:r>
          </a:p>
          <a:p>
            <a:r>
              <a:rPr lang="en-GB" sz="4400" dirty="0"/>
              <a:t>Jesus way truth life way of cross sacrifice and surrender deny self -own way follow His way I </a:t>
            </a:r>
            <a:r>
              <a:rPr lang="en-GB" sz="4400" dirty="0" err="1"/>
              <a:t>am's</a:t>
            </a:r>
            <a:r>
              <a:rPr lang="en-GB" sz="4400" dirty="0"/>
              <a:t> 7 statements Bread of life Resurrection</a:t>
            </a:r>
          </a:p>
          <a:p>
            <a:r>
              <a:rPr lang="en-GB" sz="4400" dirty="0"/>
              <a:t>I am what was what is what will </a:t>
            </a:r>
            <a:r>
              <a:rPr lang="en-GB" sz="4400" dirty="0" err="1"/>
              <a:t>beTruth</a:t>
            </a:r>
            <a:r>
              <a:rPr lang="en-GB" sz="4400" dirty="0"/>
              <a:t> Who I am who l was eternal covenant slain before sin messed it </a:t>
            </a:r>
            <a:r>
              <a:rPr lang="en-GB" sz="4400" dirty="0" smtClean="0"/>
              <a:t>up</a:t>
            </a:r>
            <a:endParaRPr lang="en-GB" sz="4400" dirty="0"/>
          </a:p>
        </p:txBody>
      </p:sp>
    </p:spTree>
    <p:extLst>
      <p:ext uri="{BB962C8B-B14F-4D97-AF65-F5344CB8AC3E}">
        <p14:creationId xmlns:p14="http://schemas.microsoft.com/office/powerpoint/2010/main" val="353885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Autofit/>
          </a:bodyPr>
          <a:lstStyle/>
          <a:p>
            <a:r>
              <a:rPr lang="en-GB" sz="4800" dirty="0" err="1" smtClean="0"/>
              <a:t>Num</a:t>
            </a:r>
            <a:r>
              <a:rPr lang="en-GB" sz="4800" dirty="0"/>
              <a:t> 6:24 The Lord bless you, and keep </a:t>
            </a:r>
            <a:r>
              <a:rPr lang="en-GB" sz="4800" dirty="0" smtClean="0"/>
              <a:t>you; 25 </a:t>
            </a:r>
            <a:r>
              <a:rPr lang="en-GB" sz="4800" dirty="0"/>
              <a:t>The Lord make His face shine on </a:t>
            </a:r>
            <a:r>
              <a:rPr lang="en-GB" sz="4800" dirty="0" smtClean="0"/>
              <a:t>you, And </a:t>
            </a:r>
            <a:r>
              <a:rPr lang="en-GB" sz="4800" dirty="0"/>
              <a:t>be gracious to </a:t>
            </a:r>
            <a:r>
              <a:rPr lang="en-GB" sz="4800" dirty="0" smtClean="0"/>
              <a:t>you; 26 </a:t>
            </a:r>
            <a:r>
              <a:rPr lang="en-GB" sz="4800" dirty="0"/>
              <a:t>The Lord lift up His countenance on </a:t>
            </a:r>
            <a:r>
              <a:rPr lang="en-GB" sz="4800" dirty="0" smtClean="0"/>
              <a:t>you, And </a:t>
            </a:r>
            <a:r>
              <a:rPr lang="en-GB" sz="4800" dirty="0"/>
              <a:t>give you peace</a:t>
            </a:r>
            <a:r>
              <a:rPr lang="en-GB" sz="4800" dirty="0" smtClean="0"/>
              <a:t>.’</a:t>
            </a:r>
          </a:p>
          <a:p>
            <a:r>
              <a:rPr lang="en-GB" sz="4800" dirty="0" smtClean="0"/>
              <a:t>This is the loving God that gave Himself up for </a:t>
            </a:r>
            <a:r>
              <a:rPr lang="en-GB" sz="4800" dirty="0" smtClean="0"/>
              <a:t>us</a:t>
            </a:r>
            <a:endParaRPr lang="en-GB" sz="4800" dirty="0" smtClean="0"/>
          </a:p>
        </p:txBody>
      </p:sp>
    </p:spTree>
    <p:extLst>
      <p:ext uri="{BB962C8B-B14F-4D97-AF65-F5344CB8AC3E}">
        <p14:creationId xmlns:p14="http://schemas.microsoft.com/office/powerpoint/2010/main" val="429056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Yoke of Jesus 1</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20000"/>
          </a:bodyPr>
          <a:lstStyle/>
          <a:p>
            <a:r>
              <a:rPr lang="en-GB" sz="4400" dirty="0" smtClean="0"/>
              <a:t>way </a:t>
            </a:r>
            <a:r>
              <a:rPr lang="en-GB" sz="4400" dirty="0"/>
              <a:t>of the cross Gal 2:20 dead to old yoked joined to new a follower of the way path method </a:t>
            </a:r>
          </a:p>
          <a:p>
            <a:r>
              <a:rPr lang="en-GB" sz="4400" dirty="0"/>
              <a:t>Jesus prophet </a:t>
            </a:r>
            <a:r>
              <a:rPr lang="en-GB" sz="4400" dirty="0" smtClean="0"/>
              <a:t>priest </a:t>
            </a:r>
            <a:r>
              <a:rPr lang="en-GB" sz="4400" dirty="0"/>
              <a:t>king and the apostle</a:t>
            </a:r>
          </a:p>
          <a:p>
            <a:r>
              <a:rPr lang="en-GB" sz="4400" dirty="0"/>
              <a:t>heavenly seated with Him and in His name carry His authority. John 14:12 works and greater wants</a:t>
            </a:r>
          </a:p>
          <a:p>
            <a:r>
              <a:rPr lang="en-GB" sz="4400" dirty="0"/>
              <a:t>Truth of living word of God creator and sustainer image of God predestined to be conformed </a:t>
            </a:r>
            <a:r>
              <a:rPr lang="en-GB" sz="4400" dirty="0" smtClean="0"/>
              <a:t>Rom.8</a:t>
            </a:r>
            <a:endParaRPr lang="en-GB" sz="4400" dirty="0"/>
          </a:p>
        </p:txBody>
      </p:sp>
    </p:spTree>
    <p:extLst>
      <p:ext uri="{BB962C8B-B14F-4D97-AF65-F5344CB8AC3E}">
        <p14:creationId xmlns:p14="http://schemas.microsoft.com/office/powerpoint/2010/main" val="161460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r>
              <a:rPr lang="en-GB" sz="4400" dirty="0"/>
              <a:t>Jesus Lord and king steward resources ministry trusted most often biggest test will  I get my </a:t>
            </a:r>
            <a:r>
              <a:rPr lang="en-GB" sz="4400" dirty="0" err="1"/>
              <a:t>ldentity</a:t>
            </a:r>
            <a:r>
              <a:rPr lang="en-GB" sz="4400" dirty="0"/>
              <a:t> from what I do or from who I am in relationship will I get caught up in working for l lose my first love and enter duty cycle fear cycle</a:t>
            </a:r>
          </a:p>
          <a:p>
            <a:r>
              <a:rPr lang="en-GB" sz="4400" dirty="0"/>
              <a:t>Friendship joint heir reveals ways heart revelation invested heavenly authority. </a:t>
            </a:r>
          </a:p>
        </p:txBody>
      </p:sp>
    </p:spTree>
    <p:extLst>
      <p:ext uri="{BB962C8B-B14F-4D97-AF65-F5344CB8AC3E}">
        <p14:creationId xmlns:p14="http://schemas.microsoft.com/office/powerpoint/2010/main" val="3202367179"/>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Luke 10:</a:t>
            </a:r>
            <a:r>
              <a:rPr lang="en-GB" sz="4400" dirty="0"/>
              <a:t>And he answered, “You shall love the Lord your God with all your heart, and with all your soul, and with all your strength, and with all your mind; and your </a:t>
            </a:r>
            <a:r>
              <a:rPr lang="en-GB" sz="4400" dirty="0" smtClean="0"/>
              <a:t>neighbour </a:t>
            </a:r>
            <a:r>
              <a:rPr lang="en-GB" sz="4400" dirty="0"/>
              <a:t>as yourself</a:t>
            </a:r>
            <a:r>
              <a:rPr lang="en-GB" sz="4400" dirty="0" smtClean="0"/>
              <a:t>.”</a:t>
            </a:r>
          </a:p>
          <a:p>
            <a:r>
              <a:rPr lang="en-GB" sz="4400" dirty="0" smtClean="0"/>
              <a:t>1 </a:t>
            </a:r>
            <a:r>
              <a:rPr lang="en-GB" sz="4400" dirty="0" err="1" smtClean="0"/>
              <a:t>Cor</a:t>
            </a:r>
            <a:r>
              <a:rPr lang="en-GB" sz="4400" dirty="0"/>
              <a:t> 6:17 But the one who joins himself to the Lord is one spirit with Him. </a:t>
            </a:r>
          </a:p>
        </p:txBody>
      </p:sp>
    </p:spTree>
    <p:extLst>
      <p:ext uri="{BB962C8B-B14F-4D97-AF65-F5344CB8AC3E}">
        <p14:creationId xmlns:p14="http://schemas.microsoft.com/office/powerpoint/2010/main" val="544789978"/>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Our spirit encompasses our soul and creates an atmosphere that manifests the kingdom of God around us</a:t>
            </a:r>
          </a:p>
          <a:p>
            <a:r>
              <a:rPr lang="en-GB" sz="4400" dirty="0" smtClean="0"/>
              <a:t> John 14:12</a:t>
            </a:r>
          </a:p>
          <a:p>
            <a:r>
              <a:rPr lang="en-GB" sz="4400" dirty="0" smtClean="0"/>
              <a:t>Works of Jesus – healing, miracles, authority over nature, supernatural provision and protection</a:t>
            </a:r>
            <a:endParaRPr lang="en-GB" sz="4400" dirty="0"/>
          </a:p>
        </p:txBody>
      </p:sp>
    </p:spTree>
    <p:extLst>
      <p:ext uri="{BB962C8B-B14F-4D97-AF65-F5344CB8AC3E}">
        <p14:creationId xmlns:p14="http://schemas.microsoft.com/office/powerpoint/2010/main" val="520065174"/>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What does it feel like to embrace God?</a:t>
            </a:r>
          </a:p>
          <a:p>
            <a:r>
              <a:rPr lang="en-GB" sz="4400" dirty="0" smtClean="0"/>
              <a:t>What does it feel like to be embraced by God?</a:t>
            </a:r>
          </a:p>
          <a:p>
            <a:r>
              <a:rPr lang="en-GB" sz="4400" dirty="0" smtClean="0"/>
              <a:t>Embracing </a:t>
            </a:r>
            <a:r>
              <a:rPr lang="en-GB" sz="4400" dirty="0"/>
              <a:t>God's presence </a:t>
            </a:r>
            <a:r>
              <a:rPr lang="en-GB" sz="4400" dirty="0" smtClean="0"/>
              <a:t>is holistic – spirit, soul and body need to be involved</a:t>
            </a:r>
          </a:p>
        </p:txBody>
      </p:sp>
    </p:spTree>
    <p:extLst>
      <p:ext uri="{BB962C8B-B14F-4D97-AF65-F5344CB8AC3E}">
        <p14:creationId xmlns:p14="http://schemas.microsoft.com/office/powerpoint/2010/main" val="1591103244"/>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Engaging in the physical or natural realm can activate spiritual</a:t>
            </a:r>
          </a:p>
          <a:p>
            <a:r>
              <a:rPr lang="en-GB" sz="4400" dirty="0" smtClean="0"/>
              <a:t>Physical actions can be faith </a:t>
            </a:r>
            <a:r>
              <a:rPr lang="en-GB" sz="4400" dirty="0"/>
              <a:t>steps faith without works is </a:t>
            </a:r>
            <a:r>
              <a:rPr lang="en-GB" sz="4400" dirty="0" smtClean="0"/>
              <a:t>dead</a:t>
            </a:r>
          </a:p>
          <a:p>
            <a:r>
              <a:rPr lang="en-GB" sz="4400" dirty="0" smtClean="0"/>
              <a:t>Hugging or embracing ourselves is faith step</a:t>
            </a:r>
          </a:p>
          <a:p>
            <a:r>
              <a:rPr lang="en-GB" sz="4400" dirty="0" smtClean="0"/>
              <a:t>Raise our hands, kneel or lie down</a:t>
            </a:r>
            <a:r>
              <a:rPr lang="en-GB" sz="4400" dirty="0"/>
              <a:t> </a:t>
            </a:r>
            <a:r>
              <a:rPr lang="en-GB" sz="4400" dirty="0" smtClean="0"/>
              <a:t>physical expression of spiritual reality</a:t>
            </a:r>
            <a:endParaRPr lang="en-GB" sz="4400" dirty="0"/>
          </a:p>
        </p:txBody>
      </p:sp>
    </p:spTree>
    <p:extLst>
      <p:ext uri="{BB962C8B-B14F-4D97-AF65-F5344CB8AC3E}">
        <p14:creationId xmlns:p14="http://schemas.microsoft.com/office/powerpoint/2010/main" val="2986351832"/>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Yoke of Jesus 1</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John 1:14 And the Word became flesh, and dwelt among us, and we saw His glory, glory as of the only begotten from the Father, full of grace and truth. </a:t>
            </a:r>
            <a:endParaRPr lang="en-GB" sz="4400" dirty="0" smtClean="0"/>
          </a:p>
          <a:p>
            <a:endParaRPr lang="en-GB" sz="4400" dirty="0"/>
          </a:p>
        </p:txBody>
      </p:sp>
    </p:spTree>
    <p:extLst>
      <p:ext uri="{BB962C8B-B14F-4D97-AF65-F5344CB8AC3E}">
        <p14:creationId xmlns:p14="http://schemas.microsoft.com/office/powerpoint/2010/main" val="773791149"/>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Yoke of Jesus </a:t>
            </a:r>
            <a:r>
              <a:rPr lang="en-GB" dirty="0">
                <a:effectLst>
                  <a:outerShdw blurRad="38100" dist="38100" dir="2700000" algn="tl">
                    <a:srgbClr val="000000"/>
                  </a:outerShdw>
                </a:effectLst>
              </a:rPr>
              <a:t>3</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181762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Yoke of Jesus </a:t>
            </a:r>
            <a:r>
              <a:rPr lang="en-GB" dirty="0">
                <a:effectLst>
                  <a:outerShdw blurRad="38100" dist="38100" dir="2700000" algn="tl">
                    <a:srgbClr val="000000"/>
                  </a:outerShdw>
                </a:effectLst>
              </a:rPr>
              <a:t>3</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Sonship</a:t>
            </a:r>
          </a:p>
          <a:p>
            <a:r>
              <a:rPr lang="en-GB" sz="4400" dirty="0" smtClean="0"/>
              <a:t>Adoption</a:t>
            </a:r>
          </a:p>
          <a:p>
            <a:endParaRPr lang="en-GB" sz="4400" dirty="0" smtClean="0"/>
          </a:p>
          <a:p>
            <a:endParaRPr lang="en-GB" sz="4400" dirty="0"/>
          </a:p>
        </p:txBody>
      </p:sp>
    </p:spTree>
    <p:extLst>
      <p:ext uri="{BB962C8B-B14F-4D97-AF65-F5344CB8AC3E}">
        <p14:creationId xmlns:p14="http://schemas.microsoft.com/office/powerpoint/2010/main" val="294338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Yoke of Jesus 2</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Came out of Egypt after 400 years as slaves</a:t>
            </a:r>
          </a:p>
          <a:p>
            <a:r>
              <a:rPr lang="en-GB" sz="4400" dirty="0"/>
              <a:t>Lost their identity as sons of Abraham Isaac and Jacob</a:t>
            </a:r>
          </a:p>
          <a:p>
            <a:r>
              <a:rPr lang="en-GB" sz="4400" dirty="0"/>
              <a:t>Lost their inheritance and </a:t>
            </a:r>
            <a:r>
              <a:rPr lang="en-GB" sz="4400" dirty="0" smtClean="0"/>
              <a:t>birth-right</a:t>
            </a:r>
            <a:endParaRPr lang="en-GB" sz="4400" dirty="0"/>
          </a:p>
          <a:p>
            <a:r>
              <a:rPr lang="en-GB" sz="4400" dirty="0"/>
              <a:t>Slaves, servants, stewards, friends or sons</a:t>
            </a:r>
          </a:p>
          <a:p>
            <a:r>
              <a:rPr lang="en-GB" sz="4400" dirty="0" smtClean="0"/>
              <a:t>Slaves to the illusion</a:t>
            </a:r>
          </a:p>
        </p:txBody>
      </p:sp>
    </p:spTree>
    <p:extLst>
      <p:ext uri="{BB962C8B-B14F-4D97-AF65-F5344CB8AC3E}">
        <p14:creationId xmlns:p14="http://schemas.microsoft.com/office/powerpoint/2010/main" val="424531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p:cNvGrpSpPr/>
          <p:nvPr/>
        </p:nvGrpSpPr>
        <p:grpSpPr>
          <a:xfrm>
            <a:off x="6343290" y="343355"/>
            <a:ext cx="2206974" cy="989249"/>
            <a:chOff x="3301192" y="2191893"/>
            <a:chExt cx="1905410" cy="633112"/>
          </a:xfrm>
        </p:grpSpPr>
        <p:sp>
          <p:nvSpPr>
            <p:cNvPr id="8"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9" name="TextBox 8"/>
            <p:cNvSpPr txBox="1"/>
            <p:nvPr/>
          </p:nvSpPr>
          <p:spPr>
            <a:xfrm>
              <a:off x="3364103" y="2352627"/>
              <a:ext cx="1779585" cy="287366"/>
            </a:xfrm>
            <a:prstGeom prst="rect">
              <a:avLst/>
            </a:prstGeom>
            <a:noFill/>
          </p:spPr>
          <p:txBody>
            <a:bodyPr wrap="square" lIns="0" tIns="0" rIns="0" bIns="0">
              <a:noAutofit/>
            </a:bodyPr>
            <a:lstStyle/>
            <a:p>
              <a:pPr algn="ctr">
                <a:defRPr/>
              </a:pPr>
              <a:r>
                <a:rPr lang="en-US" sz="2800" b="1" dirty="0" smtClean="0">
                  <a:solidFill>
                    <a:prstClr val="black"/>
                  </a:solidFill>
                  <a:latin typeface="Calibri"/>
                  <a:ea typeface="ＭＳ Ｐゴシック" charset="-128"/>
                  <a:cs typeface="ＭＳ Ｐゴシック" charset="-128"/>
                </a:rPr>
                <a:t>First Love</a:t>
              </a:r>
              <a:endParaRPr lang="en-US" sz="2800" b="1" dirty="0">
                <a:solidFill>
                  <a:prstClr val="black"/>
                </a:solidFill>
                <a:latin typeface="Calibri"/>
                <a:ea typeface="ＭＳ Ｐゴシック" charset="-128"/>
                <a:cs typeface="ＭＳ Ｐゴシック" charset="-128"/>
              </a:endParaRPr>
            </a:p>
          </p:txBody>
        </p:sp>
      </p:grpSp>
      <p:grpSp>
        <p:nvGrpSpPr>
          <p:cNvPr id="10" name="Group 9"/>
          <p:cNvGrpSpPr/>
          <p:nvPr/>
        </p:nvGrpSpPr>
        <p:grpSpPr>
          <a:xfrm>
            <a:off x="389642" y="5066681"/>
            <a:ext cx="2374433" cy="989327"/>
            <a:chOff x="3301192" y="2191893"/>
            <a:chExt cx="1905410" cy="633112"/>
          </a:xfrm>
        </p:grpSpPr>
        <p:sp>
          <p:nvSpPr>
            <p:cNvPr id="11"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2" name="TextBox 11"/>
            <p:cNvSpPr txBox="1"/>
            <p:nvPr/>
          </p:nvSpPr>
          <p:spPr>
            <a:xfrm>
              <a:off x="3301192" y="2234127"/>
              <a:ext cx="1865725" cy="472702"/>
            </a:xfrm>
            <a:prstGeom prst="rect">
              <a:avLst/>
            </a:prstGeom>
            <a:noFill/>
          </p:spPr>
          <p:txBody>
            <a:bodyPr wrap="square" lIns="0" tIns="0" rIns="0" bIns="0">
              <a:spAutoFit/>
            </a:bodyPr>
            <a:lstStyle/>
            <a:p>
              <a:pPr algn="ctr">
                <a:defRPr/>
              </a:pPr>
              <a:r>
                <a:rPr lang="en-US" sz="2400" b="1" dirty="0" smtClean="0">
                  <a:solidFill>
                    <a:prstClr val="black"/>
                  </a:solidFill>
                  <a:ea typeface="ＭＳ Ｐゴシック" charset="-128"/>
                  <a:cs typeface="ＭＳ Ｐゴシック" charset="-128"/>
                </a:rPr>
                <a:t>Seat of </a:t>
              </a:r>
              <a:br>
                <a:rPr lang="en-US" sz="2400" b="1" dirty="0" smtClean="0">
                  <a:solidFill>
                    <a:prstClr val="black"/>
                  </a:solidFill>
                  <a:ea typeface="ＭＳ Ｐゴシック" charset="-128"/>
                  <a:cs typeface="ＭＳ Ｐゴシック" charset="-128"/>
                </a:rPr>
              </a:br>
              <a:r>
                <a:rPr lang="en-US" sz="2400" b="1" dirty="0" smtClean="0">
                  <a:solidFill>
                    <a:prstClr val="black"/>
                  </a:solidFill>
                  <a:ea typeface="ＭＳ Ｐゴシック" charset="-128"/>
                  <a:cs typeface="ＭＳ Ｐゴシック" charset="-128"/>
                </a:rPr>
                <a:t>Government</a:t>
              </a:r>
              <a:endParaRPr lang="en-US" sz="2400" b="1" dirty="0">
                <a:solidFill>
                  <a:prstClr val="black"/>
                </a:solidFill>
                <a:ea typeface="ＭＳ Ｐゴシック" charset="-128"/>
                <a:cs typeface="ＭＳ Ｐゴシック" charset="-128"/>
              </a:endParaRPr>
            </a:p>
          </p:txBody>
        </p:sp>
      </p:grpSp>
      <p:sp>
        <p:nvSpPr>
          <p:cNvPr id="14" name="Rektangel 101"/>
          <p:cNvSpPr>
            <a:spLocks noChangeArrowheads="1"/>
          </p:cNvSpPr>
          <p:nvPr/>
        </p:nvSpPr>
        <p:spPr bwMode="auto">
          <a:xfrm>
            <a:off x="6500576" y="2449934"/>
            <a:ext cx="2154485" cy="1044703"/>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r>
              <a:rPr lang="da-DK" sz="2800" b="1" kern="0" dirty="0" smtClean="0">
                <a:solidFill>
                  <a:prstClr val="black"/>
                </a:solidFill>
                <a:latin typeface="Calibri"/>
                <a:ea typeface="ＭＳ Ｐゴシック" pitchFamily="-97" charset="-128"/>
                <a:cs typeface="ＭＳ Ｐゴシック" charset="-128"/>
              </a:rPr>
              <a:t>River of Life</a:t>
            </a:r>
            <a:endParaRPr lang="da-DK" sz="2800" b="1" kern="0" dirty="0">
              <a:solidFill>
                <a:prstClr val="black"/>
              </a:solidFill>
              <a:latin typeface="Calibri"/>
              <a:ea typeface="ＭＳ Ｐゴシック" pitchFamily="-97" charset="-128"/>
              <a:cs typeface="ＭＳ Ｐゴシック" charset="-128"/>
            </a:endParaRPr>
          </a:p>
        </p:txBody>
      </p:sp>
      <p:grpSp>
        <p:nvGrpSpPr>
          <p:cNvPr id="16" name="Group 15"/>
          <p:cNvGrpSpPr/>
          <p:nvPr/>
        </p:nvGrpSpPr>
        <p:grpSpPr>
          <a:xfrm>
            <a:off x="6370824" y="5016358"/>
            <a:ext cx="2284238" cy="1004171"/>
            <a:chOff x="3301192" y="2191893"/>
            <a:chExt cx="1905411" cy="633112"/>
          </a:xfrm>
        </p:grpSpPr>
        <p:sp>
          <p:nvSpPr>
            <p:cNvPr id="17"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8" name="TextBox 17"/>
            <p:cNvSpPr txBox="1"/>
            <p:nvPr/>
          </p:nvSpPr>
          <p:spPr>
            <a:xfrm>
              <a:off x="3301193" y="2411424"/>
              <a:ext cx="1905410" cy="271667"/>
            </a:xfrm>
            <a:prstGeom prst="rect">
              <a:avLst/>
            </a:prstGeom>
            <a:noFill/>
          </p:spPr>
          <p:txBody>
            <a:bodyPr wrap="square" lIns="0" tIns="0" rIns="0" bIns="0">
              <a:spAutoFit/>
            </a:bodyPr>
            <a:lstStyle/>
            <a:p>
              <a:pPr algn="ctr">
                <a:defRPr/>
              </a:pPr>
              <a:r>
                <a:rPr lang="en-US" sz="2800" b="1" dirty="0" smtClean="0">
                  <a:solidFill>
                    <a:prstClr val="black"/>
                  </a:solidFill>
                  <a:latin typeface="Calibri"/>
                  <a:ea typeface="ＭＳ Ｐゴシック" charset="-128"/>
                  <a:cs typeface="ＭＳ Ｐゴシック" charset="-128"/>
                </a:rPr>
                <a:t>Yoke of Jesus</a:t>
              </a:r>
              <a:endParaRPr lang="en-US" sz="2800" b="1" dirty="0">
                <a:solidFill>
                  <a:prstClr val="black"/>
                </a:solidFill>
                <a:latin typeface="Calibri"/>
                <a:ea typeface="ＭＳ Ｐゴシック" charset="-128"/>
                <a:cs typeface="ＭＳ Ｐゴシック" charset="-128"/>
              </a:endParaRPr>
            </a:p>
          </p:txBody>
        </p:sp>
      </p:grpSp>
      <p:sp>
        <p:nvSpPr>
          <p:cNvPr id="21" name="Oval 20"/>
          <p:cNvSpPr/>
          <p:nvPr/>
        </p:nvSpPr>
        <p:spPr>
          <a:xfrm>
            <a:off x="3146568" y="2048400"/>
            <a:ext cx="2602460" cy="2204864"/>
          </a:xfrm>
          <a:prstGeom prst="ellipse">
            <a:avLst/>
          </a:prstGeom>
          <a:gradFill flip="none" rotWithShape="1">
            <a:gsLst>
              <a:gs pos="22000">
                <a:srgbClr val="008000"/>
              </a:gs>
              <a:gs pos="77000">
                <a:srgbClr val="4FF600"/>
              </a:gs>
              <a:gs pos="100000">
                <a:srgbClr val="00B300"/>
              </a:gs>
            </a:gsLst>
            <a:lin ang="13500000" scaled="1"/>
            <a:tileRect/>
          </a:gradFill>
          <a:ln w="12700">
            <a:solidFill>
              <a:srgbClr val="008000"/>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lIns="0" tIns="0" rIns="0" bIns="0" anchor="ctr"/>
          <a:lstStyle/>
          <a:p>
            <a:pPr algn="ctr" fontAlgn="auto">
              <a:spcBef>
                <a:spcPts val="0"/>
              </a:spcBef>
              <a:spcAft>
                <a:spcPts val="0"/>
              </a:spcAft>
            </a:pPr>
            <a:r>
              <a:rPr lang="en-GB" sz="3200" b="1" kern="0" dirty="0" smtClean="0">
                <a:solidFill>
                  <a:prstClr val="black"/>
                </a:solidFill>
                <a:latin typeface="Calibri"/>
                <a:ea typeface="ＭＳ Ｐゴシック" pitchFamily="-97" charset="-128"/>
                <a:cs typeface="ＭＳ Ｐゴシック" charset="-128"/>
              </a:rPr>
              <a:t>First Love</a:t>
            </a:r>
          </a:p>
          <a:p>
            <a:pPr algn="ctr" fontAlgn="auto">
              <a:spcBef>
                <a:spcPts val="0"/>
              </a:spcBef>
              <a:spcAft>
                <a:spcPts val="0"/>
              </a:spcAft>
            </a:pPr>
            <a:r>
              <a:rPr lang="en-GB" sz="3200" b="1" kern="0" dirty="0" smtClean="0">
                <a:solidFill>
                  <a:prstClr val="black"/>
                </a:solidFill>
                <a:latin typeface="Calibri"/>
                <a:ea typeface="ＭＳ Ｐゴシック" pitchFamily="-97" charset="-128"/>
                <a:cs typeface="ＭＳ Ｐゴシック" charset="-128"/>
              </a:rPr>
              <a:t>Engaging our spirit</a:t>
            </a:r>
            <a:endParaRPr lang="en-GB" sz="3200" b="1" kern="0" dirty="0">
              <a:solidFill>
                <a:prstClr val="black"/>
              </a:solidFill>
              <a:latin typeface="Calibri"/>
              <a:ea typeface="ＭＳ Ｐゴシック" pitchFamily="-97" charset="-128"/>
              <a:cs typeface="ＭＳ Ｐゴシック" charset="-128"/>
            </a:endParaRPr>
          </a:p>
        </p:txBody>
      </p:sp>
      <p:sp>
        <p:nvSpPr>
          <p:cNvPr id="22" name="TextBox 21"/>
          <p:cNvSpPr txBox="1"/>
          <p:nvPr/>
        </p:nvSpPr>
        <p:spPr>
          <a:xfrm>
            <a:off x="316774" y="1866943"/>
            <a:ext cx="2263936" cy="954107"/>
          </a:xfrm>
          <a:prstGeom prst="rect">
            <a:avLst/>
          </a:prstGeom>
          <a:solidFill>
            <a:srgbClr val="00B0F0"/>
          </a:solidFill>
        </p:spPr>
        <p:txBody>
          <a:bodyPr wrap="square" rtlCol="0">
            <a:spAutoFit/>
          </a:bodyPr>
          <a:lstStyle/>
          <a:p>
            <a:pPr algn="ctr"/>
            <a:r>
              <a:rPr lang="en-GB" sz="2800" dirty="0" smtClean="0">
                <a:solidFill>
                  <a:prstClr val="black"/>
                </a:solidFill>
              </a:rPr>
              <a:t>JOURNEY </a:t>
            </a:r>
            <a:r>
              <a:rPr lang="en-GB" sz="2800" dirty="0" smtClean="0">
                <a:solidFill>
                  <a:prstClr val="black"/>
                </a:solidFill>
                <a:hlinkClick r:id="rId2" action="ppaction://hlinkpres?slideindex=1&amp;slidetitle="/>
              </a:rPr>
              <a:t>MAPS</a:t>
            </a:r>
            <a:endParaRPr lang="en-GB" sz="2800" dirty="0">
              <a:solidFill>
                <a:prstClr val="black"/>
              </a:solidFill>
            </a:endParaRPr>
          </a:p>
        </p:txBody>
      </p:sp>
      <p:sp>
        <p:nvSpPr>
          <p:cNvPr id="24" name="Notched Right Arrow 23"/>
          <p:cNvSpPr/>
          <p:nvPr/>
        </p:nvSpPr>
        <p:spPr>
          <a:xfrm>
            <a:off x="3919764" y="503211"/>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5" name="Notched Right Arrow 24"/>
          <p:cNvSpPr/>
          <p:nvPr/>
        </p:nvSpPr>
        <p:spPr>
          <a:xfrm rot="5400000">
            <a:off x="7067116" y="4079398"/>
            <a:ext cx="938032" cy="492788"/>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6" name="Notched Right Arrow 25"/>
          <p:cNvSpPr/>
          <p:nvPr/>
        </p:nvSpPr>
        <p:spPr>
          <a:xfrm rot="10800000">
            <a:off x="4107970" y="5229321"/>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7" name="Notched Right Arrow 26"/>
          <p:cNvSpPr/>
          <p:nvPr/>
        </p:nvSpPr>
        <p:spPr>
          <a:xfrm rot="16200000">
            <a:off x="772868" y="3508635"/>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nvGrpSpPr>
          <p:cNvPr id="19" name="Group 18"/>
          <p:cNvGrpSpPr/>
          <p:nvPr/>
        </p:nvGrpSpPr>
        <p:grpSpPr>
          <a:xfrm>
            <a:off x="507647" y="362323"/>
            <a:ext cx="2206974" cy="989249"/>
            <a:chOff x="3352133" y="2191893"/>
            <a:chExt cx="1905410" cy="633112"/>
          </a:xfrm>
        </p:grpSpPr>
        <p:sp>
          <p:nvSpPr>
            <p:cNvPr id="20" name="Rektangel 101"/>
            <p:cNvSpPr>
              <a:spLocks noChangeArrowheads="1"/>
            </p:cNvSpPr>
            <p:nvPr/>
          </p:nvSpPr>
          <p:spPr bwMode="auto">
            <a:xfrm>
              <a:off x="3352133"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23" name="TextBox 22"/>
            <p:cNvSpPr txBox="1"/>
            <p:nvPr/>
          </p:nvSpPr>
          <p:spPr>
            <a:xfrm>
              <a:off x="3364103" y="2352627"/>
              <a:ext cx="1779585" cy="287366"/>
            </a:xfrm>
            <a:prstGeom prst="rect">
              <a:avLst/>
            </a:prstGeom>
            <a:noFill/>
          </p:spPr>
          <p:txBody>
            <a:bodyPr wrap="square" lIns="0" tIns="0" rIns="0" bIns="0">
              <a:noAutofit/>
            </a:bodyPr>
            <a:lstStyle/>
            <a:p>
              <a:pPr algn="ctr">
                <a:defRPr/>
              </a:pPr>
              <a:r>
                <a:rPr lang="en-US" sz="2800" b="1" dirty="0">
                  <a:solidFill>
                    <a:prstClr val="black"/>
                  </a:solidFill>
                  <a:latin typeface="Calibri"/>
                  <a:ea typeface="ＭＳ Ｐゴシック" charset="-128"/>
                  <a:cs typeface="ＭＳ Ｐゴシック" charset="-128"/>
                </a:rPr>
                <a:t>House of </a:t>
              </a:r>
              <a:r>
                <a:rPr lang="en-US" sz="2800" b="1" dirty="0" smtClean="0">
                  <a:solidFill>
                    <a:prstClr val="black"/>
                  </a:solidFill>
                  <a:latin typeface="Calibri"/>
                  <a:ea typeface="ＭＳ Ｐゴシック" charset="-128"/>
                  <a:cs typeface="ＭＳ Ｐゴシック" charset="-128"/>
                </a:rPr>
                <a:t>God</a:t>
              </a:r>
              <a:endParaRPr lang="en-US" sz="2800" b="1" dirty="0">
                <a:solidFill>
                  <a:prstClr val="black"/>
                </a:solidFill>
                <a:latin typeface="Calibri"/>
                <a:ea typeface="ＭＳ Ｐゴシック" charset="-128"/>
                <a:cs typeface="ＭＳ Ｐゴシック" charset="-128"/>
              </a:endParaRPr>
            </a:p>
          </p:txBody>
        </p:sp>
      </p:grpSp>
      <p:sp>
        <p:nvSpPr>
          <p:cNvPr id="28" name="Notched Right Arrow 27"/>
          <p:cNvSpPr/>
          <p:nvPr/>
        </p:nvSpPr>
        <p:spPr>
          <a:xfrm rot="5400000">
            <a:off x="7144907" y="1644280"/>
            <a:ext cx="696991" cy="407326"/>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12035679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1052134"/>
            <a:ext cx="9144000" cy="5805866"/>
          </a:xfrm>
        </p:spPr>
        <p:txBody>
          <a:bodyPr/>
          <a:lstStyle/>
          <a:p>
            <a:r>
              <a:rPr lang="en-GB" sz="4800" dirty="0"/>
              <a:t>Mal </a:t>
            </a:r>
            <a:r>
              <a:rPr lang="en-GB" sz="4800" dirty="0" smtClean="0"/>
              <a:t>4:5 </a:t>
            </a:r>
            <a:r>
              <a:rPr lang="en-GB" sz="4800" dirty="0"/>
              <a:t>“Behold, I am going to send you Elijah the prophet before the coming of the great and terrible day of the Lord. 6 He will </a:t>
            </a:r>
            <a:r>
              <a:rPr lang="en-GB" sz="4800" dirty="0">
                <a:solidFill>
                  <a:srgbClr val="FFFF00"/>
                </a:solidFill>
              </a:rPr>
              <a:t>restore the hearts of the fathers to their children and the hearts of the children to their fathers</a:t>
            </a:r>
            <a:r>
              <a:rPr lang="en-GB" sz="4800" dirty="0" smtClean="0"/>
              <a:t>,</a:t>
            </a:r>
            <a:endParaRPr lang="en-GB" sz="4800" dirty="0" smtClean="0"/>
          </a:p>
        </p:txBody>
      </p:sp>
    </p:spTree>
    <p:extLst>
      <p:ext uri="{BB962C8B-B14F-4D97-AF65-F5344CB8AC3E}">
        <p14:creationId xmlns:p14="http://schemas.microsoft.com/office/powerpoint/2010/main" val="1248730708"/>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Yoke of Jesus 2</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Mind-set of slavery</a:t>
            </a:r>
          </a:p>
          <a:p>
            <a:r>
              <a:rPr lang="en-GB" sz="4400" dirty="0" smtClean="0"/>
              <a:t>Slaves not sons</a:t>
            </a:r>
          </a:p>
          <a:p>
            <a:r>
              <a:rPr lang="en-GB" sz="4400" dirty="0"/>
              <a:t>Matt 5:45 so that you may be sons of your Father who is in heaven</a:t>
            </a:r>
            <a:endParaRPr lang="en-GB" sz="4400" dirty="0" smtClean="0"/>
          </a:p>
          <a:p>
            <a:endParaRPr lang="en-GB" sz="4400" dirty="0" smtClean="0"/>
          </a:p>
        </p:txBody>
      </p:sp>
    </p:spTree>
    <p:extLst>
      <p:ext uri="{BB962C8B-B14F-4D97-AF65-F5344CB8AC3E}">
        <p14:creationId xmlns:p14="http://schemas.microsoft.com/office/powerpoint/2010/main" val="369938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Yoke of Jesus </a:t>
            </a:r>
            <a:r>
              <a:rPr lang="en-GB" dirty="0">
                <a:effectLst>
                  <a:outerShdw blurRad="38100" dist="38100" dir="2700000" algn="tl">
                    <a:srgbClr val="000000"/>
                  </a:outerShdw>
                </a:effectLst>
              </a:rPr>
              <a:t>3</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207458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Yoke of Jesus </a:t>
            </a:r>
            <a:r>
              <a:rPr lang="en-GB" dirty="0">
                <a:effectLst>
                  <a:outerShdw blurRad="38100" dist="38100" dir="2700000" algn="tl">
                    <a:srgbClr val="000000"/>
                  </a:outerShdw>
                </a:effectLst>
              </a:rPr>
              <a:t>3</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164887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Yoke of Jesus 2</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297067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Yoke of Jesus 2</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Living sacrifice</a:t>
            </a:r>
          </a:p>
          <a:p>
            <a:endParaRPr lang="en-GB" sz="4400" dirty="0"/>
          </a:p>
        </p:txBody>
      </p:sp>
    </p:spTree>
    <p:extLst>
      <p:ext uri="{BB962C8B-B14F-4D97-AF65-F5344CB8AC3E}">
        <p14:creationId xmlns:p14="http://schemas.microsoft.com/office/powerpoint/2010/main" val="48032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Yoke of Jesus 1</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2123678484"/>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3458" name="Rectangle 2"/>
          <p:cNvSpPr>
            <a:spLocks noGrp="1" noChangeArrowheads="1"/>
          </p:cNvSpPr>
          <p:nvPr>
            <p:ph type="title"/>
          </p:nvPr>
        </p:nvSpPr>
        <p:spPr>
          <a:xfrm>
            <a:off x="0" y="0"/>
            <a:ext cx="9144000" cy="805758"/>
          </a:xfrm>
          <a:noFill/>
        </p:spPr>
        <p:txBody>
          <a:bodyPr lIns="0" tIns="0" rIns="0" bIns="0" anchor="t"/>
          <a:lstStyle/>
          <a:p>
            <a:r>
              <a:rPr lang="en-GB" sz="4400" dirty="0">
                <a:effectLst>
                  <a:outerShdw blurRad="38100" dist="38100" dir="2700000" algn="tl">
                    <a:srgbClr val="000000"/>
                  </a:outerShdw>
                </a:effectLst>
              </a:rPr>
              <a:t>Engaging God Yoke of Jesus 1</a:t>
            </a:r>
            <a:endParaRPr lang="en-GB" sz="4200" dirty="0"/>
          </a:p>
        </p:txBody>
      </p:sp>
      <p:sp>
        <p:nvSpPr>
          <p:cNvPr id="1043459" name="Rectangle 3"/>
          <p:cNvSpPr>
            <a:spLocks noGrp="1" noChangeArrowheads="1"/>
          </p:cNvSpPr>
          <p:nvPr>
            <p:ph type="body" idx="1"/>
          </p:nvPr>
        </p:nvSpPr>
        <p:spPr>
          <a:xfrm>
            <a:off x="0" y="908050"/>
            <a:ext cx="9144000" cy="5949950"/>
          </a:xfrm>
        </p:spPr>
        <p:txBody>
          <a:bodyPr/>
          <a:lstStyle/>
          <a:p>
            <a:pPr>
              <a:spcBef>
                <a:spcPct val="55000"/>
              </a:spcBef>
            </a:pPr>
            <a:r>
              <a:rPr lang="en-GB" sz="3600" dirty="0"/>
              <a:t>Matt 11:28 Come to Me, all you who are </a:t>
            </a:r>
            <a:r>
              <a:rPr lang="en-GB" sz="3600" dirty="0">
                <a:solidFill>
                  <a:srgbClr val="FFFF00"/>
                </a:solidFill>
              </a:rPr>
              <a:t>weary </a:t>
            </a:r>
            <a:r>
              <a:rPr lang="en-GB" sz="3600" dirty="0"/>
              <a:t>and are </a:t>
            </a:r>
            <a:r>
              <a:rPr lang="en-GB" sz="3600" dirty="0">
                <a:solidFill>
                  <a:srgbClr val="FFFF00"/>
                </a:solidFill>
              </a:rPr>
              <a:t>heavy-laden</a:t>
            </a:r>
            <a:r>
              <a:rPr lang="en-GB" sz="3600" dirty="0"/>
              <a:t> and </a:t>
            </a:r>
            <a:r>
              <a:rPr lang="en-GB" sz="3600" dirty="0">
                <a:solidFill>
                  <a:srgbClr val="FFFF00"/>
                </a:solidFill>
              </a:rPr>
              <a:t>overburdened</a:t>
            </a:r>
            <a:r>
              <a:rPr lang="en-GB" sz="3600" dirty="0"/>
              <a:t>, and I will cause you to </a:t>
            </a:r>
            <a:r>
              <a:rPr lang="en-GB" sz="3600" dirty="0">
                <a:solidFill>
                  <a:srgbClr val="FFFF00"/>
                </a:solidFill>
              </a:rPr>
              <a:t>rest</a:t>
            </a:r>
            <a:r>
              <a:rPr lang="en-GB" sz="3600" dirty="0"/>
              <a:t>. [I will ease and relieve and </a:t>
            </a:r>
            <a:r>
              <a:rPr lang="en-GB" sz="3600" dirty="0">
                <a:solidFill>
                  <a:srgbClr val="FFFF00"/>
                </a:solidFill>
              </a:rPr>
              <a:t>refresh your souls</a:t>
            </a:r>
            <a:r>
              <a:rPr lang="en-GB" sz="3600" dirty="0"/>
              <a:t>.] 29 Take </a:t>
            </a:r>
            <a:r>
              <a:rPr lang="en-GB" sz="3600" dirty="0">
                <a:solidFill>
                  <a:srgbClr val="FFFF00"/>
                </a:solidFill>
              </a:rPr>
              <a:t>My yoke</a:t>
            </a:r>
            <a:r>
              <a:rPr lang="en-GB" sz="3600" dirty="0"/>
              <a:t> upon you and learn of Me, for I am </a:t>
            </a:r>
            <a:r>
              <a:rPr lang="en-GB" sz="3600" dirty="0">
                <a:solidFill>
                  <a:srgbClr val="FFFF00"/>
                </a:solidFill>
              </a:rPr>
              <a:t>gentle</a:t>
            </a:r>
            <a:r>
              <a:rPr lang="en-GB" sz="3600" dirty="0"/>
              <a:t> and </a:t>
            </a:r>
            <a:r>
              <a:rPr lang="en-GB" sz="3600" dirty="0">
                <a:solidFill>
                  <a:srgbClr val="FFFF00"/>
                </a:solidFill>
              </a:rPr>
              <a:t>humble</a:t>
            </a:r>
            <a:r>
              <a:rPr lang="en-GB" sz="3600" dirty="0"/>
              <a:t> in heart, and you will find </a:t>
            </a:r>
            <a:r>
              <a:rPr lang="en-GB" sz="3600" dirty="0">
                <a:solidFill>
                  <a:srgbClr val="FFFF00"/>
                </a:solidFill>
              </a:rPr>
              <a:t>rest</a:t>
            </a:r>
            <a:r>
              <a:rPr lang="en-GB" sz="3600" dirty="0"/>
              <a:t> (relief and ease and refreshment and recreation and blessed quiet) for your </a:t>
            </a:r>
            <a:r>
              <a:rPr lang="en-GB" sz="3600" dirty="0">
                <a:solidFill>
                  <a:srgbClr val="FFFF00"/>
                </a:solidFill>
              </a:rPr>
              <a:t>souls</a:t>
            </a:r>
            <a:r>
              <a:rPr lang="en-GB" sz="3600" dirty="0"/>
              <a:t>. </a:t>
            </a:r>
          </a:p>
        </p:txBody>
      </p:sp>
    </p:spTree>
    <p:extLst>
      <p:ext uri="{BB962C8B-B14F-4D97-AF65-F5344CB8AC3E}">
        <p14:creationId xmlns:p14="http://schemas.microsoft.com/office/powerpoint/2010/main" val="166141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34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3459" grpId="0" build="p"/>
    </p:bldLst>
  </p:timing>
</p:sld>
</file>

<file path=ppt/slides/slide2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8034" name="Rectangle 2"/>
          <p:cNvSpPr>
            <a:spLocks noGrp="1" noChangeArrowheads="1"/>
          </p:cNvSpPr>
          <p:nvPr>
            <p:ph type="title"/>
          </p:nvPr>
        </p:nvSpPr>
        <p:spPr>
          <a:xfrm>
            <a:off x="0" y="0"/>
            <a:ext cx="9144000" cy="692150"/>
          </a:xfrm>
          <a:noFill/>
        </p:spPr>
        <p:txBody>
          <a:bodyPr lIns="0" tIns="0" rIns="0" bIns="0" anchor="t"/>
          <a:lstStyle/>
          <a:p>
            <a:r>
              <a:rPr lang="en-GB" sz="4200"/>
              <a:t>Preparing for destiny – Seat of Rest</a:t>
            </a:r>
          </a:p>
        </p:txBody>
      </p:sp>
      <p:sp>
        <p:nvSpPr>
          <p:cNvPr id="1068035" name="Rectangle 3"/>
          <p:cNvSpPr>
            <a:spLocks noGrp="1" noChangeArrowheads="1"/>
          </p:cNvSpPr>
          <p:nvPr>
            <p:ph type="body" idx="1"/>
          </p:nvPr>
        </p:nvSpPr>
        <p:spPr>
          <a:xfrm>
            <a:off x="179388" y="908050"/>
            <a:ext cx="8964612" cy="5949950"/>
          </a:xfrm>
        </p:spPr>
        <p:txBody>
          <a:bodyPr/>
          <a:lstStyle/>
          <a:p>
            <a:pPr>
              <a:spcBef>
                <a:spcPct val="40000"/>
              </a:spcBef>
            </a:pPr>
            <a:r>
              <a:rPr lang="en-GB" sz="3600" dirty="0"/>
              <a:t>Why weary &amp; heavy laden (burdened) ?</a:t>
            </a:r>
          </a:p>
          <a:p>
            <a:pPr>
              <a:spcBef>
                <a:spcPct val="40000"/>
              </a:spcBef>
            </a:pPr>
            <a:r>
              <a:rPr lang="en-GB" sz="3600" dirty="0"/>
              <a:t>Am </a:t>
            </a:r>
            <a:r>
              <a:rPr lang="en-GB" sz="3600" dirty="0" smtClean="0"/>
              <a:t>I </a:t>
            </a:r>
            <a:r>
              <a:rPr lang="en-GB" sz="3600" dirty="0" smtClean="0">
                <a:solidFill>
                  <a:srgbClr val="FFFF00"/>
                </a:solidFill>
              </a:rPr>
              <a:t>tired</a:t>
            </a:r>
            <a:r>
              <a:rPr lang="en-GB" sz="3600" dirty="0" smtClean="0"/>
              <a:t> trying </a:t>
            </a:r>
            <a:r>
              <a:rPr lang="en-GB" sz="3600" dirty="0"/>
              <a:t>to survive &amp; cope with life </a:t>
            </a:r>
            <a:r>
              <a:rPr lang="en-GB" sz="3600" dirty="0" smtClean="0"/>
              <a:t>myself?</a:t>
            </a:r>
          </a:p>
          <a:p>
            <a:pPr>
              <a:spcBef>
                <a:spcPct val="40000"/>
              </a:spcBef>
            </a:pPr>
            <a:r>
              <a:rPr lang="en-GB" sz="3600" dirty="0" smtClean="0"/>
              <a:t>Am I </a:t>
            </a:r>
            <a:r>
              <a:rPr lang="en-GB" sz="3600" dirty="0">
                <a:solidFill>
                  <a:srgbClr val="FFFF00"/>
                </a:solidFill>
              </a:rPr>
              <a:t>h</a:t>
            </a:r>
            <a:r>
              <a:rPr lang="en-GB" sz="3600" dirty="0" smtClean="0">
                <a:solidFill>
                  <a:srgbClr val="FFFF00"/>
                </a:solidFill>
              </a:rPr>
              <a:t>eavy</a:t>
            </a:r>
            <a:r>
              <a:rPr lang="en-GB" sz="3600" dirty="0" smtClean="0"/>
              <a:t> carrying responsibilities that are not mine?</a:t>
            </a:r>
          </a:p>
          <a:p>
            <a:pPr>
              <a:spcBef>
                <a:spcPct val="40000"/>
              </a:spcBef>
            </a:pPr>
            <a:r>
              <a:rPr lang="en-GB" sz="3600" dirty="0" smtClean="0"/>
              <a:t>We are all called to </a:t>
            </a:r>
            <a:r>
              <a:rPr lang="en-GB" sz="3600" dirty="0" smtClean="0">
                <a:solidFill>
                  <a:srgbClr val="FFFF00"/>
                </a:solidFill>
              </a:rPr>
              <a:t>live</a:t>
            </a:r>
            <a:r>
              <a:rPr lang="en-GB" sz="3600" dirty="0" smtClean="0"/>
              <a:t> in a state of rest regardless of what is going on around our lives.</a:t>
            </a:r>
            <a:endParaRPr lang="en-GB" sz="3600" dirty="0"/>
          </a:p>
        </p:txBody>
      </p:sp>
    </p:spTree>
    <p:extLst>
      <p:ext uri="{BB962C8B-B14F-4D97-AF65-F5344CB8AC3E}">
        <p14:creationId xmlns:p14="http://schemas.microsoft.com/office/powerpoint/2010/main" val="24717711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80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680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680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680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035" grpId="0" build="p"/>
    </p:bldLst>
  </p:timing>
</p:sld>
</file>

<file path=ppt/slides/slide2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2850" name="Rectangle 2"/>
          <p:cNvSpPr>
            <a:spLocks noGrp="1" noChangeArrowheads="1"/>
          </p:cNvSpPr>
          <p:nvPr>
            <p:ph type="title"/>
          </p:nvPr>
        </p:nvSpPr>
        <p:spPr>
          <a:xfrm>
            <a:off x="0" y="0"/>
            <a:ext cx="9144000" cy="692150"/>
          </a:xfrm>
          <a:noFill/>
        </p:spPr>
        <p:txBody>
          <a:bodyPr lIns="0" tIns="0" rIns="0" bIns="0" anchor="t"/>
          <a:lstStyle/>
          <a:p>
            <a:r>
              <a:rPr lang="en-GB" sz="4200" dirty="0"/>
              <a:t>Preparing for destiny </a:t>
            </a:r>
            <a:r>
              <a:rPr lang="en-GB" sz="4200" dirty="0" smtClean="0"/>
              <a:t>– Seat of Rest</a:t>
            </a:r>
            <a:endParaRPr lang="en-GB" sz="4200" dirty="0"/>
          </a:p>
        </p:txBody>
      </p:sp>
      <p:sp>
        <p:nvSpPr>
          <p:cNvPr id="1102851" name="Rectangle 3"/>
          <p:cNvSpPr>
            <a:spLocks noGrp="1" noChangeArrowheads="1"/>
          </p:cNvSpPr>
          <p:nvPr>
            <p:ph type="body" idx="1"/>
          </p:nvPr>
        </p:nvSpPr>
        <p:spPr>
          <a:xfrm>
            <a:off x="179388" y="908050"/>
            <a:ext cx="8964612" cy="5949950"/>
          </a:xfrm>
        </p:spPr>
        <p:txBody>
          <a:bodyPr>
            <a:normAutofit fontScale="85000" lnSpcReduction="10000"/>
          </a:bodyPr>
          <a:lstStyle/>
          <a:p>
            <a:pPr>
              <a:spcBef>
                <a:spcPct val="55000"/>
              </a:spcBef>
            </a:pPr>
            <a:r>
              <a:rPr lang="en-GB" dirty="0"/>
              <a:t>Seat Rest – </a:t>
            </a:r>
            <a:r>
              <a:rPr lang="en-GB" dirty="0" smtClean="0"/>
              <a:t>live in the eye of the storm</a:t>
            </a:r>
          </a:p>
          <a:p>
            <a:pPr>
              <a:spcBef>
                <a:spcPct val="55000"/>
              </a:spcBef>
            </a:pPr>
            <a:r>
              <a:rPr lang="en-GB" dirty="0" smtClean="0"/>
              <a:t>Jesus our example asleep in the boat</a:t>
            </a:r>
            <a:endParaRPr lang="en-GB" dirty="0"/>
          </a:p>
          <a:p>
            <a:pPr>
              <a:spcBef>
                <a:spcPct val="55000"/>
              </a:spcBef>
            </a:pPr>
            <a:r>
              <a:rPr lang="en-GB" dirty="0" smtClean="0"/>
              <a:t>Peace &amp; Joy – relationship not circumstances</a:t>
            </a:r>
          </a:p>
          <a:p>
            <a:pPr>
              <a:spcBef>
                <a:spcPct val="55000"/>
              </a:spcBef>
            </a:pPr>
            <a:r>
              <a:rPr lang="en-GB" dirty="0" smtClean="0"/>
              <a:t>Attitude of gratitude  &amp;</a:t>
            </a:r>
            <a:r>
              <a:rPr lang="en-GB" dirty="0"/>
              <a:t> </a:t>
            </a:r>
            <a:r>
              <a:rPr lang="en-GB" dirty="0" smtClean="0"/>
              <a:t>thanksgiving - choice</a:t>
            </a:r>
          </a:p>
          <a:p>
            <a:pPr>
              <a:spcBef>
                <a:spcPct val="55000"/>
              </a:spcBef>
            </a:pPr>
            <a:r>
              <a:rPr lang="en-GB" dirty="0" smtClean="0"/>
              <a:t>Praise - Rejoicing always - choice</a:t>
            </a:r>
          </a:p>
          <a:p>
            <a:pPr>
              <a:spcBef>
                <a:spcPct val="55000"/>
              </a:spcBef>
            </a:pPr>
            <a:r>
              <a:rPr lang="en-GB" dirty="0" smtClean="0"/>
              <a:t>Living giving a sacrifice of praise - choice</a:t>
            </a:r>
          </a:p>
          <a:p>
            <a:pPr>
              <a:spcBef>
                <a:spcPct val="55000"/>
              </a:spcBef>
            </a:pPr>
            <a:r>
              <a:rPr lang="en-GB" dirty="0" smtClean="0"/>
              <a:t>Treating trials &amp; tribulations as joy &amp; an opportunity for growth &amp; transformation - choice</a:t>
            </a:r>
            <a:endParaRPr lang="en-GB" dirty="0"/>
          </a:p>
        </p:txBody>
      </p:sp>
    </p:spTree>
    <p:extLst>
      <p:ext uri="{BB962C8B-B14F-4D97-AF65-F5344CB8AC3E}">
        <p14:creationId xmlns:p14="http://schemas.microsoft.com/office/powerpoint/2010/main" val="5141299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28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028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028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0285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0285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0285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0285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2851" grpId="0" build="p"/>
    </p:bldLst>
  </p:timing>
</p:sld>
</file>

<file path=ppt/slides/slide2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2850" name="Rectangle 2"/>
          <p:cNvSpPr>
            <a:spLocks noGrp="1" noChangeArrowheads="1"/>
          </p:cNvSpPr>
          <p:nvPr>
            <p:ph type="title"/>
          </p:nvPr>
        </p:nvSpPr>
        <p:spPr>
          <a:xfrm>
            <a:off x="0" y="0"/>
            <a:ext cx="9144000" cy="692150"/>
          </a:xfrm>
          <a:noFill/>
        </p:spPr>
        <p:txBody>
          <a:bodyPr lIns="0" tIns="0" rIns="0" bIns="0" anchor="t"/>
          <a:lstStyle/>
          <a:p>
            <a:r>
              <a:rPr lang="en-GB" sz="4200" dirty="0"/>
              <a:t>Preparing for destiny </a:t>
            </a:r>
            <a:r>
              <a:rPr lang="en-GB" sz="4200" dirty="0" smtClean="0"/>
              <a:t>– Seat of Rest</a:t>
            </a:r>
            <a:endParaRPr lang="en-GB" sz="4200" dirty="0"/>
          </a:p>
        </p:txBody>
      </p:sp>
      <p:sp>
        <p:nvSpPr>
          <p:cNvPr id="1102851" name="Rectangle 3"/>
          <p:cNvSpPr>
            <a:spLocks noGrp="1" noChangeArrowheads="1"/>
          </p:cNvSpPr>
          <p:nvPr>
            <p:ph type="body" idx="1"/>
          </p:nvPr>
        </p:nvSpPr>
        <p:spPr>
          <a:xfrm>
            <a:off x="179388" y="908050"/>
            <a:ext cx="8785225" cy="5545138"/>
          </a:xfrm>
        </p:spPr>
        <p:txBody>
          <a:bodyPr>
            <a:normAutofit fontScale="92500" lnSpcReduction="20000"/>
          </a:bodyPr>
          <a:lstStyle/>
          <a:p>
            <a:pPr>
              <a:spcBef>
                <a:spcPct val="55000"/>
              </a:spcBef>
            </a:pPr>
            <a:r>
              <a:rPr lang="en-GB" dirty="0"/>
              <a:t>Seat Rest – Eye </a:t>
            </a:r>
            <a:r>
              <a:rPr lang="en-GB" dirty="0" smtClean="0"/>
              <a:t>of storm – Jesus says peace be still and rebuked the storm </a:t>
            </a:r>
            <a:endParaRPr lang="en-GB" dirty="0"/>
          </a:p>
          <a:p>
            <a:pPr>
              <a:spcBef>
                <a:spcPct val="55000"/>
              </a:spcBef>
            </a:pPr>
            <a:r>
              <a:rPr lang="en-GB" dirty="0" smtClean="0"/>
              <a:t>Seat of Rest is the Kingdom </a:t>
            </a:r>
            <a:r>
              <a:rPr lang="en-GB" dirty="0"/>
              <a:t>of God within </a:t>
            </a:r>
            <a:r>
              <a:rPr lang="en-GB" dirty="0" smtClean="0"/>
              <a:t>it is </a:t>
            </a:r>
            <a:r>
              <a:rPr lang="en-GB" dirty="0"/>
              <a:t>the manifestation of the fullness of the government of God with us to bring revelation to the world around us.</a:t>
            </a:r>
          </a:p>
          <a:p>
            <a:pPr>
              <a:spcBef>
                <a:spcPct val="55000"/>
              </a:spcBef>
            </a:pPr>
            <a:r>
              <a:rPr lang="en-GB" dirty="0"/>
              <a:t>Seat of rest is the place of your government to bring kingdom authority into life and command everything to be subject to realm of God’s </a:t>
            </a:r>
            <a:r>
              <a:rPr lang="en-GB" dirty="0" smtClean="0"/>
              <a:t>kingdom</a:t>
            </a:r>
            <a:endParaRPr lang="en-GB" dirty="0"/>
          </a:p>
        </p:txBody>
      </p:sp>
    </p:spTree>
    <p:extLst>
      <p:ext uri="{BB962C8B-B14F-4D97-AF65-F5344CB8AC3E}">
        <p14:creationId xmlns:p14="http://schemas.microsoft.com/office/powerpoint/2010/main" val="860347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28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0285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028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2851"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pPr>
              <a:lnSpc>
                <a:spcPct val="120000"/>
              </a:lnSpc>
              <a:spcBef>
                <a:spcPts val="600"/>
              </a:spcBef>
            </a:pPr>
            <a:r>
              <a:rPr lang="en-GB" sz="4400" dirty="0">
                <a:effectLst>
                  <a:outerShdw blurRad="38100" dist="38100" dir="2700000" algn="ctr" rotWithShape="0">
                    <a:schemeClr val="tx1"/>
                  </a:outerShdw>
                </a:effectLst>
              </a:rPr>
              <a:t>Court of Kings </a:t>
            </a:r>
            <a:r>
              <a:rPr lang="en-GB" sz="4400" dirty="0" smtClean="0">
                <a:effectLst>
                  <a:outerShdw blurRad="38100" dist="38100" dir="2700000" algn="ctr" rotWithShape="0">
                    <a:schemeClr val="tx1"/>
                  </a:outerShdw>
                </a:effectLst>
              </a:rPr>
              <a:t>took </a:t>
            </a:r>
            <a:r>
              <a:rPr lang="en-GB" sz="4400" dirty="0">
                <a:effectLst>
                  <a:outerShdw blurRad="38100" dist="38100" dir="2700000" algn="ctr" rotWithShape="0">
                    <a:schemeClr val="tx1"/>
                  </a:outerShdw>
                </a:effectLst>
              </a:rPr>
              <a:t>the orb of authority and </a:t>
            </a:r>
            <a:r>
              <a:rPr lang="en-GB" sz="4400" dirty="0" smtClean="0">
                <a:effectLst>
                  <a:outerShdw blurRad="38100" dist="38100" dir="2700000" algn="ctr" rotWithShape="0">
                    <a:schemeClr val="tx1"/>
                  </a:outerShdw>
                </a:effectLst>
              </a:rPr>
              <a:t>made </a:t>
            </a:r>
            <a:r>
              <a:rPr lang="en-GB" sz="4400" dirty="0">
                <a:effectLst>
                  <a:outerShdw blurRad="38100" dist="38100" dir="2700000" algn="ctr" rotWithShape="0">
                    <a:schemeClr val="tx1"/>
                  </a:outerShdw>
                </a:effectLst>
              </a:rPr>
              <a:t>a new decree that will establish a new season. </a:t>
            </a:r>
          </a:p>
          <a:p>
            <a:pPr>
              <a:lnSpc>
                <a:spcPct val="120000"/>
              </a:lnSpc>
              <a:spcBef>
                <a:spcPts val="600"/>
              </a:spcBef>
            </a:pPr>
            <a:r>
              <a:rPr lang="en-GB" sz="4400" dirty="0">
                <a:effectLst>
                  <a:outerShdw blurRad="38100" dist="38100" dir="2700000" algn="ctr" rotWithShape="0">
                    <a:schemeClr val="tx1"/>
                  </a:outerShdw>
                </a:effectLst>
              </a:rPr>
              <a:t>I decree in the court the law of </a:t>
            </a:r>
            <a:r>
              <a:rPr lang="en-GB" sz="4400" dirty="0" smtClean="0">
                <a:effectLst>
                  <a:outerShdw blurRad="38100" dist="38100" dir="2700000" algn="ctr" rotWithShape="0">
                    <a:schemeClr val="tx1"/>
                  </a:outerShdw>
                </a:effectLst>
              </a:rPr>
              <a:t>fatherhood </a:t>
            </a:r>
            <a:r>
              <a:rPr lang="en-GB" sz="4400" dirty="0">
                <a:effectLst>
                  <a:outerShdw blurRad="38100" dist="38100" dir="2700000" algn="ctr" rotWithShape="0">
                    <a:schemeClr val="tx1"/>
                  </a:outerShdw>
                </a:effectLst>
              </a:rPr>
              <a:t>and </a:t>
            </a:r>
            <a:r>
              <a:rPr lang="en-GB" sz="4400" dirty="0" smtClean="0">
                <a:effectLst>
                  <a:outerShdw blurRad="38100" dist="38100" dir="2700000" algn="ctr" rotWithShape="0">
                    <a:schemeClr val="tx1"/>
                  </a:outerShdw>
                </a:effectLst>
              </a:rPr>
              <a:t>sonship. </a:t>
            </a:r>
            <a:endParaRPr lang="en-GB" sz="4400" dirty="0" smtClean="0">
              <a:effectLst>
                <a:outerShdw blurRad="38100" dist="38100" dir="2700000" algn="ctr" rotWithShape="0">
                  <a:schemeClr val="tx1"/>
                </a:outerShdw>
              </a:effectLst>
            </a:endParaRPr>
          </a:p>
          <a:p>
            <a:pPr>
              <a:lnSpc>
                <a:spcPct val="120000"/>
              </a:lnSpc>
              <a:spcBef>
                <a:spcPts val="600"/>
              </a:spcBef>
            </a:pPr>
            <a:r>
              <a:rPr lang="en-GB" sz="4400" dirty="0" smtClean="0">
                <a:effectLst>
                  <a:outerShdw blurRad="38100" dist="38100" dir="2700000" algn="ctr" rotWithShape="0">
                    <a:schemeClr val="tx1"/>
                  </a:outerShdw>
                </a:effectLst>
              </a:rPr>
              <a:t>l </a:t>
            </a:r>
            <a:r>
              <a:rPr lang="en-GB" sz="4400" dirty="0">
                <a:effectLst>
                  <a:outerShdw blurRad="38100" dist="38100" dir="2700000" algn="ctr" rotWithShape="0">
                    <a:schemeClr val="tx1"/>
                  </a:outerShdw>
                </a:effectLst>
              </a:rPr>
              <a:t>call forth the spirit that turns the hearts of the children back to their Father</a:t>
            </a:r>
            <a:r>
              <a:rPr lang="en-GB" sz="4400" dirty="0" smtClean="0">
                <a:effectLst>
                  <a:outerShdw blurRad="38100" dist="38100" dir="2700000" algn="ctr" rotWithShape="0">
                    <a:schemeClr val="tx1"/>
                  </a:outerShdw>
                </a:effectLst>
              </a:rPr>
              <a:t>.</a:t>
            </a:r>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25835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Yoke of Jesus 1</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4088286904"/>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62500" lnSpcReduction="20000"/>
          </a:bodyPr>
          <a:lstStyle/>
          <a:p>
            <a:r>
              <a:rPr lang="en-GB" sz="4400" dirty="0"/>
              <a:t>Introduction I am a mountain l am a dwelling I am a channel Spirit - soul Body  temple tabernacle patterned after the heavenly in the image of the heavenly Rom 8 predestined to be conformed to the image of </a:t>
            </a:r>
          </a:p>
          <a:p>
            <a:r>
              <a:rPr lang="en-GB" sz="4400" dirty="0"/>
              <a:t>Exercise Embracing God's presence engaging body soul spirit physical actions faith steps faith without works is dead l </a:t>
            </a:r>
            <a:r>
              <a:rPr lang="en-GB" sz="4400" dirty="0" err="1"/>
              <a:t>Cor</a:t>
            </a:r>
            <a:r>
              <a:rPr lang="en-GB" sz="4400" dirty="0"/>
              <a:t> 16:17 joined or spirit</a:t>
            </a:r>
          </a:p>
          <a:p>
            <a:r>
              <a:rPr lang="en-GB" sz="4400" dirty="0" smtClean="0"/>
              <a:t>0mnipresent </a:t>
            </a:r>
            <a:r>
              <a:rPr lang="en-GB" sz="4400" dirty="0"/>
              <a:t>Omnipotent Omniscient in Him </a:t>
            </a:r>
            <a:r>
              <a:rPr lang="en-GB" sz="4400" dirty="0" err="1"/>
              <a:t>Him</a:t>
            </a:r>
            <a:r>
              <a:rPr lang="en-GB" sz="4400" dirty="0"/>
              <a:t> in us we have access to know anything do anything be anywhere</a:t>
            </a:r>
          </a:p>
          <a:p>
            <a:r>
              <a:rPr lang="en-GB" sz="4400" dirty="0"/>
              <a:t>Rev 3:20 Behold look see engage I knock if choice any man can make I will promise guaranteed Come into him and we will Purpose dine together joining relationship fellowship 2 in same ship I am in Him and He is in me</a:t>
            </a:r>
            <a:r>
              <a:rPr lang="en-GB" sz="4400" dirty="0" smtClean="0"/>
              <a:t>.</a:t>
            </a:r>
            <a:endParaRPr lang="en-GB" sz="4400" dirty="0"/>
          </a:p>
        </p:txBody>
      </p:sp>
    </p:spTree>
    <p:extLst>
      <p:ext uri="{BB962C8B-B14F-4D97-AF65-F5344CB8AC3E}">
        <p14:creationId xmlns:p14="http://schemas.microsoft.com/office/powerpoint/2010/main" val="1754490268"/>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First Love</a:t>
            </a:r>
            <a:endParaRPr lang="en-GB" dirty="0"/>
          </a:p>
        </p:txBody>
      </p:sp>
      <p:sp>
        <p:nvSpPr>
          <p:cNvPr id="3" name="Content Placeholder 2"/>
          <p:cNvSpPr>
            <a:spLocks noGrp="1"/>
          </p:cNvSpPr>
          <p:nvPr>
            <p:ph idx="1"/>
          </p:nvPr>
        </p:nvSpPr>
        <p:spPr>
          <a:xfrm>
            <a:off x="0" y="1052736"/>
            <a:ext cx="9144000" cy="5805264"/>
          </a:xfrm>
        </p:spPr>
        <p:txBody>
          <a:bodyPr>
            <a:normAutofit fontScale="92500" lnSpcReduction="20000"/>
          </a:bodyPr>
          <a:lstStyle/>
          <a:p>
            <a:r>
              <a:rPr lang="en-GB" dirty="0" smtClean="0"/>
              <a:t>Luke </a:t>
            </a:r>
            <a:r>
              <a:rPr lang="en-GB" dirty="0"/>
              <a:t>17:21 Nor will people say, Look! Here </a:t>
            </a:r>
            <a:r>
              <a:rPr lang="en-GB" dirty="0" smtClean="0"/>
              <a:t>it is! </a:t>
            </a:r>
            <a:r>
              <a:rPr lang="en-GB" dirty="0"/>
              <a:t>or, See, </a:t>
            </a:r>
            <a:r>
              <a:rPr lang="en-GB" dirty="0" smtClean="0"/>
              <a:t>it is </a:t>
            </a:r>
            <a:r>
              <a:rPr lang="en-GB" dirty="0"/>
              <a:t>there! For behold, the kingdom of God is within </a:t>
            </a:r>
            <a:r>
              <a:rPr lang="en-GB" dirty="0" smtClean="0"/>
              <a:t>you, in </a:t>
            </a:r>
            <a:r>
              <a:rPr lang="en-GB" dirty="0"/>
              <a:t>your </a:t>
            </a:r>
            <a:r>
              <a:rPr lang="en-GB" dirty="0" smtClean="0"/>
              <a:t>hearts </a:t>
            </a:r>
            <a:r>
              <a:rPr lang="en-GB" dirty="0"/>
              <a:t>and among </a:t>
            </a:r>
            <a:r>
              <a:rPr lang="en-GB" dirty="0" smtClean="0"/>
              <a:t>you, surrounding you. </a:t>
            </a:r>
          </a:p>
          <a:p>
            <a:r>
              <a:rPr lang="en-GB" dirty="0" smtClean="0"/>
              <a:t>Spirit </a:t>
            </a:r>
            <a:r>
              <a:rPr lang="en-GB" dirty="0"/>
              <a:t>realm is connected to you </a:t>
            </a:r>
            <a:r>
              <a:rPr lang="en-GB" dirty="0" smtClean="0"/>
              <a:t>because heaven </a:t>
            </a:r>
            <a:r>
              <a:rPr lang="en-GB" dirty="0"/>
              <a:t>or God's kingdom is in you </a:t>
            </a:r>
            <a:endParaRPr lang="en-GB" dirty="0" smtClean="0"/>
          </a:p>
          <a:p>
            <a:r>
              <a:rPr lang="en-GB" dirty="0" smtClean="0"/>
              <a:t>Therefore </a:t>
            </a:r>
            <a:r>
              <a:rPr lang="en-GB" dirty="0"/>
              <a:t>you have access to </a:t>
            </a:r>
            <a:r>
              <a:rPr lang="en-GB" dirty="0" smtClean="0"/>
              <a:t>God the heavenly </a:t>
            </a:r>
            <a:r>
              <a:rPr lang="en-GB" dirty="0"/>
              <a:t>spiritual realm and God has access to </a:t>
            </a:r>
            <a:r>
              <a:rPr lang="en-GB" dirty="0" smtClean="0"/>
              <a:t>you.</a:t>
            </a:r>
          </a:p>
          <a:p>
            <a:r>
              <a:rPr lang="en-GB" dirty="0" smtClean="0"/>
              <a:t>You </a:t>
            </a:r>
            <a:r>
              <a:rPr lang="en-GB" dirty="0"/>
              <a:t>are a gate of </a:t>
            </a:r>
            <a:r>
              <a:rPr lang="en-GB" dirty="0" smtClean="0"/>
              <a:t>that </a:t>
            </a:r>
            <a:r>
              <a:rPr lang="en-GB" dirty="0"/>
              <a:t>spiritual </a:t>
            </a:r>
            <a:r>
              <a:rPr lang="en-GB" dirty="0" smtClean="0"/>
              <a:t>heavenly realm </a:t>
            </a:r>
            <a:r>
              <a:rPr lang="en-GB" dirty="0"/>
              <a:t>and </a:t>
            </a:r>
            <a:r>
              <a:rPr lang="en-GB" dirty="0" smtClean="0"/>
              <a:t>a God Channel</a:t>
            </a:r>
          </a:p>
        </p:txBody>
      </p:sp>
    </p:spTree>
    <p:extLst>
      <p:ext uri="{BB962C8B-B14F-4D97-AF65-F5344CB8AC3E}">
        <p14:creationId xmlns:p14="http://schemas.microsoft.com/office/powerpoint/2010/main" val="325127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Engaging God First Love</a:t>
            </a:r>
            <a:endParaRPr lang="en-GB" dirty="0"/>
          </a:p>
        </p:txBody>
      </p:sp>
      <p:sp>
        <p:nvSpPr>
          <p:cNvPr id="3" name="Content Placeholder 2"/>
          <p:cNvSpPr>
            <a:spLocks noGrp="1"/>
          </p:cNvSpPr>
          <p:nvPr>
            <p:ph idx="1"/>
          </p:nvPr>
        </p:nvSpPr>
        <p:spPr>
          <a:xfrm>
            <a:off x="0" y="1052736"/>
            <a:ext cx="9144000" cy="5805264"/>
          </a:xfrm>
        </p:spPr>
        <p:txBody>
          <a:bodyPr>
            <a:normAutofit fontScale="92500" lnSpcReduction="10000"/>
          </a:bodyPr>
          <a:lstStyle/>
          <a:p>
            <a:pPr>
              <a:spcBef>
                <a:spcPts val="600"/>
              </a:spcBef>
            </a:pPr>
            <a:r>
              <a:rPr lang="en-GB" sz="4800" dirty="0"/>
              <a:t>Revelation 3:20 Behold, I stand at the door and knock; if anyone hears My voice and opens the door, I will come in to him and will dine with him, and he with Me.</a:t>
            </a:r>
          </a:p>
          <a:p>
            <a:pPr>
              <a:spcBef>
                <a:spcPts val="600"/>
              </a:spcBef>
            </a:pPr>
            <a:r>
              <a:rPr lang="en-GB" sz="4800" dirty="0" smtClean="0"/>
              <a:t>You must give a daily invitation to fill you and flow through you</a:t>
            </a:r>
          </a:p>
          <a:p>
            <a:pPr>
              <a:spcBef>
                <a:spcPts val="600"/>
              </a:spcBef>
            </a:pPr>
            <a:r>
              <a:rPr lang="en-GB" sz="4800" dirty="0" smtClean="0"/>
              <a:t>This is the access point to the Pathway of relationship</a:t>
            </a:r>
          </a:p>
        </p:txBody>
      </p:sp>
    </p:spTree>
    <p:extLst>
      <p:ext uri="{BB962C8B-B14F-4D97-AF65-F5344CB8AC3E}">
        <p14:creationId xmlns:p14="http://schemas.microsoft.com/office/powerpoint/2010/main" val="269198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91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28742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Engaging God First Love</a:t>
            </a:r>
            <a:endParaRPr lang="en-GB" dirty="0"/>
          </a:p>
        </p:txBody>
      </p:sp>
      <p:sp>
        <p:nvSpPr>
          <p:cNvPr id="3" name="Content Placeholder 2"/>
          <p:cNvSpPr>
            <a:spLocks noGrp="1"/>
          </p:cNvSpPr>
          <p:nvPr>
            <p:ph idx="1"/>
          </p:nvPr>
        </p:nvSpPr>
        <p:spPr>
          <a:xfrm>
            <a:off x="0" y="1052736"/>
            <a:ext cx="9144000" cy="5805264"/>
          </a:xfrm>
        </p:spPr>
        <p:txBody>
          <a:bodyPr>
            <a:normAutofit fontScale="85000" lnSpcReduction="20000"/>
          </a:bodyPr>
          <a:lstStyle/>
          <a:p>
            <a:pPr>
              <a:lnSpc>
                <a:spcPct val="120000"/>
              </a:lnSpc>
              <a:spcBef>
                <a:spcPts val="600"/>
              </a:spcBef>
            </a:pPr>
            <a:r>
              <a:rPr lang="en-GB" sz="4800" dirty="0" smtClean="0"/>
              <a:t>Revelation </a:t>
            </a:r>
            <a:r>
              <a:rPr lang="en-GB" sz="4800" dirty="0"/>
              <a:t>4:1-2 After these things I looked, and behold, a door standing open in heaven, and the first voice which I had heard, like the sound of a trumpet speaking with me, said, "Come up here, and I will show you what must take place after these things." </a:t>
            </a:r>
            <a:endParaRPr lang="en-GB" sz="4800" dirty="0" smtClean="0"/>
          </a:p>
          <a:p>
            <a:pPr>
              <a:lnSpc>
                <a:spcPct val="120000"/>
              </a:lnSpc>
              <a:spcBef>
                <a:spcPts val="600"/>
              </a:spcBef>
            </a:pPr>
            <a:r>
              <a:rPr lang="en-GB" sz="4800" dirty="0" smtClean="0"/>
              <a:t>You have to accept the invitation</a:t>
            </a:r>
          </a:p>
          <a:p>
            <a:pPr>
              <a:lnSpc>
                <a:spcPct val="120000"/>
              </a:lnSpc>
              <a:spcBef>
                <a:spcPts val="600"/>
              </a:spcBef>
            </a:pPr>
            <a:r>
              <a:rPr lang="en-GB" sz="4800" dirty="0" smtClean="0"/>
              <a:t>This begins the pathway of responsibility</a:t>
            </a:r>
          </a:p>
        </p:txBody>
      </p:sp>
    </p:spTree>
    <p:extLst>
      <p:ext uri="{BB962C8B-B14F-4D97-AF65-F5344CB8AC3E}">
        <p14:creationId xmlns:p14="http://schemas.microsoft.com/office/powerpoint/2010/main" val="29173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58614"/>
            <a:ext cx="8784976" cy="994122"/>
          </a:xfrm>
        </p:spPr>
        <p:txBody>
          <a:bodyPr>
            <a:normAutofit/>
          </a:bodyPr>
          <a:lstStyle/>
          <a:p>
            <a:r>
              <a:rPr lang="en-GB" sz="4800" dirty="0">
                <a:effectLst>
                  <a:outerShdw blurRad="38100" dist="38100" dir="2700000" algn="tl">
                    <a:srgbClr val="000000">
                      <a:alpha val="43137"/>
                    </a:srgbClr>
                  </a:outerShdw>
                </a:effectLst>
              </a:rPr>
              <a:t>Engaging God First Love</a:t>
            </a:r>
            <a:endParaRPr lang="en-GB" sz="4800" dirty="0"/>
          </a:p>
        </p:txBody>
      </p:sp>
      <p:sp>
        <p:nvSpPr>
          <p:cNvPr id="3" name="Content Placeholder 2"/>
          <p:cNvSpPr>
            <a:spLocks noGrp="1"/>
          </p:cNvSpPr>
          <p:nvPr>
            <p:ph idx="1"/>
          </p:nvPr>
        </p:nvSpPr>
        <p:spPr>
          <a:xfrm>
            <a:off x="0" y="1052736"/>
            <a:ext cx="9144000" cy="5805264"/>
          </a:xfrm>
        </p:spPr>
        <p:txBody>
          <a:bodyPr>
            <a:normAutofit/>
          </a:bodyPr>
          <a:lstStyle/>
          <a:p>
            <a:r>
              <a:rPr lang="en-GB" dirty="0" smtClean="0">
                <a:effectLst>
                  <a:outerShdw blurRad="38100" dist="38100" dir="2700000" algn="tl">
                    <a:srgbClr val="000000">
                      <a:alpha val="43137"/>
                    </a:srgbClr>
                  </a:outerShdw>
                </a:effectLst>
              </a:rPr>
              <a:t>Born into darkness </a:t>
            </a:r>
          </a:p>
          <a:p>
            <a:r>
              <a:rPr lang="en-GB" dirty="0" smtClean="0">
                <a:effectLst>
                  <a:outerShdw blurRad="38100" dist="38100" dir="2700000" algn="tl">
                    <a:srgbClr val="000000">
                      <a:alpha val="43137"/>
                    </a:srgbClr>
                  </a:outerShdw>
                </a:effectLst>
              </a:rPr>
              <a:t>To see the light</a:t>
            </a:r>
            <a:endParaRPr lang="en-GB" dirty="0">
              <a:effectLst>
                <a:outerShdw blurRad="38100" dist="38100" dir="2700000" algn="tl">
                  <a:srgbClr val="000000">
                    <a:alpha val="43137"/>
                  </a:srgbClr>
                </a:outerShdw>
              </a:effectLst>
            </a:endParaRPr>
          </a:p>
          <a:p>
            <a:r>
              <a:rPr lang="en-GB" dirty="0" smtClean="0">
                <a:effectLst>
                  <a:outerShdw blurRad="38100" dist="38100" dir="2700000" algn="tl">
                    <a:srgbClr val="000000">
                      <a:alpha val="43137"/>
                    </a:srgbClr>
                  </a:outerShdw>
                </a:effectLst>
              </a:rPr>
              <a:t>To reflect the light</a:t>
            </a:r>
          </a:p>
          <a:p>
            <a:r>
              <a:rPr lang="en-GB" dirty="0" smtClean="0">
                <a:effectLst>
                  <a:outerShdw blurRad="38100" dist="38100" dir="2700000" algn="tl">
                    <a:srgbClr val="000000">
                      <a:alpha val="43137"/>
                    </a:srgbClr>
                  </a:outerShdw>
                </a:effectLst>
              </a:rPr>
              <a:t>To walk in the light</a:t>
            </a:r>
          </a:p>
          <a:p>
            <a:r>
              <a:rPr lang="en-GB" dirty="0" smtClean="0">
                <a:effectLst>
                  <a:outerShdw blurRad="38100" dist="38100" dir="2700000" algn="tl">
                    <a:srgbClr val="000000">
                      <a:alpha val="43137"/>
                    </a:srgbClr>
                  </a:outerShdw>
                </a:effectLst>
              </a:rPr>
              <a:t>To become a light beings</a:t>
            </a:r>
          </a:p>
          <a:p>
            <a:r>
              <a:rPr lang="en-GB" dirty="0">
                <a:effectLst>
                  <a:outerShdw blurRad="38100" dist="38100" dir="2700000" algn="tl">
                    <a:srgbClr val="000000">
                      <a:alpha val="43137"/>
                    </a:srgbClr>
                  </a:outerShdw>
                </a:effectLst>
              </a:rPr>
              <a:t>Matt </a:t>
            </a:r>
            <a:r>
              <a:rPr lang="en-GB" dirty="0" smtClean="0">
                <a:effectLst>
                  <a:outerShdw blurRad="38100" dist="38100" dir="2700000" algn="tl">
                    <a:srgbClr val="000000">
                      <a:alpha val="43137"/>
                    </a:srgbClr>
                  </a:outerShdw>
                </a:effectLst>
              </a:rPr>
              <a:t>5:16 Let </a:t>
            </a:r>
            <a:r>
              <a:rPr lang="en-GB" dirty="0">
                <a:effectLst>
                  <a:outerShdw blurRad="38100" dist="38100" dir="2700000" algn="tl">
                    <a:srgbClr val="000000">
                      <a:alpha val="43137"/>
                    </a:srgbClr>
                  </a:outerShdw>
                </a:effectLst>
              </a:rPr>
              <a:t>your light shine before men in such a way that they may see your good works, and glorify your Father who is in heaven. </a:t>
            </a:r>
            <a:endParaRPr lang="en-GB"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9484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68313" y="0"/>
            <a:ext cx="8229600" cy="822325"/>
          </a:xfrm>
          <a:noFill/>
        </p:spPr>
        <p:txBody>
          <a:bodyPr anchor="t">
            <a:normAutofit fontScale="90000"/>
          </a:bodyPr>
          <a:lstStyle/>
          <a:p>
            <a:r>
              <a:rPr lang="en-GB" dirty="0">
                <a:effectLst>
                  <a:outerShdw blurRad="38100" dist="38100" dir="2700000" algn="tl">
                    <a:srgbClr val="000000">
                      <a:alpha val="43137"/>
                    </a:srgbClr>
                  </a:outerShdw>
                </a:effectLst>
              </a:rPr>
              <a:t>Engaging God First Love</a:t>
            </a:r>
            <a:endParaRPr lang="en-GB" altLang="en-US" dirty="0">
              <a:effectLst>
                <a:outerShdw blurRad="38100" dist="38100" dir="2700000" algn="tl">
                  <a:srgbClr val="000000">
                    <a:alpha val="43137"/>
                  </a:srgbClr>
                </a:outerShdw>
              </a:effectLst>
            </a:endParaRPr>
          </a:p>
        </p:txBody>
      </p:sp>
      <p:sp>
        <p:nvSpPr>
          <p:cNvPr id="164867" name="Rectangle 3"/>
          <p:cNvSpPr>
            <a:spLocks noGrp="1" noChangeArrowheads="1"/>
          </p:cNvSpPr>
          <p:nvPr>
            <p:ph idx="1"/>
          </p:nvPr>
        </p:nvSpPr>
        <p:spPr>
          <a:xfrm>
            <a:off x="0" y="940158"/>
            <a:ext cx="9144000" cy="5917842"/>
          </a:xfrm>
        </p:spPr>
        <p:txBody>
          <a:bodyPr>
            <a:normAutofit/>
          </a:bodyPr>
          <a:lstStyle/>
          <a:p>
            <a:pPr marL="360000" indent="-360000">
              <a:spcBef>
                <a:spcPts val="1800"/>
              </a:spcBef>
            </a:pPr>
            <a:r>
              <a:rPr lang="en-GB" altLang="en-US" sz="4800" dirty="0">
                <a:effectLst>
                  <a:outerShdw blurRad="38100" dist="38100" dir="2700000" algn="tl">
                    <a:srgbClr val="000000">
                      <a:alpha val="43137"/>
                    </a:srgbClr>
                  </a:outerShdw>
                </a:effectLst>
              </a:rPr>
              <a:t>What is our </a:t>
            </a:r>
            <a:r>
              <a:rPr lang="en-GB" altLang="en-US" sz="4800" dirty="0" smtClean="0">
                <a:effectLst>
                  <a:outerShdw blurRad="38100" dist="38100" dir="2700000" algn="tl">
                    <a:srgbClr val="000000">
                      <a:alpha val="43137"/>
                    </a:srgbClr>
                  </a:outerShdw>
                </a:effectLst>
              </a:rPr>
              <a:t>spirit?</a:t>
            </a:r>
          </a:p>
          <a:p>
            <a:pPr marL="360000" indent="-360000">
              <a:spcBef>
                <a:spcPts val="1800"/>
              </a:spcBef>
            </a:pPr>
            <a:r>
              <a:rPr lang="en-GB" altLang="en-US" sz="4800" dirty="0" smtClean="0">
                <a:effectLst>
                  <a:outerShdw blurRad="38100" dist="38100" dir="2700000" algn="tl">
                    <a:srgbClr val="000000">
                      <a:alpha val="43137"/>
                    </a:srgbClr>
                  </a:outerShdw>
                </a:effectLst>
              </a:rPr>
              <a:t>Where does our spirit come from?</a:t>
            </a:r>
          </a:p>
          <a:p>
            <a:pPr marL="360000" indent="-360000">
              <a:spcBef>
                <a:spcPts val="1800"/>
              </a:spcBef>
            </a:pPr>
            <a:r>
              <a:rPr lang="en-GB" altLang="en-US" sz="4800" dirty="0" smtClean="0">
                <a:effectLst>
                  <a:outerShdw blurRad="38100" dist="38100" dir="2700000" algn="tl">
                    <a:srgbClr val="000000">
                      <a:alpha val="43137"/>
                    </a:srgbClr>
                  </a:outerShdw>
                </a:effectLst>
              </a:rPr>
              <a:t>What is our spirit made of?</a:t>
            </a:r>
          </a:p>
          <a:p>
            <a:pPr marL="360000" indent="-360000">
              <a:spcBef>
                <a:spcPts val="1800"/>
              </a:spcBef>
            </a:pPr>
            <a:r>
              <a:rPr lang="en-GB" altLang="en-US" sz="4800" dirty="0" smtClean="0">
                <a:effectLst>
                  <a:outerShdw blurRad="38100" dist="38100" dir="2700000" algn="tl">
                    <a:srgbClr val="000000">
                      <a:alpha val="43137"/>
                    </a:srgbClr>
                  </a:outerShdw>
                </a:effectLst>
              </a:rPr>
              <a:t>Where is our spirit?</a:t>
            </a:r>
          </a:p>
          <a:p>
            <a:pPr marL="360000" indent="-360000">
              <a:spcBef>
                <a:spcPts val="1800"/>
              </a:spcBef>
            </a:pPr>
            <a:r>
              <a:rPr lang="en-GB" altLang="en-US" sz="4800" dirty="0" smtClean="0">
                <a:effectLst>
                  <a:outerShdw blurRad="38100" dist="38100" dir="2700000" algn="tl">
                    <a:srgbClr val="000000">
                      <a:alpha val="43137"/>
                    </a:srgbClr>
                  </a:outerShdw>
                </a:effectLst>
              </a:rPr>
              <a:t>What does our spirit do?</a:t>
            </a:r>
          </a:p>
          <a:p>
            <a:pPr marL="360000" indent="-360000">
              <a:spcBef>
                <a:spcPts val="1800"/>
              </a:spcBef>
            </a:pPr>
            <a:r>
              <a:rPr lang="en-GB" altLang="en-US" sz="4800" dirty="0" smtClean="0">
                <a:effectLst>
                  <a:outerShdw blurRad="38100" dist="38100" dir="2700000" algn="tl">
                    <a:srgbClr val="000000">
                      <a:alpha val="43137"/>
                    </a:srgbClr>
                  </a:outerShdw>
                </a:effectLst>
              </a:rPr>
              <a:t>How do we engage our spirit?</a:t>
            </a:r>
          </a:p>
          <a:p>
            <a:pPr marL="360000" indent="-360000">
              <a:spcBef>
                <a:spcPts val="600"/>
              </a:spcBef>
            </a:pPr>
            <a:endParaRPr lang="en-GB" altLang="en-US" sz="4000" dirty="0" smtClean="0">
              <a:effectLst>
                <a:outerShdw blurRad="38100" dist="38100" dir="2700000" algn="tl">
                  <a:srgbClr val="000000">
                    <a:alpha val="43137"/>
                  </a:srgbClr>
                </a:outerShdw>
              </a:effectLst>
            </a:endParaRPr>
          </a:p>
          <a:p>
            <a:pPr marL="360000" indent="-360000">
              <a:spcBef>
                <a:spcPts val="600"/>
              </a:spcBef>
            </a:pPr>
            <a:endParaRPr lang="en-GB" alt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8298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Effect transition="in" filter="dissolve">
                                      <p:cBhvr>
                                        <p:cTn id="7" dur="500"/>
                                        <p:tgtEl>
                                          <p:spTgt spid="1648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4867">
                                            <p:txEl>
                                              <p:pRg st="1" end="1"/>
                                            </p:txEl>
                                          </p:spTgt>
                                        </p:tgtEl>
                                        <p:attrNameLst>
                                          <p:attrName>style.visibility</p:attrName>
                                        </p:attrNameLst>
                                      </p:cBhvr>
                                      <p:to>
                                        <p:strVal val="visible"/>
                                      </p:to>
                                    </p:set>
                                    <p:animEffect transition="in" filter="dissolve">
                                      <p:cBhvr>
                                        <p:cTn id="12" dur="500"/>
                                        <p:tgtEl>
                                          <p:spTgt spid="1648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4867">
                                            <p:txEl>
                                              <p:pRg st="2" end="2"/>
                                            </p:txEl>
                                          </p:spTgt>
                                        </p:tgtEl>
                                        <p:attrNameLst>
                                          <p:attrName>style.visibility</p:attrName>
                                        </p:attrNameLst>
                                      </p:cBhvr>
                                      <p:to>
                                        <p:strVal val="visible"/>
                                      </p:to>
                                    </p:set>
                                    <p:animEffect transition="in" filter="dissolve">
                                      <p:cBhvr>
                                        <p:cTn id="17" dur="500"/>
                                        <p:tgtEl>
                                          <p:spTgt spid="1648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4867">
                                            <p:txEl>
                                              <p:pRg st="3" end="3"/>
                                            </p:txEl>
                                          </p:spTgt>
                                        </p:tgtEl>
                                        <p:attrNameLst>
                                          <p:attrName>style.visibility</p:attrName>
                                        </p:attrNameLst>
                                      </p:cBhvr>
                                      <p:to>
                                        <p:strVal val="visible"/>
                                      </p:to>
                                    </p:set>
                                    <p:animEffect transition="in" filter="dissolve">
                                      <p:cBhvr>
                                        <p:cTn id="22" dur="500"/>
                                        <p:tgtEl>
                                          <p:spTgt spid="1648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64867">
                                            <p:txEl>
                                              <p:pRg st="4" end="4"/>
                                            </p:txEl>
                                          </p:spTgt>
                                        </p:tgtEl>
                                        <p:attrNameLst>
                                          <p:attrName>style.visibility</p:attrName>
                                        </p:attrNameLst>
                                      </p:cBhvr>
                                      <p:to>
                                        <p:strVal val="visible"/>
                                      </p:to>
                                    </p:set>
                                    <p:animEffect transition="in" filter="dissolve">
                                      <p:cBhvr>
                                        <p:cTn id="27" dur="500"/>
                                        <p:tgtEl>
                                          <p:spTgt spid="16486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64867">
                                            <p:txEl>
                                              <p:pRg st="5" end="5"/>
                                            </p:txEl>
                                          </p:spTgt>
                                        </p:tgtEl>
                                        <p:attrNameLst>
                                          <p:attrName>style.visibility</p:attrName>
                                        </p:attrNameLst>
                                      </p:cBhvr>
                                      <p:to>
                                        <p:strVal val="visible"/>
                                      </p:to>
                                    </p:set>
                                    <p:animEffect transition="in" filter="dissolve">
                                      <p:cBhvr>
                                        <p:cTn id="32" dur="500"/>
                                        <p:tgtEl>
                                          <p:spTgt spid="1648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p:bldLst>
  </p:timing>
</p:sld>
</file>

<file path=ppt/slides/slide2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68313" y="0"/>
            <a:ext cx="8229600" cy="822325"/>
          </a:xfrm>
          <a:noFill/>
        </p:spPr>
        <p:txBody>
          <a:bodyPr anchor="t">
            <a:normAutofit fontScale="90000"/>
          </a:bodyPr>
          <a:lstStyle/>
          <a:p>
            <a:r>
              <a:rPr lang="en-GB" dirty="0">
                <a:effectLst>
                  <a:outerShdw blurRad="38100" dist="38100" dir="2700000" algn="tl">
                    <a:srgbClr val="000000">
                      <a:alpha val="43137"/>
                    </a:srgbClr>
                  </a:outerShdw>
                </a:effectLst>
              </a:rPr>
              <a:t>Engaging God First Love</a:t>
            </a:r>
            <a:endParaRPr lang="en-GB" altLang="en-US" dirty="0">
              <a:effectLst>
                <a:outerShdw blurRad="38100" dist="38100" dir="2700000" algn="tl">
                  <a:srgbClr val="000000">
                    <a:alpha val="43137"/>
                  </a:srgbClr>
                </a:outerShdw>
              </a:effectLst>
            </a:endParaRPr>
          </a:p>
        </p:txBody>
      </p:sp>
      <p:sp>
        <p:nvSpPr>
          <p:cNvPr id="164867" name="Rectangle 3"/>
          <p:cNvSpPr>
            <a:spLocks noGrp="1" noChangeArrowheads="1"/>
          </p:cNvSpPr>
          <p:nvPr>
            <p:ph idx="1"/>
          </p:nvPr>
        </p:nvSpPr>
        <p:spPr>
          <a:xfrm>
            <a:off x="0" y="836613"/>
            <a:ext cx="9144000" cy="6021387"/>
          </a:xfrm>
        </p:spPr>
        <p:txBody>
          <a:bodyPr>
            <a:normAutofit/>
          </a:bodyPr>
          <a:lstStyle/>
          <a:p>
            <a:pPr marL="360000" indent="-360000">
              <a:spcBef>
                <a:spcPts val="600"/>
              </a:spcBef>
            </a:pPr>
            <a:r>
              <a:rPr lang="en-GB" altLang="en-US" sz="4000" dirty="0">
                <a:effectLst>
                  <a:outerShdw blurRad="38100" dist="38100" dir="2700000" algn="tl">
                    <a:srgbClr val="000000">
                      <a:alpha val="43137"/>
                    </a:srgbClr>
                  </a:outerShdw>
                </a:effectLst>
              </a:rPr>
              <a:t>1 John 5:5 This is the message we have heard from Him and announce to you, that God is Light, </a:t>
            </a:r>
          </a:p>
          <a:p>
            <a:pPr marL="360000" indent="-360000">
              <a:spcBef>
                <a:spcPts val="600"/>
              </a:spcBef>
            </a:pPr>
            <a:r>
              <a:rPr lang="en-GB" altLang="en-US" sz="4000" dirty="0">
                <a:effectLst>
                  <a:outerShdw blurRad="38100" dist="38100" dir="2700000" algn="tl">
                    <a:srgbClr val="000000">
                      <a:alpha val="43137"/>
                    </a:srgbClr>
                  </a:outerShdw>
                </a:effectLst>
              </a:rPr>
              <a:t>John 4:24 God is spirit, and those who worship Him must worship in spirit and truth.”</a:t>
            </a:r>
          </a:p>
          <a:p>
            <a:pPr marL="360000" indent="-360000">
              <a:spcBef>
                <a:spcPts val="600"/>
              </a:spcBef>
            </a:pPr>
            <a:r>
              <a:rPr lang="en-GB" altLang="en-US" sz="4000" dirty="0" smtClean="0">
                <a:effectLst>
                  <a:outerShdw blurRad="38100" dist="38100" dir="2700000" algn="tl">
                    <a:srgbClr val="000000">
                      <a:alpha val="43137"/>
                    </a:srgbClr>
                  </a:outerShdw>
                </a:effectLst>
              </a:rPr>
              <a:t>God is spirit God is light</a:t>
            </a:r>
          </a:p>
          <a:p>
            <a:pPr marL="360000" indent="-360000">
              <a:spcBef>
                <a:spcPts val="600"/>
              </a:spcBef>
            </a:pPr>
            <a:r>
              <a:rPr lang="en-GB" altLang="en-US" sz="4000" dirty="0" smtClean="0">
                <a:effectLst>
                  <a:outerShdw blurRad="38100" dist="38100" dir="2700000" algn="tl">
                    <a:srgbClr val="000000">
                      <a:alpha val="43137"/>
                    </a:srgbClr>
                  </a:outerShdw>
                </a:effectLst>
              </a:rPr>
              <a:t>We are spirit and our spirit is light</a:t>
            </a:r>
          </a:p>
          <a:p>
            <a:pPr marL="360000" indent="-360000">
              <a:spcBef>
                <a:spcPts val="600"/>
              </a:spcBef>
            </a:pPr>
            <a:endParaRPr lang="en-GB" alt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2483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Effect transition="in" filter="dissolve">
                                      <p:cBhvr>
                                        <p:cTn id="7" dur="500"/>
                                        <p:tgtEl>
                                          <p:spTgt spid="1648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4867">
                                            <p:txEl>
                                              <p:pRg st="1" end="1"/>
                                            </p:txEl>
                                          </p:spTgt>
                                        </p:tgtEl>
                                        <p:attrNameLst>
                                          <p:attrName>style.visibility</p:attrName>
                                        </p:attrNameLst>
                                      </p:cBhvr>
                                      <p:to>
                                        <p:strVal val="visible"/>
                                      </p:to>
                                    </p:set>
                                    <p:animEffect transition="in" filter="dissolve">
                                      <p:cBhvr>
                                        <p:cTn id="12" dur="500"/>
                                        <p:tgtEl>
                                          <p:spTgt spid="1648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4867">
                                            <p:txEl>
                                              <p:pRg st="2" end="2"/>
                                            </p:txEl>
                                          </p:spTgt>
                                        </p:tgtEl>
                                        <p:attrNameLst>
                                          <p:attrName>style.visibility</p:attrName>
                                        </p:attrNameLst>
                                      </p:cBhvr>
                                      <p:to>
                                        <p:strVal val="visible"/>
                                      </p:to>
                                    </p:set>
                                    <p:animEffect transition="in" filter="dissolve">
                                      <p:cBhvr>
                                        <p:cTn id="17" dur="500"/>
                                        <p:tgtEl>
                                          <p:spTgt spid="1648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4867">
                                            <p:txEl>
                                              <p:pRg st="3" end="3"/>
                                            </p:txEl>
                                          </p:spTgt>
                                        </p:tgtEl>
                                        <p:attrNameLst>
                                          <p:attrName>style.visibility</p:attrName>
                                        </p:attrNameLst>
                                      </p:cBhvr>
                                      <p:to>
                                        <p:strVal val="visible"/>
                                      </p:to>
                                    </p:set>
                                    <p:animEffect transition="in" filter="dissolve">
                                      <p:cBhvr>
                                        <p:cTn id="22" dur="500"/>
                                        <p:tgtEl>
                                          <p:spTgt spid="1648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p:bldLst>
  </p:timing>
</p:sld>
</file>

<file path=ppt/slides/slide2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68313" y="0"/>
            <a:ext cx="8229600" cy="822325"/>
          </a:xfrm>
          <a:noFill/>
        </p:spPr>
        <p:txBody>
          <a:bodyPr anchor="t">
            <a:normAutofit fontScale="90000"/>
          </a:bodyPr>
          <a:lstStyle/>
          <a:p>
            <a:r>
              <a:rPr lang="en-GB" dirty="0">
                <a:effectLst>
                  <a:outerShdw blurRad="38100" dist="38100" dir="2700000" algn="tl">
                    <a:srgbClr val="000000">
                      <a:alpha val="43137"/>
                    </a:srgbClr>
                  </a:outerShdw>
                </a:effectLst>
              </a:rPr>
              <a:t>Engaging God First Love</a:t>
            </a:r>
            <a:endParaRPr lang="en-GB" altLang="en-US" dirty="0">
              <a:effectLst>
                <a:outerShdw blurRad="38100" dist="38100" dir="2700000" algn="tl">
                  <a:srgbClr val="000000">
                    <a:alpha val="43137"/>
                  </a:srgbClr>
                </a:outerShdw>
              </a:effectLst>
            </a:endParaRPr>
          </a:p>
        </p:txBody>
      </p:sp>
      <p:sp>
        <p:nvSpPr>
          <p:cNvPr id="164867" name="Rectangle 3"/>
          <p:cNvSpPr>
            <a:spLocks noGrp="1" noChangeArrowheads="1"/>
          </p:cNvSpPr>
          <p:nvPr>
            <p:ph idx="1"/>
          </p:nvPr>
        </p:nvSpPr>
        <p:spPr>
          <a:xfrm>
            <a:off x="0" y="836613"/>
            <a:ext cx="9144000" cy="6021387"/>
          </a:xfrm>
        </p:spPr>
        <p:txBody>
          <a:bodyPr>
            <a:normAutofit lnSpcReduction="10000"/>
          </a:bodyPr>
          <a:lstStyle/>
          <a:p>
            <a:pPr marL="360000" indent="-360000">
              <a:spcBef>
                <a:spcPts val="600"/>
              </a:spcBef>
            </a:pPr>
            <a:r>
              <a:rPr lang="en-GB" altLang="en-US" sz="4000" dirty="0" smtClean="0">
                <a:effectLst>
                  <a:outerShdw blurRad="38100" dist="38100" dir="2700000" algn="tl">
                    <a:srgbClr val="000000">
                      <a:alpha val="43137"/>
                    </a:srgbClr>
                  </a:outerShdw>
                </a:effectLst>
              </a:rPr>
              <a:t>We pre-existed in eternity as thoughts within the heart or mind of God</a:t>
            </a:r>
          </a:p>
          <a:p>
            <a:pPr marL="360000" indent="-360000">
              <a:spcBef>
                <a:spcPts val="600"/>
              </a:spcBef>
            </a:pPr>
            <a:r>
              <a:rPr lang="en-GB" altLang="en-US" sz="4000" dirty="0">
                <a:effectLst>
                  <a:outerShdw blurRad="38100" dist="38100" dir="2700000" algn="tl">
                    <a:srgbClr val="000000">
                      <a:alpha val="43137"/>
                    </a:srgbClr>
                  </a:outerShdw>
                </a:effectLst>
              </a:rPr>
              <a:t>Psa 139:13 For You formed my inward </a:t>
            </a:r>
            <a:r>
              <a:rPr lang="en-GB" altLang="en-US" sz="4000" dirty="0" smtClean="0">
                <a:effectLst>
                  <a:outerShdw blurRad="38100" dist="38100" dir="2700000" algn="tl">
                    <a:srgbClr val="000000">
                      <a:alpha val="43137"/>
                    </a:srgbClr>
                  </a:outerShdw>
                </a:effectLst>
              </a:rPr>
              <a:t>parts; You </a:t>
            </a:r>
            <a:r>
              <a:rPr lang="en-GB" altLang="en-US" sz="4000" dirty="0">
                <a:effectLst>
                  <a:outerShdw blurRad="38100" dist="38100" dir="2700000" algn="tl">
                    <a:srgbClr val="000000">
                      <a:alpha val="43137"/>
                    </a:srgbClr>
                  </a:outerShdw>
                </a:effectLst>
              </a:rPr>
              <a:t>wove me in my mother’s womb.</a:t>
            </a:r>
            <a:endParaRPr lang="en-GB" altLang="en-US" sz="4000" dirty="0" smtClean="0">
              <a:effectLst>
                <a:outerShdw blurRad="38100" dist="38100" dir="2700000" algn="tl">
                  <a:srgbClr val="000000">
                    <a:alpha val="43137"/>
                  </a:srgbClr>
                </a:outerShdw>
              </a:effectLst>
            </a:endParaRPr>
          </a:p>
          <a:p>
            <a:pPr marL="360000" indent="-360000">
              <a:spcBef>
                <a:spcPts val="600"/>
              </a:spcBef>
            </a:pPr>
            <a:r>
              <a:rPr lang="en-GB" altLang="en-US" sz="4000" dirty="0" smtClean="0">
                <a:effectLst>
                  <a:outerShdw blurRad="38100" dist="38100" dir="2700000" algn="tl">
                    <a:srgbClr val="000000">
                      <a:alpha val="43137"/>
                    </a:srgbClr>
                  </a:outerShdw>
                </a:effectLst>
              </a:rPr>
              <a:t>16 Your </a:t>
            </a:r>
            <a:r>
              <a:rPr lang="en-GB" altLang="en-US" sz="4000" dirty="0">
                <a:effectLst>
                  <a:outerShdw blurRad="38100" dist="38100" dir="2700000" algn="tl">
                    <a:srgbClr val="000000">
                      <a:alpha val="43137"/>
                    </a:srgbClr>
                  </a:outerShdw>
                </a:effectLst>
              </a:rPr>
              <a:t>eyes have seen my unformed </a:t>
            </a:r>
            <a:r>
              <a:rPr lang="en-GB" altLang="en-US" sz="4000" dirty="0" smtClean="0">
                <a:effectLst>
                  <a:outerShdw blurRad="38100" dist="38100" dir="2700000" algn="tl">
                    <a:srgbClr val="000000">
                      <a:alpha val="43137"/>
                    </a:srgbClr>
                  </a:outerShdw>
                </a:effectLst>
              </a:rPr>
              <a:t>substance And </a:t>
            </a:r>
            <a:r>
              <a:rPr lang="en-GB" altLang="en-US" sz="4000" dirty="0">
                <a:effectLst>
                  <a:outerShdw blurRad="38100" dist="38100" dir="2700000" algn="tl">
                    <a:srgbClr val="000000">
                      <a:alpha val="43137"/>
                    </a:srgbClr>
                  </a:outerShdw>
                </a:effectLst>
              </a:rPr>
              <a:t>in Your book were all </a:t>
            </a:r>
            <a:r>
              <a:rPr lang="en-GB" altLang="en-US" sz="4000" dirty="0" smtClean="0">
                <a:effectLst>
                  <a:outerShdw blurRad="38100" dist="38100" dir="2700000" algn="tl">
                    <a:srgbClr val="000000">
                      <a:alpha val="43137"/>
                    </a:srgbClr>
                  </a:outerShdw>
                </a:effectLst>
              </a:rPr>
              <a:t>written The </a:t>
            </a:r>
            <a:r>
              <a:rPr lang="en-GB" altLang="en-US" sz="4000" dirty="0">
                <a:effectLst>
                  <a:outerShdw blurRad="38100" dist="38100" dir="2700000" algn="tl">
                    <a:srgbClr val="000000">
                      <a:alpha val="43137"/>
                    </a:srgbClr>
                  </a:outerShdw>
                </a:effectLst>
              </a:rPr>
              <a:t>days that were ordained for </a:t>
            </a:r>
            <a:r>
              <a:rPr lang="en-GB" altLang="en-US" sz="4000" dirty="0" smtClean="0">
                <a:effectLst>
                  <a:outerShdw blurRad="38100" dist="38100" dir="2700000" algn="tl">
                    <a:srgbClr val="000000">
                      <a:alpha val="43137"/>
                    </a:srgbClr>
                  </a:outerShdw>
                </a:effectLst>
              </a:rPr>
              <a:t>me, When </a:t>
            </a:r>
            <a:r>
              <a:rPr lang="en-GB" altLang="en-US" sz="4000" dirty="0">
                <a:effectLst>
                  <a:outerShdw blurRad="38100" dist="38100" dir="2700000" algn="tl">
                    <a:srgbClr val="000000">
                      <a:alpha val="43137"/>
                    </a:srgbClr>
                  </a:outerShdw>
                </a:effectLst>
              </a:rPr>
              <a:t>as yet there was not one of them.</a:t>
            </a:r>
            <a:endParaRPr lang="en-GB" altLang="en-US" sz="4000" dirty="0" smtClean="0">
              <a:effectLst>
                <a:outerShdw blurRad="38100" dist="38100" dir="2700000" algn="tl">
                  <a:srgbClr val="000000">
                    <a:alpha val="43137"/>
                  </a:srgbClr>
                </a:outerShdw>
              </a:effectLst>
            </a:endParaRPr>
          </a:p>
          <a:p>
            <a:pPr marL="360000" indent="-360000">
              <a:spcBef>
                <a:spcPts val="600"/>
              </a:spcBef>
            </a:pPr>
            <a:endParaRPr lang="en-GB" alt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6387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Effect transition="in" filter="dissolve">
                                      <p:cBhvr>
                                        <p:cTn id="7" dur="500"/>
                                        <p:tgtEl>
                                          <p:spTgt spid="1648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4867">
                                            <p:txEl>
                                              <p:pRg st="1" end="1"/>
                                            </p:txEl>
                                          </p:spTgt>
                                        </p:tgtEl>
                                        <p:attrNameLst>
                                          <p:attrName>style.visibility</p:attrName>
                                        </p:attrNameLst>
                                      </p:cBhvr>
                                      <p:to>
                                        <p:strVal val="visible"/>
                                      </p:to>
                                    </p:set>
                                    <p:animEffect transition="in" filter="dissolve">
                                      <p:cBhvr>
                                        <p:cTn id="12" dur="500"/>
                                        <p:tgtEl>
                                          <p:spTgt spid="1648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4867">
                                            <p:txEl>
                                              <p:pRg st="2" end="2"/>
                                            </p:txEl>
                                          </p:spTgt>
                                        </p:tgtEl>
                                        <p:attrNameLst>
                                          <p:attrName>style.visibility</p:attrName>
                                        </p:attrNameLst>
                                      </p:cBhvr>
                                      <p:to>
                                        <p:strVal val="visible"/>
                                      </p:to>
                                    </p:set>
                                    <p:animEffect transition="in" filter="dissolve">
                                      <p:cBhvr>
                                        <p:cTn id="17" dur="500"/>
                                        <p:tgtEl>
                                          <p:spTgt spid="1648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pPr>
              <a:lnSpc>
                <a:spcPct val="120000"/>
              </a:lnSpc>
              <a:spcBef>
                <a:spcPts val="600"/>
              </a:spcBef>
            </a:pPr>
            <a:r>
              <a:rPr lang="en-GB" sz="4400" dirty="0" smtClean="0">
                <a:effectLst>
                  <a:outerShdw blurRad="38100" dist="38100" dir="2700000" algn="ctr" rotWithShape="0">
                    <a:schemeClr val="tx1"/>
                  </a:outerShdw>
                </a:effectLst>
              </a:rPr>
              <a:t>I </a:t>
            </a:r>
            <a:r>
              <a:rPr lang="en-GB" sz="4400" dirty="0">
                <a:effectLst>
                  <a:outerShdw blurRad="38100" dist="38100" dir="2700000" algn="ctr" rotWithShape="0">
                    <a:schemeClr val="tx1"/>
                  </a:outerShdw>
                </a:effectLst>
              </a:rPr>
              <a:t>call forth a new dimension in intimacy and relationship in sonship.</a:t>
            </a:r>
          </a:p>
          <a:p>
            <a:pPr>
              <a:lnSpc>
                <a:spcPct val="120000"/>
              </a:lnSpc>
              <a:spcBef>
                <a:spcPts val="600"/>
              </a:spcBef>
            </a:pPr>
            <a:r>
              <a:rPr lang="en-GB" sz="4400" dirty="0" smtClean="0">
                <a:effectLst>
                  <a:outerShdw blurRad="38100" dist="38100" dir="2700000" algn="ctr" rotWithShape="0">
                    <a:schemeClr val="tx1"/>
                  </a:outerShdw>
                </a:effectLst>
              </a:rPr>
              <a:t>I </a:t>
            </a:r>
            <a:r>
              <a:rPr lang="en-GB" sz="4400" dirty="0">
                <a:effectLst>
                  <a:outerShdw blurRad="38100" dist="38100" dir="2700000" algn="ctr" rotWithShape="0">
                    <a:schemeClr val="tx1"/>
                  </a:outerShdw>
                </a:effectLst>
              </a:rPr>
              <a:t>call forth the alignment in the spirit with the 4 faces of God.</a:t>
            </a:r>
          </a:p>
          <a:p>
            <a:pPr>
              <a:lnSpc>
                <a:spcPct val="120000"/>
              </a:lnSpc>
              <a:spcBef>
                <a:spcPts val="600"/>
              </a:spcBef>
            </a:pPr>
            <a:r>
              <a:rPr lang="en-GB" sz="4400" dirty="0">
                <a:effectLst>
                  <a:outerShdw blurRad="38100" dist="38100" dir="2700000" algn="ctr" rotWithShape="0">
                    <a:schemeClr val="tx1"/>
                  </a:outerShdw>
                </a:effectLst>
              </a:rPr>
              <a:t>I call forth a new dimension in revelation of ministry in </a:t>
            </a:r>
            <a:r>
              <a:rPr lang="en-GB" sz="4400" dirty="0" smtClean="0">
                <a:effectLst>
                  <a:outerShdw blurRad="38100" dist="38100" dir="2700000" algn="ctr" rotWithShape="0">
                    <a:schemeClr val="tx1"/>
                  </a:outerShdw>
                </a:effectLst>
              </a:rPr>
              <a:t>this alignment</a:t>
            </a:r>
            <a:r>
              <a:rPr lang="en-GB" sz="4400" dirty="0">
                <a:effectLst>
                  <a:outerShdw blurRad="38100" dist="38100" dir="2700000" algn="ctr" rotWithShape="0">
                    <a:schemeClr val="tx1"/>
                  </a:outerShdw>
                </a:effectLst>
              </a:rPr>
              <a:t>. </a:t>
            </a:r>
          </a:p>
        </p:txBody>
      </p:sp>
    </p:spTree>
    <p:extLst>
      <p:ext uri="{BB962C8B-B14F-4D97-AF65-F5344CB8AC3E}">
        <p14:creationId xmlns:p14="http://schemas.microsoft.com/office/powerpoint/2010/main" val="5889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68313" y="0"/>
            <a:ext cx="8229600" cy="822325"/>
          </a:xfrm>
          <a:noFill/>
        </p:spPr>
        <p:txBody>
          <a:bodyPr anchor="t">
            <a:normAutofit fontScale="90000"/>
          </a:bodyPr>
          <a:lstStyle/>
          <a:p>
            <a:r>
              <a:rPr lang="en-GB" dirty="0">
                <a:effectLst>
                  <a:outerShdw blurRad="38100" dist="38100" dir="2700000" algn="tl">
                    <a:srgbClr val="000000">
                      <a:alpha val="43137"/>
                    </a:srgbClr>
                  </a:outerShdw>
                </a:effectLst>
              </a:rPr>
              <a:t>Engaging God First Love</a:t>
            </a:r>
            <a:endParaRPr lang="en-GB" altLang="en-US" dirty="0">
              <a:effectLst>
                <a:outerShdw blurRad="38100" dist="38100" dir="2700000" algn="tl">
                  <a:srgbClr val="000000">
                    <a:alpha val="43137"/>
                  </a:srgbClr>
                </a:outerShdw>
              </a:effectLst>
            </a:endParaRPr>
          </a:p>
        </p:txBody>
      </p:sp>
      <p:sp>
        <p:nvSpPr>
          <p:cNvPr id="164867" name="Rectangle 3"/>
          <p:cNvSpPr>
            <a:spLocks noGrp="1" noChangeArrowheads="1"/>
          </p:cNvSpPr>
          <p:nvPr>
            <p:ph idx="1"/>
          </p:nvPr>
        </p:nvSpPr>
        <p:spPr>
          <a:xfrm>
            <a:off x="0" y="836613"/>
            <a:ext cx="9144000" cy="6021387"/>
          </a:xfrm>
        </p:spPr>
        <p:txBody>
          <a:bodyPr>
            <a:normAutofit fontScale="92500"/>
          </a:bodyPr>
          <a:lstStyle/>
          <a:p>
            <a:pPr marL="360000" indent="-360000">
              <a:spcBef>
                <a:spcPts val="600"/>
              </a:spcBef>
            </a:pPr>
            <a:r>
              <a:rPr lang="en-GB" altLang="en-US" sz="4000" dirty="0">
                <a:effectLst>
                  <a:outerShdw blurRad="38100" dist="38100" dir="2700000" algn="tl">
                    <a:srgbClr val="000000">
                      <a:alpha val="43137"/>
                    </a:srgbClr>
                  </a:outerShdw>
                </a:effectLst>
              </a:rPr>
              <a:t>Our spirit is our eternal essence it came from eternity and will return to it</a:t>
            </a:r>
          </a:p>
          <a:p>
            <a:pPr marL="360000" indent="-360000">
              <a:spcBef>
                <a:spcPts val="600"/>
              </a:spcBef>
            </a:pPr>
            <a:r>
              <a:rPr lang="en-GB" altLang="en-US" sz="4000" dirty="0" err="1">
                <a:effectLst>
                  <a:outerShdw blurRad="38100" dist="38100" dir="2700000" algn="tl">
                    <a:srgbClr val="000000">
                      <a:alpha val="43137"/>
                    </a:srgbClr>
                  </a:outerShdw>
                </a:effectLst>
              </a:rPr>
              <a:t>Pneuma</a:t>
            </a:r>
            <a:r>
              <a:rPr lang="en-GB" altLang="en-US" sz="4000" dirty="0">
                <a:effectLst>
                  <a:outerShdw blurRad="38100" dist="38100" dir="2700000" algn="tl">
                    <a:srgbClr val="000000">
                      <a:alpha val="43137"/>
                    </a:srgbClr>
                  </a:outerShdw>
                </a:effectLst>
              </a:rPr>
              <a:t>, </a:t>
            </a:r>
            <a:r>
              <a:rPr lang="en-GB" altLang="en-US" sz="4000" dirty="0" err="1">
                <a:effectLst>
                  <a:outerShdw blurRad="38100" dist="38100" dir="2700000" algn="tl">
                    <a:srgbClr val="000000">
                      <a:alpha val="43137"/>
                    </a:srgbClr>
                  </a:outerShdw>
                </a:effectLst>
              </a:rPr>
              <a:t>Ruach</a:t>
            </a:r>
            <a:r>
              <a:rPr lang="en-GB" altLang="en-US" sz="4000" dirty="0">
                <a:effectLst>
                  <a:outerShdw blurRad="38100" dist="38100" dir="2700000" algn="tl">
                    <a:srgbClr val="000000">
                      <a:alpha val="43137"/>
                    </a:srgbClr>
                  </a:outerShdw>
                </a:effectLst>
              </a:rPr>
              <a:t> spirit (Spirit), wind, or breath Our </a:t>
            </a:r>
            <a:r>
              <a:rPr lang="en-GB" altLang="en-US" sz="4000" dirty="0" smtClean="0">
                <a:effectLst>
                  <a:outerShdw blurRad="38100" dist="38100" dir="2700000" algn="tl">
                    <a:srgbClr val="000000">
                      <a:alpha val="43137"/>
                    </a:srgbClr>
                  </a:outerShdw>
                </a:effectLst>
              </a:rPr>
              <a:t>spirit entered our cells at conception</a:t>
            </a:r>
          </a:p>
          <a:p>
            <a:pPr marL="360000" indent="-360000">
              <a:spcBef>
                <a:spcPts val="600"/>
              </a:spcBef>
            </a:pPr>
            <a:r>
              <a:rPr lang="en-GB" altLang="en-US" sz="4000" dirty="0" smtClean="0">
                <a:effectLst>
                  <a:outerShdw blurRad="38100" dist="38100" dir="2700000" algn="tl">
                    <a:srgbClr val="000000">
                      <a:alpha val="43137"/>
                    </a:srgbClr>
                  </a:outerShdw>
                </a:effectLst>
              </a:rPr>
              <a:t>Our spirit is the centre of our being - our inner most being</a:t>
            </a:r>
          </a:p>
          <a:p>
            <a:pPr marL="360000" indent="-360000">
              <a:spcBef>
                <a:spcPts val="600"/>
              </a:spcBef>
            </a:pPr>
            <a:r>
              <a:rPr lang="en-GB" altLang="en-US" sz="4000" dirty="0" smtClean="0">
                <a:effectLst>
                  <a:outerShdw blurRad="38100" dist="38100" dir="2700000" algn="tl">
                    <a:srgbClr val="000000">
                      <a:alpha val="43137"/>
                    </a:srgbClr>
                  </a:outerShdw>
                </a:effectLst>
              </a:rPr>
              <a:t>Our spirit is the purest representation of our true self</a:t>
            </a:r>
          </a:p>
          <a:p>
            <a:pPr marL="360000" indent="-360000">
              <a:spcBef>
                <a:spcPts val="600"/>
              </a:spcBef>
            </a:pPr>
            <a:r>
              <a:rPr lang="en-GB" altLang="en-US" sz="4000" dirty="0">
                <a:effectLst>
                  <a:outerShdw blurRad="38100" dist="38100" dir="2700000" algn="tl">
                    <a:srgbClr val="000000">
                      <a:alpha val="43137"/>
                    </a:srgbClr>
                  </a:outerShdw>
                </a:effectLst>
              </a:rPr>
              <a:t>Our spirit is not limited by time and space </a:t>
            </a:r>
            <a:r>
              <a:rPr lang="en-GB" altLang="en-US" sz="4000" dirty="0" smtClean="0">
                <a:effectLst>
                  <a:outerShdw blurRad="38100" dist="38100" dir="2700000" algn="tl">
                    <a:srgbClr val="000000">
                      <a:alpha val="43137"/>
                    </a:srgbClr>
                  </a:outerShdw>
                </a:effectLst>
              </a:rPr>
              <a:t>TARDIS</a:t>
            </a:r>
          </a:p>
        </p:txBody>
      </p:sp>
    </p:spTree>
    <p:extLst>
      <p:ext uri="{BB962C8B-B14F-4D97-AF65-F5344CB8AC3E}">
        <p14:creationId xmlns:p14="http://schemas.microsoft.com/office/powerpoint/2010/main" val="49034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Effect transition="in" filter="dissolve">
                                      <p:cBhvr>
                                        <p:cTn id="7" dur="500"/>
                                        <p:tgtEl>
                                          <p:spTgt spid="1648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4867">
                                            <p:txEl>
                                              <p:pRg st="1" end="1"/>
                                            </p:txEl>
                                          </p:spTgt>
                                        </p:tgtEl>
                                        <p:attrNameLst>
                                          <p:attrName>style.visibility</p:attrName>
                                        </p:attrNameLst>
                                      </p:cBhvr>
                                      <p:to>
                                        <p:strVal val="visible"/>
                                      </p:to>
                                    </p:set>
                                    <p:animEffect transition="in" filter="dissolve">
                                      <p:cBhvr>
                                        <p:cTn id="12" dur="500"/>
                                        <p:tgtEl>
                                          <p:spTgt spid="1648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4867">
                                            <p:txEl>
                                              <p:pRg st="2" end="2"/>
                                            </p:txEl>
                                          </p:spTgt>
                                        </p:tgtEl>
                                        <p:attrNameLst>
                                          <p:attrName>style.visibility</p:attrName>
                                        </p:attrNameLst>
                                      </p:cBhvr>
                                      <p:to>
                                        <p:strVal val="visible"/>
                                      </p:to>
                                    </p:set>
                                    <p:animEffect transition="in" filter="dissolve">
                                      <p:cBhvr>
                                        <p:cTn id="17" dur="500"/>
                                        <p:tgtEl>
                                          <p:spTgt spid="1648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4867">
                                            <p:txEl>
                                              <p:pRg st="3" end="3"/>
                                            </p:txEl>
                                          </p:spTgt>
                                        </p:tgtEl>
                                        <p:attrNameLst>
                                          <p:attrName>style.visibility</p:attrName>
                                        </p:attrNameLst>
                                      </p:cBhvr>
                                      <p:to>
                                        <p:strVal val="visible"/>
                                      </p:to>
                                    </p:set>
                                    <p:animEffect transition="in" filter="dissolve">
                                      <p:cBhvr>
                                        <p:cTn id="22" dur="500"/>
                                        <p:tgtEl>
                                          <p:spTgt spid="1648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64867">
                                            <p:txEl>
                                              <p:pRg st="4" end="4"/>
                                            </p:txEl>
                                          </p:spTgt>
                                        </p:tgtEl>
                                        <p:attrNameLst>
                                          <p:attrName>style.visibility</p:attrName>
                                        </p:attrNameLst>
                                      </p:cBhvr>
                                      <p:to>
                                        <p:strVal val="visible"/>
                                      </p:to>
                                    </p:set>
                                    <p:animEffect transition="in" filter="dissolve">
                                      <p:cBhvr>
                                        <p:cTn id="27" dur="500"/>
                                        <p:tgtEl>
                                          <p:spTgt spid="1648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p:bldLst>
  </p:timing>
</p:sld>
</file>

<file path=ppt/slides/slide2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68313" y="0"/>
            <a:ext cx="8229600" cy="822325"/>
          </a:xfrm>
          <a:noFill/>
        </p:spPr>
        <p:txBody>
          <a:bodyPr anchor="t">
            <a:normAutofit fontScale="90000"/>
          </a:bodyPr>
          <a:lstStyle/>
          <a:p>
            <a:r>
              <a:rPr lang="en-GB" dirty="0">
                <a:effectLst>
                  <a:outerShdw blurRad="38100" dist="38100" dir="2700000" algn="tl">
                    <a:srgbClr val="000000">
                      <a:alpha val="43137"/>
                    </a:srgbClr>
                  </a:outerShdw>
                </a:effectLst>
              </a:rPr>
              <a:t>Engaging God First Love</a:t>
            </a:r>
            <a:endParaRPr lang="en-GB" altLang="en-US" dirty="0">
              <a:effectLst>
                <a:outerShdw blurRad="38100" dist="38100" dir="2700000" algn="tl">
                  <a:srgbClr val="000000">
                    <a:alpha val="43137"/>
                  </a:srgbClr>
                </a:outerShdw>
              </a:effectLst>
            </a:endParaRPr>
          </a:p>
        </p:txBody>
      </p:sp>
      <p:sp>
        <p:nvSpPr>
          <p:cNvPr id="164867" name="Rectangle 3"/>
          <p:cNvSpPr>
            <a:spLocks noGrp="1" noChangeArrowheads="1"/>
          </p:cNvSpPr>
          <p:nvPr>
            <p:ph idx="1"/>
          </p:nvPr>
        </p:nvSpPr>
        <p:spPr>
          <a:xfrm>
            <a:off x="0" y="836613"/>
            <a:ext cx="9144000" cy="6021387"/>
          </a:xfrm>
        </p:spPr>
        <p:txBody>
          <a:bodyPr>
            <a:normAutofit lnSpcReduction="10000"/>
          </a:bodyPr>
          <a:lstStyle/>
          <a:p>
            <a:pPr marL="360000" indent="-360000">
              <a:spcBef>
                <a:spcPts val="600"/>
              </a:spcBef>
            </a:pPr>
            <a:r>
              <a:rPr lang="en-GB" altLang="en-US" sz="4000" dirty="0">
                <a:effectLst>
                  <a:outerShdw blurRad="38100" dist="38100" dir="2700000" algn="tl">
                    <a:srgbClr val="000000">
                      <a:alpha val="43137"/>
                    </a:srgbClr>
                  </a:outerShdw>
                </a:effectLst>
              </a:rPr>
              <a:t>Where is our spirit?</a:t>
            </a:r>
          </a:p>
          <a:p>
            <a:pPr marL="360000" indent="-360000">
              <a:spcBef>
                <a:spcPts val="600"/>
              </a:spcBef>
            </a:pPr>
            <a:r>
              <a:rPr lang="en-GB" altLang="en-US" sz="4000" dirty="0" smtClean="0">
                <a:effectLst>
                  <a:outerShdw blurRad="38100" dist="38100" dir="2700000" algn="tl">
                    <a:srgbClr val="000000">
                      <a:alpha val="43137"/>
                    </a:srgbClr>
                  </a:outerShdw>
                </a:effectLst>
              </a:rPr>
              <a:t>Our spirit dwells in the brain and spinal column cavity and is separated from our blood</a:t>
            </a:r>
          </a:p>
          <a:p>
            <a:pPr marL="360000" indent="-360000">
              <a:spcBef>
                <a:spcPts val="600"/>
              </a:spcBef>
            </a:pPr>
            <a:r>
              <a:rPr lang="en-GB" altLang="en-US" sz="4000" dirty="0" smtClean="0">
                <a:effectLst>
                  <a:outerShdw blurRad="38100" dist="38100" dir="2700000" algn="tl">
                    <a:srgbClr val="000000">
                      <a:alpha val="43137"/>
                    </a:srgbClr>
                  </a:outerShdw>
                </a:effectLst>
              </a:rPr>
              <a:t>Our spirit engages our soul/heart &amp; body via the nervous system</a:t>
            </a:r>
          </a:p>
          <a:p>
            <a:pPr marL="360000" indent="-360000">
              <a:spcBef>
                <a:spcPts val="600"/>
              </a:spcBef>
            </a:pPr>
            <a:r>
              <a:rPr lang="en-GB" altLang="en-US" sz="4000" dirty="0" smtClean="0">
                <a:effectLst>
                  <a:outerShdw blurRad="38100" dist="38100" dir="2700000" algn="tl">
                    <a:srgbClr val="000000">
                      <a:alpha val="43137"/>
                    </a:srgbClr>
                  </a:outerShdw>
                </a:effectLst>
              </a:rPr>
              <a:t>As a man thinks in his heart so is he</a:t>
            </a:r>
          </a:p>
          <a:p>
            <a:pPr marL="360000" indent="-360000">
              <a:spcBef>
                <a:spcPts val="600"/>
              </a:spcBef>
            </a:pPr>
            <a:r>
              <a:rPr lang="en-GB" altLang="en-US" sz="4000" dirty="0" smtClean="0">
                <a:effectLst>
                  <a:outerShdw blurRad="38100" dist="38100" dir="2700000" algn="tl">
                    <a:srgbClr val="000000">
                      <a:alpha val="43137"/>
                    </a:srgbClr>
                  </a:outerShdw>
                </a:effectLst>
              </a:rPr>
              <a:t>Heart programmes our blood which forms in our marrow that is cleansed by the words of faith engaged in communion</a:t>
            </a:r>
          </a:p>
        </p:txBody>
      </p:sp>
    </p:spTree>
    <p:extLst>
      <p:ext uri="{BB962C8B-B14F-4D97-AF65-F5344CB8AC3E}">
        <p14:creationId xmlns:p14="http://schemas.microsoft.com/office/powerpoint/2010/main" val="322708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Effect transition="in" filter="dissolve">
                                      <p:cBhvr>
                                        <p:cTn id="7" dur="500"/>
                                        <p:tgtEl>
                                          <p:spTgt spid="1648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4867">
                                            <p:txEl>
                                              <p:pRg st="1" end="1"/>
                                            </p:txEl>
                                          </p:spTgt>
                                        </p:tgtEl>
                                        <p:attrNameLst>
                                          <p:attrName>style.visibility</p:attrName>
                                        </p:attrNameLst>
                                      </p:cBhvr>
                                      <p:to>
                                        <p:strVal val="visible"/>
                                      </p:to>
                                    </p:set>
                                    <p:animEffect transition="in" filter="dissolve">
                                      <p:cBhvr>
                                        <p:cTn id="12" dur="500"/>
                                        <p:tgtEl>
                                          <p:spTgt spid="1648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4867">
                                            <p:txEl>
                                              <p:pRg st="2" end="2"/>
                                            </p:txEl>
                                          </p:spTgt>
                                        </p:tgtEl>
                                        <p:attrNameLst>
                                          <p:attrName>style.visibility</p:attrName>
                                        </p:attrNameLst>
                                      </p:cBhvr>
                                      <p:to>
                                        <p:strVal val="visible"/>
                                      </p:to>
                                    </p:set>
                                    <p:animEffect transition="in" filter="dissolve">
                                      <p:cBhvr>
                                        <p:cTn id="17" dur="500"/>
                                        <p:tgtEl>
                                          <p:spTgt spid="1648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4867">
                                            <p:txEl>
                                              <p:pRg st="3" end="3"/>
                                            </p:txEl>
                                          </p:spTgt>
                                        </p:tgtEl>
                                        <p:attrNameLst>
                                          <p:attrName>style.visibility</p:attrName>
                                        </p:attrNameLst>
                                      </p:cBhvr>
                                      <p:to>
                                        <p:strVal val="visible"/>
                                      </p:to>
                                    </p:set>
                                    <p:animEffect transition="in" filter="dissolve">
                                      <p:cBhvr>
                                        <p:cTn id="22" dur="500"/>
                                        <p:tgtEl>
                                          <p:spTgt spid="1648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64867">
                                            <p:txEl>
                                              <p:pRg st="4" end="4"/>
                                            </p:txEl>
                                          </p:spTgt>
                                        </p:tgtEl>
                                        <p:attrNameLst>
                                          <p:attrName>style.visibility</p:attrName>
                                        </p:attrNameLst>
                                      </p:cBhvr>
                                      <p:to>
                                        <p:strVal val="visible"/>
                                      </p:to>
                                    </p:set>
                                    <p:animEffect transition="in" filter="dissolve">
                                      <p:cBhvr>
                                        <p:cTn id="27" dur="500"/>
                                        <p:tgtEl>
                                          <p:spTgt spid="1648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p:bldLst>
  </p:timing>
</p:sld>
</file>

<file path=ppt/slides/slide2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68313" y="0"/>
            <a:ext cx="8229600" cy="822325"/>
          </a:xfrm>
          <a:noFill/>
        </p:spPr>
        <p:txBody>
          <a:bodyPr anchor="t">
            <a:normAutofit fontScale="90000"/>
          </a:bodyPr>
          <a:lstStyle/>
          <a:p>
            <a:r>
              <a:rPr lang="en-GB" dirty="0">
                <a:effectLst>
                  <a:outerShdw blurRad="38100" dist="38100" dir="2700000" algn="tl">
                    <a:srgbClr val="000000">
                      <a:alpha val="43137"/>
                    </a:srgbClr>
                  </a:outerShdw>
                </a:effectLst>
              </a:rPr>
              <a:t>Engaging God First Love</a:t>
            </a:r>
            <a:endParaRPr lang="en-GB" altLang="en-US" dirty="0">
              <a:effectLst>
                <a:outerShdw blurRad="38100" dist="38100" dir="2700000" algn="tl">
                  <a:srgbClr val="000000">
                    <a:alpha val="43137"/>
                  </a:srgbClr>
                </a:outerShdw>
              </a:effectLst>
            </a:endParaRPr>
          </a:p>
        </p:txBody>
      </p:sp>
      <p:sp>
        <p:nvSpPr>
          <p:cNvPr id="164867" name="Rectangle 3"/>
          <p:cNvSpPr>
            <a:spLocks noGrp="1" noChangeArrowheads="1"/>
          </p:cNvSpPr>
          <p:nvPr>
            <p:ph idx="1"/>
          </p:nvPr>
        </p:nvSpPr>
        <p:spPr>
          <a:xfrm>
            <a:off x="0" y="836613"/>
            <a:ext cx="9144000" cy="6021387"/>
          </a:xfrm>
        </p:spPr>
        <p:txBody>
          <a:bodyPr>
            <a:normAutofit lnSpcReduction="10000"/>
          </a:bodyPr>
          <a:lstStyle/>
          <a:p>
            <a:pPr marL="360000" indent="-360000">
              <a:spcBef>
                <a:spcPts val="600"/>
              </a:spcBef>
            </a:pPr>
            <a:r>
              <a:rPr lang="en-GB" altLang="en-US" sz="4000" dirty="0" smtClean="0">
                <a:effectLst>
                  <a:outerShdw blurRad="38100" dist="38100" dir="2700000" algn="tl">
                    <a:srgbClr val="000000">
                      <a:alpha val="43137"/>
                    </a:srgbClr>
                  </a:outerShdw>
                </a:effectLst>
              </a:rPr>
              <a:t>Red blood cells contain no DNA no nucleus carry oxygen breath to the brain</a:t>
            </a:r>
          </a:p>
          <a:p>
            <a:pPr marL="360000" indent="-360000">
              <a:spcBef>
                <a:spcPts val="600"/>
              </a:spcBef>
            </a:pPr>
            <a:r>
              <a:rPr lang="en-GB" altLang="en-US" sz="4000" dirty="0" smtClean="0">
                <a:effectLst>
                  <a:outerShdw blurRad="38100" dist="38100" dir="2700000" algn="tl">
                    <a:srgbClr val="000000">
                      <a:alpha val="43137"/>
                    </a:srgbClr>
                  </a:outerShdw>
                </a:effectLst>
              </a:rPr>
              <a:t>The life is in the blood,  red cells breath</a:t>
            </a:r>
            <a:br>
              <a:rPr lang="en-GB" altLang="en-US" sz="4000" dirty="0" smtClean="0">
                <a:effectLst>
                  <a:outerShdw blurRad="38100" dist="38100" dir="2700000" algn="tl">
                    <a:srgbClr val="000000">
                      <a:alpha val="43137"/>
                    </a:srgbClr>
                  </a:outerShdw>
                </a:effectLst>
              </a:rPr>
            </a:br>
            <a:r>
              <a:rPr lang="en-GB" altLang="en-US" sz="4000" dirty="0" smtClean="0">
                <a:effectLst>
                  <a:outerShdw blurRad="38100" dist="38100" dir="2700000" algn="tl">
                    <a:srgbClr val="000000">
                      <a:alpha val="43137"/>
                    </a:srgbClr>
                  </a:outerShdw>
                </a:effectLst>
              </a:rPr>
              <a:t>This can be programmed by the spirit</a:t>
            </a:r>
          </a:p>
          <a:p>
            <a:pPr marL="360000" indent="-360000">
              <a:spcBef>
                <a:spcPts val="600"/>
              </a:spcBef>
            </a:pPr>
            <a:r>
              <a:rPr lang="en-GB" altLang="en-US" sz="4000" dirty="0" smtClean="0">
                <a:effectLst>
                  <a:outerShdw blurRad="38100" dist="38100" dir="2700000" algn="tl">
                    <a:srgbClr val="000000">
                      <a:alpha val="43137"/>
                    </a:srgbClr>
                  </a:outerShdw>
                </a:effectLst>
              </a:rPr>
              <a:t>White blood cells contain record of 22 + 22 autosomes generational genetic programming &amp; 1+1 chromosomes</a:t>
            </a:r>
          </a:p>
          <a:p>
            <a:pPr marL="360000" indent="-360000">
              <a:spcBef>
                <a:spcPts val="600"/>
              </a:spcBef>
            </a:pPr>
            <a:r>
              <a:rPr lang="en-GB" altLang="en-US" sz="4000" dirty="0" smtClean="0">
                <a:effectLst>
                  <a:outerShdw blurRad="38100" dist="38100" dir="2700000" algn="tl">
                    <a:srgbClr val="000000">
                      <a:alpha val="43137"/>
                    </a:srgbClr>
                  </a:outerShdw>
                </a:effectLst>
              </a:rPr>
              <a:t>Our DNA can be epigenetically re-sequenced by frequency, light, sound also by trauma and nurture</a:t>
            </a:r>
          </a:p>
        </p:txBody>
      </p:sp>
    </p:spTree>
    <p:extLst>
      <p:ext uri="{BB962C8B-B14F-4D97-AF65-F5344CB8AC3E}">
        <p14:creationId xmlns:p14="http://schemas.microsoft.com/office/powerpoint/2010/main" val="289253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Effect transition="in" filter="dissolve">
                                      <p:cBhvr>
                                        <p:cTn id="7" dur="500"/>
                                        <p:tgtEl>
                                          <p:spTgt spid="1648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4867">
                                            <p:txEl>
                                              <p:pRg st="1" end="1"/>
                                            </p:txEl>
                                          </p:spTgt>
                                        </p:tgtEl>
                                        <p:attrNameLst>
                                          <p:attrName>style.visibility</p:attrName>
                                        </p:attrNameLst>
                                      </p:cBhvr>
                                      <p:to>
                                        <p:strVal val="visible"/>
                                      </p:to>
                                    </p:set>
                                    <p:animEffect transition="in" filter="dissolve">
                                      <p:cBhvr>
                                        <p:cTn id="12" dur="500"/>
                                        <p:tgtEl>
                                          <p:spTgt spid="1648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4867">
                                            <p:txEl>
                                              <p:pRg st="2" end="2"/>
                                            </p:txEl>
                                          </p:spTgt>
                                        </p:tgtEl>
                                        <p:attrNameLst>
                                          <p:attrName>style.visibility</p:attrName>
                                        </p:attrNameLst>
                                      </p:cBhvr>
                                      <p:to>
                                        <p:strVal val="visible"/>
                                      </p:to>
                                    </p:set>
                                    <p:animEffect transition="in" filter="dissolve">
                                      <p:cBhvr>
                                        <p:cTn id="17" dur="500"/>
                                        <p:tgtEl>
                                          <p:spTgt spid="1648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4867">
                                            <p:txEl>
                                              <p:pRg st="3" end="3"/>
                                            </p:txEl>
                                          </p:spTgt>
                                        </p:tgtEl>
                                        <p:attrNameLst>
                                          <p:attrName>style.visibility</p:attrName>
                                        </p:attrNameLst>
                                      </p:cBhvr>
                                      <p:to>
                                        <p:strVal val="visible"/>
                                      </p:to>
                                    </p:set>
                                    <p:animEffect transition="in" filter="dissolve">
                                      <p:cBhvr>
                                        <p:cTn id="22" dur="500"/>
                                        <p:tgtEl>
                                          <p:spTgt spid="1648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p:bldLst>
  </p:timing>
</p:sld>
</file>

<file path=ppt/slides/slide2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68313" y="0"/>
            <a:ext cx="8229600" cy="822325"/>
          </a:xfrm>
          <a:noFill/>
        </p:spPr>
        <p:txBody>
          <a:bodyPr anchor="t">
            <a:normAutofit fontScale="90000"/>
          </a:bodyPr>
          <a:lstStyle/>
          <a:p>
            <a:r>
              <a:rPr lang="en-GB" dirty="0">
                <a:effectLst>
                  <a:outerShdw blurRad="38100" dist="38100" dir="2700000" algn="tl">
                    <a:srgbClr val="000000">
                      <a:alpha val="43137"/>
                    </a:srgbClr>
                  </a:outerShdw>
                </a:effectLst>
              </a:rPr>
              <a:t>Engaging God First Love</a:t>
            </a:r>
            <a:endParaRPr lang="en-GB" altLang="en-US" dirty="0">
              <a:effectLst>
                <a:outerShdw blurRad="38100" dist="38100" dir="2700000" algn="tl">
                  <a:srgbClr val="000000">
                    <a:alpha val="43137"/>
                  </a:srgbClr>
                </a:outerShdw>
              </a:effectLst>
            </a:endParaRPr>
          </a:p>
        </p:txBody>
      </p:sp>
      <p:sp>
        <p:nvSpPr>
          <p:cNvPr id="164867" name="Rectangle 3"/>
          <p:cNvSpPr>
            <a:spLocks noGrp="1" noChangeArrowheads="1"/>
          </p:cNvSpPr>
          <p:nvPr>
            <p:ph idx="1"/>
          </p:nvPr>
        </p:nvSpPr>
        <p:spPr>
          <a:xfrm>
            <a:off x="0" y="836613"/>
            <a:ext cx="9144000" cy="6021387"/>
          </a:xfrm>
        </p:spPr>
        <p:txBody>
          <a:bodyPr>
            <a:normAutofit lnSpcReduction="10000"/>
          </a:bodyPr>
          <a:lstStyle/>
          <a:p>
            <a:pPr marL="360000" indent="-360000">
              <a:spcBef>
                <a:spcPts val="600"/>
              </a:spcBef>
            </a:pPr>
            <a:r>
              <a:rPr lang="en-GB" altLang="en-US" sz="4000" dirty="0" smtClean="0">
                <a:effectLst>
                  <a:outerShdw blurRad="38100" dist="38100" dir="2700000" algn="tl">
                    <a:srgbClr val="000000">
                      <a:alpha val="43137"/>
                    </a:srgbClr>
                  </a:outerShdw>
                </a:effectLst>
              </a:rPr>
              <a:t>Our spirit is a dimensional place that God dwells in and can dwell in God</a:t>
            </a:r>
          </a:p>
          <a:p>
            <a:pPr marL="360000" indent="-360000">
              <a:spcBef>
                <a:spcPts val="600"/>
              </a:spcBef>
            </a:pPr>
            <a:r>
              <a:rPr lang="en-GB" altLang="en-US" sz="4000" dirty="0">
                <a:effectLst>
                  <a:outerShdw blurRad="38100" dist="38100" dir="2700000" algn="tl">
                    <a:srgbClr val="000000">
                      <a:alpha val="43137"/>
                    </a:srgbClr>
                  </a:outerShdw>
                </a:effectLst>
              </a:rPr>
              <a:t>John 14:16 I will ask the Father, and He will give you another Helper</a:t>
            </a:r>
            <a:r>
              <a:rPr lang="en-GB" altLang="en-US" sz="4000" dirty="0" smtClean="0">
                <a:effectLst>
                  <a:outerShdw blurRad="38100" dist="38100" dir="2700000" algn="tl">
                    <a:srgbClr val="000000">
                      <a:alpha val="43137"/>
                    </a:srgbClr>
                  </a:outerShdw>
                </a:effectLst>
              </a:rPr>
              <a:t>,… 17 </a:t>
            </a:r>
            <a:r>
              <a:rPr lang="en-GB" altLang="en-US" sz="4000" dirty="0">
                <a:effectLst>
                  <a:outerShdw blurRad="38100" dist="38100" dir="2700000" algn="tl">
                    <a:srgbClr val="000000">
                      <a:alpha val="43137"/>
                    </a:srgbClr>
                  </a:outerShdw>
                </a:effectLst>
              </a:rPr>
              <a:t>that is the Spirit of truth, </a:t>
            </a:r>
            <a:r>
              <a:rPr lang="en-GB" altLang="en-US" sz="4000" dirty="0" smtClean="0">
                <a:effectLst>
                  <a:outerShdw blurRad="38100" dist="38100" dir="2700000" algn="tl">
                    <a:srgbClr val="000000">
                      <a:alpha val="43137"/>
                    </a:srgbClr>
                  </a:outerShdw>
                </a:effectLst>
              </a:rPr>
              <a:t>.. He </a:t>
            </a:r>
            <a:r>
              <a:rPr lang="en-GB" altLang="en-US" sz="4000" dirty="0">
                <a:effectLst>
                  <a:outerShdw blurRad="38100" dist="38100" dir="2700000" algn="tl">
                    <a:srgbClr val="000000">
                      <a:alpha val="43137"/>
                    </a:srgbClr>
                  </a:outerShdw>
                </a:effectLst>
              </a:rPr>
              <a:t>abides with you and will be in you.</a:t>
            </a:r>
            <a:endParaRPr lang="en-GB" altLang="en-US" sz="4000" dirty="0" smtClean="0">
              <a:effectLst>
                <a:outerShdw blurRad="38100" dist="38100" dir="2700000" algn="tl">
                  <a:srgbClr val="000000">
                    <a:alpha val="43137"/>
                  </a:srgbClr>
                </a:outerShdw>
              </a:effectLst>
            </a:endParaRPr>
          </a:p>
          <a:p>
            <a:pPr marL="360000" indent="-360000">
              <a:spcBef>
                <a:spcPts val="600"/>
              </a:spcBef>
            </a:pPr>
            <a:r>
              <a:rPr lang="en-GB" altLang="en-US" sz="4000" dirty="0">
                <a:effectLst>
                  <a:outerShdw blurRad="38100" dist="38100" dir="2700000" algn="tl">
                    <a:srgbClr val="000000">
                      <a:alpha val="43137"/>
                    </a:srgbClr>
                  </a:outerShdw>
                </a:effectLst>
              </a:rPr>
              <a:t>John 14:20 In that day you will know that I am in My Father, and you in Me, and I in you. 23 </a:t>
            </a:r>
            <a:r>
              <a:rPr lang="en-GB" altLang="en-US" sz="4000" dirty="0" smtClean="0">
                <a:effectLst>
                  <a:outerShdw blurRad="38100" dist="38100" dir="2700000" algn="tl">
                    <a:srgbClr val="000000">
                      <a:alpha val="43137"/>
                    </a:srgbClr>
                  </a:outerShdw>
                </a:effectLst>
              </a:rPr>
              <a:t>… We </a:t>
            </a:r>
            <a:r>
              <a:rPr lang="en-GB" altLang="en-US" sz="4000" dirty="0">
                <a:effectLst>
                  <a:outerShdw blurRad="38100" dist="38100" dir="2700000" algn="tl">
                    <a:srgbClr val="000000">
                      <a:alpha val="43137"/>
                    </a:srgbClr>
                  </a:outerShdw>
                </a:effectLst>
              </a:rPr>
              <a:t>will come to him and make Our abode with him.</a:t>
            </a:r>
          </a:p>
        </p:txBody>
      </p:sp>
    </p:spTree>
    <p:extLst>
      <p:ext uri="{BB962C8B-B14F-4D97-AF65-F5344CB8AC3E}">
        <p14:creationId xmlns:p14="http://schemas.microsoft.com/office/powerpoint/2010/main" val="341239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Effect transition="in" filter="dissolve">
                                      <p:cBhvr>
                                        <p:cTn id="7" dur="500"/>
                                        <p:tgtEl>
                                          <p:spTgt spid="1648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4867">
                                            <p:txEl>
                                              <p:pRg st="1" end="1"/>
                                            </p:txEl>
                                          </p:spTgt>
                                        </p:tgtEl>
                                        <p:attrNameLst>
                                          <p:attrName>style.visibility</p:attrName>
                                        </p:attrNameLst>
                                      </p:cBhvr>
                                      <p:to>
                                        <p:strVal val="visible"/>
                                      </p:to>
                                    </p:set>
                                    <p:animEffect transition="in" filter="dissolve">
                                      <p:cBhvr>
                                        <p:cTn id="12" dur="500"/>
                                        <p:tgtEl>
                                          <p:spTgt spid="1648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4867">
                                            <p:txEl>
                                              <p:pRg st="2" end="2"/>
                                            </p:txEl>
                                          </p:spTgt>
                                        </p:tgtEl>
                                        <p:attrNameLst>
                                          <p:attrName>style.visibility</p:attrName>
                                        </p:attrNameLst>
                                      </p:cBhvr>
                                      <p:to>
                                        <p:strVal val="visible"/>
                                      </p:to>
                                    </p:set>
                                    <p:animEffect transition="in" filter="dissolve">
                                      <p:cBhvr>
                                        <p:cTn id="17" dur="500"/>
                                        <p:tgtEl>
                                          <p:spTgt spid="1648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p:bldLst>
  </p:timing>
</p:sld>
</file>

<file path=ppt/slides/slide2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68313" y="0"/>
            <a:ext cx="8229600" cy="822325"/>
          </a:xfrm>
          <a:noFill/>
        </p:spPr>
        <p:txBody>
          <a:bodyPr anchor="t">
            <a:normAutofit fontScale="90000"/>
          </a:bodyPr>
          <a:lstStyle/>
          <a:p>
            <a:r>
              <a:rPr lang="en-GB" dirty="0">
                <a:effectLst>
                  <a:outerShdw blurRad="38100" dist="38100" dir="2700000" algn="tl">
                    <a:srgbClr val="000000">
                      <a:alpha val="43137"/>
                    </a:srgbClr>
                  </a:outerShdw>
                </a:effectLst>
              </a:rPr>
              <a:t>Engaging God First Love</a:t>
            </a:r>
            <a:endParaRPr lang="en-GB" altLang="en-US" dirty="0">
              <a:effectLst>
                <a:outerShdw blurRad="38100" dist="38100" dir="2700000" algn="tl">
                  <a:srgbClr val="000000">
                    <a:alpha val="43137"/>
                  </a:srgbClr>
                </a:outerShdw>
              </a:effectLst>
            </a:endParaRPr>
          </a:p>
        </p:txBody>
      </p:sp>
      <p:sp>
        <p:nvSpPr>
          <p:cNvPr id="164867" name="Rectangle 3"/>
          <p:cNvSpPr>
            <a:spLocks noGrp="1" noChangeArrowheads="1"/>
          </p:cNvSpPr>
          <p:nvPr>
            <p:ph idx="1"/>
          </p:nvPr>
        </p:nvSpPr>
        <p:spPr>
          <a:xfrm>
            <a:off x="0" y="836613"/>
            <a:ext cx="9144000" cy="6021387"/>
          </a:xfrm>
        </p:spPr>
        <p:txBody>
          <a:bodyPr>
            <a:noAutofit/>
          </a:bodyPr>
          <a:lstStyle/>
          <a:p>
            <a:pPr marL="360000" indent="-360000">
              <a:spcBef>
                <a:spcPts val="600"/>
              </a:spcBef>
            </a:pPr>
            <a:r>
              <a:rPr lang="en-GB" altLang="en-US" sz="4000" dirty="0" smtClean="0">
                <a:effectLst>
                  <a:outerShdw blurRad="38100" dist="38100" dir="2700000" algn="tl">
                    <a:srgbClr val="000000">
                      <a:alpha val="43137"/>
                    </a:srgbClr>
                  </a:outerShdw>
                </a:effectLst>
              </a:rPr>
              <a:t>We are a spirit we have a soul that lives in a body (an earth suit) </a:t>
            </a:r>
          </a:p>
          <a:p>
            <a:pPr marL="360000" indent="-360000">
              <a:spcBef>
                <a:spcPts val="600"/>
              </a:spcBef>
            </a:pPr>
            <a:r>
              <a:rPr lang="en-GB" altLang="en-US" sz="4000" dirty="0" smtClean="0">
                <a:effectLst>
                  <a:outerShdw blurRad="38100" dist="38100" dir="2700000" algn="tl">
                    <a:srgbClr val="000000">
                      <a:alpha val="43137"/>
                    </a:srgbClr>
                  </a:outerShdw>
                </a:effectLst>
              </a:rPr>
              <a:t>We </a:t>
            </a:r>
            <a:r>
              <a:rPr lang="en-GB" altLang="en-US" sz="4000" dirty="0">
                <a:effectLst>
                  <a:outerShdw blurRad="38100" dist="38100" dir="2700000" algn="tl">
                    <a:srgbClr val="000000">
                      <a:alpha val="43137"/>
                    </a:srgbClr>
                  </a:outerShdw>
                </a:effectLst>
              </a:rPr>
              <a:t>are spirit </a:t>
            </a:r>
            <a:r>
              <a:rPr lang="en-GB" altLang="en-US" sz="4000" dirty="0" smtClean="0">
                <a:effectLst>
                  <a:outerShdw blurRad="38100" dist="38100" dir="2700000" algn="tl">
                    <a:srgbClr val="000000">
                      <a:alpha val="43137"/>
                    </a:srgbClr>
                  </a:outerShdw>
                </a:effectLst>
              </a:rPr>
              <a:t>the eternal </a:t>
            </a:r>
            <a:r>
              <a:rPr lang="en-GB" altLang="en-US" sz="4000" dirty="0">
                <a:effectLst>
                  <a:outerShdw blurRad="38100" dist="38100" dir="2700000" algn="tl">
                    <a:srgbClr val="000000">
                      <a:alpha val="43137"/>
                    </a:srgbClr>
                  </a:outerShdw>
                </a:effectLst>
              </a:rPr>
              <a:t>essence of God within that receives spiritual revelation</a:t>
            </a:r>
            <a:r>
              <a:rPr lang="en-GB" altLang="en-US" sz="4000" dirty="0" smtClean="0">
                <a:effectLst>
                  <a:outerShdw blurRad="38100" dist="38100" dir="2700000" algn="tl">
                    <a:srgbClr val="000000">
                      <a:alpha val="43137"/>
                    </a:srgbClr>
                  </a:outerShdw>
                </a:effectLst>
              </a:rPr>
              <a:t>.</a:t>
            </a:r>
          </a:p>
          <a:p>
            <a:pPr marL="360000" indent="-360000">
              <a:lnSpc>
                <a:spcPct val="90000"/>
              </a:lnSpc>
              <a:spcBef>
                <a:spcPts val="600"/>
              </a:spcBef>
            </a:pPr>
            <a:r>
              <a:rPr lang="en-GB" altLang="en-US" sz="4000" dirty="0" smtClean="0">
                <a:effectLst>
                  <a:outerShdw blurRad="38100" dist="38100" dir="2700000" algn="tl">
                    <a:srgbClr val="000000">
                      <a:alpha val="43137"/>
                    </a:srgbClr>
                  </a:outerShdw>
                </a:effectLst>
              </a:rPr>
              <a:t>We </a:t>
            </a:r>
            <a:r>
              <a:rPr lang="en-GB" altLang="en-US" sz="4000" dirty="0">
                <a:effectLst>
                  <a:outerShdw blurRad="38100" dist="38100" dir="2700000" algn="tl">
                    <a:srgbClr val="000000">
                      <a:alpha val="43137"/>
                    </a:srgbClr>
                  </a:outerShdw>
                </a:effectLst>
              </a:rPr>
              <a:t>are a spirit being that is God conscious</a:t>
            </a:r>
          </a:p>
          <a:p>
            <a:pPr marL="360000" indent="-360000">
              <a:lnSpc>
                <a:spcPct val="90000"/>
              </a:lnSpc>
              <a:spcBef>
                <a:spcPts val="600"/>
              </a:spcBef>
            </a:pPr>
            <a:r>
              <a:rPr lang="en-GB" altLang="en-US" sz="4000" dirty="0" smtClean="0">
                <a:effectLst>
                  <a:outerShdw blurRad="38100" dist="38100" dir="2700000" algn="tl">
                    <a:srgbClr val="000000">
                      <a:alpha val="43137"/>
                    </a:srgbClr>
                  </a:outerShdw>
                </a:effectLst>
              </a:rPr>
              <a:t>We </a:t>
            </a:r>
            <a:r>
              <a:rPr lang="en-GB" altLang="en-US" sz="4000" dirty="0">
                <a:effectLst>
                  <a:outerShdw blurRad="38100" dist="38100" dir="2700000" algn="tl">
                    <a:srgbClr val="000000">
                      <a:alpha val="43137"/>
                    </a:srgbClr>
                  </a:outerShdw>
                </a:effectLst>
              </a:rPr>
              <a:t>have a soul that is self conscious and makes us a human being</a:t>
            </a:r>
          </a:p>
          <a:p>
            <a:pPr marL="360000" indent="-360000">
              <a:lnSpc>
                <a:spcPct val="90000"/>
              </a:lnSpc>
              <a:spcBef>
                <a:spcPts val="600"/>
              </a:spcBef>
            </a:pPr>
            <a:r>
              <a:rPr lang="en-GB" altLang="en-US" sz="4000" dirty="0">
                <a:effectLst>
                  <a:outerShdw blurRad="38100" dist="38100" dir="2700000" algn="tl">
                    <a:srgbClr val="000000">
                      <a:alpha val="43137"/>
                    </a:srgbClr>
                  </a:outerShdw>
                </a:effectLst>
              </a:rPr>
              <a:t>Our spirit and soul makes us a living </a:t>
            </a:r>
            <a:r>
              <a:rPr lang="en-GB" altLang="en-US" sz="4000" dirty="0" smtClean="0">
                <a:effectLst>
                  <a:outerShdw blurRad="38100" dist="38100" dir="2700000" algn="tl">
                    <a:srgbClr val="000000">
                      <a:alpha val="43137"/>
                    </a:srgbClr>
                  </a:outerShdw>
                </a:effectLst>
              </a:rPr>
              <a:t>being</a:t>
            </a:r>
          </a:p>
        </p:txBody>
      </p:sp>
    </p:spTree>
    <p:extLst>
      <p:ext uri="{BB962C8B-B14F-4D97-AF65-F5344CB8AC3E}">
        <p14:creationId xmlns:p14="http://schemas.microsoft.com/office/powerpoint/2010/main" val="13800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Effect transition="in" filter="dissolve">
                                      <p:cBhvr>
                                        <p:cTn id="7" dur="500"/>
                                        <p:tgtEl>
                                          <p:spTgt spid="1648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4867">
                                            <p:txEl>
                                              <p:pRg st="1" end="1"/>
                                            </p:txEl>
                                          </p:spTgt>
                                        </p:tgtEl>
                                        <p:attrNameLst>
                                          <p:attrName>style.visibility</p:attrName>
                                        </p:attrNameLst>
                                      </p:cBhvr>
                                      <p:to>
                                        <p:strVal val="visible"/>
                                      </p:to>
                                    </p:set>
                                    <p:animEffect transition="in" filter="dissolve">
                                      <p:cBhvr>
                                        <p:cTn id="12" dur="500"/>
                                        <p:tgtEl>
                                          <p:spTgt spid="1648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4867">
                                            <p:txEl>
                                              <p:pRg st="2" end="2"/>
                                            </p:txEl>
                                          </p:spTgt>
                                        </p:tgtEl>
                                        <p:attrNameLst>
                                          <p:attrName>style.visibility</p:attrName>
                                        </p:attrNameLst>
                                      </p:cBhvr>
                                      <p:to>
                                        <p:strVal val="visible"/>
                                      </p:to>
                                    </p:set>
                                    <p:animEffect transition="in" filter="dissolve">
                                      <p:cBhvr>
                                        <p:cTn id="17" dur="500"/>
                                        <p:tgtEl>
                                          <p:spTgt spid="1648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4867">
                                            <p:txEl>
                                              <p:pRg st="3" end="3"/>
                                            </p:txEl>
                                          </p:spTgt>
                                        </p:tgtEl>
                                        <p:attrNameLst>
                                          <p:attrName>style.visibility</p:attrName>
                                        </p:attrNameLst>
                                      </p:cBhvr>
                                      <p:to>
                                        <p:strVal val="visible"/>
                                      </p:to>
                                    </p:set>
                                    <p:animEffect transition="in" filter="dissolve">
                                      <p:cBhvr>
                                        <p:cTn id="22" dur="500"/>
                                        <p:tgtEl>
                                          <p:spTgt spid="1648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64867">
                                            <p:txEl>
                                              <p:pRg st="4" end="4"/>
                                            </p:txEl>
                                          </p:spTgt>
                                        </p:tgtEl>
                                        <p:attrNameLst>
                                          <p:attrName>style.visibility</p:attrName>
                                        </p:attrNameLst>
                                      </p:cBhvr>
                                      <p:to>
                                        <p:strVal val="visible"/>
                                      </p:to>
                                    </p:set>
                                    <p:animEffect transition="in" filter="dissolve">
                                      <p:cBhvr>
                                        <p:cTn id="27" dur="500"/>
                                        <p:tgtEl>
                                          <p:spTgt spid="1648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p:bldLst>
  </p:timing>
</p:sld>
</file>

<file path=ppt/slides/slide2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555" name="Rectangle 3"/>
          <p:cNvSpPr>
            <a:spLocks noChangeArrowheads="1"/>
          </p:cNvSpPr>
          <p:nvPr/>
        </p:nvSpPr>
        <p:spPr bwMode="auto">
          <a:xfrm>
            <a:off x="0" y="981075"/>
            <a:ext cx="9144000" cy="587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normAutofit/>
          </a:bodyPr>
          <a:lstStyle>
            <a:lvl1pPr algn="ctr">
              <a:defRPr sz="4400">
                <a:solidFill>
                  <a:srgbClr val="009900"/>
                </a:solidFill>
                <a:effectLst>
                  <a:outerShdw blurRad="38100" dist="38100" dir="2700000" algn="tl">
                    <a:srgbClr val="000000"/>
                  </a:outerShdw>
                </a:effectLst>
                <a:latin typeface="Tahoma" pitchFamily="34" charset="0"/>
                <a:cs typeface="Arial" charset="0"/>
              </a:defRPr>
            </a:lvl1pPr>
            <a:lvl2pPr algn="ctr">
              <a:defRPr sz="4400">
                <a:solidFill>
                  <a:srgbClr val="009900"/>
                </a:solidFill>
                <a:effectLst>
                  <a:outerShdw blurRad="38100" dist="38100" dir="2700000" algn="tl">
                    <a:srgbClr val="000000"/>
                  </a:outerShdw>
                </a:effectLst>
                <a:latin typeface="Tahoma" pitchFamily="34" charset="0"/>
                <a:cs typeface="Arial" charset="0"/>
              </a:defRPr>
            </a:lvl2pPr>
            <a:lvl3pPr algn="ctr">
              <a:defRPr sz="4400">
                <a:solidFill>
                  <a:srgbClr val="009900"/>
                </a:solidFill>
                <a:effectLst>
                  <a:outerShdw blurRad="38100" dist="38100" dir="2700000" algn="tl">
                    <a:srgbClr val="000000"/>
                  </a:outerShdw>
                </a:effectLst>
                <a:latin typeface="Tahoma" pitchFamily="34" charset="0"/>
                <a:cs typeface="Arial" charset="0"/>
              </a:defRPr>
            </a:lvl3pPr>
            <a:lvl4pPr algn="ctr">
              <a:defRPr sz="4400">
                <a:solidFill>
                  <a:srgbClr val="009900"/>
                </a:solidFill>
                <a:effectLst>
                  <a:outerShdw blurRad="38100" dist="38100" dir="2700000" algn="tl">
                    <a:srgbClr val="000000"/>
                  </a:outerShdw>
                </a:effectLst>
                <a:latin typeface="Tahoma" pitchFamily="34" charset="0"/>
                <a:cs typeface="Arial" charset="0"/>
              </a:defRPr>
            </a:lvl4pPr>
            <a:lvl5pPr algn="ctr">
              <a:defRPr sz="4400">
                <a:solidFill>
                  <a:srgbClr val="009900"/>
                </a:solidFill>
                <a:effectLst>
                  <a:outerShdw blurRad="38100" dist="38100" dir="2700000" algn="tl">
                    <a:srgbClr val="000000"/>
                  </a:outerShdw>
                </a:effectLst>
                <a:latin typeface="Tahoma" pitchFamily="34" charset="0"/>
                <a:cs typeface="Arial" charset="0"/>
              </a:defRPr>
            </a:lvl5pPr>
            <a:lvl6pPr marL="4572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6pPr>
            <a:lvl7pPr marL="9144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7pPr>
            <a:lvl8pPr marL="13716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8pPr>
            <a:lvl9pPr marL="18288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9pPr>
          </a:lstStyle>
          <a:p>
            <a:pPr marL="360000" indent="-360000" algn="l">
              <a:spcBef>
                <a:spcPts val="600"/>
              </a:spcBef>
              <a:buClr>
                <a:srgbClr val="FFFF00"/>
              </a:buClr>
              <a:buFont typeface="Arial" panose="020B0604020202020204" pitchFamily="34" charset="0"/>
              <a:buChar char="•"/>
            </a:pPr>
            <a:endParaRPr lang="en-US" altLang="en-US" sz="4800" dirty="0">
              <a:solidFill>
                <a:prstClr val="white"/>
              </a:solidFill>
              <a:latin typeface="Calibri"/>
            </a:endParaRPr>
          </a:p>
        </p:txBody>
      </p:sp>
      <p:sp>
        <p:nvSpPr>
          <p:cNvPr id="151556" name="Rectangle 4"/>
          <p:cNvSpPr>
            <a:spLocks noChangeArrowheads="1"/>
          </p:cNvSpPr>
          <p:nvPr/>
        </p:nvSpPr>
        <p:spPr bwMode="auto">
          <a:xfrm>
            <a:off x="468313" y="0"/>
            <a:ext cx="8229600" cy="74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lgn="ctr">
              <a:defRPr sz="4400">
                <a:solidFill>
                  <a:srgbClr val="009900"/>
                </a:solidFill>
                <a:effectLst>
                  <a:outerShdw blurRad="38100" dist="38100" dir="2700000" algn="tl">
                    <a:srgbClr val="000000"/>
                  </a:outerShdw>
                </a:effectLst>
                <a:latin typeface="Tahoma" pitchFamily="34" charset="0"/>
                <a:cs typeface="Arial" charset="0"/>
              </a:defRPr>
            </a:lvl1pPr>
            <a:lvl2pPr algn="ctr">
              <a:defRPr sz="4400">
                <a:solidFill>
                  <a:srgbClr val="009900"/>
                </a:solidFill>
                <a:effectLst>
                  <a:outerShdw blurRad="38100" dist="38100" dir="2700000" algn="tl">
                    <a:srgbClr val="000000"/>
                  </a:outerShdw>
                </a:effectLst>
                <a:latin typeface="Tahoma" pitchFamily="34" charset="0"/>
                <a:cs typeface="Arial" charset="0"/>
              </a:defRPr>
            </a:lvl2pPr>
            <a:lvl3pPr algn="ctr">
              <a:defRPr sz="4400">
                <a:solidFill>
                  <a:srgbClr val="009900"/>
                </a:solidFill>
                <a:effectLst>
                  <a:outerShdw blurRad="38100" dist="38100" dir="2700000" algn="tl">
                    <a:srgbClr val="000000"/>
                  </a:outerShdw>
                </a:effectLst>
                <a:latin typeface="Tahoma" pitchFamily="34" charset="0"/>
                <a:cs typeface="Arial" charset="0"/>
              </a:defRPr>
            </a:lvl3pPr>
            <a:lvl4pPr algn="ctr">
              <a:defRPr sz="4400">
                <a:solidFill>
                  <a:srgbClr val="009900"/>
                </a:solidFill>
                <a:effectLst>
                  <a:outerShdw blurRad="38100" dist="38100" dir="2700000" algn="tl">
                    <a:srgbClr val="000000"/>
                  </a:outerShdw>
                </a:effectLst>
                <a:latin typeface="Tahoma" pitchFamily="34" charset="0"/>
                <a:cs typeface="Arial" charset="0"/>
              </a:defRPr>
            </a:lvl4pPr>
            <a:lvl5pPr algn="ctr">
              <a:defRPr sz="4400">
                <a:solidFill>
                  <a:srgbClr val="009900"/>
                </a:solidFill>
                <a:effectLst>
                  <a:outerShdw blurRad="38100" dist="38100" dir="2700000" algn="tl">
                    <a:srgbClr val="000000"/>
                  </a:outerShdw>
                </a:effectLst>
                <a:latin typeface="Tahoma" pitchFamily="34" charset="0"/>
                <a:cs typeface="Arial" charset="0"/>
              </a:defRPr>
            </a:lvl5pPr>
            <a:lvl6pPr marL="4572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6pPr>
            <a:lvl7pPr marL="9144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7pPr>
            <a:lvl8pPr marL="13716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8pPr>
            <a:lvl9pPr marL="18288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9pPr>
          </a:lstStyle>
          <a:p>
            <a:r>
              <a:rPr lang="en-GB" sz="4800" dirty="0">
                <a:solidFill>
                  <a:srgbClr val="FFFF00"/>
                </a:solidFill>
              </a:rPr>
              <a:t>Engaging God First Love</a:t>
            </a:r>
            <a:endParaRPr lang="en-GB" altLang="en-US" dirty="0">
              <a:solidFill>
                <a:srgbClr val="FFFF00"/>
              </a:solidFill>
            </a:endParaRPr>
          </a:p>
        </p:txBody>
      </p:sp>
      <p:sp>
        <p:nvSpPr>
          <p:cNvPr id="4" name="Rectangle 3"/>
          <p:cNvSpPr>
            <a:spLocks noChangeArrowheads="1"/>
          </p:cNvSpPr>
          <p:nvPr/>
        </p:nvSpPr>
        <p:spPr bwMode="auto">
          <a:xfrm>
            <a:off x="0" y="981075"/>
            <a:ext cx="9144000" cy="587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normAutofit lnSpcReduction="10000"/>
          </a:bodyPr>
          <a:lstStyle>
            <a:lvl1pPr algn="ctr">
              <a:defRPr sz="4400">
                <a:solidFill>
                  <a:srgbClr val="009900"/>
                </a:solidFill>
                <a:effectLst>
                  <a:outerShdw blurRad="38100" dist="38100" dir="2700000" algn="tl">
                    <a:srgbClr val="000000"/>
                  </a:outerShdw>
                </a:effectLst>
                <a:latin typeface="Tahoma" pitchFamily="34" charset="0"/>
                <a:cs typeface="Arial" charset="0"/>
              </a:defRPr>
            </a:lvl1pPr>
            <a:lvl2pPr algn="ctr">
              <a:defRPr sz="4400">
                <a:solidFill>
                  <a:srgbClr val="009900"/>
                </a:solidFill>
                <a:effectLst>
                  <a:outerShdw blurRad="38100" dist="38100" dir="2700000" algn="tl">
                    <a:srgbClr val="000000"/>
                  </a:outerShdw>
                </a:effectLst>
                <a:latin typeface="Tahoma" pitchFamily="34" charset="0"/>
                <a:cs typeface="Arial" charset="0"/>
              </a:defRPr>
            </a:lvl2pPr>
            <a:lvl3pPr algn="ctr">
              <a:defRPr sz="4400">
                <a:solidFill>
                  <a:srgbClr val="009900"/>
                </a:solidFill>
                <a:effectLst>
                  <a:outerShdw blurRad="38100" dist="38100" dir="2700000" algn="tl">
                    <a:srgbClr val="000000"/>
                  </a:outerShdw>
                </a:effectLst>
                <a:latin typeface="Tahoma" pitchFamily="34" charset="0"/>
                <a:cs typeface="Arial" charset="0"/>
              </a:defRPr>
            </a:lvl3pPr>
            <a:lvl4pPr algn="ctr">
              <a:defRPr sz="4400">
                <a:solidFill>
                  <a:srgbClr val="009900"/>
                </a:solidFill>
                <a:effectLst>
                  <a:outerShdw blurRad="38100" dist="38100" dir="2700000" algn="tl">
                    <a:srgbClr val="000000"/>
                  </a:outerShdw>
                </a:effectLst>
                <a:latin typeface="Tahoma" pitchFamily="34" charset="0"/>
                <a:cs typeface="Arial" charset="0"/>
              </a:defRPr>
            </a:lvl4pPr>
            <a:lvl5pPr algn="ctr">
              <a:defRPr sz="4400">
                <a:solidFill>
                  <a:srgbClr val="009900"/>
                </a:solidFill>
                <a:effectLst>
                  <a:outerShdw blurRad="38100" dist="38100" dir="2700000" algn="tl">
                    <a:srgbClr val="000000"/>
                  </a:outerShdw>
                </a:effectLst>
                <a:latin typeface="Tahoma" pitchFamily="34" charset="0"/>
                <a:cs typeface="Arial" charset="0"/>
              </a:defRPr>
            </a:lvl5pPr>
            <a:lvl6pPr marL="4572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6pPr>
            <a:lvl7pPr marL="9144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7pPr>
            <a:lvl8pPr marL="13716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8pPr>
            <a:lvl9pPr marL="18288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9pPr>
          </a:lstStyle>
          <a:p>
            <a:pPr marL="360000" indent="-360000" algn="l" defTabSz="914400" fontAlgn="auto">
              <a:spcBef>
                <a:spcPts val="600"/>
              </a:spcBef>
              <a:spcAft>
                <a:spcPts val="0"/>
              </a:spcAft>
              <a:buClr>
                <a:srgbClr val="FFFF00"/>
              </a:buClr>
              <a:buSzPct val="120000"/>
              <a:buFont typeface="Arial" pitchFamily="34" charset="0"/>
              <a:buChar char="•"/>
            </a:pPr>
            <a:r>
              <a:rPr lang="en-GB" altLang="en-US" sz="4000" dirty="0">
                <a:solidFill>
                  <a:prstClr val="white"/>
                </a:solidFill>
                <a:effectLst>
                  <a:outerShdw blurRad="38100" dist="38100" dir="2700000" algn="tl">
                    <a:srgbClr val="000000">
                      <a:alpha val="43137"/>
                    </a:srgbClr>
                  </a:outerShdw>
                </a:effectLst>
                <a:latin typeface="Calibri"/>
              </a:rPr>
              <a:t>In Adam the spirit was outside the body and as a light being he could travel in the spiritual </a:t>
            </a:r>
            <a:r>
              <a:rPr lang="en-GB" altLang="en-US" sz="4000" dirty="0" smtClean="0">
                <a:solidFill>
                  <a:prstClr val="white"/>
                </a:solidFill>
                <a:effectLst>
                  <a:outerShdw blurRad="38100" dist="38100" dir="2700000" algn="tl">
                    <a:srgbClr val="000000">
                      <a:alpha val="43137"/>
                    </a:srgbClr>
                  </a:outerShdw>
                </a:effectLst>
                <a:latin typeface="Calibri"/>
              </a:rPr>
              <a:t>realms</a:t>
            </a:r>
          </a:p>
          <a:p>
            <a:pPr marL="360000" indent="-360000" algn="l" defTabSz="914400" fontAlgn="auto">
              <a:spcBef>
                <a:spcPts val="600"/>
              </a:spcBef>
              <a:spcAft>
                <a:spcPts val="0"/>
              </a:spcAft>
              <a:buClr>
                <a:srgbClr val="FFFF00"/>
              </a:buClr>
              <a:buSzPct val="120000"/>
              <a:buFont typeface="Arial" pitchFamily="34" charset="0"/>
              <a:buChar char="•"/>
            </a:pPr>
            <a:r>
              <a:rPr lang="en-GB" altLang="en-US" sz="4000" dirty="0" smtClean="0">
                <a:solidFill>
                  <a:prstClr val="white"/>
                </a:solidFill>
                <a:effectLst>
                  <a:outerShdw blurRad="38100" dist="38100" dir="2700000" algn="tl">
                    <a:srgbClr val="000000">
                      <a:alpha val="43137"/>
                    </a:srgbClr>
                  </a:outerShdw>
                </a:effectLst>
                <a:latin typeface="Calibri"/>
              </a:rPr>
              <a:t>Psa 8:4 What </a:t>
            </a:r>
            <a:r>
              <a:rPr lang="en-GB" altLang="en-US" sz="4000" dirty="0">
                <a:solidFill>
                  <a:prstClr val="white"/>
                </a:solidFill>
                <a:effectLst>
                  <a:outerShdw blurRad="38100" dist="38100" dir="2700000" algn="tl">
                    <a:srgbClr val="000000">
                      <a:alpha val="43137"/>
                    </a:srgbClr>
                  </a:outerShdw>
                </a:effectLst>
                <a:latin typeface="Calibri"/>
              </a:rPr>
              <a:t>is man that You take thought of </a:t>
            </a:r>
            <a:r>
              <a:rPr lang="en-GB" altLang="en-US" sz="4000" dirty="0" smtClean="0">
                <a:solidFill>
                  <a:prstClr val="white"/>
                </a:solidFill>
                <a:effectLst>
                  <a:outerShdw blurRad="38100" dist="38100" dir="2700000" algn="tl">
                    <a:srgbClr val="000000">
                      <a:alpha val="43137"/>
                    </a:srgbClr>
                  </a:outerShdw>
                </a:effectLst>
                <a:latin typeface="Calibri"/>
              </a:rPr>
              <a:t>him, And </a:t>
            </a:r>
            <a:r>
              <a:rPr lang="en-GB" altLang="en-US" sz="4000" dirty="0">
                <a:solidFill>
                  <a:prstClr val="white"/>
                </a:solidFill>
                <a:effectLst>
                  <a:outerShdw blurRad="38100" dist="38100" dir="2700000" algn="tl">
                    <a:srgbClr val="000000">
                      <a:alpha val="43137"/>
                    </a:srgbClr>
                  </a:outerShdw>
                </a:effectLst>
                <a:latin typeface="Calibri"/>
              </a:rPr>
              <a:t>the son of man that You care for </a:t>
            </a:r>
            <a:r>
              <a:rPr lang="en-GB" altLang="en-US" sz="4000" dirty="0" smtClean="0">
                <a:solidFill>
                  <a:prstClr val="white"/>
                </a:solidFill>
                <a:effectLst>
                  <a:outerShdw blurRad="38100" dist="38100" dir="2700000" algn="tl">
                    <a:srgbClr val="000000">
                      <a:alpha val="43137"/>
                    </a:srgbClr>
                  </a:outerShdw>
                </a:effectLst>
                <a:latin typeface="Calibri"/>
              </a:rPr>
              <a:t>him? 5 </a:t>
            </a:r>
            <a:r>
              <a:rPr lang="en-GB" altLang="en-US" sz="4000" dirty="0">
                <a:solidFill>
                  <a:prstClr val="white"/>
                </a:solidFill>
                <a:effectLst>
                  <a:outerShdw blurRad="38100" dist="38100" dir="2700000" algn="tl">
                    <a:srgbClr val="000000">
                      <a:alpha val="43137"/>
                    </a:srgbClr>
                  </a:outerShdw>
                </a:effectLst>
                <a:latin typeface="Calibri"/>
              </a:rPr>
              <a:t>Yet You have made him a little lower than </a:t>
            </a:r>
            <a:r>
              <a:rPr lang="en-GB" altLang="en-US" sz="4000" dirty="0" smtClean="0">
                <a:solidFill>
                  <a:prstClr val="white"/>
                </a:solidFill>
                <a:effectLst>
                  <a:outerShdw blurRad="38100" dist="38100" dir="2700000" algn="tl">
                    <a:srgbClr val="000000">
                      <a:alpha val="43137"/>
                    </a:srgbClr>
                  </a:outerShdw>
                </a:effectLst>
                <a:latin typeface="Calibri"/>
              </a:rPr>
              <a:t>God, And </a:t>
            </a:r>
            <a:r>
              <a:rPr lang="en-GB" altLang="en-US" sz="4000" dirty="0">
                <a:solidFill>
                  <a:prstClr val="white"/>
                </a:solidFill>
                <a:effectLst>
                  <a:outerShdw blurRad="38100" dist="38100" dir="2700000" algn="tl">
                    <a:srgbClr val="000000">
                      <a:alpha val="43137"/>
                    </a:srgbClr>
                  </a:outerShdw>
                </a:effectLst>
                <a:latin typeface="Calibri"/>
              </a:rPr>
              <a:t>You </a:t>
            </a:r>
            <a:r>
              <a:rPr lang="en-GB" altLang="en-US" sz="4000" dirty="0">
                <a:solidFill>
                  <a:srgbClr val="FFFF00"/>
                </a:solidFill>
                <a:effectLst>
                  <a:outerShdw blurRad="38100" dist="38100" dir="2700000" algn="tl">
                    <a:srgbClr val="000000">
                      <a:alpha val="43137"/>
                    </a:srgbClr>
                  </a:outerShdw>
                </a:effectLst>
                <a:latin typeface="Calibri"/>
              </a:rPr>
              <a:t>crown him with glory</a:t>
            </a:r>
            <a:r>
              <a:rPr lang="en-GB" altLang="en-US" sz="4000" dirty="0">
                <a:solidFill>
                  <a:prstClr val="white"/>
                </a:solidFill>
                <a:effectLst>
                  <a:outerShdw blurRad="38100" dist="38100" dir="2700000" algn="tl">
                    <a:srgbClr val="000000">
                      <a:alpha val="43137"/>
                    </a:srgbClr>
                  </a:outerShdw>
                </a:effectLst>
                <a:latin typeface="Calibri"/>
              </a:rPr>
              <a:t> and </a:t>
            </a:r>
            <a:r>
              <a:rPr lang="en-GB" altLang="en-US" sz="4000" dirty="0" smtClean="0">
                <a:solidFill>
                  <a:prstClr val="white"/>
                </a:solidFill>
                <a:effectLst>
                  <a:outerShdw blurRad="38100" dist="38100" dir="2700000" algn="tl">
                    <a:srgbClr val="000000">
                      <a:alpha val="43137"/>
                    </a:srgbClr>
                  </a:outerShdw>
                </a:effectLst>
                <a:latin typeface="Calibri"/>
              </a:rPr>
              <a:t>majesty! 6 </a:t>
            </a:r>
            <a:r>
              <a:rPr lang="en-GB" altLang="en-US" sz="4000" dirty="0">
                <a:solidFill>
                  <a:prstClr val="white"/>
                </a:solidFill>
                <a:effectLst>
                  <a:outerShdw blurRad="38100" dist="38100" dir="2700000" algn="tl">
                    <a:srgbClr val="000000">
                      <a:alpha val="43137"/>
                    </a:srgbClr>
                  </a:outerShdw>
                </a:effectLst>
                <a:latin typeface="Calibri"/>
              </a:rPr>
              <a:t>You make him </a:t>
            </a:r>
            <a:r>
              <a:rPr lang="en-GB" altLang="en-US" sz="4000" dirty="0">
                <a:solidFill>
                  <a:srgbClr val="FFFF00"/>
                </a:solidFill>
                <a:effectLst>
                  <a:outerShdw blurRad="38100" dist="38100" dir="2700000" algn="tl">
                    <a:srgbClr val="000000">
                      <a:alpha val="43137"/>
                    </a:srgbClr>
                  </a:outerShdw>
                </a:effectLst>
                <a:latin typeface="Calibri"/>
              </a:rPr>
              <a:t>to rule </a:t>
            </a:r>
            <a:r>
              <a:rPr lang="en-GB" altLang="en-US" sz="4000" dirty="0">
                <a:solidFill>
                  <a:prstClr val="white"/>
                </a:solidFill>
                <a:effectLst>
                  <a:outerShdw blurRad="38100" dist="38100" dir="2700000" algn="tl">
                    <a:srgbClr val="000000">
                      <a:alpha val="43137"/>
                    </a:srgbClr>
                  </a:outerShdw>
                </a:effectLst>
                <a:latin typeface="Calibri"/>
              </a:rPr>
              <a:t>over the works of Your </a:t>
            </a:r>
            <a:r>
              <a:rPr lang="en-GB" altLang="en-US" sz="4000" dirty="0" smtClean="0">
                <a:solidFill>
                  <a:prstClr val="white"/>
                </a:solidFill>
                <a:effectLst>
                  <a:outerShdw blurRad="38100" dist="38100" dir="2700000" algn="tl">
                    <a:srgbClr val="000000">
                      <a:alpha val="43137"/>
                    </a:srgbClr>
                  </a:outerShdw>
                </a:effectLst>
                <a:latin typeface="Calibri"/>
              </a:rPr>
              <a:t>hands; You </a:t>
            </a:r>
            <a:r>
              <a:rPr lang="en-GB" altLang="en-US" sz="4000" dirty="0">
                <a:solidFill>
                  <a:prstClr val="white"/>
                </a:solidFill>
                <a:effectLst>
                  <a:outerShdw blurRad="38100" dist="38100" dir="2700000" algn="tl">
                    <a:srgbClr val="000000">
                      <a:alpha val="43137"/>
                    </a:srgbClr>
                  </a:outerShdw>
                </a:effectLst>
                <a:latin typeface="Calibri"/>
              </a:rPr>
              <a:t>have put all things under his feet</a:t>
            </a:r>
          </a:p>
        </p:txBody>
      </p:sp>
    </p:spTree>
    <p:extLst>
      <p:ext uri="{BB962C8B-B14F-4D97-AF65-F5344CB8AC3E}">
        <p14:creationId xmlns:p14="http://schemas.microsoft.com/office/powerpoint/2010/main" val="367092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921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26988"/>
            <a:ext cx="3800475"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86414">
            <a:off x="3924300" y="188913"/>
            <a:ext cx="579438"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638" y="1628775"/>
            <a:ext cx="76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7175" y="2924175"/>
            <a:ext cx="5572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222" name="Group 34"/>
          <p:cNvGrpSpPr>
            <a:grpSpLocks/>
          </p:cNvGrpSpPr>
          <p:nvPr/>
        </p:nvGrpSpPr>
        <p:grpSpPr bwMode="auto">
          <a:xfrm>
            <a:off x="3924300" y="115888"/>
            <a:ext cx="579438" cy="2952750"/>
            <a:chOff x="2472" y="73"/>
            <a:chExt cx="365" cy="1860"/>
          </a:xfrm>
        </p:grpSpPr>
        <p:sp>
          <p:nvSpPr>
            <p:cNvPr id="9245" name="Freeform 11"/>
            <p:cNvSpPr>
              <a:spLocks/>
            </p:cNvSpPr>
            <p:nvPr/>
          </p:nvSpPr>
          <p:spPr bwMode="auto">
            <a:xfrm>
              <a:off x="2608" y="73"/>
              <a:ext cx="45" cy="1860"/>
            </a:xfrm>
            <a:custGeom>
              <a:avLst/>
              <a:gdLst>
                <a:gd name="T0" fmla="*/ 45 w 194"/>
                <a:gd name="T1" fmla="*/ 0 h 991"/>
                <a:gd name="T2" fmla="*/ 29 w 194"/>
                <a:gd name="T3" fmla="*/ 366 h 991"/>
                <a:gd name="T4" fmla="*/ 19 w 194"/>
                <a:gd name="T5" fmla="*/ 492 h 991"/>
                <a:gd name="T6" fmla="*/ 10 w 194"/>
                <a:gd name="T7" fmla="*/ 636 h 991"/>
                <a:gd name="T8" fmla="*/ 0 w 194"/>
                <a:gd name="T9" fmla="*/ 794 h 991"/>
                <a:gd name="T10" fmla="*/ 2 w 194"/>
                <a:gd name="T11" fmla="*/ 1239 h 991"/>
                <a:gd name="T12" fmla="*/ 43 w 194"/>
                <a:gd name="T13" fmla="*/ 1860 h 99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4" h="991">
                  <a:moveTo>
                    <a:pt x="194" y="0"/>
                  </a:moveTo>
                  <a:cubicBezTo>
                    <a:pt x="184" y="66"/>
                    <a:pt x="162" y="137"/>
                    <a:pt x="127" y="195"/>
                  </a:cubicBezTo>
                  <a:cubicBezTo>
                    <a:pt x="113" y="218"/>
                    <a:pt x="84" y="262"/>
                    <a:pt x="84" y="262"/>
                  </a:cubicBezTo>
                  <a:cubicBezTo>
                    <a:pt x="75" y="290"/>
                    <a:pt x="42" y="339"/>
                    <a:pt x="42" y="339"/>
                  </a:cubicBezTo>
                  <a:cubicBezTo>
                    <a:pt x="31" y="374"/>
                    <a:pt x="22" y="393"/>
                    <a:pt x="0" y="423"/>
                  </a:cubicBezTo>
                  <a:cubicBezTo>
                    <a:pt x="3" y="502"/>
                    <a:pt x="0" y="581"/>
                    <a:pt x="8" y="660"/>
                  </a:cubicBezTo>
                  <a:cubicBezTo>
                    <a:pt x="22" y="804"/>
                    <a:pt x="94" y="887"/>
                    <a:pt x="186" y="991"/>
                  </a:cubicBezTo>
                </a:path>
              </a:pathLst>
            </a:custGeom>
            <a:noFill/>
            <a:ln w="50800"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sp>
          <p:nvSpPr>
            <p:cNvPr id="9246" name="Freeform 12"/>
            <p:cNvSpPr>
              <a:spLocks/>
            </p:cNvSpPr>
            <p:nvPr/>
          </p:nvSpPr>
          <p:spPr bwMode="auto">
            <a:xfrm>
              <a:off x="2472" y="73"/>
              <a:ext cx="365" cy="161"/>
            </a:xfrm>
            <a:custGeom>
              <a:avLst/>
              <a:gdLst>
                <a:gd name="T0" fmla="*/ 0 w 364"/>
                <a:gd name="T1" fmla="*/ 153 h 161"/>
                <a:gd name="T2" fmla="*/ 51 w 364"/>
                <a:gd name="T3" fmla="*/ 76 h 161"/>
                <a:gd name="T4" fmla="*/ 68 w 364"/>
                <a:gd name="T5" fmla="*/ 43 h 161"/>
                <a:gd name="T6" fmla="*/ 102 w 364"/>
                <a:gd name="T7" fmla="*/ 34 h 161"/>
                <a:gd name="T8" fmla="*/ 161 w 364"/>
                <a:gd name="T9" fmla="*/ 0 h 161"/>
                <a:gd name="T10" fmla="*/ 340 w 364"/>
                <a:gd name="T11" fmla="*/ 102 h 161"/>
                <a:gd name="T12" fmla="*/ 348 w 364"/>
                <a:gd name="T13" fmla="*/ 127 h 161"/>
                <a:gd name="T14" fmla="*/ 365 w 364"/>
                <a:gd name="T15" fmla="*/ 161 h 1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4" h="161">
                  <a:moveTo>
                    <a:pt x="0" y="153"/>
                  </a:moveTo>
                  <a:cubicBezTo>
                    <a:pt x="10" y="114"/>
                    <a:pt x="18" y="99"/>
                    <a:pt x="51" y="76"/>
                  </a:cubicBezTo>
                  <a:cubicBezTo>
                    <a:pt x="57" y="65"/>
                    <a:pt x="58" y="51"/>
                    <a:pt x="68" y="43"/>
                  </a:cubicBezTo>
                  <a:cubicBezTo>
                    <a:pt x="77" y="36"/>
                    <a:pt x="91" y="39"/>
                    <a:pt x="102" y="34"/>
                  </a:cubicBezTo>
                  <a:cubicBezTo>
                    <a:pt x="123" y="25"/>
                    <a:pt x="141" y="10"/>
                    <a:pt x="161" y="0"/>
                  </a:cubicBezTo>
                  <a:cubicBezTo>
                    <a:pt x="245" y="15"/>
                    <a:pt x="292" y="30"/>
                    <a:pt x="339" y="102"/>
                  </a:cubicBezTo>
                  <a:cubicBezTo>
                    <a:pt x="342" y="110"/>
                    <a:pt x="344" y="119"/>
                    <a:pt x="347" y="127"/>
                  </a:cubicBezTo>
                  <a:cubicBezTo>
                    <a:pt x="352" y="139"/>
                    <a:pt x="364" y="161"/>
                    <a:pt x="364" y="161"/>
                  </a:cubicBezTo>
                </a:path>
              </a:pathLst>
            </a:custGeom>
            <a:noFill/>
            <a:ln w="50800"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grpSp>
      <p:pic>
        <p:nvPicPr>
          <p:cNvPr id="9223" name="Picture 10"/>
          <p:cNvPicPr>
            <a:picLocks noChangeAspect="1" noChangeArrowheads="1"/>
          </p:cNvPicPr>
          <p:nvPr/>
        </p:nvPicPr>
        <p:blipFill>
          <a:blip r:embed="rId7">
            <a:extLst>
              <a:ext uri="{28A0092B-C50C-407E-A947-70E740481C1C}">
                <a14:useLocalDpi xmlns:a14="http://schemas.microsoft.com/office/drawing/2010/main" val="0"/>
              </a:ext>
            </a:extLst>
          </a:blip>
          <a:srcRect l="5907" r="54633"/>
          <a:stretch>
            <a:fillRect/>
          </a:stretch>
        </p:blipFill>
        <p:spPr bwMode="auto">
          <a:xfrm>
            <a:off x="3995738" y="2276475"/>
            <a:ext cx="254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5" name="Line 14"/>
          <p:cNvSpPr>
            <a:spLocks noChangeShapeType="1"/>
          </p:cNvSpPr>
          <p:nvPr/>
        </p:nvSpPr>
        <p:spPr bwMode="auto">
          <a:xfrm flipH="1">
            <a:off x="2411413" y="3644900"/>
            <a:ext cx="360362" cy="720725"/>
          </a:xfrm>
          <a:prstGeom prst="line">
            <a:avLst/>
          </a:prstGeom>
          <a:noFill/>
          <a:ln w="508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sp>
        <p:nvSpPr>
          <p:cNvPr id="9226" name="Line 15"/>
          <p:cNvSpPr>
            <a:spLocks noChangeShapeType="1"/>
          </p:cNvSpPr>
          <p:nvPr/>
        </p:nvSpPr>
        <p:spPr bwMode="auto">
          <a:xfrm>
            <a:off x="5867400" y="3573463"/>
            <a:ext cx="503238" cy="433387"/>
          </a:xfrm>
          <a:prstGeom prst="line">
            <a:avLst/>
          </a:prstGeom>
          <a:noFill/>
          <a:ln w="508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sp>
        <p:nvSpPr>
          <p:cNvPr id="9227" name="Line 16"/>
          <p:cNvSpPr>
            <a:spLocks noChangeShapeType="1"/>
          </p:cNvSpPr>
          <p:nvPr/>
        </p:nvSpPr>
        <p:spPr bwMode="auto">
          <a:xfrm flipV="1">
            <a:off x="4500563" y="1844675"/>
            <a:ext cx="215900" cy="1079500"/>
          </a:xfrm>
          <a:prstGeom prst="line">
            <a:avLst/>
          </a:prstGeom>
          <a:noFill/>
          <a:ln w="508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sp>
        <p:nvSpPr>
          <p:cNvPr id="9228" name="Line 17"/>
          <p:cNvSpPr>
            <a:spLocks noChangeShapeType="1"/>
          </p:cNvSpPr>
          <p:nvPr/>
        </p:nvSpPr>
        <p:spPr bwMode="auto">
          <a:xfrm flipH="1">
            <a:off x="4356100" y="1989138"/>
            <a:ext cx="71438" cy="863600"/>
          </a:xfrm>
          <a:prstGeom prst="line">
            <a:avLst/>
          </a:prstGeom>
          <a:noFill/>
          <a:ln w="508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sp>
        <p:nvSpPr>
          <p:cNvPr id="9229" name="Line 18"/>
          <p:cNvSpPr>
            <a:spLocks noChangeShapeType="1"/>
          </p:cNvSpPr>
          <p:nvPr/>
        </p:nvSpPr>
        <p:spPr bwMode="auto">
          <a:xfrm flipH="1" flipV="1">
            <a:off x="4427538" y="668427"/>
            <a:ext cx="288925" cy="1079500"/>
          </a:xfrm>
          <a:prstGeom prst="line">
            <a:avLst/>
          </a:prstGeom>
          <a:noFill/>
          <a:ln w="508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sp>
        <p:nvSpPr>
          <p:cNvPr id="9230" name="Line 19"/>
          <p:cNvSpPr>
            <a:spLocks noChangeShapeType="1"/>
          </p:cNvSpPr>
          <p:nvPr/>
        </p:nvSpPr>
        <p:spPr bwMode="auto">
          <a:xfrm>
            <a:off x="4284663" y="765175"/>
            <a:ext cx="142875" cy="935038"/>
          </a:xfrm>
          <a:prstGeom prst="line">
            <a:avLst/>
          </a:prstGeom>
          <a:noFill/>
          <a:ln w="508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sp>
        <p:nvSpPr>
          <p:cNvPr id="9231" name="Line 21"/>
          <p:cNvSpPr>
            <a:spLocks noChangeShapeType="1"/>
          </p:cNvSpPr>
          <p:nvPr/>
        </p:nvSpPr>
        <p:spPr bwMode="auto">
          <a:xfrm>
            <a:off x="1476374" y="2133600"/>
            <a:ext cx="2519363" cy="574675"/>
          </a:xfrm>
          <a:prstGeom prst="line">
            <a:avLst/>
          </a:prstGeom>
          <a:noFill/>
          <a:ln w="508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sp>
        <p:nvSpPr>
          <p:cNvPr id="9232" name="Text Box 22"/>
          <p:cNvSpPr txBox="1">
            <a:spLocks noChangeArrowheads="1"/>
          </p:cNvSpPr>
          <p:nvPr/>
        </p:nvSpPr>
        <p:spPr bwMode="auto">
          <a:xfrm>
            <a:off x="5364163" y="1412875"/>
            <a:ext cx="15113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hangingPunct="1">
              <a:spcBef>
                <a:spcPct val="50000"/>
              </a:spcBef>
            </a:pPr>
            <a:r>
              <a:rPr lang="en-GB" altLang="en-US">
                <a:solidFill>
                  <a:prstClr val="black"/>
                </a:solidFill>
              </a:rPr>
              <a:t>Heart</a:t>
            </a:r>
            <a:br>
              <a:rPr lang="en-GB" altLang="en-US">
                <a:solidFill>
                  <a:prstClr val="black"/>
                </a:solidFill>
              </a:rPr>
            </a:br>
            <a:r>
              <a:rPr lang="en-GB" altLang="en-US">
                <a:solidFill>
                  <a:prstClr val="black"/>
                </a:solidFill>
              </a:rPr>
              <a:t>Subconscious Mind</a:t>
            </a:r>
            <a:br>
              <a:rPr lang="en-GB" altLang="en-US">
                <a:solidFill>
                  <a:prstClr val="black"/>
                </a:solidFill>
              </a:rPr>
            </a:br>
            <a:r>
              <a:rPr lang="en-GB" altLang="en-US">
                <a:solidFill>
                  <a:prstClr val="black"/>
                </a:solidFill>
              </a:rPr>
              <a:t>Garden</a:t>
            </a:r>
            <a:br>
              <a:rPr lang="en-GB" altLang="en-US">
                <a:solidFill>
                  <a:prstClr val="black"/>
                </a:solidFill>
              </a:rPr>
            </a:br>
            <a:r>
              <a:rPr lang="en-GB" altLang="en-US">
                <a:solidFill>
                  <a:prstClr val="black"/>
                </a:solidFill>
              </a:rPr>
              <a:t>Scroll</a:t>
            </a:r>
          </a:p>
        </p:txBody>
      </p:sp>
      <p:sp>
        <p:nvSpPr>
          <p:cNvPr id="9233" name="Text Box 23"/>
          <p:cNvSpPr txBox="1">
            <a:spLocks noChangeArrowheads="1"/>
          </p:cNvSpPr>
          <p:nvPr/>
        </p:nvSpPr>
        <p:spPr bwMode="auto">
          <a:xfrm>
            <a:off x="2411413" y="260350"/>
            <a:ext cx="115252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hangingPunct="1">
              <a:spcBef>
                <a:spcPct val="50000"/>
              </a:spcBef>
            </a:pPr>
            <a:r>
              <a:rPr lang="en-GB" altLang="en-US" dirty="0">
                <a:solidFill>
                  <a:prstClr val="black"/>
                </a:solidFill>
              </a:rPr>
              <a:t>Conscious</a:t>
            </a:r>
            <a:br>
              <a:rPr lang="en-GB" altLang="en-US" dirty="0">
                <a:solidFill>
                  <a:prstClr val="black"/>
                </a:solidFill>
              </a:rPr>
            </a:br>
            <a:r>
              <a:rPr lang="en-GB" altLang="en-US" dirty="0">
                <a:solidFill>
                  <a:prstClr val="black"/>
                </a:solidFill>
              </a:rPr>
              <a:t>Mind</a:t>
            </a:r>
          </a:p>
        </p:txBody>
      </p:sp>
      <p:sp>
        <p:nvSpPr>
          <p:cNvPr id="9234" name="Text Box 24"/>
          <p:cNvSpPr txBox="1">
            <a:spLocks noChangeArrowheads="1"/>
          </p:cNvSpPr>
          <p:nvPr/>
        </p:nvSpPr>
        <p:spPr bwMode="auto">
          <a:xfrm>
            <a:off x="341313" y="1617702"/>
            <a:ext cx="1727200" cy="96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hangingPunct="1">
              <a:spcBef>
                <a:spcPct val="50000"/>
              </a:spcBef>
            </a:pPr>
            <a:r>
              <a:rPr lang="en-GB" altLang="en-US" dirty="0">
                <a:solidFill>
                  <a:prstClr val="black"/>
                </a:solidFill>
              </a:rPr>
              <a:t>Kingdom</a:t>
            </a:r>
            <a:br>
              <a:rPr lang="en-GB" altLang="en-US" dirty="0">
                <a:solidFill>
                  <a:prstClr val="black"/>
                </a:solidFill>
              </a:rPr>
            </a:br>
            <a:r>
              <a:rPr lang="en-GB" altLang="en-US" dirty="0">
                <a:solidFill>
                  <a:prstClr val="black"/>
                </a:solidFill>
              </a:rPr>
              <a:t>within </a:t>
            </a:r>
            <a:r>
              <a:rPr lang="en-GB" altLang="en-US" dirty="0" smtClean="0">
                <a:solidFill>
                  <a:prstClr val="black"/>
                </a:solidFill>
              </a:rPr>
              <a:t>us</a:t>
            </a:r>
          </a:p>
          <a:p>
            <a:pPr algn="ctr" eaLnBrk="1" hangingPunct="1">
              <a:spcBef>
                <a:spcPct val="50000"/>
              </a:spcBef>
            </a:pPr>
            <a:r>
              <a:rPr lang="en-GB" altLang="en-US" dirty="0" smtClean="0">
                <a:solidFill>
                  <a:prstClr val="black"/>
                </a:solidFill>
              </a:rPr>
              <a:t>First Love Gate</a:t>
            </a:r>
            <a:endParaRPr lang="en-GB" altLang="en-US" dirty="0">
              <a:solidFill>
                <a:prstClr val="black"/>
              </a:solidFill>
            </a:endParaRPr>
          </a:p>
        </p:txBody>
      </p:sp>
      <p:pic>
        <p:nvPicPr>
          <p:cNvPr id="9239" name="Picture 29"/>
          <p:cNvPicPr>
            <a:picLocks noChangeAspect="1" noChangeArrowheads="1"/>
          </p:cNvPicPr>
          <p:nvPr/>
        </p:nvPicPr>
        <p:blipFill>
          <a:blip r:embed="rId8">
            <a:extLst>
              <a:ext uri="{28A0092B-C50C-407E-A947-70E740481C1C}">
                <a14:useLocalDpi xmlns:a14="http://schemas.microsoft.com/office/drawing/2010/main" val="0"/>
              </a:ext>
            </a:extLst>
          </a:blip>
          <a:srcRect l="13605" r="48372"/>
          <a:stretch>
            <a:fillRect/>
          </a:stretch>
        </p:blipFill>
        <p:spPr bwMode="auto">
          <a:xfrm>
            <a:off x="7235825" y="260350"/>
            <a:ext cx="904875" cy="307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40" name="Freeform 30"/>
          <p:cNvSpPr>
            <a:spLocks/>
          </p:cNvSpPr>
          <p:nvPr/>
        </p:nvSpPr>
        <p:spPr bwMode="auto">
          <a:xfrm>
            <a:off x="7556500" y="207963"/>
            <a:ext cx="565150" cy="2903537"/>
          </a:xfrm>
          <a:custGeom>
            <a:avLst/>
            <a:gdLst>
              <a:gd name="T0" fmla="*/ 0 w 356"/>
              <a:gd name="T1" fmla="*/ 60325 h 1829"/>
              <a:gd name="T2" fmla="*/ 176213 w 356"/>
              <a:gd name="T3" fmla="*/ 7937 h 1829"/>
              <a:gd name="T4" fmla="*/ 444500 w 356"/>
              <a:gd name="T5" fmla="*/ 101600 h 1829"/>
              <a:gd name="T6" fmla="*/ 471488 w 356"/>
              <a:gd name="T7" fmla="*/ 141287 h 1829"/>
              <a:gd name="T8" fmla="*/ 511175 w 356"/>
              <a:gd name="T9" fmla="*/ 168275 h 1829"/>
              <a:gd name="T10" fmla="*/ 565150 w 356"/>
              <a:gd name="T11" fmla="*/ 369887 h 1829"/>
              <a:gd name="T12" fmla="*/ 363538 w 356"/>
              <a:gd name="T13" fmla="*/ 679450 h 1829"/>
              <a:gd name="T14" fmla="*/ 269875 w 356"/>
              <a:gd name="T15" fmla="*/ 814387 h 1829"/>
              <a:gd name="T16" fmla="*/ 309563 w 356"/>
              <a:gd name="T17" fmla="*/ 1379537 h 1829"/>
              <a:gd name="T18" fmla="*/ 215900 w 356"/>
              <a:gd name="T19" fmla="*/ 2481262 h 1829"/>
              <a:gd name="T20" fmla="*/ 228600 w 356"/>
              <a:gd name="T21" fmla="*/ 2790825 h 1829"/>
              <a:gd name="T22" fmla="*/ 242888 w 356"/>
              <a:gd name="T23" fmla="*/ 2898775 h 18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6" h="1829">
                <a:moveTo>
                  <a:pt x="0" y="38"/>
                </a:moveTo>
                <a:cubicBezTo>
                  <a:pt x="37" y="27"/>
                  <a:pt x="73" y="14"/>
                  <a:pt x="111" y="5"/>
                </a:cubicBezTo>
                <a:cubicBezTo>
                  <a:pt x="265" y="16"/>
                  <a:pt x="187" y="0"/>
                  <a:pt x="280" y="64"/>
                </a:cubicBezTo>
                <a:cubicBezTo>
                  <a:pt x="286" y="72"/>
                  <a:pt x="290" y="82"/>
                  <a:pt x="297" y="89"/>
                </a:cubicBezTo>
                <a:cubicBezTo>
                  <a:pt x="304" y="96"/>
                  <a:pt x="316" y="98"/>
                  <a:pt x="322" y="106"/>
                </a:cubicBezTo>
                <a:cubicBezTo>
                  <a:pt x="335" y="126"/>
                  <a:pt x="350" y="206"/>
                  <a:pt x="356" y="233"/>
                </a:cubicBezTo>
                <a:cubicBezTo>
                  <a:pt x="346" y="318"/>
                  <a:pt x="318" y="400"/>
                  <a:pt x="229" y="428"/>
                </a:cubicBezTo>
                <a:cubicBezTo>
                  <a:pt x="181" y="495"/>
                  <a:pt x="200" y="467"/>
                  <a:pt x="170" y="513"/>
                </a:cubicBezTo>
                <a:cubicBezTo>
                  <a:pt x="175" y="645"/>
                  <a:pt x="182" y="745"/>
                  <a:pt x="195" y="869"/>
                </a:cubicBezTo>
                <a:cubicBezTo>
                  <a:pt x="190" y="1105"/>
                  <a:pt x="180" y="1332"/>
                  <a:pt x="136" y="1563"/>
                </a:cubicBezTo>
                <a:cubicBezTo>
                  <a:pt x="139" y="1628"/>
                  <a:pt x="138" y="1693"/>
                  <a:pt x="144" y="1758"/>
                </a:cubicBezTo>
                <a:cubicBezTo>
                  <a:pt x="151" y="1829"/>
                  <a:pt x="186" y="1826"/>
                  <a:pt x="153" y="1826"/>
                </a:cubicBezTo>
              </a:path>
            </a:pathLst>
          </a:custGeom>
          <a:noFill/>
          <a:ln w="50800"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sp>
        <p:nvSpPr>
          <p:cNvPr id="9241" name="Text Box 31"/>
          <p:cNvSpPr txBox="1">
            <a:spLocks noChangeArrowheads="1"/>
          </p:cNvSpPr>
          <p:nvPr/>
        </p:nvSpPr>
        <p:spPr bwMode="auto">
          <a:xfrm>
            <a:off x="7956550" y="1125538"/>
            <a:ext cx="792163"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hangingPunct="1">
              <a:spcBef>
                <a:spcPct val="50000"/>
              </a:spcBef>
            </a:pPr>
            <a:r>
              <a:rPr lang="en-GB" altLang="en-US" dirty="0">
                <a:solidFill>
                  <a:prstClr val="black"/>
                </a:solidFill>
              </a:rPr>
              <a:t>Spirit</a:t>
            </a:r>
            <a:br>
              <a:rPr lang="en-GB" altLang="en-US" dirty="0">
                <a:solidFill>
                  <a:prstClr val="black"/>
                </a:solidFill>
              </a:rPr>
            </a:br>
            <a:r>
              <a:rPr lang="en-GB" altLang="en-US" dirty="0">
                <a:solidFill>
                  <a:prstClr val="black"/>
                </a:solidFill>
              </a:rPr>
              <a:t>Father</a:t>
            </a:r>
            <a:br>
              <a:rPr lang="en-GB" altLang="en-US" dirty="0">
                <a:solidFill>
                  <a:prstClr val="black"/>
                </a:solidFill>
              </a:rPr>
            </a:br>
            <a:r>
              <a:rPr lang="en-GB" altLang="en-US" dirty="0">
                <a:solidFill>
                  <a:prstClr val="black"/>
                </a:solidFill>
              </a:rPr>
              <a:t>Son</a:t>
            </a:r>
            <a:br>
              <a:rPr lang="en-GB" altLang="en-US" dirty="0">
                <a:solidFill>
                  <a:prstClr val="black"/>
                </a:solidFill>
              </a:rPr>
            </a:br>
            <a:r>
              <a:rPr lang="en-GB" altLang="en-US" dirty="0">
                <a:solidFill>
                  <a:prstClr val="black"/>
                </a:solidFill>
              </a:rPr>
              <a:t>Holy</a:t>
            </a:r>
            <a:br>
              <a:rPr lang="en-GB" altLang="en-US" dirty="0">
                <a:solidFill>
                  <a:prstClr val="black"/>
                </a:solidFill>
              </a:rPr>
            </a:br>
            <a:r>
              <a:rPr lang="en-GB" altLang="en-US" dirty="0">
                <a:solidFill>
                  <a:prstClr val="black"/>
                </a:solidFill>
              </a:rPr>
              <a:t>Spirit</a:t>
            </a:r>
          </a:p>
        </p:txBody>
      </p:sp>
      <p:pic>
        <p:nvPicPr>
          <p:cNvPr id="9242" name="Picture 3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27538" y="1844675"/>
            <a:ext cx="219075" cy="3270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43" name="Picture 33"/>
          <p:cNvPicPr>
            <a:picLocks noChangeAspect="1" noChangeArrowheads="1"/>
          </p:cNvPicPr>
          <p:nvPr/>
        </p:nvPicPr>
        <p:blipFill>
          <a:blip r:embed="rId10">
            <a:extLst>
              <a:ext uri="{28A0092B-C50C-407E-A947-70E740481C1C}">
                <a14:useLocalDpi xmlns:a14="http://schemas.microsoft.com/office/drawing/2010/main" val="0"/>
              </a:ext>
            </a:extLst>
          </a:blip>
          <a:srcRect l="5907" r="54633"/>
          <a:stretch>
            <a:fillRect/>
          </a:stretch>
        </p:blipFill>
        <p:spPr bwMode="auto">
          <a:xfrm>
            <a:off x="7667625" y="2565400"/>
            <a:ext cx="254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44" name="Text Box 36"/>
          <p:cNvSpPr txBox="1">
            <a:spLocks noChangeArrowheads="1"/>
          </p:cNvSpPr>
          <p:nvPr/>
        </p:nvSpPr>
        <p:spPr bwMode="auto">
          <a:xfrm>
            <a:off x="611188" y="3500438"/>
            <a:ext cx="118745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hangingPunct="1">
              <a:spcBef>
                <a:spcPct val="50000"/>
              </a:spcBef>
            </a:pPr>
            <a:r>
              <a:rPr lang="en-GB" altLang="en-US">
                <a:solidFill>
                  <a:prstClr val="black"/>
                </a:solidFill>
              </a:rPr>
              <a:t>Rivers</a:t>
            </a:r>
            <a:br>
              <a:rPr lang="en-GB" altLang="en-US">
                <a:solidFill>
                  <a:prstClr val="black"/>
                </a:solidFill>
              </a:rPr>
            </a:br>
            <a:r>
              <a:rPr lang="en-GB" altLang="en-US">
                <a:solidFill>
                  <a:prstClr val="black"/>
                </a:solidFill>
              </a:rPr>
              <a:t>Power</a:t>
            </a:r>
            <a:br>
              <a:rPr lang="en-GB" altLang="en-US">
                <a:solidFill>
                  <a:prstClr val="black"/>
                </a:solidFill>
              </a:rPr>
            </a:br>
            <a:r>
              <a:rPr lang="en-GB" altLang="en-US">
                <a:solidFill>
                  <a:prstClr val="black"/>
                </a:solidFill>
              </a:rPr>
              <a:t>Anointing</a:t>
            </a:r>
          </a:p>
        </p:txBody>
      </p:sp>
      <p:sp>
        <p:nvSpPr>
          <p:cNvPr id="31" name="Text Box 24"/>
          <p:cNvSpPr txBox="1">
            <a:spLocks noChangeArrowheads="1"/>
          </p:cNvSpPr>
          <p:nvPr/>
        </p:nvSpPr>
        <p:spPr bwMode="auto">
          <a:xfrm>
            <a:off x="6625431" y="4398292"/>
            <a:ext cx="17272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hangingPunct="1">
              <a:spcBef>
                <a:spcPct val="50000"/>
              </a:spcBef>
            </a:pPr>
            <a:r>
              <a:rPr lang="en-GB" altLang="en-US" dirty="0" smtClean="0">
                <a:solidFill>
                  <a:prstClr val="black"/>
                </a:solidFill>
              </a:rPr>
              <a:t>Seat </a:t>
            </a:r>
            <a:r>
              <a:rPr lang="en-GB" altLang="en-US" dirty="0">
                <a:solidFill>
                  <a:prstClr val="black"/>
                </a:solidFill>
              </a:rPr>
              <a:t>of Government</a:t>
            </a:r>
          </a:p>
        </p:txBody>
      </p:sp>
      <p:sp>
        <p:nvSpPr>
          <p:cNvPr id="32" name="Line 13"/>
          <p:cNvSpPr>
            <a:spLocks noChangeShapeType="1"/>
          </p:cNvSpPr>
          <p:nvPr/>
        </p:nvSpPr>
        <p:spPr bwMode="auto">
          <a:xfrm flipH="1" flipV="1">
            <a:off x="4427538" y="3450744"/>
            <a:ext cx="2089150" cy="934243"/>
          </a:xfrm>
          <a:prstGeom prst="line">
            <a:avLst/>
          </a:prstGeom>
          <a:noFill/>
          <a:ln w="508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spTree>
    <p:extLst>
      <p:ext uri="{BB962C8B-B14F-4D97-AF65-F5344CB8AC3E}">
        <p14:creationId xmlns:p14="http://schemas.microsoft.com/office/powerpoint/2010/main" val="6499125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2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222"/>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922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231"/>
                                        </p:tgtEl>
                                        <p:attrNameLst>
                                          <p:attrName>style.visibility</p:attrName>
                                        </p:attrNameLst>
                                      </p:cBhvr>
                                      <p:to>
                                        <p:strVal val="visible"/>
                                      </p:to>
                                    </p:set>
                                  </p:childTnLst>
                                </p:cTn>
                              </p:par>
                              <p:par>
                                <p:cTn id="24" presetID="1" presetClass="entr" presetSubtype="0" fill="hold" grpId="1" nodeType="withEffect">
                                  <p:stCondLst>
                                    <p:cond delay="0"/>
                                  </p:stCondLst>
                                  <p:childTnLst>
                                    <p:set>
                                      <p:cBhvr>
                                        <p:cTn id="25" dur="1" fill="hold">
                                          <p:stCondLst>
                                            <p:cond delay="0"/>
                                          </p:stCondLst>
                                        </p:cTn>
                                        <p:tgtEl>
                                          <p:spTgt spid="9231"/>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923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22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9227"/>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9228"/>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9242"/>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922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923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9229"/>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9230"/>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9233"/>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9226"/>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9225"/>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9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animBg="1"/>
      <p:bldP spid="9226" grpId="0" animBg="1"/>
      <p:bldP spid="9227" grpId="0" animBg="1"/>
      <p:bldP spid="9228" grpId="0" animBg="1"/>
      <p:bldP spid="9229" grpId="0" animBg="1"/>
      <p:bldP spid="9230" grpId="0" animBg="1"/>
      <p:bldP spid="9231" grpId="0" animBg="1"/>
      <p:bldP spid="9231" grpId="1" animBg="1"/>
      <p:bldP spid="9232" grpId="0"/>
      <p:bldP spid="9233" grpId="0"/>
      <p:bldP spid="9234" grpId="0"/>
      <p:bldP spid="9240" grpId="0" animBg="1"/>
      <p:bldP spid="9241" grpId="0"/>
      <p:bldP spid="9244" grpId="0"/>
      <p:bldP spid="31" grpId="0"/>
      <p:bldP spid="32" grpId="0" animBg="1"/>
    </p:bldLst>
  </p:timing>
</p:sld>
</file>

<file path=ppt/slides/slide2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68313" y="0"/>
            <a:ext cx="8229600" cy="822325"/>
          </a:xfrm>
          <a:noFill/>
        </p:spPr>
        <p:txBody>
          <a:bodyPr anchor="t">
            <a:normAutofit fontScale="90000"/>
          </a:bodyPr>
          <a:lstStyle/>
          <a:p>
            <a:r>
              <a:rPr lang="en-GB" dirty="0">
                <a:effectLst>
                  <a:outerShdw blurRad="38100" dist="38100" dir="2700000" algn="tl">
                    <a:srgbClr val="000000">
                      <a:alpha val="43137"/>
                    </a:srgbClr>
                  </a:outerShdw>
                </a:effectLst>
              </a:rPr>
              <a:t>Engaging God First Love</a:t>
            </a:r>
            <a:endParaRPr lang="en-GB" altLang="en-US" dirty="0">
              <a:effectLst>
                <a:outerShdw blurRad="38100" dist="38100" dir="2700000" algn="tl">
                  <a:srgbClr val="000000">
                    <a:alpha val="43137"/>
                  </a:srgbClr>
                </a:outerShdw>
              </a:effectLst>
            </a:endParaRPr>
          </a:p>
        </p:txBody>
      </p:sp>
      <p:sp>
        <p:nvSpPr>
          <p:cNvPr id="164867" name="Rectangle 3"/>
          <p:cNvSpPr>
            <a:spLocks noGrp="1" noChangeArrowheads="1"/>
          </p:cNvSpPr>
          <p:nvPr>
            <p:ph idx="1"/>
          </p:nvPr>
        </p:nvSpPr>
        <p:spPr>
          <a:xfrm>
            <a:off x="0" y="836613"/>
            <a:ext cx="9144000" cy="6021387"/>
          </a:xfrm>
        </p:spPr>
        <p:txBody>
          <a:bodyPr>
            <a:normAutofit fontScale="92500" lnSpcReduction="10000"/>
          </a:bodyPr>
          <a:lstStyle/>
          <a:p>
            <a:pPr marL="360000" indent="-360000">
              <a:spcBef>
                <a:spcPts val="600"/>
              </a:spcBef>
            </a:pPr>
            <a:r>
              <a:rPr lang="en-GB" altLang="en-US" sz="4400" dirty="0" smtClean="0">
                <a:effectLst>
                  <a:outerShdw blurRad="38100" dist="38100" dir="2700000" algn="tl">
                    <a:srgbClr val="000000">
                      <a:alpha val="43137"/>
                    </a:srgbClr>
                  </a:outerShdw>
                </a:effectLst>
              </a:rPr>
              <a:t>Why is the spirit so important?</a:t>
            </a:r>
          </a:p>
          <a:p>
            <a:pPr marL="360000" indent="-360000">
              <a:spcBef>
                <a:spcPts val="600"/>
              </a:spcBef>
            </a:pPr>
            <a:r>
              <a:rPr lang="en-GB" altLang="en-US" sz="4400" dirty="0" smtClean="0">
                <a:effectLst>
                  <a:outerShdw blurRad="38100" dist="38100" dir="2700000" algn="tl">
                    <a:srgbClr val="000000">
                      <a:alpha val="43137"/>
                    </a:srgbClr>
                  </a:outerShdw>
                </a:effectLst>
              </a:rPr>
              <a:t>Proverbs 20:27 The </a:t>
            </a:r>
            <a:r>
              <a:rPr lang="en-GB" altLang="en-US" sz="4400" dirty="0">
                <a:effectLst>
                  <a:outerShdw blurRad="38100" dist="38100" dir="2700000" algn="tl">
                    <a:srgbClr val="000000">
                      <a:alpha val="43137"/>
                    </a:srgbClr>
                  </a:outerShdw>
                </a:effectLst>
              </a:rPr>
              <a:t>spirit of man is the lamp </a:t>
            </a:r>
            <a:r>
              <a:rPr lang="en-GB" altLang="en-US" sz="4400" dirty="0" smtClean="0">
                <a:effectLst>
                  <a:outerShdw blurRad="38100" dist="38100" dir="2700000" algn="tl">
                    <a:srgbClr val="000000">
                      <a:alpha val="43137"/>
                    </a:srgbClr>
                  </a:outerShdw>
                </a:effectLst>
              </a:rPr>
              <a:t>of </a:t>
            </a:r>
            <a:r>
              <a:rPr lang="en-GB" altLang="en-US" sz="4400" dirty="0">
                <a:effectLst>
                  <a:outerShdw blurRad="38100" dist="38100" dir="2700000" algn="tl">
                    <a:srgbClr val="000000">
                      <a:alpha val="43137"/>
                    </a:srgbClr>
                  </a:outerShdw>
                </a:effectLst>
              </a:rPr>
              <a:t>the LORD, searching all the </a:t>
            </a:r>
            <a:r>
              <a:rPr lang="en-GB" altLang="en-US" sz="4400" dirty="0" smtClean="0">
                <a:effectLst>
                  <a:outerShdw blurRad="38100" dist="38100" dir="2700000" algn="tl">
                    <a:srgbClr val="000000">
                      <a:alpha val="43137"/>
                    </a:srgbClr>
                  </a:outerShdw>
                </a:effectLst>
              </a:rPr>
              <a:t>innermost </a:t>
            </a:r>
            <a:r>
              <a:rPr lang="en-GB" altLang="en-US" sz="4400" dirty="0">
                <a:effectLst>
                  <a:outerShdw blurRad="38100" dist="38100" dir="2700000" algn="tl">
                    <a:srgbClr val="000000">
                      <a:alpha val="43137"/>
                    </a:srgbClr>
                  </a:outerShdw>
                </a:effectLst>
              </a:rPr>
              <a:t>parts of his being</a:t>
            </a:r>
            <a:r>
              <a:rPr lang="en-GB" altLang="en-US" sz="4400" dirty="0" smtClean="0">
                <a:effectLst>
                  <a:outerShdw blurRad="38100" dist="38100" dir="2700000" algn="tl">
                    <a:srgbClr val="000000">
                      <a:alpha val="43137"/>
                    </a:srgbClr>
                  </a:outerShdw>
                </a:effectLst>
              </a:rPr>
              <a:t>.</a:t>
            </a:r>
          </a:p>
          <a:p>
            <a:pPr marL="360000" indent="-360000">
              <a:spcBef>
                <a:spcPts val="600"/>
              </a:spcBef>
            </a:pPr>
            <a:r>
              <a:rPr lang="en-GB" altLang="en-US" sz="4400" dirty="0">
                <a:effectLst>
                  <a:outerShdw blurRad="38100" dist="38100" dir="2700000" algn="tl">
                    <a:srgbClr val="000000">
                      <a:alpha val="43137"/>
                    </a:srgbClr>
                  </a:outerShdw>
                </a:effectLst>
              </a:rPr>
              <a:t>1 Cor 2:14 But a natural man does not accept the things of the Spirit of God, for they are foolishness to him; and he cannot understand them, because they are </a:t>
            </a:r>
            <a:r>
              <a:rPr lang="en-GB" altLang="en-US" sz="4400" dirty="0">
                <a:solidFill>
                  <a:srgbClr val="FFFF00"/>
                </a:solidFill>
                <a:effectLst>
                  <a:outerShdw blurRad="38100" dist="38100" dir="2700000" algn="tl">
                    <a:srgbClr val="000000">
                      <a:alpha val="43137"/>
                    </a:srgbClr>
                  </a:outerShdw>
                </a:effectLst>
              </a:rPr>
              <a:t>spiritually appraised</a:t>
            </a:r>
            <a:r>
              <a:rPr lang="en-GB" altLang="en-US" sz="4400" dirty="0">
                <a:effectLst>
                  <a:outerShdw blurRad="38100" dist="38100" dir="2700000" algn="tl">
                    <a:srgbClr val="000000">
                      <a:alpha val="43137"/>
                    </a:srgbClr>
                  </a:outerShdw>
                </a:effectLst>
              </a:rPr>
              <a:t>. 15 But he who is spiritual appraises all things,</a:t>
            </a:r>
            <a:endParaRPr lang="en-GB" altLang="en-US" sz="4400" dirty="0" smtClean="0">
              <a:effectLst>
                <a:outerShdw blurRad="38100" dist="38100" dir="2700000" algn="tl">
                  <a:srgbClr val="000000">
                    <a:alpha val="43137"/>
                  </a:srgbClr>
                </a:outerShdw>
              </a:effectLst>
            </a:endParaRPr>
          </a:p>
          <a:p>
            <a:pPr marL="360000" indent="-360000">
              <a:spcBef>
                <a:spcPts val="600"/>
              </a:spcBef>
            </a:pPr>
            <a:endParaRPr lang="en-GB" alt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6881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48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48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p:bldLst>
  </p:timing>
</p:sld>
</file>

<file path=ppt/slides/slide2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68313" y="0"/>
            <a:ext cx="8229600" cy="822325"/>
          </a:xfrm>
          <a:noFill/>
        </p:spPr>
        <p:txBody>
          <a:bodyPr anchor="t">
            <a:normAutofit fontScale="90000"/>
          </a:bodyPr>
          <a:lstStyle/>
          <a:p>
            <a:r>
              <a:rPr lang="en-GB" dirty="0">
                <a:effectLst>
                  <a:outerShdw blurRad="38100" dist="38100" dir="2700000" algn="tl">
                    <a:srgbClr val="000000">
                      <a:alpha val="43137"/>
                    </a:srgbClr>
                  </a:outerShdw>
                </a:effectLst>
              </a:rPr>
              <a:t>Engaging God First Love</a:t>
            </a:r>
            <a:endParaRPr lang="en-GB" altLang="en-US" dirty="0">
              <a:effectLst>
                <a:outerShdw blurRad="38100" dist="38100" dir="2700000" algn="tl">
                  <a:srgbClr val="000000">
                    <a:alpha val="43137"/>
                  </a:srgbClr>
                </a:outerShdw>
              </a:effectLst>
            </a:endParaRPr>
          </a:p>
        </p:txBody>
      </p:sp>
      <p:sp>
        <p:nvSpPr>
          <p:cNvPr id="164867" name="Rectangle 3"/>
          <p:cNvSpPr>
            <a:spLocks noGrp="1" noChangeArrowheads="1"/>
          </p:cNvSpPr>
          <p:nvPr>
            <p:ph idx="1"/>
          </p:nvPr>
        </p:nvSpPr>
        <p:spPr>
          <a:xfrm>
            <a:off x="0" y="836613"/>
            <a:ext cx="9144000" cy="6021387"/>
          </a:xfrm>
        </p:spPr>
        <p:txBody>
          <a:bodyPr>
            <a:normAutofit/>
          </a:bodyPr>
          <a:lstStyle/>
          <a:p>
            <a:pPr marL="360000" indent="-360000">
              <a:spcBef>
                <a:spcPts val="600"/>
              </a:spcBef>
            </a:pPr>
            <a:r>
              <a:rPr lang="en-GB" altLang="en-US" sz="4200" dirty="0" smtClean="0">
                <a:effectLst>
                  <a:outerShdw blurRad="38100" dist="38100" dir="2700000" algn="tl">
                    <a:srgbClr val="000000">
                      <a:alpha val="43137"/>
                    </a:srgbClr>
                  </a:outerShdw>
                </a:effectLst>
              </a:rPr>
              <a:t>1 </a:t>
            </a:r>
            <a:r>
              <a:rPr lang="en-GB" altLang="en-US" sz="4200" dirty="0">
                <a:effectLst>
                  <a:outerShdw blurRad="38100" dist="38100" dir="2700000" algn="tl">
                    <a:srgbClr val="000000">
                      <a:alpha val="43137"/>
                    </a:srgbClr>
                  </a:outerShdw>
                </a:effectLst>
              </a:rPr>
              <a:t>Cor 2:9 but just as it is written</a:t>
            </a:r>
            <a:r>
              <a:rPr lang="en-GB" altLang="en-US" sz="4200" dirty="0" smtClean="0">
                <a:effectLst>
                  <a:outerShdw blurRad="38100" dist="38100" dir="2700000" algn="tl">
                    <a:srgbClr val="000000">
                      <a:alpha val="43137"/>
                    </a:srgbClr>
                  </a:outerShdw>
                </a:effectLst>
              </a:rPr>
              <a:t>, “</a:t>
            </a:r>
            <a:r>
              <a:rPr lang="en-GB" altLang="en-US" sz="4200" dirty="0">
                <a:effectLst>
                  <a:outerShdw blurRad="38100" dist="38100" dir="2700000" algn="tl">
                    <a:srgbClr val="000000">
                      <a:alpha val="43137"/>
                    </a:srgbClr>
                  </a:outerShdw>
                </a:effectLst>
              </a:rPr>
              <a:t>Things which eye has not seen and ear has not </a:t>
            </a:r>
            <a:r>
              <a:rPr lang="en-GB" altLang="en-US" sz="4200" dirty="0" smtClean="0">
                <a:effectLst>
                  <a:outerShdw blurRad="38100" dist="38100" dir="2700000" algn="tl">
                    <a:srgbClr val="000000">
                      <a:alpha val="43137"/>
                    </a:srgbClr>
                  </a:outerShdw>
                </a:effectLst>
              </a:rPr>
              <a:t>heard, And </a:t>
            </a:r>
            <a:r>
              <a:rPr lang="en-GB" altLang="en-US" sz="4200" dirty="0">
                <a:effectLst>
                  <a:outerShdw blurRad="38100" dist="38100" dir="2700000" algn="tl">
                    <a:srgbClr val="000000">
                      <a:alpha val="43137"/>
                    </a:srgbClr>
                  </a:outerShdw>
                </a:effectLst>
              </a:rPr>
              <a:t>which have not entered the heart of </a:t>
            </a:r>
            <a:r>
              <a:rPr lang="en-GB" altLang="en-US" sz="4200" dirty="0" smtClean="0">
                <a:effectLst>
                  <a:outerShdw blurRad="38100" dist="38100" dir="2700000" algn="tl">
                    <a:srgbClr val="000000">
                      <a:alpha val="43137"/>
                    </a:srgbClr>
                  </a:outerShdw>
                </a:effectLst>
              </a:rPr>
              <a:t>man, All </a:t>
            </a:r>
            <a:r>
              <a:rPr lang="en-GB" altLang="en-US" sz="4200" dirty="0">
                <a:effectLst>
                  <a:outerShdw blurRad="38100" dist="38100" dir="2700000" algn="tl">
                    <a:srgbClr val="000000">
                      <a:alpha val="43137"/>
                    </a:srgbClr>
                  </a:outerShdw>
                </a:effectLst>
              </a:rPr>
              <a:t>that God has prepared for those who love Him</a:t>
            </a:r>
            <a:r>
              <a:rPr lang="en-GB" altLang="en-US" sz="4200" dirty="0" smtClean="0">
                <a:effectLst>
                  <a:outerShdw blurRad="38100" dist="38100" dir="2700000" algn="tl">
                    <a:srgbClr val="000000">
                      <a:alpha val="43137"/>
                    </a:srgbClr>
                  </a:outerShdw>
                </a:effectLst>
              </a:rPr>
              <a:t>.”10 </a:t>
            </a:r>
            <a:r>
              <a:rPr lang="en-GB" altLang="en-US" sz="4200" dirty="0">
                <a:effectLst>
                  <a:outerShdw blurRad="38100" dist="38100" dir="2700000" algn="tl">
                    <a:srgbClr val="000000">
                      <a:alpha val="43137"/>
                    </a:srgbClr>
                  </a:outerShdw>
                </a:effectLst>
              </a:rPr>
              <a:t>For to us </a:t>
            </a:r>
            <a:r>
              <a:rPr lang="en-GB" altLang="en-US" sz="4200" dirty="0">
                <a:solidFill>
                  <a:srgbClr val="FFFF00"/>
                </a:solidFill>
                <a:effectLst>
                  <a:outerShdw blurRad="38100" dist="38100" dir="2700000" algn="tl">
                    <a:srgbClr val="000000">
                      <a:alpha val="43137"/>
                    </a:srgbClr>
                  </a:outerShdw>
                </a:effectLst>
              </a:rPr>
              <a:t>God revealed them through the Spirit</a:t>
            </a:r>
            <a:r>
              <a:rPr lang="en-GB" altLang="en-US" sz="4200" dirty="0">
                <a:effectLst>
                  <a:outerShdw blurRad="38100" dist="38100" dir="2700000" algn="tl">
                    <a:srgbClr val="000000">
                      <a:alpha val="43137"/>
                    </a:srgbClr>
                  </a:outerShdw>
                </a:effectLst>
              </a:rPr>
              <a:t>; for the Spirit searches all things, even the depths of God. </a:t>
            </a:r>
          </a:p>
        </p:txBody>
      </p:sp>
    </p:spTree>
    <p:extLst>
      <p:ext uri="{BB962C8B-B14F-4D97-AF65-F5344CB8AC3E}">
        <p14:creationId xmlns:p14="http://schemas.microsoft.com/office/powerpoint/2010/main" val="711892586"/>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68313" y="0"/>
            <a:ext cx="8229600" cy="822325"/>
          </a:xfrm>
          <a:noFill/>
        </p:spPr>
        <p:txBody>
          <a:bodyPr anchor="t">
            <a:normAutofit fontScale="90000"/>
          </a:bodyPr>
          <a:lstStyle/>
          <a:p>
            <a:r>
              <a:rPr lang="en-GB" dirty="0">
                <a:effectLst>
                  <a:outerShdw blurRad="38100" dist="38100" dir="2700000" algn="tl">
                    <a:srgbClr val="000000">
                      <a:alpha val="43137"/>
                    </a:srgbClr>
                  </a:outerShdw>
                </a:effectLst>
              </a:rPr>
              <a:t>Engaging God First Love</a:t>
            </a:r>
            <a:endParaRPr lang="en-GB" altLang="en-US" dirty="0">
              <a:effectLst>
                <a:outerShdw blurRad="38100" dist="38100" dir="2700000" algn="tl">
                  <a:srgbClr val="000000">
                    <a:alpha val="43137"/>
                  </a:srgbClr>
                </a:outerShdw>
              </a:effectLst>
            </a:endParaRPr>
          </a:p>
        </p:txBody>
      </p:sp>
      <p:sp>
        <p:nvSpPr>
          <p:cNvPr id="164867" name="Rectangle 3"/>
          <p:cNvSpPr>
            <a:spLocks noGrp="1" noChangeArrowheads="1"/>
          </p:cNvSpPr>
          <p:nvPr>
            <p:ph idx="1"/>
          </p:nvPr>
        </p:nvSpPr>
        <p:spPr>
          <a:xfrm>
            <a:off x="0" y="836613"/>
            <a:ext cx="9144000" cy="6021387"/>
          </a:xfrm>
        </p:spPr>
        <p:txBody>
          <a:bodyPr>
            <a:normAutofit/>
          </a:bodyPr>
          <a:lstStyle/>
          <a:p>
            <a:pPr marL="360000" indent="-360000">
              <a:spcBef>
                <a:spcPts val="600"/>
              </a:spcBef>
            </a:pPr>
            <a:r>
              <a:rPr lang="en-GB" altLang="en-US" sz="4300" dirty="0" smtClean="0">
                <a:effectLst>
                  <a:outerShdw blurRad="38100" dist="38100" dir="2700000" algn="tl">
                    <a:srgbClr val="000000">
                      <a:alpha val="43137"/>
                    </a:srgbClr>
                  </a:outerShdw>
                </a:effectLst>
              </a:rPr>
              <a:t>1 </a:t>
            </a:r>
            <a:r>
              <a:rPr lang="en-GB" altLang="en-US" sz="4300" dirty="0">
                <a:effectLst>
                  <a:outerShdw blurRad="38100" dist="38100" dir="2700000" algn="tl">
                    <a:srgbClr val="000000">
                      <a:alpha val="43137"/>
                    </a:srgbClr>
                  </a:outerShdw>
                </a:effectLst>
              </a:rPr>
              <a:t>Cor </a:t>
            </a:r>
            <a:r>
              <a:rPr lang="en-GB" altLang="en-US" sz="4300" dirty="0" smtClean="0">
                <a:effectLst>
                  <a:outerShdw blurRad="38100" dist="38100" dir="2700000" algn="tl">
                    <a:srgbClr val="000000">
                      <a:alpha val="43137"/>
                    </a:srgbClr>
                  </a:outerShdw>
                </a:effectLst>
              </a:rPr>
              <a:t>2:11 For who among men </a:t>
            </a:r>
            <a:r>
              <a:rPr lang="en-GB" altLang="en-US" sz="4300" dirty="0" smtClean="0">
                <a:solidFill>
                  <a:srgbClr val="FFFF00"/>
                </a:solidFill>
                <a:effectLst>
                  <a:outerShdw blurRad="38100" dist="38100" dir="2700000" algn="tl">
                    <a:srgbClr val="000000">
                      <a:alpha val="43137"/>
                    </a:srgbClr>
                  </a:outerShdw>
                </a:effectLst>
              </a:rPr>
              <a:t>knows the thoughts</a:t>
            </a:r>
            <a:r>
              <a:rPr lang="en-GB" altLang="en-US" sz="4300" dirty="0" smtClean="0">
                <a:effectLst>
                  <a:outerShdw blurRad="38100" dist="38100" dir="2700000" algn="tl">
                    <a:srgbClr val="000000">
                      <a:alpha val="43137"/>
                    </a:srgbClr>
                  </a:outerShdw>
                </a:effectLst>
              </a:rPr>
              <a:t> of a man except the </a:t>
            </a:r>
            <a:r>
              <a:rPr lang="en-GB" altLang="en-US" sz="4300" dirty="0" smtClean="0">
                <a:solidFill>
                  <a:srgbClr val="FFFF00"/>
                </a:solidFill>
                <a:effectLst>
                  <a:outerShdw blurRad="38100" dist="38100" dir="2700000" algn="tl">
                    <a:srgbClr val="000000">
                      <a:alpha val="43137"/>
                    </a:srgbClr>
                  </a:outerShdw>
                </a:effectLst>
              </a:rPr>
              <a:t>spirit of the man</a:t>
            </a:r>
            <a:r>
              <a:rPr lang="en-GB" altLang="en-US" sz="4300" dirty="0" smtClean="0">
                <a:effectLst>
                  <a:outerShdw blurRad="38100" dist="38100" dir="2700000" algn="tl">
                    <a:srgbClr val="000000">
                      <a:alpha val="43137"/>
                    </a:srgbClr>
                  </a:outerShdw>
                </a:effectLst>
              </a:rPr>
              <a:t> which is in him? Even so the thoughts of God no one knows except the Spirit of God. 12 </a:t>
            </a:r>
            <a:r>
              <a:rPr lang="en-GB" altLang="en-US" sz="4300" dirty="0">
                <a:effectLst>
                  <a:outerShdw blurRad="38100" dist="38100" dir="2700000" algn="tl">
                    <a:srgbClr val="000000">
                      <a:alpha val="43137"/>
                    </a:srgbClr>
                  </a:outerShdw>
                </a:effectLst>
              </a:rPr>
              <a:t>Now we have received, not the spirit of the world, but the Spirit who is from God, so that we may </a:t>
            </a:r>
            <a:r>
              <a:rPr lang="en-GB" altLang="en-US" sz="4300" dirty="0">
                <a:solidFill>
                  <a:srgbClr val="FFFF00"/>
                </a:solidFill>
                <a:effectLst>
                  <a:outerShdw blurRad="38100" dist="38100" dir="2700000" algn="tl">
                    <a:srgbClr val="000000">
                      <a:alpha val="43137"/>
                    </a:srgbClr>
                  </a:outerShdw>
                </a:effectLst>
              </a:rPr>
              <a:t>know the things freely given to us by God</a:t>
            </a:r>
            <a:r>
              <a:rPr lang="en-GB" altLang="en-US" sz="43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0900432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24869810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r>
              <a:rPr lang="en-GB" sz="4400" dirty="0"/>
              <a:t>Connection to heaven and river of life transcendence Immanence.  John 4:13 source of living water</a:t>
            </a:r>
          </a:p>
          <a:p>
            <a:r>
              <a:rPr lang="en-GB" sz="4400" dirty="0"/>
              <a:t>Gen 28 house of God gateway of heaven</a:t>
            </a:r>
          </a:p>
          <a:p>
            <a:r>
              <a:rPr lang="en-GB" sz="4400" dirty="0"/>
              <a:t>John 14 house dwelling place of God </a:t>
            </a:r>
          </a:p>
          <a:p>
            <a:r>
              <a:rPr lang="en-GB" sz="4400" dirty="0"/>
              <a:t>Temple of Holy Spirit within body </a:t>
            </a:r>
          </a:p>
          <a:p>
            <a:r>
              <a:rPr lang="en-GB" sz="4400" dirty="0"/>
              <a:t>Spirit soul body gateways diagram</a:t>
            </a:r>
          </a:p>
          <a:p>
            <a:r>
              <a:rPr lang="en-GB" sz="4400" dirty="0"/>
              <a:t>Understanding gateways</a:t>
            </a:r>
          </a:p>
        </p:txBody>
      </p:sp>
    </p:spTree>
    <p:extLst>
      <p:ext uri="{BB962C8B-B14F-4D97-AF65-F5344CB8AC3E}">
        <p14:creationId xmlns:p14="http://schemas.microsoft.com/office/powerpoint/2010/main" val="2478023852"/>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20000"/>
          </a:bodyPr>
          <a:lstStyle/>
          <a:p>
            <a:r>
              <a:rPr lang="en-GB" sz="4400" dirty="0"/>
              <a:t>Spirit Ps 139 eternal soul forms union spirit and body</a:t>
            </a:r>
          </a:p>
          <a:p>
            <a:r>
              <a:rPr lang="en-GB" sz="4400" dirty="0"/>
              <a:t>Spirit and Babel access to heaven</a:t>
            </a:r>
          </a:p>
          <a:p>
            <a:r>
              <a:rPr lang="en-GB" sz="4400" dirty="0"/>
              <a:t>Spirit mountain authority </a:t>
            </a:r>
          </a:p>
          <a:p>
            <a:r>
              <a:rPr lang="en-GB" sz="4400" dirty="0"/>
              <a:t>River whose streams make glad</a:t>
            </a:r>
          </a:p>
          <a:p>
            <a:r>
              <a:rPr lang="en-GB" sz="4400" dirty="0"/>
              <a:t>Flow of river living water of fire of glory</a:t>
            </a:r>
          </a:p>
          <a:p>
            <a:r>
              <a:rPr lang="en-GB" sz="4400" dirty="0"/>
              <a:t>Thrones seat rest and government Lordship kingship Fatherhood</a:t>
            </a:r>
          </a:p>
          <a:p>
            <a:r>
              <a:rPr lang="en-GB" sz="4400" dirty="0"/>
              <a:t>Matt 11:28 yoked to Jesus surrendered yielded cease striving</a:t>
            </a:r>
          </a:p>
          <a:p>
            <a:r>
              <a:rPr lang="en-GB" sz="4400" dirty="0"/>
              <a:t>enter Rest</a:t>
            </a:r>
          </a:p>
        </p:txBody>
      </p:sp>
    </p:spTree>
    <p:extLst>
      <p:ext uri="{BB962C8B-B14F-4D97-AF65-F5344CB8AC3E}">
        <p14:creationId xmlns:p14="http://schemas.microsoft.com/office/powerpoint/2010/main" val="3690843751"/>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r>
              <a:rPr lang="en-GB" sz="4400" dirty="0"/>
              <a:t>Separate First Love module</a:t>
            </a:r>
          </a:p>
          <a:p>
            <a:r>
              <a:rPr lang="en-GB" sz="4400" dirty="0"/>
              <a:t>Relationship with SSF distinct personalities</a:t>
            </a:r>
          </a:p>
          <a:p>
            <a:r>
              <a:rPr lang="en-GB" sz="4400" dirty="0"/>
              <a:t>River of life engagement</a:t>
            </a:r>
          </a:p>
          <a:p>
            <a:r>
              <a:rPr lang="en-GB" sz="4400" dirty="0" err="1"/>
              <a:t>Sonship</a:t>
            </a:r>
            <a:r>
              <a:rPr lang="en-GB" sz="4400" dirty="0"/>
              <a:t> Fatherhood</a:t>
            </a:r>
          </a:p>
          <a:p>
            <a:r>
              <a:rPr lang="en-GB" sz="4400" dirty="0"/>
              <a:t>Baptised into spirit Jesus Father (Burning ones </a:t>
            </a:r>
            <a:r>
              <a:rPr lang="en-GB" sz="4400" dirty="0" smtClean="0"/>
              <a:t>exercise) clothed </a:t>
            </a:r>
            <a:r>
              <a:rPr lang="en-GB" sz="4400" dirty="0"/>
              <a:t>with SSF deeper</a:t>
            </a:r>
          </a:p>
          <a:p>
            <a:r>
              <a:rPr lang="en-GB" sz="4400" dirty="0"/>
              <a:t>waterfall river pool</a:t>
            </a:r>
          </a:p>
        </p:txBody>
      </p:sp>
    </p:spTree>
    <p:extLst>
      <p:ext uri="{BB962C8B-B14F-4D97-AF65-F5344CB8AC3E}">
        <p14:creationId xmlns:p14="http://schemas.microsoft.com/office/powerpoint/2010/main" val="1289220813"/>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Engaging God First Love</a:t>
            </a:r>
            <a:endParaRPr lang="en-GB" dirty="0"/>
          </a:p>
        </p:txBody>
      </p:sp>
      <p:sp>
        <p:nvSpPr>
          <p:cNvPr id="3" name="Content Placeholder 2"/>
          <p:cNvSpPr>
            <a:spLocks noGrp="1"/>
          </p:cNvSpPr>
          <p:nvPr>
            <p:ph idx="1"/>
          </p:nvPr>
        </p:nvSpPr>
        <p:spPr/>
        <p:txBody>
          <a:bodyPr/>
          <a:lstStyle/>
          <a:p>
            <a:r>
              <a:rPr lang="en-GB" dirty="0" smtClean="0"/>
              <a:t>Our Spirit is given life by God’s spirit the breath of life</a:t>
            </a:r>
          </a:p>
          <a:p>
            <a:r>
              <a:rPr lang="en-GB" dirty="0" smtClean="0"/>
              <a:t>Our spirit receives God’s light and becomes light</a:t>
            </a:r>
          </a:p>
          <a:p>
            <a:r>
              <a:rPr lang="en-GB" dirty="0"/>
              <a:t>Light of truth eyes are opened</a:t>
            </a:r>
          </a:p>
          <a:p>
            <a:r>
              <a:rPr lang="en-GB" dirty="0" smtClean="0"/>
              <a:t>Drink Living water and receive a fountain</a:t>
            </a:r>
          </a:p>
          <a:p>
            <a:r>
              <a:rPr lang="en-GB" dirty="0" smtClean="0"/>
              <a:t>Our spirit becomes a House for God’s presence</a:t>
            </a:r>
            <a:endParaRPr lang="en-GB" dirty="0"/>
          </a:p>
        </p:txBody>
      </p:sp>
    </p:spTree>
    <p:extLst>
      <p:ext uri="{BB962C8B-B14F-4D97-AF65-F5344CB8AC3E}">
        <p14:creationId xmlns:p14="http://schemas.microsoft.com/office/powerpoint/2010/main" val="3795422715"/>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First Love</a:t>
            </a:r>
            <a:endParaRPr lang="en-ZA" dirty="0"/>
          </a:p>
        </p:txBody>
      </p:sp>
      <p:sp>
        <p:nvSpPr>
          <p:cNvPr id="3" name="Content Placeholder 2"/>
          <p:cNvSpPr>
            <a:spLocks noGrp="1"/>
          </p:cNvSpPr>
          <p:nvPr>
            <p:ph idx="1"/>
          </p:nvPr>
        </p:nvSpPr>
        <p:spPr>
          <a:xfrm>
            <a:off x="0" y="1052736"/>
            <a:ext cx="9144000" cy="5805264"/>
          </a:xfrm>
        </p:spPr>
        <p:txBody>
          <a:bodyPr>
            <a:normAutofit/>
          </a:bodyPr>
          <a:lstStyle/>
          <a:p>
            <a:r>
              <a:rPr lang="en-ZA" dirty="0" smtClean="0"/>
              <a:t>The Centre </a:t>
            </a:r>
            <a:r>
              <a:rPr lang="en-ZA" dirty="0"/>
              <a:t>of Our Being - the residing place of the promise of God, </a:t>
            </a:r>
            <a:r>
              <a:rPr lang="en-ZA" dirty="0" smtClean="0"/>
              <a:t>centred inside </a:t>
            </a:r>
            <a:r>
              <a:rPr lang="en-ZA" dirty="0"/>
              <a:t>our spirit.</a:t>
            </a:r>
          </a:p>
          <a:p>
            <a:r>
              <a:rPr lang="en-ZA" dirty="0" smtClean="0"/>
              <a:t>The </a:t>
            </a:r>
            <a:r>
              <a:rPr lang="en-ZA" dirty="0"/>
              <a:t>Human Spirit</a:t>
            </a:r>
          </a:p>
          <a:p>
            <a:r>
              <a:rPr lang="en-ZA" dirty="0" smtClean="0"/>
              <a:t>The </a:t>
            </a:r>
            <a:r>
              <a:rPr lang="en-ZA" dirty="0"/>
              <a:t>Human Soul</a:t>
            </a:r>
          </a:p>
          <a:p>
            <a:r>
              <a:rPr lang="en-ZA" dirty="0" smtClean="0"/>
              <a:t>The </a:t>
            </a:r>
            <a:r>
              <a:rPr lang="en-ZA" dirty="0"/>
              <a:t>Human Body</a:t>
            </a:r>
          </a:p>
          <a:p>
            <a:pPr>
              <a:buNone/>
            </a:pPr>
            <a:endParaRPr lang="en-ZA" dirty="0"/>
          </a:p>
        </p:txBody>
      </p:sp>
    </p:spTree>
    <p:extLst>
      <p:ext uri="{BB962C8B-B14F-4D97-AF65-F5344CB8AC3E}">
        <p14:creationId xmlns:p14="http://schemas.microsoft.com/office/powerpoint/2010/main" val="1431177991"/>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First Love</a:t>
            </a:r>
            <a:endParaRPr lang="en-GB" dirty="0"/>
          </a:p>
        </p:txBody>
      </p:sp>
      <p:sp>
        <p:nvSpPr>
          <p:cNvPr id="3" name="Content Placeholder 2"/>
          <p:cNvSpPr>
            <a:spLocks noGrp="1"/>
          </p:cNvSpPr>
          <p:nvPr>
            <p:ph idx="1"/>
          </p:nvPr>
        </p:nvSpPr>
        <p:spPr/>
        <p:txBody>
          <a:bodyPr>
            <a:normAutofit fontScale="92500" lnSpcReduction="20000"/>
          </a:bodyPr>
          <a:lstStyle/>
          <a:p>
            <a:r>
              <a:rPr lang="en-GB" dirty="0" smtClean="0"/>
              <a:t>You </a:t>
            </a:r>
            <a:r>
              <a:rPr lang="en-GB" dirty="0"/>
              <a:t>are a house of God </a:t>
            </a:r>
            <a:r>
              <a:rPr lang="en-GB" dirty="0" smtClean="0"/>
              <a:t>therefore God </a:t>
            </a:r>
            <a:r>
              <a:rPr lang="en-GB" dirty="0"/>
              <a:t>lives in you </a:t>
            </a:r>
            <a:endParaRPr lang="en-GB" dirty="0" smtClean="0"/>
          </a:p>
          <a:p>
            <a:r>
              <a:rPr lang="en-GB" dirty="0" smtClean="0"/>
              <a:t>John </a:t>
            </a:r>
            <a:r>
              <a:rPr lang="en-GB" dirty="0"/>
              <a:t>14:23 </a:t>
            </a:r>
            <a:endParaRPr lang="en-GB" dirty="0" smtClean="0"/>
          </a:p>
          <a:p>
            <a:r>
              <a:rPr lang="en-GB" dirty="0" smtClean="0"/>
              <a:t>Gen </a:t>
            </a:r>
            <a:r>
              <a:rPr lang="en-GB" dirty="0"/>
              <a:t>28:12, 17 And he dreamed that there was a ladder set up on the earth, and the top of it reached to heaven; and the angels of God were ascending and descending on it! He was afraid and said, How to be feared and reverenced is this place! This is none other than the house of God, and this is the gateway to heaven</a:t>
            </a:r>
            <a:endParaRPr lang="en-GB" dirty="0" smtClean="0"/>
          </a:p>
        </p:txBody>
      </p:sp>
    </p:spTree>
    <p:extLst>
      <p:ext uri="{BB962C8B-B14F-4D97-AF65-F5344CB8AC3E}">
        <p14:creationId xmlns:p14="http://schemas.microsoft.com/office/powerpoint/2010/main" val="3650356079"/>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First Love</a:t>
            </a:r>
            <a:endParaRPr lang="en-GB" dirty="0"/>
          </a:p>
        </p:txBody>
      </p:sp>
      <p:sp>
        <p:nvSpPr>
          <p:cNvPr id="3" name="Content Placeholder 2"/>
          <p:cNvSpPr>
            <a:spLocks noGrp="1"/>
          </p:cNvSpPr>
          <p:nvPr>
            <p:ph idx="1"/>
          </p:nvPr>
        </p:nvSpPr>
        <p:spPr/>
        <p:txBody>
          <a:bodyPr>
            <a:normAutofit/>
          </a:bodyPr>
          <a:lstStyle/>
          <a:p>
            <a:r>
              <a:rPr lang="en-GB" dirty="0" smtClean="0"/>
              <a:t>You </a:t>
            </a:r>
            <a:r>
              <a:rPr lang="en-GB" dirty="0"/>
              <a:t>are a house of </a:t>
            </a:r>
            <a:r>
              <a:rPr lang="en-GB" dirty="0" smtClean="0"/>
              <a:t>God </a:t>
            </a:r>
            <a:r>
              <a:rPr lang="en-GB" dirty="0"/>
              <a:t>lives in you </a:t>
            </a:r>
            <a:endParaRPr lang="en-GB" dirty="0" smtClean="0"/>
          </a:p>
          <a:p>
            <a:r>
              <a:rPr lang="en-GB" dirty="0" smtClean="0"/>
              <a:t>John 14:20</a:t>
            </a:r>
            <a:r>
              <a:rPr lang="en-GB" dirty="0"/>
              <a:t>, 23 In that day you will know that I am in My Father, and you in Me, and I in you.  Jesus answered and said to him, "If anyone loves Me, he will keep My word; and My Father will love him, and We will come to him and make Our abode with him. </a:t>
            </a:r>
          </a:p>
          <a:p>
            <a:endParaRPr lang="en-GB" dirty="0" smtClean="0"/>
          </a:p>
        </p:txBody>
      </p:sp>
    </p:spTree>
    <p:extLst>
      <p:ext uri="{BB962C8B-B14F-4D97-AF65-F5344CB8AC3E}">
        <p14:creationId xmlns:p14="http://schemas.microsoft.com/office/powerpoint/2010/main" val="269291563"/>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First Love</a:t>
            </a:r>
            <a:endParaRPr lang="en-GB" dirty="0"/>
          </a:p>
        </p:txBody>
      </p:sp>
      <p:sp>
        <p:nvSpPr>
          <p:cNvPr id="3" name="Content Placeholder 2"/>
          <p:cNvSpPr>
            <a:spLocks noGrp="1"/>
          </p:cNvSpPr>
          <p:nvPr>
            <p:ph idx="1"/>
          </p:nvPr>
        </p:nvSpPr>
        <p:spPr>
          <a:xfrm>
            <a:off x="0" y="1052134"/>
            <a:ext cx="9144000" cy="5805866"/>
          </a:xfrm>
        </p:spPr>
        <p:txBody>
          <a:bodyPr>
            <a:normAutofit/>
          </a:bodyPr>
          <a:lstStyle/>
          <a:p>
            <a:r>
              <a:rPr lang="en-GB" dirty="0" smtClean="0"/>
              <a:t>You </a:t>
            </a:r>
            <a:r>
              <a:rPr lang="en-GB" dirty="0"/>
              <a:t>are a house of </a:t>
            </a:r>
            <a:r>
              <a:rPr lang="en-GB" dirty="0" smtClean="0"/>
              <a:t>God </a:t>
            </a:r>
            <a:r>
              <a:rPr lang="en-GB" dirty="0"/>
              <a:t>lives in you </a:t>
            </a:r>
            <a:endParaRPr lang="en-GB" dirty="0" smtClean="0"/>
          </a:p>
          <a:p>
            <a:r>
              <a:rPr lang="en-GB" dirty="0" smtClean="0"/>
              <a:t>Gen </a:t>
            </a:r>
            <a:r>
              <a:rPr lang="en-GB" dirty="0"/>
              <a:t>28:12, 17 And he dreamed that there was a ladder set up on the earth, and the top of it reached to heaven; and the angels of God were ascending and descending on it! He was afraid and said, How to be feared and reverenced is this place! This is none other than the house of God, and this is the gateway to heaven</a:t>
            </a:r>
            <a:endParaRPr lang="en-GB" dirty="0" smtClean="0"/>
          </a:p>
        </p:txBody>
      </p:sp>
    </p:spTree>
    <p:extLst>
      <p:ext uri="{BB962C8B-B14F-4D97-AF65-F5344CB8AC3E}">
        <p14:creationId xmlns:p14="http://schemas.microsoft.com/office/powerpoint/2010/main" val="315236877"/>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First Love</a:t>
            </a:r>
            <a:endParaRPr lang="en-GB" dirty="0"/>
          </a:p>
        </p:txBody>
      </p:sp>
      <p:sp>
        <p:nvSpPr>
          <p:cNvPr id="3" name="Content Placeholder 2"/>
          <p:cNvSpPr>
            <a:spLocks noGrp="1"/>
          </p:cNvSpPr>
          <p:nvPr>
            <p:ph idx="1"/>
          </p:nvPr>
        </p:nvSpPr>
        <p:spPr/>
        <p:txBody>
          <a:bodyPr>
            <a:normAutofit/>
          </a:bodyPr>
          <a:lstStyle/>
          <a:p>
            <a:r>
              <a:rPr lang="en-GB" dirty="0" smtClean="0"/>
              <a:t>1 </a:t>
            </a:r>
            <a:r>
              <a:rPr lang="en-GB" dirty="0"/>
              <a:t>Corinthians 3:16 Do you not know that you are a temple of God and that the Spirit of God dwells in you</a:t>
            </a:r>
            <a:r>
              <a:rPr lang="en-GB" dirty="0" smtClean="0"/>
              <a:t>?</a:t>
            </a:r>
          </a:p>
          <a:p>
            <a:r>
              <a:rPr lang="en-GB" dirty="0" smtClean="0"/>
              <a:t>1 </a:t>
            </a:r>
            <a:r>
              <a:rPr lang="en-GB" dirty="0"/>
              <a:t>Corinthians 6:19 Or do you not know that your body is a temple of the Holy Spirit who is in you, whom you have from God, and that you are not your own</a:t>
            </a:r>
            <a:r>
              <a:rPr lang="en-GB" dirty="0" smtClean="0"/>
              <a:t>?</a:t>
            </a:r>
          </a:p>
        </p:txBody>
      </p:sp>
    </p:spTree>
    <p:extLst>
      <p:ext uri="{BB962C8B-B14F-4D97-AF65-F5344CB8AC3E}">
        <p14:creationId xmlns:p14="http://schemas.microsoft.com/office/powerpoint/2010/main" val="3174046817"/>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First Love</a:t>
            </a:r>
            <a:endParaRPr lang="en-GB" dirty="0"/>
          </a:p>
        </p:txBody>
      </p:sp>
      <p:sp>
        <p:nvSpPr>
          <p:cNvPr id="3" name="Content Placeholder 2"/>
          <p:cNvSpPr>
            <a:spLocks noGrp="1"/>
          </p:cNvSpPr>
          <p:nvPr>
            <p:ph idx="1"/>
          </p:nvPr>
        </p:nvSpPr>
        <p:spPr>
          <a:xfrm>
            <a:off x="0" y="1052736"/>
            <a:ext cx="9144000" cy="5805264"/>
          </a:xfrm>
        </p:spPr>
        <p:txBody>
          <a:bodyPr>
            <a:normAutofit fontScale="92500" lnSpcReduction="10000"/>
          </a:bodyPr>
          <a:lstStyle/>
          <a:p>
            <a:r>
              <a:rPr lang="en-GB" dirty="0" smtClean="0"/>
              <a:t>Luke </a:t>
            </a:r>
            <a:r>
              <a:rPr lang="en-GB" dirty="0"/>
              <a:t>17:21 Nor will people say, Look! Here [it is]! or, See, [it is] there! For behold, the kingdom of God is within you [in your hearts] and among you [surrounding you]. </a:t>
            </a:r>
            <a:endParaRPr lang="en-GB" dirty="0" smtClean="0"/>
          </a:p>
          <a:p>
            <a:r>
              <a:rPr lang="en-GB" dirty="0" smtClean="0"/>
              <a:t>Spirit </a:t>
            </a:r>
            <a:r>
              <a:rPr lang="en-GB" dirty="0"/>
              <a:t>realm is connected to you </a:t>
            </a:r>
            <a:r>
              <a:rPr lang="en-GB" dirty="0" smtClean="0"/>
              <a:t>because heaven </a:t>
            </a:r>
            <a:r>
              <a:rPr lang="en-GB" dirty="0"/>
              <a:t>or God's kingdom is in you </a:t>
            </a:r>
            <a:endParaRPr lang="en-GB" dirty="0" smtClean="0"/>
          </a:p>
          <a:p>
            <a:r>
              <a:rPr lang="en-GB" dirty="0" smtClean="0"/>
              <a:t>Therefore </a:t>
            </a:r>
            <a:r>
              <a:rPr lang="en-GB" dirty="0"/>
              <a:t>you have access to God heavenly spiritual realm and God has access to you. You are a gate of the spiritual realm heaven and God </a:t>
            </a:r>
            <a:r>
              <a:rPr lang="en-GB" dirty="0" smtClean="0"/>
              <a:t>Channel</a:t>
            </a:r>
          </a:p>
        </p:txBody>
      </p:sp>
    </p:spTree>
    <p:extLst>
      <p:ext uri="{BB962C8B-B14F-4D97-AF65-F5344CB8AC3E}">
        <p14:creationId xmlns:p14="http://schemas.microsoft.com/office/powerpoint/2010/main" val="238142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Testimony </a:t>
            </a:r>
            <a:r>
              <a:rPr lang="en-GB" sz="4400" dirty="0" smtClean="0"/>
              <a:t>of knowing the Father heart of God by experience</a:t>
            </a:r>
          </a:p>
          <a:p>
            <a:r>
              <a:rPr lang="en-GB" sz="4400" dirty="0" smtClean="0"/>
              <a:t>Natural Dad – no love, no affection, no affirmation, no approval, no encouragement, no </a:t>
            </a:r>
            <a:r>
              <a:rPr lang="en-GB" sz="4400" dirty="0" smtClean="0"/>
              <a:t>fathering - abuse</a:t>
            </a:r>
            <a:endParaRPr lang="en-GB" sz="4400" dirty="0" smtClean="0"/>
          </a:p>
          <a:p>
            <a:r>
              <a:rPr lang="en-GB" sz="4400" dirty="0" smtClean="0"/>
              <a:t>No relationship with God as Father</a:t>
            </a:r>
          </a:p>
          <a:p>
            <a:r>
              <a:rPr lang="en-GB" sz="4400" dirty="0" smtClean="0"/>
              <a:t>Baptised in the Spirit – liquid love – called to a purpose</a:t>
            </a:r>
            <a:endParaRPr lang="en-GB" sz="4400" dirty="0"/>
          </a:p>
        </p:txBody>
      </p:sp>
    </p:spTree>
    <p:extLst>
      <p:ext uri="{BB962C8B-B14F-4D97-AF65-F5344CB8AC3E}">
        <p14:creationId xmlns:p14="http://schemas.microsoft.com/office/powerpoint/2010/main" val="140803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Engaging God First Love</a:t>
            </a:r>
            <a:endParaRPr lang="en-GB" dirty="0"/>
          </a:p>
        </p:txBody>
      </p:sp>
      <p:sp>
        <p:nvSpPr>
          <p:cNvPr id="3" name="Content Placeholder 2"/>
          <p:cNvSpPr>
            <a:spLocks noGrp="1"/>
          </p:cNvSpPr>
          <p:nvPr>
            <p:ph idx="1"/>
          </p:nvPr>
        </p:nvSpPr>
        <p:spPr>
          <a:xfrm>
            <a:off x="0" y="1052736"/>
            <a:ext cx="9144000" cy="5805264"/>
          </a:xfrm>
        </p:spPr>
        <p:txBody>
          <a:bodyPr>
            <a:normAutofit lnSpcReduction="10000"/>
          </a:bodyPr>
          <a:lstStyle/>
          <a:p>
            <a:r>
              <a:rPr lang="en-GB" dirty="0"/>
              <a:t>Psalms </a:t>
            </a:r>
            <a:r>
              <a:rPr lang="en-GB" dirty="0" smtClean="0"/>
              <a:t>46:</a:t>
            </a:r>
            <a:r>
              <a:rPr lang="en-GB" dirty="0"/>
              <a:t>4 There is a </a:t>
            </a:r>
            <a:r>
              <a:rPr lang="en-GB" dirty="0">
                <a:solidFill>
                  <a:srgbClr val="FFFF00"/>
                </a:solidFill>
              </a:rPr>
              <a:t>river whose streams </a:t>
            </a:r>
            <a:r>
              <a:rPr lang="en-GB" dirty="0"/>
              <a:t>make glad the city of God, The holy dwelling places of the Most </a:t>
            </a:r>
            <a:r>
              <a:rPr lang="en-GB" dirty="0" smtClean="0"/>
              <a:t>High.5 God </a:t>
            </a:r>
            <a:r>
              <a:rPr lang="en-GB" dirty="0"/>
              <a:t>is in the midst of her, she will not be </a:t>
            </a:r>
            <a:r>
              <a:rPr lang="en-GB" dirty="0" smtClean="0"/>
              <a:t>moved; God </a:t>
            </a:r>
            <a:r>
              <a:rPr lang="en-GB" dirty="0"/>
              <a:t>will help her when morning </a:t>
            </a:r>
            <a:r>
              <a:rPr lang="en-GB" dirty="0" smtClean="0"/>
              <a:t>dawns. 6 </a:t>
            </a:r>
            <a:r>
              <a:rPr lang="en-GB" dirty="0"/>
              <a:t>The nations made an uproar, the kingdoms </a:t>
            </a:r>
            <a:r>
              <a:rPr lang="en-GB" dirty="0" smtClean="0"/>
              <a:t>tottered; He </a:t>
            </a:r>
            <a:r>
              <a:rPr lang="en-GB" dirty="0"/>
              <a:t>raised His voice, the earth </a:t>
            </a:r>
            <a:r>
              <a:rPr lang="en-GB" dirty="0" smtClean="0"/>
              <a:t>melted. 7 </a:t>
            </a:r>
            <a:r>
              <a:rPr lang="en-GB" dirty="0"/>
              <a:t>The Lord of hosts is with </a:t>
            </a:r>
            <a:r>
              <a:rPr lang="en-GB" dirty="0" smtClean="0"/>
              <a:t>us; The </a:t>
            </a:r>
            <a:r>
              <a:rPr lang="en-GB" dirty="0"/>
              <a:t>God of Jacob is our stronghold.  </a:t>
            </a:r>
          </a:p>
        </p:txBody>
      </p:sp>
    </p:spTree>
    <p:extLst>
      <p:ext uri="{BB962C8B-B14F-4D97-AF65-F5344CB8AC3E}">
        <p14:creationId xmlns:p14="http://schemas.microsoft.com/office/powerpoint/2010/main" val="3120960100"/>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10000"/>
          </a:bodyPr>
          <a:lstStyle/>
          <a:p>
            <a:r>
              <a:rPr lang="en-GB" sz="4400" dirty="0"/>
              <a:t>River of life living water life of the Holy Spirit Drink it step into it </a:t>
            </a:r>
            <a:r>
              <a:rPr lang="en-GB" sz="4400" dirty="0" err="1"/>
              <a:t>Ezek</a:t>
            </a:r>
            <a:r>
              <a:rPr lang="en-GB" sz="4400" dirty="0"/>
              <a:t> 47 flow deeper ankle knee waste out of depth. walking in the Spirit led by Spirit filled with the Spirit. Spirit flowing like rivers of living water. 1 </a:t>
            </a:r>
            <a:r>
              <a:rPr lang="en-GB" sz="4400" dirty="0" err="1"/>
              <a:t>Cor</a:t>
            </a:r>
            <a:r>
              <a:rPr lang="en-GB" sz="4400" dirty="0"/>
              <a:t> 6:17 joined to Lord intimate yoked become or spirit. 1 </a:t>
            </a:r>
            <a:r>
              <a:rPr lang="en-GB" sz="4400" dirty="0" err="1"/>
              <a:t>Cor</a:t>
            </a:r>
            <a:r>
              <a:rPr lang="en-GB" sz="4400" dirty="0"/>
              <a:t> 2  revelation from the Spirit. Open channel to the Increasing flow produce life around us. </a:t>
            </a:r>
          </a:p>
          <a:p>
            <a:r>
              <a:rPr lang="en-GB" sz="4400" dirty="0"/>
              <a:t>Experience Righteousness Peace and Joy in the Spirit.</a:t>
            </a:r>
          </a:p>
        </p:txBody>
      </p:sp>
    </p:spTree>
    <p:extLst>
      <p:ext uri="{BB962C8B-B14F-4D97-AF65-F5344CB8AC3E}">
        <p14:creationId xmlns:p14="http://schemas.microsoft.com/office/powerpoint/2010/main" val="3978805347"/>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10000"/>
          </a:bodyPr>
          <a:lstStyle/>
          <a:p>
            <a:r>
              <a:rPr lang="en-GB" sz="4400" dirty="0"/>
              <a:t>Romans 14:17 for the kingdom of God is not eating and drinking, but righteousness and peace and joy in the Holy Spirit.</a:t>
            </a:r>
          </a:p>
          <a:p>
            <a:r>
              <a:rPr lang="en-GB" sz="4400" dirty="0"/>
              <a:t>John 4 John 7 Source joy strength peace help </a:t>
            </a:r>
            <a:r>
              <a:rPr lang="en-GB" sz="4400" dirty="0" err="1"/>
              <a:t>parakletos</a:t>
            </a:r>
            <a:r>
              <a:rPr lang="en-GB" sz="4400" dirty="0"/>
              <a:t> John 15 16 Power Acts 1:8 clothed with power. 1 </a:t>
            </a:r>
            <a:r>
              <a:rPr lang="en-GB" sz="4400" dirty="0" err="1"/>
              <a:t>Cor</a:t>
            </a:r>
            <a:r>
              <a:rPr lang="en-GB" sz="4400" dirty="0"/>
              <a:t> 12 and 14 gifts charismata. Hovering vibrating energy vibrancy abundance of life. Creativity inspiration revelation </a:t>
            </a:r>
          </a:p>
          <a:p>
            <a:r>
              <a:rPr lang="en-GB" sz="4400" dirty="0"/>
              <a:t>Psalm 23 surely goodness and </a:t>
            </a:r>
            <a:r>
              <a:rPr lang="en-GB" sz="4400" dirty="0" err="1"/>
              <a:t>lovingkindness</a:t>
            </a:r>
            <a:r>
              <a:rPr lang="en-GB" sz="4400" dirty="0"/>
              <a:t> mercy follow me.</a:t>
            </a:r>
          </a:p>
        </p:txBody>
      </p:sp>
    </p:spTree>
    <p:extLst>
      <p:ext uri="{BB962C8B-B14F-4D97-AF65-F5344CB8AC3E}">
        <p14:creationId xmlns:p14="http://schemas.microsoft.com/office/powerpoint/2010/main" val="1397850510"/>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10000"/>
          </a:bodyPr>
          <a:lstStyle/>
          <a:p>
            <a:r>
              <a:rPr lang="en-GB" sz="4400" dirty="0"/>
              <a:t>Flow In us and through us come upon us to anoint us equip us for service to engage us in relationship John reveals Jesus who reveals Father to us. </a:t>
            </a:r>
          </a:p>
          <a:p>
            <a:r>
              <a:rPr lang="en-GB" sz="4400" dirty="0"/>
              <a:t>River is swirling with grace and faith when Mixed in the word hope expectation produces the charge of anointing words vibrating with power. heat vibration electricity light oil fragrance. laughter joy drunkenness intoxication. Peace shalom wholeness rest trance </a:t>
            </a:r>
            <a:r>
              <a:rPr lang="en-GB" sz="4400" dirty="0" err="1"/>
              <a:t>ecstacy</a:t>
            </a:r>
            <a:r>
              <a:rPr lang="en-GB" sz="4400" dirty="0"/>
              <a:t> baptised immersed and filled. </a:t>
            </a:r>
          </a:p>
        </p:txBody>
      </p:sp>
    </p:spTree>
    <p:extLst>
      <p:ext uri="{BB962C8B-B14F-4D97-AF65-F5344CB8AC3E}">
        <p14:creationId xmlns:p14="http://schemas.microsoft.com/office/powerpoint/2010/main" val="769091521"/>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River of living water drink it wash in it be clothed by it channel it focus flow like hydroelectric power. why water 68% body cells die without it quickly flows washes cleanses passes vibrations frequencies focused power. Flowed from heaven Genesis water garden to water world. </a:t>
            </a:r>
          </a:p>
        </p:txBody>
      </p:sp>
    </p:spTree>
    <p:extLst>
      <p:ext uri="{BB962C8B-B14F-4D97-AF65-F5344CB8AC3E}">
        <p14:creationId xmlns:p14="http://schemas.microsoft.com/office/powerpoint/2010/main" val="81750283"/>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r>
              <a:rPr lang="en-GB" sz="4400" dirty="0"/>
              <a:t>Door gate portal entrance access opening. Closed or locked it is a barrier a blockage stops access stops flow stops Connection etc. Gates transactions commerce decisions post slaves chose bond servants elders met defended guarded protected exchange </a:t>
            </a:r>
            <a:r>
              <a:rPr lang="en-GB" sz="4400" dirty="0" smtClean="0"/>
              <a:t>East gate </a:t>
            </a:r>
            <a:r>
              <a:rPr lang="en-GB" sz="4400" dirty="0"/>
              <a:t>Source Northgate trouble. </a:t>
            </a:r>
          </a:p>
          <a:p>
            <a:r>
              <a:rPr lang="en-GB" sz="4400" dirty="0"/>
              <a:t>Yoked joined become one flowing together in resonant harmony. </a:t>
            </a:r>
          </a:p>
        </p:txBody>
      </p:sp>
    </p:spTree>
    <p:extLst>
      <p:ext uri="{BB962C8B-B14F-4D97-AF65-F5344CB8AC3E}">
        <p14:creationId xmlns:p14="http://schemas.microsoft.com/office/powerpoint/2010/main" val="3701610399"/>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You are a mountain</a:t>
            </a:r>
          </a:p>
          <a:p>
            <a:r>
              <a:rPr lang="en-GB" sz="4400" dirty="0" smtClean="0"/>
              <a:t>You are a place of authority</a:t>
            </a:r>
          </a:p>
          <a:p>
            <a:r>
              <a:rPr lang="en-GB" sz="4400" dirty="0" smtClean="0"/>
              <a:t>God dwells in a mountain </a:t>
            </a:r>
            <a:r>
              <a:rPr lang="en-GB" sz="4400" dirty="0" err="1" smtClean="0"/>
              <a:t>Ezek</a:t>
            </a:r>
            <a:r>
              <a:rPr lang="en-GB" sz="4400" dirty="0" smtClean="0"/>
              <a:t> 28</a:t>
            </a:r>
          </a:p>
          <a:p>
            <a:r>
              <a:rPr lang="en-GB" sz="4400" dirty="0" smtClean="0"/>
              <a:t>Pillar engages heaven</a:t>
            </a:r>
          </a:p>
          <a:p>
            <a:endParaRPr lang="en-GB" sz="4400" dirty="0"/>
          </a:p>
        </p:txBody>
      </p:sp>
    </p:spTree>
    <p:extLst>
      <p:ext uri="{BB962C8B-B14F-4D97-AF65-F5344CB8AC3E}">
        <p14:creationId xmlns:p14="http://schemas.microsoft.com/office/powerpoint/2010/main" val="4150463917"/>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Rev 2:19 But I have this against you, that you have left your first </a:t>
            </a:r>
            <a:r>
              <a:rPr lang="en-GB" sz="4400" dirty="0" smtClean="0"/>
              <a:t>love</a:t>
            </a:r>
          </a:p>
          <a:p>
            <a:r>
              <a:rPr lang="en-GB" sz="4400" dirty="0"/>
              <a:t>Rev 3: 20 Behold, I stand at the door and knock; if anyone hears My voice and opens the door, I will come in to him and will dine with him, and he with Me.</a:t>
            </a:r>
          </a:p>
        </p:txBody>
      </p:sp>
    </p:spTree>
    <p:extLst>
      <p:ext uri="{BB962C8B-B14F-4D97-AF65-F5344CB8AC3E}">
        <p14:creationId xmlns:p14="http://schemas.microsoft.com/office/powerpoint/2010/main" val="155002864"/>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We can embrace and experience God within – Holy Spirit, Jesus &amp; Father as distinct personalities</a:t>
            </a:r>
          </a:p>
          <a:p>
            <a:r>
              <a:rPr lang="en-GB" sz="4400" dirty="0" smtClean="0"/>
              <a:t>We can choose to do that as we have a promise if you draw near</a:t>
            </a:r>
          </a:p>
          <a:p>
            <a:endParaRPr lang="en-GB" sz="4400" dirty="0"/>
          </a:p>
        </p:txBody>
      </p:sp>
    </p:spTree>
    <p:extLst>
      <p:ext uri="{BB962C8B-B14F-4D97-AF65-F5344CB8AC3E}">
        <p14:creationId xmlns:p14="http://schemas.microsoft.com/office/powerpoint/2010/main" val="23091946"/>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The altar experience alters us</a:t>
            </a:r>
          </a:p>
          <a:p>
            <a:r>
              <a:rPr lang="en-GB" sz="4400" dirty="0" smtClean="0"/>
              <a:t>It must be a proactive response a choice to surrender</a:t>
            </a:r>
          </a:p>
          <a:p>
            <a:r>
              <a:rPr lang="en-GB" sz="4400" dirty="0" smtClean="0"/>
              <a:t>A choice to present ourselves as an offering</a:t>
            </a:r>
            <a:endParaRPr lang="en-GB" sz="4400" dirty="0"/>
          </a:p>
        </p:txBody>
      </p:sp>
    </p:spTree>
    <p:extLst>
      <p:ext uri="{BB962C8B-B14F-4D97-AF65-F5344CB8AC3E}">
        <p14:creationId xmlns:p14="http://schemas.microsoft.com/office/powerpoint/2010/main" val="30929192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First hug in worship – intimacy</a:t>
            </a:r>
          </a:p>
          <a:p>
            <a:r>
              <a:rPr lang="en-GB" sz="4400" dirty="0" smtClean="0"/>
              <a:t>Revelation of the truth that God was not like my earthly </a:t>
            </a:r>
            <a:r>
              <a:rPr lang="en-GB" sz="4400" dirty="0" smtClean="0"/>
              <a:t>father - Hannah</a:t>
            </a:r>
            <a:endParaRPr lang="en-GB" sz="4400" dirty="0" smtClean="0"/>
          </a:p>
          <a:p>
            <a:r>
              <a:rPr lang="en-GB" sz="4400" dirty="0" smtClean="0"/>
              <a:t>Ministry – </a:t>
            </a:r>
            <a:r>
              <a:rPr lang="en-GB" sz="4400" dirty="0" smtClean="0"/>
              <a:t>posed sham picture – chose to forgive and release – hugged him</a:t>
            </a:r>
          </a:p>
          <a:p>
            <a:r>
              <a:rPr lang="en-GB" sz="4400" dirty="0" smtClean="0"/>
              <a:t>Release of pain and emotion</a:t>
            </a:r>
          </a:p>
          <a:p>
            <a:r>
              <a:rPr lang="en-GB" sz="4400" dirty="0" smtClean="0"/>
              <a:t>My first heavenly encounter fun on His knee</a:t>
            </a:r>
          </a:p>
        </p:txBody>
      </p:sp>
    </p:spTree>
    <p:extLst>
      <p:ext uri="{BB962C8B-B14F-4D97-AF65-F5344CB8AC3E}">
        <p14:creationId xmlns:p14="http://schemas.microsoft.com/office/powerpoint/2010/main" val="175619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1263149374"/>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1387993829"/>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Luke </a:t>
            </a:r>
            <a:r>
              <a:rPr lang="en-GB" sz="4400" dirty="0" smtClean="0"/>
              <a:t>17:21For </a:t>
            </a:r>
            <a:r>
              <a:rPr lang="en-GB" sz="4400" dirty="0"/>
              <a:t>behold, the kingdom of God is within you [in your hearts] and among you [surrounding you].</a:t>
            </a:r>
          </a:p>
        </p:txBody>
      </p:sp>
    </p:spTree>
    <p:extLst>
      <p:ext uri="{BB962C8B-B14F-4D97-AF65-F5344CB8AC3E}">
        <p14:creationId xmlns:p14="http://schemas.microsoft.com/office/powerpoint/2010/main" val="3032898205"/>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20000"/>
          </a:bodyPr>
          <a:lstStyle/>
          <a:p>
            <a:r>
              <a:rPr lang="en-GB" sz="4400" dirty="0"/>
              <a:t>kingdom is within me and Isa 9 there is no end to the increase of His government (kingdom) and peace shalom, wholeness  it must Increase expand grow in me and through me and around me</a:t>
            </a:r>
            <a:r>
              <a:rPr lang="en-GB" sz="4400" dirty="0" smtClean="0"/>
              <a:t>.</a:t>
            </a:r>
            <a:endParaRPr lang="en-GB" sz="4400" dirty="0"/>
          </a:p>
          <a:p>
            <a:r>
              <a:rPr lang="en-GB" sz="4400" dirty="0"/>
              <a:t>Isaiah 9:7 There will be no end to the increase of His government or of peace, On the throne of David and over his kingdom, To establish it and to uphold it with justice and righteousness From then on and forevermore. The zeal of the Lord of hosts will accomplish this.</a:t>
            </a:r>
          </a:p>
          <a:p>
            <a:endParaRPr lang="en-GB" sz="4400" dirty="0"/>
          </a:p>
        </p:txBody>
      </p:sp>
    </p:spTree>
    <p:extLst>
      <p:ext uri="{BB962C8B-B14F-4D97-AF65-F5344CB8AC3E}">
        <p14:creationId xmlns:p14="http://schemas.microsoft.com/office/powerpoint/2010/main" val="1549255469"/>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Liquid light- interspatial matrix interface my spirit</a:t>
            </a:r>
          </a:p>
        </p:txBody>
      </p:sp>
    </p:spTree>
    <p:extLst>
      <p:ext uri="{BB962C8B-B14F-4D97-AF65-F5344CB8AC3E}">
        <p14:creationId xmlns:p14="http://schemas.microsoft.com/office/powerpoint/2010/main" val="3796925575"/>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a:t>Holy spirit Living water my source My well My fountain My spring My stream my river my insight my revelation My direction my guidance my abundant life my heavenly flow my heavenly Connection my filling my Overflowing my creativity my zero point energy my joy my Extravagance my exuberance my effulgence  my eternal life source.</a:t>
            </a:r>
          </a:p>
        </p:txBody>
      </p:sp>
    </p:spTree>
    <p:extLst>
      <p:ext uri="{BB962C8B-B14F-4D97-AF65-F5344CB8AC3E}">
        <p14:creationId xmlns:p14="http://schemas.microsoft.com/office/powerpoint/2010/main" val="2094201206"/>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Jesus my friend my brother my lover my Lord my king my model my example my Rabi my master my disciples my Word my Way my Truth my Life my door my Shepherd my Resurrection my light my Saviour  my High Priest my advocate my </a:t>
            </a:r>
            <a:r>
              <a:rPr lang="en-GB" sz="4400" dirty="0" err="1"/>
              <a:t>interceder</a:t>
            </a:r>
            <a:r>
              <a:rPr lang="en-GB" sz="4400" dirty="0"/>
              <a:t> my yoke my song my Jesus</a:t>
            </a:r>
          </a:p>
        </p:txBody>
      </p:sp>
    </p:spTree>
    <p:extLst>
      <p:ext uri="{BB962C8B-B14F-4D97-AF65-F5344CB8AC3E}">
        <p14:creationId xmlns:p14="http://schemas.microsoft.com/office/powerpoint/2010/main" val="3355220555"/>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John 14:16-17 I will ask the Father, and He will give you another Helper, that He may be with you forever;  that is the Spirit of truth, whom the world cannot receive, because it does not see Him or know Him, but you know Him because He abides with you and will be in you.</a:t>
            </a:r>
          </a:p>
        </p:txBody>
      </p:sp>
    </p:spTree>
    <p:extLst>
      <p:ext uri="{BB962C8B-B14F-4D97-AF65-F5344CB8AC3E}">
        <p14:creationId xmlns:p14="http://schemas.microsoft.com/office/powerpoint/2010/main" val="1672772235"/>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10000"/>
          </a:bodyPr>
          <a:lstStyle/>
          <a:p>
            <a:r>
              <a:rPr lang="en-GB" sz="4400" dirty="0"/>
              <a:t>John 14:20, 23, 25-26 In that day you will know that I am in My Father, and you in Me, and I in you.  Jesus answered and said to him, "If anyone loves Me, he will keep My word; and My Father will love him, and We will come to him and make Our abode with him.  "These things I have spoken to you while abiding with you.  But the Helper, the Holy Spirit, whom the Father will send in My name, He will teach you all things, and bring to your remembrance all that I said to you.</a:t>
            </a:r>
          </a:p>
        </p:txBody>
      </p:sp>
    </p:spTree>
    <p:extLst>
      <p:ext uri="{BB962C8B-B14F-4D97-AF65-F5344CB8AC3E}">
        <p14:creationId xmlns:p14="http://schemas.microsoft.com/office/powerpoint/2010/main" val="1465742070"/>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55000" lnSpcReduction="20000"/>
          </a:bodyPr>
          <a:lstStyle/>
          <a:p>
            <a:r>
              <a:rPr lang="en-GB" sz="4400" dirty="0"/>
              <a:t>John 15:26 "When the Helper comes, whom I will send to you from the Father, that is the Spirit of truth who proceeds from the Father, He will testify about Me,</a:t>
            </a:r>
          </a:p>
          <a:p>
            <a:r>
              <a:rPr lang="en-GB" sz="4400" dirty="0"/>
              <a:t>John 16:7-15 But I tell you the truth, it is to your advantage that I go away; for if I do not go away, the Helper will not come to you; but if I go, I will send Him to you.  And He, when He comes, will convict the world concerning sin and righteousness and judgment;  concerning sin, because they do not believe in Me;  and concerning righteousness, because I go to the Father and you no longer see Me;  and concerning judgment, because the ruler of this world has been judged.    "I have many more things to say to you, but you cannot bear them now.  But when He, the Spirit of truth, comes, He will guide you into all the truth; for He will not speak on His own initiative, but whatever He hears, He will speak; and He will disclose to you what is to come.  He will glorify Me, for He will take of Mine and will disclose it to you.  All things that the Father has are Mine; therefore I said that He takes of Mine and will disclose it to you</a:t>
            </a:r>
            <a:r>
              <a:rPr lang="en-GB" sz="4400" dirty="0" smtClean="0"/>
              <a:t>.</a:t>
            </a:r>
            <a:endParaRPr lang="en-GB" sz="4400" dirty="0"/>
          </a:p>
        </p:txBody>
      </p:sp>
    </p:spTree>
    <p:extLst>
      <p:ext uri="{BB962C8B-B14F-4D97-AF65-F5344CB8AC3E}">
        <p14:creationId xmlns:p14="http://schemas.microsoft.com/office/powerpoint/2010/main" val="35828032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pPr>
              <a:lnSpc>
                <a:spcPct val="110000"/>
              </a:lnSpc>
              <a:spcBef>
                <a:spcPts val="600"/>
              </a:spcBef>
            </a:pPr>
            <a:r>
              <a:rPr lang="en-GB" sz="4400" dirty="0" smtClean="0">
                <a:effectLst/>
              </a:rPr>
              <a:t>Heavenly encounter where my Father wound was removed</a:t>
            </a:r>
          </a:p>
          <a:p>
            <a:pPr>
              <a:lnSpc>
                <a:spcPct val="110000"/>
              </a:lnSpc>
              <a:spcBef>
                <a:spcPts val="600"/>
              </a:spcBef>
            </a:pPr>
            <a:r>
              <a:rPr lang="en-GB" sz="4400" dirty="0" smtClean="0">
                <a:effectLst/>
              </a:rPr>
              <a:t>True intimacy </a:t>
            </a:r>
            <a:r>
              <a:rPr lang="en-GB" sz="4400" dirty="0" smtClean="0">
                <a:effectLst/>
              </a:rPr>
              <a:t>restored</a:t>
            </a:r>
          </a:p>
          <a:p>
            <a:pPr>
              <a:lnSpc>
                <a:spcPct val="110000"/>
              </a:lnSpc>
              <a:spcBef>
                <a:spcPts val="600"/>
              </a:spcBef>
            </a:pPr>
            <a:r>
              <a:rPr lang="en-GB" sz="4400" dirty="0" smtClean="0">
                <a:effectLst/>
              </a:rPr>
              <a:t>Healed wounds </a:t>
            </a:r>
            <a:r>
              <a:rPr lang="en-GB" sz="4400" dirty="0">
                <a:effectLst/>
              </a:rPr>
              <a:t>from </a:t>
            </a:r>
            <a:r>
              <a:rPr lang="en-GB" sz="4400" dirty="0" smtClean="0">
                <a:effectLst/>
              </a:rPr>
              <a:t>-100 to 0</a:t>
            </a:r>
          </a:p>
          <a:p>
            <a:pPr>
              <a:lnSpc>
                <a:spcPct val="110000"/>
              </a:lnSpc>
              <a:spcBef>
                <a:spcPts val="600"/>
              </a:spcBef>
            </a:pPr>
            <a:r>
              <a:rPr lang="en-GB" sz="4400" dirty="0" smtClean="0">
                <a:effectLst/>
              </a:rPr>
              <a:t>What about the + 100</a:t>
            </a:r>
          </a:p>
          <a:p>
            <a:pPr>
              <a:lnSpc>
                <a:spcPct val="110000"/>
              </a:lnSpc>
              <a:spcBef>
                <a:spcPts val="600"/>
              </a:spcBef>
            </a:pPr>
            <a:r>
              <a:rPr lang="en-GB" sz="4400" dirty="0" smtClean="0">
                <a:effectLst/>
              </a:rPr>
              <a:t>Fathering revealed – free to be me</a:t>
            </a:r>
          </a:p>
          <a:p>
            <a:pPr>
              <a:lnSpc>
                <a:spcPct val="110000"/>
              </a:lnSpc>
              <a:spcBef>
                <a:spcPts val="600"/>
              </a:spcBef>
            </a:pPr>
            <a:r>
              <a:rPr lang="en-GB" sz="4400" dirty="0" smtClean="0">
                <a:effectLst/>
              </a:rPr>
              <a:t>Discovered the love of </a:t>
            </a:r>
            <a:r>
              <a:rPr lang="en-GB" sz="4400" dirty="0" smtClean="0">
                <a:effectLst/>
              </a:rPr>
              <a:t>my Father was unique designed for me</a:t>
            </a:r>
            <a:endParaRPr lang="en-GB" sz="4400" dirty="0">
              <a:effectLst/>
            </a:endParaRPr>
          </a:p>
        </p:txBody>
      </p:sp>
    </p:spTree>
    <p:extLst>
      <p:ext uri="{BB962C8B-B14F-4D97-AF65-F5344CB8AC3E}">
        <p14:creationId xmlns:p14="http://schemas.microsoft.com/office/powerpoint/2010/main" val="233589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r>
              <a:rPr lang="en-GB" sz="4400" dirty="0"/>
              <a:t>John 12:26 If anyone serves Me, he must follow Me; and where I am, there My servant will be also; if anyone serves Me, the Father will </a:t>
            </a:r>
            <a:r>
              <a:rPr lang="en-GB" sz="4400" dirty="0" smtClean="0"/>
              <a:t>honour </a:t>
            </a:r>
            <a:r>
              <a:rPr lang="en-GB" sz="4400" dirty="0"/>
              <a:t>him</a:t>
            </a:r>
            <a:r>
              <a:rPr lang="en-GB" sz="4400" dirty="0" smtClean="0"/>
              <a:t>.</a:t>
            </a:r>
            <a:endParaRPr lang="en-GB" sz="4400" dirty="0"/>
          </a:p>
          <a:p>
            <a:r>
              <a:rPr lang="en-GB" sz="4400" dirty="0"/>
              <a:t>John 13:34-35 A new commandment I give to you, that you love one another, even as I have loved you, that you also love one another.  By this all men will know that you are My disciples, if you have love for one another."</a:t>
            </a:r>
          </a:p>
          <a:p>
            <a:endParaRPr lang="en-GB" sz="4400" dirty="0"/>
          </a:p>
        </p:txBody>
      </p:sp>
    </p:spTree>
    <p:extLst>
      <p:ext uri="{BB962C8B-B14F-4D97-AF65-F5344CB8AC3E}">
        <p14:creationId xmlns:p14="http://schemas.microsoft.com/office/powerpoint/2010/main" val="3937622405"/>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r>
              <a:rPr lang="en-GB" sz="4400" dirty="0" smtClean="0"/>
              <a:t>John </a:t>
            </a:r>
            <a:r>
              <a:rPr lang="en-GB" sz="4400" dirty="0"/>
              <a:t>14:3, 6, 27 If I go and prepare a place for you, I will come again and receive you to Myself, that where I am, there you may be also.  Jesus said to him, "I am the way, and the truth, and the life; no one comes to the Father but through Me.  Peace I leave with you; My peace I give to you; not as the world gives do I give to you. Do not let your heart be troubled, nor let it be fearful.</a:t>
            </a:r>
          </a:p>
          <a:p>
            <a:endParaRPr lang="en-GB" sz="4400" dirty="0"/>
          </a:p>
        </p:txBody>
      </p:sp>
    </p:spTree>
    <p:extLst>
      <p:ext uri="{BB962C8B-B14F-4D97-AF65-F5344CB8AC3E}">
        <p14:creationId xmlns:p14="http://schemas.microsoft.com/office/powerpoint/2010/main" val="673297748"/>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77500" lnSpcReduction="20000"/>
          </a:bodyPr>
          <a:lstStyle/>
          <a:p>
            <a:r>
              <a:rPr lang="en-GB" sz="4400" dirty="0"/>
              <a:t>John 15:10-12, 14-15 If you keep My commandments, you will abide in My love; just as I have kept My Father's commandments and abide in His love.  These things I have spoken to you so that My joy may be in you, and that your joy may be made full.   "This is My commandment, that you love one another, just as I have loved you.  You are My friends if you do what I command you.  No longer do I call you slaves, for the slave does not know what his master is doing; but I have called you friends, for all things that I have heard from My Father I have made known to you.</a:t>
            </a:r>
          </a:p>
        </p:txBody>
      </p:sp>
    </p:spTree>
    <p:extLst>
      <p:ext uri="{BB962C8B-B14F-4D97-AF65-F5344CB8AC3E}">
        <p14:creationId xmlns:p14="http://schemas.microsoft.com/office/powerpoint/2010/main" val="783705078"/>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John 16:28, 33 I came forth from the Father and have come into the world; I am leaving the world again and going to the Father."    These things I have spoken to you, so that in Me you may have peace. In the world you have tribulation, but take courage; I have overcome the world."</a:t>
            </a:r>
          </a:p>
        </p:txBody>
      </p:sp>
    </p:spTree>
    <p:extLst>
      <p:ext uri="{BB962C8B-B14F-4D97-AF65-F5344CB8AC3E}">
        <p14:creationId xmlns:p14="http://schemas.microsoft.com/office/powerpoint/2010/main" val="2740731579"/>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70000" lnSpcReduction="20000"/>
          </a:bodyPr>
          <a:lstStyle/>
          <a:p>
            <a:r>
              <a:rPr lang="en-GB" sz="4400" dirty="0"/>
              <a:t>John 17:13, 16-18, 20-21, 26 But now I come to You; and these things I speak in the world so that they may have My joy made full in themselves.  They are not of the world, even as I am not of the world.  Sanctify them in the truth; Your word is truth.  As You sent Me into the world, I also have sent them into the world.  "I do not ask on behalf of these alone, but for those also who believe in Me through their word;  that they may all be one; even as You, Father, are in Me and I in You, that they also may be in Us, so that the world may believe that You sent Me.  and I have made Your name known to them, and will make it known, so that the love with which You loved Me may be in them, and I in them."</a:t>
            </a:r>
          </a:p>
        </p:txBody>
      </p:sp>
    </p:spTree>
    <p:extLst>
      <p:ext uri="{BB962C8B-B14F-4D97-AF65-F5344CB8AC3E}">
        <p14:creationId xmlns:p14="http://schemas.microsoft.com/office/powerpoint/2010/main" val="3534684268"/>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20000"/>
          </a:bodyPr>
          <a:lstStyle/>
          <a:p>
            <a:r>
              <a:rPr lang="en-GB" sz="4400" dirty="0"/>
              <a:t>Source of life John 4:13 living water connection to heaven. Fountain Spring eternal life connection to eternity quality of heavens Source. Drink walk wade Swim baptised filled Spirit. John 7 rivers of living water Flow streams make glad. </a:t>
            </a:r>
            <a:r>
              <a:rPr lang="en-GB" sz="4400" dirty="0" err="1"/>
              <a:t>Ezek</a:t>
            </a:r>
            <a:r>
              <a:rPr lang="en-GB" sz="4400" dirty="0"/>
              <a:t> 47 flows from kingdom first love gate trickles flows deeper and deeper to engage the garden of our hearts Ps 23 quiet waters</a:t>
            </a:r>
          </a:p>
          <a:p>
            <a:r>
              <a:rPr lang="en-GB" sz="4400" dirty="0"/>
              <a:t>life to the world turns death into rife. Resurrection life power Rom 6 baptised into the river</a:t>
            </a:r>
            <a:r>
              <a:rPr lang="en-GB" sz="4400" dirty="0" smtClean="0"/>
              <a:t>.</a:t>
            </a:r>
            <a:endParaRPr lang="en-GB" sz="4400" dirty="0"/>
          </a:p>
        </p:txBody>
      </p:sp>
    </p:spTree>
    <p:extLst>
      <p:ext uri="{BB962C8B-B14F-4D97-AF65-F5344CB8AC3E}">
        <p14:creationId xmlns:p14="http://schemas.microsoft.com/office/powerpoint/2010/main" val="3766733021"/>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r>
              <a:rPr lang="en-GB" sz="4400" dirty="0"/>
              <a:t>Matthew 11:27, 29-30 All things have been handed over to Me by My Father; and no one knows the Son except the Father; nor does anyone know the Father except the Son, and anyone to whom the Son wills to reveal Him.    Take My yoke upon you and learn from Me, for I am gentle and humble in heart, and you will find rest for your souls .  For My yoke is easy and My burden is light."</a:t>
            </a:r>
          </a:p>
        </p:txBody>
      </p:sp>
    </p:spTree>
    <p:extLst>
      <p:ext uri="{BB962C8B-B14F-4D97-AF65-F5344CB8AC3E}">
        <p14:creationId xmlns:p14="http://schemas.microsoft.com/office/powerpoint/2010/main" val="3022270093"/>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10000"/>
          </a:bodyPr>
          <a:lstStyle/>
          <a:p>
            <a:r>
              <a:rPr lang="en-GB" sz="4400" dirty="0"/>
              <a:t>John 4:10, 13-14 Jesus answered and said to her, "If you knew the gift of God, and who it is who says to you, 'Give Me a drink,' you would have asked Him, and He would have given you living water."  Jesus answered and said to her, "Everyone who drinks of this water will thirst again;  but whoever drinks of the water that I will give him shall never thirst; but the water that I will give him will become in him a well of water springing up to eternal life."</a:t>
            </a:r>
          </a:p>
        </p:txBody>
      </p:sp>
    </p:spTree>
    <p:extLst>
      <p:ext uri="{BB962C8B-B14F-4D97-AF65-F5344CB8AC3E}">
        <p14:creationId xmlns:p14="http://schemas.microsoft.com/office/powerpoint/2010/main" val="2401743793"/>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20000"/>
          </a:bodyPr>
          <a:lstStyle/>
          <a:p>
            <a:r>
              <a:rPr lang="en-GB" sz="4400" dirty="0"/>
              <a:t>John 7:37-39 Now on the last day, the great day of the feast, Jesus stood and cried out, saying, "If anyone is thirsty, let him come to Me and drink.  He who believes in Me, as the Scripture said, 'From his innermost being will flow rivers of living water.'"  But this He spoke of the Spirit, whom those who believed in Him were to receive; for the Spirit was not yet given, because Jesus was not yet glorified.</a:t>
            </a:r>
          </a:p>
        </p:txBody>
      </p:sp>
    </p:spTree>
    <p:extLst>
      <p:ext uri="{BB962C8B-B14F-4D97-AF65-F5344CB8AC3E}">
        <p14:creationId xmlns:p14="http://schemas.microsoft.com/office/powerpoint/2010/main" val="2513978762"/>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Ezekiel 47:1 Then he brought me back to the door of the house; and behold, water was flowing from under the threshold of the house toward the east, for the house faced east. And the water was flowing down from under, from the right side of the house, from south of the altar.</a:t>
            </a:r>
          </a:p>
        </p:txBody>
      </p:sp>
    </p:spTree>
    <p:extLst>
      <p:ext uri="{BB962C8B-B14F-4D97-AF65-F5344CB8AC3E}">
        <p14:creationId xmlns:p14="http://schemas.microsoft.com/office/powerpoint/2010/main" val="18857317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27957" y="877282"/>
            <a:ext cx="9144000" cy="5980718"/>
          </a:xfrm>
          <a:effectLst/>
        </p:spPr>
        <p:txBody>
          <a:bodyPr lIns="0" tIns="0" rIns="0" bIns="0">
            <a:normAutofit lnSpcReduction="10000"/>
          </a:bodyPr>
          <a:lstStyle/>
          <a:p>
            <a:r>
              <a:rPr lang="en-GB" sz="4400" dirty="0"/>
              <a:t>Fathering </a:t>
            </a:r>
            <a:r>
              <a:rPr lang="en-GB" sz="4400" dirty="0" smtClean="0"/>
              <a:t>intimacy </a:t>
            </a:r>
            <a:r>
              <a:rPr lang="en-GB" sz="4400" dirty="0"/>
              <a:t>= Languages of </a:t>
            </a:r>
            <a:r>
              <a:rPr lang="en-GB" sz="4400" dirty="0" smtClean="0"/>
              <a:t>love</a:t>
            </a:r>
          </a:p>
          <a:p>
            <a:r>
              <a:rPr lang="en-GB" sz="4400" dirty="0" smtClean="0"/>
              <a:t>Gift-giving</a:t>
            </a:r>
            <a:r>
              <a:rPr lang="en-GB" sz="4400" dirty="0"/>
              <a:t>.</a:t>
            </a:r>
          </a:p>
          <a:p>
            <a:r>
              <a:rPr lang="en-GB" sz="4400" dirty="0"/>
              <a:t>Quality time.</a:t>
            </a:r>
          </a:p>
          <a:p>
            <a:r>
              <a:rPr lang="en-GB" sz="4400" dirty="0"/>
              <a:t>Words of affirmation.</a:t>
            </a:r>
          </a:p>
          <a:p>
            <a:r>
              <a:rPr lang="en-GB" sz="4400" dirty="0"/>
              <a:t>Physical </a:t>
            </a:r>
            <a:r>
              <a:rPr lang="en-GB" sz="4400" dirty="0" smtClean="0"/>
              <a:t>affection.</a:t>
            </a:r>
            <a:endParaRPr lang="en-GB" sz="4400" dirty="0"/>
          </a:p>
          <a:p>
            <a:r>
              <a:rPr lang="en-GB" sz="4400" dirty="0"/>
              <a:t>Acts of service</a:t>
            </a:r>
            <a:r>
              <a:rPr lang="en-GB" sz="4400" dirty="0" smtClean="0"/>
              <a:t>.</a:t>
            </a:r>
          </a:p>
          <a:p>
            <a:r>
              <a:rPr lang="en-GB" sz="4400" dirty="0"/>
              <a:t>Languages </a:t>
            </a:r>
            <a:r>
              <a:rPr lang="en-GB" sz="4400" dirty="0" smtClean="0"/>
              <a:t>may correspond </a:t>
            </a:r>
            <a:r>
              <a:rPr lang="en-GB" sz="4400" dirty="0"/>
              <a:t>to different </a:t>
            </a:r>
            <a:r>
              <a:rPr lang="en-GB" sz="4400" dirty="0" smtClean="0"/>
              <a:t>redemptive gift </a:t>
            </a:r>
            <a:r>
              <a:rPr lang="en-GB" sz="4400" dirty="0"/>
              <a:t>types</a:t>
            </a:r>
          </a:p>
          <a:p>
            <a:endParaRPr lang="en-GB" sz="4400" dirty="0">
              <a:effectLst>
                <a:outerShdw blurRad="38100" dist="38100" dir="2700000" algn="ctr" rotWithShape="0">
                  <a:schemeClr val="bg1"/>
                </a:outerShdw>
              </a:effectLst>
            </a:endParaRPr>
          </a:p>
        </p:txBody>
      </p:sp>
    </p:spTree>
    <p:extLst>
      <p:ext uri="{BB962C8B-B14F-4D97-AF65-F5344CB8AC3E}">
        <p14:creationId xmlns:p14="http://schemas.microsoft.com/office/powerpoint/2010/main" val="79225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62500" lnSpcReduction="20000"/>
          </a:bodyPr>
          <a:lstStyle/>
          <a:p>
            <a:r>
              <a:rPr lang="en-GB" sz="4400" dirty="0"/>
              <a:t>Ezekiel 47:7-9, 12 </a:t>
            </a:r>
          </a:p>
          <a:p>
            <a:r>
              <a:rPr lang="en-GB" sz="4400" dirty="0"/>
              <a:t>Now when I had returned, behold, on the bank of the river there were very many trees on the one side and on the other. Then he said to me, "These waters go out toward the eastern region and go down into the </a:t>
            </a:r>
            <a:r>
              <a:rPr lang="en-GB" sz="4400" dirty="0" err="1"/>
              <a:t>Arabah</a:t>
            </a:r>
            <a:r>
              <a:rPr lang="en-GB" sz="4400" dirty="0"/>
              <a:t>; then they go toward the sea, being made to flow into the sea, and the waters of the sea become fresh. It will come about that every living creature which swarms in every place where the river goes, will live. And there will be very many fish, for these waters go there and the others become fresh; so everything will live where the river goes. By the river on its bank, on one side and on the other, will grow all kinds of trees for food. Their leaves will not wither and their fruit will not fail. They will bear every month because their water flows from the sanctuary, and their fruit will be for food and their leaves for healing</a:t>
            </a:r>
            <a:r>
              <a:rPr lang="en-GB" sz="4400" dirty="0" smtClean="0"/>
              <a:t>."</a:t>
            </a:r>
            <a:endParaRPr lang="en-GB" sz="4400" dirty="0"/>
          </a:p>
        </p:txBody>
      </p:sp>
    </p:spTree>
    <p:extLst>
      <p:ext uri="{BB962C8B-B14F-4D97-AF65-F5344CB8AC3E}">
        <p14:creationId xmlns:p14="http://schemas.microsoft.com/office/powerpoint/2010/main" val="111136798"/>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a:t>Revelation 22:1-2 Then he showed me a river of the water of life, clear as crystal, coming from the throne of God and of the Lamb, in the middle of its street. On either side of the river was the tree of life, bearing twelve kinds of fruit, yielding its fruit every month; and the leaves of the tree were for the healing of the nations.</a:t>
            </a:r>
          </a:p>
        </p:txBody>
      </p:sp>
    </p:spTree>
    <p:extLst>
      <p:ext uri="{BB962C8B-B14F-4D97-AF65-F5344CB8AC3E}">
        <p14:creationId xmlns:p14="http://schemas.microsoft.com/office/powerpoint/2010/main" val="2383014203"/>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20000"/>
          </a:bodyPr>
          <a:lstStyle/>
          <a:p>
            <a:r>
              <a:rPr lang="en-GB" sz="4400" dirty="0"/>
              <a:t>John 11:25 Jesus said to her, "I am the resurrection and the life; he who believes in Me will live even if he dies</a:t>
            </a:r>
            <a:r>
              <a:rPr lang="en-GB" sz="4400" dirty="0" smtClean="0"/>
              <a:t>,</a:t>
            </a:r>
          </a:p>
          <a:p>
            <a:r>
              <a:rPr lang="en-GB" sz="4400" dirty="0"/>
              <a:t>Romans 6:5 For if we have become united with Him in the likeness of His death, certainly we shall also be in the likeness of His resurrection</a:t>
            </a:r>
            <a:r>
              <a:rPr lang="en-GB" sz="4400" dirty="0" smtClean="0"/>
              <a:t>,</a:t>
            </a:r>
            <a:endParaRPr lang="en-GB" sz="4400" dirty="0"/>
          </a:p>
          <a:p>
            <a:r>
              <a:rPr lang="en-GB" sz="4400" dirty="0"/>
              <a:t>Philippians 3:10 that I may know Him and the power of His resurrection and the fellowship of His sufferings, being conformed to His death;</a:t>
            </a:r>
          </a:p>
          <a:p>
            <a:pPr marL="0" indent="0">
              <a:buNone/>
            </a:pPr>
            <a:endParaRPr lang="en-GB" sz="4400" dirty="0"/>
          </a:p>
        </p:txBody>
      </p:sp>
    </p:spTree>
    <p:extLst>
      <p:ext uri="{BB962C8B-B14F-4D97-AF65-F5344CB8AC3E}">
        <p14:creationId xmlns:p14="http://schemas.microsoft.com/office/powerpoint/2010/main" val="3720032233"/>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70000" lnSpcReduction="20000"/>
          </a:bodyPr>
          <a:lstStyle/>
          <a:p>
            <a:r>
              <a:rPr lang="en-GB" sz="4400" dirty="0"/>
              <a:t>1 Corinthians 15:42-49 So also is the resurrection of the dead. It is sown a perishable body, it is raised an imperishable body;  it is sown in </a:t>
            </a:r>
            <a:r>
              <a:rPr lang="en-GB" sz="4400" dirty="0" err="1"/>
              <a:t>dishonor</a:t>
            </a:r>
            <a:r>
              <a:rPr lang="en-GB" sz="4400" dirty="0"/>
              <a:t>, it is raised in glory; it is sown in weakness, it is raised in power; it is sown a natural body, it is raised a spiritual body. If there is a natural body, there is also a spiritual body.  So also it is written, "The first man , Adam, became a living soul ." The last Adam became a life-giving spirit. However, the spiritual is not first, but the natural; then the spiritual. The first man is from the earth, earthy; the second man is from heaven. As is the earthy, so also are those who are earthy; and as is the heavenly, so also are those who are heavenly. Just as we have borne the image of the earthy, we will also bear the image of the heavenly.</a:t>
            </a:r>
          </a:p>
        </p:txBody>
      </p:sp>
    </p:spTree>
    <p:extLst>
      <p:ext uri="{BB962C8B-B14F-4D97-AF65-F5344CB8AC3E}">
        <p14:creationId xmlns:p14="http://schemas.microsoft.com/office/powerpoint/2010/main" val="3264276006"/>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a:t>Psalms 46:4 There is a river whose streams make glad the city of God, The holy dwelling places of the Most High</a:t>
            </a:r>
            <a:r>
              <a:rPr lang="en-GB" sz="4400" dirty="0" smtClean="0"/>
              <a:t>.</a:t>
            </a:r>
            <a:endParaRPr lang="en-GB" sz="4400" dirty="0"/>
          </a:p>
          <a:p>
            <a:r>
              <a:rPr lang="en-GB" sz="4400" dirty="0"/>
              <a:t>Psalms 1:3 He will be like a tree firmly planted by streams of water, Which yields its fruit in its season And its leaf does not wither; And in whatever he does, he prospers.</a:t>
            </a:r>
          </a:p>
          <a:p>
            <a:endParaRPr lang="en-GB" sz="4400" dirty="0"/>
          </a:p>
        </p:txBody>
      </p:sp>
    </p:spTree>
    <p:extLst>
      <p:ext uri="{BB962C8B-B14F-4D97-AF65-F5344CB8AC3E}">
        <p14:creationId xmlns:p14="http://schemas.microsoft.com/office/powerpoint/2010/main" val="2787041424"/>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70000" lnSpcReduction="20000"/>
          </a:bodyPr>
          <a:lstStyle/>
          <a:p>
            <a:r>
              <a:rPr lang="en-GB" sz="4400" dirty="0"/>
              <a:t>Song of Solomon 4:15-16 " You are a garden spring, A well of fresh water, And streams flowing from Lebanon." " Awake, O north wind,  And come, wind of the south; Make my garden breathe out fragrance,  Let its spices be wafted abroad. May my beloved come into his garden And eat its choice fruits!</a:t>
            </a:r>
          </a:p>
          <a:p>
            <a:r>
              <a:rPr lang="en-GB" sz="4400" dirty="0"/>
              <a:t>Amos 5:24 "But let justice roll down like waters And righteousness like an ever-flowing stream.</a:t>
            </a:r>
          </a:p>
          <a:p>
            <a:r>
              <a:rPr lang="en-GB" sz="4400" dirty="0"/>
              <a:t>Jeremiah 17:7-8 "Blessed is the man who trusts in the </a:t>
            </a:r>
            <a:r>
              <a:rPr lang="en-GB" sz="4400" dirty="0" smtClean="0"/>
              <a:t>Lord  </a:t>
            </a:r>
            <a:r>
              <a:rPr lang="en-GB" sz="4400" dirty="0"/>
              <a:t>And whose trust is the Lord . "For he will be like a tree planted by the water, That extends its roots by a stream And will not fear when the heat comes; But its leaves will be green, And it will not be anxious in a year of drought Nor cease to yield fruit</a:t>
            </a:r>
            <a:r>
              <a:rPr lang="en-GB" sz="4400" dirty="0" smtClean="0"/>
              <a:t>.</a:t>
            </a:r>
            <a:endParaRPr lang="en-GB" sz="4400" dirty="0"/>
          </a:p>
        </p:txBody>
      </p:sp>
    </p:spTree>
    <p:extLst>
      <p:ext uri="{BB962C8B-B14F-4D97-AF65-F5344CB8AC3E}">
        <p14:creationId xmlns:p14="http://schemas.microsoft.com/office/powerpoint/2010/main" val="2721907775"/>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77500" lnSpcReduction="20000"/>
          </a:bodyPr>
          <a:lstStyle/>
          <a:p>
            <a:r>
              <a:rPr lang="en-GB" sz="4400" dirty="0"/>
              <a:t>Isaiah 30:25-26 On every lofty mountain and on every high hill there will be streams running with water on the day of the great slaughter, when the towers fall. The light of the moon will be as the light of the sun, and the light of the sun will be seven times brighter, like the light of seven days, on the day the L </a:t>
            </a:r>
            <a:r>
              <a:rPr lang="en-GB" sz="4400" dirty="0" err="1"/>
              <a:t>ord</a:t>
            </a:r>
            <a:r>
              <a:rPr lang="en-GB" sz="4400" dirty="0"/>
              <a:t> binds up the fracture of His people and heals the bruise He has inflicted.</a:t>
            </a:r>
          </a:p>
          <a:p>
            <a:r>
              <a:rPr lang="en-GB" sz="4400" dirty="0"/>
              <a:t>Isaiah 44:3 'For I will pour out water on the thirsty land  And streams on the dry ground; I will pour out My Spirit on your offspring And My blessing on your descendants;</a:t>
            </a:r>
          </a:p>
          <a:p>
            <a:endParaRPr lang="en-GB" sz="4400" dirty="0"/>
          </a:p>
        </p:txBody>
      </p:sp>
    </p:spTree>
    <p:extLst>
      <p:ext uri="{BB962C8B-B14F-4D97-AF65-F5344CB8AC3E}">
        <p14:creationId xmlns:p14="http://schemas.microsoft.com/office/powerpoint/2010/main" val="1293296502"/>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161165622"/>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2410997069"/>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20000"/>
          </a:bodyPr>
          <a:lstStyle/>
          <a:p>
            <a:r>
              <a:rPr lang="en-GB" sz="4400" dirty="0"/>
              <a:t>River of life </a:t>
            </a:r>
            <a:r>
              <a:rPr lang="en-GB" sz="4400" dirty="0" err="1"/>
              <a:t>engagIng</a:t>
            </a:r>
            <a:r>
              <a:rPr lang="en-GB" sz="4400" dirty="0"/>
              <a:t> Source crystal from  the tree of life pathway from eternity throne grace river flowing with grace and faith. </a:t>
            </a:r>
            <a:r>
              <a:rPr lang="en-GB" sz="4400" dirty="0" err="1"/>
              <a:t>Parakletos</a:t>
            </a:r>
            <a:r>
              <a:rPr lang="en-GB" sz="4400" dirty="0"/>
              <a:t> </a:t>
            </a:r>
          </a:p>
          <a:p>
            <a:r>
              <a:rPr lang="en-GB" sz="4400" dirty="0"/>
              <a:t>Yoke of Jesus engaging rest friend joint heirs </a:t>
            </a:r>
          </a:p>
          <a:p>
            <a:r>
              <a:rPr lang="en-GB" sz="4400" dirty="0"/>
              <a:t>Seat of rest and government Fathers tutoring 7 spirits God wisdom cloud of witnesses Gal 4 </a:t>
            </a:r>
            <a:r>
              <a:rPr lang="en-GB" sz="4400" dirty="0" smtClean="0"/>
              <a:t>family</a:t>
            </a:r>
            <a:endParaRPr lang="en-GB" sz="4400" dirty="0"/>
          </a:p>
          <a:p>
            <a:r>
              <a:rPr lang="en-GB" sz="4400" dirty="0"/>
              <a:t>Kingdom within never end to the increase of His </a:t>
            </a:r>
            <a:r>
              <a:rPr lang="en-GB" sz="4400" dirty="0" smtClean="0"/>
              <a:t>government</a:t>
            </a:r>
            <a:endParaRPr lang="en-GB" sz="4400" dirty="0"/>
          </a:p>
          <a:p>
            <a:r>
              <a:rPr lang="en-GB" sz="4400" dirty="0"/>
              <a:t>our Spirit holy holies 4 faces God FSS our spirit agreement window doorway heaven.</a:t>
            </a:r>
          </a:p>
        </p:txBody>
      </p:sp>
    </p:spTree>
    <p:extLst>
      <p:ext uri="{BB962C8B-B14F-4D97-AF65-F5344CB8AC3E}">
        <p14:creationId xmlns:p14="http://schemas.microsoft.com/office/powerpoint/2010/main" val="27875055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pPr>
              <a:lnSpc>
                <a:spcPct val="120000"/>
              </a:lnSpc>
              <a:spcBef>
                <a:spcPts val="600"/>
              </a:spcBef>
            </a:pPr>
            <a:r>
              <a:rPr lang="en-GB" dirty="0" smtClean="0"/>
              <a:t>Quality time </a:t>
            </a:r>
            <a:r>
              <a:rPr lang="en-GB" dirty="0" smtClean="0"/>
              <a:t>the Father </a:t>
            </a:r>
            <a:r>
              <a:rPr lang="en-GB" dirty="0" smtClean="0"/>
              <a:t>sharing </a:t>
            </a:r>
            <a:r>
              <a:rPr lang="en-GB" dirty="0"/>
              <a:t>revelation with </a:t>
            </a:r>
            <a:r>
              <a:rPr lang="en-GB" dirty="0" smtClean="0"/>
              <a:t>me is my heavenly love language </a:t>
            </a:r>
          </a:p>
          <a:p>
            <a:pPr>
              <a:lnSpc>
                <a:spcPct val="120000"/>
              </a:lnSpc>
              <a:spcBef>
                <a:spcPts val="600"/>
              </a:spcBef>
            </a:pPr>
            <a:r>
              <a:rPr lang="en-GB" dirty="0" smtClean="0"/>
              <a:t>Speaking </a:t>
            </a:r>
            <a:r>
              <a:rPr lang="en-GB" dirty="0"/>
              <a:t>to me does it for </a:t>
            </a:r>
            <a:r>
              <a:rPr lang="en-GB" dirty="0" smtClean="0"/>
              <a:t>me,</a:t>
            </a:r>
            <a:r>
              <a:rPr lang="en-GB" dirty="0" smtClean="0"/>
              <a:t> revealing things to me makes me feel special and loved </a:t>
            </a:r>
            <a:endParaRPr lang="en-GB" dirty="0" smtClean="0"/>
          </a:p>
          <a:p>
            <a:pPr>
              <a:lnSpc>
                <a:spcPct val="120000"/>
              </a:lnSpc>
              <a:spcBef>
                <a:spcPts val="600"/>
              </a:spcBef>
            </a:pPr>
            <a:r>
              <a:rPr lang="en-GB" dirty="0" smtClean="0"/>
              <a:t>Books</a:t>
            </a:r>
            <a:r>
              <a:rPr lang="en-GB" dirty="0"/>
              <a:t>, films, </a:t>
            </a:r>
            <a:r>
              <a:rPr lang="en-GB" dirty="0" smtClean="0"/>
              <a:t>word, </a:t>
            </a:r>
            <a:r>
              <a:rPr lang="en-GB" dirty="0"/>
              <a:t>visions, </a:t>
            </a:r>
            <a:r>
              <a:rPr lang="en-GB" dirty="0" smtClean="0"/>
              <a:t>impressions</a:t>
            </a:r>
            <a:r>
              <a:rPr lang="en-GB" dirty="0"/>
              <a:t>, concepts, </a:t>
            </a:r>
            <a:r>
              <a:rPr lang="en-GB" dirty="0" smtClean="0"/>
              <a:t>ideas</a:t>
            </a:r>
          </a:p>
          <a:p>
            <a:pPr>
              <a:lnSpc>
                <a:spcPct val="120000"/>
              </a:lnSpc>
              <a:spcBef>
                <a:spcPts val="600"/>
              </a:spcBef>
            </a:pPr>
            <a:r>
              <a:rPr lang="en-GB" dirty="0" smtClean="0"/>
              <a:t>He speaks to me d</a:t>
            </a:r>
            <a:r>
              <a:rPr lang="en-GB" dirty="0" smtClean="0"/>
              <a:t>irectly </a:t>
            </a:r>
            <a:r>
              <a:rPr lang="en-GB" dirty="0"/>
              <a:t>when He answers my questions </a:t>
            </a:r>
            <a:r>
              <a:rPr lang="en-GB" dirty="0" smtClean="0"/>
              <a:t>always His </a:t>
            </a:r>
            <a:r>
              <a:rPr lang="en-GB" dirty="0" smtClean="0"/>
              <a:t>way </a:t>
            </a:r>
            <a:endParaRPr lang="en-GB" dirty="0"/>
          </a:p>
        </p:txBody>
      </p:sp>
    </p:spTree>
    <p:extLst>
      <p:ext uri="{BB962C8B-B14F-4D97-AF65-F5344CB8AC3E}">
        <p14:creationId xmlns:p14="http://schemas.microsoft.com/office/powerpoint/2010/main" val="375257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70000" lnSpcReduction="20000"/>
          </a:bodyPr>
          <a:lstStyle/>
          <a:p>
            <a:r>
              <a:rPr lang="en-GB" sz="4400" dirty="0"/>
              <a:t>I am that I am Ex </a:t>
            </a:r>
          </a:p>
          <a:p>
            <a:r>
              <a:rPr lang="en-GB" sz="4400" dirty="0"/>
              <a:t>There is no flow without drinking priming the more you drink the greater the flew until you can walk in it. Draw from the well and release it to flow from our innermost being. The river is in you and you can be in the </a:t>
            </a:r>
            <a:r>
              <a:rPr lang="en-GB" sz="4400" dirty="0" smtClean="0"/>
              <a:t>river</a:t>
            </a:r>
            <a:endParaRPr lang="en-GB" sz="4400" dirty="0"/>
          </a:p>
          <a:p>
            <a:r>
              <a:rPr lang="en-GB" sz="4400" dirty="0"/>
              <a:t>I am is in me I am way truth life I am the resurrection and the life I am the good shepherd I am the light of the world I am the door I am the bread of life </a:t>
            </a:r>
          </a:p>
          <a:p>
            <a:r>
              <a:rPr lang="en-GB" sz="4400" dirty="0"/>
              <a:t>I am in My Father </a:t>
            </a:r>
          </a:p>
          <a:p>
            <a:r>
              <a:rPr lang="en-GB" sz="4400" dirty="0"/>
              <a:t>Jesus is in you and you are in Him</a:t>
            </a:r>
          </a:p>
          <a:p>
            <a:r>
              <a:rPr lang="en-GB" sz="4400" dirty="0"/>
              <a:t>The Father is in you and you in the Father</a:t>
            </a:r>
          </a:p>
          <a:p>
            <a:r>
              <a:rPr lang="en-GB" sz="4400" dirty="0"/>
              <a:t>You are My beloved son I am well pleased</a:t>
            </a:r>
            <a:r>
              <a:rPr lang="en-GB" sz="4400" dirty="0" smtClean="0"/>
              <a:t>.</a:t>
            </a:r>
            <a:endParaRPr lang="en-GB" sz="4400" dirty="0"/>
          </a:p>
        </p:txBody>
      </p:sp>
    </p:spTree>
    <p:extLst>
      <p:ext uri="{BB962C8B-B14F-4D97-AF65-F5344CB8AC3E}">
        <p14:creationId xmlns:p14="http://schemas.microsoft.com/office/powerpoint/2010/main" val="2782516310"/>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effectLst/>
              </a:rPr>
              <a:t>Holy Spirit Joy abundance </a:t>
            </a:r>
            <a:r>
              <a:rPr lang="en-GB" sz="4400" dirty="0" err="1">
                <a:effectLst/>
              </a:rPr>
              <a:t>joire</a:t>
            </a:r>
            <a:r>
              <a:rPr lang="en-GB" sz="4400" dirty="0">
                <a:effectLst/>
              </a:rPr>
              <a:t> de vie exuberance vitality</a:t>
            </a:r>
          </a:p>
          <a:p>
            <a:r>
              <a:rPr lang="en-GB" sz="4400" dirty="0">
                <a:effectLst/>
              </a:rPr>
              <a:t>Jesus peace shalom wholeness</a:t>
            </a:r>
          </a:p>
          <a:p>
            <a:r>
              <a:rPr lang="en-GB" sz="4400" dirty="0">
                <a:effectLst/>
              </a:rPr>
              <a:t>Father love acceptance affirmation approval </a:t>
            </a:r>
          </a:p>
          <a:p>
            <a:endParaRPr lang="en-GB" sz="4400" dirty="0">
              <a:effectLst/>
            </a:endParaRPr>
          </a:p>
        </p:txBody>
      </p:sp>
    </p:spTree>
    <p:extLst>
      <p:ext uri="{BB962C8B-B14F-4D97-AF65-F5344CB8AC3E}">
        <p14:creationId xmlns:p14="http://schemas.microsoft.com/office/powerpoint/2010/main" val="3211041810"/>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a:t>Holy spirit Living water my source My well My fountain My spring My stream my river my insight my revelation My direction my guidance my abundant life my heavenly flow my heavenly Connection my filling my Overflowing my creativity my zero point energy my joy my Extravagance my exuberance my effulgence  my eternal life source</a:t>
            </a:r>
          </a:p>
        </p:txBody>
      </p:sp>
    </p:spTree>
    <p:extLst>
      <p:ext uri="{BB962C8B-B14F-4D97-AF65-F5344CB8AC3E}">
        <p14:creationId xmlns:p14="http://schemas.microsoft.com/office/powerpoint/2010/main" val="2463253596"/>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Jesus my friend my brother my lover my Lord my king my model my example my Rabi my master my disciples my Word my Way my Truth my Life my door my Shepherd my Resurrection my light my Saviour  my High Priest my advocate my </a:t>
            </a:r>
            <a:r>
              <a:rPr lang="en-GB" sz="4400" dirty="0" err="1"/>
              <a:t>interceder</a:t>
            </a:r>
            <a:r>
              <a:rPr lang="en-GB" sz="4400" dirty="0"/>
              <a:t> my yoke my song my Jesus</a:t>
            </a:r>
          </a:p>
        </p:txBody>
      </p:sp>
    </p:spTree>
    <p:extLst>
      <p:ext uri="{BB962C8B-B14F-4D97-AF65-F5344CB8AC3E}">
        <p14:creationId xmlns:p14="http://schemas.microsoft.com/office/powerpoint/2010/main" val="2169220871"/>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20000"/>
          </a:bodyPr>
          <a:lstStyle/>
          <a:p>
            <a:r>
              <a:rPr lang="en-GB" sz="4400" dirty="0"/>
              <a:t>Father my creator my </a:t>
            </a:r>
            <a:r>
              <a:rPr lang="en-GB" sz="4400" dirty="0" err="1"/>
              <a:t>sustainer</a:t>
            </a:r>
            <a:r>
              <a:rPr lang="en-GB" sz="4400" dirty="0"/>
              <a:t> my essence my rest my shalom my affirmer my accepter My peace My love My provider my protector my healer my sanctifier my righteousness my banner My victory  my security my identity my anchor my hope my delight my purpose my glorifier my rock my restorer my reconciler my transformer my </a:t>
            </a:r>
            <a:r>
              <a:rPr lang="en-GB" sz="4400" dirty="0" err="1"/>
              <a:t>transfigurer</a:t>
            </a:r>
            <a:r>
              <a:rPr lang="en-GB" sz="4400" dirty="0"/>
              <a:t> My </a:t>
            </a:r>
            <a:r>
              <a:rPr lang="en-GB" sz="4400" dirty="0" err="1"/>
              <a:t>renewer</a:t>
            </a:r>
            <a:r>
              <a:rPr lang="en-GB" sz="4400" dirty="0"/>
              <a:t> my conformer my forgiver my strength my authority my power my eternal destination my eternal home my reference point. My Father</a:t>
            </a:r>
          </a:p>
        </p:txBody>
      </p:sp>
    </p:spTree>
    <p:extLst>
      <p:ext uri="{BB962C8B-B14F-4D97-AF65-F5344CB8AC3E}">
        <p14:creationId xmlns:p14="http://schemas.microsoft.com/office/powerpoint/2010/main" val="3204583219"/>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r>
              <a:rPr lang="en-GB" sz="4400" dirty="0"/>
              <a:t>God My Consuming fire My frequency My harmony My resonance My Manifold grace my Manifold wisdom My Melody My Rhythm My metronome My conductor My author My producer My composer </a:t>
            </a:r>
            <a:r>
              <a:rPr lang="en-GB" sz="4400" dirty="0" err="1"/>
              <a:t>Yod</a:t>
            </a:r>
            <a:r>
              <a:rPr lang="en-GB" sz="4400" dirty="0"/>
              <a:t> </a:t>
            </a:r>
            <a:r>
              <a:rPr lang="en-GB" sz="4400" dirty="0" err="1"/>
              <a:t>Hei</a:t>
            </a:r>
            <a:r>
              <a:rPr lang="en-GB" sz="4400" dirty="0"/>
              <a:t> </a:t>
            </a:r>
            <a:r>
              <a:rPr lang="en-GB" sz="4400" dirty="0" err="1"/>
              <a:t>Vav</a:t>
            </a:r>
            <a:r>
              <a:rPr lang="en-GB" sz="4400" dirty="0"/>
              <a:t> </a:t>
            </a:r>
            <a:r>
              <a:rPr lang="en-GB" sz="4400" dirty="0" err="1"/>
              <a:t>Hei</a:t>
            </a:r>
            <a:r>
              <a:rPr lang="en-GB" sz="4400" dirty="0"/>
              <a:t> My Lion My Ox My Eagle My Man My King my Prophet My Apostle My Priest My Home My dwelling place My covenant My all in all</a:t>
            </a:r>
          </a:p>
        </p:txBody>
      </p:sp>
    </p:spTree>
    <p:extLst>
      <p:ext uri="{BB962C8B-B14F-4D97-AF65-F5344CB8AC3E}">
        <p14:creationId xmlns:p14="http://schemas.microsoft.com/office/powerpoint/2010/main" val="117294893"/>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effectLst>
                <a:outerShdw blurRad="38100" dist="38100" dir="2700000" algn="ctr" rotWithShape="0">
                  <a:schemeClr val="bg1"/>
                </a:outerShdw>
              </a:effectLst>
            </a:endParaRPr>
          </a:p>
        </p:txBody>
      </p:sp>
    </p:spTree>
    <p:extLst>
      <p:ext uri="{BB962C8B-B14F-4D97-AF65-F5344CB8AC3E}">
        <p14:creationId xmlns:p14="http://schemas.microsoft.com/office/powerpoint/2010/main" val="925447506"/>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55000" lnSpcReduction="20000"/>
          </a:bodyPr>
          <a:lstStyle/>
          <a:p>
            <a:r>
              <a:rPr lang="en-GB" sz="4400" dirty="0"/>
              <a:t>seat rest and government yielded abdicated to Father Lordship kingship Rest Provision Blessing Protection. Matt 6:33 Seek first kingdom and His righteousness and everything added. Trust Him be at rest in peace living in the eye of the storm</a:t>
            </a:r>
            <a:r>
              <a:rPr lang="en-GB" sz="4400" dirty="0" smtClean="0"/>
              <a:t>.</a:t>
            </a:r>
            <a:endParaRPr lang="en-GB" sz="4400" dirty="0"/>
          </a:p>
          <a:p>
            <a:r>
              <a:rPr lang="en-GB" sz="4400" dirty="0"/>
              <a:t>yoked to Jesus learn from Him discipleship to the master Rabi guidance and direction for the path today. Heart attitude gentle and humble in heart. Rest for the soul Searching for direction identity purpose significance meaning Matt </a:t>
            </a:r>
            <a:r>
              <a:rPr lang="en-GB" sz="4400" dirty="0" smtClean="0"/>
              <a:t>11:28</a:t>
            </a:r>
            <a:endParaRPr lang="en-GB" sz="4400" dirty="0"/>
          </a:p>
          <a:p>
            <a:r>
              <a:rPr lang="en-GB" sz="4400" dirty="0"/>
              <a:t>Source of life John 4:13 living water connection to heaven. Fountain Spring eternal life connection to eternity quality of heavens Source. Drink walk wade Swim baptised filled Spirit. John 7 rivers of living water Flow streams make glad. </a:t>
            </a:r>
            <a:r>
              <a:rPr lang="en-GB" sz="4400" dirty="0" err="1"/>
              <a:t>Ezek</a:t>
            </a:r>
            <a:r>
              <a:rPr lang="en-GB" sz="4400" dirty="0"/>
              <a:t> 47 flows from kingdom first love gate trickles flows deeper and deeper to engage the garden of our hearts Ps 23 quiet waters</a:t>
            </a:r>
          </a:p>
          <a:p>
            <a:r>
              <a:rPr lang="en-GB" sz="4400" dirty="0"/>
              <a:t>life to the world turns death into rife. Resurrection life power Rom 6 baptised into the river</a:t>
            </a:r>
            <a:r>
              <a:rPr lang="en-GB" sz="4400" dirty="0" smtClean="0"/>
              <a:t>.</a:t>
            </a:r>
            <a:endParaRPr lang="en-GB" sz="4400" dirty="0"/>
          </a:p>
        </p:txBody>
      </p:sp>
    </p:spTree>
    <p:extLst>
      <p:ext uri="{BB962C8B-B14F-4D97-AF65-F5344CB8AC3E}">
        <p14:creationId xmlns:p14="http://schemas.microsoft.com/office/powerpoint/2010/main" val="3853390461"/>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effectLst>
                <a:outerShdw blurRad="38100" dist="38100" dir="2700000" algn="ctr" rotWithShape="0">
                  <a:schemeClr val="bg1"/>
                </a:outerShdw>
              </a:effectLst>
            </a:endParaRPr>
          </a:p>
        </p:txBody>
      </p:sp>
    </p:spTree>
    <p:extLst>
      <p:ext uri="{BB962C8B-B14F-4D97-AF65-F5344CB8AC3E}">
        <p14:creationId xmlns:p14="http://schemas.microsoft.com/office/powerpoint/2010/main" val="541207556"/>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effectLst>
                <a:outerShdw blurRad="38100" dist="38100" dir="2700000" algn="ctr" rotWithShape="0">
                  <a:schemeClr val="bg1"/>
                </a:outerShdw>
              </a:effectLst>
            </a:endParaRPr>
          </a:p>
        </p:txBody>
      </p:sp>
    </p:spTree>
    <p:extLst>
      <p:ext uri="{BB962C8B-B14F-4D97-AF65-F5344CB8AC3E}">
        <p14:creationId xmlns:p14="http://schemas.microsoft.com/office/powerpoint/2010/main" val="16112116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pPr>
              <a:lnSpc>
                <a:spcPct val="120000"/>
              </a:lnSpc>
              <a:spcBef>
                <a:spcPts val="600"/>
              </a:spcBef>
            </a:pPr>
            <a:r>
              <a:rPr lang="en-GB" sz="4400" dirty="0" smtClean="0"/>
              <a:t>Revelation </a:t>
            </a:r>
            <a:r>
              <a:rPr lang="en-GB" sz="4400" dirty="0"/>
              <a:t>of His </a:t>
            </a:r>
            <a:r>
              <a:rPr lang="en-GB" sz="4400" dirty="0" smtClean="0"/>
              <a:t>heart, mind, </a:t>
            </a:r>
            <a:r>
              <a:rPr lang="en-GB" sz="4400" dirty="0" smtClean="0"/>
              <a:t>purpose and </a:t>
            </a:r>
            <a:r>
              <a:rPr lang="en-GB" sz="4400" dirty="0"/>
              <a:t>word makes me feel </a:t>
            </a:r>
            <a:r>
              <a:rPr lang="en-GB" sz="4400" dirty="0" smtClean="0"/>
              <a:t>loved</a:t>
            </a:r>
            <a:r>
              <a:rPr lang="en-GB" sz="4400" dirty="0"/>
              <a:t>, valued appreciated, Fathered</a:t>
            </a:r>
          </a:p>
          <a:p>
            <a:pPr>
              <a:lnSpc>
                <a:spcPct val="120000"/>
              </a:lnSpc>
              <a:spcBef>
                <a:spcPts val="600"/>
              </a:spcBef>
            </a:pPr>
            <a:r>
              <a:rPr lang="en-GB" sz="4400" dirty="0" smtClean="0"/>
              <a:t>He </a:t>
            </a:r>
            <a:r>
              <a:rPr lang="en-GB" sz="4400" dirty="0"/>
              <a:t>relates to me according to my </a:t>
            </a:r>
            <a:r>
              <a:rPr lang="en-GB" sz="4400" dirty="0" smtClean="0"/>
              <a:t>gift </a:t>
            </a:r>
          </a:p>
          <a:p>
            <a:pPr>
              <a:lnSpc>
                <a:spcPct val="120000"/>
              </a:lnSpc>
              <a:spcBef>
                <a:spcPts val="600"/>
              </a:spcBef>
            </a:pPr>
            <a:r>
              <a:rPr lang="en-GB" sz="4400" dirty="0" smtClean="0"/>
              <a:t>I </a:t>
            </a:r>
            <a:r>
              <a:rPr lang="en-GB" sz="4400" dirty="0"/>
              <a:t>am unique, special  and He Fathers me according to my destiny </a:t>
            </a:r>
            <a:r>
              <a:rPr lang="en-GB" sz="4400" dirty="0" smtClean="0"/>
              <a:t>uniquely</a:t>
            </a:r>
          </a:p>
          <a:p>
            <a:pPr>
              <a:lnSpc>
                <a:spcPct val="120000"/>
              </a:lnSpc>
              <a:spcBef>
                <a:spcPts val="600"/>
              </a:spcBef>
            </a:pPr>
            <a:r>
              <a:rPr lang="en-GB" sz="4400" dirty="0" smtClean="0"/>
              <a:t>He will do that for you if you let Him</a:t>
            </a:r>
            <a:endParaRPr lang="en-GB" sz="4400" dirty="0"/>
          </a:p>
        </p:txBody>
      </p:sp>
    </p:spTree>
    <p:extLst>
      <p:ext uri="{BB962C8B-B14F-4D97-AF65-F5344CB8AC3E}">
        <p14:creationId xmlns:p14="http://schemas.microsoft.com/office/powerpoint/2010/main" val="342164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586699" y="133350"/>
            <a:ext cx="3743161" cy="461665"/>
          </a:xfrm>
          <a:prstGeom prst="rect">
            <a:avLst/>
          </a:prstGeom>
          <a:noFill/>
        </p:spPr>
        <p:txBody>
          <a:bodyPr wrap="square">
            <a:spAutoFit/>
          </a:bodyPr>
          <a:lstStyle/>
          <a:p>
            <a:pPr algn="ctr"/>
            <a:r>
              <a:rPr lang="en-US" sz="2400" b="1" dirty="0" smtClean="0">
                <a:latin typeface="Calibri" pitchFamily="34" charset="0"/>
              </a:rPr>
              <a:t>Pathway of Relationship</a:t>
            </a:r>
            <a:endParaRPr lang="en-US" sz="2400" dirty="0">
              <a:latin typeface="Calibri" pitchFamily="34" charset="0"/>
            </a:endParaRPr>
          </a:p>
        </p:txBody>
      </p:sp>
      <p:grpSp>
        <p:nvGrpSpPr>
          <p:cNvPr id="15" name="Group 14"/>
          <p:cNvGrpSpPr/>
          <p:nvPr/>
        </p:nvGrpSpPr>
        <p:grpSpPr>
          <a:xfrm>
            <a:off x="7135945" y="1746059"/>
            <a:ext cx="1928635" cy="3546685"/>
            <a:chOff x="79251" y="1701695"/>
            <a:chExt cx="1928635" cy="3626052"/>
          </a:xfrm>
        </p:grpSpPr>
        <p:sp>
          <p:nvSpPr>
            <p:cNvPr id="33" name="Rektangel 101"/>
            <p:cNvSpPr>
              <a:spLocks noChangeArrowheads="1"/>
            </p:cNvSpPr>
            <p:nvPr/>
          </p:nvSpPr>
          <p:spPr bwMode="auto">
            <a:xfrm>
              <a:off x="102476" y="1701695"/>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0" name="Rektangel 101"/>
            <p:cNvSpPr>
              <a:spLocks noChangeArrowheads="1"/>
            </p:cNvSpPr>
            <p:nvPr/>
          </p:nvSpPr>
          <p:spPr bwMode="auto">
            <a:xfrm>
              <a:off x="102475" y="3188224"/>
              <a:ext cx="1905410" cy="647280"/>
            </a:xfrm>
            <a:prstGeom prst="rect">
              <a:avLst/>
            </a:prstGeom>
            <a:gradFill flip="none" rotWithShape="1">
              <a:gsLst>
                <a:gs pos="22000">
                  <a:srgbClr val="008000"/>
                </a:gs>
                <a:gs pos="77000">
                  <a:srgbClr val="4FF600"/>
                </a:gs>
                <a:gs pos="100000">
                  <a:srgbClr val="00B300"/>
                </a:gs>
              </a:gsLst>
              <a:lin ang="13500000" scaled="1"/>
              <a:tileRect/>
            </a:gradFill>
            <a:ln w="12700">
              <a:solidFill>
                <a:srgbClr val="008000"/>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25" name="TextBox 24"/>
            <p:cNvSpPr txBox="1"/>
            <p:nvPr/>
          </p:nvSpPr>
          <p:spPr>
            <a:xfrm>
              <a:off x="363870" y="3227414"/>
              <a:ext cx="1436687" cy="584775"/>
            </a:xfrm>
            <a:prstGeom prst="rect">
              <a:avLst/>
            </a:prstGeom>
            <a:noFill/>
          </p:spPr>
          <p:txBody>
            <a:bodyPr>
              <a:spAutoFit/>
            </a:bodyPr>
            <a:lstStyle/>
            <a:p>
              <a:pPr algn="ctr">
                <a:defRPr/>
              </a:pPr>
              <a:r>
                <a:rPr lang="en-US" sz="1600" dirty="0" smtClean="0">
                  <a:latin typeface="+mn-lt"/>
                  <a:ea typeface="ＭＳ Ｐゴシック" charset="-128"/>
                  <a:cs typeface="ＭＳ Ｐゴシック" charset="-128"/>
                </a:rPr>
                <a:t>Preparation</a:t>
              </a:r>
              <a:br>
                <a:rPr lang="en-US" sz="1600" dirty="0" smtClean="0">
                  <a:latin typeface="+mn-lt"/>
                  <a:ea typeface="ＭＳ Ｐゴシック" charset="-128"/>
                  <a:cs typeface="ＭＳ Ｐゴシック" charset="-128"/>
                </a:rPr>
              </a:br>
              <a:r>
                <a:rPr lang="en-US" sz="1600" dirty="0" smtClean="0">
                  <a:latin typeface="+mn-lt"/>
                  <a:ea typeface="ＭＳ Ｐゴシック" charset="-128"/>
                  <a:cs typeface="ＭＳ Ｐゴシック" charset="-128"/>
                </a:rPr>
                <a:t>Spirit Building</a:t>
              </a:r>
              <a:endParaRPr lang="en-US" sz="1600" dirty="0">
                <a:latin typeface="+mn-lt"/>
                <a:ea typeface="ＭＳ Ｐゴシック" charset="-128"/>
                <a:cs typeface="ＭＳ Ｐゴシック" charset="-128"/>
              </a:endParaRPr>
            </a:p>
          </p:txBody>
        </p:sp>
        <p:sp>
          <p:nvSpPr>
            <p:cNvPr id="27" name="Right Arrow 26"/>
            <p:cNvSpPr>
              <a:spLocks noChangeArrowheads="1"/>
            </p:cNvSpPr>
            <p:nvPr/>
          </p:nvSpPr>
          <p:spPr bwMode="auto">
            <a:xfrm rot="16200000">
              <a:off x="749094" y="4153320"/>
              <a:ext cx="742654" cy="202769"/>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0" name="Rektangel 101"/>
            <p:cNvSpPr>
              <a:spLocks noChangeArrowheads="1"/>
            </p:cNvSpPr>
            <p:nvPr/>
          </p:nvSpPr>
          <p:spPr bwMode="auto">
            <a:xfrm>
              <a:off x="79251" y="4653874"/>
              <a:ext cx="1905410" cy="666151"/>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97" charset="-128"/>
                <a:cs typeface="ＭＳ Ｐゴシック" charset="-128"/>
              </a:endParaRPr>
            </a:p>
          </p:txBody>
        </p:sp>
        <p:sp>
          <p:nvSpPr>
            <p:cNvPr id="31" name="TextBox 30"/>
            <p:cNvSpPr txBox="1"/>
            <p:nvPr/>
          </p:nvSpPr>
          <p:spPr>
            <a:xfrm>
              <a:off x="217021" y="4589083"/>
              <a:ext cx="1676318" cy="738664"/>
            </a:xfrm>
            <a:prstGeom prst="rect">
              <a:avLst/>
            </a:prstGeom>
            <a:noFill/>
          </p:spPr>
          <p:txBody>
            <a:bodyPr wrap="square">
              <a:spAutoFit/>
            </a:bodyPr>
            <a:lstStyle/>
            <a:p>
              <a:pPr algn="ctr">
                <a:defRPr/>
              </a:pPr>
              <a:r>
                <a:rPr lang="en-US" sz="1400" dirty="0" smtClean="0">
                  <a:latin typeface="+mn-lt"/>
                  <a:ea typeface="ＭＳ Ｐゴシック" charset="-128"/>
                  <a:cs typeface="ＭＳ Ｐゴシック" charset="-128"/>
                </a:rPr>
                <a:t>Meditation</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Thoughts Of God</a:t>
              </a:r>
              <a:br>
                <a:rPr lang="en-US" sz="1400" dirty="0" smtClean="0">
                  <a:latin typeface="+mn-lt"/>
                  <a:ea typeface="ＭＳ Ｐゴシック" charset="-128"/>
                  <a:cs typeface="ＭＳ Ｐゴシック" charset="-128"/>
                </a:rPr>
              </a:br>
              <a:r>
                <a:rPr lang="en-US" sz="1400" dirty="0" smtClean="0">
                  <a:ea typeface="ＭＳ Ｐゴシック" charset="-128"/>
                  <a:cs typeface="ＭＳ Ｐゴシック" charset="-128"/>
                </a:rPr>
                <a:t>Visualization</a:t>
              </a:r>
              <a:endParaRPr lang="en-US" sz="1400" dirty="0">
                <a:ea typeface="ＭＳ Ｐゴシック" charset="-128"/>
                <a:cs typeface="ＭＳ Ｐゴシック" charset="-128"/>
              </a:endParaRPr>
            </a:p>
          </p:txBody>
        </p:sp>
        <p:sp>
          <p:nvSpPr>
            <p:cNvPr id="32" name="Right Arrow 31"/>
            <p:cNvSpPr>
              <a:spLocks noChangeArrowheads="1"/>
            </p:cNvSpPr>
            <p:nvPr/>
          </p:nvSpPr>
          <p:spPr bwMode="auto">
            <a:xfrm rot="5400000">
              <a:off x="743744" y="2697247"/>
              <a:ext cx="779190" cy="202767"/>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4" name="TextBox 33"/>
            <p:cNvSpPr txBox="1"/>
            <p:nvPr/>
          </p:nvSpPr>
          <p:spPr>
            <a:xfrm>
              <a:off x="142164" y="1705648"/>
              <a:ext cx="1779585" cy="597861"/>
            </a:xfrm>
            <a:prstGeom prst="rect">
              <a:avLst/>
            </a:prstGeom>
            <a:noFill/>
          </p:spPr>
          <p:txBody>
            <a:bodyPr wrap="square">
              <a:spAutoFit/>
            </a:bodyPr>
            <a:lstStyle/>
            <a:p>
              <a:pPr algn="ctr">
                <a:defRPr/>
              </a:pPr>
              <a:r>
                <a:rPr lang="en-US" sz="1600" dirty="0" smtClean="0">
                  <a:latin typeface="+mn-lt"/>
                  <a:ea typeface="ＭＳ Ｐゴシック" charset="-128"/>
                  <a:cs typeface="ＭＳ Ｐゴシック" charset="-128"/>
                </a:rPr>
                <a:t>Tongues </a:t>
              </a:r>
              <a:br>
                <a:rPr lang="en-US" sz="1600" dirty="0" smtClean="0">
                  <a:latin typeface="+mn-lt"/>
                  <a:ea typeface="ＭＳ Ｐゴシック" charset="-128"/>
                  <a:cs typeface="ＭＳ Ｐゴシック" charset="-128"/>
                </a:rPr>
              </a:br>
              <a:r>
                <a:rPr lang="en-US" sz="1600" dirty="0" smtClean="0">
                  <a:latin typeface="+mn-lt"/>
                  <a:ea typeface="ＭＳ Ｐゴシック" charset="-128"/>
                  <a:cs typeface="ＭＳ Ｐゴシック" charset="-128"/>
                </a:rPr>
                <a:t>Development</a:t>
              </a:r>
              <a:endParaRPr lang="en-US" sz="1600" dirty="0">
                <a:latin typeface="+mn-lt"/>
                <a:ea typeface="ＭＳ Ｐゴシック" charset="-128"/>
                <a:cs typeface="ＭＳ Ｐゴシック" charset="-128"/>
              </a:endParaRPr>
            </a:p>
          </p:txBody>
        </p:sp>
      </p:grpSp>
      <p:grpSp>
        <p:nvGrpSpPr>
          <p:cNvPr id="13" name="Group 12"/>
          <p:cNvGrpSpPr/>
          <p:nvPr/>
        </p:nvGrpSpPr>
        <p:grpSpPr>
          <a:xfrm>
            <a:off x="4883790" y="1767859"/>
            <a:ext cx="1983745" cy="3524885"/>
            <a:chOff x="2578771" y="1748427"/>
            <a:chExt cx="1983745" cy="3524885"/>
          </a:xfrm>
        </p:grpSpPr>
        <p:sp>
          <p:nvSpPr>
            <p:cNvPr id="14" name="Right Arrow 13"/>
            <p:cNvSpPr>
              <a:spLocks noChangeArrowheads="1"/>
            </p:cNvSpPr>
            <p:nvPr/>
          </p:nvSpPr>
          <p:spPr bwMode="auto">
            <a:xfrm rot="5400000">
              <a:off x="3256209" y="4241069"/>
              <a:ext cx="564218" cy="153358"/>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Right Arrow 17"/>
            <p:cNvSpPr>
              <a:spLocks noChangeArrowheads="1"/>
            </p:cNvSpPr>
            <p:nvPr/>
          </p:nvSpPr>
          <p:spPr bwMode="auto">
            <a:xfrm rot="16200000">
              <a:off x="3268122" y="2631985"/>
              <a:ext cx="564667" cy="177629"/>
            </a:xfrm>
            <a:prstGeom prst="rightArrow">
              <a:avLst>
                <a:gd name="adj1" fmla="val 25046"/>
                <a:gd name="adj2" fmla="val 45832"/>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6" name="Diamond 5"/>
            <p:cNvSpPr>
              <a:spLocks noChangeArrowheads="1"/>
            </p:cNvSpPr>
            <p:nvPr/>
          </p:nvSpPr>
          <p:spPr bwMode="auto">
            <a:xfrm>
              <a:off x="2580564" y="2973702"/>
              <a:ext cx="1901825" cy="1076325"/>
            </a:xfrm>
            <a:prstGeom prst="diamond">
              <a:avLst/>
            </a:prstGeom>
            <a:gradFill rotWithShape="1">
              <a:gsLst>
                <a:gs pos="0">
                  <a:srgbClr val="00D1CF"/>
                </a:gs>
                <a:gs pos="49001">
                  <a:srgbClr val="00F3F0"/>
                </a:gs>
                <a:gs pos="100000">
                  <a:srgbClr val="008C8B"/>
                </a:gs>
              </a:gsLst>
              <a:lin ang="0"/>
            </a:gradFill>
            <a:ln w="9525">
              <a:solidFill>
                <a:srgbClr val="008C8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8" name="Rektangel 101"/>
            <p:cNvSpPr>
              <a:spLocks noChangeArrowheads="1"/>
            </p:cNvSpPr>
            <p:nvPr/>
          </p:nvSpPr>
          <p:spPr bwMode="auto">
            <a:xfrm>
              <a:off x="2578771" y="1748427"/>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20" name="TextBox 19"/>
            <p:cNvSpPr txBox="1"/>
            <p:nvPr/>
          </p:nvSpPr>
          <p:spPr>
            <a:xfrm>
              <a:off x="3149723" y="3109853"/>
              <a:ext cx="759920" cy="184666"/>
            </a:xfrm>
            <a:prstGeom prst="rect">
              <a:avLst/>
            </a:prstGeom>
            <a:noFill/>
          </p:spPr>
          <p:txBody>
            <a:bodyPr wrap="square" lIns="0" tIns="0" rIns="0" bIns="0">
              <a:spAutoFit/>
            </a:bodyPr>
            <a:lstStyle/>
            <a:p>
              <a:pPr algn="ctr">
                <a:defRPr/>
              </a:pPr>
              <a:r>
                <a:rPr lang="en-US" sz="1200" dirty="0" smtClean="0">
                  <a:latin typeface="+mn-lt"/>
                  <a:ea typeface="ＭＳ Ｐゴシック" charset="-128"/>
                  <a:cs typeface="ＭＳ Ｐゴシック" charset="-128"/>
                </a:rPr>
                <a:t>Rev 3:20</a:t>
              </a:r>
              <a:endParaRPr lang="en-US" sz="1200" dirty="0">
                <a:latin typeface="+mn-lt"/>
                <a:ea typeface="ＭＳ Ｐゴシック" charset="-128"/>
                <a:cs typeface="ＭＳ Ｐゴシック" charset="-128"/>
              </a:endParaRPr>
            </a:p>
          </p:txBody>
        </p:sp>
        <p:sp>
          <p:nvSpPr>
            <p:cNvPr id="22" name="TextBox 21"/>
            <p:cNvSpPr txBox="1"/>
            <p:nvPr/>
          </p:nvSpPr>
          <p:spPr>
            <a:xfrm>
              <a:off x="2811339" y="1779679"/>
              <a:ext cx="1436688" cy="584775"/>
            </a:xfrm>
            <a:prstGeom prst="rect">
              <a:avLst/>
            </a:prstGeom>
            <a:noFill/>
          </p:spPr>
          <p:txBody>
            <a:bodyPr>
              <a:spAutoFit/>
            </a:bodyPr>
            <a:lstStyle/>
            <a:p>
              <a:pPr algn="ctr">
                <a:defRPr/>
              </a:pPr>
              <a:r>
                <a:rPr lang="en-US" sz="1600" dirty="0" smtClean="0">
                  <a:latin typeface="+mn-lt"/>
                  <a:ea typeface="ＭＳ Ｐゴシック" charset="-128"/>
                  <a:cs typeface="ＭＳ Ｐゴシック" charset="-128"/>
                </a:rPr>
                <a:t>Experience River of life</a:t>
              </a:r>
              <a:endParaRPr lang="en-US" sz="1600" dirty="0">
                <a:latin typeface="+mn-lt"/>
                <a:ea typeface="ＭＳ Ｐゴシック" charset="-128"/>
                <a:cs typeface="ＭＳ Ｐゴシック" charset="-128"/>
              </a:endParaRPr>
            </a:p>
          </p:txBody>
        </p:sp>
        <p:sp>
          <p:nvSpPr>
            <p:cNvPr id="28" name="TextBox 27"/>
            <p:cNvSpPr txBox="1"/>
            <p:nvPr/>
          </p:nvSpPr>
          <p:spPr>
            <a:xfrm>
              <a:off x="2891468" y="3247266"/>
              <a:ext cx="1436687" cy="584775"/>
            </a:xfrm>
            <a:prstGeom prst="rect">
              <a:avLst/>
            </a:prstGeom>
            <a:noFill/>
          </p:spPr>
          <p:txBody>
            <a:bodyPr>
              <a:spAutoFit/>
            </a:bodyPr>
            <a:lstStyle/>
            <a:p>
              <a:pPr algn="ctr">
                <a:defRPr/>
              </a:pPr>
              <a:r>
                <a:rPr lang="en-US" sz="1600" dirty="0" smtClean="0">
                  <a:latin typeface="+mn-lt"/>
                  <a:ea typeface="ＭＳ Ｐゴシック" charset="-128"/>
                  <a:cs typeface="ＭＳ Ｐゴシック" charset="-128"/>
                </a:rPr>
                <a:t>Opening First Love Gate</a:t>
              </a:r>
              <a:endParaRPr lang="en-US" sz="1600" dirty="0">
                <a:latin typeface="+mn-lt"/>
                <a:ea typeface="ＭＳ Ｐゴシック" charset="-128"/>
                <a:cs typeface="ＭＳ Ｐゴシック" charset="-128"/>
              </a:endParaRPr>
            </a:p>
          </p:txBody>
        </p:sp>
        <p:sp>
          <p:nvSpPr>
            <p:cNvPr id="35" name="Rektangel 101"/>
            <p:cNvSpPr>
              <a:spLocks noChangeArrowheads="1"/>
            </p:cNvSpPr>
            <p:nvPr/>
          </p:nvSpPr>
          <p:spPr bwMode="auto">
            <a:xfrm>
              <a:off x="2657106" y="4626032"/>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36" name="TextBox 35"/>
            <p:cNvSpPr txBox="1"/>
            <p:nvPr/>
          </p:nvSpPr>
          <p:spPr>
            <a:xfrm>
              <a:off x="2790155" y="4657284"/>
              <a:ext cx="1676318" cy="584775"/>
            </a:xfrm>
            <a:prstGeom prst="rect">
              <a:avLst/>
            </a:prstGeom>
            <a:noFill/>
          </p:spPr>
          <p:txBody>
            <a:bodyPr wrap="square">
              <a:spAutoFit/>
            </a:bodyPr>
            <a:lstStyle/>
            <a:p>
              <a:pPr algn="ctr">
                <a:defRPr/>
              </a:pPr>
              <a:r>
                <a:rPr lang="en-US" sz="1600" dirty="0" smtClean="0">
                  <a:latin typeface="+mn-lt"/>
                  <a:ea typeface="ＭＳ Ｐゴシック" charset="-128"/>
                  <a:cs typeface="ＭＳ Ｐゴシック" charset="-128"/>
                </a:rPr>
                <a:t>Experience God’s Presence</a:t>
              </a:r>
              <a:endParaRPr lang="en-US" sz="1600" dirty="0">
                <a:latin typeface="+mn-lt"/>
                <a:ea typeface="ＭＳ Ｐゴシック" charset="-128"/>
                <a:cs typeface="ＭＳ Ｐゴシック" charset="-128"/>
              </a:endParaRPr>
            </a:p>
          </p:txBody>
        </p:sp>
      </p:grpSp>
      <p:sp>
        <p:nvSpPr>
          <p:cNvPr id="41" name="Right Arrow 40"/>
          <p:cNvSpPr>
            <a:spLocks noChangeArrowheads="1"/>
          </p:cNvSpPr>
          <p:nvPr/>
        </p:nvSpPr>
        <p:spPr bwMode="auto">
          <a:xfrm rot="10800000">
            <a:off x="4460715" y="3412969"/>
            <a:ext cx="465943" cy="206375"/>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1" name="Right Arrow 10"/>
          <p:cNvSpPr>
            <a:spLocks noChangeArrowheads="1"/>
          </p:cNvSpPr>
          <p:nvPr/>
        </p:nvSpPr>
        <p:spPr bwMode="auto">
          <a:xfrm rot="10800000">
            <a:off x="2093276" y="3456076"/>
            <a:ext cx="536022" cy="177800"/>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5" name="Right Arrow 44"/>
          <p:cNvSpPr>
            <a:spLocks noChangeArrowheads="1"/>
          </p:cNvSpPr>
          <p:nvPr/>
        </p:nvSpPr>
        <p:spPr bwMode="auto">
          <a:xfrm rot="10800000">
            <a:off x="6803149" y="3422963"/>
            <a:ext cx="332795" cy="196381"/>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grpSp>
        <p:nvGrpSpPr>
          <p:cNvPr id="19" name="Group 18"/>
          <p:cNvGrpSpPr/>
          <p:nvPr/>
        </p:nvGrpSpPr>
        <p:grpSpPr>
          <a:xfrm>
            <a:off x="187866" y="1732833"/>
            <a:ext cx="2027837" cy="3548068"/>
            <a:chOff x="4897740" y="1698925"/>
            <a:chExt cx="2027837" cy="3548068"/>
          </a:xfrm>
        </p:grpSpPr>
        <p:sp>
          <p:nvSpPr>
            <p:cNvPr id="7" name="Diamond 6"/>
            <p:cNvSpPr>
              <a:spLocks noChangeArrowheads="1"/>
            </p:cNvSpPr>
            <p:nvPr/>
          </p:nvSpPr>
          <p:spPr bwMode="auto">
            <a:xfrm>
              <a:off x="4901325" y="2973700"/>
              <a:ext cx="1901825" cy="1074737"/>
            </a:xfrm>
            <a:prstGeom prst="diamond">
              <a:avLst/>
            </a:prstGeom>
            <a:gradFill rotWithShape="1">
              <a:gsLst>
                <a:gs pos="0">
                  <a:srgbClr val="00D1CF"/>
                </a:gs>
                <a:gs pos="49001">
                  <a:srgbClr val="00F3F0"/>
                </a:gs>
                <a:gs pos="100000">
                  <a:srgbClr val="008C8B"/>
                </a:gs>
              </a:gsLst>
              <a:lin ang="0"/>
            </a:gradFill>
            <a:ln w="9525">
              <a:solidFill>
                <a:srgbClr val="008C8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grpSp>
          <p:nvGrpSpPr>
            <p:cNvPr id="16" name="Group 15"/>
            <p:cNvGrpSpPr/>
            <p:nvPr/>
          </p:nvGrpSpPr>
          <p:grpSpPr>
            <a:xfrm>
              <a:off x="4897740" y="1698925"/>
              <a:ext cx="2027837" cy="3548068"/>
              <a:chOff x="4892450" y="1706930"/>
              <a:chExt cx="2027837" cy="3548068"/>
            </a:xfrm>
          </p:grpSpPr>
          <p:sp>
            <p:nvSpPr>
              <p:cNvPr id="17" name="Right Arrow 16"/>
              <p:cNvSpPr>
                <a:spLocks noChangeArrowheads="1"/>
              </p:cNvSpPr>
              <p:nvPr/>
            </p:nvSpPr>
            <p:spPr bwMode="auto">
              <a:xfrm rot="5400000">
                <a:off x="5583518" y="2591379"/>
                <a:ext cx="551459" cy="176214"/>
              </a:xfrm>
              <a:prstGeom prst="rightArrow">
                <a:avLst>
                  <a:gd name="adj1" fmla="val 25046"/>
                  <a:gd name="adj2" fmla="val 45832"/>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9" name="Rektangel 101"/>
              <p:cNvSpPr>
                <a:spLocks noChangeArrowheads="1"/>
              </p:cNvSpPr>
              <p:nvPr/>
            </p:nvSpPr>
            <p:spPr bwMode="auto">
              <a:xfrm>
                <a:off x="5014877" y="4607718"/>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23" name="TextBox 22"/>
              <p:cNvSpPr txBox="1"/>
              <p:nvPr/>
            </p:nvSpPr>
            <p:spPr>
              <a:xfrm>
                <a:off x="5166744" y="4762081"/>
                <a:ext cx="1679068" cy="338554"/>
              </a:xfrm>
              <a:prstGeom prst="rect">
                <a:avLst/>
              </a:prstGeom>
              <a:noFill/>
            </p:spPr>
            <p:txBody>
              <a:bodyPr wrap="square">
                <a:spAutoFit/>
              </a:bodyPr>
              <a:lstStyle/>
              <a:p>
                <a:pPr algn="ctr">
                  <a:defRPr/>
                </a:pPr>
                <a:r>
                  <a:rPr lang="en-US" sz="1600" dirty="0" smtClean="0">
                    <a:latin typeface="+mn-lt"/>
                    <a:ea typeface="ＭＳ Ｐゴシック" charset="-128"/>
                    <a:cs typeface="ＭＳ Ｐゴシック" charset="-128"/>
                  </a:rPr>
                  <a:t>Cultivate &amp; Tend</a:t>
                </a:r>
                <a:endParaRPr lang="en-US" sz="1600" dirty="0">
                  <a:latin typeface="+mn-lt"/>
                  <a:ea typeface="ＭＳ Ｐゴシック" charset="-128"/>
                  <a:cs typeface="ＭＳ Ｐゴシック" charset="-128"/>
                </a:endParaRPr>
              </a:p>
            </p:txBody>
          </p:sp>
          <p:sp>
            <p:nvSpPr>
              <p:cNvPr id="29" name="TextBox 28"/>
              <p:cNvSpPr txBox="1"/>
              <p:nvPr/>
            </p:nvSpPr>
            <p:spPr>
              <a:xfrm>
                <a:off x="5141056" y="3241988"/>
                <a:ext cx="1436687" cy="584775"/>
              </a:xfrm>
              <a:prstGeom prst="rect">
                <a:avLst/>
              </a:prstGeom>
              <a:noFill/>
            </p:spPr>
            <p:txBody>
              <a:bodyPr>
                <a:spAutoFit/>
              </a:bodyPr>
              <a:lstStyle/>
              <a:p>
                <a:pPr algn="ctr">
                  <a:defRPr/>
                </a:pPr>
                <a:r>
                  <a:rPr lang="en-US" sz="1600" dirty="0" smtClean="0">
                    <a:latin typeface="+mn-lt"/>
                    <a:ea typeface="ＭＳ Ｐゴシック" charset="-128"/>
                    <a:cs typeface="ＭＳ Ｐゴシック" charset="-128"/>
                  </a:rPr>
                  <a:t>Garden of Heart</a:t>
                </a:r>
                <a:endParaRPr lang="en-US" sz="1600" dirty="0">
                  <a:latin typeface="+mn-lt"/>
                  <a:ea typeface="ＭＳ Ｐゴシック" charset="-128"/>
                  <a:cs typeface="ＭＳ Ｐゴシック" charset="-128"/>
                </a:endParaRPr>
              </a:p>
            </p:txBody>
          </p:sp>
          <p:sp>
            <p:nvSpPr>
              <p:cNvPr id="38" name="Rektangel 101"/>
              <p:cNvSpPr>
                <a:spLocks noChangeArrowheads="1"/>
              </p:cNvSpPr>
              <p:nvPr/>
            </p:nvSpPr>
            <p:spPr bwMode="auto">
              <a:xfrm>
                <a:off x="4892450" y="1706930"/>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39" name="TextBox 38"/>
              <p:cNvSpPr txBox="1"/>
              <p:nvPr/>
            </p:nvSpPr>
            <p:spPr>
              <a:xfrm>
                <a:off x="5039211" y="1727669"/>
                <a:ext cx="1679068" cy="584775"/>
              </a:xfrm>
              <a:prstGeom prst="rect">
                <a:avLst/>
              </a:prstGeom>
              <a:noFill/>
            </p:spPr>
            <p:txBody>
              <a:bodyPr wrap="square">
                <a:spAutoFit/>
              </a:bodyPr>
              <a:lstStyle/>
              <a:p>
                <a:pPr algn="ctr">
                  <a:defRPr/>
                </a:pPr>
                <a:r>
                  <a:rPr lang="en-US" sz="1600" dirty="0" smtClean="0">
                    <a:latin typeface="+mn-lt"/>
                    <a:ea typeface="ＭＳ Ｐゴシック" charset="-128"/>
                    <a:cs typeface="ＭＳ Ｐゴシック" charset="-128"/>
                  </a:rPr>
                  <a:t>Plant Seeds of</a:t>
                </a:r>
                <a:br>
                  <a:rPr lang="en-US" sz="1600" dirty="0" smtClean="0">
                    <a:latin typeface="+mn-lt"/>
                    <a:ea typeface="ＭＳ Ｐゴシック" charset="-128"/>
                    <a:cs typeface="ＭＳ Ｐゴシック" charset="-128"/>
                  </a:rPr>
                </a:br>
                <a:r>
                  <a:rPr lang="en-US" sz="1600" dirty="0" smtClean="0">
                    <a:latin typeface="+mn-lt"/>
                    <a:ea typeface="ＭＳ Ｐゴシック" charset="-128"/>
                    <a:cs typeface="ＭＳ Ｐゴシック" charset="-128"/>
                  </a:rPr>
                  <a:t>Testimony</a:t>
                </a:r>
                <a:endParaRPr lang="en-US" sz="1600" dirty="0">
                  <a:latin typeface="+mn-lt"/>
                  <a:ea typeface="ＭＳ Ｐゴシック" charset="-128"/>
                  <a:cs typeface="ＭＳ Ｐゴシック" charset="-128"/>
                </a:endParaRPr>
              </a:p>
            </p:txBody>
          </p:sp>
          <p:sp>
            <p:nvSpPr>
              <p:cNvPr id="40" name="TextBox 39"/>
              <p:cNvSpPr txBox="1"/>
              <p:nvPr/>
            </p:nvSpPr>
            <p:spPr>
              <a:xfrm>
                <a:off x="5466987" y="3090615"/>
                <a:ext cx="759920" cy="184666"/>
              </a:xfrm>
              <a:prstGeom prst="rect">
                <a:avLst/>
              </a:prstGeom>
              <a:noFill/>
            </p:spPr>
            <p:txBody>
              <a:bodyPr wrap="square" lIns="0" tIns="0" rIns="0" bIns="0">
                <a:spAutoFit/>
              </a:bodyPr>
              <a:lstStyle/>
              <a:p>
                <a:pPr algn="ctr">
                  <a:defRPr/>
                </a:pPr>
                <a:r>
                  <a:rPr lang="en-US" sz="1200" dirty="0" smtClean="0">
                    <a:latin typeface="+mn-lt"/>
                    <a:ea typeface="ＭＳ Ｐゴシック" charset="-128"/>
                    <a:cs typeface="ＭＳ Ｐゴシック" charset="-128"/>
                  </a:rPr>
                  <a:t>Ps 23</a:t>
                </a:r>
                <a:endParaRPr lang="en-US" sz="1200" dirty="0">
                  <a:latin typeface="+mn-lt"/>
                  <a:ea typeface="ＭＳ Ｐゴシック" charset="-128"/>
                  <a:cs typeface="ＭＳ Ｐゴシック" charset="-128"/>
                </a:endParaRPr>
              </a:p>
            </p:txBody>
          </p:sp>
          <p:sp>
            <p:nvSpPr>
              <p:cNvPr id="46" name="Right Arrow 45"/>
              <p:cNvSpPr>
                <a:spLocks noChangeArrowheads="1"/>
              </p:cNvSpPr>
              <p:nvPr/>
            </p:nvSpPr>
            <p:spPr bwMode="auto">
              <a:xfrm rot="16200000">
                <a:off x="5563046" y="4261966"/>
                <a:ext cx="564218" cy="153358"/>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grpSp>
      </p:grpSp>
      <p:sp>
        <p:nvSpPr>
          <p:cNvPr id="47" name="Oval 46"/>
          <p:cNvSpPr>
            <a:spLocks noChangeArrowheads="1"/>
          </p:cNvSpPr>
          <p:nvPr/>
        </p:nvSpPr>
        <p:spPr bwMode="auto">
          <a:xfrm>
            <a:off x="4260001" y="2449713"/>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8" name="TextBox 47"/>
          <p:cNvSpPr txBox="1"/>
          <p:nvPr/>
        </p:nvSpPr>
        <p:spPr>
          <a:xfrm>
            <a:off x="4217138" y="2755636"/>
            <a:ext cx="927100" cy="430887"/>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Yoked to Jesus</a:t>
            </a:r>
            <a:endParaRPr lang="en-US" sz="1400" dirty="0">
              <a:latin typeface="+mn-lt"/>
              <a:ea typeface="ＭＳ Ｐゴシック" charset="-128"/>
              <a:cs typeface="ＭＳ Ｐゴシック" charset="-128"/>
            </a:endParaRPr>
          </a:p>
        </p:txBody>
      </p:sp>
      <p:sp>
        <p:nvSpPr>
          <p:cNvPr id="49" name="Oval 48"/>
          <p:cNvSpPr>
            <a:spLocks noChangeArrowheads="1"/>
          </p:cNvSpPr>
          <p:nvPr/>
        </p:nvSpPr>
        <p:spPr bwMode="auto">
          <a:xfrm>
            <a:off x="4293681" y="3687352"/>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0" name="TextBox 49"/>
          <p:cNvSpPr txBox="1"/>
          <p:nvPr/>
        </p:nvSpPr>
        <p:spPr>
          <a:xfrm>
            <a:off x="4250818" y="3820702"/>
            <a:ext cx="927100" cy="523220"/>
          </a:xfrm>
          <a:prstGeom prst="rect">
            <a:avLst/>
          </a:prstGeom>
          <a:noFill/>
        </p:spPr>
        <p:txBody>
          <a:bodyPr>
            <a:spAutoFit/>
          </a:bodyPr>
          <a:lstStyle/>
          <a:p>
            <a:pPr algn="ctr">
              <a:defRPr/>
            </a:pPr>
            <a:r>
              <a:rPr lang="en-US" sz="1400" dirty="0" smtClean="0">
                <a:latin typeface="+mn-lt"/>
                <a:ea typeface="ＭＳ Ｐゴシック" charset="-128"/>
                <a:cs typeface="ＭＳ Ｐゴシック" charset="-128"/>
              </a:rPr>
              <a:t>Jesus is </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Lord</a:t>
            </a:r>
            <a:endParaRPr lang="en-US" sz="1400" dirty="0">
              <a:latin typeface="+mn-lt"/>
              <a:ea typeface="ＭＳ Ｐゴシック" charset="-128"/>
              <a:cs typeface="ＭＳ Ｐゴシック" charset="-128"/>
            </a:endParaRPr>
          </a:p>
        </p:txBody>
      </p:sp>
      <p:grpSp>
        <p:nvGrpSpPr>
          <p:cNvPr id="2" name="Group 1"/>
          <p:cNvGrpSpPr/>
          <p:nvPr/>
        </p:nvGrpSpPr>
        <p:grpSpPr>
          <a:xfrm>
            <a:off x="2458289" y="1731640"/>
            <a:ext cx="2090450" cy="3529851"/>
            <a:chOff x="6997357" y="1712208"/>
            <a:chExt cx="2090450" cy="3529851"/>
          </a:xfrm>
        </p:grpSpPr>
        <p:sp>
          <p:nvSpPr>
            <p:cNvPr id="5" name="Rektangel 101"/>
            <p:cNvSpPr>
              <a:spLocks noChangeArrowheads="1"/>
            </p:cNvSpPr>
            <p:nvPr/>
          </p:nvSpPr>
          <p:spPr bwMode="auto">
            <a:xfrm>
              <a:off x="7182397" y="4594779"/>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24" name="TextBox 23"/>
            <p:cNvSpPr txBox="1"/>
            <p:nvPr/>
          </p:nvSpPr>
          <p:spPr>
            <a:xfrm>
              <a:off x="7416758" y="4588061"/>
              <a:ext cx="1436687" cy="584775"/>
            </a:xfrm>
            <a:prstGeom prst="rect">
              <a:avLst/>
            </a:prstGeom>
            <a:noFill/>
          </p:spPr>
          <p:txBody>
            <a:bodyPr>
              <a:spAutoFit/>
            </a:bodyPr>
            <a:lstStyle/>
            <a:p>
              <a:pPr algn="ctr">
                <a:defRPr/>
              </a:pPr>
              <a:r>
                <a:rPr lang="en-US" sz="1600" dirty="0" smtClean="0">
                  <a:latin typeface="+mn-lt"/>
                  <a:ea typeface="ＭＳ Ｐゴシック" charset="-128"/>
                  <a:cs typeface="ＭＳ Ｐゴシック" charset="-128"/>
                </a:rPr>
                <a:t>Invite Jesus to walk through</a:t>
              </a:r>
            </a:p>
          </p:txBody>
        </p:sp>
        <p:sp>
          <p:nvSpPr>
            <p:cNvPr id="42" name="Diamond 41"/>
            <p:cNvSpPr>
              <a:spLocks noChangeArrowheads="1"/>
            </p:cNvSpPr>
            <p:nvPr/>
          </p:nvSpPr>
          <p:spPr bwMode="auto">
            <a:xfrm>
              <a:off x="7097958" y="2972112"/>
              <a:ext cx="1901825" cy="1076325"/>
            </a:xfrm>
            <a:prstGeom prst="diamond">
              <a:avLst/>
            </a:prstGeom>
            <a:gradFill rotWithShape="1">
              <a:gsLst>
                <a:gs pos="0">
                  <a:srgbClr val="00D1CF"/>
                </a:gs>
                <a:gs pos="49001">
                  <a:srgbClr val="00F3F0"/>
                </a:gs>
                <a:gs pos="100000">
                  <a:srgbClr val="008C8B"/>
                </a:gs>
              </a:gsLst>
              <a:lin ang="0"/>
            </a:gradFill>
            <a:ln w="9525">
              <a:solidFill>
                <a:srgbClr val="008C8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3" name="TextBox 42"/>
            <p:cNvSpPr txBox="1"/>
            <p:nvPr/>
          </p:nvSpPr>
          <p:spPr>
            <a:xfrm>
              <a:off x="7359842" y="3172751"/>
              <a:ext cx="1436687" cy="584775"/>
            </a:xfrm>
            <a:prstGeom prst="rect">
              <a:avLst/>
            </a:prstGeom>
            <a:noFill/>
          </p:spPr>
          <p:txBody>
            <a:bodyPr>
              <a:spAutoFit/>
            </a:bodyPr>
            <a:lstStyle/>
            <a:p>
              <a:pPr algn="ctr">
                <a:defRPr/>
              </a:pPr>
              <a:r>
                <a:rPr lang="en-US" sz="1600" dirty="0" smtClean="0">
                  <a:latin typeface="+mn-lt"/>
                  <a:ea typeface="ＭＳ Ｐゴシック" charset="-128"/>
                  <a:cs typeface="ＭＳ Ｐゴシック" charset="-128"/>
                </a:rPr>
                <a:t>Opening gateways</a:t>
              </a:r>
              <a:endParaRPr lang="en-US" sz="1600" dirty="0">
                <a:latin typeface="+mn-lt"/>
                <a:ea typeface="ＭＳ Ｐゴシック" charset="-128"/>
                <a:cs typeface="ＭＳ Ｐゴシック" charset="-128"/>
              </a:endParaRPr>
            </a:p>
          </p:txBody>
        </p:sp>
        <p:sp>
          <p:nvSpPr>
            <p:cNvPr id="51" name="Rektangel 101"/>
            <p:cNvSpPr>
              <a:spLocks noChangeArrowheads="1"/>
            </p:cNvSpPr>
            <p:nvPr/>
          </p:nvSpPr>
          <p:spPr bwMode="auto">
            <a:xfrm>
              <a:off x="6997357" y="1718926"/>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52" name="TextBox 51"/>
            <p:cNvSpPr txBox="1"/>
            <p:nvPr/>
          </p:nvSpPr>
          <p:spPr>
            <a:xfrm>
              <a:off x="7231718" y="1712208"/>
              <a:ext cx="1436687" cy="584775"/>
            </a:xfrm>
            <a:prstGeom prst="rect">
              <a:avLst/>
            </a:prstGeom>
            <a:noFill/>
          </p:spPr>
          <p:txBody>
            <a:bodyPr>
              <a:spAutoFit/>
            </a:bodyPr>
            <a:lstStyle/>
            <a:p>
              <a:pPr algn="ctr">
                <a:defRPr/>
              </a:pPr>
              <a:r>
                <a:rPr lang="en-US" sz="1600" dirty="0" smtClean="0">
                  <a:latin typeface="+mn-lt"/>
                  <a:ea typeface="ＭＳ Ｐゴシック" charset="-128"/>
                  <a:cs typeface="ＭＳ Ｐゴシック" charset="-128"/>
                </a:rPr>
                <a:t>Enlarge Spirit</a:t>
              </a:r>
              <a:br>
                <a:rPr lang="en-US" sz="1600" dirty="0" smtClean="0">
                  <a:latin typeface="+mn-lt"/>
                  <a:ea typeface="ＭＳ Ｐゴシック" charset="-128"/>
                  <a:cs typeface="ＭＳ Ｐゴシック" charset="-128"/>
                </a:rPr>
              </a:br>
              <a:r>
                <a:rPr lang="en-US" sz="1600" dirty="0" smtClean="0">
                  <a:latin typeface="+mn-lt"/>
                  <a:ea typeface="ＭＳ Ｐゴシック" charset="-128"/>
                  <a:cs typeface="ＭＳ Ｐゴシック" charset="-128"/>
                </a:rPr>
                <a:t>Flowing</a:t>
              </a:r>
            </a:p>
          </p:txBody>
        </p:sp>
        <p:sp>
          <p:nvSpPr>
            <p:cNvPr id="53" name="Right Arrow 52"/>
            <p:cNvSpPr>
              <a:spLocks noChangeArrowheads="1"/>
            </p:cNvSpPr>
            <p:nvPr/>
          </p:nvSpPr>
          <p:spPr bwMode="auto">
            <a:xfrm rot="16200000">
              <a:off x="7764354" y="2618113"/>
              <a:ext cx="564218" cy="153358"/>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7" name="Right Arrow 36"/>
            <p:cNvSpPr>
              <a:spLocks noChangeArrowheads="1"/>
            </p:cNvSpPr>
            <p:nvPr/>
          </p:nvSpPr>
          <p:spPr bwMode="auto">
            <a:xfrm rot="16200000">
              <a:off x="7752694" y="4204705"/>
              <a:ext cx="587538" cy="202767"/>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grpSp>
      <p:sp>
        <p:nvSpPr>
          <p:cNvPr id="54" name="TextBox 53"/>
          <p:cNvSpPr txBox="1"/>
          <p:nvPr/>
        </p:nvSpPr>
        <p:spPr>
          <a:xfrm>
            <a:off x="4284581" y="2511342"/>
            <a:ext cx="759920" cy="184666"/>
          </a:xfrm>
          <a:prstGeom prst="rect">
            <a:avLst/>
          </a:prstGeom>
          <a:noFill/>
        </p:spPr>
        <p:txBody>
          <a:bodyPr wrap="square" lIns="0" tIns="0" rIns="0" bIns="0">
            <a:spAutoFit/>
          </a:bodyPr>
          <a:lstStyle/>
          <a:p>
            <a:pPr algn="ctr">
              <a:defRPr/>
            </a:pPr>
            <a:r>
              <a:rPr lang="en-US" sz="1200" dirty="0" smtClean="0">
                <a:latin typeface="+mn-lt"/>
                <a:ea typeface="ＭＳ Ｐゴシック" charset="-128"/>
                <a:cs typeface="ＭＳ Ｐゴシック" charset="-128"/>
              </a:rPr>
              <a:t>Matt 11</a:t>
            </a:r>
            <a:endParaRPr lang="en-US" sz="1200" dirty="0">
              <a:latin typeface="+mn-lt"/>
              <a:ea typeface="ＭＳ Ｐゴシック" charset="-128"/>
              <a:cs typeface="ＭＳ Ｐゴシック" charset="-128"/>
            </a:endParaRPr>
          </a:p>
        </p:txBody>
      </p:sp>
      <p:grpSp>
        <p:nvGrpSpPr>
          <p:cNvPr id="44" name="Group 43"/>
          <p:cNvGrpSpPr/>
          <p:nvPr/>
        </p:nvGrpSpPr>
        <p:grpSpPr>
          <a:xfrm>
            <a:off x="1820677" y="3738398"/>
            <a:ext cx="927100" cy="831850"/>
            <a:chOff x="1966414" y="3720391"/>
            <a:chExt cx="927100" cy="831850"/>
          </a:xfrm>
        </p:grpSpPr>
        <p:sp>
          <p:nvSpPr>
            <p:cNvPr id="57" name="Oval 56"/>
            <p:cNvSpPr>
              <a:spLocks noChangeArrowheads="1"/>
            </p:cNvSpPr>
            <p:nvPr/>
          </p:nvSpPr>
          <p:spPr bwMode="auto">
            <a:xfrm>
              <a:off x="2013695" y="3720391"/>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8" name="TextBox 57"/>
            <p:cNvSpPr txBox="1"/>
            <p:nvPr/>
          </p:nvSpPr>
          <p:spPr>
            <a:xfrm>
              <a:off x="1966414" y="3806808"/>
              <a:ext cx="927100" cy="677108"/>
            </a:xfrm>
            <a:prstGeom prst="rect">
              <a:avLst/>
            </a:prstGeom>
            <a:noFill/>
          </p:spPr>
          <p:txBody>
            <a:bodyPr lIns="0" tIns="0" rIns="0" bIns="0">
              <a:spAutoFit/>
            </a:bodyPr>
            <a:lstStyle/>
            <a:p>
              <a:pPr algn="ctr">
                <a:defRPr/>
              </a:pPr>
              <a:r>
                <a:rPr lang="en-US" sz="1100" dirty="0" smtClean="0">
                  <a:latin typeface="+mn-lt"/>
                  <a:ea typeface="ＭＳ Ｐゴシック" charset="-128"/>
                  <a:cs typeface="ＭＳ Ｐゴシック" charset="-128"/>
                </a:rPr>
                <a:t>Deal with stones,</a:t>
              </a:r>
              <a:br>
                <a:rPr lang="en-US" sz="1100" dirty="0" smtClean="0">
                  <a:latin typeface="+mn-lt"/>
                  <a:ea typeface="ＭＳ Ｐゴシック" charset="-128"/>
                  <a:cs typeface="ＭＳ Ｐゴシック" charset="-128"/>
                </a:rPr>
              </a:br>
              <a:r>
                <a:rPr lang="en-US" sz="1100" dirty="0" smtClean="0">
                  <a:latin typeface="+mn-lt"/>
                  <a:ea typeface="ＭＳ Ｐゴシック" charset="-128"/>
                  <a:cs typeface="ＭＳ Ｐゴシック" charset="-128"/>
                </a:rPr>
                <a:t> weeds hardness</a:t>
              </a:r>
              <a:endParaRPr lang="en-US" sz="1100" dirty="0">
                <a:latin typeface="+mn-lt"/>
                <a:ea typeface="ＭＳ Ｐゴシック" charset="-128"/>
                <a:cs typeface="ＭＳ Ｐゴシック" charset="-128"/>
              </a:endParaRPr>
            </a:p>
          </p:txBody>
        </p:sp>
      </p:grpSp>
      <p:grpSp>
        <p:nvGrpSpPr>
          <p:cNvPr id="21" name="Group 20"/>
          <p:cNvGrpSpPr/>
          <p:nvPr/>
        </p:nvGrpSpPr>
        <p:grpSpPr>
          <a:xfrm>
            <a:off x="1820677" y="2487533"/>
            <a:ext cx="927100" cy="831850"/>
            <a:chOff x="1820677" y="2487533"/>
            <a:chExt cx="927100" cy="831850"/>
          </a:xfrm>
        </p:grpSpPr>
        <p:sp>
          <p:nvSpPr>
            <p:cNvPr id="55" name="Oval 54"/>
            <p:cNvSpPr>
              <a:spLocks noChangeArrowheads="1"/>
            </p:cNvSpPr>
            <p:nvPr/>
          </p:nvSpPr>
          <p:spPr bwMode="auto">
            <a:xfrm>
              <a:off x="1868302" y="2487533"/>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6" name="TextBox 55"/>
            <p:cNvSpPr txBox="1"/>
            <p:nvPr/>
          </p:nvSpPr>
          <p:spPr>
            <a:xfrm>
              <a:off x="1820677" y="2762864"/>
              <a:ext cx="927100" cy="369332"/>
            </a:xfrm>
            <a:prstGeom prst="rect">
              <a:avLst/>
            </a:prstGeom>
            <a:noFill/>
          </p:spPr>
          <p:txBody>
            <a:bodyPr lIns="0" tIns="0" rIns="0" bIns="0">
              <a:spAutoFit/>
            </a:bodyPr>
            <a:lstStyle/>
            <a:p>
              <a:pPr algn="ctr">
                <a:defRPr/>
              </a:pPr>
              <a:r>
                <a:rPr lang="en-US" sz="1200" dirty="0" smtClean="0">
                  <a:latin typeface="+mn-lt"/>
                  <a:ea typeface="ＭＳ Ｐゴシック" charset="-128"/>
                  <a:cs typeface="ＭＳ Ｐゴシック" charset="-128"/>
                </a:rPr>
                <a:t>Cultivate </a:t>
              </a:r>
              <a:br>
                <a:rPr lang="en-US" sz="1200" dirty="0" smtClean="0">
                  <a:latin typeface="+mn-lt"/>
                  <a:ea typeface="ＭＳ Ｐゴシック" charset="-128"/>
                  <a:cs typeface="ＭＳ Ｐゴシック" charset="-128"/>
                </a:rPr>
              </a:br>
              <a:r>
                <a:rPr lang="en-US" sz="1200" dirty="0" smtClean="0">
                  <a:latin typeface="+mn-lt"/>
                  <a:ea typeface="ＭＳ Ｐゴシック" charset="-128"/>
                  <a:cs typeface="ＭＳ Ｐゴシック" charset="-128"/>
                </a:rPr>
                <a:t>good soil</a:t>
              </a:r>
              <a:endParaRPr lang="en-US" sz="1200" dirty="0">
                <a:latin typeface="+mn-lt"/>
                <a:ea typeface="ＭＳ Ｐゴシック" charset="-128"/>
                <a:cs typeface="ＭＳ Ｐゴシック" charset="-128"/>
              </a:endParaRPr>
            </a:p>
          </p:txBody>
        </p:sp>
        <p:sp>
          <p:nvSpPr>
            <p:cNvPr id="59" name="TextBox 58"/>
            <p:cNvSpPr txBox="1"/>
            <p:nvPr/>
          </p:nvSpPr>
          <p:spPr>
            <a:xfrm>
              <a:off x="1883409" y="2541212"/>
              <a:ext cx="759920" cy="184666"/>
            </a:xfrm>
            <a:prstGeom prst="rect">
              <a:avLst/>
            </a:prstGeom>
            <a:noFill/>
          </p:spPr>
          <p:txBody>
            <a:bodyPr wrap="square" lIns="0" tIns="0" rIns="0" bIns="0">
              <a:spAutoFit/>
            </a:bodyPr>
            <a:lstStyle/>
            <a:p>
              <a:pPr algn="ctr">
                <a:defRPr/>
              </a:pPr>
              <a:r>
                <a:rPr lang="en-US" sz="1200" dirty="0" smtClean="0">
                  <a:latin typeface="+mn-lt"/>
                  <a:ea typeface="ＭＳ Ｐゴシック" charset="-128"/>
                  <a:cs typeface="ＭＳ Ｐゴシック" charset="-128"/>
                </a:rPr>
                <a:t>Matt 13</a:t>
              </a:r>
              <a:endParaRPr lang="en-US" sz="1200" dirty="0">
                <a:latin typeface="+mn-lt"/>
                <a:ea typeface="ＭＳ Ｐゴシック" charset="-128"/>
                <a:cs typeface="ＭＳ Ｐゴシック" charset="-128"/>
              </a:endParaRPr>
            </a:p>
          </p:txBody>
        </p:sp>
      </p:grpSp>
      <p:sp>
        <p:nvSpPr>
          <p:cNvPr id="60" name="Rectangle 59"/>
          <p:cNvSpPr/>
          <p:nvPr/>
        </p:nvSpPr>
        <p:spPr>
          <a:xfrm>
            <a:off x="3004905" y="728960"/>
            <a:ext cx="3134192" cy="369332"/>
          </a:xfrm>
          <a:prstGeom prst="rect">
            <a:avLst/>
          </a:prstGeom>
        </p:spPr>
        <p:txBody>
          <a:bodyPr wrap="none">
            <a:spAutoFit/>
          </a:bodyPr>
          <a:lstStyle/>
          <a:p>
            <a:pPr algn="ctr">
              <a:defRPr/>
            </a:pPr>
            <a:r>
              <a:rPr lang="en-US" dirty="0" smtClean="0">
                <a:ea typeface="ＭＳ Ｐゴシック" charset="-128"/>
                <a:cs typeface="ＭＳ Ｐゴシック" charset="-128"/>
              </a:rPr>
              <a:t>Flow from heaven inside out</a:t>
            </a:r>
            <a:endParaRPr lang="en-US" dirty="0">
              <a:ea typeface="ＭＳ Ｐゴシック" charset="-128"/>
              <a:cs typeface="ＭＳ Ｐゴシック" charset="-128"/>
            </a:endParaRPr>
          </a:p>
        </p:txBody>
      </p:sp>
    </p:spTree>
    <p:extLst>
      <p:ext uri="{BB962C8B-B14F-4D97-AF65-F5344CB8AC3E}">
        <p14:creationId xmlns:p14="http://schemas.microsoft.com/office/powerpoint/2010/main" val="3359154516"/>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9" name="Group 18"/>
          <p:cNvGrpSpPr/>
          <p:nvPr/>
        </p:nvGrpSpPr>
        <p:grpSpPr>
          <a:xfrm>
            <a:off x="826420" y="1847349"/>
            <a:ext cx="1905410" cy="647280"/>
            <a:chOff x="3151316" y="1799111"/>
            <a:chExt cx="1905410" cy="647280"/>
          </a:xfrm>
        </p:grpSpPr>
        <p:sp>
          <p:nvSpPr>
            <p:cNvPr id="6" name="Rektangel 101"/>
            <p:cNvSpPr>
              <a:spLocks noChangeArrowheads="1"/>
            </p:cNvSpPr>
            <p:nvPr/>
          </p:nvSpPr>
          <p:spPr bwMode="auto">
            <a:xfrm>
              <a:off x="3151316" y="1799111"/>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8" name="TextBox 7"/>
            <p:cNvSpPr txBox="1"/>
            <p:nvPr/>
          </p:nvSpPr>
          <p:spPr>
            <a:xfrm>
              <a:off x="3383884" y="1830363"/>
              <a:ext cx="1436688" cy="492443"/>
            </a:xfrm>
            <a:prstGeom prst="rect">
              <a:avLst/>
            </a:prstGeom>
            <a:noFill/>
          </p:spPr>
          <p:txBody>
            <a:bodyPr lIns="0" tIns="0" rIns="0" bIns="0">
              <a:spAutoFit/>
            </a:bodyPr>
            <a:lstStyle/>
            <a:p>
              <a:pPr algn="ctr">
                <a:defRPr/>
              </a:pPr>
              <a:r>
                <a:rPr lang="en-US" sz="1600" dirty="0" smtClean="0">
                  <a:latin typeface="+mn-lt"/>
                  <a:ea typeface="ＭＳ Ｐゴシック" charset="-128"/>
                  <a:cs typeface="ＭＳ Ｐゴシック" charset="-128"/>
                </a:rPr>
                <a:t>Experience the River of life</a:t>
              </a:r>
              <a:endParaRPr lang="en-US" sz="1600" dirty="0">
                <a:latin typeface="+mn-lt"/>
                <a:ea typeface="ＭＳ Ｐゴシック" charset="-128"/>
                <a:cs typeface="ＭＳ Ｐゴシック" charset="-128"/>
              </a:endParaRPr>
            </a:p>
          </p:txBody>
        </p:sp>
      </p:grpSp>
      <p:grpSp>
        <p:nvGrpSpPr>
          <p:cNvPr id="20" name="Group 19"/>
          <p:cNvGrpSpPr/>
          <p:nvPr/>
        </p:nvGrpSpPr>
        <p:grpSpPr>
          <a:xfrm>
            <a:off x="3153109" y="2795498"/>
            <a:ext cx="2300556" cy="1447663"/>
            <a:chOff x="3153109" y="3024386"/>
            <a:chExt cx="1901825" cy="1076325"/>
          </a:xfrm>
        </p:grpSpPr>
        <p:sp>
          <p:nvSpPr>
            <p:cNvPr id="5" name="Diamond 4"/>
            <p:cNvSpPr>
              <a:spLocks noChangeArrowheads="1"/>
            </p:cNvSpPr>
            <p:nvPr/>
          </p:nvSpPr>
          <p:spPr bwMode="auto">
            <a:xfrm>
              <a:off x="3153109" y="3024386"/>
              <a:ext cx="1901825" cy="1076325"/>
            </a:xfrm>
            <a:prstGeom prst="diamond">
              <a:avLst/>
            </a:prstGeom>
            <a:gradFill rotWithShape="1">
              <a:gsLst>
                <a:gs pos="0">
                  <a:srgbClr val="00D1CF"/>
                </a:gs>
                <a:gs pos="49001">
                  <a:srgbClr val="00F3F0"/>
                </a:gs>
                <a:gs pos="100000">
                  <a:srgbClr val="008C8B"/>
                </a:gs>
              </a:gsLst>
              <a:lin ang="0"/>
            </a:gradFill>
            <a:ln w="9525">
              <a:solidFill>
                <a:srgbClr val="008C8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7" name="TextBox 6"/>
            <p:cNvSpPr txBox="1"/>
            <p:nvPr/>
          </p:nvSpPr>
          <p:spPr>
            <a:xfrm>
              <a:off x="3722268" y="3197898"/>
              <a:ext cx="759920" cy="183063"/>
            </a:xfrm>
            <a:prstGeom prst="rect">
              <a:avLst/>
            </a:prstGeom>
            <a:noFill/>
          </p:spPr>
          <p:txBody>
            <a:bodyPr wrap="square" lIns="0" tIns="0" rIns="0" bIns="0">
              <a:spAutoFit/>
            </a:bodyPr>
            <a:lstStyle/>
            <a:p>
              <a:pPr algn="ctr">
                <a:defRPr/>
              </a:pPr>
              <a:r>
                <a:rPr lang="en-US" sz="1600" dirty="0" smtClean="0">
                  <a:latin typeface="+mn-lt"/>
                  <a:ea typeface="ＭＳ Ｐゴシック" charset="-128"/>
                  <a:cs typeface="ＭＳ Ｐゴシック" charset="-128"/>
                </a:rPr>
                <a:t>Rev 3:20</a:t>
              </a:r>
              <a:endParaRPr lang="en-US" sz="1600" dirty="0">
                <a:latin typeface="+mn-lt"/>
                <a:ea typeface="ＭＳ Ｐゴシック" charset="-128"/>
                <a:cs typeface="ＭＳ Ｐゴシック" charset="-128"/>
              </a:endParaRPr>
            </a:p>
          </p:txBody>
        </p:sp>
        <p:sp>
          <p:nvSpPr>
            <p:cNvPr id="9" name="TextBox 8"/>
            <p:cNvSpPr txBox="1"/>
            <p:nvPr/>
          </p:nvSpPr>
          <p:spPr>
            <a:xfrm>
              <a:off x="3385677" y="3403428"/>
              <a:ext cx="1436687" cy="411893"/>
            </a:xfrm>
            <a:prstGeom prst="rect">
              <a:avLst/>
            </a:prstGeom>
            <a:noFill/>
          </p:spPr>
          <p:txBody>
            <a:bodyPr lIns="0" tIns="0" rIns="0" bIns="0">
              <a:spAutoFit/>
            </a:bodyPr>
            <a:lstStyle/>
            <a:p>
              <a:pPr algn="ctr">
                <a:defRPr/>
              </a:pPr>
              <a:r>
                <a:rPr lang="en-US" dirty="0" smtClean="0">
                  <a:latin typeface="+mn-lt"/>
                  <a:ea typeface="ＭＳ Ｐゴシック" charset="-128"/>
                  <a:cs typeface="ＭＳ Ｐゴシック" charset="-128"/>
                </a:rPr>
                <a:t>Opening First Love Gate</a:t>
              </a:r>
              <a:endParaRPr lang="en-US" dirty="0">
                <a:latin typeface="+mn-lt"/>
                <a:ea typeface="ＭＳ Ｐゴシック" charset="-128"/>
                <a:cs typeface="ＭＳ Ｐゴシック" charset="-128"/>
              </a:endParaRPr>
            </a:p>
          </p:txBody>
        </p:sp>
      </p:grpSp>
      <p:grpSp>
        <p:nvGrpSpPr>
          <p:cNvPr id="21" name="Group 20"/>
          <p:cNvGrpSpPr/>
          <p:nvPr/>
        </p:nvGrpSpPr>
        <p:grpSpPr>
          <a:xfrm>
            <a:off x="5917214" y="1707060"/>
            <a:ext cx="1905410" cy="647280"/>
            <a:chOff x="826420" y="5011287"/>
            <a:chExt cx="1905410" cy="647280"/>
          </a:xfrm>
        </p:grpSpPr>
        <p:sp>
          <p:nvSpPr>
            <p:cNvPr id="10" name="Rektangel 101"/>
            <p:cNvSpPr>
              <a:spLocks noChangeArrowheads="1"/>
            </p:cNvSpPr>
            <p:nvPr/>
          </p:nvSpPr>
          <p:spPr bwMode="auto">
            <a:xfrm>
              <a:off x="826420" y="5011287"/>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1" name="TextBox 10"/>
            <p:cNvSpPr txBox="1"/>
            <p:nvPr/>
          </p:nvSpPr>
          <p:spPr>
            <a:xfrm>
              <a:off x="940966" y="5042539"/>
              <a:ext cx="1676318" cy="492443"/>
            </a:xfrm>
            <a:prstGeom prst="rect">
              <a:avLst/>
            </a:prstGeom>
            <a:noFill/>
          </p:spPr>
          <p:txBody>
            <a:bodyPr wrap="square" lIns="0" tIns="0" rIns="0" bIns="0">
              <a:spAutoFit/>
            </a:bodyPr>
            <a:lstStyle/>
            <a:p>
              <a:pPr algn="ctr">
                <a:defRPr/>
              </a:pPr>
              <a:r>
                <a:rPr lang="en-US" sz="1600" dirty="0" smtClean="0">
                  <a:latin typeface="+mn-lt"/>
                  <a:ea typeface="ＭＳ Ｐゴシック" charset="-128"/>
                  <a:cs typeface="ＭＳ Ｐゴシック" charset="-128"/>
                </a:rPr>
                <a:t>Experience God’s Presence</a:t>
              </a:r>
              <a:endParaRPr lang="en-US" sz="1600" dirty="0">
                <a:latin typeface="+mn-lt"/>
                <a:ea typeface="ＭＳ Ｐゴシック" charset="-128"/>
                <a:cs typeface="ＭＳ Ｐゴシック" charset="-128"/>
              </a:endParaRPr>
            </a:p>
          </p:txBody>
        </p:sp>
      </p:grpSp>
      <p:grpSp>
        <p:nvGrpSpPr>
          <p:cNvPr id="22" name="Group 21"/>
          <p:cNvGrpSpPr/>
          <p:nvPr/>
        </p:nvGrpSpPr>
        <p:grpSpPr>
          <a:xfrm>
            <a:off x="633488" y="4711726"/>
            <a:ext cx="1905410" cy="647280"/>
            <a:chOff x="3151316" y="1799111"/>
            <a:chExt cx="1905410" cy="647280"/>
          </a:xfrm>
        </p:grpSpPr>
        <p:sp>
          <p:nvSpPr>
            <p:cNvPr id="23" name="Rektangel 101"/>
            <p:cNvSpPr>
              <a:spLocks noChangeArrowheads="1"/>
            </p:cNvSpPr>
            <p:nvPr/>
          </p:nvSpPr>
          <p:spPr bwMode="auto">
            <a:xfrm>
              <a:off x="3151316" y="1799111"/>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24" name="TextBox 23"/>
            <p:cNvSpPr txBox="1"/>
            <p:nvPr/>
          </p:nvSpPr>
          <p:spPr>
            <a:xfrm>
              <a:off x="3383884" y="1830363"/>
              <a:ext cx="1436688" cy="492443"/>
            </a:xfrm>
            <a:prstGeom prst="rect">
              <a:avLst/>
            </a:prstGeom>
            <a:noFill/>
          </p:spPr>
          <p:txBody>
            <a:bodyPr lIns="0" tIns="0" rIns="0" bIns="0">
              <a:spAutoFit/>
            </a:bodyPr>
            <a:lstStyle/>
            <a:p>
              <a:pPr algn="ctr">
                <a:defRPr/>
              </a:pPr>
              <a:r>
                <a:rPr lang="en-US" sz="1600" dirty="0" smtClean="0">
                  <a:latin typeface="+mn-lt"/>
                  <a:ea typeface="ＭＳ Ｐゴシック" charset="-128"/>
                  <a:cs typeface="ＭＳ Ｐゴシック" charset="-128"/>
                </a:rPr>
                <a:t>Surrender</a:t>
              </a:r>
            </a:p>
            <a:p>
              <a:pPr algn="ctr">
                <a:defRPr/>
              </a:pPr>
              <a:r>
                <a:rPr lang="en-US" sz="1600" dirty="0" smtClean="0">
                  <a:latin typeface="+mn-lt"/>
                  <a:ea typeface="ＭＳ Ｐゴシック" charset="-128"/>
                  <a:cs typeface="ＭＳ Ｐゴシック" charset="-128"/>
                </a:rPr>
                <a:t>Yoke Yourself</a:t>
              </a:r>
              <a:endParaRPr lang="en-US" sz="1600" dirty="0">
                <a:latin typeface="+mn-lt"/>
                <a:ea typeface="ＭＳ Ｐゴシック" charset="-128"/>
                <a:cs typeface="ＭＳ Ｐゴシック" charset="-128"/>
              </a:endParaRPr>
            </a:p>
          </p:txBody>
        </p:sp>
      </p:grpSp>
      <p:grpSp>
        <p:nvGrpSpPr>
          <p:cNvPr id="25" name="Group 24"/>
          <p:cNvGrpSpPr/>
          <p:nvPr/>
        </p:nvGrpSpPr>
        <p:grpSpPr>
          <a:xfrm>
            <a:off x="6011788" y="4718899"/>
            <a:ext cx="1905410" cy="647280"/>
            <a:chOff x="3151316" y="1799111"/>
            <a:chExt cx="1905410" cy="647280"/>
          </a:xfrm>
        </p:grpSpPr>
        <p:sp>
          <p:nvSpPr>
            <p:cNvPr id="26" name="Rektangel 101"/>
            <p:cNvSpPr>
              <a:spLocks noChangeArrowheads="1"/>
            </p:cNvSpPr>
            <p:nvPr/>
          </p:nvSpPr>
          <p:spPr bwMode="auto">
            <a:xfrm>
              <a:off x="3151316" y="1799111"/>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27" name="TextBox 26"/>
            <p:cNvSpPr txBox="1"/>
            <p:nvPr/>
          </p:nvSpPr>
          <p:spPr>
            <a:xfrm>
              <a:off x="3383884" y="1830363"/>
              <a:ext cx="1436688" cy="492443"/>
            </a:xfrm>
            <a:prstGeom prst="rect">
              <a:avLst/>
            </a:prstGeom>
            <a:noFill/>
          </p:spPr>
          <p:txBody>
            <a:bodyPr lIns="0" tIns="0" rIns="0" bIns="0">
              <a:spAutoFit/>
            </a:bodyPr>
            <a:lstStyle/>
            <a:p>
              <a:pPr algn="ctr">
                <a:defRPr/>
              </a:pPr>
              <a:r>
                <a:rPr lang="en-US" sz="1600" dirty="0" smtClean="0">
                  <a:latin typeface="+mn-lt"/>
                  <a:ea typeface="ＭＳ Ｐゴシック" charset="-128"/>
                  <a:cs typeface="ＭＳ Ｐゴシック" charset="-128"/>
                </a:rPr>
                <a:t>Experience God’s</a:t>
              </a:r>
              <a:br>
                <a:rPr lang="en-US" sz="1600" dirty="0" smtClean="0">
                  <a:latin typeface="+mn-lt"/>
                  <a:ea typeface="ＭＳ Ｐゴシック" charset="-128"/>
                  <a:cs typeface="ＭＳ Ｐゴシック" charset="-128"/>
                </a:rPr>
              </a:br>
              <a:r>
                <a:rPr lang="en-US" sz="1600" dirty="0" smtClean="0">
                  <a:latin typeface="+mn-lt"/>
                  <a:ea typeface="ＭＳ Ｐゴシック" charset="-128"/>
                  <a:cs typeface="ＭＳ Ｐゴシック" charset="-128"/>
                </a:rPr>
                <a:t>Passion</a:t>
              </a:r>
              <a:endParaRPr lang="en-US" sz="1600" dirty="0">
                <a:latin typeface="+mn-lt"/>
                <a:ea typeface="ＭＳ Ｐゴシック" charset="-128"/>
                <a:cs typeface="ＭＳ Ｐゴシック" charset="-128"/>
              </a:endParaRPr>
            </a:p>
          </p:txBody>
        </p:sp>
      </p:grpSp>
      <p:sp>
        <p:nvSpPr>
          <p:cNvPr id="37" name="Right Arrow 36"/>
          <p:cNvSpPr>
            <a:spLocks noChangeArrowheads="1"/>
          </p:cNvSpPr>
          <p:nvPr/>
        </p:nvSpPr>
        <p:spPr bwMode="auto">
          <a:xfrm rot="12993049">
            <a:off x="2775575" y="2727110"/>
            <a:ext cx="1007330" cy="226305"/>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8" name="Right Arrow 37"/>
          <p:cNvSpPr>
            <a:spLocks noChangeArrowheads="1"/>
          </p:cNvSpPr>
          <p:nvPr/>
        </p:nvSpPr>
        <p:spPr bwMode="auto">
          <a:xfrm rot="8427808">
            <a:off x="2535554" y="4136887"/>
            <a:ext cx="1130335" cy="250950"/>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9" name="Right Arrow 38"/>
          <p:cNvSpPr>
            <a:spLocks noChangeArrowheads="1"/>
          </p:cNvSpPr>
          <p:nvPr/>
        </p:nvSpPr>
        <p:spPr bwMode="auto">
          <a:xfrm rot="2150283">
            <a:off x="5199064" y="4055811"/>
            <a:ext cx="1012995" cy="217436"/>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0" name="Right Arrow 39"/>
          <p:cNvSpPr>
            <a:spLocks noChangeArrowheads="1"/>
          </p:cNvSpPr>
          <p:nvPr/>
        </p:nvSpPr>
        <p:spPr bwMode="auto">
          <a:xfrm rot="18960156">
            <a:off x="4970838" y="2692360"/>
            <a:ext cx="1012995" cy="217436"/>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grpSp>
        <p:nvGrpSpPr>
          <p:cNvPr id="69" name="Group 68"/>
          <p:cNvGrpSpPr/>
          <p:nvPr/>
        </p:nvGrpSpPr>
        <p:grpSpPr>
          <a:xfrm>
            <a:off x="3841596" y="1662779"/>
            <a:ext cx="927100" cy="831850"/>
            <a:chOff x="6243741" y="3779685"/>
            <a:chExt cx="927100" cy="831850"/>
          </a:xfrm>
        </p:grpSpPr>
        <p:sp>
          <p:nvSpPr>
            <p:cNvPr id="70" name="Oval 69"/>
            <p:cNvSpPr>
              <a:spLocks noChangeArrowheads="1"/>
            </p:cNvSpPr>
            <p:nvPr/>
          </p:nvSpPr>
          <p:spPr bwMode="auto">
            <a:xfrm>
              <a:off x="6286604" y="3779685"/>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71" name="TextBox 70"/>
            <p:cNvSpPr txBox="1"/>
            <p:nvPr/>
          </p:nvSpPr>
          <p:spPr>
            <a:xfrm>
              <a:off x="6243741" y="3913035"/>
              <a:ext cx="927100" cy="646331"/>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Gateways</a:t>
              </a:r>
              <a:r>
                <a:rPr lang="en-US" sz="1400" dirty="0">
                  <a:latin typeface="+mn-lt"/>
                  <a:ea typeface="ＭＳ Ｐゴシック" charset="-128"/>
                  <a:cs typeface="ＭＳ Ｐゴシック" charset="-128"/>
                </a:rPr>
                <a:t/>
              </a:r>
              <a:br>
                <a:rPr lang="en-US" sz="1400" dirty="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Spirit Body</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Soul</a:t>
              </a:r>
              <a:endParaRPr lang="en-US" sz="1400" dirty="0">
                <a:latin typeface="+mn-lt"/>
                <a:ea typeface="ＭＳ Ｐゴシック" charset="-128"/>
                <a:cs typeface="ＭＳ Ｐゴシック" charset="-128"/>
              </a:endParaRPr>
            </a:p>
          </p:txBody>
        </p:sp>
      </p:grpSp>
    </p:spTree>
    <p:extLst>
      <p:ext uri="{BB962C8B-B14F-4D97-AF65-F5344CB8AC3E}">
        <p14:creationId xmlns:p14="http://schemas.microsoft.com/office/powerpoint/2010/main" val="1804695882"/>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1781232000"/>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p:cNvGrpSpPr/>
          <p:nvPr/>
        </p:nvGrpSpPr>
        <p:grpSpPr>
          <a:xfrm>
            <a:off x="316774" y="541145"/>
            <a:ext cx="2206974" cy="989249"/>
            <a:chOff x="3301192" y="2191893"/>
            <a:chExt cx="1905410" cy="633112"/>
          </a:xfrm>
        </p:grpSpPr>
        <p:sp>
          <p:nvSpPr>
            <p:cNvPr id="8"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9" name="TextBox 8"/>
            <p:cNvSpPr txBox="1"/>
            <p:nvPr/>
          </p:nvSpPr>
          <p:spPr>
            <a:xfrm>
              <a:off x="3364103" y="2352627"/>
              <a:ext cx="1779585" cy="287366"/>
            </a:xfrm>
            <a:prstGeom prst="rect">
              <a:avLst/>
            </a:prstGeom>
            <a:noFill/>
          </p:spPr>
          <p:txBody>
            <a:bodyPr wrap="square" lIns="0" tIns="0" rIns="0" bIns="0">
              <a:noAutofit/>
            </a:bodyPr>
            <a:lstStyle/>
            <a:p>
              <a:pPr algn="ctr">
                <a:defRPr/>
              </a:pPr>
              <a:r>
                <a:rPr lang="en-US" sz="2800" dirty="0" smtClean="0">
                  <a:solidFill>
                    <a:prstClr val="black"/>
                  </a:solidFill>
                  <a:latin typeface="Calibri"/>
                  <a:ea typeface="ＭＳ Ｐゴシック" charset="-128"/>
                  <a:cs typeface="ＭＳ Ｐゴシック" charset="-128"/>
                </a:rPr>
                <a:t>House of God</a:t>
              </a:r>
              <a:endParaRPr lang="en-US" sz="2800" dirty="0">
                <a:solidFill>
                  <a:prstClr val="black"/>
                </a:solidFill>
                <a:latin typeface="Calibri"/>
                <a:ea typeface="ＭＳ Ｐゴシック" charset="-128"/>
                <a:cs typeface="ＭＳ Ｐゴシック" charset="-128"/>
              </a:endParaRPr>
            </a:p>
          </p:txBody>
        </p:sp>
      </p:grpSp>
      <p:grpSp>
        <p:nvGrpSpPr>
          <p:cNvPr id="10" name="Group 9"/>
          <p:cNvGrpSpPr/>
          <p:nvPr/>
        </p:nvGrpSpPr>
        <p:grpSpPr>
          <a:xfrm>
            <a:off x="6345221" y="4919197"/>
            <a:ext cx="2374433" cy="989327"/>
            <a:chOff x="3301192" y="2191893"/>
            <a:chExt cx="1905410" cy="633112"/>
          </a:xfrm>
        </p:grpSpPr>
        <p:sp>
          <p:nvSpPr>
            <p:cNvPr id="11"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2" name="TextBox 11"/>
            <p:cNvSpPr txBox="1"/>
            <p:nvPr/>
          </p:nvSpPr>
          <p:spPr>
            <a:xfrm>
              <a:off x="3301192" y="2234127"/>
              <a:ext cx="1865725" cy="393918"/>
            </a:xfrm>
            <a:prstGeom prst="rect">
              <a:avLst/>
            </a:prstGeom>
            <a:noFill/>
          </p:spPr>
          <p:txBody>
            <a:bodyPr wrap="square" lIns="0" tIns="0" rIns="0" bIns="0">
              <a:spAutoFit/>
            </a:bodyPr>
            <a:lstStyle/>
            <a:p>
              <a:pPr algn="ctr">
                <a:defRPr/>
              </a:pPr>
              <a:r>
                <a:rPr lang="en-US" sz="2000" dirty="0">
                  <a:ea typeface="ＭＳ Ｐゴシック" charset="-128"/>
                  <a:cs typeface="ＭＳ Ｐゴシック" charset="-128"/>
                </a:rPr>
                <a:t>Experience God’s </a:t>
              </a:r>
              <a:r>
                <a:rPr lang="en-US" sz="2000" dirty="0" smtClean="0">
                  <a:ea typeface="ＭＳ Ｐゴシック" charset="-128"/>
                  <a:cs typeface="ＭＳ Ｐゴシック" charset="-128"/>
                </a:rPr>
                <a:t>Presence</a:t>
              </a:r>
              <a:endParaRPr lang="en-US" sz="2000" dirty="0">
                <a:ea typeface="ＭＳ Ｐゴシック" charset="-128"/>
                <a:cs typeface="ＭＳ Ｐゴシック" charset="-128"/>
              </a:endParaRPr>
            </a:p>
          </p:txBody>
        </p:sp>
      </p:grpSp>
      <p:grpSp>
        <p:nvGrpSpPr>
          <p:cNvPr id="13" name="Group 12"/>
          <p:cNvGrpSpPr/>
          <p:nvPr/>
        </p:nvGrpSpPr>
        <p:grpSpPr>
          <a:xfrm>
            <a:off x="6435703" y="603075"/>
            <a:ext cx="2173978" cy="956684"/>
            <a:chOff x="3301192" y="2191893"/>
            <a:chExt cx="1922649" cy="633112"/>
          </a:xfrm>
        </p:grpSpPr>
        <p:sp>
          <p:nvSpPr>
            <p:cNvPr id="14"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r>
                <a:rPr lang="en-US" dirty="0" smtClean="0">
                  <a:ea typeface="ＭＳ Ｐゴシック" charset="-128"/>
                  <a:cs typeface="ＭＳ Ｐゴシック" charset="-128"/>
                </a:rPr>
                <a:t>Experience </a:t>
              </a:r>
              <a:r>
                <a:rPr lang="en-US" dirty="0">
                  <a:ea typeface="ＭＳ Ｐゴシック" charset="-128"/>
                  <a:cs typeface="ＭＳ Ｐゴシック" charset="-128"/>
                </a:rPr>
                <a:t>the River of life</a:t>
              </a:r>
            </a:p>
            <a:p>
              <a:pPr algn="ctr" fontAlgn="auto">
                <a:spcBef>
                  <a:spcPts val="0"/>
                </a:spcBef>
                <a:spcAft>
                  <a:spcPts val="0"/>
                </a:spcAft>
                <a:defRPr/>
              </a:pPr>
              <a:endParaRPr lang="da-DK" kern="0" dirty="0">
                <a:solidFill>
                  <a:sysClr val="window" lastClr="FFFFFF"/>
                </a:solidFill>
                <a:latin typeface="Calibri"/>
                <a:ea typeface="ＭＳ Ｐゴシック" pitchFamily="-97" charset="-128"/>
                <a:cs typeface="ＭＳ Ｐゴシック" charset="-128"/>
              </a:endParaRPr>
            </a:p>
          </p:txBody>
        </p:sp>
        <p:sp>
          <p:nvSpPr>
            <p:cNvPr id="15" name="TextBox 14"/>
            <p:cNvSpPr txBox="1"/>
            <p:nvPr/>
          </p:nvSpPr>
          <p:spPr>
            <a:xfrm>
              <a:off x="3318431" y="2386243"/>
              <a:ext cx="1905410" cy="244416"/>
            </a:xfrm>
            <a:prstGeom prst="rect">
              <a:avLst/>
            </a:prstGeom>
            <a:noFill/>
          </p:spPr>
          <p:txBody>
            <a:bodyPr wrap="square" lIns="0" tIns="0" rIns="0" bIns="0" anchor="ctr" anchorCtr="0">
              <a:spAutoFit/>
            </a:bodyPr>
            <a:lstStyle/>
            <a:p>
              <a:pPr algn="ctr">
                <a:defRPr/>
              </a:pPr>
              <a:endParaRPr lang="en-US" sz="2400" dirty="0">
                <a:solidFill>
                  <a:prstClr val="black"/>
                </a:solidFill>
                <a:latin typeface="Calibri"/>
                <a:ea typeface="ＭＳ Ｐゴシック" charset="-128"/>
                <a:cs typeface="ＭＳ Ｐゴシック" charset="-128"/>
              </a:endParaRPr>
            </a:p>
          </p:txBody>
        </p:sp>
      </p:grpSp>
      <p:grpSp>
        <p:nvGrpSpPr>
          <p:cNvPr id="16" name="Group 15"/>
          <p:cNvGrpSpPr/>
          <p:nvPr/>
        </p:nvGrpSpPr>
        <p:grpSpPr>
          <a:xfrm>
            <a:off x="229067" y="5063180"/>
            <a:ext cx="2284238" cy="1004171"/>
            <a:chOff x="3301192" y="2191893"/>
            <a:chExt cx="1905411" cy="633112"/>
          </a:xfrm>
        </p:grpSpPr>
        <p:sp>
          <p:nvSpPr>
            <p:cNvPr id="17"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8" name="TextBox 17"/>
            <p:cNvSpPr txBox="1"/>
            <p:nvPr/>
          </p:nvSpPr>
          <p:spPr>
            <a:xfrm>
              <a:off x="3301193" y="2275591"/>
              <a:ext cx="1905410" cy="388095"/>
            </a:xfrm>
            <a:prstGeom prst="rect">
              <a:avLst/>
            </a:prstGeom>
            <a:noFill/>
          </p:spPr>
          <p:txBody>
            <a:bodyPr wrap="square" lIns="0" tIns="0" rIns="0" bIns="0">
              <a:spAutoFit/>
            </a:bodyPr>
            <a:lstStyle/>
            <a:p>
              <a:pPr algn="ctr">
                <a:defRPr/>
              </a:pPr>
              <a:r>
                <a:rPr lang="en-US" sz="2000" dirty="0">
                  <a:ea typeface="ＭＳ Ｐゴシック" charset="-128"/>
                  <a:cs typeface="ＭＳ Ｐゴシック" charset="-128"/>
                </a:rPr>
                <a:t>Experience God’s</a:t>
              </a:r>
              <a:br>
                <a:rPr lang="en-US" sz="2000" dirty="0">
                  <a:ea typeface="ＭＳ Ｐゴシック" charset="-128"/>
                  <a:cs typeface="ＭＳ Ｐゴシック" charset="-128"/>
                </a:rPr>
              </a:br>
              <a:r>
                <a:rPr lang="en-US" sz="2000" dirty="0">
                  <a:ea typeface="ＭＳ Ｐゴシック" charset="-128"/>
                  <a:cs typeface="ＭＳ Ｐゴシック" charset="-128"/>
                </a:rPr>
                <a:t>Passion</a:t>
              </a:r>
            </a:p>
          </p:txBody>
        </p:sp>
      </p:grpSp>
      <p:sp>
        <p:nvSpPr>
          <p:cNvPr id="21" name="Oval 20"/>
          <p:cNvSpPr/>
          <p:nvPr/>
        </p:nvSpPr>
        <p:spPr>
          <a:xfrm>
            <a:off x="3146568" y="2048400"/>
            <a:ext cx="2602460" cy="2204864"/>
          </a:xfrm>
          <a:prstGeom prst="ellipse">
            <a:avLst/>
          </a:prstGeom>
          <a:gradFill flip="none" rotWithShape="1">
            <a:gsLst>
              <a:gs pos="22000">
                <a:srgbClr val="008000"/>
              </a:gs>
              <a:gs pos="77000">
                <a:srgbClr val="4FF600"/>
              </a:gs>
              <a:gs pos="100000">
                <a:srgbClr val="00B300"/>
              </a:gs>
            </a:gsLst>
            <a:lin ang="13500000" scaled="1"/>
            <a:tileRect/>
          </a:gradFill>
          <a:ln w="12700">
            <a:solidFill>
              <a:srgbClr val="008000"/>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lIns="0" tIns="0" rIns="0" bIns="0" anchor="ctr"/>
          <a:lstStyle/>
          <a:p>
            <a:pPr algn="ctr" fontAlgn="auto">
              <a:spcBef>
                <a:spcPts val="0"/>
              </a:spcBef>
              <a:spcAft>
                <a:spcPts val="0"/>
              </a:spcAft>
            </a:pPr>
            <a:r>
              <a:rPr lang="en-GB" sz="2800" kern="0" dirty="0" smtClean="0">
                <a:solidFill>
                  <a:prstClr val="black"/>
                </a:solidFill>
                <a:latin typeface="Calibri"/>
                <a:ea typeface="ＭＳ Ｐゴシック" pitchFamily="-97" charset="-128"/>
                <a:cs typeface="ＭＳ Ｐゴシック" charset="-128"/>
              </a:rPr>
              <a:t>First Love</a:t>
            </a:r>
          </a:p>
          <a:p>
            <a:pPr algn="ctr" fontAlgn="auto">
              <a:spcBef>
                <a:spcPts val="0"/>
              </a:spcBef>
              <a:spcAft>
                <a:spcPts val="0"/>
              </a:spcAft>
            </a:pPr>
            <a:r>
              <a:rPr lang="en-GB" sz="2800" kern="0" dirty="0" smtClean="0">
                <a:solidFill>
                  <a:prstClr val="black"/>
                </a:solidFill>
                <a:latin typeface="Calibri"/>
                <a:ea typeface="ＭＳ Ｐゴシック" pitchFamily="-97" charset="-128"/>
                <a:cs typeface="ＭＳ Ｐゴシック" charset="-128"/>
              </a:rPr>
              <a:t>Engaging our spirit</a:t>
            </a:r>
            <a:endParaRPr lang="en-GB" sz="2800" kern="0" dirty="0">
              <a:solidFill>
                <a:prstClr val="black"/>
              </a:solidFill>
              <a:latin typeface="Calibri"/>
              <a:ea typeface="ＭＳ Ｐゴシック" pitchFamily="-97" charset="-128"/>
              <a:cs typeface="ＭＳ Ｐゴシック" charset="-128"/>
            </a:endParaRPr>
          </a:p>
        </p:txBody>
      </p:sp>
      <p:sp>
        <p:nvSpPr>
          <p:cNvPr id="22" name="TextBox 21"/>
          <p:cNvSpPr txBox="1"/>
          <p:nvPr/>
        </p:nvSpPr>
        <p:spPr>
          <a:xfrm>
            <a:off x="316774" y="1866943"/>
            <a:ext cx="2263936" cy="954107"/>
          </a:xfrm>
          <a:prstGeom prst="rect">
            <a:avLst/>
          </a:prstGeom>
          <a:solidFill>
            <a:srgbClr val="00B0F0"/>
          </a:solidFill>
        </p:spPr>
        <p:txBody>
          <a:bodyPr wrap="square" rtlCol="0">
            <a:spAutoFit/>
          </a:bodyPr>
          <a:lstStyle/>
          <a:p>
            <a:pPr algn="ctr"/>
            <a:r>
              <a:rPr lang="en-GB" sz="2800" dirty="0" smtClean="0">
                <a:solidFill>
                  <a:prstClr val="black"/>
                </a:solidFill>
              </a:rPr>
              <a:t>JOURNEY </a:t>
            </a:r>
            <a:r>
              <a:rPr lang="en-GB" sz="2800" dirty="0" smtClean="0">
                <a:solidFill>
                  <a:prstClr val="black"/>
                </a:solidFill>
                <a:hlinkClick r:id="rId2" action="ppaction://hlinkpres?slideindex=1&amp;slidetitle="/>
              </a:rPr>
              <a:t>MAPS</a:t>
            </a:r>
            <a:endParaRPr lang="en-GB" sz="2800" dirty="0">
              <a:solidFill>
                <a:prstClr val="black"/>
              </a:solidFill>
            </a:endParaRPr>
          </a:p>
        </p:txBody>
      </p:sp>
      <p:sp>
        <p:nvSpPr>
          <p:cNvPr id="24" name="Notched Right Arrow 23"/>
          <p:cNvSpPr/>
          <p:nvPr/>
        </p:nvSpPr>
        <p:spPr>
          <a:xfrm>
            <a:off x="4018208" y="792295"/>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5" name="Notched Right Arrow 24"/>
          <p:cNvSpPr/>
          <p:nvPr/>
        </p:nvSpPr>
        <p:spPr>
          <a:xfrm rot="5400000">
            <a:off x="6913922" y="3059962"/>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6" name="Notched Right Arrow 25"/>
          <p:cNvSpPr/>
          <p:nvPr/>
        </p:nvSpPr>
        <p:spPr>
          <a:xfrm rot="10800000">
            <a:off x="2844300" y="5413861"/>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7" name="Notched Right Arrow 26"/>
          <p:cNvSpPr/>
          <p:nvPr/>
        </p:nvSpPr>
        <p:spPr>
          <a:xfrm rot="16200000">
            <a:off x="843152" y="325398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721159418"/>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p:cNvGrpSpPr/>
          <p:nvPr/>
        </p:nvGrpSpPr>
        <p:grpSpPr>
          <a:xfrm>
            <a:off x="2826736" y="4655454"/>
            <a:ext cx="2970187" cy="1423374"/>
            <a:chOff x="3301192" y="2191893"/>
            <a:chExt cx="1905410" cy="633112"/>
          </a:xfrm>
        </p:grpSpPr>
        <p:sp>
          <p:nvSpPr>
            <p:cNvPr id="16"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7" name="TextBox 16"/>
            <p:cNvSpPr txBox="1"/>
            <p:nvPr/>
          </p:nvSpPr>
          <p:spPr>
            <a:xfrm>
              <a:off x="3340877" y="2221083"/>
              <a:ext cx="1865725" cy="383314"/>
            </a:xfrm>
            <a:prstGeom prst="rect">
              <a:avLst/>
            </a:prstGeom>
            <a:noFill/>
          </p:spPr>
          <p:txBody>
            <a:bodyPr wrap="square" lIns="0" tIns="0" rIns="0" bIns="0">
              <a:spAutoFit/>
            </a:bodyPr>
            <a:lstStyle/>
            <a:p>
              <a:pPr algn="ctr">
                <a:defRPr/>
              </a:pPr>
              <a:r>
                <a:rPr lang="en-US" sz="2800" dirty="0" smtClean="0">
                  <a:ea typeface="ＭＳ Ｐゴシック" charset="-128"/>
                  <a:cs typeface="ＭＳ Ｐゴシック" charset="-128"/>
                </a:rPr>
                <a:t>House of God</a:t>
              </a:r>
            </a:p>
            <a:p>
              <a:pPr algn="ctr">
                <a:defRPr/>
              </a:pPr>
              <a:endParaRPr lang="en-US" sz="2800" dirty="0">
                <a:ea typeface="ＭＳ Ｐゴシック" charset="-128"/>
                <a:cs typeface="ＭＳ Ｐゴシック" charset="-128"/>
              </a:endParaRPr>
            </a:p>
          </p:txBody>
        </p:sp>
      </p:grpSp>
      <p:grpSp>
        <p:nvGrpSpPr>
          <p:cNvPr id="20" name="Group 19"/>
          <p:cNvGrpSpPr>
            <a:grpSpLocks noChangeAspect="1"/>
          </p:cNvGrpSpPr>
          <p:nvPr/>
        </p:nvGrpSpPr>
        <p:grpSpPr>
          <a:xfrm>
            <a:off x="557785" y="1165764"/>
            <a:ext cx="1677600" cy="1679132"/>
            <a:chOff x="5074915" y="463506"/>
            <a:chExt cx="927100" cy="831850"/>
          </a:xfrm>
        </p:grpSpPr>
        <p:sp>
          <p:nvSpPr>
            <p:cNvPr id="18" name="Oval 17"/>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TextBox 18"/>
            <p:cNvSpPr txBox="1"/>
            <p:nvPr/>
          </p:nvSpPr>
          <p:spPr>
            <a:xfrm>
              <a:off x="5074915" y="596856"/>
              <a:ext cx="927100" cy="182969"/>
            </a:xfrm>
            <a:prstGeom prst="rect">
              <a:avLst/>
            </a:prstGeom>
            <a:noFill/>
          </p:spPr>
          <p:txBody>
            <a:bodyPr lIns="0" tIns="0" rIns="0" bIns="0">
              <a:spAutoFit/>
            </a:bodyPr>
            <a:lstStyle/>
            <a:p>
              <a:pPr algn="ctr">
                <a:defRPr/>
              </a:pPr>
              <a:r>
                <a:rPr lang="en-US" sz="2400" dirty="0" smtClean="0">
                  <a:latin typeface="+mn-lt"/>
                  <a:ea typeface="ＭＳ Ｐゴシック" charset="-128"/>
                  <a:cs typeface="ＭＳ Ｐゴシック" charset="-128"/>
                </a:rPr>
                <a:t> </a:t>
              </a:r>
              <a:endParaRPr lang="en-US" sz="2400" dirty="0">
                <a:latin typeface="+mn-lt"/>
                <a:ea typeface="ＭＳ Ｐゴシック" charset="-128"/>
                <a:cs typeface="ＭＳ Ｐゴシック" charset="-128"/>
              </a:endParaRPr>
            </a:p>
          </p:txBody>
        </p:sp>
      </p:grpSp>
      <p:grpSp>
        <p:nvGrpSpPr>
          <p:cNvPr id="21" name="Group 20"/>
          <p:cNvGrpSpPr>
            <a:grpSpLocks noChangeAspect="1"/>
          </p:cNvGrpSpPr>
          <p:nvPr/>
        </p:nvGrpSpPr>
        <p:grpSpPr>
          <a:xfrm>
            <a:off x="6299871" y="1210812"/>
            <a:ext cx="1677600" cy="1677600"/>
            <a:chOff x="5070153" y="463506"/>
            <a:chExt cx="927100" cy="831850"/>
          </a:xfrm>
        </p:grpSpPr>
        <p:sp>
          <p:nvSpPr>
            <p:cNvPr id="22" name="Oval 21"/>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TextBox 22"/>
            <p:cNvSpPr txBox="1"/>
            <p:nvPr/>
          </p:nvSpPr>
          <p:spPr>
            <a:xfrm>
              <a:off x="5070153" y="686373"/>
              <a:ext cx="927100" cy="366272"/>
            </a:xfrm>
            <a:prstGeom prst="rect">
              <a:avLst/>
            </a:prstGeom>
            <a:noFill/>
          </p:spPr>
          <p:txBody>
            <a:bodyPr lIns="0" tIns="0" rIns="0" bIns="0">
              <a:spAutoFit/>
            </a:bodyPr>
            <a:lstStyle/>
            <a:p>
              <a:pPr algn="ctr">
                <a:defRPr/>
              </a:pPr>
              <a:r>
                <a:rPr lang="en-US" sz="2400" dirty="0" smtClean="0">
                  <a:latin typeface="+mn-lt"/>
                  <a:ea typeface="ＭＳ Ｐゴシック" charset="-128"/>
                  <a:cs typeface="ＭＳ Ｐゴシック" charset="-128"/>
                </a:rPr>
                <a:t>Gate of heaven</a:t>
              </a:r>
              <a:endParaRPr lang="en-US" sz="2400" dirty="0">
                <a:latin typeface="+mn-lt"/>
                <a:ea typeface="ＭＳ Ｐゴシック" charset="-128"/>
                <a:cs typeface="ＭＳ Ｐゴシック" charset="-128"/>
              </a:endParaRPr>
            </a:p>
          </p:txBody>
        </p:sp>
      </p:grpSp>
      <p:sp>
        <p:nvSpPr>
          <p:cNvPr id="25" name="Oval 24"/>
          <p:cNvSpPr>
            <a:spLocks noChangeArrowheads="1"/>
          </p:cNvSpPr>
          <p:nvPr/>
        </p:nvSpPr>
        <p:spPr bwMode="auto">
          <a:xfrm>
            <a:off x="3564382" y="1210812"/>
            <a:ext cx="1504075" cy="167760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6" name="TextBox 25"/>
          <p:cNvSpPr txBox="1"/>
          <p:nvPr/>
        </p:nvSpPr>
        <p:spPr>
          <a:xfrm>
            <a:off x="559088" y="1619604"/>
            <a:ext cx="1676297" cy="738664"/>
          </a:xfrm>
          <a:prstGeom prst="rect">
            <a:avLst/>
          </a:prstGeom>
          <a:noFill/>
        </p:spPr>
        <p:txBody>
          <a:bodyPr lIns="0" tIns="0" rIns="0" bIns="0">
            <a:spAutoFit/>
          </a:bodyPr>
          <a:lstStyle/>
          <a:p>
            <a:pPr algn="ctr">
              <a:defRPr/>
            </a:pPr>
            <a:r>
              <a:rPr lang="en-US" sz="2400" dirty="0" smtClean="0">
                <a:ea typeface="ＭＳ Ｐゴシック" charset="-128"/>
                <a:cs typeface="ＭＳ Ｐゴシック" charset="-128"/>
              </a:rPr>
              <a:t>God</a:t>
            </a:r>
          </a:p>
          <a:p>
            <a:pPr algn="ctr">
              <a:defRPr/>
            </a:pPr>
            <a:r>
              <a:rPr lang="en-US" sz="2400" dirty="0" smtClean="0">
                <a:ea typeface="ＭＳ Ｐゴシック" charset="-128"/>
                <a:cs typeface="ＭＳ Ｐゴシック" charset="-128"/>
              </a:rPr>
              <a:t>within</a:t>
            </a:r>
            <a:endParaRPr lang="en-US" sz="2400" dirty="0">
              <a:ea typeface="ＭＳ Ｐゴシック" charset="-128"/>
              <a:cs typeface="ＭＳ Ｐゴシック" charset="-128"/>
            </a:endParaRPr>
          </a:p>
        </p:txBody>
      </p:sp>
      <p:sp>
        <p:nvSpPr>
          <p:cNvPr id="27" name="Oval Callout 26"/>
          <p:cNvSpPr/>
          <p:nvPr/>
        </p:nvSpPr>
        <p:spPr>
          <a:xfrm>
            <a:off x="6904677" y="4867282"/>
            <a:ext cx="1317315" cy="121010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2"/>
              </a:rPr>
              <a:t>Further Info 2</a:t>
            </a:r>
            <a:endParaRPr lang="en-GB" dirty="0"/>
          </a:p>
        </p:txBody>
      </p:sp>
      <p:sp>
        <p:nvSpPr>
          <p:cNvPr id="28" name="Oval Callout 27"/>
          <p:cNvSpPr/>
          <p:nvPr/>
        </p:nvSpPr>
        <p:spPr>
          <a:xfrm>
            <a:off x="706037" y="4821617"/>
            <a:ext cx="1317315" cy="1210108"/>
          </a:xfrm>
          <a:prstGeom prst="wedgeEllipseCallout">
            <a:avLst>
              <a:gd name="adj1" fmla="val 30005"/>
              <a:gd name="adj2" fmla="val 646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3"/>
              </a:rPr>
              <a:t>Further Info 1</a:t>
            </a:r>
            <a:endParaRPr lang="en-GB" dirty="0"/>
          </a:p>
        </p:txBody>
      </p:sp>
      <p:sp>
        <p:nvSpPr>
          <p:cNvPr id="29" name="Notched Right Arrow 28"/>
          <p:cNvSpPr/>
          <p:nvPr/>
        </p:nvSpPr>
        <p:spPr>
          <a:xfrm rot="16200000">
            <a:off x="3814726" y="3447967"/>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Notched Right Arrow 29"/>
          <p:cNvSpPr/>
          <p:nvPr/>
        </p:nvSpPr>
        <p:spPr>
          <a:xfrm rot="14196431">
            <a:off x="1830107" y="350624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Notched Right Arrow 30"/>
          <p:cNvSpPr/>
          <p:nvPr/>
        </p:nvSpPr>
        <p:spPr>
          <a:xfrm rot="18336473">
            <a:off x="5858015" y="351757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Rectangle 1"/>
          <p:cNvSpPr/>
          <p:nvPr/>
        </p:nvSpPr>
        <p:spPr>
          <a:xfrm>
            <a:off x="3712947" y="1635783"/>
            <a:ext cx="1197764" cy="1015663"/>
          </a:xfrm>
          <a:prstGeom prst="rect">
            <a:avLst/>
          </a:prstGeom>
        </p:spPr>
        <p:txBody>
          <a:bodyPr wrap="none">
            <a:spAutoFit/>
          </a:bodyPr>
          <a:lstStyle/>
          <a:p>
            <a:pPr algn="ctr">
              <a:defRPr/>
            </a:pPr>
            <a:r>
              <a:rPr lang="en-US" sz="2000" dirty="0" smtClean="0">
                <a:ea typeface="ＭＳ Ｐゴシック" charset="-128"/>
                <a:cs typeface="ＭＳ Ｐゴシック" charset="-128"/>
              </a:rPr>
              <a:t>Kingdom</a:t>
            </a:r>
            <a:br>
              <a:rPr lang="en-US" sz="2000" dirty="0" smtClean="0">
                <a:ea typeface="ＭＳ Ｐゴシック" charset="-128"/>
                <a:cs typeface="ＭＳ Ｐゴシック" charset="-128"/>
              </a:rPr>
            </a:br>
            <a:r>
              <a:rPr lang="en-US" sz="2000" dirty="0" smtClean="0">
                <a:ea typeface="ＭＳ Ｐゴシック" charset="-128"/>
                <a:cs typeface="ＭＳ Ｐゴシック" charset="-128"/>
              </a:rPr>
              <a:t>God</a:t>
            </a:r>
            <a:br>
              <a:rPr lang="en-US" sz="2000" dirty="0" smtClean="0">
                <a:ea typeface="ＭＳ Ｐゴシック" charset="-128"/>
                <a:cs typeface="ＭＳ Ｐゴシック" charset="-128"/>
              </a:rPr>
            </a:br>
            <a:r>
              <a:rPr lang="en-US" sz="2000" dirty="0" smtClean="0">
                <a:ea typeface="ＭＳ Ｐゴシック" charset="-128"/>
                <a:cs typeface="ＭＳ Ｐゴシック" charset="-128"/>
              </a:rPr>
              <a:t>Within</a:t>
            </a:r>
            <a:endParaRPr lang="en-US" sz="2000" dirty="0">
              <a:ea typeface="ＭＳ Ｐゴシック" charset="-128"/>
              <a:cs typeface="ＭＳ Ｐゴシック" charset="-128"/>
            </a:endParaRPr>
          </a:p>
        </p:txBody>
      </p:sp>
    </p:spTree>
    <p:extLst>
      <p:ext uri="{BB962C8B-B14F-4D97-AF65-F5344CB8AC3E}">
        <p14:creationId xmlns:p14="http://schemas.microsoft.com/office/powerpoint/2010/main" val="1293057343"/>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p:cNvGrpSpPr/>
          <p:nvPr/>
        </p:nvGrpSpPr>
        <p:grpSpPr>
          <a:xfrm>
            <a:off x="2826736" y="4655454"/>
            <a:ext cx="2970187" cy="1423374"/>
            <a:chOff x="3301192" y="2191893"/>
            <a:chExt cx="1905410" cy="633112"/>
          </a:xfrm>
        </p:grpSpPr>
        <p:sp>
          <p:nvSpPr>
            <p:cNvPr id="16"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7" name="TextBox 16"/>
            <p:cNvSpPr txBox="1"/>
            <p:nvPr/>
          </p:nvSpPr>
          <p:spPr>
            <a:xfrm>
              <a:off x="3305515" y="2412620"/>
              <a:ext cx="1865725" cy="191657"/>
            </a:xfrm>
            <a:prstGeom prst="rect">
              <a:avLst/>
            </a:prstGeom>
            <a:noFill/>
          </p:spPr>
          <p:txBody>
            <a:bodyPr wrap="square" lIns="0" tIns="0" rIns="0" bIns="0">
              <a:spAutoFit/>
            </a:bodyPr>
            <a:lstStyle/>
            <a:p>
              <a:pPr algn="ctr">
                <a:defRPr/>
              </a:pPr>
              <a:r>
                <a:rPr lang="en-US" sz="2800" dirty="0" smtClean="0">
                  <a:ea typeface="ＭＳ Ｐゴシック" charset="-128"/>
                  <a:cs typeface="ＭＳ Ｐゴシック" charset="-128"/>
                </a:rPr>
                <a:t>River of life</a:t>
              </a:r>
            </a:p>
          </p:txBody>
        </p:sp>
      </p:grpSp>
      <p:grpSp>
        <p:nvGrpSpPr>
          <p:cNvPr id="20" name="Group 19"/>
          <p:cNvGrpSpPr>
            <a:grpSpLocks noChangeAspect="1"/>
          </p:cNvGrpSpPr>
          <p:nvPr/>
        </p:nvGrpSpPr>
        <p:grpSpPr>
          <a:xfrm>
            <a:off x="557785" y="1165764"/>
            <a:ext cx="1677600" cy="1679132"/>
            <a:chOff x="5074915" y="463506"/>
            <a:chExt cx="927100" cy="831850"/>
          </a:xfrm>
        </p:grpSpPr>
        <p:sp>
          <p:nvSpPr>
            <p:cNvPr id="18" name="Oval 17"/>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TextBox 18"/>
            <p:cNvSpPr txBox="1"/>
            <p:nvPr/>
          </p:nvSpPr>
          <p:spPr>
            <a:xfrm>
              <a:off x="5074915" y="596856"/>
              <a:ext cx="927100" cy="182969"/>
            </a:xfrm>
            <a:prstGeom prst="rect">
              <a:avLst/>
            </a:prstGeom>
            <a:noFill/>
          </p:spPr>
          <p:txBody>
            <a:bodyPr lIns="0" tIns="0" rIns="0" bIns="0">
              <a:spAutoFit/>
            </a:bodyPr>
            <a:lstStyle/>
            <a:p>
              <a:pPr algn="ctr">
                <a:defRPr/>
              </a:pPr>
              <a:r>
                <a:rPr lang="en-US" sz="2400" dirty="0" smtClean="0">
                  <a:latin typeface="+mn-lt"/>
                  <a:ea typeface="ＭＳ Ｐゴシック" charset="-128"/>
                  <a:cs typeface="ＭＳ Ｐゴシック" charset="-128"/>
                </a:rPr>
                <a:t> </a:t>
              </a:r>
              <a:endParaRPr lang="en-US" sz="2400" dirty="0">
                <a:latin typeface="+mn-lt"/>
                <a:ea typeface="ＭＳ Ｐゴシック" charset="-128"/>
                <a:cs typeface="ＭＳ Ｐゴシック" charset="-128"/>
              </a:endParaRPr>
            </a:p>
          </p:txBody>
        </p:sp>
      </p:grpSp>
      <p:grpSp>
        <p:nvGrpSpPr>
          <p:cNvPr id="21" name="Group 20"/>
          <p:cNvGrpSpPr>
            <a:grpSpLocks noChangeAspect="1"/>
          </p:cNvGrpSpPr>
          <p:nvPr/>
        </p:nvGrpSpPr>
        <p:grpSpPr>
          <a:xfrm>
            <a:off x="3386851" y="1210812"/>
            <a:ext cx="1677600" cy="1677600"/>
            <a:chOff x="3460317" y="463506"/>
            <a:chExt cx="927100" cy="831850"/>
          </a:xfrm>
        </p:grpSpPr>
        <p:sp>
          <p:nvSpPr>
            <p:cNvPr id="22" name="Oval 21"/>
            <p:cNvSpPr>
              <a:spLocks noChangeArrowheads="1"/>
            </p:cNvSpPr>
            <p:nvPr/>
          </p:nvSpPr>
          <p:spPr bwMode="auto">
            <a:xfrm>
              <a:off x="3555567"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TextBox 22"/>
            <p:cNvSpPr txBox="1"/>
            <p:nvPr/>
          </p:nvSpPr>
          <p:spPr>
            <a:xfrm>
              <a:off x="3460317" y="686373"/>
              <a:ext cx="927100" cy="366272"/>
            </a:xfrm>
            <a:prstGeom prst="rect">
              <a:avLst/>
            </a:prstGeom>
            <a:noFill/>
          </p:spPr>
          <p:txBody>
            <a:bodyPr lIns="0" tIns="0" rIns="0" bIns="0">
              <a:spAutoFit/>
            </a:bodyPr>
            <a:lstStyle/>
            <a:p>
              <a:pPr algn="ctr">
                <a:defRPr/>
              </a:pPr>
              <a:r>
                <a:rPr lang="en-US" sz="2400" dirty="0" smtClean="0">
                  <a:latin typeface="+mn-lt"/>
                  <a:ea typeface="ＭＳ Ｐゴシック" charset="-128"/>
                  <a:cs typeface="ＭＳ Ｐゴシック" charset="-128"/>
                </a:rPr>
                <a:t>Engaging</a:t>
              </a:r>
              <a:br>
                <a:rPr lang="en-US" sz="2400" dirty="0" smtClean="0">
                  <a:latin typeface="+mn-lt"/>
                  <a:ea typeface="ＭＳ Ｐゴシック" charset="-128"/>
                  <a:cs typeface="ＭＳ Ｐゴシック" charset="-128"/>
                </a:rPr>
              </a:br>
              <a:r>
                <a:rPr lang="en-US" sz="2400" dirty="0" smtClean="0">
                  <a:latin typeface="+mn-lt"/>
                  <a:ea typeface="ＭＳ Ｐゴシック" charset="-128"/>
                  <a:cs typeface="ＭＳ Ｐゴシック" charset="-128"/>
                </a:rPr>
                <a:t>The river</a:t>
              </a:r>
              <a:endParaRPr lang="en-US" sz="2400" dirty="0">
                <a:latin typeface="+mn-lt"/>
                <a:ea typeface="ＭＳ Ｐゴシック" charset="-128"/>
                <a:cs typeface="ＭＳ Ｐゴシック" charset="-128"/>
              </a:endParaRPr>
            </a:p>
          </p:txBody>
        </p:sp>
      </p:grpSp>
      <p:sp>
        <p:nvSpPr>
          <p:cNvPr id="25" name="Oval 24"/>
          <p:cNvSpPr>
            <a:spLocks noChangeArrowheads="1"/>
          </p:cNvSpPr>
          <p:nvPr/>
        </p:nvSpPr>
        <p:spPr bwMode="auto">
          <a:xfrm>
            <a:off x="6059259" y="1230378"/>
            <a:ext cx="1504075" cy="167760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lIns="0" tIns="0" rIns="0" bIns="0" anchor="ctr">
            <a:normAutofit/>
          </a:bodyPr>
          <a:lstStyle/>
          <a:p>
            <a:pPr algn="ctr">
              <a:defRPr/>
            </a:pPr>
            <a:r>
              <a:rPr lang="en-US" sz="2000" dirty="0" smtClean="0">
                <a:latin typeface="+mn-lt"/>
                <a:ea typeface="+mn-ea"/>
              </a:rPr>
              <a:t>Engaging</a:t>
            </a:r>
            <a:br>
              <a:rPr lang="en-US" sz="2000" dirty="0" smtClean="0">
                <a:latin typeface="+mn-lt"/>
                <a:ea typeface="+mn-ea"/>
              </a:rPr>
            </a:br>
            <a:r>
              <a:rPr lang="en-US" sz="2000" dirty="0" smtClean="0">
                <a:latin typeface="+mn-lt"/>
                <a:ea typeface="+mn-ea"/>
              </a:rPr>
              <a:t>Holy Spirit </a:t>
            </a:r>
            <a:endParaRPr lang="en-US" sz="2000" dirty="0">
              <a:latin typeface="+mn-lt"/>
              <a:ea typeface="+mn-ea"/>
            </a:endParaRPr>
          </a:p>
        </p:txBody>
      </p:sp>
      <p:sp>
        <p:nvSpPr>
          <p:cNvPr id="26" name="TextBox 25"/>
          <p:cNvSpPr txBox="1"/>
          <p:nvPr/>
        </p:nvSpPr>
        <p:spPr>
          <a:xfrm>
            <a:off x="559088" y="1475604"/>
            <a:ext cx="1676297" cy="1107996"/>
          </a:xfrm>
          <a:prstGeom prst="rect">
            <a:avLst/>
          </a:prstGeom>
          <a:noFill/>
        </p:spPr>
        <p:txBody>
          <a:bodyPr lIns="0" tIns="0" rIns="0" bIns="0">
            <a:spAutoFit/>
          </a:bodyPr>
          <a:lstStyle/>
          <a:p>
            <a:pPr algn="ctr">
              <a:defRPr/>
            </a:pPr>
            <a:r>
              <a:rPr lang="en-US" sz="2400" dirty="0" smtClean="0">
                <a:ea typeface="ＭＳ Ｐゴシック" charset="-128"/>
                <a:cs typeface="ＭＳ Ｐゴシック" charset="-128"/>
              </a:rPr>
              <a:t>Drinking</a:t>
            </a:r>
            <a:br>
              <a:rPr lang="en-US" sz="2400" dirty="0" smtClean="0">
                <a:ea typeface="ＭＳ Ｐゴシック" charset="-128"/>
                <a:cs typeface="ＭＳ Ｐゴシック" charset="-128"/>
              </a:rPr>
            </a:br>
            <a:r>
              <a:rPr lang="en-US" sz="2400" dirty="0" smtClean="0">
                <a:ea typeface="ＭＳ Ｐゴシック" charset="-128"/>
                <a:cs typeface="ＭＳ Ｐゴシック" charset="-128"/>
              </a:rPr>
              <a:t>living</a:t>
            </a:r>
            <a:br>
              <a:rPr lang="en-US" sz="2400" dirty="0" smtClean="0">
                <a:ea typeface="ＭＳ Ｐゴシック" charset="-128"/>
                <a:cs typeface="ＭＳ Ｐゴシック" charset="-128"/>
              </a:rPr>
            </a:br>
            <a:r>
              <a:rPr lang="en-US" sz="2400" dirty="0" smtClean="0">
                <a:ea typeface="ＭＳ Ｐゴシック" charset="-128"/>
                <a:cs typeface="ＭＳ Ｐゴシック" charset="-128"/>
              </a:rPr>
              <a:t>Water</a:t>
            </a:r>
          </a:p>
        </p:txBody>
      </p:sp>
      <p:sp>
        <p:nvSpPr>
          <p:cNvPr id="27" name="Oval Callout 26"/>
          <p:cNvSpPr/>
          <p:nvPr/>
        </p:nvSpPr>
        <p:spPr>
          <a:xfrm>
            <a:off x="6904677" y="4867282"/>
            <a:ext cx="1317315" cy="121010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2"/>
              </a:rPr>
              <a:t>Further Info 2</a:t>
            </a:r>
            <a:endParaRPr lang="en-GB" dirty="0"/>
          </a:p>
        </p:txBody>
      </p:sp>
      <p:sp>
        <p:nvSpPr>
          <p:cNvPr id="28" name="Oval Callout 27"/>
          <p:cNvSpPr/>
          <p:nvPr/>
        </p:nvSpPr>
        <p:spPr>
          <a:xfrm>
            <a:off x="706037" y="4821617"/>
            <a:ext cx="1317315" cy="1210108"/>
          </a:xfrm>
          <a:prstGeom prst="wedgeEllipseCallout">
            <a:avLst>
              <a:gd name="adj1" fmla="val 30005"/>
              <a:gd name="adj2" fmla="val 646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3"/>
              </a:rPr>
              <a:t>Further Info 1</a:t>
            </a:r>
            <a:endParaRPr lang="en-GB" dirty="0"/>
          </a:p>
        </p:txBody>
      </p:sp>
      <p:sp>
        <p:nvSpPr>
          <p:cNvPr id="29" name="Notched Right Arrow 28"/>
          <p:cNvSpPr/>
          <p:nvPr/>
        </p:nvSpPr>
        <p:spPr>
          <a:xfrm rot="16200000">
            <a:off x="3814726" y="3447967"/>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Notched Right Arrow 29"/>
          <p:cNvSpPr/>
          <p:nvPr/>
        </p:nvSpPr>
        <p:spPr>
          <a:xfrm rot="14196431">
            <a:off x="1830107" y="350624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Notched Right Arrow 30"/>
          <p:cNvSpPr/>
          <p:nvPr/>
        </p:nvSpPr>
        <p:spPr>
          <a:xfrm rot="18336473">
            <a:off x="5858015" y="351757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15195035"/>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p:cNvGrpSpPr/>
          <p:nvPr/>
        </p:nvGrpSpPr>
        <p:grpSpPr>
          <a:xfrm>
            <a:off x="2826736" y="4655454"/>
            <a:ext cx="2970187" cy="1423374"/>
            <a:chOff x="3301192" y="2191893"/>
            <a:chExt cx="1905410" cy="633112"/>
          </a:xfrm>
        </p:grpSpPr>
        <p:sp>
          <p:nvSpPr>
            <p:cNvPr id="16"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7" name="TextBox 16"/>
            <p:cNvSpPr txBox="1"/>
            <p:nvPr/>
          </p:nvSpPr>
          <p:spPr>
            <a:xfrm>
              <a:off x="3340877" y="2221083"/>
              <a:ext cx="1865725" cy="383314"/>
            </a:xfrm>
            <a:prstGeom prst="rect">
              <a:avLst/>
            </a:prstGeom>
            <a:noFill/>
          </p:spPr>
          <p:txBody>
            <a:bodyPr wrap="square" lIns="0" tIns="0" rIns="0" bIns="0">
              <a:spAutoFit/>
            </a:bodyPr>
            <a:lstStyle/>
            <a:p>
              <a:pPr algn="ctr">
                <a:defRPr/>
              </a:pPr>
              <a:r>
                <a:rPr lang="en-US" sz="2800" dirty="0" smtClean="0">
                  <a:ea typeface="ＭＳ Ｐゴシック" charset="-128"/>
                  <a:cs typeface="ＭＳ Ｐゴシック" charset="-128"/>
                </a:rPr>
                <a:t>Seat of Government</a:t>
              </a:r>
              <a:endParaRPr lang="en-US" sz="2800" dirty="0">
                <a:ea typeface="ＭＳ Ｐゴシック" charset="-128"/>
                <a:cs typeface="ＭＳ Ｐゴシック" charset="-128"/>
              </a:endParaRPr>
            </a:p>
          </p:txBody>
        </p:sp>
      </p:grpSp>
      <p:grpSp>
        <p:nvGrpSpPr>
          <p:cNvPr id="20" name="Group 19"/>
          <p:cNvGrpSpPr>
            <a:grpSpLocks noChangeAspect="1"/>
          </p:cNvGrpSpPr>
          <p:nvPr/>
        </p:nvGrpSpPr>
        <p:grpSpPr>
          <a:xfrm>
            <a:off x="557785" y="1165764"/>
            <a:ext cx="1677600" cy="1679132"/>
            <a:chOff x="5074915" y="463506"/>
            <a:chExt cx="927100" cy="831850"/>
          </a:xfrm>
        </p:grpSpPr>
        <p:sp>
          <p:nvSpPr>
            <p:cNvPr id="18" name="Oval 17"/>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TextBox 18"/>
            <p:cNvSpPr txBox="1"/>
            <p:nvPr/>
          </p:nvSpPr>
          <p:spPr>
            <a:xfrm>
              <a:off x="5074915" y="596856"/>
              <a:ext cx="927100" cy="182969"/>
            </a:xfrm>
            <a:prstGeom prst="rect">
              <a:avLst/>
            </a:prstGeom>
            <a:noFill/>
          </p:spPr>
          <p:txBody>
            <a:bodyPr lIns="0" tIns="0" rIns="0" bIns="0">
              <a:spAutoFit/>
            </a:bodyPr>
            <a:lstStyle/>
            <a:p>
              <a:pPr algn="ctr">
                <a:defRPr/>
              </a:pPr>
              <a:r>
                <a:rPr lang="en-US" sz="2400" dirty="0" smtClean="0">
                  <a:latin typeface="+mn-lt"/>
                  <a:ea typeface="ＭＳ Ｐゴシック" charset="-128"/>
                  <a:cs typeface="ＭＳ Ｐゴシック" charset="-128"/>
                </a:rPr>
                <a:t> </a:t>
              </a:r>
              <a:endParaRPr lang="en-US" sz="2400" dirty="0">
                <a:latin typeface="+mn-lt"/>
                <a:ea typeface="ＭＳ Ｐゴシック" charset="-128"/>
                <a:cs typeface="ＭＳ Ｐゴシック" charset="-128"/>
              </a:endParaRPr>
            </a:p>
          </p:txBody>
        </p:sp>
      </p:grpSp>
      <p:grpSp>
        <p:nvGrpSpPr>
          <p:cNvPr id="21" name="Group 20"/>
          <p:cNvGrpSpPr>
            <a:grpSpLocks noChangeAspect="1"/>
          </p:cNvGrpSpPr>
          <p:nvPr/>
        </p:nvGrpSpPr>
        <p:grpSpPr>
          <a:xfrm>
            <a:off x="6299871" y="1210812"/>
            <a:ext cx="1677600" cy="1677600"/>
            <a:chOff x="5070153" y="463506"/>
            <a:chExt cx="927100" cy="831850"/>
          </a:xfrm>
        </p:grpSpPr>
        <p:sp>
          <p:nvSpPr>
            <p:cNvPr id="22" name="Oval 21"/>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TextBox 22"/>
            <p:cNvSpPr txBox="1"/>
            <p:nvPr/>
          </p:nvSpPr>
          <p:spPr>
            <a:xfrm>
              <a:off x="5070153" y="686373"/>
              <a:ext cx="927100" cy="183136"/>
            </a:xfrm>
            <a:prstGeom prst="rect">
              <a:avLst/>
            </a:prstGeom>
            <a:noFill/>
          </p:spPr>
          <p:txBody>
            <a:bodyPr lIns="0" tIns="0" rIns="0" bIns="0">
              <a:spAutoFit/>
            </a:bodyPr>
            <a:lstStyle/>
            <a:p>
              <a:pPr algn="ctr">
                <a:defRPr/>
              </a:pPr>
              <a:r>
                <a:rPr lang="en-US" sz="2400" dirty="0" err="1" smtClean="0">
                  <a:latin typeface="+mn-lt"/>
                  <a:ea typeface="ＭＳ Ｐゴシック" charset="-128"/>
                  <a:cs typeface="ＭＳ Ｐゴシック" charset="-128"/>
                </a:rPr>
                <a:t>Sonship</a:t>
              </a:r>
              <a:endParaRPr lang="en-US" sz="2400" dirty="0">
                <a:latin typeface="+mn-lt"/>
                <a:ea typeface="ＭＳ Ｐゴシック" charset="-128"/>
                <a:cs typeface="ＭＳ Ｐゴシック" charset="-128"/>
              </a:endParaRPr>
            </a:p>
          </p:txBody>
        </p:sp>
      </p:grpSp>
      <p:sp>
        <p:nvSpPr>
          <p:cNvPr id="25" name="Oval 24"/>
          <p:cNvSpPr>
            <a:spLocks noChangeArrowheads="1"/>
          </p:cNvSpPr>
          <p:nvPr/>
        </p:nvSpPr>
        <p:spPr bwMode="auto">
          <a:xfrm>
            <a:off x="3564382" y="1210812"/>
            <a:ext cx="1504075" cy="167760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6" name="TextBox 25"/>
          <p:cNvSpPr txBox="1"/>
          <p:nvPr/>
        </p:nvSpPr>
        <p:spPr>
          <a:xfrm>
            <a:off x="559088" y="1619604"/>
            <a:ext cx="1676297" cy="369332"/>
          </a:xfrm>
          <a:prstGeom prst="rect">
            <a:avLst/>
          </a:prstGeom>
          <a:noFill/>
        </p:spPr>
        <p:txBody>
          <a:bodyPr lIns="0" tIns="0" rIns="0" bIns="0">
            <a:spAutoFit/>
          </a:bodyPr>
          <a:lstStyle/>
          <a:p>
            <a:pPr algn="ctr">
              <a:defRPr/>
            </a:pPr>
            <a:r>
              <a:rPr lang="en-US" sz="2400" dirty="0" smtClean="0">
                <a:ea typeface="ＭＳ Ｐゴシック" charset="-128"/>
                <a:cs typeface="ＭＳ Ｐゴシック" charset="-128"/>
              </a:rPr>
              <a:t>Lordship</a:t>
            </a:r>
            <a:endParaRPr lang="en-US" sz="2400" dirty="0">
              <a:ea typeface="ＭＳ Ｐゴシック" charset="-128"/>
              <a:cs typeface="ＭＳ Ｐゴシック" charset="-128"/>
            </a:endParaRPr>
          </a:p>
        </p:txBody>
      </p:sp>
      <p:sp>
        <p:nvSpPr>
          <p:cNvPr id="27" name="Oval Callout 26"/>
          <p:cNvSpPr/>
          <p:nvPr/>
        </p:nvSpPr>
        <p:spPr>
          <a:xfrm>
            <a:off x="6904677" y="4867282"/>
            <a:ext cx="1317315" cy="121010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2"/>
              </a:rPr>
              <a:t>Further Info 2</a:t>
            </a:r>
            <a:endParaRPr lang="en-GB" dirty="0"/>
          </a:p>
        </p:txBody>
      </p:sp>
      <p:sp>
        <p:nvSpPr>
          <p:cNvPr id="28" name="Oval Callout 27"/>
          <p:cNvSpPr/>
          <p:nvPr/>
        </p:nvSpPr>
        <p:spPr>
          <a:xfrm>
            <a:off x="706037" y="4821617"/>
            <a:ext cx="1317315" cy="1210108"/>
          </a:xfrm>
          <a:prstGeom prst="wedgeEllipseCallout">
            <a:avLst>
              <a:gd name="adj1" fmla="val 30005"/>
              <a:gd name="adj2" fmla="val 646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3"/>
              </a:rPr>
              <a:t>Further Info 1</a:t>
            </a:r>
            <a:endParaRPr lang="en-GB" dirty="0"/>
          </a:p>
        </p:txBody>
      </p:sp>
      <p:sp>
        <p:nvSpPr>
          <p:cNvPr id="29" name="Notched Right Arrow 28"/>
          <p:cNvSpPr/>
          <p:nvPr/>
        </p:nvSpPr>
        <p:spPr>
          <a:xfrm rot="16200000">
            <a:off x="3814726" y="3447967"/>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Notched Right Arrow 29"/>
          <p:cNvSpPr/>
          <p:nvPr/>
        </p:nvSpPr>
        <p:spPr>
          <a:xfrm rot="14196431">
            <a:off x="1830107" y="350624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Notched Right Arrow 30"/>
          <p:cNvSpPr/>
          <p:nvPr/>
        </p:nvSpPr>
        <p:spPr>
          <a:xfrm rot="18336473">
            <a:off x="5858015" y="351757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Rectangle 1"/>
          <p:cNvSpPr/>
          <p:nvPr/>
        </p:nvSpPr>
        <p:spPr>
          <a:xfrm>
            <a:off x="3726574" y="1541780"/>
            <a:ext cx="1170513" cy="400110"/>
          </a:xfrm>
          <a:prstGeom prst="rect">
            <a:avLst/>
          </a:prstGeom>
        </p:spPr>
        <p:txBody>
          <a:bodyPr wrap="none">
            <a:spAutoFit/>
          </a:bodyPr>
          <a:lstStyle/>
          <a:p>
            <a:pPr algn="ctr">
              <a:defRPr/>
            </a:pPr>
            <a:r>
              <a:rPr lang="en-US" sz="2000" dirty="0" smtClean="0">
                <a:ea typeface="ＭＳ Ｐゴシック" charset="-128"/>
                <a:cs typeface="ＭＳ Ｐゴシック" charset="-128"/>
              </a:rPr>
              <a:t>Kingship</a:t>
            </a:r>
            <a:endParaRPr lang="en-US" sz="2000" dirty="0">
              <a:ea typeface="ＭＳ Ｐゴシック" charset="-128"/>
              <a:cs typeface="ＭＳ Ｐゴシック" charset="-128"/>
            </a:endParaRPr>
          </a:p>
        </p:txBody>
      </p:sp>
    </p:spTree>
    <p:extLst>
      <p:ext uri="{BB962C8B-B14F-4D97-AF65-F5344CB8AC3E}">
        <p14:creationId xmlns:p14="http://schemas.microsoft.com/office/powerpoint/2010/main" val="762750406"/>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p:cNvGrpSpPr/>
          <p:nvPr/>
        </p:nvGrpSpPr>
        <p:grpSpPr>
          <a:xfrm>
            <a:off x="2826736" y="4655454"/>
            <a:ext cx="2970187" cy="1423374"/>
            <a:chOff x="3301192" y="2191893"/>
            <a:chExt cx="1905410" cy="633112"/>
          </a:xfrm>
        </p:grpSpPr>
        <p:sp>
          <p:nvSpPr>
            <p:cNvPr id="16"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7" name="TextBox 16"/>
            <p:cNvSpPr txBox="1"/>
            <p:nvPr/>
          </p:nvSpPr>
          <p:spPr>
            <a:xfrm>
              <a:off x="3323978" y="2363582"/>
              <a:ext cx="1865725" cy="191657"/>
            </a:xfrm>
            <a:prstGeom prst="rect">
              <a:avLst/>
            </a:prstGeom>
            <a:noFill/>
          </p:spPr>
          <p:txBody>
            <a:bodyPr wrap="square" lIns="0" tIns="0" rIns="0" bIns="0">
              <a:spAutoFit/>
            </a:bodyPr>
            <a:lstStyle/>
            <a:p>
              <a:pPr algn="ctr">
                <a:defRPr/>
              </a:pPr>
              <a:r>
                <a:rPr lang="en-US" sz="2800" dirty="0" smtClean="0">
                  <a:ea typeface="ＭＳ Ｐゴシック" charset="-128"/>
                  <a:cs typeface="ＭＳ Ｐゴシック" charset="-128"/>
                </a:rPr>
                <a:t>Yoke of Jesus</a:t>
              </a:r>
              <a:endParaRPr lang="en-US" sz="2800" dirty="0">
                <a:ea typeface="ＭＳ Ｐゴシック" charset="-128"/>
                <a:cs typeface="ＭＳ Ｐゴシック" charset="-128"/>
              </a:endParaRPr>
            </a:p>
          </p:txBody>
        </p:sp>
      </p:grpSp>
      <p:grpSp>
        <p:nvGrpSpPr>
          <p:cNvPr id="20" name="Group 19"/>
          <p:cNvGrpSpPr>
            <a:grpSpLocks noChangeAspect="1"/>
          </p:cNvGrpSpPr>
          <p:nvPr/>
        </p:nvGrpSpPr>
        <p:grpSpPr>
          <a:xfrm>
            <a:off x="557785" y="1165764"/>
            <a:ext cx="1677600" cy="1679132"/>
            <a:chOff x="5074915" y="463506"/>
            <a:chExt cx="927100" cy="831850"/>
          </a:xfrm>
        </p:grpSpPr>
        <p:sp>
          <p:nvSpPr>
            <p:cNvPr id="18" name="Oval 17"/>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TextBox 18"/>
            <p:cNvSpPr txBox="1"/>
            <p:nvPr/>
          </p:nvSpPr>
          <p:spPr>
            <a:xfrm>
              <a:off x="5074915" y="596856"/>
              <a:ext cx="927100" cy="182969"/>
            </a:xfrm>
            <a:prstGeom prst="rect">
              <a:avLst/>
            </a:prstGeom>
            <a:noFill/>
          </p:spPr>
          <p:txBody>
            <a:bodyPr lIns="0" tIns="0" rIns="0" bIns="0">
              <a:spAutoFit/>
            </a:bodyPr>
            <a:lstStyle/>
            <a:p>
              <a:pPr algn="ctr">
                <a:defRPr/>
              </a:pPr>
              <a:r>
                <a:rPr lang="en-US" sz="2400" dirty="0" smtClean="0">
                  <a:latin typeface="+mn-lt"/>
                  <a:ea typeface="ＭＳ Ｐゴシック" charset="-128"/>
                  <a:cs typeface="ＭＳ Ｐゴシック" charset="-128"/>
                </a:rPr>
                <a:t> </a:t>
              </a:r>
              <a:endParaRPr lang="en-US" sz="2400" dirty="0">
                <a:latin typeface="+mn-lt"/>
                <a:ea typeface="ＭＳ Ｐゴシック" charset="-128"/>
                <a:cs typeface="ＭＳ Ｐゴシック" charset="-128"/>
              </a:endParaRPr>
            </a:p>
          </p:txBody>
        </p:sp>
      </p:grpSp>
      <p:grpSp>
        <p:nvGrpSpPr>
          <p:cNvPr id="21" name="Group 20"/>
          <p:cNvGrpSpPr>
            <a:grpSpLocks noChangeAspect="1"/>
          </p:cNvGrpSpPr>
          <p:nvPr/>
        </p:nvGrpSpPr>
        <p:grpSpPr>
          <a:xfrm>
            <a:off x="6240188" y="1210812"/>
            <a:ext cx="1677600" cy="1677600"/>
            <a:chOff x="5037170" y="463506"/>
            <a:chExt cx="927100" cy="831850"/>
          </a:xfrm>
        </p:grpSpPr>
        <p:sp>
          <p:nvSpPr>
            <p:cNvPr id="22" name="Oval 21"/>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TextBox 22"/>
            <p:cNvSpPr txBox="1"/>
            <p:nvPr/>
          </p:nvSpPr>
          <p:spPr>
            <a:xfrm>
              <a:off x="5037170" y="823255"/>
              <a:ext cx="927100" cy="183136"/>
            </a:xfrm>
            <a:prstGeom prst="rect">
              <a:avLst/>
            </a:prstGeom>
            <a:noFill/>
          </p:spPr>
          <p:txBody>
            <a:bodyPr lIns="0" tIns="0" rIns="0" bIns="0">
              <a:spAutoFit/>
            </a:bodyPr>
            <a:lstStyle/>
            <a:p>
              <a:pPr algn="ctr">
                <a:defRPr/>
              </a:pPr>
              <a:r>
                <a:rPr lang="en-US" sz="2400" dirty="0" smtClean="0">
                  <a:latin typeface="+mn-lt"/>
                  <a:ea typeface="ＭＳ Ｐゴシック" charset="-128"/>
                  <a:cs typeface="ＭＳ Ｐゴシック" charset="-128"/>
                </a:rPr>
                <a:t>Surrender</a:t>
              </a:r>
              <a:endParaRPr lang="en-US" sz="2400" dirty="0">
                <a:latin typeface="+mn-lt"/>
                <a:ea typeface="ＭＳ Ｐゴシック" charset="-128"/>
                <a:cs typeface="ＭＳ Ｐゴシック" charset="-128"/>
              </a:endParaRPr>
            </a:p>
          </p:txBody>
        </p:sp>
      </p:grpSp>
      <p:sp>
        <p:nvSpPr>
          <p:cNvPr id="25" name="Oval 24"/>
          <p:cNvSpPr>
            <a:spLocks noChangeArrowheads="1"/>
          </p:cNvSpPr>
          <p:nvPr/>
        </p:nvSpPr>
        <p:spPr bwMode="auto">
          <a:xfrm>
            <a:off x="3564382" y="1210812"/>
            <a:ext cx="1504075" cy="167760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6" name="TextBox 25"/>
          <p:cNvSpPr txBox="1"/>
          <p:nvPr/>
        </p:nvSpPr>
        <p:spPr>
          <a:xfrm>
            <a:off x="559088" y="1804270"/>
            <a:ext cx="1676297" cy="369332"/>
          </a:xfrm>
          <a:prstGeom prst="rect">
            <a:avLst/>
          </a:prstGeom>
          <a:noFill/>
        </p:spPr>
        <p:txBody>
          <a:bodyPr lIns="0" tIns="0" rIns="0" bIns="0">
            <a:spAutoFit/>
          </a:bodyPr>
          <a:lstStyle/>
          <a:p>
            <a:pPr algn="ctr">
              <a:defRPr/>
            </a:pPr>
            <a:r>
              <a:rPr lang="en-US" sz="2400" dirty="0" smtClean="0">
                <a:ea typeface="ＭＳ Ｐゴシック" charset="-128"/>
                <a:cs typeface="ＭＳ Ｐゴシック" charset="-128"/>
              </a:rPr>
              <a:t>Rest</a:t>
            </a:r>
            <a:endParaRPr lang="en-US" sz="2400" dirty="0">
              <a:ea typeface="ＭＳ Ｐゴシック" charset="-128"/>
              <a:cs typeface="ＭＳ Ｐゴシック" charset="-128"/>
            </a:endParaRPr>
          </a:p>
        </p:txBody>
      </p:sp>
      <p:sp>
        <p:nvSpPr>
          <p:cNvPr id="27" name="Oval Callout 26"/>
          <p:cNvSpPr/>
          <p:nvPr/>
        </p:nvSpPr>
        <p:spPr>
          <a:xfrm>
            <a:off x="6904677" y="4867282"/>
            <a:ext cx="1317315" cy="121010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2"/>
              </a:rPr>
              <a:t>Further Info 2</a:t>
            </a:r>
            <a:endParaRPr lang="en-GB" dirty="0"/>
          </a:p>
        </p:txBody>
      </p:sp>
      <p:sp>
        <p:nvSpPr>
          <p:cNvPr id="28" name="Oval Callout 27"/>
          <p:cNvSpPr/>
          <p:nvPr/>
        </p:nvSpPr>
        <p:spPr>
          <a:xfrm>
            <a:off x="706037" y="4821617"/>
            <a:ext cx="1317315" cy="1210108"/>
          </a:xfrm>
          <a:prstGeom prst="wedgeEllipseCallout">
            <a:avLst>
              <a:gd name="adj1" fmla="val 30005"/>
              <a:gd name="adj2" fmla="val 646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3"/>
              </a:rPr>
              <a:t>Further Info 1</a:t>
            </a:r>
            <a:endParaRPr lang="en-GB" dirty="0"/>
          </a:p>
        </p:txBody>
      </p:sp>
      <p:sp>
        <p:nvSpPr>
          <p:cNvPr id="29" name="Notched Right Arrow 28"/>
          <p:cNvSpPr/>
          <p:nvPr/>
        </p:nvSpPr>
        <p:spPr>
          <a:xfrm rot="16200000">
            <a:off x="3814726" y="3447967"/>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Notched Right Arrow 29"/>
          <p:cNvSpPr/>
          <p:nvPr/>
        </p:nvSpPr>
        <p:spPr>
          <a:xfrm rot="14196431">
            <a:off x="1830107" y="350624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Notched Right Arrow 30"/>
          <p:cNvSpPr/>
          <p:nvPr/>
        </p:nvSpPr>
        <p:spPr>
          <a:xfrm rot="18336473">
            <a:off x="5858015" y="351757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Rectangle 1"/>
          <p:cNvSpPr/>
          <p:nvPr/>
        </p:nvSpPr>
        <p:spPr>
          <a:xfrm>
            <a:off x="3806723" y="1849557"/>
            <a:ext cx="1010213" cy="400110"/>
          </a:xfrm>
          <a:prstGeom prst="rect">
            <a:avLst/>
          </a:prstGeom>
        </p:spPr>
        <p:txBody>
          <a:bodyPr wrap="none">
            <a:spAutoFit/>
          </a:bodyPr>
          <a:lstStyle/>
          <a:p>
            <a:pPr algn="ctr">
              <a:defRPr/>
            </a:pPr>
            <a:r>
              <a:rPr lang="en-US" sz="2000" dirty="0" smtClean="0">
                <a:ea typeface="ＭＳ Ｐゴシック" charset="-128"/>
                <a:cs typeface="ＭＳ Ｐゴシック" charset="-128"/>
              </a:rPr>
              <a:t>Identity</a:t>
            </a:r>
            <a:endParaRPr lang="en-US" sz="2000" dirty="0">
              <a:ea typeface="ＭＳ Ｐゴシック" charset="-128"/>
              <a:cs typeface="ＭＳ Ｐゴシック" charset="-128"/>
            </a:endParaRPr>
          </a:p>
        </p:txBody>
      </p:sp>
    </p:spTree>
    <p:extLst>
      <p:ext uri="{BB962C8B-B14F-4D97-AF65-F5344CB8AC3E}">
        <p14:creationId xmlns:p14="http://schemas.microsoft.com/office/powerpoint/2010/main" val="3435229358"/>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9" name="Group 18"/>
          <p:cNvGrpSpPr/>
          <p:nvPr/>
        </p:nvGrpSpPr>
        <p:grpSpPr>
          <a:xfrm>
            <a:off x="826420" y="1847349"/>
            <a:ext cx="1905410" cy="647280"/>
            <a:chOff x="3151316" y="1799111"/>
            <a:chExt cx="1905410" cy="647280"/>
          </a:xfrm>
        </p:grpSpPr>
        <p:sp>
          <p:nvSpPr>
            <p:cNvPr id="6" name="Rektangel 101"/>
            <p:cNvSpPr>
              <a:spLocks noChangeArrowheads="1"/>
            </p:cNvSpPr>
            <p:nvPr/>
          </p:nvSpPr>
          <p:spPr bwMode="auto">
            <a:xfrm>
              <a:off x="3151316" y="1799111"/>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8" name="TextBox 7"/>
            <p:cNvSpPr txBox="1"/>
            <p:nvPr/>
          </p:nvSpPr>
          <p:spPr>
            <a:xfrm>
              <a:off x="3383884" y="1830363"/>
              <a:ext cx="1436688" cy="492443"/>
            </a:xfrm>
            <a:prstGeom prst="rect">
              <a:avLst/>
            </a:prstGeom>
            <a:noFill/>
          </p:spPr>
          <p:txBody>
            <a:bodyPr lIns="0" tIns="0" rIns="0" bIns="0">
              <a:spAutoFit/>
            </a:bodyPr>
            <a:lstStyle/>
            <a:p>
              <a:pPr algn="ctr">
                <a:defRPr/>
              </a:pPr>
              <a:r>
                <a:rPr lang="en-US" sz="1600" dirty="0" smtClean="0">
                  <a:latin typeface="+mn-lt"/>
                  <a:ea typeface="ＭＳ Ｐゴシック" charset="-128"/>
                  <a:cs typeface="ＭＳ Ｐゴシック" charset="-128"/>
                </a:rPr>
                <a:t>Experience the River of life</a:t>
              </a:r>
              <a:endParaRPr lang="en-US" sz="1600" dirty="0">
                <a:latin typeface="+mn-lt"/>
                <a:ea typeface="ＭＳ Ｐゴシック" charset="-128"/>
                <a:cs typeface="ＭＳ Ｐゴシック" charset="-128"/>
              </a:endParaRPr>
            </a:p>
          </p:txBody>
        </p:sp>
      </p:grpSp>
      <p:grpSp>
        <p:nvGrpSpPr>
          <p:cNvPr id="20" name="Group 19"/>
          <p:cNvGrpSpPr/>
          <p:nvPr/>
        </p:nvGrpSpPr>
        <p:grpSpPr>
          <a:xfrm>
            <a:off x="3153109" y="2795498"/>
            <a:ext cx="2300556" cy="1447663"/>
            <a:chOff x="3153109" y="3024386"/>
            <a:chExt cx="1901825" cy="1076325"/>
          </a:xfrm>
        </p:grpSpPr>
        <p:sp>
          <p:nvSpPr>
            <p:cNvPr id="5" name="Diamond 4"/>
            <p:cNvSpPr>
              <a:spLocks noChangeArrowheads="1"/>
            </p:cNvSpPr>
            <p:nvPr/>
          </p:nvSpPr>
          <p:spPr bwMode="auto">
            <a:xfrm>
              <a:off x="3153109" y="3024386"/>
              <a:ext cx="1901825" cy="1076325"/>
            </a:xfrm>
            <a:prstGeom prst="diamond">
              <a:avLst/>
            </a:prstGeom>
            <a:gradFill rotWithShape="1">
              <a:gsLst>
                <a:gs pos="0">
                  <a:srgbClr val="00D1CF"/>
                </a:gs>
                <a:gs pos="49001">
                  <a:srgbClr val="00F3F0"/>
                </a:gs>
                <a:gs pos="100000">
                  <a:srgbClr val="008C8B"/>
                </a:gs>
              </a:gsLst>
              <a:lin ang="0"/>
            </a:gradFill>
            <a:ln w="9525">
              <a:solidFill>
                <a:srgbClr val="008C8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7" name="TextBox 6"/>
            <p:cNvSpPr txBox="1"/>
            <p:nvPr/>
          </p:nvSpPr>
          <p:spPr>
            <a:xfrm>
              <a:off x="3722268" y="3197898"/>
              <a:ext cx="759920" cy="183063"/>
            </a:xfrm>
            <a:prstGeom prst="rect">
              <a:avLst/>
            </a:prstGeom>
            <a:noFill/>
          </p:spPr>
          <p:txBody>
            <a:bodyPr wrap="square" lIns="0" tIns="0" rIns="0" bIns="0">
              <a:spAutoFit/>
            </a:bodyPr>
            <a:lstStyle/>
            <a:p>
              <a:pPr algn="ctr">
                <a:defRPr/>
              </a:pPr>
              <a:r>
                <a:rPr lang="en-US" sz="1600" dirty="0" smtClean="0">
                  <a:latin typeface="+mn-lt"/>
                  <a:ea typeface="ＭＳ Ｐゴシック" charset="-128"/>
                  <a:cs typeface="ＭＳ Ｐゴシック" charset="-128"/>
                </a:rPr>
                <a:t>Rev 3:20</a:t>
              </a:r>
              <a:endParaRPr lang="en-US" sz="1600" dirty="0">
                <a:latin typeface="+mn-lt"/>
                <a:ea typeface="ＭＳ Ｐゴシック" charset="-128"/>
                <a:cs typeface="ＭＳ Ｐゴシック" charset="-128"/>
              </a:endParaRPr>
            </a:p>
          </p:txBody>
        </p:sp>
        <p:sp>
          <p:nvSpPr>
            <p:cNvPr id="9" name="TextBox 8"/>
            <p:cNvSpPr txBox="1"/>
            <p:nvPr/>
          </p:nvSpPr>
          <p:spPr>
            <a:xfrm>
              <a:off x="3385677" y="3403428"/>
              <a:ext cx="1436687" cy="411893"/>
            </a:xfrm>
            <a:prstGeom prst="rect">
              <a:avLst/>
            </a:prstGeom>
            <a:noFill/>
          </p:spPr>
          <p:txBody>
            <a:bodyPr lIns="0" tIns="0" rIns="0" bIns="0">
              <a:spAutoFit/>
            </a:bodyPr>
            <a:lstStyle/>
            <a:p>
              <a:pPr algn="ctr">
                <a:defRPr/>
              </a:pPr>
              <a:r>
                <a:rPr lang="en-US" dirty="0" smtClean="0">
                  <a:latin typeface="+mn-lt"/>
                  <a:ea typeface="ＭＳ Ｐゴシック" charset="-128"/>
                  <a:cs typeface="ＭＳ Ｐゴシック" charset="-128"/>
                </a:rPr>
                <a:t>Opening First Love Gate</a:t>
              </a:r>
              <a:endParaRPr lang="en-US" dirty="0">
                <a:latin typeface="+mn-lt"/>
                <a:ea typeface="ＭＳ Ｐゴシック" charset="-128"/>
                <a:cs typeface="ＭＳ Ｐゴシック" charset="-128"/>
              </a:endParaRPr>
            </a:p>
          </p:txBody>
        </p:sp>
      </p:grpSp>
      <p:grpSp>
        <p:nvGrpSpPr>
          <p:cNvPr id="21" name="Group 20"/>
          <p:cNvGrpSpPr/>
          <p:nvPr/>
        </p:nvGrpSpPr>
        <p:grpSpPr>
          <a:xfrm>
            <a:off x="5917214" y="1707060"/>
            <a:ext cx="1905410" cy="647280"/>
            <a:chOff x="826420" y="5011287"/>
            <a:chExt cx="1905410" cy="647280"/>
          </a:xfrm>
        </p:grpSpPr>
        <p:sp>
          <p:nvSpPr>
            <p:cNvPr id="10" name="Rektangel 101"/>
            <p:cNvSpPr>
              <a:spLocks noChangeArrowheads="1"/>
            </p:cNvSpPr>
            <p:nvPr/>
          </p:nvSpPr>
          <p:spPr bwMode="auto">
            <a:xfrm>
              <a:off x="826420" y="5011287"/>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1" name="TextBox 10"/>
            <p:cNvSpPr txBox="1"/>
            <p:nvPr/>
          </p:nvSpPr>
          <p:spPr>
            <a:xfrm>
              <a:off x="940966" y="5042539"/>
              <a:ext cx="1676318" cy="492443"/>
            </a:xfrm>
            <a:prstGeom prst="rect">
              <a:avLst/>
            </a:prstGeom>
            <a:noFill/>
          </p:spPr>
          <p:txBody>
            <a:bodyPr wrap="square" lIns="0" tIns="0" rIns="0" bIns="0">
              <a:spAutoFit/>
            </a:bodyPr>
            <a:lstStyle/>
            <a:p>
              <a:pPr algn="ctr">
                <a:defRPr/>
              </a:pPr>
              <a:r>
                <a:rPr lang="en-US" sz="1600" dirty="0" smtClean="0">
                  <a:latin typeface="+mn-lt"/>
                  <a:ea typeface="ＭＳ Ｐゴシック" charset="-128"/>
                  <a:cs typeface="ＭＳ Ｐゴシック" charset="-128"/>
                </a:rPr>
                <a:t>Experience God’s Presence</a:t>
              </a:r>
              <a:endParaRPr lang="en-US" sz="1600" dirty="0">
                <a:latin typeface="+mn-lt"/>
                <a:ea typeface="ＭＳ Ｐゴシック" charset="-128"/>
                <a:cs typeface="ＭＳ Ｐゴシック" charset="-128"/>
              </a:endParaRPr>
            </a:p>
          </p:txBody>
        </p:sp>
      </p:grpSp>
      <p:grpSp>
        <p:nvGrpSpPr>
          <p:cNvPr id="17" name="Group 16"/>
          <p:cNvGrpSpPr/>
          <p:nvPr/>
        </p:nvGrpSpPr>
        <p:grpSpPr>
          <a:xfrm>
            <a:off x="337953" y="5799950"/>
            <a:ext cx="927100" cy="831850"/>
            <a:chOff x="6238979" y="2542046"/>
            <a:chExt cx="927100" cy="831850"/>
          </a:xfrm>
        </p:grpSpPr>
        <p:sp>
          <p:nvSpPr>
            <p:cNvPr id="12" name="Oval 11"/>
            <p:cNvSpPr>
              <a:spLocks noChangeArrowheads="1"/>
            </p:cNvSpPr>
            <p:nvPr/>
          </p:nvSpPr>
          <p:spPr bwMode="auto">
            <a:xfrm>
              <a:off x="6252924" y="254204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3" name="TextBox 12"/>
            <p:cNvSpPr txBox="1"/>
            <p:nvPr/>
          </p:nvSpPr>
          <p:spPr>
            <a:xfrm>
              <a:off x="6238979" y="2634805"/>
              <a:ext cx="927100" cy="646331"/>
            </a:xfrm>
            <a:prstGeom prst="rect">
              <a:avLst/>
            </a:prstGeom>
            <a:noFill/>
          </p:spPr>
          <p:txBody>
            <a:bodyPr lIns="0" tIns="0" rIns="0" bIns="0">
              <a:spAutoFit/>
            </a:bodyPr>
            <a:lstStyle/>
            <a:p>
              <a:pPr algn="ctr">
                <a:defRPr/>
              </a:pPr>
              <a:r>
                <a:rPr lang="en-US" sz="1400" dirty="0">
                  <a:latin typeface="+mn-lt"/>
                  <a:ea typeface="ＭＳ Ｐゴシック" charset="-128"/>
                  <a:cs typeface="ＭＳ Ｐゴシック" charset="-128"/>
                </a:rPr>
                <a:t>Matt 11</a:t>
              </a:r>
            </a:p>
            <a:p>
              <a:pPr algn="ctr">
                <a:defRPr/>
              </a:pPr>
              <a:r>
                <a:rPr lang="en-US" sz="1400" dirty="0" smtClean="0">
                  <a:latin typeface="+mn-lt"/>
                  <a:ea typeface="ＭＳ Ｐゴシック" charset="-128"/>
                  <a:cs typeface="ＭＳ Ｐゴシック" charset="-128"/>
                </a:rPr>
                <a:t>Yoked to Jesus</a:t>
              </a:r>
              <a:endParaRPr lang="en-US" sz="1400" dirty="0">
                <a:latin typeface="+mn-lt"/>
                <a:ea typeface="ＭＳ Ｐゴシック" charset="-128"/>
                <a:cs typeface="ＭＳ Ｐゴシック" charset="-128"/>
              </a:endParaRPr>
            </a:p>
          </p:txBody>
        </p:sp>
      </p:grpSp>
      <p:grpSp>
        <p:nvGrpSpPr>
          <p:cNvPr id="22" name="Group 21"/>
          <p:cNvGrpSpPr/>
          <p:nvPr/>
        </p:nvGrpSpPr>
        <p:grpSpPr>
          <a:xfrm>
            <a:off x="633488" y="4711726"/>
            <a:ext cx="1905410" cy="647280"/>
            <a:chOff x="3151316" y="1799111"/>
            <a:chExt cx="1905410" cy="647280"/>
          </a:xfrm>
        </p:grpSpPr>
        <p:sp>
          <p:nvSpPr>
            <p:cNvPr id="23" name="Rektangel 101"/>
            <p:cNvSpPr>
              <a:spLocks noChangeArrowheads="1"/>
            </p:cNvSpPr>
            <p:nvPr/>
          </p:nvSpPr>
          <p:spPr bwMode="auto">
            <a:xfrm>
              <a:off x="3151316" y="1799111"/>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24" name="TextBox 23"/>
            <p:cNvSpPr txBox="1"/>
            <p:nvPr/>
          </p:nvSpPr>
          <p:spPr>
            <a:xfrm>
              <a:off x="3383884" y="1830363"/>
              <a:ext cx="1436688" cy="492443"/>
            </a:xfrm>
            <a:prstGeom prst="rect">
              <a:avLst/>
            </a:prstGeom>
            <a:noFill/>
          </p:spPr>
          <p:txBody>
            <a:bodyPr lIns="0" tIns="0" rIns="0" bIns="0">
              <a:spAutoFit/>
            </a:bodyPr>
            <a:lstStyle/>
            <a:p>
              <a:pPr algn="ctr">
                <a:defRPr/>
              </a:pPr>
              <a:r>
                <a:rPr lang="en-US" sz="1600" dirty="0" smtClean="0">
                  <a:latin typeface="+mn-lt"/>
                  <a:ea typeface="ＭＳ Ｐゴシック" charset="-128"/>
                  <a:cs typeface="ＭＳ Ｐゴシック" charset="-128"/>
                </a:rPr>
                <a:t>Surrender</a:t>
              </a:r>
            </a:p>
            <a:p>
              <a:pPr algn="ctr">
                <a:defRPr/>
              </a:pPr>
              <a:r>
                <a:rPr lang="en-US" sz="1600" dirty="0" smtClean="0">
                  <a:latin typeface="+mn-lt"/>
                  <a:ea typeface="ＭＳ Ｐゴシック" charset="-128"/>
                  <a:cs typeface="ＭＳ Ｐゴシック" charset="-128"/>
                </a:rPr>
                <a:t>Yoke Yourself</a:t>
              </a:r>
              <a:endParaRPr lang="en-US" sz="1600" dirty="0">
                <a:latin typeface="+mn-lt"/>
                <a:ea typeface="ＭＳ Ｐゴシック" charset="-128"/>
                <a:cs typeface="ＭＳ Ｐゴシック" charset="-128"/>
              </a:endParaRPr>
            </a:p>
          </p:txBody>
        </p:sp>
      </p:grpSp>
      <p:grpSp>
        <p:nvGrpSpPr>
          <p:cNvPr id="25" name="Group 24"/>
          <p:cNvGrpSpPr/>
          <p:nvPr/>
        </p:nvGrpSpPr>
        <p:grpSpPr>
          <a:xfrm>
            <a:off x="6011788" y="4718899"/>
            <a:ext cx="1905410" cy="647280"/>
            <a:chOff x="3151316" y="1799111"/>
            <a:chExt cx="1905410" cy="647280"/>
          </a:xfrm>
        </p:grpSpPr>
        <p:sp>
          <p:nvSpPr>
            <p:cNvPr id="26" name="Rektangel 101"/>
            <p:cNvSpPr>
              <a:spLocks noChangeArrowheads="1"/>
            </p:cNvSpPr>
            <p:nvPr/>
          </p:nvSpPr>
          <p:spPr bwMode="auto">
            <a:xfrm>
              <a:off x="3151316" y="1799111"/>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27" name="TextBox 26"/>
            <p:cNvSpPr txBox="1"/>
            <p:nvPr/>
          </p:nvSpPr>
          <p:spPr>
            <a:xfrm>
              <a:off x="3383884" y="1830363"/>
              <a:ext cx="1436688" cy="492443"/>
            </a:xfrm>
            <a:prstGeom prst="rect">
              <a:avLst/>
            </a:prstGeom>
            <a:noFill/>
          </p:spPr>
          <p:txBody>
            <a:bodyPr lIns="0" tIns="0" rIns="0" bIns="0">
              <a:spAutoFit/>
            </a:bodyPr>
            <a:lstStyle/>
            <a:p>
              <a:pPr algn="ctr">
                <a:defRPr/>
              </a:pPr>
              <a:r>
                <a:rPr lang="en-US" sz="1600" dirty="0" smtClean="0">
                  <a:latin typeface="+mn-lt"/>
                  <a:ea typeface="ＭＳ Ｐゴシック" charset="-128"/>
                  <a:cs typeface="ＭＳ Ｐゴシック" charset="-128"/>
                </a:rPr>
                <a:t>Experience God’s</a:t>
              </a:r>
              <a:br>
                <a:rPr lang="en-US" sz="1600" dirty="0" smtClean="0">
                  <a:latin typeface="+mn-lt"/>
                  <a:ea typeface="ＭＳ Ｐゴシック" charset="-128"/>
                  <a:cs typeface="ＭＳ Ｐゴシック" charset="-128"/>
                </a:rPr>
              </a:br>
              <a:r>
                <a:rPr lang="en-US" sz="1600" dirty="0" smtClean="0">
                  <a:latin typeface="+mn-lt"/>
                  <a:ea typeface="ＭＳ Ｐゴシック" charset="-128"/>
                  <a:cs typeface="ＭＳ Ｐゴシック" charset="-128"/>
                </a:rPr>
                <a:t>Passion</a:t>
              </a:r>
              <a:endParaRPr lang="en-US" sz="1600" dirty="0">
                <a:latin typeface="+mn-lt"/>
                <a:ea typeface="ＭＳ Ｐゴシック" charset="-128"/>
                <a:cs typeface="ＭＳ Ｐゴシック" charset="-128"/>
              </a:endParaRPr>
            </a:p>
          </p:txBody>
        </p:sp>
      </p:grpSp>
      <p:grpSp>
        <p:nvGrpSpPr>
          <p:cNvPr id="68" name="Group 67"/>
          <p:cNvGrpSpPr/>
          <p:nvPr/>
        </p:nvGrpSpPr>
        <p:grpSpPr>
          <a:xfrm>
            <a:off x="5738597" y="341480"/>
            <a:ext cx="2969946" cy="841242"/>
            <a:chOff x="407010" y="5700795"/>
            <a:chExt cx="2969946" cy="841242"/>
          </a:xfrm>
        </p:grpSpPr>
        <p:grpSp>
          <p:nvGrpSpPr>
            <p:cNvPr id="18" name="Group 17"/>
            <p:cNvGrpSpPr/>
            <p:nvPr/>
          </p:nvGrpSpPr>
          <p:grpSpPr>
            <a:xfrm>
              <a:off x="407010" y="5710187"/>
              <a:ext cx="927100" cy="831850"/>
              <a:chOff x="6243741" y="3779685"/>
              <a:chExt cx="927100" cy="831850"/>
            </a:xfrm>
          </p:grpSpPr>
          <p:sp>
            <p:nvSpPr>
              <p:cNvPr id="14" name="Oval 13"/>
              <p:cNvSpPr>
                <a:spLocks noChangeArrowheads="1"/>
              </p:cNvSpPr>
              <p:nvPr/>
            </p:nvSpPr>
            <p:spPr bwMode="auto">
              <a:xfrm>
                <a:off x="6286604" y="3779685"/>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5" name="TextBox 14"/>
              <p:cNvSpPr txBox="1"/>
              <p:nvPr/>
            </p:nvSpPr>
            <p:spPr>
              <a:xfrm>
                <a:off x="6243741" y="4047291"/>
                <a:ext cx="927100" cy="430887"/>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Feel His Love</a:t>
                </a:r>
                <a:endParaRPr lang="en-US" sz="1400" dirty="0">
                  <a:latin typeface="+mn-lt"/>
                  <a:ea typeface="ＭＳ Ｐゴシック" charset="-128"/>
                  <a:cs typeface="ＭＳ Ｐゴシック" charset="-128"/>
                </a:endParaRPr>
              </a:p>
            </p:txBody>
          </p:sp>
        </p:grpSp>
        <p:grpSp>
          <p:nvGrpSpPr>
            <p:cNvPr id="28" name="Group 27"/>
            <p:cNvGrpSpPr/>
            <p:nvPr/>
          </p:nvGrpSpPr>
          <p:grpSpPr>
            <a:xfrm>
              <a:off x="2449856" y="5700795"/>
              <a:ext cx="927100" cy="831850"/>
              <a:chOff x="6286604" y="3779685"/>
              <a:chExt cx="927100" cy="831850"/>
            </a:xfrm>
          </p:grpSpPr>
          <p:sp>
            <p:nvSpPr>
              <p:cNvPr id="29" name="Oval 28"/>
              <p:cNvSpPr>
                <a:spLocks noChangeArrowheads="1"/>
              </p:cNvSpPr>
              <p:nvPr/>
            </p:nvSpPr>
            <p:spPr bwMode="auto">
              <a:xfrm>
                <a:off x="6286604" y="3779685"/>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0" name="TextBox 29"/>
              <p:cNvSpPr txBox="1"/>
              <p:nvPr/>
            </p:nvSpPr>
            <p:spPr>
              <a:xfrm>
                <a:off x="6286604" y="4016811"/>
                <a:ext cx="927100" cy="430887"/>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Feel His</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Peace</a:t>
                </a:r>
                <a:endParaRPr lang="en-US" sz="1400" dirty="0">
                  <a:latin typeface="+mn-lt"/>
                  <a:ea typeface="ＭＳ Ｐゴシック" charset="-128"/>
                  <a:cs typeface="ＭＳ Ｐゴシック" charset="-128"/>
                </a:endParaRPr>
              </a:p>
            </p:txBody>
          </p:sp>
        </p:grpSp>
        <p:grpSp>
          <p:nvGrpSpPr>
            <p:cNvPr id="31" name="Group 30"/>
            <p:cNvGrpSpPr/>
            <p:nvPr/>
          </p:nvGrpSpPr>
          <p:grpSpPr>
            <a:xfrm>
              <a:off x="1405335" y="5710187"/>
              <a:ext cx="927100" cy="831850"/>
              <a:chOff x="6238979" y="3779685"/>
              <a:chExt cx="927100" cy="831850"/>
            </a:xfrm>
          </p:grpSpPr>
          <p:sp>
            <p:nvSpPr>
              <p:cNvPr id="32" name="Oval 31"/>
              <p:cNvSpPr>
                <a:spLocks noChangeArrowheads="1"/>
              </p:cNvSpPr>
              <p:nvPr/>
            </p:nvSpPr>
            <p:spPr bwMode="auto">
              <a:xfrm>
                <a:off x="6286604" y="3779685"/>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3" name="TextBox 32"/>
              <p:cNvSpPr txBox="1"/>
              <p:nvPr/>
            </p:nvSpPr>
            <p:spPr>
              <a:xfrm>
                <a:off x="6238979" y="3967411"/>
                <a:ext cx="927100" cy="430887"/>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Feel His</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Joy</a:t>
                </a:r>
                <a:endParaRPr lang="en-US" sz="1400" dirty="0">
                  <a:latin typeface="+mn-lt"/>
                  <a:ea typeface="ＭＳ Ｐゴシック" charset="-128"/>
                  <a:cs typeface="ＭＳ Ｐゴシック" charset="-128"/>
                </a:endParaRPr>
              </a:p>
            </p:txBody>
          </p:sp>
        </p:grpSp>
      </p:grpSp>
      <p:grpSp>
        <p:nvGrpSpPr>
          <p:cNvPr id="34" name="Group 33"/>
          <p:cNvGrpSpPr/>
          <p:nvPr/>
        </p:nvGrpSpPr>
        <p:grpSpPr>
          <a:xfrm>
            <a:off x="1383315" y="5799949"/>
            <a:ext cx="927100" cy="831850"/>
            <a:chOff x="6205299" y="2542046"/>
            <a:chExt cx="927100" cy="831850"/>
          </a:xfrm>
        </p:grpSpPr>
        <p:sp>
          <p:nvSpPr>
            <p:cNvPr id="35" name="Oval 34"/>
            <p:cNvSpPr>
              <a:spLocks noChangeArrowheads="1"/>
            </p:cNvSpPr>
            <p:nvPr/>
          </p:nvSpPr>
          <p:spPr bwMode="auto">
            <a:xfrm>
              <a:off x="6252924" y="254204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6" name="TextBox 35"/>
            <p:cNvSpPr txBox="1"/>
            <p:nvPr/>
          </p:nvSpPr>
          <p:spPr>
            <a:xfrm>
              <a:off x="6205299" y="2742525"/>
              <a:ext cx="927100" cy="430887"/>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Jesus </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is Lord</a:t>
              </a:r>
              <a:endParaRPr lang="en-US" sz="1400" dirty="0">
                <a:latin typeface="+mn-lt"/>
                <a:ea typeface="ＭＳ Ｐゴシック" charset="-128"/>
                <a:cs typeface="ＭＳ Ｐゴシック" charset="-128"/>
              </a:endParaRPr>
            </a:p>
          </p:txBody>
        </p:sp>
      </p:grpSp>
      <p:sp>
        <p:nvSpPr>
          <p:cNvPr id="37" name="Right Arrow 36"/>
          <p:cNvSpPr>
            <a:spLocks noChangeArrowheads="1"/>
          </p:cNvSpPr>
          <p:nvPr/>
        </p:nvSpPr>
        <p:spPr bwMode="auto">
          <a:xfrm rot="12993049">
            <a:off x="2775575" y="2727110"/>
            <a:ext cx="1007330" cy="226305"/>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8" name="Right Arrow 37"/>
          <p:cNvSpPr>
            <a:spLocks noChangeArrowheads="1"/>
          </p:cNvSpPr>
          <p:nvPr/>
        </p:nvSpPr>
        <p:spPr bwMode="auto">
          <a:xfrm rot="8427808">
            <a:off x="2535554" y="4136887"/>
            <a:ext cx="1130335" cy="250950"/>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9" name="Right Arrow 38"/>
          <p:cNvSpPr>
            <a:spLocks noChangeArrowheads="1"/>
          </p:cNvSpPr>
          <p:nvPr/>
        </p:nvSpPr>
        <p:spPr bwMode="auto">
          <a:xfrm rot="2150283">
            <a:off x="5199064" y="4055811"/>
            <a:ext cx="1012995" cy="217436"/>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0" name="Right Arrow 39"/>
          <p:cNvSpPr>
            <a:spLocks noChangeArrowheads="1"/>
          </p:cNvSpPr>
          <p:nvPr/>
        </p:nvSpPr>
        <p:spPr bwMode="auto">
          <a:xfrm rot="18960156">
            <a:off x="4970838" y="2692360"/>
            <a:ext cx="1012995" cy="217436"/>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grpSp>
        <p:nvGrpSpPr>
          <p:cNvPr id="41" name="Group 40"/>
          <p:cNvGrpSpPr/>
          <p:nvPr/>
        </p:nvGrpSpPr>
        <p:grpSpPr>
          <a:xfrm>
            <a:off x="358057" y="542271"/>
            <a:ext cx="927100" cy="831850"/>
            <a:chOff x="6243741" y="3779685"/>
            <a:chExt cx="927100" cy="831850"/>
          </a:xfrm>
        </p:grpSpPr>
        <p:sp>
          <p:nvSpPr>
            <p:cNvPr id="42" name="Oval 41"/>
            <p:cNvSpPr>
              <a:spLocks noChangeArrowheads="1"/>
            </p:cNvSpPr>
            <p:nvPr/>
          </p:nvSpPr>
          <p:spPr bwMode="auto">
            <a:xfrm>
              <a:off x="6286604" y="3779685"/>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3" name="TextBox 42"/>
            <p:cNvSpPr txBox="1"/>
            <p:nvPr/>
          </p:nvSpPr>
          <p:spPr>
            <a:xfrm>
              <a:off x="6243741" y="3872444"/>
              <a:ext cx="927100" cy="646331"/>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Drink</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Living </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Water</a:t>
              </a:r>
              <a:endParaRPr lang="en-US" sz="1400" dirty="0">
                <a:latin typeface="+mn-lt"/>
                <a:ea typeface="ＭＳ Ｐゴシック" charset="-128"/>
                <a:cs typeface="ＭＳ Ｐゴシック" charset="-128"/>
              </a:endParaRPr>
            </a:p>
          </p:txBody>
        </p:sp>
      </p:grpSp>
      <p:grpSp>
        <p:nvGrpSpPr>
          <p:cNvPr id="44" name="Group 43"/>
          <p:cNvGrpSpPr/>
          <p:nvPr/>
        </p:nvGrpSpPr>
        <p:grpSpPr>
          <a:xfrm>
            <a:off x="2358040" y="532879"/>
            <a:ext cx="927100" cy="831850"/>
            <a:chOff x="6243741" y="3779685"/>
            <a:chExt cx="927100" cy="831850"/>
          </a:xfrm>
        </p:grpSpPr>
        <p:sp>
          <p:nvSpPr>
            <p:cNvPr id="45" name="Oval 44"/>
            <p:cNvSpPr>
              <a:spLocks noChangeArrowheads="1"/>
            </p:cNvSpPr>
            <p:nvPr/>
          </p:nvSpPr>
          <p:spPr bwMode="auto">
            <a:xfrm>
              <a:off x="6286604" y="3779685"/>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6" name="TextBox 45"/>
            <p:cNvSpPr txBox="1"/>
            <p:nvPr/>
          </p:nvSpPr>
          <p:spPr>
            <a:xfrm>
              <a:off x="6243741" y="3913035"/>
              <a:ext cx="927100" cy="430887"/>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Get in</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 the river</a:t>
              </a:r>
              <a:endParaRPr lang="en-US" sz="1400" dirty="0">
                <a:latin typeface="+mn-lt"/>
                <a:ea typeface="ＭＳ Ｐゴシック" charset="-128"/>
                <a:cs typeface="ＭＳ Ｐゴシック" charset="-128"/>
              </a:endParaRPr>
            </a:p>
          </p:txBody>
        </p:sp>
      </p:grpSp>
      <p:grpSp>
        <p:nvGrpSpPr>
          <p:cNvPr id="47" name="Group 46"/>
          <p:cNvGrpSpPr/>
          <p:nvPr/>
        </p:nvGrpSpPr>
        <p:grpSpPr>
          <a:xfrm>
            <a:off x="1356382" y="542271"/>
            <a:ext cx="927100" cy="831850"/>
            <a:chOff x="6238979" y="3779685"/>
            <a:chExt cx="927100" cy="831850"/>
          </a:xfrm>
        </p:grpSpPr>
        <p:sp>
          <p:nvSpPr>
            <p:cNvPr id="48" name="Oval 47"/>
            <p:cNvSpPr>
              <a:spLocks noChangeArrowheads="1"/>
            </p:cNvSpPr>
            <p:nvPr/>
          </p:nvSpPr>
          <p:spPr bwMode="auto">
            <a:xfrm>
              <a:off x="6286604" y="3779685"/>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9" name="TextBox 48"/>
            <p:cNvSpPr txBox="1"/>
            <p:nvPr/>
          </p:nvSpPr>
          <p:spPr>
            <a:xfrm>
              <a:off x="6238979" y="3901658"/>
              <a:ext cx="927100" cy="646331"/>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Engage</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Source </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Life</a:t>
              </a:r>
              <a:endParaRPr lang="en-US" sz="1400" dirty="0">
                <a:latin typeface="+mn-lt"/>
                <a:ea typeface="ＭＳ Ｐゴシック" charset="-128"/>
                <a:cs typeface="ＭＳ Ｐゴシック" charset="-128"/>
              </a:endParaRPr>
            </a:p>
          </p:txBody>
        </p:sp>
      </p:grpSp>
      <p:grpSp>
        <p:nvGrpSpPr>
          <p:cNvPr id="59" name="Group 58"/>
          <p:cNvGrpSpPr/>
          <p:nvPr/>
        </p:nvGrpSpPr>
        <p:grpSpPr>
          <a:xfrm>
            <a:off x="5453665" y="5719579"/>
            <a:ext cx="927100" cy="831850"/>
            <a:chOff x="6243741" y="3779685"/>
            <a:chExt cx="927100" cy="831850"/>
          </a:xfrm>
        </p:grpSpPr>
        <p:sp>
          <p:nvSpPr>
            <p:cNvPr id="60" name="Oval 59"/>
            <p:cNvSpPr>
              <a:spLocks noChangeArrowheads="1"/>
            </p:cNvSpPr>
            <p:nvPr/>
          </p:nvSpPr>
          <p:spPr bwMode="auto">
            <a:xfrm>
              <a:off x="6286604" y="3779685"/>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61" name="TextBox 60"/>
            <p:cNvSpPr txBox="1"/>
            <p:nvPr/>
          </p:nvSpPr>
          <p:spPr>
            <a:xfrm>
              <a:off x="6243741" y="3952815"/>
              <a:ext cx="927100" cy="430887"/>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Feel His Affirming</a:t>
              </a:r>
              <a:endParaRPr lang="en-US" sz="1400" dirty="0">
                <a:latin typeface="+mn-lt"/>
                <a:ea typeface="ＭＳ Ｐゴシック" charset="-128"/>
                <a:cs typeface="ＭＳ Ｐゴシック" charset="-128"/>
              </a:endParaRPr>
            </a:p>
          </p:txBody>
        </p:sp>
      </p:grpSp>
      <p:grpSp>
        <p:nvGrpSpPr>
          <p:cNvPr id="62" name="Group 61"/>
          <p:cNvGrpSpPr/>
          <p:nvPr/>
        </p:nvGrpSpPr>
        <p:grpSpPr>
          <a:xfrm>
            <a:off x="7453648" y="5710187"/>
            <a:ext cx="927100" cy="831850"/>
            <a:chOff x="6243741" y="3779685"/>
            <a:chExt cx="927100" cy="831850"/>
          </a:xfrm>
        </p:grpSpPr>
        <p:sp>
          <p:nvSpPr>
            <p:cNvPr id="63" name="Oval 62"/>
            <p:cNvSpPr>
              <a:spLocks noChangeArrowheads="1"/>
            </p:cNvSpPr>
            <p:nvPr/>
          </p:nvSpPr>
          <p:spPr bwMode="auto">
            <a:xfrm>
              <a:off x="6286604" y="3779685"/>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64" name="TextBox 63"/>
            <p:cNvSpPr txBox="1"/>
            <p:nvPr/>
          </p:nvSpPr>
          <p:spPr>
            <a:xfrm>
              <a:off x="6243741" y="3913035"/>
              <a:ext cx="927100" cy="430887"/>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Feel His</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Approval</a:t>
              </a:r>
              <a:endParaRPr lang="en-US" sz="1400" dirty="0">
                <a:latin typeface="+mn-lt"/>
                <a:ea typeface="ＭＳ Ｐゴシック" charset="-128"/>
                <a:cs typeface="ＭＳ Ｐゴシック" charset="-128"/>
              </a:endParaRPr>
            </a:p>
          </p:txBody>
        </p:sp>
      </p:grpSp>
      <p:grpSp>
        <p:nvGrpSpPr>
          <p:cNvPr id="65" name="Group 64"/>
          <p:cNvGrpSpPr/>
          <p:nvPr/>
        </p:nvGrpSpPr>
        <p:grpSpPr>
          <a:xfrm>
            <a:off x="6482820" y="5719579"/>
            <a:ext cx="927100" cy="831850"/>
            <a:chOff x="6269809" y="3779685"/>
            <a:chExt cx="927100" cy="831850"/>
          </a:xfrm>
        </p:grpSpPr>
        <p:sp>
          <p:nvSpPr>
            <p:cNvPr id="66" name="Oval 65"/>
            <p:cNvSpPr>
              <a:spLocks noChangeArrowheads="1"/>
            </p:cNvSpPr>
            <p:nvPr/>
          </p:nvSpPr>
          <p:spPr bwMode="auto">
            <a:xfrm>
              <a:off x="6286604" y="3779685"/>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67" name="TextBox 66"/>
            <p:cNvSpPr txBox="1"/>
            <p:nvPr/>
          </p:nvSpPr>
          <p:spPr>
            <a:xfrm>
              <a:off x="6269809" y="3936465"/>
              <a:ext cx="927100" cy="585006"/>
            </a:xfrm>
            <a:prstGeom prst="rect">
              <a:avLst/>
            </a:prstGeom>
            <a:noFill/>
          </p:spPr>
          <p:txBody>
            <a:bodyPr lIns="0" tIns="0" rIns="0" bIns="0">
              <a:normAutofit/>
            </a:bodyPr>
            <a:lstStyle/>
            <a:p>
              <a:pPr algn="ctr">
                <a:defRPr/>
              </a:pPr>
              <a:r>
                <a:rPr lang="en-US" sz="1400" dirty="0" smtClean="0">
                  <a:latin typeface="+mn-lt"/>
                  <a:ea typeface="ＭＳ Ｐゴシック" charset="-128"/>
                  <a:cs typeface="ＭＳ Ｐゴシック" charset="-128"/>
                </a:rPr>
                <a:t>Feel His</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Acceptance</a:t>
              </a:r>
              <a:endParaRPr lang="en-US" sz="1400" dirty="0">
                <a:latin typeface="+mn-lt"/>
                <a:ea typeface="ＭＳ Ｐゴシック" charset="-128"/>
                <a:cs typeface="ＭＳ Ｐゴシック" charset="-128"/>
              </a:endParaRPr>
            </a:p>
          </p:txBody>
        </p:sp>
      </p:grpSp>
      <p:grpSp>
        <p:nvGrpSpPr>
          <p:cNvPr id="56" name="Group 55"/>
          <p:cNvGrpSpPr/>
          <p:nvPr/>
        </p:nvGrpSpPr>
        <p:grpSpPr>
          <a:xfrm>
            <a:off x="2507337" y="5796420"/>
            <a:ext cx="927100" cy="831850"/>
            <a:chOff x="6252924" y="2542046"/>
            <a:chExt cx="927100" cy="831850"/>
          </a:xfrm>
        </p:grpSpPr>
        <p:sp>
          <p:nvSpPr>
            <p:cNvPr id="57" name="Oval 56"/>
            <p:cNvSpPr>
              <a:spLocks noChangeArrowheads="1"/>
            </p:cNvSpPr>
            <p:nvPr/>
          </p:nvSpPr>
          <p:spPr bwMode="auto">
            <a:xfrm>
              <a:off x="6252924" y="254204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8" name="TextBox 57"/>
            <p:cNvSpPr txBox="1"/>
            <p:nvPr/>
          </p:nvSpPr>
          <p:spPr>
            <a:xfrm>
              <a:off x="6252924" y="2742526"/>
              <a:ext cx="927100" cy="430887"/>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3</a:t>
              </a:r>
              <a:r>
                <a:rPr lang="en-US" sz="1400" baseline="30000" dirty="0" smtClean="0">
                  <a:latin typeface="+mn-lt"/>
                  <a:ea typeface="ＭＳ Ｐゴシック" charset="-128"/>
                  <a:cs typeface="ＭＳ Ｐゴシック" charset="-128"/>
                </a:rPr>
                <a:t>rd</a:t>
              </a:r>
              <a:r>
                <a:rPr lang="en-US" sz="1400" dirty="0" smtClean="0">
                  <a:latin typeface="+mn-lt"/>
                  <a:ea typeface="ＭＳ Ｐゴシック" charset="-128"/>
                  <a:cs typeface="ＭＳ Ｐゴシック" charset="-128"/>
                </a:rPr>
                <a:t> DNA</a:t>
              </a:r>
            </a:p>
            <a:p>
              <a:pPr algn="ctr">
                <a:defRPr/>
              </a:pPr>
              <a:r>
                <a:rPr lang="en-US" sz="1400" dirty="0" smtClean="0">
                  <a:latin typeface="+mn-lt"/>
                  <a:ea typeface="ＭＳ Ｐゴシック" charset="-128"/>
                  <a:cs typeface="ＭＳ Ｐゴシック" charset="-128"/>
                </a:rPr>
                <a:t>Light</a:t>
              </a:r>
              <a:endParaRPr lang="en-US" sz="1400" dirty="0">
                <a:latin typeface="+mn-lt"/>
                <a:ea typeface="ＭＳ Ｐゴシック" charset="-128"/>
                <a:cs typeface="ＭＳ Ｐゴシック" charset="-128"/>
              </a:endParaRPr>
            </a:p>
          </p:txBody>
        </p:sp>
      </p:grpSp>
      <p:grpSp>
        <p:nvGrpSpPr>
          <p:cNvPr id="69" name="Group 68"/>
          <p:cNvGrpSpPr/>
          <p:nvPr/>
        </p:nvGrpSpPr>
        <p:grpSpPr>
          <a:xfrm>
            <a:off x="3841596" y="1662779"/>
            <a:ext cx="927100" cy="831850"/>
            <a:chOff x="6243741" y="3779685"/>
            <a:chExt cx="927100" cy="831850"/>
          </a:xfrm>
        </p:grpSpPr>
        <p:sp>
          <p:nvSpPr>
            <p:cNvPr id="70" name="Oval 69"/>
            <p:cNvSpPr>
              <a:spLocks noChangeArrowheads="1"/>
            </p:cNvSpPr>
            <p:nvPr/>
          </p:nvSpPr>
          <p:spPr bwMode="auto">
            <a:xfrm>
              <a:off x="6286604" y="3779685"/>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71" name="TextBox 70"/>
            <p:cNvSpPr txBox="1"/>
            <p:nvPr/>
          </p:nvSpPr>
          <p:spPr>
            <a:xfrm>
              <a:off x="6243741" y="3913035"/>
              <a:ext cx="927100" cy="646331"/>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Gateways</a:t>
              </a:r>
              <a:r>
                <a:rPr lang="en-US" sz="1400" dirty="0">
                  <a:latin typeface="+mn-lt"/>
                  <a:ea typeface="ＭＳ Ｐゴシック" charset="-128"/>
                  <a:cs typeface="ＭＳ Ｐゴシック" charset="-128"/>
                </a:rPr>
                <a:t/>
              </a:r>
              <a:br>
                <a:rPr lang="en-US" sz="1400" dirty="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Spirit Body</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Soul</a:t>
              </a:r>
              <a:endParaRPr lang="en-US" sz="1400" dirty="0">
                <a:latin typeface="+mn-lt"/>
                <a:ea typeface="ＭＳ Ｐゴシック" charset="-128"/>
                <a:cs typeface="ＭＳ Ｐゴシック" charset="-128"/>
              </a:endParaRPr>
            </a:p>
          </p:txBody>
        </p:sp>
      </p:grpSp>
    </p:spTree>
    <p:extLst>
      <p:ext uri="{BB962C8B-B14F-4D97-AF65-F5344CB8AC3E}">
        <p14:creationId xmlns:p14="http://schemas.microsoft.com/office/powerpoint/2010/main" val="2799552205"/>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507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p:cNvGrpSpPr/>
          <p:nvPr/>
        </p:nvGrpSpPr>
        <p:grpSpPr>
          <a:xfrm>
            <a:off x="2826736" y="4655454"/>
            <a:ext cx="2971741" cy="1423374"/>
            <a:chOff x="3301192" y="2191893"/>
            <a:chExt cx="1906407" cy="633112"/>
          </a:xfrm>
        </p:grpSpPr>
        <p:sp>
          <p:nvSpPr>
            <p:cNvPr id="16"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7" name="TextBox 16"/>
            <p:cNvSpPr txBox="1"/>
            <p:nvPr/>
          </p:nvSpPr>
          <p:spPr>
            <a:xfrm>
              <a:off x="3341874" y="2316792"/>
              <a:ext cx="1865725" cy="383314"/>
            </a:xfrm>
            <a:prstGeom prst="rect">
              <a:avLst/>
            </a:prstGeom>
            <a:noFill/>
          </p:spPr>
          <p:txBody>
            <a:bodyPr wrap="square" lIns="0" tIns="0" rIns="0" bIns="0">
              <a:spAutoFit/>
            </a:bodyPr>
            <a:lstStyle/>
            <a:p>
              <a:pPr algn="ctr">
                <a:defRPr/>
              </a:pPr>
              <a:r>
                <a:rPr lang="en-US" sz="2800" dirty="0" smtClean="0">
                  <a:ea typeface="ＭＳ Ｐゴシック" charset="-128"/>
                  <a:cs typeface="ＭＳ Ｐゴシック" charset="-128"/>
                </a:rPr>
                <a:t>Seat of Rest and Government</a:t>
              </a:r>
              <a:endParaRPr lang="en-US" sz="2800" dirty="0">
                <a:ea typeface="ＭＳ Ｐゴシック" charset="-128"/>
                <a:cs typeface="ＭＳ Ｐゴシック" charset="-128"/>
              </a:endParaRPr>
            </a:p>
          </p:txBody>
        </p:sp>
      </p:grpSp>
      <p:grpSp>
        <p:nvGrpSpPr>
          <p:cNvPr id="20" name="Group 19"/>
          <p:cNvGrpSpPr>
            <a:grpSpLocks noChangeAspect="1"/>
          </p:cNvGrpSpPr>
          <p:nvPr/>
        </p:nvGrpSpPr>
        <p:grpSpPr>
          <a:xfrm>
            <a:off x="557785" y="985816"/>
            <a:ext cx="1857384" cy="1859080"/>
            <a:chOff x="5074915" y="463506"/>
            <a:chExt cx="927100" cy="831850"/>
          </a:xfrm>
        </p:grpSpPr>
        <p:sp>
          <p:nvSpPr>
            <p:cNvPr id="18" name="Oval 17"/>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TextBox 18"/>
            <p:cNvSpPr txBox="1"/>
            <p:nvPr/>
          </p:nvSpPr>
          <p:spPr>
            <a:xfrm>
              <a:off x="5074915" y="596856"/>
              <a:ext cx="927100" cy="182969"/>
            </a:xfrm>
            <a:prstGeom prst="rect">
              <a:avLst/>
            </a:prstGeom>
            <a:noFill/>
          </p:spPr>
          <p:txBody>
            <a:bodyPr lIns="0" tIns="0" rIns="0" bIns="0">
              <a:spAutoFit/>
            </a:bodyPr>
            <a:lstStyle/>
            <a:p>
              <a:pPr algn="ctr">
                <a:defRPr/>
              </a:pPr>
              <a:r>
                <a:rPr lang="en-US" sz="2400" dirty="0" smtClean="0">
                  <a:latin typeface="+mn-lt"/>
                  <a:ea typeface="ＭＳ Ｐゴシック" charset="-128"/>
                  <a:cs typeface="ＭＳ Ｐゴシック" charset="-128"/>
                </a:rPr>
                <a:t> </a:t>
              </a:r>
              <a:endParaRPr lang="en-US" sz="2400" dirty="0">
                <a:latin typeface="+mn-lt"/>
                <a:ea typeface="ＭＳ Ｐゴシック" charset="-128"/>
                <a:cs typeface="ＭＳ Ｐゴシック" charset="-128"/>
              </a:endParaRPr>
            </a:p>
          </p:txBody>
        </p:sp>
      </p:grpSp>
      <p:grpSp>
        <p:nvGrpSpPr>
          <p:cNvPr id="21" name="Group 20"/>
          <p:cNvGrpSpPr>
            <a:grpSpLocks noChangeAspect="1"/>
          </p:cNvGrpSpPr>
          <p:nvPr/>
        </p:nvGrpSpPr>
        <p:grpSpPr>
          <a:xfrm>
            <a:off x="6074875" y="985816"/>
            <a:ext cx="1902596" cy="1902596"/>
            <a:chOff x="5070153" y="463506"/>
            <a:chExt cx="927100" cy="831850"/>
          </a:xfrm>
        </p:grpSpPr>
        <p:sp>
          <p:nvSpPr>
            <p:cNvPr id="22" name="Oval 21"/>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TextBox 22"/>
            <p:cNvSpPr txBox="1"/>
            <p:nvPr/>
          </p:nvSpPr>
          <p:spPr>
            <a:xfrm>
              <a:off x="5070153" y="634552"/>
              <a:ext cx="927100" cy="484436"/>
            </a:xfrm>
            <a:prstGeom prst="rect">
              <a:avLst/>
            </a:prstGeom>
            <a:noFill/>
          </p:spPr>
          <p:txBody>
            <a:bodyPr lIns="0" tIns="0" rIns="0" bIns="0">
              <a:spAutoFit/>
            </a:bodyPr>
            <a:lstStyle/>
            <a:p>
              <a:pPr algn="ctr">
                <a:defRPr/>
              </a:pPr>
              <a:r>
                <a:rPr lang="en-US" sz="2400" b="1" dirty="0" smtClean="0">
                  <a:latin typeface="+mn-lt"/>
                  <a:ea typeface="ＭＳ Ｐゴシック" charset="-128"/>
                  <a:cs typeface="ＭＳ Ｐゴシック" charset="-128"/>
                </a:rPr>
                <a:t>Engaging </a:t>
              </a:r>
              <a:br>
                <a:rPr lang="en-US" sz="2400" b="1" dirty="0" smtClean="0">
                  <a:latin typeface="+mn-lt"/>
                  <a:ea typeface="ＭＳ Ｐゴシック" charset="-128"/>
                  <a:cs typeface="ＭＳ Ｐゴシック" charset="-128"/>
                </a:rPr>
              </a:br>
              <a:r>
                <a:rPr lang="en-US" sz="2400" b="1" dirty="0" smtClean="0">
                  <a:latin typeface="+mn-lt"/>
                  <a:ea typeface="ＭＳ Ｐゴシック" charset="-128"/>
                  <a:cs typeface="ＭＳ Ｐゴシック" charset="-128"/>
                </a:rPr>
                <a:t>The Father</a:t>
              </a:r>
              <a:br>
                <a:rPr lang="en-US" sz="2400" b="1" dirty="0" smtClean="0">
                  <a:latin typeface="+mn-lt"/>
                  <a:ea typeface="ＭＳ Ｐゴシック" charset="-128"/>
                  <a:cs typeface="ＭＳ Ｐゴシック" charset="-128"/>
                </a:rPr>
              </a:br>
              <a:r>
                <a:rPr lang="en-US" sz="2400" b="1" dirty="0" smtClean="0">
                  <a:latin typeface="+mn-lt"/>
                  <a:ea typeface="ＭＳ Ｐゴシック" charset="-128"/>
                  <a:cs typeface="ＭＳ Ｐゴシック" charset="-128"/>
                </a:rPr>
                <a:t>Sonship</a:t>
              </a:r>
              <a:endParaRPr lang="en-US" sz="2400" b="1" dirty="0">
                <a:latin typeface="+mn-lt"/>
                <a:ea typeface="ＭＳ Ｐゴシック" charset="-128"/>
                <a:cs typeface="ＭＳ Ｐゴシック" charset="-128"/>
              </a:endParaRPr>
            </a:p>
          </p:txBody>
        </p:sp>
      </p:grpSp>
      <p:sp>
        <p:nvSpPr>
          <p:cNvPr id="25" name="Oval 24"/>
          <p:cNvSpPr>
            <a:spLocks noChangeArrowheads="1"/>
          </p:cNvSpPr>
          <p:nvPr/>
        </p:nvSpPr>
        <p:spPr bwMode="auto">
          <a:xfrm>
            <a:off x="3401787" y="985816"/>
            <a:ext cx="1682461" cy="1820103"/>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6" name="TextBox 25"/>
          <p:cNvSpPr txBox="1"/>
          <p:nvPr/>
        </p:nvSpPr>
        <p:spPr>
          <a:xfrm>
            <a:off x="633918" y="1361358"/>
            <a:ext cx="1676297" cy="1107996"/>
          </a:xfrm>
          <a:prstGeom prst="rect">
            <a:avLst/>
          </a:prstGeom>
          <a:noFill/>
        </p:spPr>
        <p:txBody>
          <a:bodyPr lIns="0" tIns="0" rIns="0" bIns="0">
            <a:spAutoFit/>
          </a:bodyPr>
          <a:lstStyle/>
          <a:p>
            <a:pPr algn="ctr">
              <a:defRPr/>
            </a:pPr>
            <a:r>
              <a:rPr lang="en-US" sz="2400" dirty="0" smtClean="0">
                <a:ea typeface="ＭＳ Ｐゴシック" charset="-128"/>
                <a:cs typeface="ＭＳ Ｐゴシック" charset="-128"/>
              </a:rPr>
              <a:t>Seat of Rest</a:t>
            </a:r>
          </a:p>
          <a:p>
            <a:pPr algn="ctr">
              <a:defRPr/>
            </a:pPr>
            <a:r>
              <a:rPr lang="en-US" sz="2400" dirty="0" smtClean="0">
                <a:ea typeface="ＭＳ Ｐゴシック" charset="-128"/>
                <a:cs typeface="ＭＳ Ｐゴシック" charset="-128"/>
              </a:rPr>
              <a:t>Lordship</a:t>
            </a:r>
            <a:endParaRPr lang="en-US" sz="2400" dirty="0">
              <a:ea typeface="ＭＳ Ｐゴシック" charset="-128"/>
              <a:cs typeface="ＭＳ Ｐゴシック" charset="-128"/>
            </a:endParaRPr>
          </a:p>
        </p:txBody>
      </p:sp>
      <p:sp>
        <p:nvSpPr>
          <p:cNvPr id="29" name="Notched Right Arrow 28"/>
          <p:cNvSpPr/>
          <p:nvPr/>
        </p:nvSpPr>
        <p:spPr>
          <a:xfrm rot="16200000">
            <a:off x="3814726" y="3447967"/>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Notched Right Arrow 29"/>
          <p:cNvSpPr/>
          <p:nvPr/>
        </p:nvSpPr>
        <p:spPr>
          <a:xfrm rot="14196431">
            <a:off x="1830107" y="350624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Notched Right Arrow 30"/>
          <p:cNvSpPr/>
          <p:nvPr/>
        </p:nvSpPr>
        <p:spPr>
          <a:xfrm rot="18336473">
            <a:off x="5858015" y="351757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Rectangle 1"/>
          <p:cNvSpPr/>
          <p:nvPr/>
        </p:nvSpPr>
        <p:spPr>
          <a:xfrm>
            <a:off x="3426887" y="1386965"/>
            <a:ext cx="1593706" cy="1015663"/>
          </a:xfrm>
          <a:prstGeom prst="rect">
            <a:avLst/>
          </a:prstGeom>
        </p:spPr>
        <p:txBody>
          <a:bodyPr wrap="none">
            <a:spAutoFit/>
          </a:bodyPr>
          <a:lstStyle/>
          <a:p>
            <a:pPr algn="ctr">
              <a:defRPr/>
            </a:pPr>
            <a:r>
              <a:rPr lang="en-US" sz="2000" dirty="0" smtClean="0">
                <a:ea typeface="ＭＳ Ｐゴシック" charset="-128"/>
                <a:cs typeface="ＭＳ Ｐゴシック" charset="-128"/>
              </a:rPr>
              <a:t>Seat of </a:t>
            </a:r>
            <a:br>
              <a:rPr lang="en-US" sz="2000" dirty="0" smtClean="0">
                <a:ea typeface="ＭＳ Ｐゴシック" charset="-128"/>
                <a:cs typeface="ＭＳ Ｐゴシック" charset="-128"/>
              </a:rPr>
            </a:br>
            <a:r>
              <a:rPr lang="en-US" sz="2000" dirty="0" smtClean="0">
                <a:ea typeface="ＭＳ Ｐゴシック" charset="-128"/>
                <a:cs typeface="ＭＳ Ｐゴシック" charset="-128"/>
              </a:rPr>
              <a:t>Government</a:t>
            </a:r>
            <a:br>
              <a:rPr lang="en-US" sz="2000" dirty="0" smtClean="0">
                <a:ea typeface="ＭＳ Ｐゴシック" charset="-128"/>
                <a:cs typeface="ＭＳ Ｐゴシック" charset="-128"/>
              </a:rPr>
            </a:br>
            <a:r>
              <a:rPr lang="en-US" sz="2000" dirty="0" smtClean="0">
                <a:ea typeface="ＭＳ Ｐゴシック" charset="-128"/>
                <a:cs typeface="ＭＳ Ｐゴシック" charset="-128"/>
              </a:rPr>
              <a:t>Kingship</a:t>
            </a:r>
            <a:endParaRPr lang="en-US" sz="2000" dirty="0">
              <a:ea typeface="ＭＳ Ｐゴシック" charset="-128"/>
              <a:cs typeface="ＭＳ Ｐゴシック" charset="-128"/>
            </a:endParaRPr>
          </a:p>
        </p:txBody>
      </p:sp>
    </p:spTree>
    <p:extLst>
      <p:ext uri="{BB962C8B-B14F-4D97-AF65-F5344CB8AC3E}">
        <p14:creationId xmlns:p14="http://schemas.microsoft.com/office/powerpoint/2010/main" val="28999638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smtClean="0"/>
              <a:t>Do we have the </a:t>
            </a:r>
            <a:r>
              <a:rPr lang="en-GB" sz="4400" dirty="0"/>
              <a:t>desire </a:t>
            </a:r>
            <a:r>
              <a:rPr lang="en-GB" sz="4400" dirty="0" smtClean="0"/>
              <a:t>for an intimate relationship </a:t>
            </a:r>
            <a:r>
              <a:rPr lang="en-GB" sz="4400" dirty="0"/>
              <a:t>with </a:t>
            </a:r>
            <a:r>
              <a:rPr lang="en-GB" sz="4400" dirty="0" smtClean="0"/>
              <a:t>God where trust </a:t>
            </a:r>
            <a:r>
              <a:rPr lang="en-GB" sz="4400" dirty="0" smtClean="0"/>
              <a:t>can develop?</a:t>
            </a:r>
          </a:p>
          <a:p>
            <a:r>
              <a:rPr lang="en-GB" sz="4400" dirty="0" smtClean="0"/>
              <a:t>Or are we still holding back because of our past experiences of being hurt, wounded and being in pain?</a:t>
            </a:r>
            <a:endParaRPr lang="en-GB" sz="4400" dirty="0" smtClean="0"/>
          </a:p>
          <a:p>
            <a:r>
              <a:rPr lang="en-GB" sz="4400" dirty="0" smtClean="0"/>
              <a:t>You </a:t>
            </a:r>
            <a:r>
              <a:rPr lang="en-GB" sz="4400" dirty="0" smtClean="0"/>
              <a:t>will know Him and feel His great love for </a:t>
            </a:r>
            <a:r>
              <a:rPr lang="en-GB" sz="4400" dirty="0" smtClean="0"/>
              <a:t>you if you are willing to let it go</a:t>
            </a:r>
            <a:endParaRPr lang="en-GB" sz="4400" dirty="0" smtClean="0"/>
          </a:p>
          <a:p>
            <a:pPr marL="0" indent="0">
              <a:buNone/>
            </a:pPr>
            <a:endParaRPr lang="en-GB" sz="4400" dirty="0" smtClean="0">
              <a:effectLst>
                <a:outerShdw blurRad="38100" dist="38100" dir="2700000" algn="ctr" rotWithShape="0">
                  <a:schemeClr val="bg1"/>
                </a:outerShdw>
              </a:effectLst>
            </a:endParaRPr>
          </a:p>
          <a:p>
            <a:endParaRPr lang="en-GB" sz="4400" dirty="0">
              <a:effectLst>
                <a:outerShdw blurRad="38100" dist="38100" dir="2700000" algn="ctr" rotWithShape="0">
                  <a:schemeClr val="bg1"/>
                </a:outerShdw>
              </a:effectLst>
            </a:endParaRPr>
          </a:p>
        </p:txBody>
      </p:sp>
    </p:spTree>
    <p:extLst>
      <p:ext uri="{BB962C8B-B14F-4D97-AF65-F5344CB8AC3E}">
        <p14:creationId xmlns:p14="http://schemas.microsoft.com/office/powerpoint/2010/main" val="141013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367816"/>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 name="Group 13"/>
          <p:cNvGrpSpPr/>
          <p:nvPr/>
        </p:nvGrpSpPr>
        <p:grpSpPr>
          <a:xfrm>
            <a:off x="625092" y="1840921"/>
            <a:ext cx="1905410" cy="633112"/>
            <a:chOff x="3301192" y="2191893"/>
            <a:chExt cx="1905410" cy="633112"/>
          </a:xfrm>
        </p:grpSpPr>
        <p:sp>
          <p:nvSpPr>
            <p:cNvPr id="3"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0" name="TextBox 9"/>
            <p:cNvSpPr txBox="1"/>
            <p:nvPr/>
          </p:nvSpPr>
          <p:spPr>
            <a:xfrm>
              <a:off x="3340877" y="2221083"/>
              <a:ext cx="1779585" cy="492443"/>
            </a:xfrm>
            <a:prstGeom prst="rect">
              <a:avLst/>
            </a:prstGeom>
            <a:noFill/>
          </p:spPr>
          <p:txBody>
            <a:bodyPr wrap="square" lIns="0" tIns="0" rIns="0" bIns="0">
              <a:normAutofit/>
            </a:bodyPr>
            <a:lstStyle/>
            <a:p>
              <a:pPr algn="ctr">
                <a:defRPr/>
              </a:pPr>
              <a:r>
                <a:rPr lang="en-US" sz="1600" dirty="0" smtClean="0">
                  <a:latin typeface="+mn-lt"/>
                  <a:ea typeface="ＭＳ Ｐゴシック" charset="-128"/>
                  <a:cs typeface="ＭＳ Ｐゴシック" charset="-128"/>
                </a:rPr>
                <a:t>Tongues </a:t>
              </a:r>
              <a:br>
                <a:rPr lang="en-US" sz="1600" dirty="0" smtClean="0">
                  <a:latin typeface="+mn-lt"/>
                  <a:ea typeface="ＭＳ Ｐゴシック" charset="-128"/>
                  <a:cs typeface="ＭＳ Ｐゴシック" charset="-128"/>
                </a:rPr>
              </a:br>
              <a:r>
                <a:rPr lang="en-US" sz="1600" dirty="0" smtClean="0">
                  <a:latin typeface="+mn-lt"/>
                  <a:ea typeface="ＭＳ Ｐゴシック" charset="-128"/>
                  <a:cs typeface="ＭＳ Ｐゴシック" charset="-128"/>
                </a:rPr>
                <a:t>Development</a:t>
              </a:r>
              <a:endParaRPr lang="en-US" sz="1600" dirty="0">
                <a:latin typeface="+mn-lt"/>
                <a:ea typeface="ＭＳ Ｐゴシック" charset="-128"/>
                <a:cs typeface="ＭＳ Ｐゴシック" charset="-128"/>
              </a:endParaRPr>
            </a:p>
          </p:txBody>
        </p:sp>
      </p:grpSp>
      <p:grpSp>
        <p:nvGrpSpPr>
          <p:cNvPr id="15" name="Group 14"/>
          <p:cNvGrpSpPr/>
          <p:nvPr/>
        </p:nvGrpSpPr>
        <p:grpSpPr>
          <a:xfrm>
            <a:off x="6230015" y="1770587"/>
            <a:ext cx="1905410" cy="633112"/>
            <a:chOff x="3301192" y="2191893"/>
            <a:chExt cx="1905410" cy="633112"/>
          </a:xfrm>
        </p:grpSpPr>
        <p:sp>
          <p:nvSpPr>
            <p:cNvPr id="16"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7" name="TextBox 16"/>
            <p:cNvSpPr txBox="1"/>
            <p:nvPr/>
          </p:nvSpPr>
          <p:spPr>
            <a:xfrm>
              <a:off x="3340877" y="2221083"/>
              <a:ext cx="1865725" cy="492443"/>
            </a:xfrm>
            <a:prstGeom prst="rect">
              <a:avLst/>
            </a:prstGeom>
            <a:noFill/>
          </p:spPr>
          <p:txBody>
            <a:bodyPr wrap="square" lIns="0" tIns="0" rIns="0" bIns="0">
              <a:spAutoFit/>
            </a:bodyPr>
            <a:lstStyle/>
            <a:p>
              <a:pPr algn="ctr">
                <a:defRPr/>
              </a:pPr>
              <a:r>
                <a:rPr lang="en-US" sz="1600" dirty="0" smtClean="0">
                  <a:latin typeface="+mn-lt"/>
                  <a:ea typeface="ＭＳ Ｐゴシック" charset="-128"/>
                  <a:cs typeface="ＭＳ Ｐゴシック" charset="-128"/>
                </a:rPr>
                <a:t>Meditation Word</a:t>
              </a:r>
              <a:br>
                <a:rPr lang="en-US" sz="1600" dirty="0" smtClean="0">
                  <a:latin typeface="+mn-lt"/>
                  <a:ea typeface="ＭＳ Ｐゴシック" charset="-128"/>
                  <a:cs typeface="ＭＳ Ｐゴシック" charset="-128"/>
                </a:rPr>
              </a:br>
              <a:r>
                <a:rPr lang="en-US" sz="1600" dirty="0" smtClean="0">
                  <a:latin typeface="+mn-lt"/>
                  <a:ea typeface="ＭＳ Ｐゴシック" charset="-128"/>
                  <a:cs typeface="ＭＳ Ｐゴシック" charset="-128"/>
                </a:rPr>
                <a:t>Flow God’s thoughts</a:t>
              </a:r>
              <a:endParaRPr lang="en-US" sz="1600" dirty="0">
                <a:latin typeface="+mn-lt"/>
                <a:ea typeface="ＭＳ Ｐゴシック" charset="-128"/>
                <a:cs typeface="ＭＳ Ｐゴシック" charset="-128"/>
              </a:endParaRPr>
            </a:p>
          </p:txBody>
        </p:sp>
      </p:grpSp>
      <p:grpSp>
        <p:nvGrpSpPr>
          <p:cNvPr id="20" name="Group 19"/>
          <p:cNvGrpSpPr/>
          <p:nvPr/>
        </p:nvGrpSpPr>
        <p:grpSpPr>
          <a:xfrm>
            <a:off x="5117778" y="480576"/>
            <a:ext cx="927100" cy="831850"/>
            <a:chOff x="5074915" y="463506"/>
            <a:chExt cx="927100" cy="831850"/>
          </a:xfrm>
        </p:grpSpPr>
        <p:sp>
          <p:nvSpPr>
            <p:cNvPr id="18" name="Oval 17"/>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TextBox 18"/>
            <p:cNvSpPr txBox="1"/>
            <p:nvPr/>
          </p:nvSpPr>
          <p:spPr>
            <a:xfrm>
              <a:off x="5074915" y="596856"/>
              <a:ext cx="927100" cy="646331"/>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Be still</a:t>
              </a:r>
            </a:p>
            <a:p>
              <a:pPr algn="ctr">
                <a:defRPr/>
              </a:pPr>
              <a:r>
                <a:rPr lang="en-US" sz="1400" dirty="0" smtClean="0">
                  <a:latin typeface="+mn-lt"/>
                  <a:ea typeface="ＭＳ Ｐゴシック" charset="-128"/>
                  <a:cs typeface="ＭＳ Ｐゴシック" charset="-128"/>
                </a:rPr>
                <a:t>Psa 46:10</a:t>
              </a:r>
            </a:p>
            <a:p>
              <a:pPr algn="ctr">
                <a:defRPr/>
              </a:pPr>
              <a:r>
                <a:rPr lang="en-US" sz="1400" dirty="0" smtClean="0">
                  <a:latin typeface="+mn-lt"/>
                  <a:ea typeface="ＭＳ Ｐゴシック" charset="-128"/>
                  <a:cs typeface="ＭＳ Ｐゴシック" charset="-128"/>
                </a:rPr>
                <a:t>Relax  </a:t>
              </a:r>
              <a:endParaRPr lang="en-US" sz="1400" dirty="0">
                <a:latin typeface="+mn-lt"/>
                <a:ea typeface="ＭＳ Ｐゴシック" charset="-128"/>
                <a:cs typeface="ＭＳ Ｐゴシック" charset="-128"/>
              </a:endParaRPr>
            </a:p>
          </p:txBody>
        </p:sp>
      </p:grpSp>
      <p:grpSp>
        <p:nvGrpSpPr>
          <p:cNvPr id="21" name="Group 20"/>
          <p:cNvGrpSpPr/>
          <p:nvPr/>
        </p:nvGrpSpPr>
        <p:grpSpPr>
          <a:xfrm>
            <a:off x="7810591" y="480576"/>
            <a:ext cx="927100" cy="831850"/>
            <a:chOff x="5070153" y="463506"/>
            <a:chExt cx="927100" cy="831850"/>
          </a:xfrm>
        </p:grpSpPr>
        <p:sp>
          <p:nvSpPr>
            <p:cNvPr id="22" name="Oval 21"/>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TextBox 22"/>
            <p:cNvSpPr txBox="1"/>
            <p:nvPr/>
          </p:nvSpPr>
          <p:spPr>
            <a:xfrm>
              <a:off x="5070153" y="771709"/>
              <a:ext cx="927100" cy="215444"/>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Journaling  </a:t>
              </a:r>
              <a:endParaRPr lang="en-US" sz="1400" dirty="0">
                <a:latin typeface="+mn-lt"/>
                <a:ea typeface="ＭＳ Ｐゴシック" charset="-128"/>
                <a:cs typeface="ＭＳ Ｐゴシック" charset="-128"/>
              </a:endParaRPr>
            </a:p>
          </p:txBody>
        </p:sp>
      </p:grpSp>
      <p:grpSp>
        <p:nvGrpSpPr>
          <p:cNvPr id="24" name="Group 23"/>
          <p:cNvGrpSpPr/>
          <p:nvPr/>
        </p:nvGrpSpPr>
        <p:grpSpPr>
          <a:xfrm>
            <a:off x="6451485" y="480576"/>
            <a:ext cx="927100" cy="831850"/>
            <a:chOff x="5074915" y="463506"/>
            <a:chExt cx="927100" cy="831850"/>
          </a:xfrm>
        </p:grpSpPr>
        <p:sp>
          <p:nvSpPr>
            <p:cNvPr id="25" name="Oval 24"/>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6" name="TextBox 25"/>
            <p:cNvSpPr txBox="1"/>
            <p:nvPr/>
          </p:nvSpPr>
          <p:spPr>
            <a:xfrm>
              <a:off x="5074915" y="577230"/>
              <a:ext cx="927100" cy="646331"/>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Hearing God’s</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voice  </a:t>
              </a:r>
              <a:endParaRPr lang="en-US" sz="1400" dirty="0">
                <a:latin typeface="+mn-lt"/>
                <a:ea typeface="ＭＳ Ｐゴシック" charset="-128"/>
                <a:cs typeface="ＭＳ Ｐゴシック" charset="-128"/>
              </a:endParaRPr>
            </a:p>
          </p:txBody>
        </p:sp>
      </p:grpSp>
      <p:grpSp>
        <p:nvGrpSpPr>
          <p:cNvPr id="27" name="Group 26"/>
          <p:cNvGrpSpPr/>
          <p:nvPr/>
        </p:nvGrpSpPr>
        <p:grpSpPr>
          <a:xfrm>
            <a:off x="5381191" y="5816694"/>
            <a:ext cx="927100" cy="831850"/>
            <a:chOff x="5074915" y="463506"/>
            <a:chExt cx="927100" cy="831850"/>
          </a:xfrm>
        </p:grpSpPr>
        <p:sp>
          <p:nvSpPr>
            <p:cNvPr id="28" name="Oval 27"/>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9" name="TextBox 28"/>
            <p:cNvSpPr txBox="1"/>
            <p:nvPr/>
          </p:nvSpPr>
          <p:spPr>
            <a:xfrm>
              <a:off x="5074915" y="596856"/>
              <a:ext cx="927100" cy="523220"/>
            </a:xfrm>
            <a:prstGeom prst="rect">
              <a:avLst/>
            </a:prstGeom>
            <a:noFill/>
          </p:spPr>
          <p:txBody>
            <a:bodyPr>
              <a:spAutoFit/>
            </a:bodyPr>
            <a:lstStyle/>
            <a:p>
              <a:pPr algn="ctr">
                <a:defRPr/>
              </a:pPr>
              <a:r>
                <a:rPr lang="en-US" sz="1400" dirty="0" smtClean="0">
                  <a:latin typeface="+mn-lt"/>
                  <a:ea typeface="ＭＳ Ｐゴシック" charset="-128"/>
                  <a:cs typeface="ＭＳ Ｐゴシック" charset="-128"/>
                </a:rPr>
                <a:t>Picture Objects </a:t>
              </a:r>
              <a:endParaRPr lang="en-US" sz="1400" dirty="0">
                <a:latin typeface="+mn-lt"/>
                <a:ea typeface="ＭＳ Ｐゴシック" charset="-128"/>
                <a:cs typeface="ＭＳ Ｐゴシック" charset="-128"/>
              </a:endParaRPr>
            </a:p>
          </p:txBody>
        </p:sp>
      </p:grpSp>
      <p:grpSp>
        <p:nvGrpSpPr>
          <p:cNvPr id="30" name="Group 29"/>
          <p:cNvGrpSpPr/>
          <p:nvPr/>
        </p:nvGrpSpPr>
        <p:grpSpPr>
          <a:xfrm>
            <a:off x="2255106" y="480576"/>
            <a:ext cx="927100" cy="831850"/>
            <a:chOff x="5074915" y="463506"/>
            <a:chExt cx="927100" cy="831850"/>
          </a:xfrm>
        </p:grpSpPr>
        <p:sp>
          <p:nvSpPr>
            <p:cNvPr id="31" name="Oval 30"/>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2" name="TextBox 31"/>
            <p:cNvSpPr txBox="1"/>
            <p:nvPr/>
          </p:nvSpPr>
          <p:spPr>
            <a:xfrm>
              <a:off x="5074915" y="596856"/>
              <a:ext cx="927100" cy="523220"/>
            </a:xfrm>
            <a:prstGeom prst="rect">
              <a:avLst/>
            </a:prstGeom>
            <a:noFill/>
          </p:spPr>
          <p:txBody>
            <a:bodyPr>
              <a:spAutoFit/>
            </a:bodyPr>
            <a:lstStyle/>
            <a:p>
              <a:pPr algn="ctr">
                <a:defRPr/>
              </a:pPr>
              <a:r>
                <a:rPr lang="en-US" sz="1400" dirty="0" smtClean="0">
                  <a:latin typeface="+mn-lt"/>
                  <a:ea typeface="ＭＳ Ｐゴシック" charset="-128"/>
                  <a:cs typeface="ＭＳ Ｐゴシック" charset="-128"/>
                </a:rPr>
                <a:t>Tongues</a:t>
              </a:r>
            </a:p>
            <a:p>
              <a:pPr algn="ctr">
                <a:defRPr/>
              </a:pPr>
              <a:r>
                <a:rPr lang="en-US" sz="1400" dirty="0" smtClean="0">
                  <a:latin typeface="+mn-lt"/>
                  <a:ea typeface="ＭＳ Ｐゴシック" charset="-128"/>
                  <a:cs typeface="ＭＳ Ｐゴシック" charset="-128"/>
                </a:rPr>
                <a:t>Vision </a:t>
              </a:r>
              <a:endParaRPr lang="en-US" sz="1400" dirty="0">
                <a:latin typeface="+mn-lt"/>
                <a:ea typeface="ＭＳ Ｐゴシック" charset="-128"/>
                <a:cs typeface="ＭＳ Ｐゴシック" charset="-128"/>
              </a:endParaRPr>
            </a:p>
          </p:txBody>
        </p:sp>
      </p:grpSp>
      <p:grpSp>
        <p:nvGrpSpPr>
          <p:cNvPr id="33" name="Group 32"/>
          <p:cNvGrpSpPr/>
          <p:nvPr/>
        </p:nvGrpSpPr>
        <p:grpSpPr>
          <a:xfrm>
            <a:off x="572603" y="4668024"/>
            <a:ext cx="1905411" cy="633112"/>
            <a:chOff x="3301192" y="2191893"/>
            <a:chExt cx="1905411" cy="633112"/>
          </a:xfrm>
        </p:grpSpPr>
        <p:sp>
          <p:nvSpPr>
            <p:cNvPr id="34"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35" name="TextBox 34"/>
            <p:cNvSpPr txBox="1"/>
            <p:nvPr/>
          </p:nvSpPr>
          <p:spPr>
            <a:xfrm>
              <a:off x="3301193" y="2221083"/>
              <a:ext cx="1905410" cy="492443"/>
            </a:xfrm>
            <a:prstGeom prst="rect">
              <a:avLst/>
            </a:prstGeom>
            <a:noFill/>
          </p:spPr>
          <p:txBody>
            <a:bodyPr wrap="square" lIns="0" tIns="0" rIns="0" bIns="0">
              <a:spAutoFit/>
            </a:bodyPr>
            <a:lstStyle/>
            <a:p>
              <a:pPr algn="ctr">
                <a:defRPr/>
              </a:pPr>
              <a:r>
                <a:rPr lang="en-US" sz="1600" dirty="0" smtClean="0">
                  <a:latin typeface="+mn-lt"/>
                  <a:ea typeface="ＭＳ Ｐゴシック" charset="-128"/>
                  <a:cs typeface="ＭＳ Ｐゴシック" charset="-128"/>
                </a:rPr>
                <a:t>Eyes of Spirit Activation</a:t>
              </a:r>
              <a:endParaRPr lang="en-US" sz="1600" dirty="0">
                <a:latin typeface="+mn-lt"/>
                <a:ea typeface="ＭＳ Ｐゴシック" charset="-128"/>
                <a:cs typeface="ＭＳ Ｐゴシック" charset="-128"/>
              </a:endParaRPr>
            </a:p>
          </p:txBody>
        </p:sp>
      </p:grpSp>
      <p:grpSp>
        <p:nvGrpSpPr>
          <p:cNvPr id="39" name="Group 38"/>
          <p:cNvGrpSpPr/>
          <p:nvPr/>
        </p:nvGrpSpPr>
        <p:grpSpPr>
          <a:xfrm>
            <a:off x="1202134" y="480576"/>
            <a:ext cx="927100" cy="831850"/>
            <a:chOff x="5074915" y="463506"/>
            <a:chExt cx="927100" cy="831850"/>
          </a:xfrm>
        </p:grpSpPr>
        <p:sp>
          <p:nvSpPr>
            <p:cNvPr id="40" name="Oval 39"/>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1" name="TextBox 40"/>
            <p:cNvSpPr txBox="1"/>
            <p:nvPr/>
          </p:nvSpPr>
          <p:spPr>
            <a:xfrm>
              <a:off x="5074915" y="596856"/>
              <a:ext cx="927100" cy="523220"/>
            </a:xfrm>
            <a:prstGeom prst="rect">
              <a:avLst/>
            </a:prstGeom>
            <a:noFill/>
          </p:spPr>
          <p:txBody>
            <a:bodyPr>
              <a:spAutoFit/>
            </a:bodyPr>
            <a:lstStyle/>
            <a:p>
              <a:pPr algn="ctr">
                <a:defRPr/>
              </a:pPr>
              <a:r>
                <a:rPr lang="en-US" sz="1400" dirty="0" smtClean="0">
                  <a:latin typeface="+mn-lt"/>
                  <a:ea typeface="ＭＳ Ｐゴシック" charset="-128"/>
                  <a:cs typeface="ＭＳ Ｐゴシック" charset="-128"/>
                </a:rPr>
                <a:t>Tongues</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3 ways </a:t>
              </a:r>
              <a:endParaRPr lang="en-US" sz="1400" dirty="0">
                <a:latin typeface="+mn-lt"/>
                <a:ea typeface="ＭＳ Ｐゴシック" charset="-128"/>
                <a:cs typeface="ＭＳ Ｐゴシック" charset="-128"/>
              </a:endParaRPr>
            </a:p>
          </p:txBody>
        </p:sp>
      </p:grpSp>
      <p:grpSp>
        <p:nvGrpSpPr>
          <p:cNvPr id="42" name="Group 41"/>
          <p:cNvGrpSpPr/>
          <p:nvPr/>
        </p:nvGrpSpPr>
        <p:grpSpPr>
          <a:xfrm>
            <a:off x="247250" y="480576"/>
            <a:ext cx="927100" cy="831850"/>
            <a:chOff x="5074915" y="463506"/>
            <a:chExt cx="927100" cy="831850"/>
          </a:xfrm>
        </p:grpSpPr>
        <p:sp>
          <p:nvSpPr>
            <p:cNvPr id="43" name="Oval 42"/>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4" name="TextBox 43"/>
            <p:cNvSpPr txBox="1"/>
            <p:nvPr/>
          </p:nvSpPr>
          <p:spPr>
            <a:xfrm>
              <a:off x="5074915" y="596856"/>
              <a:ext cx="927100" cy="523220"/>
            </a:xfrm>
            <a:prstGeom prst="rect">
              <a:avLst/>
            </a:prstGeom>
            <a:noFill/>
          </p:spPr>
          <p:txBody>
            <a:bodyPr>
              <a:spAutoFit/>
            </a:bodyPr>
            <a:lstStyle/>
            <a:p>
              <a:pPr algn="ctr">
                <a:defRPr/>
              </a:pPr>
              <a:r>
                <a:rPr lang="en-US" sz="1400" dirty="0" smtClean="0">
                  <a:latin typeface="+mn-lt"/>
                  <a:ea typeface="ＭＳ Ｐゴシック" charset="-128"/>
                  <a:cs typeface="ＭＳ Ｐゴシック" charset="-128"/>
                </a:rPr>
                <a:t>Tongues</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Word </a:t>
              </a:r>
              <a:endParaRPr lang="en-US" sz="1400" dirty="0">
                <a:latin typeface="+mn-lt"/>
                <a:ea typeface="ＭＳ Ｐゴシック" charset="-128"/>
                <a:cs typeface="ＭＳ Ｐゴシック" charset="-128"/>
              </a:endParaRPr>
            </a:p>
          </p:txBody>
        </p:sp>
      </p:grpSp>
      <p:grpSp>
        <p:nvGrpSpPr>
          <p:cNvPr id="45" name="Group 44"/>
          <p:cNvGrpSpPr/>
          <p:nvPr/>
        </p:nvGrpSpPr>
        <p:grpSpPr>
          <a:xfrm>
            <a:off x="6481646" y="5816694"/>
            <a:ext cx="927100" cy="831850"/>
            <a:chOff x="5074915" y="463506"/>
            <a:chExt cx="927100" cy="831850"/>
          </a:xfrm>
        </p:grpSpPr>
        <p:sp>
          <p:nvSpPr>
            <p:cNvPr id="46" name="Oval 45"/>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7" name="TextBox 46"/>
            <p:cNvSpPr txBox="1"/>
            <p:nvPr/>
          </p:nvSpPr>
          <p:spPr>
            <a:xfrm>
              <a:off x="5074915" y="596856"/>
              <a:ext cx="927100" cy="523220"/>
            </a:xfrm>
            <a:prstGeom prst="rect">
              <a:avLst/>
            </a:prstGeom>
            <a:noFill/>
          </p:spPr>
          <p:txBody>
            <a:bodyPr>
              <a:spAutoFit/>
            </a:bodyPr>
            <a:lstStyle/>
            <a:p>
              <a:pPr algn="ctr">
                <a:defRPr/>
              </a:pPr>
              <a:r>
                <a:rPr lang="en-US" sz="1400" dirty="0" smtClean="0">
                  <a:latin typeface="+mn-lt"/>
                  <a:ea typeface="ＭＳ Ｐゴシック" charset="-128"/>
                  <a:cs typeface="ＭＳ Ｐゴシック" charset="-128"/>
                </a:rPr>
                <a:t>Picture</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Word </a:t>
              </a:r>
              <a:endParaRPr lang="en-US" sz="1400" dirty="0">
                <a:latin typeface="+mn-lt"/>
                <a:ea typeface="ＭＳ Ｐゴシック" charset="-128"/>
                <a:cs typeface="ＭＳ Ｐゴシック" charset="-128"/>
              </a:endParaRPr>
            </a:p>
          </p:txBody>
        </p:sp>
      </p:grpSp>
      <p:grpSp>
        <p:nvGrpSpPr>
          <p:cNvPr id="48" name="Group 47"/>
          <p:cNvGrpSpPr/>
          <p:nvPr/>
        </p:nvGrpSpPr>
        <p:grpSpPr>
          <a:xfrm>
            <a:off x="7581299" y="5816694"/>
            <a:ext cx="927100" cy="831850"/>
            <a:chOff x="5074915" y="463506"/>
            <a:chExt cx="927100" cy="831850"/>
          </a:xfrm>
        </p:grpSpPr>
        <p:sp>
          <p:nvSpPr>
            <p:cNvPr id="49" name="Oval 48"/>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0" name="TextBox 49"/>
            <p:cNvSpPr txBox="1"/>
            <p:nvPr/>
          </p:nvSpPr>
          <p:spPr>
            <a:xfrm>
              <a:off x="5074915" y="596856"/>
              <a:ext cx="927100" cy="523220"/>
            </a:xfrm>
            <a:prstGeom prst="rect">
              <a:avLst/>
            </a:prstGeom>
            <a:noFill/>
          </p:spPr>
          <p:txBody>
            <a:bodyPr>
              <a:spAutoFit/>
            </a:bodyPr>
            <a:lstStyle/>
            <a:p>
              <a:pPr algn="ctr">
                <a:defRPr/>
              </a:pPr>
              <a:r>
                <a:rPr lang="en-US" sz="1400" dirty="0" smtClean="0">
                  <a:latin typeface="+mn-lt"/>
                  <a:ea typeface="ＭＳ Ｐゴシック" charset="-128"/>
                  <a:cs typeface="ＭＳ Ｐゴシック" charset="-128"/>
                </a:rPr>
                <a:t>Picture</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Doorways </a:t>
              </a:r>
              <a:endParaRPr lang="en-US" sz="1400" dirty="0">
                <a:latin typeface="+mn-lt"/>
                <a:ea typeface="ＭＳ Ｐゴシック" charset="-128"/>
                <a:cs typeface="ＭＳ Ｐゴシック" charset="-128"/>
              </a:endParaRPr>
            </a:p>
          </p:txBody>
        </p:sp>
      </p:grpSp>
      <p:grpSp>
        <p:nvGrpSpPr>
          <p:cNvPr id="51" name="Group 50"/>
          <p:cNvGrpSpPr/>
          <p:nvPr/>
        </p:nvGrpSpPr>
        <p:grpSpPr>
          <a:xfrm>
            <a:off x="6176194" y="4873101"/>
            <a:ext cx="1905411" cy="633112"/>
            <a:chOff x="3301192" y="2191893"/>
            <a:chExt cx="1905411" cy="633112"/>
          </a:xfrm>
        </p:grpSpPr>
        <p:sp>
          <p:nvSpPr>
            <p:cNvPr id="52"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53" name="TextBox 52"/>
            <p:cNvSpPr txBox="1"/>
            <p:nvPr/>
          </p:nvSpPr>
          <p:spPr>
            <a:xfrm>
              <a:off x="3301193" y="2221083"/>
              <a:ext cx="1905410" cy="492443"/>
            </a:xfrm>
            <a:prstGeom prst="rect">
              <a:avLst/>
            </a:prstGeom>
            <a:noFill/>
          </p:spPr>
          <p:txBody>
            <a:bodyPr wrap="square" lIns="0" tIns="0" rIns="0" bIns="0">
              <a:spAutoFit/>
            </a:bodyPr>
            <a:lstStyle/>
            <a:p>
              <a:pPr algn="ctr">
                <a:defRPr/>
              </a:pPr>
              <a:r>
                <a:rPr lang="en-US" sz="1600" dirty="0" smtClean="0">
                  <a:latin typeface="+mn-lt"/>
                  <a:ea typeface="ＭＳ Ｐゴシック" charset="-128"/>
                  <a:cs typeface="ＭＳ Ｐゴシック" charset="-128"/>
                </a:rPr>
                <a:t>Eyes of heart Activating Imagination</a:t>
              </a:r>
              <a:endParaRPr lang="en-US" sz="1600" dirty="0">
                <a:latin typeface="+mn-lt"/>
                <a:ea typeface="ＭＳ Ｐゴシック" charset="-128"/>
                <a:cs typeface="ＭＳ Ｐゴシック" charset="-128"/>
              </a:endParaRPr>
            </a:p>
          </p:txBody>
        </p:sp>
      </p:grpSp>
      <p:grpSp>
        <p:nvGrpSpPr>
          <p:cNvPr id="54" name="Group 53"/>
          <p:cNvGrpSpPr/>
          <p:nvPr/>
        </p:nvGrpSpPr>
        <p:grpSpPr>
          <a:xfrm>
            <a:off x="275034" y="5816694"/>
            <a:ext cx="927100" cy="831850"/>
            <a:chOff x="5074915" y="463506"/>
            <a:chExt cx="927100" cy="831850"/>
          </a:xfrm>
        </p:grpSpPr>
        <p:sp>
          <p:nvSpPr>
            <p:cNvPr id="55" name="Oval 54"/>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6" name="TextBox 55"/>
            <p:cNvSpPr txBox="1"/>
            <p:nvPr/>
          </p:nvSpPr>
          <p:spPr>
            <a:xfrm>
              <a:off x="5074915" y="654434"/>
              <a:ext cx="927100" cy="430887"/>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Black </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Veil  </a:t>
              </a:r>
              <a:endParaRPr lang="en-US" sz="1400" dirty="0">
                <a:latin typeface="+mn-lt"/>
                <a:ea typeface="ＭＳ Ｐゴシック" charset="-128"/>
                <a:cs typeface="ＭＳ Ｐゴシック" charset="-128"/>
              </a:endParaRPr>
            </a:p>
          </p:txBody>
        </p:sp>
      </p:grpSp>
      <p:grpSp>
        <p:nvGrpSpPr>
          <p:cNvPr id="57" name="Group 56"/>
          <p:cNvGrpSpPr/>
          <p:nvPr/>
        </p:nvGrpSpPr>
        <p:grpSpPr>
          <a:xfrm>
            <a:off x="1521442" y="5816694"/>
            <a:ext cx="927100" cy="831850"/>
            <a:chOff x="5111189" y="463506"/>
            <a:chExt cx="927100" cy="831850"/>
          </a:xfrm>
        </p:grpSpPr>
        <p:sp>
          <p:nvSpPr>
            <p:cNvPr id="58" name="Oval 57"/>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9" name="TextBox 58"/>
            <p:cNvSpPr txBox="1"/>
            <p:nvPr/>
          </p:nvSpPr>
          <p:spPr>
            <a:xfrm>
              <a:off x="5111189" y="596857"/>
              <a:ext cx="927100" cy="430887"/>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Spirit</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perception  </a:t>
              </a:r>
              <a:endParaRPr lang="en-US" sz="1400" dirty="0">
                <a:latin typeface="+mn-lt"/>
                <a:ea typeface="ＭＳ Ｐゴシック" charset="-128"/>
                <a:cs typeface="ＭＳ Ｐゴシック" charset="-128"/>
              </a:endParaRPr>
            </a:p>
          </p:txBody>
        </p:sp>
      </p:grpSp>
      <p:grpSp>
        <p:nvGrpSpPr>
          <p:cNvPr id="60" name="Group 59"/>
          <p:cNvGrpSpPr/>
          <p:nvPr/>
        </p:nvGrpSpPr>
        <p:grpSpPr>
          <a:xfrm>
            <a:off x="2675793" y="5816694"/>
            <a:ext cx="927100" cy="831850"/>
            <a:chOff x="5074915" y="463506"/>
            <a:chExt cx="927100" cy="831850"/>
          </a:xfrm>
        </p:grpSpPr>
        <p:sp>
          <p:nvSpPr>
            <p:cNvPr id="61" name="Oval 60"/>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62" name="TextBox 61"/>
            <p:cNvSpPr txBox="1"/>
            <p:nvPr/>
          </p:nvSpPr>
          <p:spPr>
            <a:xfrm>
              <a:off x="5074915" y="577230"/>
              <a:ext cx="927100" cy="646331"/>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3 levels</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 of spirit realm  </a:t>
              </a:r>
              <a:endParaRPr lang="en-US" sz="1400" dirty="0">
                <a:latin typeface="+mn-lt"/>
                <a:ea typeface="ＭＳ Ｐゴシック" charset="-128"/>
                <a:cs typeface="ＭＳ Ｐゴシック" charset="-128"/>
              </a:endParaRPr>
            </a:p>
          </p:txBody>
        </p:sp>
      </p:grpSp>
      <p:sp>
        <p:nvSpPr>
          <p:cNvPr id="65" name="Notched Right Arrow 64"/>
          <p:cNvSpPr/>
          <p:nvPr/>
        </p:nvSpPr>
        <p:spPr>
          <a:xfrm>
            <a:off x="4018208" y="792295"/>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6" name="Notched Right Arrow 65"/>
          <p:cNvSpPr/>
          <p:nvPr/>
        </p:nvSpPr>
        <p:spPr>
          <a:xfrm rot="5400000">
            <a:off x="6913922" y="3059962"/>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7" name="Notched Right Arrow 66"/>
          <p:cNvSpPr/>
          <p:nvPr/>
        </p:nvSpPr>
        <p:spPr>
          <a:xfrm rot="10800000">
            <a:off x="3935954" y="4835615"/>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8" name="Notched Right Arrow 67"/>
          <p:cNvSpPr/>
          <p:nvPr/>
        </p:nvSpPr>
        <p:spPr>
          <a:xfrm rot="16200000">
            <a:off x="843152" y="325398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9" name="Oval 68"/>
          <p:cNvSpPr/>
          <p:nvPr/>
        </p:nvSpPr>
        <p:spPr>
          <a:xfrm>
            <a:off x="2978868" y="2157477"/>
            <a:ext cx="2602460" cy="2204864"/>
          </a:xfrm>
          <a:prstGeom prst="ellipse">
            <a:avLst/>
          </a:prstGeom>
          <a:gradFill flip="none" rotWithShape="1">
            <a:gsLst>
              <a:gs pos="22000">
                <a:srgbClr val="008000"/>
              </a:gs>
              <a:gs pos="77000">
                <a:srgbClr val="4FF600"/>
              </a:gs>
              <a:gs pos="100000">
                <a:srgbClr val="00B300"/>
              </a:gs>
            </a:gsLst>
            <a:lin ang="13500000" scaled="1"/>
            <a:tileRect/>
          </a:gradFill>
          <a:ln w="12700">
            <a:solidFill>
              <a:srgbClr val="008000"/>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lIns="0" tIns="0" rIns="0" bIns="0" anchor="ctr"/>
          <a:lstStyle/>
          <a:p>
            <a:pPr algn="ctr" fontAlgn="auto">
              <a:spcBef>
                <a:spcPts val="0"/>
              </a:spcBef>
              <a:spcAft>
                <a:spcPts val="0"/>
              </a:spcAft>
            </a:pPr>
            <a:r>
              <a:rPr lang="en-GB" sz="2800" kern="0" dirty="0">
                <a:latin typeface="Calibri"/>
                <a:ea typeface="ＭＳ Ｐゴシック" pitchFamily="-97" charset="-128"/>
                <a:cs typeface="ＭＳ Ｐゴシック" charset="-128"/>
              </a:rPr>
              <a:t>Base Camp</a:t>
            </a:r>
          </a:p>
          <a:p>
            <a:pPr algn="ctr" fontAlgn="auto">
              <a:spcBef>
                <a:spcPts val="0"/>
              </a:spcBef>
              <a:spcAft>
                <a:spcPts val="0"/>
              </a:spcAft>
            </a:pPr>
            <a:r>
              <a:rPr lang="en-GB" sz="2800" kern="0" dirty="0">
                <a:latin typeface="Calibri"/>
                <a:ea typeface="ＭＳ Ｐゴシック" pitchFamily="-97" charset="-128"/>
                <a:cs typeface="ＭＳ Ｐゴシック" charset="-128"/>
              </a:rPr>
              <a:t>Spirit Building</a:t>
            </a:r>
          </a:p>
        </p:txBody>
      </p:sp>
    </p:spTree>
    <p:extLst>
      <p:ext uri="{BB962C8B-B14F-4D97-AF65-F5344CB8AC3E}">
        <p14:creationId xmlns:p14="http://schemas.microsoft.com/office/powerpoint/2010/main" val="3575221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p:cNvGrpSpPr/>
          <p:nvPr/>
        </p:nvGrpSpPr>
        <p:grpSpPr>
          <a:xfrm>
            <a:off x="2826736" y="4655454"/>
            <a:ext cx="2970187" cy="1423374"/>
            <a:chOff x="3301192" y="2191893"/>
            <a:chExt cx="1905410" cy="633112"/>
          </a:xfrm>
        </p:grpSpPr>
        <p:sp>
          <p:nvSpPr>
            <p:cNvPr id="16"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7" name="TextBox 16"/>
            <p:cNvSpPr txBox="1"/>
            <p:nvPr/>
          </p:nvSpPr>
          <p:spPr>
            <a:xfrm>
              <a:off x="3340877" y="2221083"/>
              <a:ext cx="1865725" cy="574972"/>
            </a:xfrm>
            <a:prstGeom prst="rect">
              <a:avLst/>
            </a:prstGeom>
            <a:noFill/>
          </p:spPr>
          <p:txBody>
            <a:bodyPr wrap="square" lIns="0" tIns="0" rIns="0" bIns="0">
              <a:spAutoFit/>
            </a:bodyPr>
            <a:lstStyle/>
            <a:p>
              <a:pPr algn="ctr">
                <a:defRPr/>
              </a:pPr>
              <a:r>
                <a:rPr lang="en-US" sz="2800" dirty="0">
                  <a:ea typeface="ＭＳ Ｐゴシック" charset="-128"/>
                  <a:cs typeface="ＭＳ Ｐゴシック" charset="-128"/>
                </a:rPr>
                <a:t>Eyes of </a:t>
              </a:r>
              <a:r>
                <a:rPr lang="en-US" sz="2800" dirty="0" smtClean="0">
                  <a:ea typeface="ＭＳ Ｐゴシック" charset="-128"/>
                  <a:cs typeface="ＭＳ Ｐゴシック" charset="-128"/>
                </a:rPr>
                <a:t>spirit Activating</a:t>
              </a:r>
              <a:br>
                <a:rPr lang="en-US" sz="2800" dirty="0" smtClean="0">
                  <a:ea typeface="ＭＳ Ｐゴシック" charset="-128"/>
                  <a:cs typeface="ＭＳ Ｐゴシック" charset="-128"/>
                </a:rPr>
              </a:br>
              <a:r>
                <a:rPr lang="en-US" sz="2800" dirty="0" smtClean="0">
                  <a:ea typeface="ＭＳ Ｐゴシック" charset="-128"/>
                  <a:cs typeface="ＭＳ Ｐゴシック" charset="-128"/>
                </a:rPr>
                <a:t>Black Veil</a:t>
              </a:r>
              <a:endParaRPr lang="en-US" sz="2800" dirty="0">
                <a:ea typeface="ＭＳ Ｐゴシック" charset="-128"/>
                <a:cs typeface="ＭＳ Ｐゴシック" charset="-128"/>
              </a:endParaRPr>
            </a:p>
          </p:txBody>
        </p:sp>
      </p:grpSp>
      <p:grpSp>
        <p:nvGrpSpPr>
          <p:cNvPr id="20" name="Group 19"/>
          <p:cNvGrpSpPr>
            <a:grpSpLocks noChangeAspect="1"/>
          </p:cNvGrpSpPr>
          <p:nvPr/>
        </p:nvGrpSpPr>
        <p:grpSpPr>
          <a:xfrm>
            <a:off x="557785" y="1165764"/>
            <a:ext cx="1677600" cy="1679132"/>
            <a:chOff x="5074915" y="463506"/>
            <a:chExt cx="927100" cy="831850"/>
          </a:xfrm>
        </p:grpSpPr>
        <p:sp>
          <p:nvSpPr>
            <p:cNvPr id="18" name="Oval 17"/>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TextBox 18"/>
            <p:cNvSpPr txBox="1"/>
            <p:nvPr/>
          </p:nvSpPr>
          <p:spPr>
            <a:xfrm>
              <a:off x="5074915" y="596856"/>
              <a:ext cx="927100" cy="182969"/>
            </a:xfrm>
            <a:prstGeom prst="rect">
              <a:avLst/>
            </a:prstGeom>
            <a:noFill/>
          </p:spPr>
          <p:txBody>
            <a:bodyPr lIns="0" tIns="0" rIns="0" bIns="0">
              <a:spAutoFit/>
            </a:bodyPr>
            <a:lstStyle/>
            <a:p>
              <a:pPr algn="ctr">
                <a:defRPr/>
              </a:pPr>
              <a:r>
                <a:rPr lang="en-US" sz="2400" dirty="0" smtClean="0">
                  <a:latin typeface="+mn-lt"/>
                  <a:ea typeface="ＭＳ Ｐゴシック" charset="-128"/>
                  <a:cs typeface="ＭＳ Ｐゴシック" charset="-128"/>
                </a:rPr>
                <a:t> </a:t>
              </a:r>
              <a:endParaRPr lang="en-US" sz="2400" dirty="0">
                <a:latin typeface="+mn-lt"/>
                <a:ea typeface="ＭＳ Ｐゴシック" charset="-128"/>
                <a:cs typeface="ＭＳ Ｐゴシック" charset="-128"/>
              </a:endParaRPr>
            </a:p>
          </p:txBody>
        </p:sp>
      </p:grpSp>
      <p:grpSp>
        <p:nvGrpSpPr>
          <p:cNvPr id="21" name="Group 20"/>
          <p:cNvGrpSpPr>
            <a:grpSpLocks noChangeAspect="1"/>
          </p:cNvGrpSpPr>
          <p:nvPr/>
        </p:nvGrpSpPr>
        <p:grpSpPr>
          <a:xfrm>
            <a:off x="6299871" y="1210812"/>
            <a:ext cx="1677600" cy="1677600"/>
            <a:chOff x="5070153" y="463506"/>
            <a:chExt cx="927100" cy="831850"/>
          </a:xfrm>
        </p:grpSpPr>
        <p:sp>
          <p:nvSpPr>
            <p:cNvPr id="22" name="Oval 21"/>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TextBox 22"/>
            <p:cNvSpPr txBox="1"/>
            <p:nvPr/>
          </p:nvSpPr>
          <p:spPr>
            <a:xfrm>
              <a:off x="5070153" y="686373"/>
              <a:ext cx="927100" cy="488362"/>
            </a:xfrm>
            <a:prstGeom prst="rect">
              <a:avLst/>
            </a:prstGeom>
            <a:noFill/>
          </p:spPr>
          <p:txBody>
            <a:bodyPr lIns="0" tIns="0" rIns="0" bIns="0">
              <a:spAutoFit/>
            </a:bodyPr>
            <a:lstStyle/>
            <a:p>
              <a:pPr algn="ctr">
                <a:defRPr/>
              </a:pPr>
              <a:r>
                <a:rPr lang="en-US" sz="2000" dirty="0" smtClean="0">
                  <a:ea typeface="ＭＳ Ｐゴシック" charset="-128"/>
                  <a:cs typeface="ＭＳ Ｐゴシック" charset="-128"/>
                </a:rPr>
                <a:t>3 levels of spirit realm </a:t>
              </a:r>
              <a:endParaRPr lang="en-US" sz="2000" dirty="0">
                <a:ea typeface="ＭＳ Ｐゴシック" charset="-128"/>
                <a:cs typeface="ＭＳ Ｐゴシック" charset="-128"/>
              </a:endParaRPr>
            </a:p>
            <a:p>
              <a:pPr algn="ctr">
                <a:defRPr/>
              </a:pPr>
              <a:r>
                <a:rPr lang="en-US" sz="2400" dirty="0" smtClean="0">
                  <a:latin typeface="+mn-lt"/>
                  <a:ea typeface="ＭＳ Ｐゴシック" charset="-128"/>
                  <a:cs typeface="ＭＳ Ｐゴシック" charset="-128"/>
                </a:rPr>
                <a:t>  </a:t>
              </a:r>
              <a:endParaRPr lang="en-US" sz="2400" dirty="0">
                <a:latin typeface="+mn-lt"/>
                <a:ea typeface="ＭＳ Ｐゴシック" charset="-128"/>
                <a:cs typeface="ＭＳ Ｐゴシック" charset="-128"/>
              </a:endParaRPr>
            </a:p>
          </p:txBody>
        </p:sp>
      </p:grpSp>
      <p:sp>
        <p:nvSpPr>
          <p:cNvPr id="25" name="Oval 24"/>
          <p:cNvSpPr>
            <a:spLocks noChangeArrowheads="1"/>
          </p:cNvSpPr>
          <p:nvPr/>
        </p:nvSpPr>
        <p:spPr bwMode="auto">
          <a:xfrm>
            <a:off x="3564382" y="1210812"/>
            <a:ext cx="1504075" cy="167760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6" name="TextBox 25"/>
          <p:cNvSpPr txBox="1"/>
          <p:nvPr/>
        </p:nvSpPr>
        <p:spPr>
          <a:xfrm>
            <a:off x="3504611" y="1495614"/>
            <a:ext cx="1676297" cy="738664"/>
          </a:xfrm>
          <a:prstGeom prst="rect">
            <a:avLst/>
          </a:prstGeom>
          <a:noFill/>
        </p:spPr>
        <p:txBody>
          <a:bodyPr lIns="0" tIns="0" rIns="0" bIns="0">
            <a:spAutoFit/>
          </a:bodyPr>
          <a:lstStyle/>
          <a:p>
            <a:pPr algn="ctr">
              <a:defRPr/>
            </a:pPr>
            <a:r>
              <a:rPr lang="en-US" sz="2400" dirty="0" smtClean="0">
                <a:ea typeface="ＭＳ Ｐゴシック" charset="-128"/>
                <a:cs typeface="ＭＳ Ｐゴシック" charset="-128"/>
              </a:rPr>
              <a:t>Torn</a:t>
            </a:r>
            <a:br>
              <a:rPr lang="en-US" sz="2400" dirty="0" smtClean="0">
                <a:ea typeface="ＭＳ Ｐゴシック" charset="-128"/>
                <a:cs typeface="ＭＳ Ｐゴシック" charset="-128"/>
              </a:rPr>
            </a:br>
            <a:r>
              <a:rPr lang="en-US" sz="2400" dirty="0" smtClean="0">
                <a:ea typeface="ＭＳ Ｐゴシック" charset="-128"/>
                <a:cs typeface="ＭＳ Ｐゴシック" charset="-128"/>
              </a:rPr>
              <a:t>Veil</a:t>
            </a:r>
            <a:endParaRPr lang="en-US" sz="2400" dirty="0">
              <a:ea typeface="ＭＳ Ｐゴシック" charset="-128"/>
              <a:cs typeface="ＭＳ Ｐゴシック" charset="-128"/>
            </a:endParaRPr>
          </a:p>
        </p:txBody>
      </p:sp>
      <p:sp>
        <p:nvSpPr>
          <p:cNvPr id="27" name="Oval Callout 26"/>
          <p:cNvSpPr/>
          <p:nvPr/>
        </p:nvSpPr>
        <p:spPr>
          <a:xfrm>
            <a:off x="6904677" y="4867282"/>
            <a:ext cx="1317315" cy="121010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2"/>
              </a:rPr>
              <a:t>Further Info 2</a:t>
            </a:r>
            <a:endParaRPr lang="en-GB" dirty="0"/>
          </a:p>
        </p:txBody>
      </p:sp>
      <p:sp>
        <p:nvSpPr>
          <p:cNvPr id="28" name="Oval Callout 27"/>
          <p:cNvSpPr/>
          <p:nvPr/>
        </p:nvSpPr>
        <p:spPr>
          <a:xfrm>
            <a:off x="706037" y="4821617"/>
            <a:ext cx="1317315" cy="1210108"/>
          </a:xfrm>
          <a:prstGeom prst="wedgeEllipseCallout">
            <a:avLst>
              <a:gd name="adj1" fmla="val 30005"/>
              <a:gd name="adj2" fmla="val 646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3"/>
              </a:rPr>
              <a:t>Further Info 1</a:t>
            </a:r>
            <a:endParaRPr lang="en-GB" dirty="0"/>
          </a:p>
        </p:txBody>
      </p:sp>
      <p:sp>
        <p:nvSpPr>
          <p:cNvPr id="29" name="Notched Right Arrow 28"/>
          <p:cNvSpPr/>
          <p:nvPr/>
        </p:nvSpPr>
        <p:spPr>
          <a:xfrm rot="16200000">
            <a:off x="3814726" y="3447967"/>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Notched Right Arrow 29"/>
          <p:cNvSpPr/>
          <p:nvPr/>
        </p:nvSpPr>
        <p:spPr>
          <a:xfrm rot="14196431">
            <a:off x="1830107" y="350624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Notched Right Arrow 30"/>
          <p:cNvSpPr/>
          <p:nvPr/>
        </p:nvSpPr>
        <p:spPr>
          <a:xfrm rot="18336473">
            <a:off x="5858015" y="351757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Rectangle 1"/>
          <p:cNvSpPr/>
          <p:nvPr/>
        </p:nvSpPr>
        <p:spPr>
          <a:xfrm>
            <a:off x="720452" y="1476541"/>
            <a:ext cx="1410964" cy="707886"/>
          </a:xfrm>
          <a:prstGeom prst="rect">
            <a:avLst/>
          </a:prstGeom>
        </p:spPr>
        <p:txBody>
          <a:bodyPr wrap="none">
            <a:spAutoFit/>
          </a:bodyPr>
          <a:lstStyle/>
          <a:p>
            <a:pPr algn="ctr">
              <a:defRPr/>
            </a:pPr>
            <a:r>
              <a:rPr lang="en-US" sz="2000" dirty="0" smtClean="0">
                <a:ea typeface="ＭＳ Ｐゴシック" charset="-128"/>
                <a:cs typeface="ＭＳ Ｐゴシック" charset="-128"/>
              </a:rPr>
              <a:t>Spiritual</a:t>
            </a:r>
            <a:br>
              <a:rPr lang="en-US" sz="2000" dirty="0" smtClean="0">
                <a:ea typeface="ＭＳ Ｐゴシック" charset="-128"/>
                <a:cs typeface="ＭＳ Ｐゴシック" charset="-128"/>
              </a:rPr>
            </a:br>
            <a:r>
              <a:rPr lang="en-US" sz="2000" dirty="0" smtClean="0">
                <a:ea typeface="ＭＳ Ｐゴシック" charset="-128"/>
                <a:cs typeface="ＭＳ Ｐゴシック" charset="-128"/>
              </a:rPr>
              <a:t>Perception</a:t>
            </a:r>
            <a:endParaRPr lang="en-US" sz="2000" dirty="0">
              <a:ea typeface="ＭＳ Ｐゴシック" charset="-128"/>
              <a:cs typeface="ＭＳ Ｐゴシック" charset="-128"/>
            </a:endParaRPr>
          </a:p>
        </p:txBody>
      </p:sp>
    </p:spTree>
    <p:extLst>
      <p:ext uri="{BB962C8B-B14F-4D97-AF65-F5344CB8AC3E}">
        <p14:creationId xmlns:p14="http://schemas.microsoft.com/office/powerpoint/2010/main" val="7714845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800" dirty="0" smtClean="0"/>
              <a:t>Knowing our identity is key to knowing and fulfilling our destiny</a:t>
            </a:r>
          </a:p>
          <a:p>
            <a:r>
              <a:rPr lang="en-GB" sz="4800" dirty="0" smtClean="0"/>
              <a:t>Experientially knowing who we are</a:t>
            </a:r>
          </a:p>
          <a:p>
            <a:r>
              <a:rPr lang="en-GB" sz="4800" dirty="0" smtClean="0"/>
              <a:t>If you don’t know who you are how can you know what belongs to you and what you are called to </a:t>
            </a:r>
            <a:r>
              <a:rPr lang="en-GB" sz="4800" dirty="0" smtClean="0"/>
              <a:t>do</a:t>
            </a:r>
          </a:p>
          <a:p>
            <a:r>
              <a:rPr lang="en-GB" sz="4800" dirty="0" smtClean="0"/>
              <a:t>Example in the children of Israel</a:t>
            </a:r>
            <a:endParaRPr lang="en-GB" sz="4800" dirty="0" smtClean="0"/>
          </a:p>
          <a:p>
            <a:endParaRPr lang="en-GB" sz="4400" dirty="0">
              <a:effectLst>
                <a:outerShdw blurRad="38100" dist="38100" dir="2700000" algn="ctr" rotWithShape="0">
                  <a:schemeClr val="bg1"/>
                </a:outerShdw>
              </a:effectLst>
            </a:endParaRPr>
          </a:p>
        </p:txBody>
      </p:sp>
    </p:spTree>
    <p:extLst>
      <p:ext uri="{BB962C8B-B14F-4D97-AF65-F5344CB8AC3E}">
        <p14:creationId xmlns:p14="http://schemas.microsoft.com/office/powerpoint/2010/main" val="336333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pPr>
              <a:lnSpc>
                <a:spcPct val="110000"/>
              </a:lnSpc>
              <a:spcBef>
                <a:spcPts val="600"/>
              </a:spcBef>
            </a:pPr>
            <a:r>
              <a:rPr lang="en-GB" sz="4400" dirty="0" smtClean="0"/>
              <a:t>They came </a:t>
            </a:r>
            <a:r>
              <a:rPr lang="en-GB" sz="4400" dirty="0"/>
              <a:t>out of Egypt after 400 years as </a:t>
            </a:r>
            <a:r>
              <a:rPr lang="en-GB" sz="4400" dirty="0" smtClean="0"/>
              <a:t>slaves</a:t>
            </a:r>
          </a:p>
          <a:p>
            <a:pPr>
              <a:lnSpc>
                <a:spcPct val="110000"/>
              </a:lnSpc>
              <a:spcBef>
                <a:spcPts val="600"/>
              </a:spcBef>
            </a:pPr>
            <a:r>
              <a:rPr lang="en-GB" sz="4400" dirty="0" smtClean="0"/>
              <a:t>Egypt did not necessarily come out of them</a:t>
            </a:r>
            <a:endParaRPr lang="en-GB" sz="4400" dirty="0"/>
          </a:p>
          <a:p>
            <a:pPr>
              <a:lnSpc>
                <a:spcPct val="110000"/>
              </a:lnSpc>
              <a:spcBef>
                <a:spcPts val="600"/>
              </a:spcBef>
            </a:pPr>
            <a:r>
              <a:rPr lang="en-GB" sz="4400" dirty="0"/>
              <a:t>Lost their identity as sons of </a:t>
            </a:r>
            <a:r>
              <a:rPr lang="en-GB" sz="4400" dirty="0" smtClean="0"/>
              <a:t>Abraham, </a:t>
            </a:r>
            <a:r>
              <a:rPr lang="en-GB" sz="4400" dirty="0"/>
              <a:t>Isaac and Jacob</a:t>
            </a:r>
          </a:p>
          <a:p>
            <a:pPr>
              <a:lnSpc>
                <a:spcPct val="110000"/>
              </a:lnSpc>
              <a:spcBef>
                <a:spcPts val="600"/>
              </a:spcBef>
            </a:pPr>
            <a:r>
              <a:rPr lang="en-GB" sz="4400" dirty="0"/>
              <a:t>Lost their inheritance and </a:t>
            </a:r>
            <a:r>
              <a:rPr lang="en-GB" sz="4400" dirty="0" smtClean="0"/>
              <a:t>birth-right</a:t>
            </a:r>
            <a:endParaRPr lang="en-GB" sz="4400" dirty="0"/>
          </a:p>
          <a:p>
            <a:pPr>
              <a:lnSpc>
                <a:spcPct val="110000"/>
              </a:lnSpc>
              <a:spcBef>
                <a:spcPts val="600"/>
              </a:spcBef>
            </a:pPr>
            <a:r>
              <a:rPr lang="en-GB" sz="4400" dirty="0" smtClean="0"/>
              <a:t>Mind </a:t>
            </a:r>
            <a:r>
              <a:rPr lang="en-GB" sz="4400" dirty="0" smtClean="0"/>
              <a:t>were programmed by their conditions and </a:t>
            </a:r>
            <a:r>
              <a:rPr lang="en-GB" sz="4400" dirty="0" smtClean="0"/>
              <a:t>generational </a:t>
            </a:r>
            <a:r>
              <a:rPr lang="en-GB" sz="4400" dirty="0" smtClean="0"/>
              <a:t>experience</a:t>
            </a:r>
            <a:endParaRPr lang="en-GB" sz="4400" dirty="0"/>
          </a:p>
        </p:txBody>
      </p:sp>
    </p:spTree>
    <p:extLst>
      <p:ext uri="{BB962C8B-B14F-4D97-AF65-F5344CB8AC3E}">
        <p14:creationId xmlns:p14="http://schemas.microsoft.com/office/powerpoint/2010/main" val="146027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800" dirty="0" smtClean="0"/>
              <a:t>Mind-set of </a:t>
            </a:r>
            <a:r>
              <a:rPr lang="en-GB" sz="4800" dirty="0" smtClean="0"/>
              <a:t>slavery slaves </a:t>
            </a:r>
            <a:r>
              <a:rPr lang="en-GB" sz="4800" dirty="0" smtClean="0"/>
              <a:t>not </a:t>
            </a:r>
            <a:r>
              <a:rPr lang="en-GB" sz="4800" dirty="0" smtClean="0"/>
              <a:t>sonship</a:t>
            </a:r>
            <a:endParaRPr lang="en-GB" sz="4800" dirty="0" smtClean="0"/>
          </a:p>
          <a:p>
            <a:r>
              <a:rPr lang="en-GB" sz="4800" dirty="0"/>
              <a:t>Matt 5:45 so that you may be sons of your Father who is in </a:t>
            </a:r>
            <a:r>
              <a:rPr lang="en-GB" sz="4800" dirty="0" smtClean="0"/>
              <a:t>heaven</a:t>
            </a:r>
          </a:p>
          <a:p>
            <a:r>
              <a:rPr lang="en-GB" sz="4800" dirty="0" smtClean="0"/>
              <a:t>Who am I?</a:t>
            </a:r>
          </a:p>
          <a:p>
            <a:r>
              <a:rPr lang="en-GB" sz="4800" dirty="0" smtClean="0"/>
              <a:t>What is my identity?</a:t>
            </a:r>
          </a:p>
          <a:p>
            <a:r>
              <a:rPr lang="en-GB" sz="4800" dirty="0" smtClean="0"/>
              <a:t>Where does my identity come from?</a:t>
            </a:r>
          </a:p>
          <a:p>
            <a:endParaRPr lang="en-GB" sz="4400" dirty="0" smtClean="0"/>
          </a:p>
        </p:txBody>
      </p:sp>
    </p:spTree>
    <p:extLst>
      <p:ext uri="{BB962C8B-B14F-4D97-AF65-F5344CB8AC3E}">
        <p14:creationId xmlns:p14="http://schemas.microsoft.com/office/powerpoint/2010/main" val="116528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smtClean="0"/>
              <a:t>Do You</a:t>
            </a:r>
            <a:r>
              <a:rPr lang="en-GB" sz="4400" dirty="0"/>
              <a:t> feel </a:t>
            </a:r>
            <a:r>
              <a:rPr lang="en-GB" sz="4400" dirty="0" smtClean="0"/>
              <a:t>like you don’t belong?</a:t>
            </a:r>
          </a:p>
          <a:p>
            <a:r>
              <a:rPr lang="en-GB" sz="4400" dirty="0" smtClean="0"/>
              <a:t>Do You feel like you </a:t>
            </a:r>
            <a:r>
              <a:rPr lang="en-GB" sz="4400" dirty="0"/>
              <a:t>don’t </a:t>
            </a:r>
            <a:r>
              <a:rPr lang="en-GB" sz="4400" dirty="0" smtClean="0"/>
              <a:t>fit anywhere?</a:t>
            </a:r>
            <a:endParaRPr lang="en-GB" sz="4400" dirty="0"/>
          </a:p>
          <a:p>
            <a:r>
              <a:rPr lang="en-GB" sz="4400" dirty="0" smtClean="0"/>
              <a:t>Do You still feel like an orphan?</a:t>
            </a:r>
          </a:p>
          <a:p>
            <a:r>
              <a:rPr lang="en-GB" sz="4400" dirty="0" smtClean="0"/>
              <a:t>Do You feel like no one loves you?</a:t>
            </a:r>
          </a:p>
          <a:p>
            <a:r>
              <a:rPr lang="en-GB" sz="4400" dirty="0"/>
              <a:t>Do </a:t>
            </a:r>
            <a:r>
              <a:rPr lang="en-GB" sz="4400" dirty="0" smtClean="0"/>
              <a:t>You still feel rejected?</a:t>
            </a:r>
          </a:p>
          <a:p>
            <a:r>
              <a:rPr lang="en-GB" sz="4400" dirty="0" smtClean="0"/>
              <a:t>Father God wants you to feel His love &amp; acceptance today</a:t>
            </a:r>
            <a:endParaRPr lang="en-GB" sz="4400" dirty="0"/>
          </a:p>
        </p:txBody>
      </p:sp>
    </p:spTree>
    <p:extLst>
      <p:ext uri="{BB962C8B-B14F-4D97-AF65-F5344CB8AC3E}">
        <p14:creationId xmlns:p14="http://schemas.microsoft.com/office/powerpoint/2010/main" val="26457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smtClean="0"/>
              <a:t>Journey is from </a:t>
            </a:r>
            <a:r>
              <a:rPr lang="en-GB" sz="4400" dirty="0" smtClean="0"/>
              <a:t>a slavery </a:t>
            </a:r>
            <a:r>
              <a:rPr lang="en-GB" sz="4400" dirty="0"/>
              <a:t>m</a:t>
            </a:r>
            <a:r>
              <a:rPr lang="en-GB" sz="4400" dirty="0" smtClean="0"/>
              <a:t>entality </a:t>
            </a:r>
            <a:r>
              <a:rPr lang="en-GB" sz="4400" dirty="0"/>
              <a:t>to </a:t>
            </a:r>
            <a:r>
              <a:rPr lang="en-GB" sz="4400" dirty="0" smtClean="0"/>
              <a:t>a mentality of </a:t>
            </a:r>
            <a:r>
              <a:rPr lang="en-GB" sz="4400" dirty="0">
                <a:solidFill>
                  <a:srgbClr val="FFFF00"/>
                </a:solidFill>
              </a:rPr>
              <a:t>r</a:t>
            </a:r>
            <a:r>
              <a:rPr lang="en-GB" sz="4400" dirty="0" smtClean="0">
                <a:solidFill>
                  <a:srgbClr val="FFFF00"/>
                </a:solidFill>
              </a:rPr>
              <a:t>oyalty</a:t>
            </a:r>
            <a:r>
              <a:rPr lang="en-GB" sz="4400" dirty="0" smtClean="0"/>
              <a:t> with </a:t>
            </a:r>
            <a:r>
              <a:rPr lang="en-GB" sz="4400" dirty="0"/>
              <a:t>i</a:t>
            </a:r>
            <a:r>
              <a:rPr lang="en-GB" sz="4400" dirty="0" smtClean="0"/>
              <a:t>dentity as </a:t>
            </a:r>
            <a:r>
              <a:rPr lang="en-GB" sz="4400" dirty="0" smtClean="0">
                <a:solidFill>
                  <a:srgbClr val="FFFF00"/>
                </a:solidFill>
              </a:rPr>
              <a:t>sons </a:t>
            </a:r>
            <a:r>
              <a:rPr lang="en-GB" sz="4400" dirty="0">
                <a:solidFill>
                  <a:srgbClr val="FFFF00"/>
                </a:solidFill>
              </a:rPr>
              <a:t>of the King </a:t>
            </a:r>
            <a:endParaRPr lang="en-GB" sz="4400" dirty="0" smtClean="0">
              <a:solidFill>
                <a:srgbClr val="FFFF00"/>
              </a:solidFill>
            </a:endParaRPr>
          </a:p>
          <a:p>
            <a:r>
              <a:rPr lang="en-GB" sz="4400" dirty="0" smtClean="0"/>
              <a:t>Slaves own nothing</a:t>
            </a:r>
          </a:p>
          <a:p>
            <a:r>
              <a:rPr lang="en-GB" sz="4400" dirty="0" smtClean="0"/>
              <a:t>Slaves live in survival mode</a:t>
            </a:r>
          </a:p>
          <a:p>
            <a:r>
              <a:rPr lang="en-GB" sz="4400" dirty="0" smtClean="0"/>
              <a:t>Slaves have no hope</a:t>
            </a:r>
          </a:p>
          <a:p>
            <a:r>
              <a:rPr lang="en-GB" sz="4400" dirty="0" smtClean="0"/>
              <a:t>Slaves have no expectations</a:t>
            </a:r>
          </a:p>
          <a:p>
            <a:r>
              <a:rPr lang="en-GB" sz="4400" dirty="0" smtClean="0"/>
              <a:t>Slaves have a poverty mentality</a:t>
            </a:r>
          </a:p>
          <a:p>
            <a:endParaRPr lang="en-GB" sz="4400" dirty="0">
              <a:effectLst>
                <a:outerShdw blurRad="38100" dist="38100" dir="2700000" algn="ctr" rotWithShape="0">
                  <a:schemeClr val="bg1"/>
                </a:outerShdw>
              </a:effectLst>
            </a:endParaRPr>
          </a:p>
        </p:txBody>
      </p:sp>
    </p:spTree>
    <p:extLst>
      <p:ext uri="{BB962C8B-B14F-4D97-AF65-F5344CB8AC3E}">
        <p14:creationId xmlns:p14="http://schemas.microsoft.com/office/powerpoint/2010/main" val="309807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800" dirty="0"/>
              <a:t>Rom 8:29 For those God foreknew he also predestined to be conformed to the </a:t>
            </a:r>
            <a:r>
              <a:rPr lang="en-GB" sz="4800" dirty="0">
                <a:solidFill>
                  <a:srgbClr val="FFFF00"/>
                </a:solidFill>
              </a:rPr>
              <a:t>likeness of his Son</a:t>
            </a:r>
            <a:r>
              <a:rPr lang="en-GB" sz="4800" dirty="0"/>
              <a:t>, that he might be the firstborn among </a:t>
            </a:r>
            <a:r>
              <a:rPr lang="en-GB" sz="4800" dirty="0">
                <a:solidFill>
                  <a:srgbClr val="FFFF00"/>
                </a:solidFill>
              </a:rPr>
              <a:t>many brothers.</a:t>
            </a:r>
          </a:p>
          <a:p>
            <a:r>
              <a:rPr lang="en-GB" sz="4800" dirty="0" smtClean="0"/>
              <a:t>It is </a:t>
            </a:r>
            <a:r>
              <a:rPr lang="en-GB" sz="4800" dirty="0" smtClean="0"/>
              <a:t>our</a:t>
            </a:r>
            <a:r>
              <a:rPr lang="en-GB" sz="4800" dirty="0" smtClean="0"/>
              <a:t> </a:t>
            </a:r>
            <a:r>
              <a:rPr lang="en-GB" sz="4800" dirty="0" smtClean="0"/>
              <a:t>destiny to be His son</a:t>
            </a:r>
          </a:p>
          <a:p>
            <a:r>
              <a:rPr lang="en-GB" sz="4800" dirty="0" smtClean="0"/>
              <a:t>Do I feel, think, act like a son?</a:t>
            </a:r>
            <a:endParaRPr lang="en-GB" sz="4800" dirty="0"/>
          </a:p>
        </p:txBody>
      </p:sp>
    </p:spTree>
    <p:extLst>
      <p:ext uri="{BB962C8B-B14F-4D97-AF65-F5344CB8AC3E}">
        <p14:creationId xmlns:p14="http://schemas.microsoft.com/office/powerpoint/2010/main" val="365869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Do I think like a son or a slave?</a:t>
            </a:r>
          </a:p>
          <a:p>
            <a:r>
              <a:rPr lang="en-GB" sz="4400" dirty="0"/>
              <a:t>Do I act like a son or a slave?</a:t>
            </a:r>
          </a:p>
          <a:p>
            <a:r>
              <a:rPr lang="en-GB" sz="4400" dirty="0"/>
              <a:t>Do I identify with slavery or sonship?</a:t>
            </a:r>
          </a:p>
          <a:p>
            <a:r>
              <a:rPr lang="en-GB" sz="4400" dirty="0"/>
              <a:t>Do I know my identity as a son?</a:t>
            </a:r>
          </a:p>
          <a:p>
            <a:r>
              <a:rPr lang="en-GB" sz="4400" dirty="0"/>
              <a:t>Do I know my royal identity as a son of the King?</a:t>
            </a:r>
          </a:p>
          <a:p>
            <a:r>
              <a:rPr lang="en-GB" sz="4400" dirty="0"/>
              <a:t>Do I have the spirit of sonship?</a:t>
            </a:r>
          </a:p>
          <a:p>
            <a:pPr marL="0" indent="0">
              <a:buNone/>
            </a:pPr>
            <a:endParaRPr lang="en-GB" sz="4400" dirty="0">
              <a:effectLst>
                <a:outerShdw blurRad="38100" dist="38100" dir="2700000" algn="ctr" rotWithShape="0">
                  <a:schemeClr val="bg1"/>
                </a:outerShdw>
              </a:effectLst>
            </a:endParaRPr>
          </a:p>
        </p:txBody>
      </p:sp>
    </p:spTree>
    <p:extLst>
      <p:ext uri="{BB962C8B-B14F-4D97-AF65-F5344CB8AC3E}">
        <p14:creationId xmlns:p14="http://schemas.microsoft.com/office/powerpoint/2010/main" val="108095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pPr>
              <a:lnSpc>
                <a:spcPct val="120000"/>
              </a:lnSpc>
              <a:spcBef>
                <a:spcPts val="600"/>
              </a:spcBef>
            </a:pPr>
            <a:r>
              <a:rPr lang="en-GB" sz="4400" dirty="0"/>
              <a:t>Slavery breeds </a:t>
            </a:r>
            <a:r>
              <a:rPr lang="en-GB" sz="4400" dirty="0" smtClean="0"/>
              <a:t>a poverty spirit, </a:t>
            </a:r>
            <a:r>
              <a:rPr lang="en-GB" sz="4400" dirty="0"/>
              <a:t>fear </a:t>
            </a:r>
            <a:r>
              <a:rPr lang="en-GB" sz="4400" dirty="0" smtClean="0"/>
              <a:t>&amp; lack of identity</a:t>
            </a:r>
            <a:endParaRPr lang="en-GB" sz="4400" dirty="0"/>
          </a:p>
          <a:p>
            <a:pPr>
              <a:lnSpc>
                <a:spcPct val="120000"/>
              </a:lnSpc>
              <a:spcBef>
                <a:spcPts val="600"/>
              </a:spcBef>
            </a:pPr>
            <a:r>
              <a:rPr lang="en-GB" sz="4400" dirty="0"/>
              <a:t>Sonship breeds </a:t>
            </a:r>
            <a:r>
              <a:rPr lang="en-GB" sz="4400" dirty="0"/>
              <a:t>f</a:t>
            </a:r>
            <a:r>
              <a:rPr lang="en-GB" sz="4400" dirty="0" smtClean="0"/>
              <a:t>aith</a:t>
            </a:r>
            <a:r>
              <a:rPr lang="en-GB" sz="4400" dirty="0" smtClean="0"/>
              <a:t>, </a:t>
            </a:r>
            <a:r>
              <a:rPr lang="en-GB" sz="4400" dirty="0" smtClean="0"/>
              <a:t>identity, resources and </a:t>
            </a:r>
            <a:r>
              <a:rPr lang="en-GB" sz="4400" dirty="0"/>
              <a:t>responsibility</a:t>
            </a:r>
          </a:p>
          <a:p>
            <a:pPr>
              <a:lnSpc>
                <a:spcPct val="120000"/>
              </a:lnSpc>
              <a:spcBef>
                <a:spcPts val="600"/>
              </a:spcBef>
            </a:pPr>
            <a:r>
              <a:rPr lang="en-GB" sz="4400" dirty="0" smtClean="0"/>
              <a:t>Empowering </a:t>
            </a:r>
            <a:r>
              <a:rPr lang="en-GB" sz="4400" dirty="0"/>
              <a:t>slaves leads to rebellion and betrayal and </a:t>
            </a:r>
            <a:r>
              <a:rPr lang="en-GB" sz="4400" dirty="0" smtClean="0"/>
              <a:t>treason – no ownership or loyalty</a:t>
            </a:r>
            <a:endParaRPr lang="en-GB" sz="4400" dirty="0"/>
          </a:p>
          <a:p>
            <a:pPr>
              <a:lnSpc>
                <a:spcPct val="120000"/>
              </a:lnSpc>
              <a:spcBef>
                <a:spcPts val="600"/>
              </a:spcBef>
            </a:pPr>
            <a:r>
              <a:rPr lang="en-GB" sz="4400" dirty="0"/>
              <a:t>Restricting sons stops creativity </a:t>
            </a:r>
          </a:p>
        </p:txBody>
      </p:sp>
    </p:spTree>
    <p:extLst>
      <p:ext uri="{BB962C8B-B14F-4D97-AF65-F5344CB8AC3E}">
        <p14:creationId xmlns:p14="http://schemas.microsoft.com/office/powerpoint/2010/main" val="371301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pPr>
              <a:lnSpc>
                <a:spcPct val="120000"/>
              </a:lnSpc>
              <a:spcBef>
                <a:spcPts val="600"/>
              </a:spcBef>
            </a:pPr>
            <a:r>
              <a:rPr lang="en-GB" sz="4400" dirty="0" smtClean="0"/>
              <a:t>We are all affected in some way by our upbringing</a:t>
            </a:r>
          </a:p>
          <a:p>
            <a:pPr>
              <a:lnSpc>
                <a:spcPct val="120000"/>
              </a:lnSpc>
              <a:spcBef>
                <a:spcPts val="600"/>
              </a:spcBef>
            </a:pPr>
            <a:r>
              <a:rPr lang="en-GB" sz="4400" dirty="0" smtClean="0"/>
              <a:t>We are all influenced by the parenting of those who brought us up</a:t>
            </a:r>
          </a:p>
          <a:p>
            <a:pPr>
              <a:lnSpc>
                <a:spcPct val="120000"/>
              </a:lnSpc>
              <a:spcBef>
                <a:spcPts val="600"/>
              </a:spcBef>
            </a:pPr>
            <a:r>
              <a:rPr lang="en-GB" sz="4400" dirty="0" smtClean="0"/>
              <a:t>This can be severely affecting how we view and live life</a:t>
            </a:r>
          </a:p>
          <a:p>
            <a:pPr>
              <a:lnSpc>
                <a:spcPct val="120000"/>
              </a:lnSpc>
              <a:spcBef>
                <a:spcPts val="600"/>
              </a:spcBef>
            </a:pPr>
            <a:r>
              <a:rPr lang="en-GB" sz="4400" dirty="0" smtClean="0"/>
              <a:t>There is a process that has affected all of us to one degree or another</a:t>
            </a:r>
            <a:endParaRPr lang="en-GB" sz="4400" dirty="0"/>
          </a:p>
        </p:txBody>
      </p:sp>
    </p:spTree>
    <p:extLst>
      <p:ext uri="{BB962C8B-B14F-4D97-AF65-F5344CB8AC3E}">
        <p14:creationId xmlns:p14="http://schemas.microsoft.com/office/powerpoint/2010/main" val="49522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3" y="1"/>
            <a:ext cx="9190670" cy="6858000"/>
          </a:xfrm>
          <a:prstGeom prst="rect">
            <a:avLst/>
          </a:prstGeom>
        </p:spPr>
      </p:pic>
      <p:sp>
        <p:nvSpPr>
          <p:cNvPr id="3" name="Wave 2"/>
          <p:cNvSpPr/>
          <p:nvPr/>
        </p:nvSpPr>
        <p:spPr>
          <a:xfrm rot="4733593">
            <a:off x="4542924" y="5527372"/>
            <a:ext cx="2205496" cy="501015"/>
          </a:xfrm>
          <a:prstGeom prst="wave">
            <a:avLst/>
          </a:prstGeom>
          <a:gradFill>
            <a:gsLst>
              <a:gs pos="0">
                <a:srgbClr val="0070C0"/>
              </a:gs>
              <a:gs pos="16000">
                <a:srgbClr val="00CCCC"/>
              </a:gs>
              <a:gs pos="47000">
                <a:srgbClr val="9999FF"/>
              </a:gs>
              <a:gs pos="60001">
                <a:srgbClr val="2E6792"/>
              </a:gs>
              <a:gs pos="71001">
                <a:srgbClr val="3333CC"/>
              </a:gs>
              <a:gs pos="81000">
                <a:srgbClr val="1170FF"/>
              </a:gs>
              <a:gs pos="100000">
                <a:srgbClr val="006699"/>
              </a:gs>
            </a:gsLst>
            <a:path path="circle">
              <a:fillToRect l="100000" t="100000"/>
            </a:path>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smtClean="0">
                <a:solidFill>
                  <a:prstClr val="white"/>
                </a:solidFill>
              </a:rPr>
              <a:t>River of Life</a:t>
            </a:r>
            <a:endParaRPr lang="en-GB" dirty="0">
              <a:solidFill>
                <a:prstClr val="white"/>
              </a:solidFill>
            </a:endParaRPr>
          </a:p>
        </p:txBody>
      </p:sp>
      <p:sp>
        <p:nvSpPr>
          <p:cNvPr id="9" name="Wave 8"/>
          <p:cNvSpPr/>
          <p:nvPr/>
        </p:nvSpPr>
        <p:spPr>
          <a:xfrm rot="19251116">
            <a:off x="-438595" y="5132129"/>
            <a:ext cx="3451416" cy="607783"/>
          </a:xfrm>
          <a:prstGeom prst="wave">
            <a:avLst/>
          </a:prstGeom>
          <a:gradFill>
            <a:gsLst>
              <a:gs pos="0">
                <a:srgbClr val="0070C0"/>
              </a:gs>
              <a:gs pos="16000">
                <a:srgbClr val="00CCCC"/>
              </a:gs>
              <a:gs pos="47000">
                <a:srgbClr val="9999FF"/>
              </a:gs>
              <a:gs pos="60001">
                <a:srgbClr val="2E6792"/>
              </a:gs>
              <a:gs pos="71001">
                <a:srgbClr val="3333CC"/>
              </a:gs>
              <a:gs pos="81000">
                <a:srgbClr val="1170FF"/>
              </a:gs>
              <a:gs pos="100000">
                <a:srgbClr val="006699"/>
              </a:gs>
            </a:gsLst>
            <a:path path="circle">
              <a:fillToRect l="100000" t="100000"/>
            </a:path>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smtClean="0">
                <a:solidFill>
                  <a:prstClr val="white"/>
                </a:solidFill>
              </a:rPr>
              <a:t>River of Life</a:t>
            </a:r>
            <a:endParaRPr lang="en-GB" dirty="0">
              <a:solidFill>
                <a:prstClr val="white"/>
              </a:solidFill>
            </a:endParaRPr>
          </a:p>
        </p:txBody>
      </p:sp>
      <p:sp>
        <p:nvSpPr>
          <p:cNvPr id="11" name="Wave 10"/>
          <p:cNvSpPr/>
          <p:nvPr/>
        </p:nvSpPr>
        <p:spPr>
          <a:xfrm rot="1900651">
            <a:off x="7277717" y="4006070"/>
            <a:ext cx="2176592" cy="501015"/>
          </a:xfrm>
          <a:prstGeom prst="wave">
            <a:avLst/>
          </a:prstGeom>
          <a:gradFill>
            <a:gsLst>
              <a:gs pos="0">
                <a:srgbClr val="0070C0"/>
              </a:gs>
              <a:gs pos="16000">
                <a:srgbClr val="00CCCC"/>
              </a:gs>
              <a:gs pos="47000">
                <a:srgbClr val="9999FF"/>
              </a:gs>
              <a:gs pos="60001">
                <a:srgbClr val="2E6792"/>
              </a:gs>
              <a:gs pos="71001">
                <a:srgbClr val="3333CC"/>
              </a:gs>
              <a:gs pos="81000">
                <a:srgbClr val="1170FF"/>
              </a:gs>
              <a:gs pos="100000">
                <a:srgbClr val="006699"/>
              </a:gs>
            </a:gsLst>
            <a:path path="circle">
              <a:fillToRect l="100000" t="100000"/>
            </a:path>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smtClean="0">
                <a:solidFill>
                  <a:prstClr val="white"/>
                </a:solidFill>
              </a:rPr>
              <a:t>River of Life</a:t>
            </a:r>
            <a:endParaRPr lang="en-GB" dirty="0">
              <a:solidFill>
                <a:prstClr val="white"/>
              </a:solidFill>
            </a:endParaRPr>
          </a:p>
        </p:txBody>
      </p:sp>
      <p:sp>
        <p:nvSpPr>
          <p:cNvPr id="12" name="Wave 11"/>
          <p:cNvSpPr/>
          <p:nvPr/>
        </p:nvSpPr>
        <p:spPr>
          <a:xfrm rot="21319536">
            <a:off x="-115417" y="2630615"/>
            <a:ext cx="1542730" cy="501015"/>
          </a:xfrm>
          <a:prstGeom prst="wave">
            <a:avLst/>
          </a:prstGeom>
          <a:gradFill>
            <a:gsLst>
              <a:gs pos="0">
                <a:srgbClr val="0070C0"/>
              </a:gs>
              <a:gs pos="16000">
                <a:srgbClr val="00CCCC"/>
              </a:gs>
              <a:gs pos="47000">
                <a:srgbClr val="9999FF"/>
              </a:gs>
              <a:gs pos="60001">
                <a:srgbClr val="2E6792"/>
              </a:gs>
              <a:gs pos="71001">
                <a:srgbClr val="3333CC"/>
              </a:gs>
              <a:gs pos="81000">
                <a:srgbClr val="1170FF"/>
              </a:gs>
              <a:gs pos="100000">
                <a:srgbClr val="006699"/>
              </a:gs>
            </a:gsLst>
            <a:path path="circle">
              <a:fillToRect l="100000" t="100000"/>
            </a:path>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smtClean="0">
                <a:solidFill>
                  <a:prstClr val="white"/>
                </a:solidFill>
              </a:rPr>
              <a:t>River of Life</a:t>
            </a:r>
            <a:endParaRPr lang="en-GB" dirty="0">
              <a:solidFill>
                <a:prstClr val="white"/>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5723" y="1722156"/>
            <a:ext cx="873892" cy="1166691"/>
          </a:xfrm>
          <a:prstGeom prst="rect">
            <a:avLst/>
          </a:prstGeom>
        </p:spPr>
      </p:pic>
      <p:sp>
        <p:nvSpPr>
          <p:cNvPr id="14" name="Wave 13"/>
          <p:cNvSpPr/>
          <p:nvPr/>
        </p:nvSpPr>
        <p:spPr>
          <a:xfrm rot="20589419">
            <a:off x="7780821" y="1484759"/>
            <a:ext cx="1479970" cy="369606"/>
          </a:xfrm>
          <a:prstGeom prst="wave">
            <a:avLst/>
          </a:prstGeom>
          <a:gradFill>
            <a:gsLst>
              <a:gs pos="0">
                <a:srgbClr val="0070C0"/>
              </a:gs>
              <a:gs pos="16000">
                <a:srgbClr val="00CCCC"/>
              </a:gs>
              <a:gs pos="47000">
                <a:srgbClr val="9999FF"/>
              </a:gs>
              <a:gs pos="60001">
                <a:srgbClr val="2E6792"/>
              </a:gs>
              <a:gs pos="71001">
                <a:srgbClr val="3333CC"/>
              </a:gs>
              <a:gs pos="81000">
                <a:srgbClr val="1170FF"/>
              </a:gs>
              <a:gs pos="100000">
                <a:srgbClr val="006699"/>
              </a:gs>
            </a:gsLst>
            <a:path path="circle">
              <a:fillToRect l="100000" t="100000"/>
            </a:path>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smtClean="0">
                <a:solidFill>
                  <a:prstClr val="white"/>
                </a:solidFill>
              </a:rPr>
              <a:t>River of Life</a:t>
            </a:r>
            <a:endParaRPr lang="en-GB" dirty="0">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1319" y="2029629"/>
            <a:ext cx="589346" cy="786807"/>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0499" y="2029629"/>
            <a:ext cx="1075449" cy="715662"/>
          </a:xfrm>
          <a:prstGeom prst="rect">
            <a:avLst/>
          </a:prstGeom>
        </p:spPr>
      </p:pic>
      <p:sp>
        <p:nvSpPr>
          <p:cNvPr id="17" name="Wave 16"/>
          <p:cNvSpPr/>
          <p:nvPr/>
        </p:nvSpPr>
        <p:spPr>
          <a:xfrm rot="18162682">
            <a:off x="3104057" y="2780569"/>
            <a:ext cx="1076794" cy="1037036"/>
          </a:xfrm>
          <a:prstGeom prst="wave">
            <a:avLst/>
          </a:prstGeom>
          <a:gradFill>
            <a:gsLst>
              <a:gs pos="0">
                <a:srgbClr val="0070C0"/>
              </a:gs>
              <a:gs pos="16000">
                <a:srgbClr val="00CCCC"/>
              </a:gs>
              <a:gs pos="47000">
                <a:srgbClr val="9999FF"/>
              </a:gs>
              <a:gs pos="60001">
                <a:srgbClr val="2E6792"/>
              </a:gs>
              <a:gs pos="71001">
                <a:srgbClr val="3333CC"/>
              </a:gs>
              <a:gs pos="81000">
                <a:srgbClr val="1170FF"/>
              </a:gs>
              <a:gs pos="100000">
                <a:srgbClr val="006699"/>
              </a:gs>
            </a:gsLst>
            <a:path path="circle">
              <a:fillToRect l="100000" t="100000"/>
            </a:path>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smtClean="0">
                <a:solidFill>
                  <a:prstClr val="white"/>
                </a:solidFill>
              </a:rPr>
              <a:t>River of Life</a:t>
            </a:r>
            <a:endParaRPr lang="en-GB" dirty="0">
              <a:solidFill>
                <a:prstClr val="white"/>
              </a:solidFill>
            </a:endParaRPr>
          </a:p>
        </p:txBody>
      </p:sp>
    </p:spTree>
    <p:extLst>
      <p:ext uri="{BB962C8B-B14F-4D97-AF65-F5344CB8AC3E}">
        <p14:creationId xmlns:p14="http://schemas.microsoft.com/office/powerpoint/2010/main" val="21589139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pPr>
              <a:spcBef>
                <a:spcPts val="1200"/>
              </a:spcBef>
            </a:pPr>
            <a:r>
              <a:rPr lang="en-GB" sz="3700" dirty="0" smtClean="0"/>
              <a:t>We are affected by </a:t>
            </a:r>
            <a:r>
              <a:rPr lang="en-GB" sz="3700" dirty="0"/>
              <a:t>faults </a:t>
            </a:r>
            <a:r>
              <a:rPr lang="en-GB" sz="3700" dirty="0" smtClean="0"/>
              <a:t>in </a:t>
            </a:r>
            <a:r>
              <a:rPr lang="en-GB" sz="3700" dirty="0"/>
              <a:t>parental </a:t>
            </a:r>
            <a:r>
              <a:rPr lang="en-GB" sz="3700" dirty="0" smtClean="0"/>
              <a:t>authority</a:t>
            </a:r>
          </a:p>
          <a:p>
            <a:pPr>
              <a:spcBef>
                <a:spcPts val="1200"/>
              </a:spcBef>
            </a:pPr>
            <a:r>
              <a:rPr lang="en-GB" sz="3700" dirty="0" smtClean="0"/>
              <a:t>We </a:t>
            </a:r>
            <a:r>
              <a:rPr lang="en-GB" sz="3700" dirty="0"/>
              <a:t>receive parental faults </a:t>
            </a:r>
            <a:r>
              <a:rPr lang="en-GB" sz="3700" dirty="0" smtClean="0"/>
              <a:t>as </a:t>
            </a:r>
            <a:r>
              <a:rPr lang="en-GB" sz="3700" dirty="0"/>
              <a:t>disappointments, </a:t>
            </a:r>
            <a:r>
              <a:rPr lang="en-GB" sz="3700" dirty="0" smtClean="0"/>
              <a:t>discouragement, </a:t>
            </a:r>
            <a:r>
              <a:rPr lang="en-GB" sz="3700" dirty="0"/>
              <a:t>grief, </a:t>
            </a:r>
            <a:r>
              <a:rPr lang="en-GB" sz="3700" dirty="0" smtClean="0"/>
              <a:t>rejection or insecurity</a:t>
            </a:r>
          </a:p>
          <a:p>
            <a:pPr>
              <a:spcBef>
                <a:spcPts val="1200"/>
              </a:spcBef>
            </a:pPr>
            <a:r>
              <a:rPr lang="en-GB" sz="3700" dirty="0" smtClean="0"/>
              <a:t>We </a:t>
            </a:r>
            <a:r>
              <a:rPr lang="en-GB" sz="3700" dirty="0"/>
              <a:t>lose basic trust in parental </a:t>
            </a:r>
            <a:r>
              <a:rPr lang="en-GB" sz="3700" dirty="0" smtClean="0"/>
              <a:t>authority</a:t>
            </a:r>
          </a:p>
          <a:p>
            <a:pPr>
              <a:spcBef>
                <a:spcPts val="1200"/>
              </a:spcBef>
            </a:pPr>
            <a:r>
              <a:rPr lang="en-GB" sz="3700" dirty="0" smtClean="0"/>
              <a:t>We </a:t>
            </a:r>
            <a:r>
              <a:rPr lang="en-GB" sz="3700" dirty="0"/>
              <a:t>move into fear of receiving </a:t>
            </a:r>
            <a:r>
              <a:rPr lang="en-GB" sz="3700" dirty="0" smtClean="0"/>
              <a:t>love, </a:t>
            </a:r>
            <a:r>
              <a:rPr lang="en-GB" sz="3700" dirty="0"/>
              <a:t>comfort and admonition from </a:t>
            </a:r>
            <a:r>
              <a:rPr lang="en-GB" sz="3700" dirty="0" smtClean="0"/>
              <a:t>others</a:t>
            </a:r>
          </a:p>
          <a:p>
            <a:pPr>
              <a:spcBef>
                <a:spcPts val="1200"/>
              </a:spcBef>
            </a:pPr>
            <a:r>
              <a:rPr lang="en-GB" sz="3700" dirty="0" smtClean="0"/>
              <a:t>We </a:t>
            </a:r>
            <a:r>
              <a:rPr lang="en-GB" sz="3700" dirty="0"/>
              <a:t>develop a closed </a:t>
            </a:r>
            <a:r>
              <a:rPr lang="en-GB" sz="3700" dirty="0" smtClean="0"/>
              <a:t>spirit</a:t>
            </a:r>
          </a:p>
          <a:p>
            <a:pPr>
              <a:spcBef>
                <a:spcPts val="1200"/>
              </a:spcBef>
            </a:pPr>
            <a:r>
              <a:rPr lang="en-GB" sz="3700" dirty="0" smtClean="0"/>
              <a:t>We </a:t>
            </a:r>
            <a:r>
              <a:rPr lang="en-GB" sz="3700" dirty="0"/>
              <a:t>take on an independent, self-reliant </a:t>
            </a:r>
            <a:r>
              <a:rPr lang="en-GB" sz="3700" dirty="0" smtClean="0"/>
              <a:t>attitude</a:t>
            </a:r>
            <a:endParaRPr lang="en-GB" sz="3700" dirty="0"/>
          </a:p>
        </p:txBody>
      </p:sp>
    </p:spTree>
    <p:extLst>
      <p:ext uri="{BB962C8B-B14F-4D97-AF65-F5344CB8AC3E}">
        <p14:creationId xmlns:p14="http://schemas.microsoft.com/office/powerpoint/2010/main" val="72338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10000"/>
          </a:bodyPr>
          <a:lstStyle/>
          <a:p>
            <a:pPr>
              <a:lnSpc>
                <a:spcPct val="120000"/>
              </a:lnSpc>
              <a:spcBef>
                <a:spcPts val="600"/>
              </a:spcBef>
            </a:pPr>
            <a:r>
              <a:rPr lang="en-GB" sz="4400" dirty="0" smtClean="0"/>
              <a:t>We </a:t>
            </a:r>
            <a:r>
              <a:rPr lang="en-GB" sz="4400" dirty="0"/>
              <a:t>start controlling our </a:t>
            </a:r>
            <a:r>
              <a:rPr lang="en-GB" sz="4400" dirty="0" smtClean="0"/>
              <a:t>relationships</a:t>
            </a:r>
          </a:p>
          <a:p>
            <a:pPr>
              <a:lnSpc>
                <a:spcPct val="120000"/>
              </a:lnSpc>
              <a:spcBef>
                <a:spcPts val="600"/>
              </a:spcBef>
            </a:pPr>
            <a:r>
              <a:rPr lang="en-GB" sz="4400" dirty="0" smtClean="0"/>
              <a:t>Our </a:t>
            </a:r>
            <a:r>
              <a:rPr lang="en-GB" sz="4400" dirty="0"/>
              <a:t>relationships become </a:t>
            </a:r>
            <a:r>
              <a:rPr lang="en-GB" sz="4400" dirty="0" smtClean="0"/>
              <a:t>superficial</a:t>
            </a:r>
          </a:p>
          <a:p>
            <a:pPr>
              <a:lnSpc>
                <a:spcPct val="120000"/>
              </a:lnSpc>
              <a:spcBef>
                <a:spcPts val="600"/>
              </a:spcBef>
            </a:pPr>
            <a:r>
              <a:rPr lang="en-GB" sz="4400" dirty="0" smtClean="0"/>
              <a:t>We </a:t>
            </a:r>
            <a:r>
              <a:rPr lang="en-GB" sz="4400" dirty="0"/>
              <a:t>develop an ungodly belief that says no one will be there to meet our </a:t>
            </a:r>
            <a:r>
              <a:rPr lang="en-GB" sz="4400" dirty="0" smtClean="0"/>
              <a:t>need</a:t>
            </a:r>
          </a:p>
          <a:p>
            <a:pPr>
              <a:lnSpc>
                <a:spcPct val="120000"/>
              </a:lnSpc>
              <a:spcBef>
                <a:spcPts val="600"/>
              </a:spcBef>
            </a:pPr>
            <a:r>
              <a:rPr lang="en-GB" sz="4400" dirty="0" smtClean="0"/>
              <a:t>We </a:t>
            </a:r>
            <a:r>
              <a:rPr lang="en-GB" sz="4400" dirty="0"/>
              <a:t>begin to live life like a spiritual </a:t>
            </a:r>
            <a:r>
              <a:rPr lang="en-GB" sz="4400" dirty="0" smtClean="0"/>
              <a:t>orphan</a:t>
            </a:r>
          </a:p>
          <a:p>
            <a:pPr>
              <a:lnSpc>
                <a:spcPct val="120000"/>
              </a:lnSpc>
              <a:spcBef>
                <a:spcPts val="600"/>
              </a:spcBef>
            </a:pPr>
            <a:r>
              <a:rPr lang="en-GB" sz="4400" dirty="0" smtClean="0"/>
              <a:t>We </a:t>
            </a:r>
            <a:r>
              <a:rPr lang="en-GB" sz="4400" dirty="0"/>
              <a:t>begin chasing after counterfeit </a:t>
            </a:r>
            <a:r>
              <a:rPr lang="en-GB" sz="4400" dirty="0" smtClean="0"/>
              <a:t>affections</a:t>
            </a:r>
          </a:p>
          <a:p>
            <a:pPr>
              <a:lnSpc>
                <a:spcPct val="120000"/>
              </a:lnSpc>
              <a:spcBef>
                <a:spcPts val="600"/>
              </a:spcBef>
            </a:pPr>
            <a:r>
              <a:rPr lang="en-GB" sz="4400" dirty="0" smtClean="0"/>
              <a:t>We </a:t>
            </a:r>
            <a:r>
              <a:rPr lang="en-GB" sz="4400" dirty="0"/>
              <a:t>begin to daily battle a stronghold </a:t>
            </a:r>
            <a:r>
              <a:rPr lang="en-GB" sz="4400" dirty="0" smtClean="0"/>
              <a:t>of </a:t>
            </a:r>
            <a:r>
              <a:rPr lang="en-GB" sz="4400" dirty="0"/>
              <a:t>oppression</a:t>
            </a:r>
          </a:p>
        </p:txBody>
      </p:sp>
    </p:spTree>
    <p:extLst>
      <p:ext uri="{BB962C8B-B14F-4D97-AF65-F5344CB8AC3E}">
        <p14:creationId xmlns:p14="http://schemas.microsoft.com/office/powerpoint/2010/main" val="305735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smtClean="0"/>
              <a:t>Counterfeit affections</a:t>
            </a:r>
          </a:p>
          <a:p>
            <a:r>
              <a:rPr lang="en-GB" sz="4400" dirty="0" smtClean="0"/>
              <a:t>Passion – substitutes</a:t>
            </a:r>
          </a:p>
          <a:p>
            <a:r>
              <a:rPr lang="en-GB" sz="4400" dirty="0" smtClean="0"/>
              <a:t>Possessions - materialism</a:t>
            </a:r>
          </a:p>
          <a:p>
            <a:r>
              <a:rPr lang="en-GB" sz="4400" dirty="0" smtClean="0"/>
              <a:t>Performance - perfectionism</a:t>
            </a:r>
          </a:p>
          <a:p>
            <a:r>
              <a:rPr lang="en-GB" sz="4400" dirty="0" smtClean="0"/>
              <a:t>People – pleasers - praise affirmation</a:t>
            </a:r>
          </a:p>
          <a:p>
            <a:r>
              <a:rPr lang="en-GB" sz="4400" dirty="0" smtClean="0"/>
              <a:t>Places – </a:t>
            </a:r>
            <a:r>
              <a:rPr lang="en-GB" sz="4400" dirty="0" smtClean="0"/>
              <a:t>homes safe places</a:t>
            </a:r>
            <a:endParaRPr lang="en-GB" sz="4400" dirty="0" smtClean="0"/>
          </a:p>
          <a:p>
            <a:r>
              <a:rPr lang="en-GB" sz="4400" dirty="0" smtClean="0"/>
              <a:t>Position – strive for status</a:t>
            </a:r>
          </a:p>
          <a:p>
            <a:r>
              <a:rPr lang="en-GB" sz="4400" dirty="0" smtClean="0"/>
              <a:t>Power – safety, security, control</a:t>
            </a:r>
            <a:endParaRPr lang="en-GB" sz="4400" dirty="0"/>
          </a:p>
          <a:p>
            <a:endParaRPr lang="en-GB" sz="4400" dirty="0">
              <a:effectLst>
                <a:outerShdw blurRad="38100" dist="38100" dir="2700000" algn="ctr" rotWithShape="0">
                  <a:schemeClr val="bg1"/>
                </a:outerShdw>
              </a:effectLst>
            </a:endParaRPr>
          </a:p>
        </p:txBody>
      </p:sp>
    </p:spTree>
    <p:extLst>
      <p:ext uri="{BB962C8B-B14F-4D97-AF65-F5344CB8AC3E}">
        <p14:creationId xmlns:p14="http://schemas.microsoft.com/office/powerpoint/2010/main" val="185135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20000"/>
          </a:bodyPr>
          <a:lstStyle/>
          <a:p>
            <a:pPr>
              <a:lnSpc>
                <a:spcPct val="120000"/>
              </a:lnSpc>
              <a:spcBef>
                <a:spcPts val="600"/>
              </a:spcBef>
            </a:pPr>
            <a:r>
              <a:rPr lang="en-GB" sz="4400" dirty="0" smtClean="0"/>
              <a:t>Passions - addictions </a:t>
            </a:r>
            <a:r>
              <a:rPr lang="en-GB" sz="4400" dirty="0"/>
              <a:t>food, alcohol, drugs, </a:t>
            </a:r>
            <a:r>
              <a:rPr lang="en-GB" sz="4400" dirty="0" smtClean="0"/>
              <a:t>sex, pornography, </a:t>
            </a:r>
            <a:r>
              <a:rPr lang="en-GB" sz="4400" dirty="0"/>
              <a:t>escapism  comforts </a:t>
            </a:r>
            <a:r>
              <a:rPr lang="en-GB" sz="4400" dirty="0" smtClean="0"/>
              <a:t>for the needy heart</a:t>
            </a:r>
          </a:p>
          <a:p>
            <a:pPr>
              <a:lnSpc>
                <a:spcPct val="120000"/>
              </a:lnSpc>
              <a:spcBef>
                <a:spcPts val="600"/>
              </a:spcBef>
            </a:pPr>
            <a:r>
              <a:rPr lang="en-GB" sz="4400" dirty="0" smtClean="0"/>
              <a:t>Possessions </a:t>
            </a:r>
            <a:r>
              <a:rPr lang="en-GB" sz="4400" dirty="0" smtClean="0"/>
              <a:t>– Security </a:t>
            </a:r>
            <a:r>
              <a:rPr lang="en-GB" sz="4400" dirty="0" smtClean="0"/>
              <a:t>in </a:t>
            </a:r>
            <a:r>
              <a:rPr lang="en-GB" sz="4400" dirty="0" smtClean="0"/>
              <a:t>materialism</a:t>
            </a:r>
            <a:endParaRPr lang="en-GB" sz="4400" dirty="0" smtClean="0"/>
          </a:p>
          <a:p>
            <a:pPr>
              <a:lnSpc>
                <a:spcPct val="120000"/>
              </a:lnSpc>
              <a:spcBef>
                <a:spcPts val="600"/>
              </a:spcBef>
            </a:pPr>
            <a:r>
              <a:rPr lang="en-GB" sz="4400" dirty="0" smtClean="0"/>
              <a:t>Position </a:t>
            </a:r>
            <a:r>
              <a:rPr lang="en-GB" sz="4400" dirty="0" smtClean="0"/>
              <a:t>- Praise </a:t>
            </a:r>
            <a:r>
              <a:rPr lang="en-GB" sz="4400" dirty="0"/>
              <a:t>of man, - </a:t>
            </a:r>
            <a:r>
              <a:rPr lang="en-GB" sz="4400" dirty="0" smtClean="0"/>
              <a:t>striving </a:t>
            </a:r>
            <a:r>
              <a:rPr lang="en-GB" sz="4400" dirty="0"/>
              <a:t>for acceptance, approval especially </a:t>
            </a:r>
            <a:r>
              <a:rPr lang="en-GB" sz="4400" dirty="0" smtClean="0"/>
              <a:t>of significant </a:t>
            </a:r>
            <a:r>
              <a:rPr lang="en-GB" sz="4400" dirty="0" smtClean="0"/>
              <a:t>others</a:t>
            </a:r>
          </a:p>
          <a:p>
            <a:pPr>
              <a:lnSpc>
                <a:spcPct val="120000"/>
              </a:lnSpc>
              <a:spcBef>
                <a:spcPts val="600"/>
              </a:spcBef>
            </a:pPr>
            <a:r>
              <a:rPr lang="en-GB" sz="4400" dirty="0" smtClean="0"/>
              <a:t>Performance - perfectionism</a:t>
            </a:r>
            <a:r>
              <a:rPr lang="en-GB" sz="4400" dirty="0"/>
              <a:t>, </a:t>
            </a:r>
            <a:r>
              <a:rPr lang="en-GB" sz="4400" dirty="0" smtClean="0"/>
              <a:t>doing </a:t>
            </a:r>
            <a:r>
              <a:rPr lang="en-GB" sz="4400" dirty="0"/>
              <a:t>something to feel better about </a:t>
            </a:r>
            <a:r>
              <a:rPr lang="en-GB" sz="4400" dirty="0" smtClean="0"/>
              <a:t>ourselves</a:t>
            </a:r>
            <a:endParaRPr lang="en-GB" sz="4400" dirty="0"/>
          </a:p>
        </p:txBody>
      </p:sp>
    </p:spTree>
    <p:extLst>
      <p:ext uri="{BB962C8B-B14F-4D97-AF65-F5344CB8AC3E}">
        <p14:creationId xmlns:p14="http://schemas.microsoft.com/office/powerpoint/2010/main" val="314792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People </a:t>
            </a:r>
            <a:r>
              <a:rPr lang="en-GB" sz="4400" dirty="0"/>
              <a:t>meeting </a:t>
            </a:r>
            <a:r>
              <a:rPr lang="en-GB" sz="4400" dirty="0" smtClean="0"/>
              <a:t>our needs as substitutes </a:t>
            </a:r>
            <a:r>
              <a:rPr lang="en-GB" sz="4400" dirty="0"/>
              <a:t>for </a:t>
            </a:r>
            <a:r>
              <a:rPr lang="en-GB" sz="4400" dirty="0" smtClean="0"/>
              <a:t>God</a:t>
            </a:r>
          </a:p>
          <a:p>
            <a:r>
              <a:rPr lang="en-GB" sz="4400" dirty="0" smtClean="0"/>
              <a:t>Places - </a:t>
            </a:r>
            <a:r>
              <a:rPr lang="en-GB" sz="4400" dirty="0" smtClean="0"/>
              <a:t>needing  </a:t>
            </a:r>
            <a:r>
              <a:rPr lang="en-GB" sz="4400" dirty="0"/>
              <a:t>somewhere </a:t>
            </a:r>
            <a:r>
              <a:rPr lang="en-GB" sz="4400" dirty="0" smtClean="0"/>
              <a:t>safe better </a:t>
            </a:r>
            <a:r>
              <a:rPr lang="en-GB" sz="4400" dirty="0"/>
              <a:t>to be </a:t>
            </a:r>
            <a:r>
              <a:rPr lang="en-GB" sz="4400" dirty="0" smtClean="0"/>
              <a:t>happy - wandering</a:t>
            </a:r>
            <a:endParaRPr lang="en-GB" sz="4400" dirty="0" smtClean="0"/>
          </a:p>
          <a:p>
            <a:r>
              <a:rPr lang="en-GB" sz="4400" dirty="0" smtClean="0"/>
              <a:t>Power - </a:t>
            </a:r>
            <a:r>
              <a:rPr lang="en-GB" sz="4400" dirty="0" smtClean="0"/>
              <a:t>controlling </a:t>
            </a:r>
            <a:r>
              <a:rPr lang="en-GB" sz="4400" dirty="0"/>
              <a:t>life </a:t>
            </a:r>
            <a:r>
              <a:rPr lang="en-GB" sz="4400" dirty="0" smtClean="0"/>
              <a:t>try to control emotions, </a:t>
            </a:r>
            <a:r>
              <a:rPr lang="en-GB" sz="4400" dirty="0" smtClean="0"/>
              <a:t>people</a:t>
            </a:r>
            <a:r>
              <a:rPr lang="en-GB" sz="4400" dirty="0"/>
              <a:t>, </a:t>
            </a:r>
            <a:r>
              <a:rPr lang="en-GB" sz="4400" dirty="0" smtClean="0"/>
              <a:t>circumstances </a:t>
            </a:r>
            <a:r>
              <a:rPr lang="en-GB" sz="4400" dirty="0"/>
              <a:t>to never be hurt or </a:t>
            </a:r>
            <a:r>
              <a:rPr lang="en-GB" sz="4400" dirty="0" smtClean="0"/>
              <a:t>disappointed</a:t>
            </a:r>
          </a:p>
        </p:txBody>
      </p:sp>
    </p:spTree>
    <p:extLst>
      <p:ext uri="{BB962C8B-B14F-4D97-AF65-F5344CB8AC3E}">
        <p14:creationId xmlns:p14="http://schemas.microsoft.com/office/powerpoint/2010/main" val="144953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157836790"/>
              </p:ext>
            </p:extLst>
          </p:nvPr>
        </p:nvGraphicFramePr>
        <p:xfrm>
          <a:off x="0" y="23563"/>
          <a:ext cx="9144000" cy="6861821"/>
        </p:xfrm>
        <a:graphic>
          <a:graphicData uri="http://schemas.openxmlformats.org/drawingml/2006/table">
            <a:tbl>
              <a:tblPr firstRow="1" bandRow="1">
                <a:tableStyleId>{5C22544A-7EE6-4342-B048-85BDC9FD1C3A}</a:tableStyleId>
              </a:tblPr>
              <a:tblGrid>
                <a:gridCol w="2403727"/>
                <a:gridCol w="3528392"/>
                <a:gridCol w="3211881"/>
              </a:tblGrid>
              <a:tr h="0">
                <a:tc>
                  <a:txBody>
                    <a:bodyPr/>
                    <a:lstStyle/>
                    <a:p>
                      <a:r>
                        <a:rPr lang="en-GB" sz="2800" dirty="0" smtClean="0">
                          <a:solidFill>
                            <a:schemeClr val="bg1"/>
                          </a:solidFill>
                        </a:rPr>
                        <a:t>Category</a:t>
                      </a:r>
                      <a:endParaRPr lang="en-GB" sz="2800" dirty="0">
                        <a:solidFill>
                          <a:schemeClr val="bg1"/>
                        </a:solidFill>
                      </a:endParaRPr>
                    </a:p>
                  </a:txBody>
                  <a:tcPr marL="0" marR="0" marT="0" marB="0" anchor="ctr" anchorCtr="1"/>
                </a:tc>
                <a:tc>
                  <a:txBody>
                    <a:bodyPr/>
                    <a:lstStyle/>
                    <a:p>
                      <a:pPr algn="ctr">
                        <a:spcAft>
                          <a:spcPts val="0"/>
                        </a:spcAft>
                      </a:pPr>
                      <a:r>
                        <a:rPr lang="en-GB" sz="2800" b="1" dirty="0">
                          <a:solidFill>
                            <a:srgbClr val="000000"/>
                          </a:solidFill>
                          <a:effectLst/>
                          <a:latin typeface="Times New Roman"/>
                          <a:ea typeface="Times New Roman"/>
                        </a:rPr>
                        <a:t>A Slave </a:t>
                      </a:r>
                      <a:endParaRPr lang="en-GB" sz="4000" dirty="0">
                        <a:effectLst/>
                        <a:latin typeface="Times New Roman"/>
                        <a:ea typeface="Times New Roman"/>
                      </a:endParaRPr>
                    </a:p>
                  </a:txBody>
                  <a:tcPr marL="95250" marR="95250" marT="95250" marB="95250" anchor="ctr"/>
                </a:tc>
                <a:tc>
                  <a:txBody>
                    <a:bodyPr/>
                    <a:lstStyle/>
                    <a:p>
                      <a:pPr algn="ctr">
                        <a:spcAft>
                          <a:spcPts val="0"/>
                        </a:spcAft>
                      </a:pPr>
                      <a:r>
                        <a:rPr lang="en-GB" sz="2800" b="1" dirty="0">
                          <a:solidFill>
                            <a:srgbClr val="000000"/>
                          </a:solidFill>
                          <a:effectLst/>
                          <a:latin typeface="Times New Roman"/>
                          <a:ea typeface="Times New Roman"/>
                        </a:rPr>
                        <a:t>A Son </a:t>
                      </a:r>
                      <a:endParaRPr lang="en-GB" sz="4000" dirty="0">
                        <a:effectLst/>
                        <a:latin typeface="Times New Roman"/>
                        <a:ea typeface="Times New Roman"/>
                      </a:endParaRPr>
                    </a:p>
                  </a:txBody>
                  <a:tcPr marL="95250" marR="95250" marT="95250" marB="95250" anchor="ctr"/>
                </a:tc>
              </a:tr>
              <a:tr h="939572">
                <a:tc>
                  <a:txBody>
                    <a:bodyPr/>
                    <a:lstStyle/>
                    <a:p>
                      <a:pPr>
                        <a:spcAft>
                          <a:spcPts val="0"/>
                        </a:spcAft>
                      </a:pPr>
                      <a:r>
                        <a:rPr lang="en-GB" sz="1400" b="1" dirty="0">
                          <a:solidFill>
                            <a:srgbClr val="000000"/>
                          </a:solidFill>
                          <a:effectLst/>
                          <a:latin typeface="Arial"/>
                          <a:ea typeface="Times New Roman"/>
                        </a:rPr>
                        <a:t>The Response to Pain</a:t>
                      </a:r>
                      <a:endParaRPr lang="en-GB" sz="2000" dirty="0">
                        <a:effectLst/>
                        <a:latin typeface="Times New Roman"/>
                        <a:ea typeface="Times New Roman"/>
                      </a:endParaRPr>
                    </a:p>
                  </a:txBody>
                  <a:tcPr marL="95250" marR="95250" marT="95250" marB="95250" anchor="ctr"/>
                </a:tc>
                <a:tc>
                  <a:txBody>
                    <a:bodyPr/>
                    <a:lstStyle/>
                    <a:p>
                      <a:pPr>
                        <a:spcAft>
                          <a:spcPts val="0"/>
                        </a:spcAft>
                      </a:pPr>
                      <a:r>
                        <a:rPr lang="en-GB" sz="1400" dirty="0">
                          <a:solidFill>
                            <a:srgbClr val="000000"/>
                          </a:solidFill>
                          <a:effectLst/>
                          <a:latin typeface="Arial"/>
                          <a:ea typeface="Times New Roman"/>
                        </a:rPr>
                        <a:t>- Runs from pain</a:t>
                      </a:r>
                      <a:br>
                        <a:rPr lang="en-GB" sz="1400" dirty="0">
                          <a:solidFill>
                            <a:srgbClr val="000000"/>
                          </a:solidFill>
                          <a:effectLst/>
                          <a:latin typeface="Arial"/>
                          <a:ea typeface="Times New Roman"/>
                        </a:rPr>
                      </a:br>
                      <a:r>
                        <a:rPr lang="en-GB" sz="1400" dirty="0">
                          <a:solidFill>
                            <a:srgbClr val="000000"/>
                          </a:solidFill>
                          <a:effectLst/>
                          <a:latin typeface="Arial"/>
                          <a:ea typeface="Times New Roman"/>
                        </a:rPr>
                        <a:t>- Seeks to avoid problems</a:t>
                      </a:r>
                      <a:br>
                        <a:rPr lang="en-GB" sz="1400" dirty="0">
                          <a:solidFill>
                            <a:srgbClr val="000000"/>
                          </a:solidFill>
                          <a:effectLst/>
                          <a:latin typeface="Arial"/>
                          <a:ea typeface="Times New Roman"/>
                        </a:rPr>
                      </a:br>
                      <a:r>
                        <a:rPr lang="en-GB" sz="1400" dirty="0">
                          <a:solidFill>
                            <a:srgbClr val="000000"/>
                          </a:solidFill>
                          <a:effectLst/>
                          <a:latin typeface="Arial"/>
                          <a:ea typeface="Times New Roman"/>
                        </a:rPr>
                        <a:t>- Sees the cost of failure</a:t>
                      </a:r>
                      <a:endParaRPr lang="en-GB" sz="2000" dirty="0">
                        <a:effectLst/>
                        <a:latin typeface="Times New Roman"/>
                        <a:ea typeface="Times New Roman"/>
                      </a:endParaRPr>
                    </a:p>
                  </a:txBody>
                  <a:tcPr marL="95250" marR="95250" marT="95250" marB="95250"/>
                </a:tc>
                <a:tc>
                  <a:txBody>
                    <a:bodyPr/>
                    <a:lstStyle/>
                    <a:p>
                      <a:pPr>
                        <a:spcAft>
                          <a:spcPts val="0"/>
                        </a:spcAft>
                      </a:pPr>
                      <a:r>
                        <a:rPr lang="en-GB" sz="1400">
                          <a:solidFill>
                            <a:srgbClr val="000000"/>
                          </a:solidFill>
                          <a:effectLst/>
                          <a:latin typeface="Arial"/>
                          <a:ea typeface="Times New Roman"/>
                        </a:rPr>
                        <a:t>- Embraces pain strategically</a:t>
                      </a:r>
                      <a:br>
                        <a:rPr lang="en-GB" sz="1400">
                          <a:solidFill>
                            <a:srgbClr val="000000"/>
                          </a:solidFill>
                          <a:effectLst/>
                          <a:latin typeface="Arial"/>
                          <a:ea typeface="Times New Roman"/>
                        </a:rPr>
                      </a:br>
                      <a:r>
                        <a:rPr lang="en-GB" sz="1400">
                          <a:solidFill>
                            <a:srgbClr val="000000"/>
                          </a:solidFill>
                          <a:effectLst/>
                          <a:latin typeface="Arial"/>
                          <a:ea typeface="Times New Roman"/>
                        </a:rPr>
                        <a:t>- Sees opportunities in problems</a:t>
                      </a:r>
                      <a:br>
                        <a:rPr lang="en-GB" sz="1400">
                          <a:solidFill>
                            <a:srgbClr val="000000"/>
                          </a:solidFill>
                          <a:effectLst/>
                          <a:latin typeface="Arial"/>
                          <a:ea typeface="Times New Roman"/>
                        </a:rPr>
                      </a:br>
                      <a:r>
                        <a:rPr lang="en-GB" sz="1400">
                          <a:solidFill>
                            <a:srgbClr val="000000"/>
                          </a:solidFill>
                          <a:effectLst/>
                          <a:latin typeface="Arial"/>
                          <a:ea typeface="Times New Roman"/>
                        </a:rPr>
                        <a:t>- Sees the benefit of failure</a:t>
                      </a:r>
                      <a:endParaRPr lang="en-GB" sz="2000">
                        <a:effectLst/>
                        <a:latin typeface="Times New Roman"/>
                        <a:ea typeface="Times New Roman"/>
                      </a:endParaRPr>
                    </a:p>
                  </a:txBody>
                  <a:tcPr marL="95250" marR="95250" marT="95250" marB="95250"/>
                </a:tc>
              </a:tr>
              <a:tr h="936104">
                <a:tc>
                  <a:txBody>
                    <a:bodyPr/>
                    <a:lstStyle/>
                    <a:p>
                      <a:pPr>
                        <a:spcAft>
                          <a:spcPts val="0"/>
                        </a:spcAft>
                      </a:pPr>
                      <a:r>
                        <a:rPr lang="en-GB" sz="1400" b="1" dirty="0">
                          <a:solidFill>
                            <a:srgbClr val="000000"/>
                          </a:solidFill>
                          <a:effectLst/>
                          <a:latin typeface="Arial"/>
                          <a:ea typeface="Times New Roman"/>
                        </a:rPr>
                        <a:t>The Perspective on Work</a:t>
                      </a:r>
                      <a:endParaRPr lang="en-GB" sz="2000" dirty="0">
                        <a:effectLst/>
                        <a:latin typeface="Times New Roman"/>
                        <a:ea typeface="Times New Roman"/>
                      </a:endParaRPr>
                    </a:p>
                  </a:txBody>
                  <a:tcPr marL="95250" marR="95250" marT="95250" marB="95250" anchor="ctr"/>
                </a:tc>
                <a:tc>
                  <a:txBody>
                    <a:bodyPr/>
                    <a:lstStyle/>
                    <a:p>
                      <a:pPr>
                        <a:spcAft>
                          <a:spcPts val="0"/>
                        </a:spcAft>
                      </a:pPr>
                      <a:r>
                        <a:rPr lang="en-GB" sz="1400" dirty="0">
                          <a:solidFill>
                            <a:srgbClr val="000000"/>
                          </a:solidFill>
                          <a:effectLst/>
                          <a:latin typeface="Arial"/>
                          <a:ea typeface="Times New Roman"/>
                        </a:rPr>
                        <a:t>- Obeys orders</a:t>
                      </a:r>
                      <a:br>
                        <a:rPr lang="en-GB" sz="1400" dirty="0">
                          <a:solidFill>
                            <a:srgbClr val="000000"/>
                          </a:solidFill>
                          <a:effectLst/>
                          <a:latin typeface="Arial"/>
                          <a:ea typeface="Times New Roman"/>
                        </a:rPr>
                      </a:br>
                      <a:r>
                        <a:rPr lang="en-GB" sz="1400" dirty="0">
                          <a:solidFill>
                            <a:srgbClr val="000000"/>
                          </a:solidFill>
                          <a:effectLst/>
                          <a:latin typeface="Arial"/>
                          <a:ea typeface="Times New Roman"/>
                        </a:rPr>
                        <a:t>- Looks at the right way to do a job</a:t>
                      </a:r>
                      <a:br>
                        <a:rPr lang="en-GB" sz="1400" dirty="0">
                          <a:solidFill>
                            <a:srgbClr val="000000"/>
                          </a:solidFill>
                          <a:effectLst/>
                          <a:latin typeface="Arial"/>
                          <a:ea typeface="Times New Roman"/>
                        </a:rPr>
                      </a:br>
                      <a:r>
                        <a:rPr lang="en-GB" sz="1400" dirty="0">
                          <a:solidFill>
                            <a:srgbClr val="000000"/>
                          </a:solidFill>
                          <a:effectLst/>
                          <a:latin typeface="Arial"/>
                          <a:ea typeface="Times New Roman"/>
                        </a:rPr>
                        <a:t>- Consider consequences</a:t>
                      </a:r>
                      <a:endParaRPr lang="en-GB" sz="2000" dirty="0">
                        <a:effectLst/>
                        <a:latin typeface="Times New Roman"/>
                        <a:ea typeface="Times New Roman"/>
                      </a:endParaRPr>
                    </a:p>
                  </a:txBody>
                  <a:tcPr marL="95250" marR="95250" marT="95250" marB="95250"/>
                </a:tc>
                <a:tc>
                  <a:txBody>
                    <a:bodyPr/>
                    <a:lstStyle/>
                    <a:p>
                      <a:pPr>
                        <a:spcAft>
                          <a:spcPts val="0"/>
                        </a:spcAft>
                      </a:pPr>
                      <a:r>
                        <a:rPr lang="en-GB" sz="1400">
                          <a:solidFill>
                            <a:srgbClr val="000000"/>
                          </a:solidFill>
                          <a:effectLst/>
                          <a:latin typeface="Arial"/>
                          <a:ea typeface="Times New Roman"/>
                        </a:rPr>
                        <a:t>- Solves problems</a:t>
                      </a:r>
                      <a:br>
                        <a:rPr lang="en-GB" sz="1400">
                          <a:solidFill>
                            <a:srgbClr val="000000"/>
                          </a:solidFill>
                          <a:effectLst/>
                          <a:latin typeface="Arial"/>
                          <a:ea typeface="Times New Roman"/>
                        </a:rPr>
                      </a:br>
                      <a:r>
                        <a:rPr lang="en-GB" sz="1400">
                          <a:solidFill>
                            <a:srgbClr val="000000"/>
                          </a:solidFill>
                          <a:effectLst/>
                          <a:latin typeface="Arial"/>
                          <a:ea typeface="Times New Roman"/>
                        </a:rPr>
                        <a:t>- Looks for a better way to do a job</a:t>
                      </a:r>
                      <a:br>
                        <a:rPr lang="en-GB" sz="1400">
                          <a:solidFill>
                            <a:srgbClr val="000000"/>
                          </a:solidFill>
                          <a:effectLst/>
                          <a:latin typeface="Arial"/>
                          <a:ea typeface="Times New Roman"/>
                        </a:rPr>
                      </a:br>
                      <a:r>
                        <a:rPr lang="en-GB" sz="1400">
                          <a:solidFill>
                            <a:srgbClr val="000000"/>
                          </a:solidFill>
                          <a:effectLst/>
                          <a:latin typeface="Arial"/>
                          <a:ea typeface="Times New Roman"/>
                        </a:rPr>
                        <a:t>- Sees possibilities</a:t>
                      </a:r>
                      <a:endParaRPr lang="en-GB" sz="2000">
                        <a:effectLst/>
                        <a:latin typeface="Times New Roman"/>
                        <a:ea typeface="Times New Roman"/>
                      </a:endParaRPr>
                    </a:p>
                  </a:txBody>
                  <a:tcPr marL="95250" marR="95250" marT="95250" marB="95250"/>
                </a:tc>
              </a:tr>
              <a:tr h="984549">
                <a:tc>
                  <a:txBody>
                    <a:bodyPr/>
                    <a:lstStyle/>
                    <a:p>
                      <a:pPr>
                        <a:spcAft>
                          <a:spcPts val="0"/>
                        </a:spcAft>
                      </a:pPr>
                      <a:r>
                        <a:rPr lang="en-GB" sz="1400" b="1" dirty="0">
                          <a:solidFill>
                            <a:srgbClr val="000000"/>
                          </a:solidFill>
                          <a:effectLst/>
                          <a:latin typeface="Arial"/>
                          <a:ea typeface="Times New Roman"/>
                        </a:rPr>
                        <a:t>The Use of Resource</a:t>
                      </a:r>
                      <a:endParaRPr lang="en-GB" sz="2000" dirty="0">
                        <a:effectLst/>
                        <a:latin typeface="Times New Roman"/>
                        <a:ea typeface="Times New Roman"/>
                      </a:endParaRPr>
                    </a:p>
                  </a:txBody>
                  <a:tcPr marL="95250" marR="95250" marT="95250" marB="95250" anchor="ctr"/>
                </a:tc>
                <a:tc>
                  <a:txBody>
                    <a:bodyPr/>
                    <a:lstStyle/>
                    <a:p>
                      <a:pPr>
                        <a:spcAft>
                          <a:spcPts val="0"/>
                        </a:spcAft>
                      </a:pPr>
                      <a:r>
                        <a:rPr lang="en-GB" sz="1400" dirty="0">
                          <a:solidFill>
                            <a:srgbClr val="000000"/>
                          </a:solidFill>
                          <a:effectLst/>
                          <a:latin typeface="Arial"/>
                          <a:ea typeface="Times New Roman"/>
                        </a:rPr>
                        <a:t>- Sees cost</a:t>
                      </a:r>
                      <a:br>
                        <a:rPr lang="en-GB" sz="1400" dirty="0">
                          <a:solidFill>
                            <a:srgbClr val="000000"/>
                          </a:solidFill>
                          <a:effectLst/>
                          <a:latin typeface="Arial"/>
                          <a:ea typeface="Times New Roman"/>
                        </a:rPr>
                      </a:br>
                      <a:r>
                        <a:rPr lang="en-GB" sz="1400" dirty="0">
                          <a:solidFill>
                            <a:srgbClr val="000000"/>
                          </a:solidFill>
                          <a:effectLst/>
                          <a:latin typeface="Arial"/>
                          <a:ea typeface="Times New Roman"/>
                        </a:rPr>
                        <a:t>- Wants to receive from those who have</a:t>
                      </a:r>
                      <a:br>
                        <a:rPr lang="en-GB" sz="1400" dirty="0">
                          <a:solidFill>
                            <a:srgbClr val="000000"/>
                          </a:solidFill>
                          <a:effectLst/>
                          <a:latin typeface="Arial"/>
                          <a:ea typeface="Times New Roman"/>
                        </a:rPr>
                      </a:br>
                      <a:r>
                        <a:rPr lang="en-GB" sz="1400" dirty="0">
                          <a:solidFill>
                            <a:srgbClr val="000000"/>
                          </a:solidFill>
                          <a:effectLst/>
                          <a:latin typeface="Arial"/>
                          <a:ea typeface="Times New Roman"/>
                        </a:rPr>
                        <a:t>- Cares for himself</a:t>
                      </a:r>
                      <a:endParaRPr lang="en-GB" sz="2000" dirty="0">
                        <a:effectLst/>
                        <a:latin typeface="Times New Roman"/>
                        <a:ea typeface="Times New Roman"/>
                      </a:endParaRPr>
                    </a:p>
                  </a:txBody>
                  <a:tcPr marL="95250" marR="95250" marT="95250" marB="95250"/>
                </a:tc>
                <a:tc>
                  <a:txBody>
                    <a:bodyPr/>
                    <a:lstStyle/>
                    <a:p>
                      <a:pPr>
                        <a:spcAft>
                          <a:spcPts val="0"/>
                        </a:spcAft>
                      </a:pPr>
                      <a:r>
                        <a:rPr lang="en-GB" sz="1400" dirty="0">
                          <a:solidFill>
                            <a:srgbClr val="000000"/>
                          </a:solidFill>
                          <a:effectLst/>
                          <a:latin typeface="Arial"/>
                          <a:ea typeface="Times New Roman"/>
                        </a:rPr>
                        <a:t>- Sees value</a:t>
                      </a:r>
                      <a:br>
                        <a:rPr lang="en-GB" sz="1400" dirty="0">
                          <a:solidFill>
                            <a:srgbClr val="000000"/>
                          </a:solidFill>
                          <a:effectLst/>
                          <a:latin typeface="Arial"/>
                          <a:ea typeface="Times New Roman"/>
                        </a:rPr>
                      </a:br>
                      <a:r>
                        <a:rPr lang="en-GB" sz="1400" dirty="0">
                          <a:solidFill>
                            <a:srgbClr val="000000"/>
                          </a:solidFill>
                          <a:effectLst/>
                          <a:latin typeface="Arial"/>
                          <a:ea typeface="Times New Roman"/>
                        </a:rPr>
                        <a:t>- Wants to know how they got there</a:t>
                      </a:r>
                      <a:br>
                        <a:rPr lang="en-GB" sz="1400" dirty="0">
                          <a:solidFill>
                            <a:srgbClr val="000000"/>
                          </a:solidFill>
                          <a:effectLst/>
                          <a:latin typeface="Arial"/>
                          <a:ea typeface="Times New Roman"/>
                        </a:rPr>
                      </a:br>
                      <a:r>
                        <a:rPr lang="en-GB" sz="1400" dirty="0">
                          <a:solidFill>
                            <a:srgbClr val="000000"/>
                          </a:solidFill>
                          <a:effectLst/>
                          <a:latin typeface="Arial"/>
                          <a:ea typeface="Times New Roman"/>
                        </a:rPr>
                        <a:t>- Understands social responsibility</a:t>
                      </a:r>
                      <a:endParaRPr lang="en-GB" sz="2000" dirty="0">
                        <a:effectLst/>
                        <a:latin typeface="Times New Roman"/>
                        <a:ea typeface="Times New Roman"/>
                      </a:endParaRPr>
                    </a:p>
                  </a:txBody>
                  <a:tcPr marL="95250" marR="95250" marT="95250" marB="95250"/>
                </a:tc>
              </a:tr>
              <a:tr h="1224136">
                <a:tc>
                  <a:txBody>
                    <a:bodyPr/>
                    <a:lstStyle/>
                    <a:p>
                      <a:pPr>
                        <a:spcAft>
                          <a:spcPts val="0"/>
                        </a:spcAft>
                      </a:pPr>
                      <a:r>
                        <a:rPr lang="en-GB" sz="1400" b="1" dirty="0">
                          <a:solidFill>
                            <a:srgbClr val="000000"/>
                          </a:solidFill>
                          <a:effectLst/>
                          <a:latin typeface="Arial"/>
                          <a:ea typeface="Times New Roman"/>
                        </a:rPr>
                        <a:t>The Nature of Their Relationships</a:t>
                      </a:r>
                      <a:endParaRPr lang="en-GB" sz="2000" dirty="0">
                        <a:effectLst/>
                        <a:latin typeface="Times New Roman"/>
                        <a:ea typeface="Times New Roman"/>
                      </a:endParaRPr>
                    </a:p>
                  </a:txBody>
                  <a:tcPr marL="95250" marR="95250" marT="95250" marB="95250" anchor="ctr"/>
                </a:tc>
                <a:tc>
                  <a:txBody>
                    <a:bodyPr/>
                    <a:lstStyle/>
                    <a:p>
                      <a:pPr>
                        <a:spcAft>
                          <a:spcPts val="0"/>
                        </a:spcAft>
                      </a:pPr>
                      <a:r>
                        <a:rPr lang="en-GB" sz="1600" dirty="0">
                          <a:solidFill>
                            <a:srgbClr val="000000"/>
                          </a:solidFill>
                          <a:effectLst/>
                          <a:latin typeface="Arial"/>
                          <a:ea typeface="Times New Roman"/>
                        </a:rPr>
                        <a:t>- Talks about self</a:t>
                      </a:r>
                      <a:br>
                        <a:rPr lang="en-GB" sz="1600" dirty="0">
                          <a:solidFill>
                            <a:srgbClr val="000000"/>
                          </a:solidFill>
                          <a:effectLst/>
                          <a:latin typeface="Arial"/>
                          <a:ea typeface="Times New Roman"/>
                        </a:rPr>
                      </a:br>
                      <a:r>
                        <a:rPr lang="en-GB" sz="1600" dirty="0">
                          <a:solidFill>
                            <a:srgbClr val="000000"/>
                          </a:solidFill>
                          <a:effectLst/>
                          <a:latin typeface="Arial"/>
                          <a:ea typeface="Times New Roman"/>
                        </a:rPr>
                        <a:t>- Expects more from others than from self</a:t>
                      </a:r>
                      <a:br>
                        <a:rPr lang="en-GB" sz="1600" dirty="0">
                          <a:solidFill>
                            <a:srgbClr val="000000"/>
                          </a:solidFill>
                          <a:effectLst/>
                          <a:latin typeface="Arial"/>
                          <a:ea typeface="Times New Roman"/>
                        </a:rPr>
                      </a:br>
                      <a:r>
                        <a:rPr lang="en-GB" sz="1600" dirty="0">
                          <a:solidFill>
                            <a:srgbClr val="000000"/>
                          </a:solidFill>
                          <a:effectLst/>
                          <a:latin typeface="Arial"/>
                          <a:ea typeface="Times New Roman"/>
                        </a:rPr>
                        <a:t>- Extends honour upwards</a:t>
                      </a:r>
                      <a:endParaRPr lang="en-GB" sz="2400" dirty="0">
                        <a:effectLst/>
                        <a:latin typeface="Times New Roman"/>
                        <a:ea typeface="Times New Roman"/>
                      </a:endParaRPr>
                    </a:p>
                  </a:txBody>
                  <a:tcPr marL="95250" marR="95250" marT="95250" marB="95250"/>
                </a:tc>
                <a:tc>
                  <a:txBody>
                    <a:bodyPr/>
                    <a:lstStyle/>
                    <a:p>
                      <a:pPr>
                        <a:spcAft>
                          <a:spcPts val="0"/>
                        </a:spcAft>
                      </a:pPr>
                      <a:r>
                        <a:rPr lang="en-GB" sz="1600">
                          <a:solidFill>
                            <a:srgbClr val="000000"/>
                          </a:solidFill>
                          <a:effectLst/>
                          <a:latin typeface="Arial"/>
                          <a:ea typeface="Times New Roman"/>
                        </a:rPr>
                        <a:t>- Talks about his team</a:t>
                      </a:r>
                      <a:br>
                        <a:rPr lang="en-GB" sz="1600">
                          <a:solidFill>
                            <a:srgbClr val="000000"/>
                          </a:solidFill>
                          <a:effectLst/>
                          <a:latin typeface="Arial"/>
                          <a:ea typeface="Times New Roman"/>
                        </a:rPr>
                      </a:br>
                      <a:r>
                        <a:rPr lang="en-GB" sz="1600">
                          <a:solidFill>
                            <a:srgbClr val="000000"/>
                          </a:solidFill>
                          <a:effectLst/>
                          <a:latin typeface="Arial"/>
                          <a:ea typeface="Times New Roman"/>
                        </a:rPr>
                        <a:t>- Personally raises the bar</a:t>
                      </a:r>
                      <a:br>
                        <a:rPr lang="en-GB" sz="1600">
                          <a:solidFill>
                            <a:srgbClr val="000000"/>
                          </a:solidFill>
                          <a:effectLst/>
                          <a:latin typeface="Arial"/>
                          <a:ea typeface="Times New Roman"/>
                        </a:rPr>
                      </a:br>
                      <a:r>
                        <a:rPr lang="en-GB" sz="1600">
                          <a:solidFill>
                            <a:srgbClr val="000000"/>
                          </a:solidFill>
                          <a:effectLst/>
                          <a:latin typeface="Arial"/>
                          <a:ea typeface="Times New Roman"/>
                        </a:rPr>
                        <a:t>- Extends honour downward</a:t>
                      </a:r>
                      <a:endParaRPr lang="en-GB" sz="2400">
                        <a:effectLst/>
                        <a:latin typeface="Times New Roman"/>
                        <a:ea typeface="Times New Roman"/>
                      </a:endParaRPr>
                    </a:p>
                  </a:txBody>
                  <a:tcPr marL="95250" marR="95250" marT="95250" marB="95250"/>
                </a:tc>
              </a:tr>
              <a:tr h="1008112">
                <a:tc>
                  <a:txBody>
                    <a:bodyPr/>
                    <a:lstStyle/>
                    <a:p>
                      <a:pPr>
                        <a:spcAft>
                          <a:spcPts val="0"/>
                        </a:spcAft>
                      </a:pPr>
                      <a:r>
                        <a:rPr lang="en-GB" sz="1400" b="1" dirty="0">
                          <a:solidFill>
                            <a:srgbClr val="000000"/>
                          </a:solidFill>
                          <a:effectLst/>
                          <a:latin typeface="Arial"/>
                          <a:ea typeface="Times New Roman"/>
                        </a:rPr>
                        <a:t>The View of the Future</a:t>
                      </a:r>
                      <a:endParaRPr lang="en-GB" sz="2000" dirty="0">
                        <a:effectLst/>
                        <a:latin typeface="Times New Roman"/>
                        <a:ea typeface="Times New Roman"/>
                      </a:endParaRPr>
                    </a:p>
                  </a:txBody>
                  <a:tcPr marL="95250" marR="95250" marT="95250" marB="95250" anchor="ctr"/>
                </a:tc>
                <a:tc>
                  <a:txBody>
                    <a:bodyPr/>
                    <a:lstStyle/>
                    <a:p>
                      <a:pPr>
                        <a:spcAft>
                          <a:spcPts val="0"/>
                        </a:spcAft>
                      </a:pPr>
                      <a:r>
                        <a:rPr lang="en-GB" sz="1600" dirty="0">
                          <a:solidFill>
                            <a:srgbClr val="000000"/>
                          </a:solidFill>
                          <a:effectLst/>
                          <a:latin typeface="Arial"/>
                          <a:ea typeface="Times New Roman"/>
                        </a:rPr>
                        <a:t>- Looks for immediate gain</a:t>
                      </a:r>
                      <a:br>
                        <a:rPr lang="en-GB" sz="1600" dirty="0">
                          <a:solidFill>
                            <a:srgbClr val="000000"/>
                          </a:solidFill>
                          <a:effectLst/>
                          <a:latin typeface="Arial"/>
                          <a:ea typeface="Times New Roman"/>
                        </a:rPr>
                      </a:br>
                      <a:r>
                        <a:rPr lang="en-GB" sz="1600" dirty="0">
                          <a:solidFill>
                            <a:srgbClr val="000000"/>
                          </a:solidFill>
                          <a:effectLst/>
                          <a:latin typeface="Arial"/>
                          <a:ea typeface="Times New Roman"/>
                        </a:rPr>
                        <a:t>- Seeks comfort</a:t>
                      </a:r>
                      <a:br>
                        <a:rPr lang="en-GB" sz="1600" dirty="0">
                          <a:solidFill>
                            <a:srgbClr val="000000"/>
                          </a:solidFill>
                          <a:effectLst/>
                          <a:latin typeface="Arial"/>
                          <a:ea typeface="Times New Roman"/>
                        </a:rPr>
                      </a:br>
                      <a:r>
                        <a:rPr lang="en-GB" sz="1600" dirty="0">
                          <a:solidFill>
                            <a:srgbClr val="000000"/>
                          </a:solidFill>
                          <a:effectLst/>
                          <a:latin typeface="Arial"/>
                          <a:ea typeface="Times New Roman"/>
                        </a:rPr>
                        <a:t>- Wants to be liked now</a:t>
                      </a:r>
                      <a:endParaRPr lang="en-GB" sz="2400" dirty="0">
                        <a:effectLst/>
                        <a:latin typeface="Times New Roman"/>
                        <a:ea typeface="Times New Roman"/>
                      </a:endParaRPr>
                    </a:p>
                  </a:txBody>
                  <a:tcPr marL="95250" marR="95250" marT="95250" marB="95250"/>
                </a:tc>
                <a:tc>
                  <a:txBody>
                    <a:bodyPr/>
                    <a:lstStyle/>
                    <a:p>
                      <a:pPr>
                        <a:spcAft>
                          <a:spcPts val="0"/>
                        </a:spcAft>
                      </a:pPr>
                      <a:r>
                        <a:rPr lang="en-GB" sz="1600">
                          <a:solidFill>
                            <a:srgbClr val="000000"/>
                          </a:solidFill>
                          <a:effectLst/>
                          <a:latin typeface="Arial"/>
                          <a:ea typeface="Times New Roman"/>
                        </a:rPr>
                        <a:t>- Sows into the future</a:t>
                      </a:r>
                      <a:br>
                        <a:rPr lang="en-GB" sz="1600">
                          <a:solidFill>
                            <a:srgbClr val="000000"/>
                          </a:solidFill>
                          <a:effectLst/>
                          <a:latin typeface="Arial"/>
                          <a:ea typeface="Times New Roman"/>
                        </a:rPr>
                      </a:br>
                      <a:r>
                        <a:rPr lang="en-GB" sz="1600">
                          <a:solidFill>
                            <a:srgbClr val="000000"/>
                          </a:solidFill>
                          <a:effectLst/>
                          <a:latin typeface="Arial"/>
                          <a:ea typeface="Times New Roman"/>
                        </a:rPr>
                        <a:t>- Seeks fulfilment</a:t>
                      </a:r>
                      <a:br>
                        <a:rPr lang="en-GB" sz="1600">
                          <a:solidFill>
                            <a:srgbClr val="000000"/>
                          </a:solidFill>
                          <a:effectLst/>
                          <a:latin typeface="Arial"/>
                          <a:ea typeface="Times New Roman"/>
                        </a:rPr>
                      </a:br>
                      <a:r>
                        <a:rPr lang="en-GB" sz="1600">
                          <a:solidFill>
                            <a:srgbClr val="000000"/>
                          </a:solidFill>
                          <a:effectLst/>
                          <a:latin typeface="Arial"/>
                          <a:ea typeface="Times New Roman"/>
                        </a:rPr>
                        <a:t>- Will let history be his judge</a:t>
                      </a:r>
                      <a:endParaRPr lang="en-GB" sz="2400">
                        <a:effectLst/>
                        <a:latin typeface="Times New Roman"/>
                        <a:ea typeface="Times New Roman"/>
                      </a:endParaRPr>
                    </a:p>
                  </a:txBody>
                  <a:tcPr marL="95250" marR="95250" marT="95250" marB="95250"/>
                </a:tc>
              </a:tr>
              <a:tr h="1152128">
                <a:tc>
                  <a:txBody>
                    <a:bodyPr/>
                    <a:lstStyle/>
                    <a:p>
                      <a:pPr>
                        <a:spcAft>
                          <a:spcPts val="0"/>
                        </a:spcAft>
                      </a:pPr>
                      <a:r>
                        <a:rPr lang="en-GB" sz="1400" b="1" dirty="0">
                          <a:solidFill>
                            <a:srgbClr val="000000"/>
                          </a:solidFill>
                          <a:effectLst/>
                          <a:latin typeface="Arial"/>
                          <a:ea typeface="Times New Roman"/>
                        </a:rPr>
                        <a:t>The </a:t>
                      </a:r>
                      <a:r>
                        <a:rPr lang="en-GB" sz="1400" b="1" dirty="0" smtClean="0">
                          <a:solidFill>
                            <a:srgbClr val="000000"/>
                          </a:solidFill>
                          <a:effectLst/>
                          <a:latin typeface="Arial"/>
                          <a:ea typeface="Times New Roman"/>
                        </a:rPr>
                        <a:t>Exercise </a:t>
                      </a:r>
                      <a:r>
                        <a:rPr lang="en-GB" sz="1400" b="1" dirty="0">
                          <a:solidFill>
                            <a:srgbClr val="000000"/>
                          </a:solidFill>
                          <a:effectLst/>
                          <a:latin typeface="Arial"/>
                          <a:ea typeface="Times New Roman"/>
                        </a:rPr>
                        <a:t>of Power</a:t>
                      </a:r>
                      <a:endParaRPr lang="en-GB" sz="2000" dirty="0">
                        <a:effectLst/>
                        <a:latin typeface="Times New Roman"/>
                        <a:ea typeface="Times New Roman"/>
                      </a:endParaRPr>
                    </a:p>
                  </a:txBody>
                  <a:tcPr marL="95250" marR="95250" marT="95250" marB="95250" anchor="ctr"/>
                </a:tc>
                <a:tc>
                  <a:txBody>
                    <a:bodyPr/>
                    <a:lstStyle/>
                    <a:p>
                      <a:pPr>
                        <a:spcAft>
                          <a:spcPts val="0"/>
                        </a:spcAft>
                      </a:pPr>
                      <a:r>
                        <a:rPr lang="en-GB" sz="1600">
                          <a:solidFill>
                            <a:srgbClr val="000000"/>
                          </a:solidFill>
                          <a:effectLst/>
                          <a:latin typeface="Arial"/>
                          <a:ea typeface="Times New Roman"/>
                        </a:rPr>
                        <a:t>- Is disloyal when he succeeds </a:t>
                      </a:r>
                      <a:br>
                        <a:rPr lang="en-GB" sz="1600">
                          <a:solidFill>
                            <a:srgbClr val="000000"/>
                          </a:solidFill>
                          <a:effectLst/>
                          <a:latin typeface="Arial"/>
                          <a:ea typeface="Times New Roman"/>
                        </a:rPr>
                      </a:br>
                      <a:r>
                        <a:rPr lang="en-GB" sz="1600">
                          <a:solidFill>
                            <a:srgbClr val="000000"/>
                          </a:solidFill>
                          <a:effectLst/>
                          <a:latin typeface="Arial"/>
                          <a:ea typeface="Times New Roman"/>
                        </a:rPr>
                        <a:t>- Gives favours</a:t>
                      </a:r>
                      <a:br>
                        <a:rPr lang="en-GB" sz="1600">
                          <a:solidFill>
                            <a:srgbClr val="000000"/>
                          </a:solidFill>
                          <a:effectLst/>
                          <a:latin typeface="Arial"/>
                          <a:ea typeface="Times New Roman"/>
                        </a:rPr>
                      </a:br>
                      <a:r>
                        <a:rPr lang="en-GB" sz="1600">
                          <a:solidFill>
                            <a:srgbClr val="000000"/>
                          </a:solidFill>
                          <a:effectLst/>
                          <a:latin typeface="Arial"/>
                          <a:ea typeface="Times New Roman"/>
                        </a:rPr>
                        <a:t>- Seeks supernatural for self</a:t>
                      </a:r>
                      <a:endParaRPr lang="en-GB" sz="2400">
                        <a:effectLst/>
                        <a:latin typeface="Times New Roman"/>
                        <a:ea typeface="Times New Roman"/>
                      </a:endParaRPr>
                    </a:p>
                  </a:txBody>
                  <a:tcPr marL="95250" marR="95250" marT="95250" marB="95250"/>
                </a:tc>
                <a:tc>
                  <a:txBody>
                    <a:bodyPr/>
                    <a:lstStyle/>
                    <a:p>
                      <a:pPr>
                        <a:spcAft>
                          <a:spcPts val="0"/>
                        </a:spcAft>
                      </a:pPr>
                      <a:r>
                        <a:rPr lang="en-GB" sz="1600" dirty="0">
                          <a:solidFill>
                            <a:srgbClr val="000000"/>
                          </a:solidFill>
                          <a:effectLst/>
                          <a:latin typeface="Arial"/>
                          <a:ea typeface="Times New Roman"/>
                        </a:rPr>
                        <a:t>- Initiates sharing success</a:t>
                      </a:r>
                      <a:br>
                        <a:rPr lang="en-GB" sz="1600" dirty="0">
                          <a:solidFill>
                            <a:srgbClr val="000000"/>
                          </a:solidFill>
                          <a:effectLst/>
                          <a:latin typeface="Arial"/>
                          <a:ea typeface="Times New Roman"/>
                        </a:rPr>
                      </a:br>
                      <a:r>
                        <a:rPr lang="en-GB" sz="1600" dirty="0">
                          <a:solidFill>
                            <a:srgbClr val="000000"/>
                          </a:solidFill>
                          <a:effectLst/>
                          <a:latin typeface="Arial"/>
                          <a:ea typeface="Times New Roman"/>
                        </a:rPr>
                        <a:t>- Shows favour</a:t>
                      </a:r>
                      <a:br>
                        <a:rPr lang="en-GB" sz="1600" dirty="0">
                          <a:solidFill>
                            <a:srgbClr val="000000"/>
                          </a:solidFill>
                          <a:effectLst/>
                          <a:latin typeface="Arial"/>
                          <a:ea typeface="Times New Roman"/>
                        </a:rPr>
                      </a:br>
                      <a:r>
                        <a:rPr lang="en-GB" sz="1600" dirty="0">
                          <a:solidFill>
                            <a:srgbClr val="000000"/>
                          </a:solidFill>
                          <a:effectLst/>
                          <a:latin typeface="Arial"/>
                          <a:ea typeface="Times New Roman"/>
                        </a:rPr>
                        <a:t>- Use the supernatural for others</a:t>
                      </a:r>
                      <a:endParaRPr lang="en-GB" sz="2400" dirty="0">
                        <a:effectLst/>
                        <a:latin typeface="Times New Roman"/>
                        <a:ea typeface="Times New Roman"/>
                      </a:endParaRPr>
                    </a:p>
                  </a:txBody>
                  <a:tcPr marL="95250" marR="95250" marT="95250" marB="95250"/>
                </a:tc>
              </a:tr>
            </a:tbl>
          </a:graphicData>
        </a:graphic>
      </p:graphicFrame>
    </p:spTree>
    <p:extLst>
      <p:ext uri="{BB962C8B-B14F-4D97-AF65-F5344CB8AC3E}">
        <p14:creationId xmlns:p14="http://schemas.microsoft.com/office/powerpoint/2010/main" val="26696735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fontScale="70000" lnSpcReduction="20000"/>
          </a:bodyPr>
          <a:lstStyle/>
          <a:p>
            <a:r>
              <a:rPr lang="en-GB" sz="4400" dirty="0"/>
              <a:t>Luke 15:11 And He said, “A man had two sons. 12 The younger of them said to his father, ‘Father, give me the share of the estate that falls to me.’ So he divided his wealth between them. 13 And not many days later, the younger son gathered everything together and went on a journey into a distant country, and there he squandered his estate with loose living. 14 Now when he had spent everything, a severe famine occurred in that country, and he began to be impoverished. 15 So he went and hired himself out to one of the citizens of that country, and he sent him into his fields to feed swine. 16 And he would have gladly filled his stomach with the pods that the swine were eating, and no one was giving anything to him. </a:t>
            </a:r>
          </a:p>
        </p:txBody>
      </p:sp>
    </p:spTree>
    <p:extLst>
      <p:ext uri="{BB962C8B-B14F-4D97-AF65-F5344CB8AC3E}">
        <p14:creationId xmlns:p14="http://schemas.microsoft.com/office/powerpoint/2010/main" val="11574278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20000"/>
          </a:bodyPr>
          <a:lstStyle/>
          <a:p>
            <a:r>
              <a:rPr lang="en-GB" sz="4400" dirty="0"/>
              <a:t>Luke </a:t>
            </a:r>
            <a:r>
              <a:rPr lang="en-GB" sz="4400" dirty="0" smtClean="0"/>
              <a:t>15:17 </a:t>
            </a:r>
            <a:r>
              <a:rPr lang="en-GB" sz="4400" dirty="0"/>
              <a:t>But when he came to his senses, he said, ‘How many of my father’s hired men have more than enough bread, but I am dying here with hunger! 18 I will get up and go to my father, and will say to him, “Father, I have sinned against heaven, and in your sight; 19 I am no longer worthy to be called your son; make me as one of your hired men.”’ 20 So he got up and came to his father. But while he was still a long way off, his father saw him and felt compassion for him, and ran and embraced him and kissed him. </a:t>
            </a:r>
          </a:p>
        </p:txBody>
      </p:sp>
    </p:spTree>
    <p:extLst>
      <p:ext uri="{BB962C8B-B14F-4D97-AF65-F5344CB8AC3E}">
        <p14:creationId xmlns:p14="http://schemas.microsoft.com/office/powerpoint/2010/main" val="20166615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10000"/>
          </a:bodyPr>
          <a:lstStyle/>
          <a:p>
            <a:r>
              <a:rPr lang="en-GB" sz="4400" dirty="0"/>
              <a:t>Luke </a:t>
            </a:r>
            <a:r>
              <a:rPr lang="en-GB" sz="4400" dirty="0" smtClean="0"/>
              <a:t>15:21 </a:t>
            </a:r>
            <a:r>
              <a:rPr lang="en-GB" sz="4400" dirty="0"/>
              <a:t>And the son said to him, ‘Father, I have sinned against heaven and in your sight; I am no longer worthy to be called your son.’ 22 But the father said to his slaves, ‘Quickly bring out the best robe and put it on him, and put a ring on his hand and sandals on his feet; 23 and bring the fattened calf, kill it, and let us eat and celebrate; 24 for this son of mine was dead and has come to life again; he was lost and has been found.’ And they began to celebrate.</a:t>
            </a:r>
          </a:p>
        </p:txBody>
      </p:sp>
    </p:spTree>
    <p:extLst>
      <p:ext uri="{BB962C8B-B14F-4D97-AF65-F5344CB8AC3E}">
        <p14:creationId xmlns:p14="http://schemas.microsoft.com/office/powerpoint/2010/main" val="30324449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fontScale="77500" lnSpcReduction="20000"/>
          </a:bodyPr>
          <a:lstStyle/>
          <a:p>
            <a:r>
              <a:rPr lang="en-GB" sz="4400" dirty="0" smtClean="0"/>
              <a:t>Luke 15:11-12 </a:t>
            </a:r>
            <a:r>
              <a:rPr lang="en-GB" sz="4400" dirty="0"/>
              <a:t>Then he said, “There was once a man who had two sons. The younger said to his father, ‘Father, I want right now what’s coming to me</a:t>
            </a:r>
            <a:r>
              <a:rPr lang="en-GB" sz="4400" dirty="0" smtClean="0"/>
              <a:t>.’ 12-16 </a:t>
            </a:r>
            <a:r>
              <a:rPr lang="en-GB" sz="4400" dirty="0"/>
              <a:t>“So the father divided the property between them. It wasn’t long before the younger son packed his bags and left for a distant country. There, undisciplined and dissipated, he wasted everything he had. After he had gone through all his money, there was a bad famine all through that country and he began to hurt. He signed on with a citizen there who assigned him to his fields to slop the pigs. He was so hungry he would have eaten the corncobs in the pig slop, but no one would give him any.</a:t>
            </a:r>
          </a:p>
          <a:p>
            <a:endParaRPr lang="en-GB" sz="4400" dirty="0"/>
          </a:p>
        </p:txBody>
      </p:sp>
    </p:spTree>
    <p:extLst>
      <p:ext uri="{BB962C8B-B14F-4D97-AF65-F5344CB8AC3E}">
        <p14:creationId xmlns:p14="http://schemas.microsoft.com/office/powerpoint/2010/main" val="29021134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smtClean="0"/>
              <a:t>Engage the Holy Spirit as living water in the River of life</a:t>
            </a:r>
          </a:p>
          <a:p>
            <a:r>
              <a:rPr lang="en-GB" sz="4400" dirty="0" smtClean="0"/>
              <a:t>Engaged Jesus as we take His yoke upon us</a:t>
            </a:r>
          </a:p>
          <a:p>
            <a:r>
              <a:rPr lang="en-GB" sz="4400" dirty="0" smtClean="0"/>
              <a:t>We engage the Father at the seat of rest and government</a:t>
            </a:r>
          </a:p>
          <a:p>
            <a:r>
              <a:rPr lang="en-GB" sz="4400" dirty="0"/>
              <a:t>Matt 11:28 “</a:t>
            </a:r>
            <a:r>
              <a:rPr lang="en-GB" sz="4400" dirty="0">
                <a:solidFill>
                  <a:srgbClr val="FFFF00"/>
                </a:solidFill>
              </a:rPr>
              <a:t>Come to Me</a:t>
            </a:r>
            <a:r>
              <a:rPr lang="en-GB" sz="4400" dirty="0"/>
              <a:t>, all who are weary and heavy-laden, and </a:t>
            </a:r>
            <a:r>
              <a:rPr lang="en-GB" sz="4400" dirty="0">
                <a:solidFill>
                  <a:srgbClr val="FFFF00"/>
                </a:solidFill>
              </a:rPr>
              <a:t>I will give you rest</a:t>
            </a:r>
            <a:r>
              <a:rPr lang="en-GB" sz="4400" dirty="0"/>
              <a:t>.</a:t>
            </a:r>
          </a:p>
        </p:txBody>
      </p:sp>
    </p:spTree>
    <p:extLst>
      <p:ext uri="{BB962C8B-B14F-4D97-AF65-F5344CB8AC3E}">
        <p14:creationId xmlns:p14="http://schemas.microsoft.com/office/powerpoint/2010/main" val="209674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fontScale="77500" lnSpcReduction="20000"/>
          </a:bodyPr>
          <a:lstStyle/>
          <a:p>
            <a:r>
              <a:rPr lang="en-GB" sz="4400" dirty="0" smtClean="0"/>
              <a:t>Luke 15:17-20 </a:t>
            </a:r>
            <a:r>
              <a:rPr lang="en-GB" sz="4400" dirty="0"/>
              <a:t>“That brought him to his senses. He said, ‘All those farmhands working for my father sit down to three meals a day, and here I am starving to death. I’m going back to my father. I’ll say to him, Father, I’ve sinned against God, I’ve sinned before you; I don’t deserve to be called your son. Take me on as a hired hand.’ He got right up and went home to his </a:t>
            </a:r>
            <a:r>
              <a:rPr lang="en-GB" sz="4400" dirty="0" smtClean="0"/>
              <a:t>father. 20-21 </a:t>
            </a:r>
            <a:r>
              <a:rPr lang="en-GB" sz="4400" dirty="0"/>
              <a:t>“When he was still a long way off, his father saw him. His heart pounding, he ran out, embraced him, and kissed him. The son started his speech: ‘Father, I’ve sinned against God, I’ve sinned before you; I don’t deserve to be called your son ever again</a:t>
            </a:r>
            <a:r>
              <a:rPr lang="en-GB" sz="4400" dirty="0" smtClean="0"/>
              <a:t>.’</a:t>
            </a:r>
            <a:endParaRPr lang="en-GB" sz="4400" dirty="0"/>
          </a:p>
        </p:txBody>
      </p:sp>
    </p:spTree>
    <p:extLst>
      <p:ext uri="{BB962C8B-B14F-4D97-AF65-F5344CB8AC3E}">
        <p14:creationId xmlns:p14="http://schemas.microsoft.com/office/powerpoint/2010/main" val="5228423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20000"/>
          </a:bodyPr>
          <a:lstStyle/>
          <a:p>
            <a:r>
              <a:rPr lang="en-GB" sz="4400" dirty="0" smtClean="0"/>
              <a:t>Luke 15:22-24 </a:t>
            </a:r>
            <a:r>
              <a:rPr lang="en-GB" sz="4400" dirty="0"/>
              <a:t>“But the father wasn’t listening. He was calling to the servants, ‘Quick. Bring a clean set of clothes and dress him. Put the family ring on his finger and sandals on his feet. Then get a grain-fed heifer and roast it. We’re going to feast! We’re going to have a wonderful time! My son is here—given up for dead and now alive! Given up for lost and now found!’ And they began to have a wonderful time.</a:t>
            </a:r>
            <a:endParaRPr lang="en-GB" sz="4400" dirty="0"/>
          </a:p>
        </p:txBody>
      </p:sp>
    </p:spTree>
    <p:extLst>
      <p:ext uri="{BB962C8B-B14F-4D97-AF65-F5344CB8AC3E}">
        <p14:creationId xmlns:p14="http://schemas.microsoft.com/office/powerpoint/2010/main" val="19882038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a:t>Intimacy with </a:t>
            </a:r>
            <a:r>
              <a:rPr lang="en-GB" sz="4400" dirty="0" smtClean="0"/>
              <a:t>a loving Father </a:t>
            </a:r>
            <a:r>
              <a:rPr lang="en-GB" sz="4400" dirty="0"/>
              <a:t>God </a:t>
            </a:r>
          </a:p>
          <a:p>
            <a:r>
              <a:rPr lang="en-GB" sz="4400" dirty="0"/>
              <a:t>Prodigal son </a:t>
            </a:r>
            <a:r>
              <a:rPr lang="en-GB" sz="4400" dirty="0" smtClean="0"/>
              <a:t>&amp; loving Father is a story of reconciliation &amp; restoration of relationship</a:t>
            </a:r>
          </a:p>
          <a:p>
            <a:r>
              <a:rPr lang="en-GB" sz="4400" dirty="0"/>
              <a:t>N</a:t>
            </a:r>
            <a:r>
              <a:rPr lang="en-GB" sz="4400" dirty="0" smtClean="0"/>
              <a:t>ot a slave </a:t>
            </a:r>
            <a:r>
              <a:rPr lang="en-GB" sz="4400" dirty="0"/>
              <a:t>or servant but a son - full sonship rights and responsibility restored</a:t>
            </a:r>
            <a:r>
              <a:rPr lang="en-GB" sz="4400" dirty="0" smtClean="0"/>
              <a:t>.</a:t>
            </a:r>
          </a:p>
          <a:p>
            <a:r>
              <a:rPr lang="en-GB" sz="4400" dirty="0" smtClean="0"/>
              <a:t>Love of the Father </a:t>
            </a:r>
            <a:r>
              <a:rPr lang="en-GB" sz="4400" dirty="0" smtClean="0"/>
              <a:t>can meet </a:t>
            </a:r>
            <a:r>
              <a:rPr lang="en-GB" sz="4400" dirty="0" smtClean="0"/>
              <a:t>you today in a hug</a:t>
            </a:r>
            <a:endParaRPr lang="en-GB" sz="4400" dirty="0"/>
          </a:p>
        </p:txBody>
      </p:sp>
    </p:spTree>
    <p:extLst>
      <p:ext uri="{BB962C8B-B14F-4D97-AF65-F5344CB8AC3E}">
        <p14:creationId xmlns:p14="http://schemas.microsoft.com/office/powerpoint/2010/main" val="13563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8183" r="8335"/>
          <a:stretch/>
        </p:blipFill>
        <p:spPr>
          <a:xfrm>
            <a:off x="-103770" y="0"/>
            <a:ext cx="9247770" cy="6858000"/>
          </a:xfrm>
          <a:effectLst/>
        </p:spPr>
      </p:pic>
    </p:spTree>
    <p:extLst>
      <p:ext uri="{BB962C8B-B14F-4D97-AF65-F5344CB8AC3E}">
        <p14:creationId xmlns:p14="http://schemas.microsoft.com/office/powerpoint/2010/main" val="387935221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Do I have an orphan spirit?</a:t>
            </a:r>
          </a:p>
          <a:p>
            <a:r>
              <a:rPr lang="en-GB" sz="4400" dirty="0" smtClean="0"/>
              <a:t>Orphans have no parents</a:t>
            </a:r>
          </a:p>
          <a:p>
            <a:r>
              <a:rPr lang="en-GB" sz="4400" dirty="0" smtClean="0"/>
              <a:t>Orphans have no inheritance</a:t>
            </a:r>
          </a:p>
          <a:p>
            <a:r>
              <a:rPr lang="en-GB" sz="4400" dirty="0" smtClean="0"/>
              <a:t>Orphans have no home</a:t>
            </a:r>
          </a:p>
          <a:p>
            <a:r>
              <a:rPr lang="en-GB" sz="4400" dirty="0" smtClean="0"/>
              <a:t>Orphans have no connection to heritage</a:t>
            </a:r>
          </a:p>
          <a:p>
            <a:r>
              <a:rPr lang="en-GB" sz="4400" dirty="0" smtClean="0"/>
              <a:t>Orphans think like slaves</a:t>
            </a:r>
            <a:endParaRPr lang="en-GB" sz="4400" dirty="0"/>
          </a:p>
        </p:txBody>
      </p:sp>
    </p:spTree>
    <p:extLst>
      <p:ext uri="{BB962C8B-B14F-4D97-AF65-F5344CB8AC3E}">
        <p14:creationId xmlns:p14="http://schemas.microsoft.com/office/powerpoint/2010/main" val="167404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800" dirty="0" smtClean="0"/>
              <a:t>Do I think like a son or a slave?</a:t>
            </a:r>
          </a:p>
          <a:p>
            <a:r>
              <a:rPr lang="en-GB" sz="4800" dirty="0" smtClean="0"/>
              <a:t>Do I act like a son or a slave?</a:t>
            </a:r>
          </a:p>
          <a:p>
            <a:r>
              <a:rPr lang="en-GB" sz="4800" dirty="0" smtClean="0"/>
              <a:t>Do I identify with slavery or sonship?</a:t>
            </a:r>
          </a:p>
          <a:p>
            <a:r>
              <a:rPr lang="en-GB" sz="4800" dirty="0" smtClean="0"/>
              <a:t>Do I know my identity as a son?</a:t>
            </a:r>
          </a:p>
          <a:p>
            <a:r>
              <a:rPr lang="en-GB" sz="4800" dirty="0" smtClean="0"/>
              <a:t>Do I know my royal identity as a son of the King?</a:t>
            </a:r>
            <a:endParaRPr lang="en-GB" sz="4800" dirty="0"/>
          </a:p>
        </p:txBody>
      </p:sp>
    </p:spTree>
    <p:extLst>
      <p:ext uri="{BB962C8B-B14F-4D97-AF65-F5344CB8AC3E}">
        <p14:creationId xmlns:p14="http://schemas.microsoft.com/office/powerpoint/2010/main" val="91995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Autofit/>
          </a:bodyPr>
          <a:lstStyle/>
          <a:p>
            <a:r>
              <a:rPr lang="en-GB" sz="4600" dirty="0" smtClean="0"/>
              <a:t>God wants to heal your father </a:t>
            </a:r>
            <a:r>
              <a:rPr lang="en-GB" sz="4600" dirty="0" smtClean="0"/>
              <a:t>and mother </a:t>
            </a:r>
            <a:r>
              <a:rPr lang="en-GB" sz="4600" dirty="0" smtClean="0"/>
              <a:t>wounds</a:t>
            </a:r>
          </a:p>
          <a:p>
            <a:r>
              <a:rPr lang="en-GB" sz="4600" dirty="0" smtClean="0"/>
              <a:t>God wants you to have a home in Him</a:t>
            </a:r>
          </a:p>
          <a:p>
            <a:r>
              <a:rPr lang="en-GB" sz="4600" dirty="0" smtClean="0"/>
              <a:t>God wants you to know you are ad</a:t>
            </a:r>
            <a:r>
              <a:rPr lang="en-GB" sz="4600" dirty="0"/>
              <a:t>o</a:t>
            </a:r>
            <a:r>
              <a:rPr lang="en-GB" sz="4600" dirty="0" smtClean="0"/>
              <a:t>pted, accepted, loved</a:t>
            </a:r>
          </a:p>
          <a:p>
            <a:r>
              <a:rPr lang="en-GB" sz="4600" dirty="0" smtClean="0"/>
              <a:t>God wants you to know &amp; fulfil your destiny</a:t>
            </a:r>
            <a:endParaRPr lang="en-GB" sz="4600" dirty="0"/>
          </a:p>
        </p:txBody>
      </p:sp>
    </p:spTree>
    <p:extLst>
      <p:ext uri="{BB962C8B-B14F-4D97-AF65-F5344CB8AC3E}">
        <p14:creationId xmlns:p14="http://schemas.microsoft.com/office/powerpoint/2010/main" val="138231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Will you allow God to be your Father?</a:t>
            </a:r>
          </a:p>
          <a:p>
            <a:r>
              <a:rPr lang="en-GB" sz="4400" dirty="0" smtClean="0"/>
              <a:t>Will you trust Him with your heart?</a:t>
            </a:r>
          </a:p>
          <a:p>
            <a:r>
              <a:rPr lang="en-GB" sz="4400" dirty="0" smtClean="0"/>
              <a:t>Will you allow him to deliver you from an orphan spirit?</a:t>
            </a:r>
          </a:p>
          <a:p>
            <a:r>
              <a:rPr lang="en-GB" sz="4400" dirty="0" smtClean="0"/>
              <a:t>Will you lay down your old natural </a:t>
            </a:r>
            <a:r>
              <a:rPr lang="en-GB" sz="4400" dirty="0" smtClean="0"/>
              <a:t>slave and orphan identity</a:t>
            </a:r>
            <a:r>
              <a:rPr lang="en-GB" sz="4400" dirty="0" smtClean="0"/>
              <a:t>?</a:t>
            </a:r>
          </a:p>
          <a:p>
            <a:r>
              <a:rPr lang="en-GB" sz="4400" dirty="0" smtClean="0"/>
              <a:t>Will you embrace your new supernatural </a:t>
            </a:r>
            <a:r>
              <a:rPr lang="en-GB" sz="4400" dirty="0" smtClean="0"/>
              <a:t>identity as a royal son?</a:t>
            </a:r>
            <a:endParaRPr lang="en-GB" sz="4400" dirty="0"/>
          </a:p>
        </p:txBody>
      </p:sp>
    </p:spTree>
    <p:extLst>
      <p:ext uri="{BB962C8B-B14F-4D97-AF65-F5344CB8AC3E}">
        <p14:creationId xmlns:p14="http://schemas.microsoft.com/office/powerpoint/2010/main" val="118539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r>
              <a:rPr lang="en-GB" sz="4400" dirty="0" smtClean="0"/>
              <a:t>I choose to lay down my old identity as an orphan and slave</a:t>
            </a:r>
          </a:p>
          <a:p>
            <a:r>
              <a:rPr lang="en-GB" sz="4400" dirty="0" smtClean="0"/>
              <a:t>I choose to turn away from my past</a:t>
            </a:r>
          </a:p>
          <a:p>
            <a:r>
              <a:rPr lang="en-GB" sz="4400" dirty="0" smtClean="0"/>
              <a:t>I choose to forgive and release my earthly father for not fully representing true fatherhood to me</a:t>
            </a:r>
          </a:p>
          <a:p>
            <a:r>
              <a:rPr lang="en-GB" sz="4400" dirty="0" smtClean="0"/>
              <a:t>I choose </a:t>
            </a:r>
            <a:r>
              <a:rPr lang="en-GB" sz="4400" dirty="0"/>
              <a:t>to forgive and release anyone who has wounded </a:t>
            </a:r>
            <a:r>
              <a:rPr lang="en-GB" sz="4400" dirty="0" smtClean="0"/>
              <a:t>me </a:t>
            </a:r>
            <a:r>
              <a:rPr lang="en-GB" sz="4400" dirty="0"/>
              <a:t>and created a fear and mistrust of authority </a:t>
            </a:r>
            <a:r>
              <a:rPr lang="en-GB" sz="4400" dirty="0" smtClean="0"/>
              <a:t>figures</a:t>
            </a:r>
            <a:endParaRPr lang="en-GB" sz="4400" dirty="0"/>
          </a:p>
        </p:txBody>
      </p:sp>
    </p:spTree>
    <p:extLst>
      <p:ext uri="{BB962C8B-B14F-4D97-AF65-F5344CB8AC3E}">
        <p14:creationId xmlns:p14="http://schemas.microsoft.com/office/powerpoint/2010/main" val="7833871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I choose to look to my heavenly Father for my acceptance</a:t>
            </a:r>
          </a:p>
          <a:p>
            <a:r>
              <a:rPr lang="en-GB" sz="4400" dirty="0" smtClean="0"/>
              <a:t>I choose not to </a:t>
            </a:r>
            <a:r>
              <a:rPr lang="en-GB" sz="4400" dirty="0" smtClean="0"/>
              <a:t>be bound </a:t>
            </a:r>
            <a:r>
              <a:rPr lang="en-GB" sz="4400" dirty="0" smtClean="0"/>
              <a:t>by my past</a:t>
            </a:r>
          </a:p>
          <a:p>
            <a:r>
              <a:rPr lang="en-GB" sz="4400" dirty="0" smtClean="0"/>
              <a:t>I choose not to be restricted and limited by my past experiences</a:t>
            </a:r>
          </a:p>
          <a:p>
            <a:r>
              <a:rPr lang="en-GB" sz="4400" dirty="0" smtClean="0"/>
              <a:t>I choose to face my fears, my feelings, my hurt, my pain and I choose to let them go</a:t>
            </a:r>
          </a:p>
        </p:txBody>
      </p:sp>
    </p:spTree>
    <p:extLst>
      <p:ext uri="{BB962C8B-B14F-4D97-AF65-F5344CB8AC3E}">
        <p14:creationId xmlns:p14="http://schemas.microsoft.com/office/powerpoint/2010/main" val="14378271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Our spirit is a mountain a place of spiritual authority</a:t>
            </a:r>
          </a:p>
          <a:p>
            <a:r>
              <a:rPr lang="en-GB" sz="4400" dirty="0" smtClean="0"/>
              <a:t>There are thrones on the mountain</a:t>
            </a:r>
          </a:p>
          <a:p>
            <a:r>
              <a:rPr lang="en-GB" sz="4400" dirty="0" smtClean="0"/>
              <a:t>Throne represents the authority to rule and government of our lives</a:t>
            </a:r>
          </a:p>
          <a:p>
            <a:r>
              <a:rPr lang="en-GB" sz="4400" dirty="0" smtClean="0"/>
              <a:t>Depending on who is on the throne we will be at rest or seeking to meet our own needs in our own strength</a:t>
            </a:r>
            <a:endParaRPr lang="en-GB" sz="4400" dirty="0"/>
          </a:p>
        </p:txBody>
      </p:sp>
    </p:spTree>
    <p:extLst>
      <p:ext uri="{BB962C8B-B14F-4D97-AF65-F5344CB8AC3E}">
        <p14:creationId xmlns:p14="http://schemas.microsoft.com/office/powerpoint/2010/main" val="56055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800" dirty="0" smtClean="0"/>
              <a:t>I choose to let go of rejection &amp; insecurity</a:t>
            </a:r>
          </a:p>
          <a:p>
            <a:r>
              <a:rPr lang="en-GB" sz="4800" dirty="0" smtClean="0"/>
              <a:t>I choose to give my heart to You Father afresh today</a:t>
            </a:r>
          </a:p>
          <a:p>
            <a:r>
              <a:rPr lang="en-GB" sz="4800" dirty="0" smtClean="0"/>
              <a:t>I choose to allow you to heal, deliver &amp; restore me</a:t>
            </a:r>
          </a:p>
          <a:p>
            <a:r>
              <a:rPr lang="en-GB" sz="4800" dirty="0" smtClean="0"/>
              <a:t>I </a:t>
            </a:r>
            <a:r>
              <a:rPr lang="en-GB" sz="4800" dirty="0"/>
              <a:t>choose to embrace my destiny</a:t>
            </a:r>
          </a:p>
          <a:p>
            <a:endParaRPr lang="en-GB" sz="4800" dirty="0"/>
          </a:p>
        </p:txBody>
      </p:sp>
    </p:spTree>
    <p:extLst>
      <p:ext uri="{BB962C8B-B14F-4D97-AF65-F5344CB8AC3E}">
        <p14:creationId xmlns:p14="http://schemas.microsoft.com/office/powerpoint/2010/main" val="347472586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I </a:t>
            </a:r>
            <a:r>
              <a:rPr lang="en-GB" sz="4400" dirty="0" smtClean="0"/>
              <a:t>loose each person from an orphan spirit and a spirit of slavery and a spirit of rejection</a:t>
            </a:r>
          </a:p>
          <a:p>
            <a:r>
              <a:rPr lang="en-GB" sz="4400" dirty="0" smtClean="0"/>
              <a:t>I bind </a:t>
            </a:r>
            <a:r>
              <a:rPr lang="en-GB" sz="4400" dirty="0" smtClean="0"/>
              <a:t>each person</a:t>
            </a:r>
            <a:r>
              <a:rPr lang="en-GB" sz="4400" dirty="0" smtClean="0"/>
              <a:t> </a:t>
            </a:r>
            <a:r>
              <a:rPr lang="en-GB" sz="4400" dirty="0" smtClean="0"/>
              <a:t>to their full destinies in heaven &amp; on earth as sons of God</a:t>
            </a:r>
          </a:p>
          <a:p>
            <a:r>
              <a:rPr lang="en-GB" sz="4400" dirty="0" smtClean="0"/>
              <a:t>I speak the blessing of God over each person</a:t>
            </a:r>
          </a:p>
          <a:p>
            <a:endParaRPr lang="en-GB" sz="4400" dirty="0" smtClean="0"/>
          </a:p>
        </p:txBody>
      </p:sp>
    </p:spTree>
    <p:extLst>
      <p:ext uri="{BB962C8B-B14F-4D97-AF65-F5344CB8AC3E}">
        <p14:creationId xmlns:p14="http://schemas.microsoft.com/office/powerpoint/2010/main" val="194977500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err="1" smtClean="0"/>
              <a:t>Num</a:t>
            </a:r>
            <a:r>
              <a:rPr lang="en-GB" sz="4400" dirty="0"/>
              <a:t> 6:24 The Lord bless you, and keep </a:t>
            </a:r>
            <a:r>
              <a:rPr lang="en-GB" sz="4400" dirty="0" smtClean="0"/>
              <a:t>you; 25 </a:t>
            </a:r>
            <a:r>
              <a:rPr lang="en-GB" sz="4400" dirty="0"/>
              <a:t>The Lord make His face shine on </a:t>
            </a:r>
            <a:r>
              <a:rPr lang="en-GB" sz="4400" dirty="0" smtClean="0"/>
              <a:t>you, And </a:t>
            </a:r>
            <a:r>
              <a:rPr lang="en-GB" sz="4400" dirty="0"/>
              <a:t>be gracious to </a:t>
            </a:r>
            <a:r>
              <a:rPr lang="en-GB" sz="4400" dirty="0" smtClean="0"/>
              <a:t>you; 26 </a:t>
            </a:r>
            <a:r>
              <a:rPr lang="en-GB" sz="4400" dirty="0"/>
              <a:t>The Lord lift up His countenance on </a:t>
            </a:r>
            <a:r>
              <a:rPr lang="en-GB" sz="4400" dirty="0" smtClean="0"/>
              <a:t>you, And </a:t>
            </a:r>
            <a:r>
              <a:rPr lang="en-GB" sz="4400" dirty="0"/>
              <a:t>give you peace</a:t>
            </a:r>
            <a:r>
              <a:rPr lang="en-GB" sz="4400" dirty="0" smtClean="0"/>
              <a:t>.’</a:t>
            </a:r>
          </a:p>
          <a:p>
            <a:r>
              <a:rPr lang="en-GB" sz="4400" dirty="0" smtClean="0"/>
              <a:t>It is time to come home </a:t>
            </a:r>
            <a:r>
              <a:rPr lang="en-GB" sz="4400" dirty="0" smtClean="0"/>
              <a:t>and </a:t>
            </a:r>
            <a:r>
              <a:rPr lang="en-GB" sz="4400" dirty="0" smtClean="0"/>
              <a:t>meet </a:t>
            </a:r>
            <a:r>
              <a:rPr lang="en-GB" sz="4400" dirty="0" smtClean="0"/>
              <a:t>with Father </a:t>
            </a:r>
            <a:r>
              <a:rPr lang="en-GB" sz="4400" dirty="0" smtClean="0"/>
              <a:t>God</a:t>
            </a:r>
          </a:p>
          <a:p>
            <a:r>
              <a:rPr lang="en-GB" sz="4400" dirty="0" smtClean="0"/>
              <a:t>Think of the prodigal son or </a:t>
            </a:r>
            <a:r>
              <a:rPr lang="en-GB" sz="4400" dirty="0" smtClean="0"/>
              <a:t>better the loving </a:t>
            </a:r>
            <a:r>
              <a:rPr lang="en-GB" sz="4400" dirty="0" smtClean="0"/>
              <a:t>Father story</a:t>
            </a:r>
            <a:endParaRPr lang="en-GB" sz="4400" dirty="0"/>
          </a:p>
        </p:txBody>
      </p:sp>
    </p:spTree>
    <p:extLst>
      <p:ext uri="{BB962C8B-B14F-4D97-AF65-F5344CB8AC3E}">
        <p14:creationId xmlns:p14="http://schemas.microsoft.com/office/powerpoint/2010/main" val="162745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l="8183" r="8335"/>
          <a:stretch/>
        </p:blipFill>
        <p:spPr>
          <a:xfrm>
            <a:off x="-103770" y="0"/>
            <a:ext cx="9247770" cy="6858000"/>
          </a:xfrm>
          <a:effectLst/>
        </p:spPr>
      </p:pic>
      <p:pic>
        <p:nvPicPr>
          <p:cNvPr id="3" name="07 Track 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39089" y="6168177"/>
            <a:ext cx="406400" cy="406400"/>
          </a:xfrm>
          <a:prstGeom prst="rect">
            <a:avLst/>
          </a:prstGeom>
        </p:spPr>
      </p:pic>
    </p:spTree>
    <p:extLst>
      <p:ext uri="{BB962C8B-B14F-4D97-AF65-F5344CB8AC3E}">
        <p14:creationId xmlns:p14="http://schemas.microsoft.com/office/powerpoint/2010/main" val="62282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800" dirty="0" smtClean="0"/>
              <a:t>Picture the Father kneeling before </a:t>
            </a:r>
            <a:r>
              <a:rPr lang="en-GB" sz="4800" dirty="0" smtClean="0"/>
              <a:t>you now</a:t>
            </a:r>
            <a:endParaRPr lang="en-GB" sz="4800" dirty="0" smtClean="0"/>
          </a:p>
          <a:p>
            <a:r>
              <a:rPr lang="en-GB" sz="4800" dirty="0" smtClean="0"/>
              <a:t>Open your heart to Him and give Him your wounded </a:t>
            </a:r>
            <a:r>
              <a:rPr lang="en-GB" sz="4800" dirty="0" smtClean="0"/>
              <a:t>heart</a:t>
            </a:r>
          </a:p>
          <a:p>
            <a:r>
              <a:rPr lang="en-GB" sz="4800" dirty="0"/>
              <a:t>See the father/mother wounds and the scars over your </a:t>
            </a:r>
            <a:r>
              <a:rPr lang="en-GB" sz="4800" dirty="0" smtClean="0"/>
              <a:t>heart</a:t>
            </a:r>
            <a:endParaRPr lang="en-GB" sz="4800" dirty="0" smtClean="0"/>
          </a:p>
          <a:p>
            <a:r>
              <a:rPr lang="en-GB" sz="4800" dirty="0" smtClean="0"/>
              <a:t>Surrender your wounds to </a:t>
            </a:r>
            <a:r>
              <a:rPr lang="en-GB" sz="4800" dirty="0" smtClean="0"/>
              <a:t>Him</a:t>
            </a:r>
            <a:endParaRPr lang="en-GB" sz="4800" dirty="0" smtClean="0"/>
          </a:p>
        </p:txBody>
      </p:sp>
    </p:spTree>
    <p:extLst>
      <p:ext uri="{BB962C8B-B14F-4D97-AF65-F5344CB8AC3E}">
        <p14:creationId xmlns:p14="http://schemas.microsoft.com/office/powerpoint/2010/main" val="306141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8183" r="8335"/>
          <a:stretch/>
        </p:blipFill>
        <p:spPr>
          <a:xfrm>
            <a:off x="-103770" y="0"/>
            <a:ext cx="9247770" cy="6858000"/>
          </a:xfrm>
          <a:prstGeom prst="rect">
            <a:avLst/>
          </a:prstGeom>
          <a:effectLst/>
        </p:spPr>
      </p:pic>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51886" y="903039"/>
            <a:ext cx="9195885" cy="5949280"/>
          </a:xfrm>
          <a:effectLst/>
        </p:spPr>
        <p:txBody>
          <a:bodyPr lIns="0" tIns="0" rIns="0" bIns="0">
            <a:normAutofit/>
          </a:bodyPr>
          <a:lstStyle/>
          <a:p>
            <a:r>
              <a:rPr lang="en-GB" sz="4800" dirty="0">
                <a:solidFill>
                  <a:schemeClr val="tx1"/>
                </a:solidFill>
              </a:rPr>
              <a:t>Listen to His words of </a:t>
            </a:r>
            <a:r>
              <a:rPr lang="en-GB" sz="4800" dirty="0" smtClean="0">
                <a:solidFill>
                  <a:schemeClr val="tx1"/>
                </a:solidFill>
              </a:rPr>
              <a:t>affirmation</a:t>
            </a:r>
            <a:endParaRPr lang="en-GB" sz="4800" dirty="0" smtClean="0">
              <a:solidFill>
                <a:schemeClr val="tx1"/>
              </a:solidFill>
            </a:endParaRPr>
          </a:p>
          <a:p>
            <a:r>
              <a:rPr lang="en-GB" sz="4800" dirty="0" smtClean="0">
                <a:solidFill>
                  <a:schemeClr val="tx1"/>
                </a:solidFill>
              </a:rPr>
              <a:t>Here </a:t>
            </a:r>
            <a:r>
              <a:rPr lang="en-GB" sz="4800" dirty="0">
                <a:solidFill>
                  <a:schemeClr val="tx1"/>
                </a:solidFill>
              </a:rPr>
              <a:t>the voice of Father God - I love you my child - I love, I </a:t>
            </a:r>
            <a:r>
              <a:rPr lang="en-GB" sz="4800" dirty="0" smtClean="0">
                <a:solidFill>
                  <a:schemeClr val="tx1"/>
                </a:solidFill>
              </a:rPr>
              <a:t>love, I love you</a:t>
            </a:r>
          </a:p>
          <a:p>
            <a:r>
              <a:rPr lang="en-GB" sz="4800" dirty="0" smtClean="0">
                <a:solidFill>
                  <a:schemeClr val="tx1"/>
                </a:solidFill>
              </a:rPr>
              <a:t>Feel the healing restoring power of those words </a:t>
            </a:r>
            <a:r>
              <a:rPr lang="en-GB" sz="4800" dirty="0" smtClean="0">
                <a:solidFill>
                  <a:schemeClr val="tx1"/>
                </a:solidFill>
              </a:rPr>
              <a:t>removing your scars and healing your wounds</a:t>
            </a:r>
            <a:endParaRPr lang="en-GB" sz="4800" dirty="0">
              <a:solidFill>
                <a:schemeClr val="tx1"/>
              </a:solidFill>
            </a:endParaRPr>
          </a:p>
          <a:p>
            <a:endParaRPr lang="en-GB" sz="4400" dirty="0"/>
          </a:p>
        </p:txBody>
      </p:sp>
    </p:spTree>
    <p:extLst>
      <p:ext uri="{BB962C8B-B14F-4D97-AF65-F5344CB8AC3E}">
        <p14:creationId xmlns:p14="http://schemas.microsoft.com/office/powerpoint/2010/main" val="246254934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8183" r="8335"/>
          <a:stretch/>
        </p:blipFill>
        <p:spPr>
          <a:xfrm>
            <a:off x="-103770" y="0"/>
            <a:ext cx="9247770" cy="6858000"/>
          </a:xfrm>
          <a:prstGeom prst="rect">
            <a:avLst/>
          </a:prstGeom>
          <a:effectLst/>
        </p:spPr>
      </p:pic>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solidFill>
                  <a:schemeClr val="tx1"/>
                </a:solidFill>
              </a:rPr>
              <a:t>I accept you as my child</a:t>
            </a:r>
          </a:p>
          <a:p>
            <a:r>
              <a:rPr lang="en-GB" sz="4400" dirty="0" smtClean="0">
                <a:solidFill>
                  <a:schemeClr val="tx1"/>
                </a:solidFill>
              </a:rPr>
              <a:t>I affirm who you truly are</a:t>
            </a:r>
          </a:p>
          <a:p>
            <a:r>
              <a:rPr lang="en-GB" sz="4400" dirty="0" smtClean="0">
                <a:solidFill>
                  <a:schemeClr val="tx1"/>
                </a:solidFill>
              </a:rPr>
              <a:t>I receive you and adopt you into My family</a:t>
            </a:r>
          </a:p>
          <a:p>
            <a:r>
              <a:rPr lang="en-GB" sz="4400" dirty="0" smtClean="0">
                <a:solidFill>
                  <a:schemeClr val="tx1"/>
                </a:solidFill>
              </a:rPr>
              <a:t>I give you My love, My time, My affirmation, My approval</a:t>
            </a:r>
          </a:p>
          <a:p>
            <a:r>
              <a:rPr lang="en-GB" sz="4400" dirty="0" smtClean="0">
                <a:solidFill>
                  <a:schemeClr val="tx1"/>
                </a:solidFill>
              </a:rPr>
              <a:t>I give Myself to you</a:t>
            </a:r>
          </a:p>
        </p:txBody>
      </p:sp>
    </p:spTree>
    <p:extLst>
      <p:ext uri="{BB962C8B-B14F-4D97-AF65-F5344CB8AC3E}">
        <p14:creationId xmlns:p14="http://schemas.microsoft.com/office/powerpoint/2010/main" val="345393045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8183" r="8335"/>
          <a:stretch/>
        </p:blipFill>
        <p:spPr>
          <a:xfrm>
            <a:off x="-103770" y="0"/>
            <a:ext cx="9247770" cy="6858000"/>
          </a:xfrm>
          <a:prstGeom prst="rect">
            <a:avLst/>
          </a:prstGeom>
          <a:effectLst/>
        </p:spPr>
      </p:pic>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103770" y="908720"/>
            <a:ext cx="9247770" cy="5949280"/>
          </a:xfrm>
          <a:effectLst/>
        </p:spPr>
        <p:txBody>
          <a:bodyPr lIns="0" tIns="0" rIns="0" bIns="0">
            <a:normAutofit fontScale="92500" lnSpcReduction="10000"/>
          </a:bodyPr>
          <a:lstStyle/>
          <a:p>
            <a:r>
              <a:rPr lang="en-GB" sz="4400" dirty="0" smtClean="0">
                <a:solidFill>
                  <a:schemeClr val="tx1"/>
                </a:solidFill>
              </a:rPr>
              <a:t>Picture yourself walking up to God as your Father carrying any guilt, shame or condemnation you feel</a:t>
            </a:r>
          </a:p>
          <a:p>
            <a:r>
              <a:rPr lang="en-GB" sz="4400" dirty="0" smtClean="0">
                <a:solidFill>
                  <a:schemeClr val="tx1"/>
                </a:solidFill>
              </a:rPr>
              <a:t>Picture the Father with love and longing in His </a:t>
            </a:r>
            <a:r>
              <a:rPr lang="en-GB" sz="4400" dirty="0" smtClean="0">
                <a:solidFill>
                  <a:schemeClr val="tx1"/>
                </a:solidFill>
              </a:rPr>
              <a:t>eyes waiting for you </a:t>
            </a:r>
            <a:endParaRPr lang="en-GB" sz="4400" dirty="0" smtClean="0">
              <a:solidFill>
                <a:schemeClr val="tx1"/>
              </a:solidFill>
            </a:endParaRPr>
          </a:p>
          <a:p>
            <a:r>
              <a:rPr lang="en-GB" sz="4400" dirty="0" smtClean="0">
                <a:solidFill>
                  <a:schemeClr val="tx1"/>
                </a:solidFill>
              </a:rPr>
              <a:t>Picture the Father with arms open and a loving smile on His face</a:t>
            </a:r>
          </a:p>
          <a:p>
            <a:r>
              <a:rPr lang="en-GB" sz="4400" dirty="0" smtClean="0">
                <a:solidFill>
                  <a:schemeClr val="tx1"/>
                </a:solidFill>
              </a:rPr>
              <a:t>Drop everything you are carrying</a:t>
            </a:r>
          </a:p>
          <a:p>
            <a:r>
              <a:rPr lang="en-GB" sz="4400" dirty="0" smtClean="0">
                <a:solidFill>
                  <a:schemeClr val="tx1"/>
                </a:solidFill>
              </a:rPr>
              <a:t>Picture the Father embracing you</a:t>
            </a:r>
            <a:endParaRPr lang="en-GB" sz="4400" dirty="0">
              <a:solidFill>
                <a:schemeClr val="tx1"/>
              </a:solidFill>
            </a:endParaRPr>
          </a:p>
        </p:txBody>
      </p:sp>
    </p:spTree>
    <p:extLst>
      <p:ext uri="{BB962C8B-B14F-4D97-AF65-F5344CB8AC3E}">
        <p14:creationId xmlns:p14="http://schemas.microsoft.com/office/powerpoint/2010/main" val="161628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8183" r="8335"/>
          <a:stretch/>
        </p:blipFill>
        <p:spPr>
          <a:xfrm>
            <a:off x="-103770" y="0"/>
            <a:ext cx="9247770" cy="6858000"/>
          </a:xfrm>
          <a:prstGeom prst="rect">
            <a:avLst/>
          </a:prstGeom>
          <a:effectLst/>
        </p:spPr>
      </p:pic>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103770" y="1052134"/>
            <a:ext cx="9247770" cy="5805866"/>
          </a:xfrm>
        </p:spPr>
        <p:txBody>
          <a:bodyPr>
            <a:normAutofit lnSpcReduction="10000"/>
          </a:bodyPr>
          <a:lstStyle/>
          <a:p>
            <a:r>
              <a:rPr lang="en-GB" dirty="0" smtClean="0">
                <a:solidFill>
                  <a:schemeClr val="tx1"/>
                </a:solidFill>
              </a:rPr>
              <a:t>Feel the pleasure of the Father’s heart </a:t>
            </a:r>
            <a:r>
              <a:rPr lang="en-GB" dirty="0" smtClean="0">
                <a:solidFill>
                  <a:schemeClr val="tx1"/>
                </a:solidFill>
              </a:rPr>
              <a:t>as </a:t>
            </a:r>
            <a:r>
              <a:rPr lang="en-GB" dirty="0" smtClean="0">
                <a:solidFill>
                  <a:schemeClr val="tx1"/>
                </a:solidFill>
              </a:rPr>
              <a:t>He embraces you</a:t>
            </a:r>
          </a:p>
          <a:p>
            <a:r>
              <a:rPr lang="en-GB" dirty="0" smtClean="0">
                <a:solidFill>
                  <a:schemeClr val="tx1"/>
                </a:solidFill>
              </a:rPr>
              <a:t>He removes all your guilt, shame and condemnation</a:t>
            </a:r>
          </a:p>
          <a:p>
            <a:r>
              <a:rPr lang="en-GB" dirty="0" smtClean="0">
                <a:solidFill>
                  <a:schemeClr val="tx1"/>
                </a:solidFill>
              </a:rPr>
              <a:t>He forgives all your sin and cleanses your life from all your </a:t>
            </a:r>
            <a:r>
              <a:rPr lang="en-GB" dirty="0" smtClean="0">
                <a:solidFill>
                  <a:schemeClr val="tx1"/>
                </a:solidFill>
              </a:rPr>
              <a:t>past</a:t>
            </a:r>
          </a:p>
          <a:p>
            <a:r>
              <a:rPr lang="en-GB" dirty="0" smtClean="0">
                <a:solidFill>
                  <a:schemeClr val="tx1"/>
                </a:solidFill>
              </a:rPr>
              <a:t>Choose to forgive and release yourself</a:t>
            </a:r>
            <a:endParaRPr lang="en-GB" dirty="0" smtClean="0">
              <a:solidFill>
                <a:schemeClr val="tx1"/>
              </a:solidFill>
            </a:endParaRPr>
          </a:p>
          <a:p>
            <a:r>
              <a:rPr lang="en-GB" dirty="0" smtClean="0">
                <a:solidFill>
                  <a:schemeClr val="tx1"/>
                </a:solidFill>
              </a:rPr>
              <a:t>He gives you new white robes of righteousness</a:t>
            </a:r>
          </a:p>
          <a:p>
            <a:endParaRPr lang="en-GB" dirty="0" smtClean="0"/>
          </a:p>
          <a:p>
            <a:endParaRPr lang="en-GB" dirty="0"/>
          </a:p>
        </p:txBody>
      </p:sp>
    </p:spTree>
    <p:extLst>
      <p:ext uri="{BB962C8B-B14F-4D97-AF65-F5344CB8AC3E}">
        <p14:creationId xmlns:p14="http://schemas.microsoft.com/office/powerpoint/2010/main" val="100849890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8183" r="8335"/>
          <a:stretch/>
        </p:blipFill>
        <p:spPr>
          <a:xfrm>
            <a:off x="-103770" y="0"/>
            <a:ext cx="9247770" cy="6858000"/>
          </a:xfrm>
          <a:prstGeom prst="rect">
            <a:avLst/>
          </a:prstGeom>
          <a:effectLst/>
        </p:spPr>
      </p:pic>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p:txBody>
          <a:bodyPr>
            <a:noAutofit/>
          </a:bodyPr>
          <a:lstStyle/>
          <a:p>
            <a:r>
              <a:rPr lang="en-GB" sz="4200" dirty="0" smtClean="0">
                <a:solidFill>
                  <a:schemeClr val="tx1"/>
                </a:solidFill>
              </a:rPr>
              <a:t>He gives you a ring of sonship and seals you with His love and affirmation</a:t>
            </a:r>
          </a:p>
          <a:p>
            <a:r>
              <a:rPr lang="en-GB" sz="4200" dirty="0" smtClean="0">
                <a:solidFill>
                  <a:schemeClr val="tx1"/>
                </a:solidFill>
              </a:rPr>
              <a:t>The angels celebrate and rejoice arou</a:t>
            </a:r>
            <a:r>
              <a:rPr lang="en-GB" sz="4200" dirty="0">
                <a:solidFill>
                  <a:schemeClr val="tx1"/>
                </a:solidFill>
              </a:rPr>
              <a:t>n</a:t>
            </a:r>
            <a:r>
              <a:rPr lang="en-GB" sz="4200" dirty="0" smtClean="0">
                <a:solidFill>
                  <a:schemeClr val="tx1"/>
                </a:solidFill>
              </a:rPr>
              <a:t>d you</a:t>
            </a:r>
          </a:p>
          <a:p>
            <a:r>
              <a:rPr lang="en-GB" sz="4200" dirty="0" smtClean="0">
                <a:solidFill>
                  <a:schemeClr val="tx1"/>
                </a:solidFill>
              </a:rPr>
              <a:t>Let Him minister to your heart and mind</a:t>
            </a:r>
          </a:p>
          <a:p>
            <a:r>
              <a:rPr lang="en-GB" sz="4200" dirty="0" smtClean="0">
                <a:solidFill>
                  <a:schemeClr val="tx1"/>
                </a:solidFill>
              </a:rPr>
              <a:t>Let Him speak the truth into your heart</a:t>
            </a:r>
          </a:p>
          <a:p>
            <a:r>
              <a:rPr lang="en-GB" sz="4200" dirty="0" smtClean="0">
                <a:solidFill>
                  <a:schemeClr val="tx1"/>
                </a:solidFill>
              </a:rPr>
              <a:t>Let Him renew your mind with that truth</a:t>
            </a:r>
            <a:endParaRPr lang="en-GB" sz="4200" dirty="0">
              <a:solidFill>
                <a:schemeClr val="tx1"/>
              </a:solidFill>
            </a:endParaRPr>
          </a:p>
        </p:txBody>
      </p:sp>
    </p:spTree>
    <p:extLst>
      <p:ext uri="{BB962C8B-B14F-4D97-AF65-F5344CB8AC3E}">
        <p14:creationId xmlns:p14="http://schemas.microsoft.com/office/powerpoint/2010/main" val="34920104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Who is on the throne of your life</a:t>
            </a:r>
          </a:p>
          <a:p>
            <a:r>
              <a:rPr lang="en-GB" sz="4400" dirty="0" smtClean="0"/>
              <a:t>Who is in charge of your life</a:t>
            </a:r>
          </a:p>
          <a:p>
            <a:endParaRPr lang="en-GB" sz="4400" dirty="0" smtClean="0"/>
          </a:p>
          <a:p>
            <a:endParaRPr lang="en-GB" sz="44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2525" y="2386454"/>
            <a:ext cx="3279775"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951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8183" r="8335"/>
          <a:stretch/>
        </p:blipFill>
        <p:spPr>
          <a:xfrm>
            <a:off x="-103770" y="0"/>
            <a:ext cx="9247770" cy="6858000"/>
          </a:xfrm>
          <a:prstGeom prst="rect">
            <a:avLst/>
          </a:prstGeom>
          <a:effectLst/>
        </p:spPr>
      </p:pic>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solidFill>
                  <a:schemeClr val="tx1"/>
                </a:solidFill>
              </a:rPr>
              <a:t>I call out your spiritual identity as my </a:t>
            </a:r>
            <a:r>
              <a:rPr lang="en-GB" sz="4400" dirty="0" smtClean="0">
                <a:solidFill>
                  <a:schemeClr val="tx1"/>
                </a:solidFill>
              </a:rPr>
              <a:t>child</a:t>
            </a:r>
            <a:endParaRPr lang="en-GB" sz="4400" dirty="0" smtClean="0">
              <a:solidFill>
                <a:schemeClr val="tx1"/>
              </a:solidFill>
            </a:endParaRPr>
          </a:p>
          <a:p>
            <a:r>
              <a:rPr lang="en-GB" sz="4400" dirty="0" smtClean="0">
                <a:solidFill>
                  <a:schemeClr val="tx1"/>
                </a:solidFill>
              </a:rPr>
              <a:t>I call you my child and I restore your eternal identity</a:t>
            </a:r>
            <a:endParaRPr lang="en-GB" sz="4400" dirty="0">
              <a:solidFill>
                <a:schemeClr val="tx1"/>
              </a:solidFill>
            </a:endParaRPr>
          </a:p>
          <a:p>
            <a:r>
              <a:rPr lang="en-GB" sz="4400" dirty="0" smtClean="0">
                <a:solidFill>
                  <a:schemeClr val="tx1"/>
                </a:solidFill>
              </a:rPr>
              <a:t>I invest you with the authority as princes and princesses to subdue, rule and manifest My kingdom on earth as it is in heaven</a:t>
            </a:r>
            <a:endParaRPr lang="en-GB" sz="4400" dirty="0">
              <a:solidFill>
                <a:schemeClr val="tx1"/>
              </a:solidFill>
            </a:endParaRPr>
          </a:p>
        </p:txBody>
      </p:sp>
    </p:spTree>
    <p:extLst>
      <p:ext uri="{BB962C8B-B14F-4D97-AF65-F5344CB8AC3E}">
        <p14:creationId xmlns:p14="http://schemas.microsoft.com/office/powerpoint/2010/main" val="268478266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8183" r="8335"/>
          <a:stretch/>
        </p:blipFill>
        <p:spPr>
          <a:xfrm>
            <a:off x="-103770" y="0"/>
            <a:ext cx="9247770" cy="6858000"/>
          </a:xfrm>
          <a:effectLst/>
        </p:spPr>
      </p:pic>
    </p:spTree>
    <p:extLst>
      <p:ext uri="{BB962C8B-B14F-4D97-AF65-F5344CB8AC3E}">
        <p14:creationId xmlns:p14="http://schemas.microsoft.com/office/powerpoint/2010/main" val="14303179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34830" cy="6849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705788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p:txBody>
          <a:bodyPr/>
          <a:lstStyle/>
          <a:p>
            <a:endParaRPr lang="en-GB" dirty="0"/>
          </a:p>
        </p:txBody>
      </p:sp>
    </p:spTree>
    <p:extLst>
      <p:ext uri="{BB962C8B-B14F-4D97-AF65-F5344CB8AC3E}">
        <p14:creationId xmlns:p14="http://schemas.microsoft.com/office/powerpoint/2010/main" val="10433943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p:txBody>
          <a:bodyPr/>
          <a:lstStyle/>
          <a:p>
            <a:r>
              <a:rPr lang="en-GB" dirty="0" smtClean="0"/>
              <a:t>Judgment – verdicts of the judge passed in our favour</a:t>
            </a:r>
          </a:p>
          <a:p>
            <a:r>
              <a:rPr lang="en-GB" dirty="0" smtClean="0"/>
              <a:t>Releases Provision Protection Direction</a:t>
            </a:r>
          </a:p>
          <a:p>
            <a:r>
              <a:rPr lang="en-GB" dirty="0" smtClean="0"/>
              <a:t>Justice - </a:t>
            </a:r>
          </a:p>
          <a:p>
            <a:r>
              <a:rPr lang="en-GB" dirty="0" smtClean="0"/>
              <a:t>Holiness - </a:t>
            </a:r>
            <a:endParaRPr lang="en-GB" dirty="0"/>
          </a:p>
        </p:txBody>
      </p:sp>
    </p:spTree>
    <p:extLst>
      <p:ext uri="{BB962C8B-B14F-4D97-AF65-F5344CB8AC3E}">
        <p14:creationId xmlns:p14="http://schemas.microsoft.com/office/powerpoint/2010/main" val="244642397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Adoption</a:t>
            </a:r>
          </a:p>
          <a:p>
            <a:r>
              <a:rPr lang="en-GB" sz="4400" dirty="0" smtClean="0"/>
              <a:t>Restoration to the Father’s heart</a:t>
            </a:r>
          </a:p>
          <a:p>
            <a:r>
              <a:rPr lang="en-GB" sz="4400" dirty="0" smtClean="0"/>
              <a:t>Fathers heart in eternity</a:t>
            </a:r>
          </a:p>
          <a:p>
            <a:endParaRPr lang="en-GB" sz="4400" dirty="0"/>
          </a:p>
        </p:txBody>
      </p:sp>
    </p:spTree>
    <p:extLst>
      <p:ext uri="{BB962C8B-B14F-4D97-AF65-F5344CB8AC3E}">
        <p14:creationId xmlns:p14="http://schemas.microsoft.com/office/powerpoint/2010/main" val="229700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404882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1052736"/>
            <a:ext cx="9144000" cy="5805264"/>
          </a:xfrm>
        </p:spPr>
        <p:txBody>
          <a:bodyPr/>
          <a:lstStyle/>
          <a:p>
            <a:r>
              <a:rPr lang="en-GB" dirty="0" smtClean="0"/>
              <a:t>Names of God reveal his character nature</a:t>
            </a:r>
          </a:p>
          <a:p>
            <a:r>
              <a:rPr lang="en-GB" dirty="0" smtClean="0"/>
              <a:t>El-</a:t>
            </a:r>
            <a:r>
              <a:rPr lang="en-GB" dirty="0" err="1" smtClean="0"/>
              <a:t>shaddai</a:t>
            </a:r>
            <a:r>
              <a:rPr lang="en-GB" dirty="0" smtClean="0"/>
              <a:t> – the almighty Gen 17:1-2</a:t>
            </a:r>
          </a:p>
          <a:p>
            <a:r>
              <a:rPr lang="en-GB" dirty="0" smtClean="0"/>
              <a:t>Jehovah-Jireh Lord our provider Gen22:14</a:t>
            </a:r>
          </a:p>
          <a:p>
            <a:r>
              <a:rPr lang="en-GB" dirty="0" smtClean="0"/>
              <a:t>Jehovah-Rapha healer</a:t>
            </a:r>
          </a:p>
          <a:p>
            <a:r>
              <a:rPr lang="en-GB" dirty="0" smtClean="0"/>
              <a:t>Jehovah-</a:t>
            </a:r>
            <a:r>
              <a:rPr lang="en-GB" dirty="0" err="1" smtClean="0"/>
              <a:t>Tsisqenu</a:t>
            </a:r>
            <a:r>
              <a:rPr lang="en-GB" dirty="0" smtClean="0"/>
              <a:t> righteousness</a:t>
            </a:r>
          </a:p>
          <a:p>
            <a:r>
              <a:rPr lang="en-GB" dirty="0" smtClean="0"/>
              <a:t>Jehovah-</a:t>
            </a:r>
            <a:r>
              <a:rPr lang="en-GB" dirty="0" err="1" smtClean="0"/>
              <a:t>Nissi</a:t>
            </a:r>
            <a:r>
              <a:rPr lang="en-GB" dirty="0" smtClean="0"/>
              <a:t> banner</a:t>
            </a:r>
          </a:p>
          <a:p>
            <a:r>
              <a:rPr lang="en-GB" dirty="0" smtClean="0"/>
              <a:t>Jehovah-shalom peace</a:t>
            </a:r>
          </a:p>
          <a:p>
            <a:r>
              <a:rPr lang="en-GB" dirty="0" smtClean="0"/>
              <a:t>Jehovah-</a:t>
            </a:r>
            <a:r>
              <a:rPr lang="en-GB" dirty="0" err="1" smtClean="0"/>
              <a:t>shammah</a:t>
            </a:r>
            <a:r>
              <a:rPr lang="en-GB" dirty="0" smtClean="0"/>
              <a:t> is there</a:t>
            </a:r>
            <a:endParaRPr lang="en-GB" dirty="0"/>
          </a:p>
        </p:txBody>
      </p:sp>
    </p:spTree>
    <p:extLst>
      <p:ext uri="{BB962C8B-B14F-4D97-AF65-F5344CB8AC3E}">
        <p14:creationId xmlns:p14="http://schemas.microsoft.com/office/powerpoint/2010/main" val="385630579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1052736"/>
            <a:ext cx="9144000" cy="5805264"/>
          </a:xfrm>
        </p:spPr>
        <p:txBody>
          <a:bodyPr/>
          <a:lstStyle/>
          <a:p>
            <a:r>
              <a:rPr lang="en-GB" dirty="0" smtClean="0"/>
              <a:t>Jehovah </a:t>
            </a:r>
            <a:r>
              <a:rPr lang="en-GB" dirty="0" err="1" smtClean="0"/>
              <a:t>M’kedesh</a:t>
            </a:r>
            <a:r>
              <a:rPr lang="en-GB" dirty="0" smtClean="0"/>
              <a:t> Lord my sanctifier </a:t>
            </a:r>
          </a:p>
          <a:p>
            <a:r>
              <a:rPr lang="en-GB" dirty="0" smtClean="0"/>
              <a:t>Jehovah-</a:t>
            </a:r>
            <a:r>
              <a:rPr lang="en-GB" dirty="0" err="1" smtClean="0"/>
              <a:t>sabaoth</a:t>
            </a:r>
            <a:r>
              <a:rPr lang="en-GB" dirty="0" smtClean="0"/>
              <a:t> Lord of hosts</a:t>
            </a:r>
          </a:p>
          <a:p>
            <a:r>
              <a:rPr lang="en-GB" dirty="0" smtClean="0"/>
              <a:t>Meditate on God’s acts –testimony</a:t>
            </a:r>
          </a:p>
          <a:p>
            <a:r>
              <a:rPr lang="en-GB" dirty="0" smtClean="0"/>
              <a:t>Rev 19:10</a:t>
            </a:r>
          </a:p>
          <a:p>
            <a:r>
              <a:rPr lang="en-GB" dirty="0" err="1" smtClean="0"/>
              <a:t>Heb</a:t>
            </a:r>
            <a:r>
              <a:rPr lang="en-GB" dirty="0" smtClean="0"/>
              <a:t> 13:8</a:t>
            </a:r>
          </a:p>
          <a:p>
            <a:r>
              <a:rPr lang="en-GB" dirty="0" smtClean="0"/>
              <a:t>Psa 77:10-12</a:t>
            </a:r>
          </a:p>
          <a:p>
            <a:r>
              <a:rPr lang="en-GB" dirty="0" smtClean="0"/>
              <a:t>Psa 143:5</a:t>
            </a:r>
          </a:p>
          <a:p>
            <a:endParaRPr lang="en-GB" dirty="0"/>
          </a:p>
        </p:txBody>
      </p:sp>
    </p:spTree>
    <p:extLst>
      <p:ext uri="{BB962C8B-B14F-4D97-AF65-F5344CB8AC3E}">
        <p14:creationId xmlns:p14="http://schemas.microsoft.com/office/powerpoint/2010/main" val="108249308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Sonship</a:t>
            </a:r>
          </a:p>
          <a:p>
            <a:r>
              <a:rPr lang="en-GB" sz="4400" dirty="0" smtClean="0"/>
              <a:t>Adoption</a:t>
            </a:r>
          </a:p>
          <a:p>
            <a:r>
              <a:rPr lang="en-GB" sz="4400" dirty="0" smtClean="0"/>
              <a:t>God is our Father</a:t>
            </a:r>
          </a:p>
          <a:p>
            <a:r>
              <a:rPr lang="en-GB" sz="4400" dirty="0" smtClean="0"/>
              <a:t>Can we embrace our  sonship</a:t>
            </a:r>
          </a:p>
          <a:p>
            <a:endParaRPr lang="en-GB" sz="4400" dirty="0" smtClean="0"/>
          </a:p>
          <a:p>
            <a:endParaRPr lang="en-GB" sz="4400" dirty="0"/>
          </a:p>
        </p:txBody>
      </p:sp>
    </p:spTree>
    <p:extLst>
      <p:ext uri="{BB962C8B-B14F-4D97-AF65-F5344CB8AC3E}">
        <p14:creationId xmlns:p14="http://schemas.microsoft.com/office/powerpoint/2010/main" val="398749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2850" name="Rectangle 2"/>
          <p:cNvSpPr>
            <a:spLocks noGrp="1" noChangeArrowheads="1"/>
          </p:cNvSpPr>
          <p:nvPr>
            <p:ph type="title"/>
          </p:nvPr>
        </p:nvSpPr>
        <p:spPr>
          <a:xfrm>
            <a:off x="0" y="-1"/>
            <a:ext cx="9144000" cy="760491"/>
          </a:xfrm>
          <a:noFill/>
        </p:spPr>
        <p:txBody>
          <a:bodyPr lIns="0" tIns="0" rIns="0" bIns="0" anchor="t"/>
          <a:lstStyle/>
          <a:p>
            <a:r>
              <a:rPr lang="en-GB" sz="4400" dirty="0">
                <a:effectLst>
                  <a:outerShdw blurRad="38100" dist="38100" dir="2700000" algn="tl">
                    <a:srgbClr val="000000"/>
                  </a:outerShdw>
                </a:effectLst>
              </a:rPr>
              <a:t>Engaging God the Father</a:t>
            </a:r>
            <a:endParaRPr lang="en-GB" sz="4200" dirty="0"/>
          </a:p>
        </p:txBody>
      </p:sp>
      <p:sp>
        <p:nvSpPr>
          <p:cNvPr id="1102851" name="Rectangle 3"/>
          <p:cNvSpPr>
            <a:spLocks noGrp="1" noChangeArrowheads="1"/>
          </p:cNvSpPr>
          <p:nvPr>
            <p:ph type="body" idx="1"/>
          </p:nvPr>
        </p:nvSpPr>
        <p:spPr>
          <a:xfrm>
            <a:off x="0" y="908050"/>
            <a:ext cx="9144000" cy="5949950"/>
          </a:xfrm>
        </p:spPr>
        <p:txBody>
          <a:bodyPr>
            <a:noAutofit/>
          </a:bodyPr>
          <a:lstStyle/>
          <a:p>
            <a:pPr>
              <a:spcBef>
                <a:spcPts val="600"/>
              </a:spcBef>
            </a:pPr>
            <a:r>
              <a:rPr lang="en-GB" sz="3800" dirty="0" smtClean="0"/>
              <a:t>If God is on the throne of our lives on the seat </a:t>
            </a:r>
            <a:r>
              <a:rPr lang="en-GB" sz="3800" dirty="0" smtClean="0"/>
              <a:t>of</a:t>
            </a:r>
            <a:r>
              <a:rPr lang="en-GB" sz="3800" dirty="0" smtClean="0"/>
              <a:t> Rest and government we can live our lives in </a:t>
            </a:r>
            <a:r>
              <a:rPr lang="en-GB" sz="3800" dirty="0"/>
              <a:t>the eye of the storm</a:t>
            </a:r>
          </a:p>
          <a:p>
            <a:pPr>
              <a:spcBef>
                <a:spcPts val="600"/>
              </a:spcBef>
            </a:pPr>
            <a:r>
              <a:rPr lang="en-GB" sz="3800" dirty="0"/>
              <a:t>Jesus </a:t>
            </a:r>
            <a:r>
              <a:rPr lang="en-GB" sz="3800" dirty="0" smtClean="0"/>
              <a:t>was our example, </a:t>
            </a:r>
            <a:r>
              <a:rPr lang="en-GB" sz="3800" dirty="0"/>
              <a:t>asleep in the </a:t>
            </a:r>
            <a:r>
              <a:rPr lang="en-GB" sz="3800" dirty="0" smtClean="0"/>
              <a:t>boat when all the disciples were fearful and panic stricken in the storm</a:t>
            </a:r>
            <a:endParaRPr lang="en-GB" sz="3800" dirty="0"/>
          </a:p>
          <a:p>
            <a:pPr>
              <a:spcBef>
                <a:spcPts val="600"/>
              </a:spcBef>
            </a:pPr>
            <a:r>
              <a:rPr lang="en-GB" sz="3800" dirty="0" smtClean="0"/>
              <a:t>When our peace </a:t>
            </a:r>
            <a:r>
              <a:rPr lang="en-GB" sz="3800" dirty="0"/>
              <a:t>&amp; </a:t>
            </a:r>
            <a:r>
              <a:rPr lang="en-GB" sz="3800" dirty="0" smtClean="0"/>
              <a:t>joy come from our </a:t>
            </a:r>
            <a:r>
              <a:rPr lang="en-GB" sz="3800" dirty="0"/>
              <a:t>relationship </a:t>
            </a:r>
            <a:r>
              <a:rPr lang="en-GB" sz="3800" dirty="0" smtClean="0"/>
              <a:t>with God as </a:t>
            </a:r>
            <a:r>
              <a:rPr lang="en-GB" sz="3800" dirty="0" smtClean="0"/>
              <a:t>His children they do not need to be</a:t>
            </a:r>
            <a:r>
              <a:rPr lang="en-GB" sz="3800" dirty="0" smtClean="0"/>
              <a:t> </a:t>
            </a:r>
            <a:r>
              <a:rPr lang="en-GB" sz="3800" dirty="0" smtClean="0"/>
              <a:t>affected by the </a:t>
            </a:r>
            <a:r>
              <a:rPr lang="en-GB" sz="3800" dirty="0" smtClean="0"/>
              <a:t>circumstances around us</a:t>
            </a:r>
          </a:p>
        </p:txBody>
      </p:sp>
    </p:spTree>
    <p:extLst>
      <p:ext uri="{BB962C8B-B14F-4D97-AF65-F5344CB8AC3E}">
        <p14:creationId xmlns:p14="http://schemas.microsoft.com/office/powerpoint/2010/main" val="36146649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28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028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028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2851"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Salvation does not make us slaves (i.e., servile followers of a tyrannical </a:t>
            </a:r>
            <a:r>
              <a:rPr lang="en-GB" sz="4400" dirty="0" smtClean="0"/>
              <a:t>God</a:t>
            </a:r>
            <a:r>
              <a:rPr lang="en-GB" sz="4400" dirty="0"/>
              <a:t>). Rather, this great salvation makes us sons (i.e</a:t>
            </a:r>
            <a:r>
              <a:rPr lang="en-GB" sz="4400" dirty="0" smtClean="0"/>
              <a:t>. </a:t>
            </a:r>
            <a:r>
              <a:rPr lang="en-GB" sz="4400" dirty="0"/>
              <a:t>grateful followers of a loving </a:t>
            </a:r>
            <a:r>
              <a:rPr lang="en-GB" sz="4400" dirty="0" smtClean="0"/>
              <a:t>Father)</a:t>
            </a:r>
            <a:endParaRPr lang="en-GB" sz="4400" dirty="0"/>
          </a:p>
          <a:p>
            <a:r>
              <a:rPr lang="en-GB" sz="4400" dirty="0" smtClean="0"/>
              <a:t>The </a:t>
            </a:r>
            <a:r>
              <a:rPr lang="en-GB" sz="4400" dirty="0"/>
              <a:t>source of our </a:t>
            </a:r>
            <a:r>
              <a:rPr lang="en-GB" sz="4400" dirty="0" smtClean="0"/>
              <a:t>redemption </a:t>
            </a:r>
            <a:r>
              <a:rPr lang="en-GB" sz="4400" dirty="0"/>
              <a:t>and adoption originated in the loving, sovereign plan of God the Father. </a:t>
            </a:r>
            <a:endParaRPr lang="en-GB" sz="4400" dirty="0" smtClean="0"/>
          </a:p>
        </p:txBody>
      </p:sp>
    </p:spTree>
    <p:extLst>
      <p:ext uri="{BB962C8B-B14F-4D97-AF65-F5344CB8AC3E}">
        <p14:creationId xmlns:p14="http://schemas.microsoft.com/office/powerpoint/2010/main" val="84347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a:t>To be liberated as a slave is great! But then to be adopted as a son and made a co-heir of </a:t>
            </a:r>
            <a:r>
              <a:rPr lang="en-GB" sz="4400" dirty="0" smtClean="0"/>
              <a:t>the </a:t>
            </a:r>
            <a:r>
              <a:rPr lang="en-GB" sz="4400" dirty="0"/>
              <a:t>Father’s entire estate is astounding! </a:t>
            </a:r>
          </a:p>
          <a:p>
            <a:r>
              <a:rPr lang="en-GB" sz="4400" dirty="0"/>
              <a:t>The shift from slave to son language is </a:t>
            </a:r>
            <a:r>
              <a:rPr lang="en-GB" sz="4400" dirty="0" smtClean="0"/>
              <a:t>remarkable</a:t>
            </a:r>
          </a:p>
          <a:p>
            <a:r>
              <a:rPr lang="en-GB" sz="4400" dirty="0" smtClean="0"/>
              <a:t>By </a:t>
            </a:r>
            <a:r>
              <a:rPr lang="en-GB" sz="4400" dirty="0"/>
              <a:t>virtue of our </a:t>
            </a:r>
            <a:r>
              <a:rPr lang="en-GB" sz="4400" dirty="0" smtClean="0"/>
              <a:t>adoption </a:t>
            </a:r>
            <a:r>
              <a:rPr lang="en-GB" sz="4400" dirty="0"/>
              <a:t>our whole </a:t>
            </a:r>
            <a:r>
              <a:rPr lang="en-GB" sz="4400" dirty="0" smtClean="0"/>
              <a:t>relationship </a:t>
            </a:r>
            <a:r>
              <a:rPr lang="en-GB" sz="4400" dirty="0"/>
              <a:t>to God has radically changed. </a:t>
            </a:r>
          </a:p>
        </p:txBody>
      </p:sp>
    </p:spTree>
    <p:extLst>
      <p:ext uri="{BB962C8B-B14F-4D97-AF65-F5344CB8AC3E}">
        <p14:creationId xmlns:p14="http://schemas.microsoft.com/office/powerpoint/2010/main" val="398831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pPr>
              <a:spcBef>
                <a:spcPts val="600"/>
              </a:spcBef>
            </a:pPr>
            <a:r>
              <a:rPr lang="en-GB" sz="4000" dirty="0"/>
              <a:t>By virtue of our adoption, we have been given:</a:t>
            </a:r>
          </a:p>
          <a:p>
            <a:pPr>
              <a:spcBef>
                <a:spcPts val="600"/>
              </a:spcBef>
            </a:pPr>
            <a:r>
              <a:rPr lang="en-GB" sz="4000" dirty="0" smtClean="0"/>
              <a:t>A </a:t>
            </a:r>
            <a:r>
              <a:rPr lang="en-GB" sz="4000" dirty="0"/>
              <a:t>new name (son no longer slave) </a:t>
            </a:r>
          </a:p>
          <a:p>
            <a:pPr>
              <a:spcBef>
                <a:spcPts val="600"/>
              </a:spcBef>
            </a:pPr>
            <a:r>
              <a:rPr lang="en-GB" sz="4000" dirty="0" smtClean="0"/>
              <a:t>A </a:t>
            </a:r>
            <a:r>
              <a:rPr lang="en-GB" sz="4000" dirty="0"/>
              <a:t>new legal standing/status (accepted no longer alienated or condemned)</a:t>
            </a:r>
          </a:p>
          <a:p>
            <a:pPr>
              <a:spcBef>
                <a:spcPts val="600"/>
              </a:spcBef>
            </a:pPr>
            <a:r>
              <a:rPr lang="en-GB" sz="4000" dirty="0" smtClean="0"/>
              <a:t>A </a:t>
            </a:r>
            <a:r>
              <a:rPr lang="en-GB" sz="4000" dirty="0"/>
              <a:t>new family-relationship (Father no longer Judge)</a:t>
            </a:r>
          </a:p>
          <a:p>
            <a:pPr>
              <a:spcBef>
                <a:spcPts val="600"/>
              </a:spcBef>
            </a:pPr>
            <a:r>
              <a:rPr lang="en-GB" sz="4000" dirty="0" smtClean="0"/>
              <a:t>A </a:t>
            </a:r>
            <a:r>
              <a:rPr lang="en-GB" sz="4000" dirty="0"/>
              <a:t>new image, the image of Christ</a:t>
            </a:r>
            <a:r>
              <a:rPr lang="en-GB" sz="4000" dirty="0" smtClean="0"/>
              <a:t>,</a:t>
            </a:r>
          </a:p>
        </p:txBody>
      </p:sp>
    </p:spTree>
    <p:extLst>
      <p:ext uri="{BB962C8B-B14F-4D97-AF65-F5344CB8AC3E}">
        <p14:creationId xmlns:p14="http://schemas.microsoft.com/office/powerpoint/2010/main" val="126528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Jesus life an example of sonship and His relationship with the Father reveals true Fatherhood</a:t>
            </a:r>
            <a:endParaRPr lang="en-GB" sz="4400" dirty="0"/>
          </a:p>
        </p:txBody>
      </p:sp>
    </p:spTree>
    <p:extLst>
      <p:ext uri="{BB962C8B-B14F-4D97-AF65-F5344CB8AC3E}">
        <p14:creationId xmlns:p14="http://schemas.microsoft.com/office/powerpoint/2010/main" val="344880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a:t>John 14:18 “I will not leave you as </a:t>
            </a:r>
            <a:r>
              <a:rPr lang="en-GB" sz="4400" dirty="0">
                <a:solidFill>
                  <a:srgbClr val="FFFF00"/>
                </a:solidFill>
              </a:rPr>
              <a:t>orphans</a:t>
            </a:r>
            <a:r>
              <a:rPr lang="en-GB" sz="4400" dirty="0"/>
              <a:t>; I will come to you. </a:t>
            </a:r>
            <a:r>
              <a:rPr lang="en-GB" sz="4400" dirty="0" smtClean="0"/>
              <a:t>20 </a:t>
            </a:r>
            <a:r>
              <a:rPr lang="en-GB" sz="4400" dirty="0"/>
              <a:t>In that day you will know that </a:t>
            </a:r>
            <a:r>
              <a:rPr lang="en-GB" sz="4400" dirty="0">
                <a:solidFill>
                  <a:srgbClr val="FFFF00"/>
                </a:solidFill>
              </a:rPr>
              <a:t>I am in My Father, and you in Me, and I in you</a:t>
            </a:r>
            <a:r>
              <a:rPr lang="en-GB" sz="4400" dirty="0" smtClean="0"/>
              <a:t>.</a:t>
            </a:r>
          </a:p>
          <a:p>
            <a:r>
              <a:rPr lang="en-GB" sz="4400" dirty="0"/>
              <a:t>John 14:23 Jesus answered and said to him, “If anyone loves Me, he will keep My word; and My Father will love him, and </a:t>
            </a:r>
            <a:r>
              <a:rPr lang="en-GB" sz="4400" dirty="0">
                <a:solidFill>
                  <a:srgbClr val="FFFF00"/>
                </a:solidFill>
              </a:rPr>
              <a:t>We will come to him and make Our abode with him</a:t>
            </a:r>
            <a:r>
              <a:rPr lang="en-GB" sz="4400" dirty="0"/>
              <a:t>.</a:t>
            </a:r>
          </a:p>
        </p:txBody>
      </p:sp>
    </p:spTree>
    <p:extLst>
      <p:ext uri="{BB962C8B-B14F-4D97-AF65-F5344CB8AC3E}">
        <p14:creationId xmlns:p14="http://schemas.microsoft.com/office/powerpoint/2010/main" val="294687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1052134"/>
            <a:ext cx="9144000" cy="5805866"/>
          </a:xfrm>
          <a:effectLst/>
        </p:spPr>
        <p:txBody>
          <a:bodyPr lIns="0" tIns="0" rIns="0" bIns="0">
            <a:normAutofit fontScale="92500"/>
          </a:bodyPr>
          <a:lstStyle/>
          <a:p>
            <a:r>
              <a:rPr lang="en-GB" sz="4400" dirty="0" smtClean="0"/>
              <a:t>Jesus said I </a:t>
            </a:r>
            <a:r>
              <a:rPr lang="en-GB" sz="4400" dirty="0"/>
              <a:t>am in My Father </a:t>
            </a:r>
          </a:p>
          <a:p>
            <a:r>
              <a:rPr lang="en-GB" sz="4400" dirty="0"/>
              <a:t>Jesus </a:t>
            </a:r>
            <a:r>
              <a:rPr lang="en-GB" sz="4400" dirty="0" smtClean="0"/>
              <a:t>said He is </a:t>
            </a:r>
            <a:r>
              <a:rPr lang="en-GB" sz="4400" dirty="0"/>
              <a:t>in you and you are in Him</a:t>
            </a:r>
          </a:p>
          <a:p>
            <a:r>
              <a:rPr lang="en-GB" sz="4400" dirty="0"/>
              <a:t>The Father is in you and you </a:t>
            </a:r>
            <a:r>
              <a:rPr lang="en-GB" sz="4400" dirty="0" smtClean="0"/>
              <a:t>are in </a:t>
            </a:r>
            <a:r>
              <a:rPr lang="en-GB" sz="4400" dirty="0"/>
              <a:t>the </a:t>
            </a:r>
            <a:r>
              <a:rPr lang="en-GB" sz="4400" dirty="0" smtClean="0"/>
              <a:t>Father</a:t>
            </a:r>
          </a:p>
          <a:p>
            <a:r>
              <a:rPr lang="en-GB" sz="4400" dirty="0" smtClean="0"/>
              <a:t>Intimacy, relationship, oneness, wholeness</a:t>
            </a:r>
            <a:endParaRPr lang="en-GB" sz="4400" dirty="0"/>
          </a:p>
          <a:p>
            <a:r>
              <a:rPr lang="en-GB" sz="4400" dirty="0"/>
              <a:t>You are My beloved son </a:t>
            </a:r>
            <a:r>
              <a:rPr lang="en-GB" sz="4400" dirty="0" smtClean="0"/>
              <a:t>in you I </a:t>
            </a:r>
            <a:r>
              <a:rPr lang="en-GB" sz="4400" dirty="0"/>
              <a:t>am well pleased</a:t>
            </a:r>
            <a:r>
              <a:rPr lang="en-GB" sz="4400" dirty="0" smtClean="0"/>
              <a:t>.</a:t>
            </a:r>
            <a:endParaRPr lang="en-GB" sz="4400" dirty="0"/>
          </a:p>
        </p:txBody>
      </p:sp>
    </p:spTree>
    <p:extLst>
      <p:ext uri="{BB962C8B-B14F-4D97-AF65-F5344CB8AC3E}">
        <p14:creationId xmlns:p14="http://schemas.microsoft.com/office/powerpoint/2010/main" val="34673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a:t>John 6:27 Do not work for the food which perishes, but for the food which endures to eternal life, which the Son of Man will give to you, for on Him the Father, God, has set His seal</a:t>
            </a:r>
            <a:r>
              <a:rPr lang="en-GB" sz="4400" dirty="0" smtClean="0"/>
              <a:t>.”</a:t>
            </a:r>
          </a:p>
          <a:p>
            <a:r>
              <a:rPr lang="en-GB" sz="4400" dirty="0"/>
              <a:t>John 13:3 Jesus, knowing that the Father had given all things into His hands, and that He had come forth from God and was going back to God,</a:t>
            </a:r>
          </a:p>
        </p:txBody>
      </p:sp>
    </p:spTree>
    <p:extLst>
      <p:ext uri="{BB962C8B-B14F-4D97-AF65-F5344CB8AC3E}">
        <p14:creationId xmlns:p14="http://schemas.microsoft.com/office/powerpoint/2010/main" val="259110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John 1:18 No one has seen God at any time; the only begotten God who is in the bosom of the Father, He has explained Him</a:t>
            </a:r>
            <a:r>
              <a:rPr lang="en-GB" sz="4400" dirty="0" smtClean="0"/>
              <a:t>.</a:t>
            </a:r>
          </a:p>
          <a:p>
            <a:r>
              <a:rPr lang="en-GB" sz="4400" dirty="0"/>
              <a:t>Matt 3:17 and behold, a voice out of the heavens said, “This is My beloved Son, in whom I am well-pleased.”</a:t>
            </a:r>
          </a:p>
        </p:txBody>
      </p:sp>
    </p:spTree>
    <p:extLst>
      <p:ext uri="{BB962C8B-B14F-4D97-AF65-F5344CB8AC3E}">
        <p14:creationId xmlns:p14="http://schemas.microsoft.com/office/powerpoint/2010/main" val="72944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1 </a:t>
            </a:r>
            <a:r>
              <a:rPr lang="en-GB" sz="4400" dirty="0" err="1" smtClean="0"/>
              <a:t>Cor</a:t>
            </a:r>
            <a:r>
              <a:rPr lang="en-GB" sz="4400" dirty="0"/>
              <a:t> </a:t>
            </a:r>
            <a:r>
              <a:rPr lang="en-GB" sz="4400" dirty="0" smtClean="0"/>
              <a:t>15:24 then </a:t>
            </a:r>
            <a:r>
              <a:rPr lang="en-GB" sz="4400" dirty="0"/>
              <a:t>comes the end, when He hands over the kingdom to the God and Father, when He has abolished all rule and all authority and power.</a:t>
            </a:r>
          </a:p>
        </p:txBody>
      </p:sp>
    </p:spTree>
    <p:extLst>
      <p:ext uri="{BB962C8B-B14F-4D97-AF65-F5344CB8AC3E}">
        <p14:creationId xmlns:p14="http://schemas.microsoft.com/office/powerpoint/2010/main" val="134300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John </a:t>
            </a:r>
            <a:r>
              <a:rPr lang="en-GB" sz="4400" dirty="0" smtClean="0"/>
              <a:t>5:19 Therefore </a:t>
            </a:r>
            <a:r>
              <a:rPr lang="en-GB" sz="4400" dirty="0"/>
              <a:t>Jesus answered and was saying to them, “Truly, truly, I say to you, the Son can do nothing of Himself, unless it is something He sees the Father doing; for whatever the Father does, these things the Son also does in like manner.</a:t>
            </a:r>
          </a:p>
        </p:txBody>
      </p:sp>
    </p:spTree>
    <p:extLst>
      <p:ext uri="{BB962C8B-B14F-4D97-AF65-F5344CB8AC3E}">
        <p14:creationId xmlns:p14="http://schemas.microsoft.com/office/powerpoint/2010/main" val="167204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2850" name="Rectangle 2"/>
          <p:cNvSpPr>
            <a:spLocks noGrp="1" noChangeArrowheads="1"/>
          </p:cNvSpPr>
          <p:nvPr>
            <p:ph type="title"/>
          </p:nvPr>
        </p:nvSpPr>
        <p:spPr>
          <a:xfrm>
            <a:off x="0" y="-1"/>
            <a:ext cx="9144000" cy="760491"/>
          </a:xfrm>
          <a:noFill/>
        </p:spPr>
        <p:txBody>
          <a:bodyPr lIns="0" tIns="0" rIns="0" bIns="0" anchor="t"/>
          <a:lstStyle/>
          <a:p>
            <a:r>
              <a:rPr lang="en-GB" sz="4400" dirty="0">
                <a:effectLst>
                  <a:outerShdw blurRad="38100" dist="38100" dir="2700000" algn="tl">
                    <a:srgbClr val="000000"/>
                  </a:outerShdw>
                </a:effectLst>
              </a:rPr>
              <a:t>Engaging God the Father</a:t>
            </a:r>
            <a:endParaRPr lang="en-GB" sz="4200" dirty="0"/>
          </a:p>
        </p:txBody>
      </p:sp>
      <p:sp>
        <p:nvSpPr>
          <p:cNvPr id="1102851" name="Rectangle 3"/>
          <p:cNvSpPr>
            <a:spLocks noGrp="1" noChangeArrowheads="1"/>
          </p:cNvSpPr>
          <p:nvPr>
            <p:ph type="body" idx="1"/>
          </p:nvPr>
        </p:nvSpPr>
        <p:spPr>
          <a:xfrm>
            <a:off x="0" y="908050"/>
            <a:ext cx="9144000" cy="5949950"/>
          </a:xfrm>
        </p:spPr>
        <p:txBody>
          <a:bodyPr>
            <a:noAutofit/>
          </a:bodyPr>
          <a:lstStyle/>
          <a:p>
            <a:pPr>
              <a:spcBef>
                <a:spcPts val="600"/>
              </a:spcBef>
            </a:pPr>
            <a:r>
              <a:rPr lang="en-GB" sz="3800" dirty="0" smtClean="0"/>
              <a:t>Only when </a:t>
            </a:r>
            <a:r>
              <a:rPr lang="en-GB" sz="3800" dirty="0"/>
              <a:t>we know </a:t>
            </a:r>
            <a:r>
              <a:rPr lang="en-GB" sz="3800" dirty="0" smtClean="0"/>
              <a:t>God’s Fatherhood can we truly </a:t>
            </a:r>
            <a:r>
              <a:rPr lang="en-GB" sz="3800" dirty="0"/>
              <a:t>know our </a:t>
            </a:r>
            <a:r>
              <a:rPr lang="en-GB" sz="3800" dirty="0" smtClean="0"/>
              <a:t>sonship</a:t>
            </a:r>
          </a:p>
          <a:p>
            <a:pPr>
              <a:spcBef>
                <a:spcPts val="600"/>
              </a:spcBef>
            </a:pPr>
            <a:r>
              <a:rPr lang="en-GB" sz="3800" dirty="0" smtClean="0"/>
              <a:t>When our</a:t>
            </a:r>
            <a:r>
              <a:rPr lang="en-GB" sz="3800" dirty="0" smtClean="0"/>
              <a:t> lives are established on the solid rock of  our Father and son relationship</a:t>
            </a:r>
            <a:endParaRPr lang="en-GB" sz="3800" dirty="0"/>
          </a:p>
          <a:p>
            <a:pPr>
              <a:spcBef>
                <a:spcPts val="600"/>
              </a:spcBef>
            </a:pPr>
            <a:r>
              <a:rPr lang="en-GB" sz="3800" dirty="0" smtClean="0"/>
              <a:t>The whole </a:t>
            </a:r>
            <a:r>
              <a:rPr lang="en-GB" sz="3800" dirty="0"/>
              <a:t>perspective of life will change</a:t>
            </a:r>
          </a:p>
          <a:p>
            <a:pPr>
              <a:spcBef>
                <a:spcPts val="600"/>
              </a:spcBef>
            </a:pPr>
            <a:r>
              <a:rPr lang="en-GB" sz="3800" dirty="0" smtClean="0"/>
              <a:t>We can live our lives in rest and peace</a:t>
            </a:r>
          </a:p>
          <a:p>
            <a:pPr>
              <a:spcBef>
                <a:spcPts val="600"/>
              </a:spcBef>
            </a:pPr>
            <a:r>
              <a:rPr lang="en-GB" sz="3800" dirty="0" smtClean="0"/>
              <a:t>We can treat </a:t>
            </a:r>
            <a:r>
              <a:rPr lang="en-GB" sz="3800" dirty="0"/>
              <a:t>trials &amp; tribulations as joy </a:t>
            </a:r>
            <a:r>
              <a:rPr lang="en-GB" sz="3800" dirty="0" smtClean="0"/>
              <a:t>and </a:t>
            </a:r>
            <a:r>
              <a:rPr lang="en-GB" sz="3800" dirty="0"/>
              <a:t>an opportunity for growth &amp; transformation </a:t>
            </a:r>
            <a:r>
              <a:rPr lang="en-GB" sz="3800" dirty="0" smtClean="0"/>
              <a:t>not something run from and avoid</a:t>
            </a:r>
            <a:endParaRPr lang="en-GB" sz="3800" dirty="0"/>
          </a:p>
        </p:txBody>
      </p:sp>
    </p:spTree>
    <p:extLst>
      <p:ext uri="{BB962C8B-B14F-4D97-AF65-F5344CB8AC3E}">
        <p14:creationId xmlns:p14="http://schemas.microsoft.com/office/powerpoint/2010/main" val="300845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28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028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028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0285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0285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2851"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r>
              <a:rPr lang="en-GB" sz="4400" dirty="0"/>
              <a:t>John 5:20 For the Father loves the Son, and shows Him all things that He Himself is doing; and the Father will show Him greater works than these, so that you will marvel</a:t>
            </a:r>
            <a:r>
              <a:rPr lang="en-GB" sz="4400" dirty="0" smtClean="0"/>
              <a:t>.</a:t>
            </a:r>
          </a:p>
          <a:p>
            <a:r>
              <a:rPr lang="en-GB" sz="4400" dirty="0"/>
              <a:t>John 10:30 I and the Father are one</a:t>
            </a:r>
            <a:r>
              <a:rPr lang="en-GB" sz="4400" dirty="0" smtClean="0"/>
              <a:t>.</a:t>
            </a:r>
          </a:p>
          <a:p>
            <a:r>
              <a:rPr lang="en-GB" sz="4400" dirty="0"/>
              <a:t>John 10:38 but if I do them, though you do not believe Me, believe the works, so that you may know and understand that the Father is in Me, and I in the Father.”</a:t>
            </a:r>
          </a:p>
        </p:txBody>
      </p:sp>
    </p:spTree>
    <p:extLst>
      <p:ext uri="{BB962C8B-B14F-4D97-AF65-F5344CB8AC3E}">
        <p14:creationId xmlns:p14="http://schemas.microsoft.com/office/powerpoint/2010/main" val="382655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a:t>John </a:t>
            </a:r>
            <a:r>
              <a:rPr lang="en-GB" sz="4400" dirty="0" smtClean="0"/>
              <a:t>12:49 For </a:t>
            </a:r>
            <a:r>
              <a:rPr lang="en-GB" sz="4400" dirty="0"/>
              <a:t>I did not speak on My own initiative, but the Father Himself who sent Me has given Me a commandment as to what to say and what to speak</a:t>
            </a:r>
            <a:r>
              <a:rPr lang="en-GB" sz="4400" dirty="0" smtClean="0"/>
              <a:t>.</a:t>
            </a:r>
          </a:p>
          <a:p>
            <a:r>
              <a:rPr lang="en-GB" sz="4400" dirty="0"/>
              <a:t>John 14:2 In My Father’s house are many dwelling places; if it were not so, I would have told you; for I go to prepare a place for you.</a:t>
            </a:r>
          </a:p>
        </p:txBody>
      </p:sp>
    </p:spTree>
    <p:extLst>
      <p:ext uri="{BB962C8B-B14F-4D97-AF65-F5344CB8AC3E}">
        <p14:creationId xmlns:p14="http://schemas.microsoft.com/office/powerpoint/2010/main" val="37619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a:t>John 14:10 Do you not believe that I am in the Father, and the Father is in Me? The words that I say to you I do not speak on My own initiative, but the Father abiding in Me does His works</a:t>
            </a:r>
            <a:r>
              <a:rPr lang="en-GB" sz="4400" dirty="0" smtClean="0"/>
              <a:t>.</a:t>
            </a:r>
          </a:p>
          <a:p>
            <a:r>
              <a:rPr lang="en-GB" sz="4400" dirty="0"/>
              <a:t>John 14:20 In that day you will know that I am in My Father, and you in Me, and I in you.</a:t>
            </a:r>
          </a:p>
        </p:txBody>
      </p:sp>
    </p:spTree>
    <p:extLst>
      <p:ext uri="{BB962C8B-B14F-4D97-AF65-F5344CB8AC3E}">
        <p14:creationId xmlns:p14="http://schemas.microsoft.com/office/powerpoint/2010/main" val="294969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John </a:t>
            </a:r>
            <a:r>
              <a:rPr lang="en-GB" sz="4400" dirty="0"/>
              <a:t>14:23 Jesus answered and said to him, “If anyone loves Me, he will keep My word; and My Father will love him, and We will come to him and make Our abode with him</a:t>
            </a:r>
            <a:r>
              <a:rPr lang="en-GB" sz="4400" dirty="0" smtClean="0"/>
              <a:t>.</a:t>
            </a:r>
          </a:p>
          <a:p>
            <a:r>
              <a:rPr lang="en-GB" sz="4400" dirty="0"/>
              <a:t>John 15:9 Just as the Father has loved Me, I have also loved you; abide in My love.</a:t>
            </a:r>
          </a:p>
        </p:txBody>
      </p:sp>
    </p:spTree>
    <p:extLst>
      <p:ext uri="{BB962C8B-B14F-4D97-AF65-F5344CB8AC3E}">
        <p14:creationId xmlns:p14="http://schemas.microsoft.com/office/powerpoint/2010/main" val="32266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smtClean="0"/>
              <a:t>John </a:t>
            </a:r>
            <a:r>
              <a:rPr lang="en-GB" sz="4400" dirty="0"/>
              <a:t>15:10 If you keep My commandments, you will abide in My love; just as I have kept My Father’s commandments and abide in His love</a:t>
            </a:r>
            <a:r>
              <a:rPr lang="en-GB" sz="4400" dirty="0" smtClean="0"/>
              <a:t>.</a:t>
            </a:r>
          </a:p>
          <a:p>
            <a:r>
              <a:rPr lang="en-GB" sz="4400" dirty="0"/>
              <a:t>John </a:t>
            </a:r>
            <a:r>
              <a:rPr lang="en-GB" sz="4400" dirty="0" smtClean="0"/>
              <a:t>15:26 “When </a:t>
            </a:r>
            <a:r>
              <a:rPr lang="en-GB" sz="4400" dirty="0"/>
              <a:t>the Helper comes, whom I will send to you from the Father, that is the Spirit of truth who proceeds from the Father, He will testify about Me,</a:t>
            </a:r>
          </a:p>
        </p:txBody>
      </p:sp>
    </p:spTree>
    <p:extLst>
      <p:ext uri="{BB962C8B-B14F-4D97-AF65-F5344CB8AC3E}">
        <p14:creationId xmlns:p14="http://schemas.microsoft.com/office/powerpoint/2010/main" val="80035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John 16:15 All things that the Father has are Mine; therefore I said that He takes of Mine and will disclose it to you</a:t>
            </a:r>
            <a:r>
              <a:rPr lang="en-GB" sz="4400" dirty="0" smtClean="0"/>
              <a:t>.</a:t>
            </a:r>
          </a:p>
          <a:p>
            <a:r>
              <a:rPr lang="en-GB" sz="4400" dirty="0"/>
              <a:t>John 16:23 Truly, truly, I say to you, if you ask the Father for anything in My name, He will give it to you.</a:t>
            </a:r>
          </a:p>
        </p:txBody>
      </p:sp>
    </p:spTree>
    <p:extLst>
      <p:ext uri="{BB962C8B-B14F-4D97-AF65-F5344CB8AC3E}">
        <p14:creationId xmlns:p14="http://schemas.microsoft.com/office/powerpoint/2010/main" val="410941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John 16:26 In that day you will ask in My name, and I do not say to you that I will request of the Father on your behalf</a:t>
            </a:r>
            <a:r>
              <a:rPr lang="en-GB" sz="4400" dirty="0" smtClean="0"/>
              <a:t>;</a:t>
            </a:r>
          </a:p>
          <a:p>
            <a:r>
              <a:rPr lang="en-GB" sz="4400" dirty="0"/>
              <a:t>John 16:27 for the Father Himself loves you, because you have loved Me and have believed that I came forth from the Father.</a:t>
            </a:r>
          </a:p>
        </p:txBody>
      </p:sp>
    </p:spTree>
    <p:extLst>
      <p:ext uri="{BB962C8B-B14F-4D97-AF65-F5344CB8AC3E}">
        <p14:creationId xmlns:p14="http://schemas.microsoft.com/office/powerpoint/2010/main" val="179567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r>
              <a:rPr lang="en-GB" sz="4400" dirty="0"/>
              <a:t>John </a:t>
            </a:r>
            <a:r>
              <a:rPr lang="en-GB" sz="4400" dirty="0" smtClean="0"/>
              <a:t>17:21 that </a:t>
            </a:r>
            <a:r>
              <a:rPr lang="en-GB" sz="4400" dirty="0"/>
              <a:t>they may all be one; even as You, Father, are in Me and I in You, that they also may be in Us, so that the world may believe that You sent Me.</a:t>
            </a:r>
          </a:p>
          <a:p>
            <a:r>
              <a:rPr lang="en-GB" sz="4400" dirty="0"/>
              <a:t>John 17:24 Father, I desire that they also, whom You have given Me, be with Me where I am, so that they may see My glory which You have given Me, for You loved Me before the foundation of the world.</a:t>
            </a:r>
          </a:p>
        </p:txBody>
      </p:sp>
    </p:spTree>
    <p:extLst>
      <p:ext uri="{BB962C8B-B14F-4D97-AF65-F5344CB8AC3E}">
        <p14:creationId xmlns:p14="http://schemas.microsoft.com/office/powerpoint/2010/main" val="379365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John </a:t>
            </a:r>
            <a:r>
              <a:rPr lang="en-GB" sz="4400" dirty="0"/>
              <a:t>20:17 </a:t>
            </a:r>
            <a:r>
              <a:rPr lang="en-GB" sz="4400" dirty="0" smtClean="0"/>
              <a:t>.. for </a:t>
            </a:r>
            <a:r>
              <a:rPr lang="en-GB" sz="4400" dirty="0"/>
              <a:t>I have not yet ascended to the Father; but go to My brethren and say to them, ‘I ascend to My Father and your Father, and My God and your God</a:t>
            </a:r>
            <a:r>
              <a:rPr lang="en-GB" sz="4400" dirty="0" smtClean="0"/>
              <a:t>.’”</a:t>
            </a:r>
          </a:p>
          <a:p>
            <a:r>
              <a:rPr lang="en-GB" sz="4400" dirty="0"/>
              <a:t>John 20:21 So Jesus said to them again, “Peace be with you; as the Father has sent Me, I also send you.”</a:t>
            </a:r>
          </a:p>
        </p:txBody>
      </p:sp>
    </p:spTree>
    <p:extLst>
      <p:ext uri="{BB962C8B-B14F-4D97-AF65-F5344CB8AC3E}">
        <p14:creationId xmlns:p14="http://schemas.microsoft.com/office/powerpoint/2010/main" val="422201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1 John 3:1 See </a:t>
            </a:r>
            <a:r>
              <a:rPr lang="en-GB" sz="4400" dirty="0"/>
              <a:t>how </a:t>
            </a:r>
            <a:r>
              <a:rPr lang="en-GB" sz="4400" dirty="0">
                <a:solidFill>
                  <a:srgbClr val="FFFF00"/>
                </a:solidFill>
              </a:rPr>
              <a:t>great a love </a:t>
            </a:r>
            <a:r>
              <a:rPr lang="en-GB" sz="4400" dirty="0"/>
              <a:t>the Father has bestowed on us, that we would be called </a:t>
            </a:r>
            <a:r>
              <a:rPr lang="en-GB" sz="4400" dirty="0">
                <a:solidFill>
                  <a:srgbClr val="FFFF00"/>
                </a:solidFill>
              </a:rPr>
              <a:t>children of God</a:t>
            </a:r>
            <a:r>
              <a:rPr lang="en-GB" sz="4400" dirty="0" smtClean="0"/>
              <a:t>;</a:t>
            </a:r>
          </a:p>
          <a:p>
            <a:r>
              <a:rPr lang="en-GB" sz="4400" dirty="0" smtClean="0"/>
              <a:t>1 </a:t>
            </a:r>
            <a:r>
              <a:rPr lang="en-GB" sz="4400" dirty="0"/>
              <a:t>John 4:16 We have come to </a:t>
            </a:r>
            <a:r>
              <a:rPr lang="en-GB" sz="4400" dirty="0">
                <a:solidFill>
                  <a:srgbClr val="FFFF00"/>
                </a:solidFill>
              </a:rPr>
              <a:t>know</a:t>
            </a:r>
            <a:r>
              <a:rPr lang="en-GB" sz="4400" dirty="0"/>
              <a:t> and have believed </a:t>
            </a:r>
            <a:r>
              <a:rPr lang="en-GB" sz="4400" dirty="0">
                <a:solidFill>
                  <a:srgbClr val="FFFF00"/>
                </a:solidFill>
              </a:rPr>
              <a:t>the love </a:t>
            </a:r>
            <a:r>
              <a:rPr lang="en-GB" sz="4400" dirty="0"/>
              <a:t>which God has for us. </a:t>
            </a:r>
            <a:r>
              <a:rPr lang="en-GB" sz="4400" dirty="0">
                <a:solidFill>
                  <a:srgbClr val="FFFF00"/>
                </a:solidFill>
              </a:rPr>
              <a:t>God is love</a:t>
            </a:r>
            <a:r>
              <a:rPr lang="en-GB" sz="4400" dirty="0"/>
              <a:t>, and the one who abides </a:t>
            </a:r>
            <a:r>
              <a:rPr lang="en-GB" sz="4400" dirty="0">
                <a:solidFill>
                  <a:srgbClr val="FFFF00"/>
                </a:solidFill>
              </a:rPr>
              <a:t>in love </a:t>
            </a:r>
            <a:r>
              <a:rPr lang="en-GB" sz="4400" dirty="0"/>
              <a:t>abides in God, and God abides in him.</a:t>
            </a:r>
          </a:p>
        </p:txBody>
      </p:sp>
    </p:spTree>
    <p:extLst>
      <p:ext uri="{BB962C8B-B14F-4D97-AF65-F5344CB8AC3E}">
        <p14:creationId xmlns:p14="http://schemas.microsoft.com/office/powerpoint/2010/main" val="196535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Slideshop_flowchar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heme1">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eme1">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lideshop_flowchar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Theme1">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Theme1">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Theme1">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F2AEDEFC-91D4-4A73-89B4-58D0C1C657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Slideshop_flowchart</Template>
  <TotalTime>175875</TotalTime>
  <Words>15445</Words>
  <Application>Microsoft Office PowerPoint</Application>
  <PresentationFormat>On-screen Show (4:3)</PresentationFormat>
  <Paragraphs>1193</Paragraphs>
  <Slides>302</Slides>
  <Notes>21</Notes>
  <HiddenSlides>4</HiddenSlides>
  <MMClips>2</MMClips>
  <ScaleCrop>false</ScaleCrop>
  <HeadingPairs>
    <vt:vector size="4" baseType="variant">
      <vt:variant>
        <vt:lpstr>Theme</vt:lpstr>
      </vt:variant>
      <vt:variant>
        <vt:i4>7</vt:i4>
      </vt:variant>
      <vt:variant>
        <vt:lpstr>Slide Titles</vt:lpstr>
      </vt:variant>
      <vt:variant>
        <vt:i4>302</vt:i4>
      </vt:variant>
    </vt:vector>
  </HeadingPairs>
  <TitlesOfParts>
    <vt:vector size="309" baseType="lpstr">
      <vt:lpstr>Slideshop_flowchart</vt:lpstr>
      <vt:lpstr>1_Theme1</vt:lpstr>
      <vt:lpstr>Theme1</vt:lpstr>
      <vt:lpstr>1_Slideshop_flowchart</vt:lpstr>
      <vt:lpstr>2_Theme1</vt:lpstr>
      <vt:lpstr>3_Theme1</vt:lpstr>
      <vt:lpstr>4_Theme1</vt:lpstr>
      <vt:lpstr>Engaging God</vt:lpstr>
      <vt:lpstr>PowerPoint Presentation</vt:lpstr>
      <vt:lpstr>PowerPoint Presentation</vt:lpstr>
      <vt:lpstr>PowerPoint Presentation</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PowerPoint Presentation</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PowerPoint Presentation</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Inheritance – Destiny 4</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Seat of Government</vt:lpstr>
      <vt:lpstr>PowerPoint Presentation</vt:lpstr>
      <vt:lpstr>PowerPoint Presentation</vt:lpstr>
      <vt:lpstr>PowerPoint Presentation</vt:lpstr>
      <vt:lpstr>Engaging God Seat of Government</vt:lpstr>
      <vt:lpstr>Engaging God Seat of Government</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Seat of Government</vt:lpstr>
      <vt:lpstr>Engaging God Seat of Government</vt:lpstr>
      <vt:lpstr>Engaging God Seat of Rest</vt:lpstr>
      <vt:lpstr>Engaging God Seat of Rest</vt:lpstr>
      <vt:lpstr>Engaging God Seat of Rest</vt:lpstr>
      <vt:lpstr>Engaging God Seat of Rest</vt:lpstr>
      <vt:lpstr>Engaging God Seat of Rest</vt:lpstr>
      <vt:lpstr>Engaging God Seat of Rest</vt:lpstr>
      <vt:lpstr>Engaging God Seat of Rest</vt:lpstr>
      <vt:lpstr>Engaging God Seat of Rest</vt:lpstr>
      <vt:lpstr>Engaging God Seat of Rest</vt:lpstr>
      <vt:lpstr>Engaging God Seat of Rest</vt:lpstr>
      <vt:lpstr>Engaging God Seat of Rest</vt:lpstr>
      <vt:lpstr>Engaging God Seat of Rest</vt:lpstr>
      <vt:lpstr>Engaging God Seat of Rest</vt:lpstr>
      <vt:lpstr>Engaging God Seat of Rest</vt:lpstr>
      <vt:lpstr>Engaging God Seat of Rest</vt:lpstr>
      <vt:lpstr>Engaging God Seat of Rest</vt:lpstr>
      <vt:lpstr>Engaging God Seat of Rest</vt:lpstr>
      <vt:lpstr>Preparing for destiny – Seat of Rest</vt:lpstr>
      <vt:lpstr>Engaging God First Love</vt:lpstr>
      <vt:lpstr>Engaging God First Love</vt:lpstr>
      <vt:lpstr>Engaging God First Love</vt:lpstr>
      <vt:lpstr>Engaging God Seat of Rest</vt:lpstr>
      <vt:lpstr>Engaging God Seat of Rest</vt:lpstr>
      <vt:lpstr>PowerPoint Presentation</vt:lpstr>
      <vt:lpstr>PowerPoint Presentation</vt:lpstr>
      <vt:lpstr>Engaging God Yoke of Jesus 1</vt:lpstr>
      <vt:lpstr>PowerPoint Presentation</vt:lpstr>
      <vt:lpstr>First Love House of God 1</vt:lpstr>
      <vt:lpstr>PowerPoint Presentation</vt:lpstr>
      <vt:lpstr>Engaging God Yoke of Jesus 1</vt:lpstr>
      <vt:lpstr>PowerPoint Presentation</vt:lpstr>
      <vt:lpstr>Engaging God River of Life 3</vt:lpstr>
      <vt:lpstr>Engaging God Yoke of Jesus 1</vt:lpstr>
      <vt:lpstr>Engaging God Yoke of Jesus 2</vt:lpstr>
      <vt:lpstr>Engaging God Yoke of Jesus 2</vt:lpstr>
      <vt:lpstr>PowerPoint Presentation</vt:lpstr>
      <vt:lpstr>PowerPoint Presentation</vt:lpstr>
      <vt:lpstr>Engaging God River of Life 3</vt:lpstr>
      <vt:lpstr>PowerPoint Presentation</vt:lpstr>
      <vt:lpstr>PowerPoint Presentation</vt:lpstr>
      <vt:lpstr>PowerPoint Presentation</vt:lpstr>
      <vt:lpstr>Engaging God Yoke of Jesus 1</vt:lpstr>
      <vt:lpstr>Engaging God Yoke of Jesus 1</vt:lpstr>
      <vt:lpstr>Engaging God Yoke of Jesus 1</vt:lpstr>
      <vt:lpstr>Engaging God First Love</vt:lpstr>
      <vt:lpstr>Engaging God First Love</vt:lpstr>
      <vt:lpstr>Engaging God First Love</vt:lpstr>
      <vt:lpstr>Engaging God First Love</vt:lpstr>
      <vt:lpstr>Engaging God First Love</vt:lpstr>
      <vt:lpstr>Engaging God Yoke of Jesus 1</vt:lpstr>
      <vt:lpstr>Engaging God Yoke of Jesus 3</vt:lpstr>
      <vt:lpstr>Engaging God Yoke of Jesus 3</vt:lpstr>
      <vt:lpstr>Engaging God Yoke of Jesus 2</vt:lpstr>
      <vt:lpstr>Engaging God Yoke of Jesus 2</vt:lpstr>
      <vt:lpstr>Engaging God Yoke of Jesus 3</vt:lpstr>
      <vt:lpstr>Engaging God Yoke of Jesus 3</vt:lpstr>
      <vt:lpstr>Engaging God Yoke of Jesus 2</vt:lpstr>
      <vt:lpstr>Engaging God Yoke of Jesus 2</vt:lpstr>
      <vt:lpstr>Engaging God Yoke of Jesus 1</vt:lpstr>
      <vt:lpstr>Engaging God Yoke of Jesus 1</vt:lpstr>
      <vt:lpstr>Preparing for destiny – Seat of Rest</vt:lpstr>
      <vt:lpstr>Preparing for destiny – Seat of Rest</vt:lpstr>
      <vt:lpstr>Preparing for destiny – Seat of Rest</vt:lpstr>
      <vt:lpstr>Engaging God Yoke of Jesus 1</vt:lpstr>
      <vt:lpstr>Engaging God First Love</vt:lpstr>
      <vt:lpstr>Engaging God First Love</vt:lpstr>
      <vt:lpstr>Engaging God First Love</vt:lpstr>
      <vt:lpstr>PowerPoint Presentation</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PowerPoint Presentation</vt:lpstr>
      <vt:lpstr>PowerPoint Presentation</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Parsons</dc:creator>
  <cp:lastModifiedBy>Mike Parsons</cp:lastModifiedBy>
  <cp:revision>339</cp:revision>
  <cp:lastPrinted>2013-11-28T15:48:49Z</cp:lastPrinted>
  <dcterms:created xsi:type="dcterms:W3CDTF">2013-11-21T11:57:26Z</dcterms:created>
  <dcterms:modified xsi:type="dcterms:W3CDTF">2015-06-21T08:38:10Z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TC018754909991</vt:lpwstr>
  </property>
</Properties>
</file>