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 id="2147483770" r:id="rId3"/>
    <p:sldMasterId id="2147483784" r:id="rId4"/>
    <p:sldMasterId id="2147483798" r:id="rId5"/>
  </p:sldMasterIdLst>
  <p:notesMasterIdLst>
    <p:notesMasterId r:id="rId280"/>
  </p:notesMasterIdLst>
  <p:sldIdLst>
    <p:sldId id="601" r:id="rId6"/>
    <p:sldId id="374" r:id="rId7"/>
    <p:sldId id="767" r:id="rId8"/>
    <p:sldId id="848" r:id="rId9"/>
    <p:sldId id="776" r:id="rId10"/>
    <p:sldId id="773" r:id="rId11"/>
    <p:sldId id="774" r:id="rId12"/>
    <p:sldId id="775" r:id="rId13"/>
    <p:sldId id="778" r:id="rId14"/>
    <p:sldId id="779" r:id="rId15"/>
    <p:sldId id="784" r:id="rId16"/>
    <p:sldId id="777" r:id="rId17"/>
    <p:sldId id="723" r:id="rId18"/>
    <p:sldId id="735" r:id="rId19"/>
    <p:sldId id="850" r:id="rId20"/>
    <p:sldId id="734" r:id="rId21"/>
    <p:sldId id="724" r:id="rId22"/>
    <p:sldId id="730" r:id="rId23"/>
    <p:sldId id="851" r:id="rId24"/>
    <p:sldId id="798" r:id="rId25"/>
    <p:sldId id="797" r:id="rId26"/>
    <p:sldId id="759" r:id="rId27"/>
    <p:sldId id="727" r:id="rId28"/>
    <p:sldId id="737" r:id="rId29"/>
    <p:sldId id="736" r:id="rId30"/>
    <p:sldId id="872" r:id="rId31"/>
    <p:sldId id="754" r:id="rId32"/>
    <p:sldId id="789" r:id="rId33"/>
    <p:sldId id="860" r:id="rId34"/>
    <p:sldId id="858" r:id="rId35"/>
    <p:sldId id="739" r:id="rId36"/>
    <p:sldId id="874" r:id="rId37"/>
    <p:sldId id="875" r:id="rId38"/>
    <p:sldId id="790" r:id="rId39"/>
    <p:sldId id="731" r:id="rId40"/>
    <p:sldId id="853" r:id="rId41"/>
    <p:sldId id="854" r:id="rId42"/>
    <p:sldId id="792" r:id="rId43"/>
    <p:sldId id="793" r:id="rId44"/>
    <p:sldId id="791" r:id="rId45"/>
    <p:sldId id="873" r:id="rId46"/>
    <p:sldId id="796" r:id="rId47"/>
    <p:sldId id="795" r:id="rId48"/>
    <p:sldId id="855" r:id="rId49"/>
    <p:sldId id="794" r:id="rId50"/>
    <p:sldId id="876" r:id="rId51"/>
    <p:sldId id="877" r:id="rId52"/>
    <p:sldId id="802" r:id="rId53"/>
    <p:sldId id="803" r:id="rId54"/>
    <p:sldId id="856" r:id="rId55"/>
    <p:sldId id="857" r:id="rId56"/>
    <p:sldId id="787" r:id="rId57"/>
    <p:sldId id="804" r:id="rId58"/>
    <p:sldId id="785" r:id="rId59"/>
    <p:sldId id="861" r:id="rId60"/>
    <p:sldId id="732" r:id="rId61"/>
    <p:sldId id="786" r:id="rId62"/>
    <p:sldId id="799" r:id="rId63"/>
    <p:sldId id="810" r:id="rId64"/>
    <p:sldId id="665" r:id="rId65"/>
    <p:sldId id="678" r:id="rId66"/>
    <p:sldId id="681" r:id="rId67"/>
    <p:sldId id="682" r:id="rId68"/>
    <p:sldId id="683" r:id="rId69"/>
    <p:sldId id="878" r:id="rId70"/>
    <p:sldId id="725" r:id="rId71"/>
    <p:sldId id="852" r:id="rId72"/>
    <p:sldId id="862" r:id="rId73"/>
    <p:sldId id="693" r:id="rId74"/>
    <p:sldId id="670" r:id="rId75"/>
    <p:sldId id="879" r:id="rId76"/>
    <p:sldId id="814" r:id="rId77"/>
    <p:sldId id="866" r:id="rId78"/>
    <p:sldId id="863" r:id="rId79"/>
    <p:sldId id="864" r:id="rId80"/>
    <p:sldId id="867" r:id="rId81"/>
    <p:sldId id="868" r:id="rId82"/>
    <p:sldId id="869" r:id="rId83"/>
    <p:sldId id="870" r:id="rId84"/>
    <p:sldId id="871" r:id="rId85"/>
    <p:sldId id="865" r:id="rId86"/>
    <p:sldId id="815" r:id="rId87"/>
    <p:sldId id="816" r:id="rId88"/>
    <p:sldId id="817" r:id="rId89"/>
    <p:sldId id="818" r:id="rId90"/>
    <p:sldId id="819" r:id="rId91"/>
    <p:sldId id="820" r:id="rId92"/>
    <p:sldId id="821" r:id="rId93"/>
    <p:sldId id="822" r:id="rId94"/>
    <p:sldId id="823" r:id="rId95"/>
    <p:sldId id="824" r:id="rId96"/>
    <p:sldId id="825" r:id="rId97"/>
    <p:sldId id="826" r:id="rId98"/>
    <p:sldId id="827" r:id="rId99"/>
    <p:sldId id="828" r:id="rId100"/>
    <p:sldId id="829" r:id="rId101"/>
    <p:sldId id="830" r:id="rId102"/>
    <p:sldId id="831" r:id="rId103"/>
    <p:sldId id="832" r:id="rId104"/>
    <p:sldId id="833" r:id="rId105"/>
    <p:sldId id="834" r:id="rId106"/>
    <p:sldId id="835" r:id="rId107"/>
    <p:sldId id="836" r:id="rId108"/>
    <p:sldId id="837" r:id="rId109"/>
    <p:sldId id="838" r:id="rId110"/>
    <p:sldId id="839" r:id="rId111"/>
    <p:sldId id="840" r:id="rId112"/>
    <p:sldId id="841" r:id="rId113"/>
    <p:sldId id="842" r:id="rId114"/>
    <p:sldId id="843" r:id="rId115"/>
    <p:sldId id="844" r:id="rId116"/>
    <p:sldId id="845" r:id="rId117"/>
    <p:sldId id="846" r:id="rId118"/>
    <p:sldId id="847" r:id="rId119"/>
    <p:sldId id="722" r:id="rId120"/>
    <p:sldId id="685" r:id="rId121"/>
    <p:sldId id="721" r:id="rId122"/>
    <p:sldId id="676" r:id="rId123"/>
    <p:sldId id="686" r:id="rId124"/>
    <p:sldId id="674" r:id="rId125"/>
    <p:sldId id="675" r:id="rId126"/>
    <p:sldId id="677" r:id="rId127"/>
    <p:sldId id="684" r:id="rId128"/>
    <p:sldId id="395" r:id="rId129"/>
    <p:sldId id="353" r:id="rId130"/>
    <p:sldId id="407" r:id="rId131"/>
    <p:sldId id="415" r:id="rId132"/>
    <p:sldId id="412" r:id="rId133"/>
    <p:sldId id="411" r:id="rId134"/>
    <p:sldId id="660" r:id="rId135"/>
    <p:sldId id="688" r:id="rId136"/>
    <p:sldId id="705" r:id="rId137"/>
    <p:sldId id="704" r:id="rId138"/>
    <p:sldId id="706" r:id="rId139"/>
    <p:sldId id="666" r:id="rId140"/>
    <p:sldId id="631" r:id="rId141"/>
    <p:sldId id="339" r:id="rId142"/>
    <p:sldId id="352" r:id="rId143"/>
    <p:sldId id="342" r:id="rId144"/>
    <p:sldId id="397" r:id="rId145"/>
    <p:sldId id="652" r:id="rId146"/>
    <p:sldId id="400" r:id="rId147"/>
    <p:sldId id="401" r:id="rId148"/>
    <p:sldId id="398" r:id="rId149"/>
    <p:sldId id="402" r:id="rId150"/>
    <p:sldId id="403" r:id="rId151"/>
    <p:sldId id="405" r:id="rId152"/>
    <p:sldId id="404" r:id="rId153"/>
    <p:sldId id="418" r:id="rId154"/>
    <p:sldId id="662" r:id="rId155"/>
    <p:sldId id="417" r:id="rId156"/>
    <p:sldId id="416" r:id="rId157"/>
    <p:sldId id="419" r:id="rId158"/>
    <p:sldId id="420" r:id="rId159"/>
    <p:sldId id="391" r:id="rId160"/>
    <p:sldId id="379" r:id="rId161"/>
    <p:sldId id="649" r:id="rId162"/>
    <p:sldId id="651" r:id="rId163"/>
    <p:sldId id="653" r:id="rId164"/>
    <p:sldId id="650" r:id="rId165"/>
    <p:sldId id="639" r:id="rId166"/>
    <p:sldId id="640" r:id="rId167"/>
    <p:sldId id="641" r:id="rId168"/>
    <p:sldId id="642" r:id="rId169"/>
    <p:sldId id="643" r:id="rId170"/>
    <p:sldId id="644" r:id="rId171"/>
    <p:sldId id="645" r:id="rId172"/>
    <p:sldId id="646" r:id="rId173"/>
    <p:sldId id="632" r:id="rId174"/>
    <p:sldId id="633" r:id="rId175"/>
    <p:sldId id="607" r:id="rId176"/>
    <p:sldId id="608" r:id="rId177"/>
    <p:sldId id="609" r:id="rId178"/>
    <p:sldId id="610" r:id="rId179"/>
    <p:sldId id="611" r:id="rId180"/>
    <p:sldId id="612" r:id="rId181"/>
    <p:sldId id="613" r:id="rId182"/>
    <p:sldId id="614" r:id="rId183"/>
    <p:sldId id="615" r:id="rId184"/>
    <p:sldId id="582" r:id="rId185"/>
    <p:sldId id="624" r:id="rId186"/>
    <p:sldId id="625" r:id="rId187"/>
    <p:sldId id="626" r:id="rId188"/>
    <p:sldId id="627" r:id="rId189"/>
    <p:sldId id="628" r:id="rId190"/>
    <p:sldId id="629" r:id="rId191"/>
    <p:sldId id="581" r:id="rId192"/>
    <p:sldId id="583" r:id="rId193"/>
    <p:sldId id="584" r:id="rId194"/>
    <p:sldId id="450" r:id="rId195"/>
    <p:sldId id="454" r:id="rId196"/>
    <p:sldId id="444" r:id="rId197"/>
    <p:sldId id="452" r:id="rId198"/>
    <p:sldId id="455" r:id="rId199"/>
    <p:sldId id="453" r:id="rId200"/>
    <p:sldId id="463" r:id="rId201"/>
    <p:sldId id="464" r:id="rId202"/>
    <p:sldId id="456" r:id="rId203"/>
    <p:sldId id="585" r:id="rId204"/>
    <p:sldId id="586" r:id="rId205"/>
    <p:sldId id="587" r:id="rId206"/>
    <p:sldId id="588" r:id="rId207"/>
    <p:sldId id="589" r:id="rId208"/>
    <p:sldId id="590" r:id="rId209"/>
    <p:sldId id="591" r:id="rId210"/>
    <p:sldId id="592" r:id="rId211"/>
    <p:sldId id="593" r:id="rId212"/>
    <p:sldId id="595" r:id="rId213"/>
    <p:sldId id="596" r:id="rId214"/>
    <p:sldId id="597" r:id="rId215"/>
    <p:sldId id="598" r:id="rId216"/>
    <p:sldId id="599" r:id="rId217"/>
    <p:sldId id="442" r:id="rId218"/>
    <p:sldId id="427" r:id="rId219"/>
    <p:sldId id="458" r:id="rId220"/>
    <p:sldId id="428" r:id="rId221"/>
    <p:sldId id="358" r:id="rId222"/>
    <p:sldId id="359" r:id="rId223"/>
    <p:sldId id="360" r:id="rId224"/>
    <p:sldId id="361" r:id="rId225"/>
    <p:sldId id="363" r:id="rId226"/>
    <p:sldId id="364" r:id="rId227"/>
    <p:sldId id="365" r:id="rId228"/>
    <p:sldId id="366" r:id="rId229"/>
    <p:sldId id="367" r:id="rId230"/>
    <p:sldId id="447" r:id="rId231"/>
    <p:sldId id="448" r:id="rId232"/>
    <p:sldId id="449" r:id="rId233"/>
    <p:sldId id="565" r:id="rId234"/>
    <p:sldId id="566" r:id="rId235"/>
    <p:sldId id="567" r:id="rId236"/>
    <p:sldId id="568" r:id="rId237"/>
    <p:sldId id="569" r:id="rId238"/>
    <p:sldId id="570" r:id="rId239"/>
    <p:sldId id="571" r:id="rId240"/>
    <p:sldId id="549" r:id="rId241"/>
    <p:sldId id="345" r:id="rId242"/>
    <p:sldId id="350" r:id="rId243"/>
    <p:sldId id="357" r:id="rId244"/>
    <p:sldId id="356" r:id="rId245"/>
    <p:sldId id="355" r:id="rId246"/>
    <p:sldId id="337" r:id="rId247"/>
    <p:sldId id="389" r:id="rId248"/>
    <p:sldId id="429" r:id="rId249"/>
    <p:sldId id="408" r:id="rId250"/>
    <p:sldId id="409" r:id="rId251"/>
    <p:sldId id="399" r:id="rId252"/>
    <p:sldId id="394" r:id="rId253"/>
    <p:sldId id="393" r:id="rId254"/>
    <p:sldId id="396" r:id="rId255"/>
    <p:sldId id="377" r:id="rId256"/>
    <p:sldId id="410" r:id="rId257"/>
    <p:sldId id="421" r:id="rId258"/>
    <p:sldId id="423" r:id="rId259"/>
    <p:sldId id="422" r:id="rId260"/>
    <p:sldId id="382" r:id="rId261"/>
    <p:sldId id="384" r:id="rId262"/>
    <p:sldId id="381" r:id="rId263"/>
    <p:sldId id="383" r:id="rId264"/>
    <p:sldId id="387" r:id="rId265"/>
    <p:sldId id="385" r:id="rId266"/>
    <p:sldId id="386" r:id="rId267"/>
    <p:sldId id="271" r:id="rId268"/>
    <p:sldId id="325" r:id="rId269"/>
    <p:sldId id="351" r:id="rId270"/>
    <p:sldId id="327" r:id="rId271"/>
    <p:sldId id="330" r:id="rId272"/>
    <p:sldId id="376" r:id="rId273"/>
    <p:sldId id="378" r:id="rId274"/>
    <p:sldId id="326" r:id="rId275"/>
    <p:sldId id="371" r:id="rId276"/>
    <p:sldId id="372" r:id="rId277"/>
    <p:sldId id="329" r:id="rId278"/>
    <p:sldId id="375" r:id="rId279"/>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08"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8"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8"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8"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8" charset="-128"/>
        <a:cs typeface="+mn-cs"/>
      </a:defRPr>
    </a:lvl5pPr>
    <a:lvl6pPr marL="2286000" algn="l" defTabSz="914400" rtl="0" eaLnBrk="1" latinLnBrk="0" hangingPunct="1">
      <a:defRPr kern="1200">
        <a:solidFill>
          <a:schemeClr val="tx1"/>
        </a:solidFill>
        <a:latin typeface="Arial" charset="0"/>
        <a:ea typeface="ＭＳ Ｐゴシック" pitchFamily="-108" charset="-128"/>
        <a:cs typeface="+mn-cs"/>
      </a:defRPr>
    </a:lvl6pPr>
    <a:lvl7pPr marL="2743200" algn="l" defTabSz="914400" rtl="0" eaLnBrk="1" latinLnBrk="0" hangingPunct="1">
      <a:defRPr kern="1200">
        <a:solidFill>
          <a:schemeClr val="tx1"/>
        </a:solidFill>
        <a:latin typeface="Arial" charset="0"/>
        <a:ea typeface="ＭＳ Ｐゴシック" pitchFamily="-108" charset="-128"/>
        <a:cs typeface="+mn-cs"/>
      </a:defRPr>
    </a:lvl7pPr>
    <a:lvl8pPr marL="3200400" algn="l" defTabSz="914400" rtl="0" eaLnBrk="1" latinLnBrk="0" hangingPunct="1">
      <a:defRPr kern="1200">
        <a:solidFill>
          <a:schemeClr val="tx1"/>
        </a:solidFill>
        <a:latin typeface="Arial" charset="0"/>
        <a:ea typeface="ＭＳ Ｐゴシック" pitchFamily="-108" charset="-128"/>
        <a:cs typeface="+mn-cs"/>
      </a:defRPr>
    </a:lvl8pPr>
    <a:lvl9pPr marL="3657600" algn="l" defTabSz="914400" rtl="0" eaLnBrk="1" latinLnBrk="0" hangingPunct="1">
      <a:defRPr kern="1200">
        <a:solidFill>
          <a:schemeClr val="tx1"/>
        </a:solidFill>
        <a:latin typeface="Arial"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91981"/>
    <a:srgbClr val="AE0E62"/>
    <a:srgbClr val="00B0FF"/>
    <a:srgbClr val="2C8434"/>
    <a:srgbClr val="90AB5E"/>
    <a:srgbClr val="336FFA"/>
    <a:srgbClr val="00FFFC"/>
    <a:srgbClr val="2856BF"/>
    <a:srgbClr val="00F3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51" autoAdjust="0"/>
    <p:restoredTop sz="94660"/>
  </p:normalViewPr>
  <p:slideViewPr>
    <p:cSldViewPr snapToGrid="0" snapToObjects="1">
      <p:cViewPr varScale="1">
        <p:scale>
          <a:sx n="70" d="100"/>
          <a:sy n="70" d="100"/>
        </p:scale>
        <p:origin x="-500" y="-68"/>
      </p:cViewPr>
      <p:guideLst>
        <p:guide orient="horz" pos="2152"/>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4.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280" Type="http://schemas.openxmlformats.org/officeDocument/2006/relationships/notesMaster" Target="notesMasters/notesMaster1.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presProps" Target="presProps.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viewProps" Target="viewProps.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theme" Target="theme/theme1.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tableStyles" Target="tableStyles.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1.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2.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3.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A1475A5-8CB7-41D5-B6C1-7C4DAAAC11E5}" type="datetimeFigureOut">
              <a:rPr lang="en-GB" smtClean="0"/>
              <a:t>27/02/2015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F5D8472-7C19-480B-B42C-DE8105A671B2}" type="slidenum">
              <a:rPr lang="en-GB" smtClean="0"/>
              <a:t>‹#›</a:t>
            </a:fld>
            <a:endParaRPr lang="en-GB"/>
          </a:p>
        </p:txBody>
      </p:sp>
    </p:spTree>
    <p:extLst>
      <p:ext uri="{BB962C8B-B14F-4D97-AF65-F5344CB8AC3E}">
        <p14:creationId xmlns:p14="http://schemas.microsoft.com/office/powerpoint/2010/main" val="3260473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04EE16-CA54-4CF0-B6EB-88A653D2A128}" type="slidenum">
              <a:rPr lang="en-GB"/>
              <a:pPr/>
              <a:t>57</a:t>
            </a:fld>
            <a:endParaRPr lang="en-GB"/>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219</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220</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221</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222</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223</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A3F4A-9F5A-4ED1-B02D-73AEB1E2FA04}" type="slidenum">
              <a:rPr lang="en-GB" altLang="en-US">
                <a:solidFill>
                  <a:prstClr val="black"/>
                </a:solidFill>
              </a:rPr>
              <a:pPr/>
              <a:t>224</a:t>
            </a:fld>
            <a:endParaRPr lang="en-GB" altLang="en-US">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35FB8DE5-9B96-4270-89DB-103416A72A94}" type="slidenum">
              <a:rPr lang="en-GB" altLang="en-US">
                <a:solidFill>
                  <a:prstClr val="black"/>
                </a:solidFill>
                <a:latin typeface="Arial" charset="0"/>
              </a:rPr>
              <a:pPr eaLnBrk="1" hangingPunct="1"/>
              <a:t>225</a:t>
            </a:fld>
            <a:endParaRPr lang="en-GB" altLang="en-US">
              <a:solidFill>
                <a:prstClr val="black"/>
              </a:solidFill>
              <a:latin typeface="Arial" charset="0"/>
            </a:endParaRPr>
          </a:p>
        </p:txBody>
      </p:sp>
      <p:sp>
        <p:nvSpPr>
          <p:cNvPr id="79875" name="Rectangle 2"/>
          <p:cNvSpPr>
            <a:spLocks noGrp="1" noRot="1" noChangeAspect="1" noChangeArrowheads="1" noTextEdit="1"/>
          </p:cNvSpPr>
          <p:nvPr>
            <p:ph type="sldImg"/>
          </p:nvPr>
        </p:nvSpPr>
        <p:spPr>
          <a:xfrm>
            <a:off x="917575" y="744538"/>
            <a:ext cx="4962525" cy="3722687"/>
          </a:xfrm>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1B5E1929-EDEA-4B81-B77E-5315F218AC1C}" type="slidenum">
              <a:rPr lang="en-GB" smtClean="0">
                <a:latin typeface="Arial" charset="0"/>
              </a:rPr>
              <a:pPr eaLnBrk="1" hangingPunct="1"/>
              <a:t>89</a:t>
            </a:fld>
            <a:endParaRPr lang="en-GB" smtClean="0">
              <a:latin typeface="Arial" charset="0"/>
            </a:endParaRPr>
          </a:p>
        </p:txBody>
      </p:sp>
      <p:sp>
        <p:nvSpPr>
          <p:cNvPr id="94211" name="Rectangle 2"/>
          <p:cNvSpPr>
            <a:spLocks noGrp="1" noRot="1" noChangeAspect="1" noChangeArrowheads="1" noTextEdit="1"/>
          </p:cNvSpPr>
          <p:nvPr>
            <p:ph type="sldImg"/>
          </p:nvPr>
        </p:nvSpPr>
        <p:spPr>
          <a:xfrm>
            <a:off x="917575" y="744538"/>
            <a:ext cx="4962525" cy="3722687"/>
          </a:xfrm>
          <a:ln/>
        </p:spPr>
      </p:sp>
      <p:sp>
        <p:nvSpPr>
          <p:cNvPr id="9421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A79B5918-87BF-43D2-83C0-0083256F7B37}" type="slidenum">
              <a:rPr lang="en-GB" smtClean="0">
                <a:latin typeface="Arial" charset="0"/>
              </a:rPr>
              <a:pPr eaLnBrk="1" hangingPunct="1"/>
              <a:t>94</a:t>
            </a:fld>
            <a:endParaRPr lang="en-GB" smtClean="0">
              <a:latin typeface="Arial" charset="0"/>
            </a:endParaRPr>
          </a:p>
        </p:txBody>
      </p:sp>
      <p:sp>
        <p:nvSpPr>
          <p:cNvPr id="88067" name="Rectangle 2"/>
          <p:cNvSpPr>
            <a:spLocks noGrp="1" noRot="1" noChangeAspect="1" noChangeArrowheads="1" noTextEdit="1"/>
          </p:cNvSpPr>
          <p:nvPr>
            <p:ph type="sldImg"/>
          </p:nvPr>
        </p:nvSpPr>
        <p:spPr>
          <a:xfrm>
            <a:off x="917575" y="744538"/>
            <a:ext cx="4962525" cy="3722687"/>
          </a:xfrm>
          <a:ln/>
        </p:spPr>
      </p:sp>
      <p:sp>
        <p:nvSpPr>
          <p:cNvPr id="880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fld id="{C1B9EA1B-EC77-42BE-8BC6-93312CAF09BE}" type="slidenum">
              <a:rPr lang="en-GB" smtClean="0">
                <a:latin typeface="Arial" charset="0"/>
              </a:rPr>
              <a:pPr eaLnBrk="1" hangingPunct="1"/>
              <a:t>95</a:t>
            </a:fld>
            <a:endParaRPr lang="en-GB" smtClean="0">
              <a:latin typeface="Arial" charset="0"/>
            </a:endParaRPr>
          </a:p>
        </p:txBody>
      </p:sp>
      <p:sp>
        <p:nvSpPr>
          <p:cNvPr id="95235" name="Rectangle 2"/>
          <p:cNvSpPr>
            <a:spLocks noGrp="1" noRot="1" noChangeAspect="1" noChangeArrowheads="1" noTextEdit="1"/>
          </p:cNvSpPr>
          <p:nvPr>
            <p:ph type="sldImg"/>
          </p:nvPr>
        </p:nvSpPr>
        <p:spPr>
          <a:xfrm>
            <a:off x="917575" y="744538"/>
            <a:ext cx="4962525" cy="3722687"/>
          </a:xfrm>
          <a:ln/>
        </p:spPr>
      </p:sp>
      <p:sp>
        <p:nvSpPr>
          <p:cNvPr id="9523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04EE16-CA54-4CF0-B6EB-88A653D2A128}" type="slidenum">
              <a:rPr lang="en-GB"/>
              <a:pPr/>
              <a:t>161</a:t>
            </a:fld>
            <a:endParaRPr lang="en-GB"/>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04EE16-CA54-4CF0-B6EB-88A653D2A128}" type="slidenum">
              <a:rPr lang="en-GB"/>
              <a:pPr/>
              <a:t>162</a:t>
            </a:fld>
            <a:endParaRPr lang="en-GB"/>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04EE16-CA54-4CF0-B6EB-88A653D2A128}" type="slidenum">
              <a:rPr lang="en-GB"/>
              <a:pPr/>
              <a:t>163</a:t>
            </a:fld>
            <a:endParaRPr lang="en-GB"/>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217</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0F935-2123-4AD1-9A21-3C590D941064}" type="slidenum">
              <a:rPr lang="en-GB" altLang="en-US">
                <a:solidFill>
                  <a:prstClr val="black"/>
                </a:solidFill>
              </a:rPr>
              <a:pPr/>
              <a:t>218</a:t>
            </a:fld>
            <a:endParaRPr lang="en-GB" altLang="en-US">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0BF4A85-B5D8-4C5F-B5AD-28ABBF307C33}" type="datetime1">
              <a:rPr lang="en-US"/>
              <a:pPr/>
              <a:t>2/27/2015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904079C-FE85-4EA2-8E9A-0B0426AAA54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92A842A-D3D8-4CE7-AA68-5AB8968BDE14}" type="datetime1">
              <a:rPr lang="en-US"/>
              <a:pPr/>
              <a:t>2/27/2015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38952C-40D6-4971-B620-107CDE7F870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2ED31BA-F18E-474C-ADD9-A4F6D1C99AA4}" type="datetime1">
              <a:rPr lang="en-US"/>
              <a:pPr/>
              <a:t>2/27/2015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860DDBA-925D-486A-B5F7-7946269F2E1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661287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82467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4006452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2451638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181050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35365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323351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37595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65FC1F6-21F9-46C6-82DF-BD1ABA182524}" type="datetime1">
              <a:rPr lang="en-US"/>
              <a:pPr/>
              <a:t>2/27/2015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64166EE-DC0C-4390-8A05-88BA7593FCE1}"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591691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1652795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olidFill>
              <a:latin typeface="Calibri"/>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olidFill>
              <a:latin typeface="Calibri"/>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a:solidFill>
                <a:srgbClr val="000000"/>
              </a:solidFill>
              <a:latin typeface="Calibri"/>
            </a:endParaRPr>
          </a:p>
        </p:txBody>
      </p:sp>
    </p:spTree>
    <p:extLst>
      <p:ext uri="{BB962C8B-B14F-4D97-AF65-F5344CB8AC3E}">
        <p14:creationId xmlns:p14="http://schemas.microsoft.com/office/powerpoint/2010/main" val="446387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hade val="50000"/>
                </a:srgbClr>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dirty="0">
              <a:solidFill>
                <a:srgbClr val="000000">
                  <a:shade val="50000"/>
                </a:srgbClr>
              </a:solidFill>
              <a:latin typeface="Calibri"/>
            </a:endParaRPr>
          </a:p>
        </p:txBody>
      </p:sp>
    </p:spTree>
    <p:extLst>
      <p:ext uri="{BB962C8B-B14F-4D97-AF65-F5344CB8AC3E}">
        <p14:creationId xmlns:p14="http://schemas.microsoft.com/office/powerpoint/2010/main" val="294184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defTabSz="914400" fontAlgn="auto">
              <a:spcBef>
                <a:spcPts val="0"/>
              </a:spcBef>
              <a:spcAft>
                <a:spcPts val="0"/>
              </a:spcAft>
            </a:pPr>
            <a:fld id="{7CB97365-EBCA-4027-87D5-99FC1D4DF0BB}" type="datetimeFigureOut">
              <a:rPr lang="en-US" smtClean="0">
                <a:solidFill>
                  <a:srgbClr val="000000"/>
                </a:solidFill>
                <a:latin typeface="Calibri"/>
              </a:rPr>
              <a:pPr defTabSz="914400" fontAlgn="auto">
                <a:spcBef>
                  <a:spcPts val="0"/>
                </a:spcBef>
                <a:spcAft>
                  <a:spcPts val="0"/>
                </a:spcAft>
              </a:pPr>
              <a:t>2/27/2015</a:t>
            </a:fld>
            <a:endParaRPr lang="en-US">
              <a:solidFill>
                <a:srgbClr val="000000">
                  <a:shade val="50000"/>
                </a:srgbClr>
              </a:solidFill>
              <a:latin typeface="Calibri"/>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914400" fontAlgn="auto">
              <a:spcBef>
                <a:spcPts val="0"/>
              </a:spcBef>
              <a:spcAft>
                <a:spcPts val="0"/>
              </a:spcAft>
            </a:pPr>
            <a:endParaRPr lang="en-US">
              <a:solidFill>
                <a:srgbClr val="000000">
                  <a:shade val="50000"/>
                </a:srgbClr>
              </a:solidFill>
              <a:latin typeface="Calibri"/>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pPr defTabSz="914400" fontAlgn="auto">
              <a:spcBef>
                <a:spcPts val="0"/>
              </a:spcBef>
              <a:spcAft>
                <a:spcPts val="0"/>
              </a:spcAft>
            </a:pPr>
            <a:fld id="{69E29E33-B620-47F9-BB04-8846C2A5AFCC}" type="slidenum">
              <a:rPr lang="en-US" smtClean="0">
                <a:solidFill>
                  <a:srgbClr val="000000"/>
                </a:solidFill>
                <a:latin typeface="Calibri"/>
              </a:rPr>
              <a:pPr defTabSz="914400" fontAlgn="auto">
                <a:spcBef>
                  <a:spcPts val="0"/>
                </a:spcBef>
                <a:spcAft>
                  <a:spcPts val="0"/>
                </a:spcAft>
              </a:pPr>
              <a:t>‹#›</a:t>
            </a:fld>
            <a:endParaRPr lang="en-US" dirty="0">
              <a:solidFill>
                <a:srgbClr val="000000">
                  <a:shade val="50000"/>
                </a:srgbClr>
              </a:solidFill>
              <a:latin typeface="Calibri"/>
            </a:endParaRPr>
          </a:p>
        </p:txBody>
      </p:sp>
    </p:spTree>
    <p:extLst>
      <p:ext uri="{BB962C8B-B14F-4D97-AF65-F5344CB8AC3E}">
        <p14:creationId xmlns:p14="http://schemas.microsoft.com/office/powerpoint/2010/main" val="3717829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50825" y="0"/>
            <a:ext cx="8510588" cy="7651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50825" y="1125538"/>
            <a:ext cx="4194175"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Media Placeholder 3"/>
          <p:cNvSpPr>
            <a:spLocks noGrp="1"/>
          </p:cNvSpPr>
          <p:nvPr>
            <p:ph type="media" sz="half" idx="2"/>
          </p:nvPr>
        </p:nvSpPr>
        <p:spPr>
          <a:xfrm>
            <a:off x="4597400" y="1125538"/>
            <a:ext cx="4194175" cy="4967287"/>
          </a:xfrm>
        </p:spPr>
        <p:txBody>
          <a:bodyPr/>
          <a:lstStyle/>
          <a:p>
            <a:endParaRPr lang="en-GB"/>
          </a:p>
        </p:txBody>
      </p:sp>
      <p:sp>
        <p:nvSpPr>
          <p:cNvPr id="5" name="Date Placeholder 4"/>
          <p:cNvSpPr>
            <a:spLocks noGrp="1"/>
          </p:cNvSpPr>
          <p:nvPr>
            <p:ph type="dt" sz="half" idx="10"/>
          </p:nvPr>
        </p:nvSpPr>
        <p:spPr>
          <a:xfrm>
            <a:off x="304800" y="6245225"/>
            <a:ext cx="2286000" cy="476250"/>
          </a:xfrm>
          <a:prstGeom prst="rect">
            <a:avLst/>
          </a:prstGeom>
        </p:spPr>
        <p:txBody>
          <a:bodyPr/>
          <a:lstStyle>
            <a:lvl1pPr>
              <a:defRPr/>
            </a:lvl1pPr>
          </a:lstStyle>
          <a:p>
            <a:endParaRPr lang="en-GB"/>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endParaRPr lang="en-GB"/>
          </a:p>
        </p:txBody>
      </p:sp>
      <p:sp>
        <p:nvSpPr>
          <p:cNvPr id="7" name="Slide Number Placeholder 6"/>
          <p:cNvSpPr>
            <a:spLocks noGrp="1"/>
          </p:cNvSpPr>
          <p:nvPr>
            <p:ph type="sldNum" sz="quarter" idx="12"/>
          </p:nvPr>
        </p:nvSpPr>
        <p:spPr>
          <a:xfrm>
            <a:off x="6553200" y="6245225"/>
            <a:ext cx="2286000" cy="476250"/>
          </a:xfrm>
          <a:prstGeom prst="rect">
            <a:avLst/>
          </a:prstGeom>
        </p:spPr>
        <p:txBody>
          <a:bodyPr/>
          <a:lstStyle>
            <a:lvl1pPr>
              <a:defRPr/>
            </a:lvl1pPr>
          </a:lstStyle>
          <a:p>
            <a:fld id="{74C90296-183A-4C40-A2EF-8A3F1883E50F}" type="slidenum">
              <a:rPr lang="en-GB"/>
              <a:pPr/>
              <a:t>‹#›</a:t>
            </a:fld>
            <a:endParaRPr lang="en-GB"/>
          </a:p>
        </p:txBody>
      </p:sp>
    </p:spTree>
    <p:extLst>
      <p:ext uri="{BB962C8B-B14F-4D97-AF65-F5344CB8AC3E}">
        <p14:creationId xmlns:p14="http://schemas.microsoft.com/office/powerpoint/2010/main" val="3249158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2/27/2015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0166389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2/27/2015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200688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DBF5F9">
                    <a:shade val="90000"/>
                  </a:srgbClr>
                </a:solidFill>
              </a:rPr>
              <a:pPr/>
              <a:t>2/27/2015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10171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2/27/2015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273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4F90825-EC70-4740-9C36-CBF24AB153EE}" type="datetime1">
              <a:rPr lang="en-US"/>
              <a:pPr/>
              <a:t>2/27/2015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62AEA8F-ADE3-41AA-A46A-B67CBAFE6608}"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EAB0777-4C60-462E-A92C-CDAFD498799C}" type="datetimeFigureOut">
              <a:rPr lang="en-US" smtClean="0">
                <a:solidFill>
                  <a:srgbClr val="04617B">
                    <a:shade val="90000"/>
                  </a:srgbClr>
                </a:solidFill>
              </a:rPr>
              <a:pPr/>
              <a:t>2/27/2015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51491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EAB0777-4C60-462E-A92C-CDAFD498799C}" type="datetimeFigureOut">
              <a:rPr lang="en-US" smtClean="0">
                <a:solidFill>
                  <a:srgbClr val="04617B">
                    <a:shade val="90000"/>
                  </a:srgbClr>
                </a:solidFill>
              </a:rPr>
              <a:pPr/>
              <a:t>2/27/2015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77646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B0777-4C60-462E-A92C-CDAFD498799C}" type="datetimeFigureOut">
              <a:rPr lang="en-US" smtClean="0">
                <a:solidFill>
                  <a:srgbClr val="04617B">
                    <a:shade val="90000"/>
                  </a:srgbClr>
                </a:solidFill>
              </a:rPr>
              <a:pPr/>
              <a:t>2/27/2015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8020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2/27/2015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0866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B0777-4C60-462E-A92C-CDAFD498799C}" type="datetimeFigureOut">
              <a:rPr lang="en-US" smtClean="0">
                <a:solidFill>
                  <a:srgbClr val="04617B">
                    <a:shade val="90000"/>
                  </a:srgbClr>
                </a:solidFill>
              </a:rPr>
              <a:pPr/>
              <a:t>2/27/2015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29961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2/27/2015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1729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EAB0777-4C60-462E-A92C-CDAFD498799C}" type="datetimeFigureOut">
              <a:rPr lang="en-US" smtClean="0">
                <a:solidFill>
                  <a:srgbClr val="04617B">
                    <a:shade val="90000"/>
                  </a:srgbClr>
                </a:solidFill>
              </a:rPr>
              <a:pPr/>
              <a:t>2/27/2015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59DE6EB8-52AB-45EA-A660-3E1EBFA72987}"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63140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2/27/2015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106830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914400" fontAlgn="auto">
              <a:spcBef>
                <a:spcPts val="0"/>
              </a:spcBef>
              <a:spcAft>
                <a:spcPts val="0"/>
              </a:spcAft>
            </a:pPr>
            <a:fld id="{0EAB0777-4C60-462E-A92C-CDAFD498799C}" type="datetimeFigureOut">
              <a:rPr lang="en-US" smtClean="0">
                <a:solidFill>
                  <a:srgbClr val="04617B">
                    <a:shade val="90000"/>
                  </a:srgbClr>
                </a:solidFill>
                <a:latin typeface="Constantia"/>
              </a:rPr>
              <a:pPr defTabSz="914400" fontAlgn="auto">
                <a:spcBef>
                  <a:spcPts val="0"/>
                </a:spcBef>
                <a:spcAft>
                  <a:spcPts val="0"/>
                </a:spcAft>
              </a:pPr>
              <a:t>2/27/2015</a:t>
            </a:fld>
            <a:endParaRPr lang="en-US">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pPr defTabSz="914400" fontAlgn="auto">
              <a:spcBef>
                <a:spcPts val="0"/>
              </a:spcBef>
              <a:spcAft>
                <a:spcPts val="0"/>
              </a:spcAft>
            </a:pPr>
            <a:endParaRPr lang="en-US">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pPr defTabSz="914400" fontAlgn="auto">
              <a:spcBef>
                <a:spcPts val="0"/>
              </a:spcBef>
              <a:spcAft>
                <a:spcPts val="0"/>
              </a:spcAft>
            </a:pPr>
            <a:fld id="{59DE6EB8-52AB-45EA-A660-3E1EBFA72987}" type="slidenum">
              <a:rPr lang="en-US" smtClean="0">
                <a:solidFill>
                  <a:srgbClr val="04617B">
                    <a:shade val="90000"/>
                  </a:srgbClr>
                </a:solidFill>
                <a:latin typeface="Constantia"/>
              </a:rPr>
              <a:pPr defTabSz="914400" fontAlgn="auto">
                <a:spcBef>
                  <a:spcPts val="0"/>
                </a:spcBef>
                <a:spcAft>
                  <a:spcPts val="0"/>
                </a:spcAft>
              </a:pPr>
              <a:t>‹#›</a:t>
            </a:fld>
            <a:endParaRPr lang="en-US">
              <a:solidFill>
                <a:srgbClr val="04617B">
                  <a:shade val="90000"/>
                </a:srgbClr>
              </a:solidFill>
              <a:latin typeface="Constantia"/>
            </a:endParaRPr>
          </a:p>
        </p:txBody>
      </p:sp>
    </p:spTree>
    <p:extLst>
      <p:ext uri="{BB962C8B-B14F-4D97-AF65-F5344CB8AC3E}">
        <p14:creationId xmlns:p14="http://schemas.microsoft.com/office/powerpoint/2010/main" val="1801164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10BF4A85-B5D8-4C5F-B5AD-28ABBF307C33}" type="datetime1">
              <a:rPr lang="en-US">
                <a:solidFill>
                  <a:prstClr val="black"/>
                </a:solidFill>
              </a:rPr>
              <a:pPr/>
              <a:t>2/27/2015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3904079C-FE85-4EA2-8E9A-0B0426AAA54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29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17E147-A361-4A09-975A-2D2524FF488C}" type="datetime1">
              <a:rPr lang="en-US"/>
              <a:pPr/>
              <a:t>2/27/2015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AD478E5-E718-4ECC-918D-0D55125F1C3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65FC1F6-21F9-46C6-82DF-BD1ABA182524}" type="datetime1">
              <a:rPr lang="en-US">
                <a:solidFill>
                  <a:prstClr val="black"/>
                </a:solidFill>
              </a:rPr>
              <a:pPr/>
              <a:t>2/27/2015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64166EE-DC0C-4390-8A05-88BA7593FCE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8771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4F90825-EC70-4740-9C36-CBF24AB153EE}" type="datetime1">
              <a:rPr lang="en-US">
                <a:solidFill>
                  <a:prstClr val="black"/>
                </a:solidFill>
              </a:rPr>
              <a:pPr/>
              <a:t>2/27/2015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62AEA8F-ADE3-41AA-A46A-B67CBAFE660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884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8D17E147-A361-4A09-975A-2D2524FF488C}" type="datetime1">
              <a:rPr lang="en-US">
                <a:solidFill>
                  <a:prstClr val="black"/>
                </a:solidFill>
              </a:rPr>
              <a:pPr/>
              <a:t>2/27/2015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AD478E5-E718-4ECC-918D-0D55125F1C3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2441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8700EC2-30D7-4812-9E17-08755DDDFF33}" type="datetime1">
              <a:rPr lang="en-US">
                <a:solidFill>
                  <a:prstClr val="black"/>
                </a:solidFill>
              </a:rPr>
              <a:pPr/>
              <a:t>2/27/2015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C256400-08F3-479F-A69B-432633871B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7089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3F70058-933A-4CF4-8311-E2E41AE8F390}" type="datetime1">
              <a:rPr lang="en-US">
                <a:solidFill>
                  <a:prstClr val="black"/>
                </a:solidFill>
              </a:rPr>
              <a:pPr/>
              <a:t>2/27/2015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03E930C-81E3-4992-A393-7501B80CE0E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7341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F3500AC-90C2-4D0B-981C-470338E8177A}" type="datetime1">
              <a:rPr lang="en-US">
                <a:solidFill>
                  <a:prstClr val="black"/>
                </a:solidFill>
              </a:rPr>
              <a:pPr/>
              <a:t>2/27/2015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B15BBF2-F61F-4913-A90E-489FDBEBEF1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50802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882F4E9-2881-488A-AAA6-1B09780524E4}" type="datetime1">
              <a:rPr lang="en-US">
                <a:solidFill>
                  <a:prstClr val="black"/>
                </a:solidFill>
              </a:rPr>
              <a:pPr/>
              <a:t>2/27/2015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CF9200D-E54A-4971-9E20-FADEBF01191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32163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50D47B6-A135-40D5-9A8F-C5FF40116782}" type="datetime1">
              <a:rPr lang="en-US">
                <a:solidFill>
                  <a:prstClr val="black"/>
                </a:solidFill>
              </a:rPr>
              <a:pPr/>
              <a:t>2/27/2015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9DCC66D-96A4-481D-B21A-49908705072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1254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C92A842A-D3D8-4CE7-AA68-5AB8968BDE14}" type="datetime1">
              <a:rPr lang="en-US">
                <a:solidFill>
                  <a:prstClr val="black"/>
                </a:solidFill>
              </a:rPr>
              <a:pPr/>
              <a:t>2/27/2015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B38952C-40D6-4971-B620-107CDE7F870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0140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02ED31BA-F18E-474C-ADD9-A4F6D1C99AA4}" type="datetime1">
              <a:rPr lang="en-US">
                <a:solidFill>
                  <a:prstClr val="black"/>
                </a:solidFill>
              </a:rPr>
              <a:pPr/>
              <a:t>2/27/2015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A860DDBA-925D-486A-B5F7-7946269F2E1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6321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E8700EC2-30D7-4812-9E17-08755DDDFF33}" type="datetime1">
              <a:rPr lang="en-US"/>
              <a:pPr/>
              <a:t>2/27/2015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DC256400-08F3-479F-A69B-432633871B0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3F70058-933A-4CF4-8311-E2E41AE8F390}" type="datetime1">
              <a:rPr lang="en-US"/>
              <a:pPr/>
              <a:t>2/27/2015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503E930C-81E3-4992-A393-7501B80CE0E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F3500AC-90C2-4D0B-981C-470338E8177A}" type="datetime1">
              <a:rPr lang="en-US"/>
              <a:pPr/>
              <a:t>2/27/2015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B15BBF2-F61F-4913-A90E-489FDBEBEF1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B882F4E9-2881-488A-AAA6-1B09780524E4}" type="datetime1">
              <a:rPr lang="en-US"/>
              <a:pPr/>
              <a:t>2/27/2015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CF9200D-E54A-4971-9E20-FADEBF01191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650D47B6-A135-40D5-9A8F-C5FF40116782}" type="datetime1">
              <a:rPr lang="en-US"/>
              <a:pPr/>
              <a:t>2/27/2015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fld id="{99DCC66D-96A4-481D-B21A-499087050724}"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jp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82355424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810" r:id="rId14"/>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9512" y="274638"/>
            <a:ext cx="8784976" cy="994122"/>
          </a:xfrm>
          <a:prstGeom prst="rect">
            <a:avLst/>
          </a:prstGeom>
        </p:spPr>
        <p:txBody>
          <a:bodyPr vert="horz" lIns="0" tIns="0" rIns="0" bIns="0" rtlCol="0" anchor="t" anchorCtr="0">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0" y="1484784"/>
            <a:ext cx="9144000" cy="5373216"/>
          </a:xfrm>
          <a:prstGeom prst="rect">
            <a:avLst/>
          </a:prstGeom>
        </p:spPr>
        <p:txBody>
          <a:bodyPr vert="horz" lIns="7200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7C9EF-435C-4BA5-8190-6ABB42CE9159}" type="datetimeFigureOut">
              <a:rPr lang="en-GB" smtClean="0">
                <a:solidFill>
                  <a:prstClr val="black">
                    <a:tint val="75000"/>
                  </a:prstClr>
                </a:solidFill>
              </a:rPr>
              <a:pPr/>
              <a:t>27/02/2015</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AC96D-87EA-41E5-BA9D-AE76A273EF7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428901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ctr" defTabSz="914400" rtl="0" eaLnBrk="1" latinLnBrk="0" hangingPunct="1">
        <a:spcBef>
          <a:spcPct val="0"/>
        </a:spcBef>
        <a:buNone/>
        <a:defRPr sz="5400" kern="1200">
          <a:solidFill>
            <a:srgbClr val="FFFF00"/>
          </a:solidFill>
          <a:latin typeface="+mj-lt"/>
          <a:ea typeface="+mj-ea"/>
          <a:cs typeface="+mj-cs"/>
        </a:defRPr>
      </a:lvl1pPr>
    </p:titleStyle>
    <p:bodyStyle>
      <a:lvl1pPr marL="571500" indent="-571500" algn="l" defTabSz="914400" rtl="0" eaLnBrk="1" latinLnBrk="0" hangingPunct="1">
        <a:spcBef>
          <a:spcPct val="20000"/>
        </a:spcBef>
        <a:buClr>
          <a:srgbClr val="FFFF00"/>
        </a:buClr>
        <a:buSzPct val="120000"/>
        <a:buFont typeface="Arial" pitchFamily="34" charset="0"/>
        <a:buChar char="•"/>
        <a:defRPr sz="36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auto">
          <a:xfrm>
            <a:off x="0" y="4476744"/>
            <a:ext cx="9144000" cy="2381256"/>
          </a:xfrm>
          <a:prstGeom prst="rect">
            <a:avLst/>
          </a:prstGeom>
          <a:gradFill>
            <a:gsLst>
              <a:gs pos="61000">
                <a:schemeClr val="bg1">
                  <a:alpha val="0"/>
                </a:schemeClr>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9498863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1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Preparation/Journey%20Maps.pptx"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26.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hyperlink" Target="../Preparation/Journey%20Maps.pptx" TargetMode="Externa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hyperlink" Target="http://freedomarc.wordpress.com/2014/04/13/grow-your-own/" TargetMode="External"/><Relationship Id="rId2" Type="http://schemas.openxmlformats.org/officeDocument/2006/relationships/hyperlink" Target="http://freedomarc.wordpress.com/2014/05/16/store-or-shred/"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706693"/>
          </a:xfrm>
        </p:spPr>
        <p:txBody>
          <a:bodyPr>
            <a:noAutofit/>
          </a:bodyPr>
          <a:lstStyle/>
          <a:p>
            <a:r>
              <a:rPr lang="en-GB" dirty="0" smtClean="0">
                <a:effectLst>
                  <a:outerShdw blurRad="38100" dist="38100" dir="2700000" algn="tl">
                    <a:srgbClr val="000000"/>
                  </a:outerShdw>
                </a:effectLst>
              </a:rPr>
              <a:t>Engaging God</a:t>
            </a:r>
            <a:endParaRPr lang="en-GB" dirty="0"/>
          </a:p>
        </p:txBody>
      </p:sp>
      <p:sp>
        <p:nvSpPr>
          <p:cNvPr id="3" name="Content Placeholder 2"/>
          <p:cNvSpPr>
            <a:spLocks noGrp="1"/>
          </p:cNvSpPr>
          <p:nvPr>
            <p:ph idx="1"/>
          </p:nvPr>
        </p:nvSpPr>
        <p:spPr>
          <a:xfrm>
            <a:off x="0" y="980728"/>
            <a:ext cx="9144000" cy="5877272"/>
          </a:xfrm>
        </p:spPr>
        <p:txBody>
          <a:bodyPr>
            <a:normAutofit lnSpcReduction="10000"/>
          </a:bodyPr>
          <a:lstStyle/>
          <a:p>
            <a:r>
              <a:rPr lang="en-GB" sz="4800" dirty="0" smtClean="0"/>
              <a:t>We are on a journey or an adventure together discovering how to engage the spiritual realms</a:t>
            </a:r>
          </a:p>
          <a:p>
            <a:r>
              <a:rPr lang="en-GB" sz="4800" dirty="0" smtClean="0"/>
              <a:t>Discovering the realms within us, around us and the heavenly realms</a:t>
            </a:r>
          </a:p>
          <a:p>
            <a:r>
              <a:rPr lang="en-GB" sz="4800" dirty="0"/>
              <a:t>W</a:t>
            </a:r>
            <a:r>
              <a:rPr lang="en-GB" sz="4800" dirty="0" smtClean="0"/>
              <a:t>e are going to follow the pathway of relationship and responsibility </a:t>
            </a:r>
          </a:p>
        </p:txBody>
      </p:sp>
    </p:spTree>
    <p:extLst>
      <p:ext uri="{BB962C8B-B14F-4D97-AF65-F5344CB8AC3E}">
        <p14:creationId xmlns:p14="http://schemas.microsoft.com/office/powerpoint/2010/main" val="541717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Water		River living </a:t>
            </a:r>
            <a:r>
              <a:rPr lang="en-GB" sz="4400" dirty="0" smtClean="0"/>
              <a:t>eternal water</a:t>
            </a:r>
            <a:endParaRPr lang="en-GB" sz="4400" dirty="0" smtClean="0"/>
          </a:p>
          <a:p>
            <a:r>
              <a:rPr lang="en-GB" sz="4400" dirty="0" smtClean="0"/>
              <a:t>Dove		Peace comforter</a:t>
            </a:r>
          </a:p>
          <a:p>
            <a:r>
              <a:rPr lang="en-GB" sz="4400" dirty="0" smtClean="0"/>
              <a:t>Wind		Breath of life</a:t>
            </a:r>
          </a:p>
          <a:p>
            <a:r>
              <a:rPr lang="en-GB" sz="4400" dirty="0" smtClean="0"/>
              <a:t>Wine		</a:t>
            </a:r>
            <a:r>
              <a:rPr lang="en-GB" sz="4400" dirty="0" smtClean="0"/>
              <a:t>Joy of the Lord our strength</a:t>
            </a:r>
            <a:endParaRPr lang="en-GB" sz="4400" dirty="0" smtClean="0"/>
          </a:p>
          <a:p>
            <a:r>
              <a:rPr lang="en-GB" sz="4400" dirty="0" smtClean="0"/>
              <a:t>Oil		Anointing healer</a:t>
            </a:r>
          </a:p>
          <a:p>
            <a:r>
              <a:rPr lang="en-GB" sz="4400" dirty="0" smtClean="0"/>
              <a:t>Fire		Purifying righteousness</a:t>
            </a:r>
          </a:p>
          <a:p>
            <a:r>
              <a:rPr lang="en-GB" sz="4400" dirty="0" smtClean="0"/>
              <a:t>Light		Revelation teacher</a:t>
            </a:r>
          </a:p>
          <a:p>
            <a:r>
              <a:rPr lang="en-GB" sz="4400" dirty="0" smtClean="0"/>
              <a:t>Cloud		Guidance</a:t>
            </a:r>
          </a:p>
        </p:txBody>
      </p:sp>
    </p:spTree>
    <p:extLst>
      <p:ext uri="{BB962C8B-B14F-4D97-AF65-F5344CB8AC3E}">
        <p14:creationId xmlns:p14="http://schemas.microsoft.com/office/powerpoint/2010/main" val="4642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123182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079"/>
            <a:ext cx="9144000" cy="6913079"/>
          </a:xfrm>
          <a:prstGeom prst="rect">
            <a:avLst/>
          </a:prstGeom>
        </p:spPr>
      </p:pic>
    </p:spTree>
    <p:extLst>
      <p:ext uri="{BB962C8B-B14F-4D97-AF65-F5344CB8AC3E}">
        <p14:creationId xmlns:p14="http://schemas.microsoft.com/office/powerpoint/2010/main" val="143039401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6485127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48015"/>
          </a:xfrm>
          <a:prstGeom prst="rect">
            <a:avLst/>
          </a:prstGeom>
        </p:spPr>
      </p:pic>
    </p:spTree>
    <p:extLst>
      <p:ext uri="{BB962C8B-B14F-4D97-AF65-F5344CB8AC3E}">
        <p14:creationId xmlns:p14="http://schemas.microsoft.com/office/powerpoint/2010/main" val="22376661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 y="0"/>
            <a:ext cx="9142032" cy="6858000"/>
          </a:xfrm>
          <a:prstGeom prst="rect">
            <a:avLst/>
          </a:prstGeom>
        </p:spPr>
      </p:pic>
    </p:spTree>
    <p:extLst>
      <p:ext uri="{BB962C8B-B14F-4D97-AF65-F5344CB8AC3E}">
        <p14:creationId xmlns:p14="http://schemas.microsoft.com/office/powerpoint/2010/main" val="28982515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093689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719" t="4231" r="10912" b="4399"/>
          <a:stretch/>
        </p:blipFill>
        <p:spPr>
          <a:xfrm>
            <a:off x="0" y="0"/>
            <a:ext cx="9144000" cy="6858000"/>
          </a:xfrm>
          <a:prstGeom prst="rect">
            <a:avLst/>
          </a:prstGeom>
        </p:spPr>
      </p:pic>
    </p:spTree>
    <p:extLst>
      <p:ext uri="{BB962C8B-B14F-4D97-AF65-F5344CB8AC3E}">
        <p14:creationId xmlns:p14="http://schemas.microsoft.com/office/powerpoint/2010/main" val="30616832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07817"/>
          </a:xfrm>
          <a:prstGeom prst="rect">
            <a:avLst/>
          </a:prstGeom>
        </p:spPr>
      </p:pic>
    </p:spTree>
    <p:extLst>
      <p:ext uri="{BB962C8B-B14F-4D97-AF65-F5344CB8AC3E}">
        <p14:creationId xmlns:p14="http://schemas.microsoft.com/office/powerpoint/2010/main" val="148155025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2" y="0"/>
            <a:ext cx="9149892" cy="6853587"/>
          </a:xfrm>
          <a:prstGeom prst="rect">
            <a:avLst/>
          </a:prstGeom>
        </p:spPr>
      </p:pic>
    </p:spTree>
    <p:extLst>
      <p:ext uri="{BB962C8B-B14F-4D97-AF65-F5344CB8AC3E}">
        <p14:creationId xmlns:p14="http://schemas.microsoft.com/office/powerpoint/2010/main" val="38211536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21674"/>
            <a:ext cx="9252520" cy="6901349"/>
          </a:xfrm>
          <a:prstGeom prst="rect">
            <a:avLst/>
          </a:prstGeom>
        </p:spPr>
      </p:pic>
    </p:spTree>
    <p:extLst>
      <p:ext uri="{BB962C8B-B14F-4D97-AF65-F5344CB8AC3E}">
        <p14:creationId xmlns:p14="http://schemas.microsoft.com/office/powerpoint/2010/main" val="3528474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 </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He expresses </a:t>
            </a:r>
            <a:r>
              <a:rPr lang="en-GB" sz="4400" dirty="0"/>
              <a:t>supernatural abilities and character </a:t>
            </a:r>
            <a:r>
              <a:rPr lang="en-GB" sz="4400" dirty="0" smtClean="0"/>
              <a:t>in the gifts </a:t>
            </a:r>
            <a:r>
              <a:rPr lang="en-GB" sz="4400" dirty="0"/>
              <a:t>and fruit.  </a:t>
            </a:r>
            <a:endParaRPr lang="en-GB" sz="4400" dirty="0" smtClean="0"/>
          </a:p>
          <a:p>
            <a:r>
              <a:rPr lang="en-GB" sz="4400" dirty="0" smtClean="0"/>
              <a:t>He is a revealer </a:t>
            </a:r>
            <a:r>
              <a:rPr lang="en-GB" sz="4400" dirty="0" smtClean="0"/>
              <a:t>of the true </a:t>
            </a:r>
            <a:r>
              <a:rPr lang="en-GB" sz="4400" dirty="0"/>
              <a:t>awe and wonder of </a:t>
            </a:r>
            <a:r>
              <a:rPr lang="en-GB" sz="4400" dirty="0" smtClean="0"/>
              <a:t>creation and life </a:t>
            </a:r>
            <a:r>
              <a:rPr lang="en-GB" sz="4400" dirty="0" smtClean="0"/>
              <a:t>itself </a:t>
            </a:r>
            <a:endParaRPr lang="en-GB" sz="4400" dirty="0"/>
          </a:p>
          <a:p>
            <a:r>
              <a:rPr lang="en-GB" sz="4400" dirty="0" smtClean="0"/>
              <a:t>He is the unveiler </a:t>
            </a:r>
            <a:r>
              <a:rPr lang="en-GB" sz="4400" dirty="0"/>
              <a:t>of the mysteries of God. </a:t>
            </a:r>
            <a:endParaRPr lang="en-GB" sz="4400" dirty="0" smtClean="0"/>
          </a:p>
          <a:p>
            <a:r>
              <a:rPr lang="en-GB" sz="4400" dirty="0" smtClean="0"/>
              <a:t>He is the breath </a:t>
            </a:r>
            <a:r>
              <a:rPr lang="en-GB" sz="4400" dirty="0"/>
              <a:t>of </a:t>
            </a:r>
            <a:r>
              <a:rPr lang="en-GB" sz="4400" dirty="0" smtClean="0"/>
              <a:t>life, the </a:t>
            </a:r>
            <a:r>
              <a:rPr lang="en-GB" sz="4400" dirty="0" smtClean="0"/>
              <a:t>wind </a:t>
            </a:r>
            <a:r>
              <a:rPr lang="en-GB" sz="4400" dirty="0"/>
              <a:t>of </a:t>
            </a:r>
            <a:r>
              <a:rPr lang="en-GB" sz="4400" dirty="0" smtClean="0"/>
              <a:t>heaven and </a:t>
            </a:r>
            <a:r>
              <a:rPr lang="en-GB" sz="4400" dirty="0" smtClean="0"/>
              <a:t>our </a:t>
            </a:r>
            <a:r>
              <a:rPr lang="en-GB" sz="4400" dirty="0"/>
              <a:t>spiritual </a:t>
            </a:r>
            <a:r>
              <a:rPr lang="en-GB" sz="4400" dirty="0" smtClean="0"/>
              <a:t>oxygen</a:t>
            </a:r>
            <a:endParaRPr lang="en-GB" sz="4400" dirty="0"/>
          </a:p>
        </p:txBody>
      </p:sp>
    </p:spTree>
    <p:extLst>
      <p:ext uri="{BB962C8B-B14F-4D97-AF65-F5344CB8AC3E}">
        <p14:creationId xmlns:p14="http://schemas.microsoft.com/office/powerpoint/2010/main" val="274481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82" y="0"/>
            <a:ext cx="9223964" cy="6858000"/>
          </a:xfrm>
          <a:prstGeom prst="rect">
            <a:avLst/>
          </a:prstGeom>
        </p:spPr>
      </p:pic>
    </p:spTree>
    <p:extLst>
      <p:ext uri="{BB962C8B-B14F-4D97-AF65-F5344CB8AC3E}">
        <p14:creationId xmlns:p14="http://schemas.microsoft.com/office/powerpoint/2010/main" val="137032470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90115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3932958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51"/>
            <a:ext cx="9144000" cy="6951518"/>
          </a:xfrm>
          <a:prstGeom prst="rect">
            <a:avLst/>
          </a:prstGeom>
        </p:spPr>
      </p:pic>
    </p:spTree>
    <p:extLst>
      <p:ext uri="{BB962C8B-B14F-4D97-AF65-F5344CB8AC3E}">
        <p14:creationId xmlns:p14="http://schemas.microsoft.com/office/powerpoint/2010/main" val="35495278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4" y="0"/>
            <a:ext cx="9188254" cy="6858000"/>
          </a:xfrm>
          <a:prstGeom prst="rect">
            <a:avLst/>
          </a:prstGeom>
        </p:spPr>
      </p:pic>
    </p:spTree>
    <p:extLst>
      <p:ext uri="{BB962C8B-B14F-4D97-AF65-F5344CB8AC3E}">
        <p14:creationId xmlns:p14="http://schemas.microsoft.com/office/powerpoint/2010/main" val="8369462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424315882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48489"/>
            <a:ext cx="9144000" cy="683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91276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3"/>
          <p:cNvSpPr>
            <a:spLocks noGrp="1" noChangeArrowheads="1"/>
          </p:cNvSpPr>
          <p:nvPr>
            <p:ph type="body" idx="1"/>
          </p:nvPr>
        </p:nvSpPr>
        <p:spPr>
          <a:xfrm>
            <a:off x="0" y="0"/>
            <a:ext cx="9144000" cy="6858000"/>
          </a:xfrm>
        </p:spPr>
        <p:txBody>
          <a:bodyPr>
            <a:normAutofit/>
          </a:bodyPr>
          <a:lstStyle/>
          <a:p>
            <a:pPr>
              <a:lnSpc>
                <a:spcPct val="90000"/>
              </a:lnSpc>
              <a:spcBef>
                <a:spcPct val="50000"/>
              </a:spcBef>
            </a:pPr>
            <a:r>
              <a:rPr lang="en-GB" sz="3600" dirty="0"/>
              <a:t>Whoever is thirsty come to Jesus &amp; drink</a:t>
            </a:r>
          </a:p>
          <a:p>
            <a:pPr>
              <a:lnSpc>
                <a:spcPct val="90000"/>
              </a:lnSpc>
              <a:spcBef>
                <a:spcPct val="50000"/>
              </a:spcBef>
            </a:pPr>
            <a:r>
              <a:rPr lang="en-GB" sz="3600" dirty="0"/>
              <a:t>Who wants to be filled with the joy </a:t>
            </a:r>
            <a:r>
              <a:rPr lang="en-GB" sz="3600" dirty="0" smtClean="0"/>
              <a:t>come </a:t>
            </a:r>
            <a:r>
              <a:rPr lang="en-GB" sz="3600" dirty="0"/>
              <a:t>&amp; receive</a:t>
            </a:r>
          </a:p>
          <a:p>
            <a:pPr>
              <a:lnSpc>
                <a:spcPct val="90000"/>
              </a:lnSpc>
              <a:spcBef>
                <a:spcPct val="50000"/>
              </a:spcBef>
            </a:pPr>
            <a:r>
              <a:rPr lang="en-GB" sz="3600" dirty="0"/>
              <a:t>Who is eager for </a:t>
            </a:r>
            <a:r>
              <a:rPr lang="en-GB" sz="3600" dirty="0" smtClean="0"/>
              <a:t>gifts </a:t>
            </a:r>
            <a:r>
              <a:rPr lang="en-GB" sz="3600" dirty="0"/>
              <a:t>come &amp; receive</a:t>
            </a:r>
          </a:p>
          <a:p>
            <a:pPr>
              <a:lnSpc>
                <a:spcPct val="90000"/>
              </a:lnSpc>
              <a:spcBef>
                <a:spcPct val="50000"/>
              </a:spcBef>
            </a:pPr>
            <a:r>
              <a:rPr lang="en-GB" sz="3600" dirty="0"/>
              <a:t>Who wants to speak in tongues come &amp; receive a river flowing from within</a:t>
            </a:r>
          </a:p>
          <a:p>
            <a:pPr>
              <a:lnSpc>
                <a:spcPct val="90000"/>
              </a:lnSpc>
              <a:spcBef>
                <a:spcPct val="50000"/>
              </a:spcBef>
            </a:pPr>
            <a:r>
              <a:rPr lang="en-GB" sz="3600" dirty="0"/>
              <a:t>Open your heart and receive all He has for you</a:t>
            </a:r>
          </a:p>
          <a:p>
            <a:pPr>
              <a:lnSpc>
                <a:spcPct val="90000"/>
              </a:lnSpc>
              <a:spcBef>
                <a:spcPct val="50000"/>
              </a:spcBef>
            </a:pPr>
            <a:r>
              <a:rPr lang="en-GB" sz="3600" dirty="0"/>
              <a:t>Experience the power of baptism in the Spirit at a new </a:t>
            </a:r>
            <a:r>
              <a:rPr lang="en-GB" sz="3600" dirty="0" smtClean="0"/>
              <a:t>level</a:t>
            </a:r>
            <a:endParaRPr lang="en-GB" sz="3600" dirty="0"/>
          </a:p>
        </p:txBody>
      </p:sp>
    </p:spTree>
    <p:extLst>
      <p:ext uri="{BB962C8B-B14F-4D97-AF65-F5344CB8AC3E}">
        <p14:creationId xmlns:p14="http://schemas.microsoft.com/office/powerpoint/2010/main" val="17372780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0" y="476250"/>
            <a:ext cx="9144000" cy="5977086"/>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3600" kern="1200">
                <a:solidFill>
                  <a:schemeClr val="tx1"/>
                </a:solidFill>
                <a:effectLst>
                  <a:outerShdw blurRad="38100" dist="50800" dir="2700000" algn="ctr" rotWithShape="0">
                    <a:schemeClr val="bg1"/>
                  </a:outerShdw>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fontAlgn="auto">
              <a:spcBef>
                <a:spcPts val="600"/>
              </a:spcBef>
              <a:spcAft>
                <a:spcPts val="0"/>
              </a:spcAft>
            </a:pPr>
            <a:r>
              <a:rPr lang="en-GB" sz="4400" dirty="0" smtClean="0">
                <a:solidFill>
                  <a:schemeClr val="bg1"/>
                </a:solidFill>
                <a:effectLst>
                  <a:outerShdw blurRad="38100" dist="38100" dir="2700000" algn="tl">
                    <a:srgbClr val="000000">
                      <a:alpha val="43137"/>
                    </a:srgbClr>
                  </a:outerShdw>
                </a:effectLst>
              </a:rPr>
              <a:t>The river of life is here jump in immerse yourselves, be forgiven &amp; cleansed, </a:t>
            </a:r>
          </a:p>
          <a:p>
            <a:pPr fontAlgn="auto">
              <a:spcBef>
                <a:spcPts val="600"/>
              </a:spcBef>
              <a:spcAft>
                <a:spcPts val="0"/>
              </a:spcAft>
            </a:pPr>
            <a:r>
              <a:rPr lang="en-GB" sz="4400" dirty="0" smtClean="0">
                <a:solidFill>
                  <a:schemeClr val="bg1"/>
                </a:solidFill>
                <a:effectLst>
                  <a:outerShdw blurRad="38100" dist="38100" dir="2700000" algn="tl">
                    <a:srgbClr val="000000">
                      <a:alpha val="43137"/>
                    </a:srgbClr>
                  </a:outerShdw>
                </a:effectLst>
              </a:rPr>
              <a:t>Drink the water of life until it becomes a well spring bubbling up in you</a:t>
            </a:r>
          </a:p>
          <a:p>
            <a:pPr fontAlgn="auto">
              <a:spcBef>
                <a:spcPts val="600"/>
              </a:spcBef>
              <a:spcAft>
                <a:spcPts val="0"/>
              </a:spcAft>
            </a:pPr>
            <a:r>
              <a:rPr lang="en-GB" sz="4400" dirty="0" smtClean="0">
                <a:solidFill>
                  <a:schemeClr val="bg1"/>
                </a:solidFill>
                <a:effectLst>
                  <a:outerShdw blurRad="38100" dist="38100" dir="2700000" algn="tl">
                    <a:srgbClr val="000000">
                      <a:alpha val="43137"/>
                    </a:srgbClr>
                  </a:outerShdw>
                </a:effectLst>
              </a:rPr>
              <a:t>Become a dwelling place for the Father and Jesus</a:t>
            </a:r>
          </a:p>
        </p:txBody>
      </p:sp>
    </p:spTree>
    <p:extLst>
      <p:ext uri="{BB962C8B-B14F-4D97-AF65-F5344CB8AC3E}">
        <p14:creationId xmlns:p14="http://schemas.microsoft.com/office/powerpoint/2010/main" val="10364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732" r="13661" b="28492"/>
          <a:stretch/>
        </p:blipFill>
        <p:spPr>
          <a:xfrm>
            <a:off x="2263366" y="1937442"/>
            <a:ext cx="3775295" cy="4862547"/>
          </a:xfrm>
          <a:effectLst/>
        </p:spPr>
      </p:pic>
    </p:spTree>
    <p:extLst>
      <p:ext uri="{BB962C8B-B14F-4D97-AF65-F5344CB8AC3E}">
        <p14:creationId xmlns:p14="http://schemas.microsoft.com/office/powerpoint/2010/main" val="1798616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20000"/>
              </a:lnSpc>
              <a:spcBef>
                <a:spcPts val="600"/>
              </a:spcBef>
            </a:pPr>
            <a:r>
              <a:rPr lang="en-GB" sz="4400" dirty="0" smtClean="0"/>
              <a:t>We engage </a:t>
            </a:r>
            <a:r>
              <a:rPr lang="en-GB" sz="4400" dirty="0" smtClean="0"/>
              <a:t>the Holy S</a:t>
            </a:r>
            <a:r>
              <a:rPr lang="en-GB" sz="4400" dirty="0"/>
              <a:t>p</a:t>
            </a:r>
            <a:r>
              <a:rPr lang="en-GB" sz="4400" dirty="0" smtClean="0"/>
              <a:t>irit as a person not a force or cosmic consciousness</a:t>
            </a:r>
          </a:p>
          <a:p>
            <a:pPr>
              <a:lnSpc>
                <a:spcPct val="120000"/>
              </a:lnSpc>
              <a:spcBef>
                <a:spcPts val="600"/>
              </a:spcBef>
            </a:pPr>
            <a:r>
              <a:rPr lang="en-GB" sz="4400" dirty="0"/>
              <a:t>Holy Spirit is not simply an "influence</a:t>
            </a:r>
            <a:r>
              <a:rPr lang="en-GB" sz="4400" dirty="0" smtClean="0"/>
              <a:t>" </a:t>
            </a:r>
            <a:r>
              <a:rPr lang="en-GB" sz="4400" dirty="0"/>
              <a:t>or "impersonal force“ that emanates from God?</a:t>
            </a:r>
          </a:p>
          <a:p>
            <a:pPr>
              <a:lnSpc>
                <a:spcPct val="120000"/>
              </a:lnSpc>
              <a:spcBef>
                <a:spcPts val="600"/>
              </a:spcBef>
            </a:pPr>
            <a:r>
              <a:rPr lang="en-GB" sz="4400" dirty="0" smtClean="0"/>
              <a:t>We can know Him, feel Him, sense His character the essence </a:t>
            </a:r>
            <a:r>
              <a:rPr lang="en-GB" sz="4400" dirty="0"/>
              <a:t>of who He is</a:t>
            </a:r>
            <a:r>
              <a:rPr lang="en-GB" sz="4400" dirty="0" smtClean="0"/>
              <a:t>.</a:t>
            </a:r>
          </a:p>
        </p:txBody>
      </p:sp>
    </p:spTree>
    <p:extLst>
      <p:ext uri="{BB962C8B-B14F-4D97-AF65-F5344CB8AC3E}">
        <p14:creationId xmlns:p14="http://schemas.microsoft.com/office/powerpoint/2010/main" val="74636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7413" name="Text Box 5"/>
          <p:cNvSpPr txBox="1">
            <a:spLocks noChangeArrowheads="1"/>
          </p:cNvSpPr>
          <p:nvPr/>
        </p:nvSpPr>
        <p:spPr bwMode="auto">
          <a:xfrm>
            <a:off x="17501" y="260648"/>
            <a:ext cx="9036049"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marL="342900" indent="-342900">
              <a:spcBef>
                <a:spcPct val="0"/>
              </a:spcBef>
              <a:defRPr>
                <a:solidFill>
                  <a:schemeClr val="tx1"/>
                </a:solidFill>
                <a:latin typeface="Arial" charset="0"/>
                <a:cs typeface="Arial" charset="0"/>
              </a:defRPr>
            </a:lvl1pPr>
            <a:lvl2pPr>
              <a:spcBef>
                <a:spcPct val="0"/>
              </a:spcBef>
              <a:defRPr>
                <a:solidFill>
                  <a:schemeClr val="tx1"/>
                </a:solidFill>
                <a:latin typeface="Arial" charset="0"/>
                <a:cs typeface="Arial" charset="0"/>
              </a:defRPr>
            </a:lvl2pPr>
            <a:lvl3pPr>
              <a:spcBef>
                <a:spcPct val="0"/>
              </a:spcBef>
              <a:defRPr>
                <a:solidFill>
                  <a:schemeClr val="tx1"/>
                </a:solidFill>
                <a:latin typeface="Arial" charset="0"/>
                <a:cs typeface="Arial" charset="0"/>
              </a:defRPr>
            </a:lvl3pPr>
            <a:lvl4pPr>
              <a:spcBef>
                <a:spcPct val="0"/>
              </a:spcBef>
              <a:defRPr>
                <a:solidFill>
                  <a:schemeClr val="tx1"/>
                </a:solidFill>
                <a:latin typeface="Arial" charset="0"/>
                <a:cs typeface="Arial" charset="0"/>
              </a:defRPr>
            </a:lvl4pPr>
            <a:lvl5pPr>
              <a:spcBef>
                <a:spcPct val="0"/>
              </a:spcBef>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457200" indent="-457200">
              <a:spcBef>
                <a:spcPct val="50000"/>
              </a:spcBef>
              <a:buFont typeface="Arial" pitchFamily="34" charset="0"/>
              <a:buChar char="•"/>
            </a:pPr>
            <a:r>
              <a:rPr lang="en-GB" sz="3200" dirty="0">
                <a:effectLst>
                  <a:outerShdw blurRad="38100" dist="38100" dir="2700000" algn="tl">
                    <a:srgbClr val="000000"/>
                  </a:outerShdw>
                </a:effectLst>
                <a:latin typeface="Verdana" pitchFamily="34" charset="0"/>
              </a:rPr>
              <a:t>River of Life – New birth</a:t>
            </a:r>
          </a:p>
          <a:p>
            <a:pPr marL="457200" indent="-457200">
              <a:spcBef>
                <a:spcPct val="50000"/>
              </a:spcBef>
              <a:buFont typeface="Arial" pitchFamily="34" charset="0"/>
              <a:buChar char="•"/>
            </a:pPr>
            <a:r>
              <a:rPr lang="en-GB" sz="3200" dirty="0">
                <a:effectLst>
                  <a:outerShdw blurRad="38100" dist="38100" dir="2700000" algn="tl">
                    <a:srgbClr val="000000"/>
                  </a:outerShdw>
                </a:effectLst>
                <a:latin typeface="Verdana" pitchFamily="34" charset="0"/>
              </a:rPr>
              <a:t>River of death – Water Baptism</a:t>
            </a:r>
          </a:p>
          <a:p>
            <a:pPr marL="457200" indent="-457200">
              <a:spcBef>
                <a:spcPct val="50000"/>
              </a:spcBef>
              <a:buFont typeface="Arial" pitchFamily="34" charset="0"/>
              <a:buChar char="•"/>
            </a:pPr>
            <a:r>
              <a:rPr lang="en-GB" sz="3200" dirty="0">
                <a:effectLst>
                  <a:outerShdw blurRad="38100" dist="38100" dir="2700000" algn="tl">
                    <a:srgbClr val="000000"/>
                  </a:outerShdw>
                </a:effectLst>
                <a:latin typeface="Verdana" pitchFamily="34" charset="0"/>
              </a:rPr>
              <a:t>River of the Spirit –  Baptism in Spirit</a:t>
            </a:r>
          </a:p>
          <a:p>
            <a:pPr marL="457200" indent="-457200">
              <a:spcBef>
                <a:spcPct val="50000"/>
              </a:spcBef>
              <a:buFont typeface="Arial" pitchFamily="34" charset="0"/>
              <a:buChar char="•"/>
            </a:pPr>
            <a:r>
              <a:rPr lang="en-GB" sz="3200" dirty="0">
                <a:effectLst>
                  <a:outerShdw blurRad="38100" dist="38100" dir="2700000" algn="tl">
                    <a:srgbClr val="000000"/>
                  </a:outerShdw>
                </a:effectLst>
                <a:latin typeface="Verdana" pitchFamily="34" charset="0"/>
              </a:rPr>
              <a:t>River of </a:t>
            </a:r>
            <a:r>
              <a:rPr lang="en-GB" sz="3200" dirty="0" smtClean="0">
                <a:effectLst>
                  <a:outerShdw blurRad="38100" dist="38100" dir="2700000" algn="tl">
                    <a:srgbClr val="000000"/>
                  </a:outerShdw>
                </a:effectLst>
                <a:latin typeface="Verdana" pitchFamily="34" charset="0"/>
              </a:rPr>
              <a:t>Fire – Consuming Fire </a:t>
            </a:r>
          </a:p>
          <a:p>
            <a:pPr marL="457200" indent="-457200">
              <a:spcBef>
                <a:spcPct val="50000"/>
              </a:spcBef>
              <a:buFont typeface="Arial" pitchFamily="34" charset="0"/>
              <a:buChar char="•"/>
            </a:pPr>
            <a:r>
              <a:rPr lang="en-GB" sz="3200" dirty="0" smtClean="0">
                <a:effectLst>
                  <a:outerShdw blurRad="38100" dist="38100" dir="2700000" algn="tl">
                    <a:srgbClr val="000000"/>
                  </a:outerShdw>
                </a:effectLst>
                <a:latin typeface="Verdana" pitchFamily="34" charset="0"/>
              </a:rPr>
              <a:t>River of Glory – Heavenly presence</a:t>
            </a:r>
          </a:p>
          <a:p>
            <a:pPr marL="457200" indent="-457200">
              <a:spcBef>
                <a:spcPct val="50000"/>
              </a:spcBef>
              <a:buFont typeface="Arial" pitchFamily="34" charset="0"/>
              <a:buChar char="•"/>
            </a:pPr>
            <a:r>
              <a:rPr lang="en-GB" sz="3200" dirty="0">
                <a:effectLst>
                  <a:outerShdw blurRad="38100" dist="38100" dir="2700000" algn="tl">
                    <a:srgbClr val="000000">
                      <a:alpha val="43137"/>
                    </a:srgbClr>
                  </a:outerShdw>
                </a:effectLst>
                <a:latin typeface="Verdana" pitchFamily="34" charset="0"/>
                <a:ea typeface="Verdana" pitchFamily="34" charset="0"/>
                <a:cs typeface="Verdana" pitchFamily="34" charset="0"/>
              </a:rPr>
              <a:t>Immersed – Saturated – Filled - Experienc</a:t>
            </a:r>
            <a:r>
              <a:rPr lang="en-GB" sz="3200" dirty="0">
                <a:effectLst>
                  <a:outerShdw blurRad="38100" dist="38100" dir="2700000" algn="tl">
                    <a:srgbClr val="000000">
                      <a:alpha val="43137"/>
                    </a:srgbClr>
                  </a:outerShdw>
                </a:effectLst>
              </a:rPr>
              <a:t>e </a:t>
            </a:r>
          </a:p>
        </p:txBody>
      </p:sp>
    </p:spTree>
    <p:extLst>
      <p:ext uri="{BB962C8B-B14F-4D97-AF65-F5344CB8AC3E}">
        <p14:creationId xmlns:p14="http://schemas.microsoft.com/office/powerpoint/2010/main" val="3040941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animEffect transition="in" filter="blinds(horizontal)">
                                      <p:cBhvr>
                                        <p:cTn id="7" dur="500"/>
                                        <p:tgtEl>
                                          <p:spTgt spid="174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3">
                                            <p:txEl>
                                              <p:pRg st="1" end="1"/>
                                            </p:txEl>
                                          </p:spTgt>
                                        </p:tgtEl>
                                        <p:attrNameLst>
                                          <p:attrName>style.visibility</p:attrName>
                                        </p:attrNameLst>
                                      </p:cBhvr>
                                      <p:to>
                                        <p:strVal val="visible"/>
                                      </p:to>
                                    </p:set>
                                    <p:animEffect transition="in" filter="blinds(horizontal)">
                                      <p:cBhvr>
                                        <p:cTn id="12" dur="500"/>
                                        <p:tgtEl>
                                          <p:spTgt spid="174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13">
                                            <p:txEl>
                                              <p:pRg st="2" end="2"/>
                                            </p:txEl>
                                          </p:spTgt>
                                        </p:tgtEl>
                                        <p:attrNameLst>
                                          <p:attrName>style.visibility</p:attrName>
                                        </p:attrNameLst>
                                      </p:cBhvr>
                                      <p:to>
                                        <p:strVal val="visible"/>
                                      </p:to>
                                    </p:set>
                                    <p:animEffect transition="in" filter="blinds(horizontal)">
                                      <p:cBhvr>
                                        <p:cTn id="17" dur="500"/>
                                        <p:tgtEl>
                                          <p:spTgt spid="174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7413">
                                            <p:txEl>
                                              <p:pRg st="3" end="3"/>
                                            </p:txEl>
                                          </p:spTgt>
                                        </p:tgtEl>
                                        <p:attrNameLst>
                                          <p:attrName>style.visibility</p:attrName>
                                        </p:attrNameLst>
                                      </p:cBhvr>
                                      <p:to>
                                        <p:strVal val="visible"/>
                                      </p:to>
                                    </p:set>
                                    <p:animEffect transition="in" filter="blinds(horizontal)">
                                      <p:cBhvr>
                                        <p:cTn id="22" dur="500"/>
                                        <p:tgtEl>
                                          <p:spTgt spid="174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413">
                                            <p:txEl>
                                              <p:pRg st="4" end="4"/>
                                            </p:txEl>
                                          </p:spTgt>
                                        </p:tgtEl>
                                        <p:attrNameLst>
                                          <p:attrName>style.visibility</p:attrName>
                                        </p:attrNameLst>
                                      </p:cBhvr>
                                      <p:to>
                                        <p:strVal val="visible"/>
                                      </p:to>
                                    </p:set>
                                    <p:animEffect transition="in" filter="blinds(horizontal)">
                                      <p:cBhvr>
                                        <p:cTn id="27" dur="500"/>
                                        <p:tgtEl>
                                          <p:spTgt spid="174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413">
                                            <p:txEl>
                                              <p:pRg st="5" end="5"/>
                                            </p:txEl>
                                          </p:spTgt>
                                        </p:tgtEl>
                                        <p:attrNameLst>
                                          <p:attrName>style.visibility</p:attrName>
                                        </p:attrNameLst>
                                      </p:cBhvr>
                                      <p:to>
                                        <p:strVal val="visible"/>
                                      </p:to>
                                    </p:set>
                                    <p:animEffect transition="in" filter="blinds(horizontal)">
                                      <p:cBhvr>
                                        <p:cTn id="32" dur="500"/>
                                        <p:tgtEl>
                                          <p:spTgt spid="174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588" y="0"/>
            <a:ext cx="9128412" cy="6858000"/>
          </a:xfrm>
        </p:spPr>
      </p:pic>
      <p:sp>
        <p:nvSpPr>
          <p:cNvPr id="17413" name="Text Box 5"/>
          <p:cNvSpPr txBox="1">
            <a:spLocks noChangeArrowheads="1"/>
          </p:cNvSpPr>
          <p:nvPr/>
        </p:nvSpPr>
        <p:spPr bwMode="auto">
          <a:xfrm>
            <a:off x="0" y="404664"/>
            <a:ext cx="914400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rmAutofit/>
          </a:bodyPr>
          <a:lstStyle/>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Rivers are flowing in Heaven</a:t>
            </a:r>
            <a:endParaRPr lang="en-GB" sz="4000" dirty="0">
              <a:effectLst>
                <a:outerShdw blurRad="38100" dist="38100" dir="2700000" algn="tl">
                  <a:srgbClr val="000000"/>
                </a:outerShdw>
              </a:effectLst>
            </a:endParaRPr>
          </a:p>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Rivers can be flowing in </a:t>
            </a:r>
            <a:r>
              <a:rPr lang="en-GB" sz="4000" dirty="0">
                <a:effectLst>
                  <a:outerShdw blurRad="38100" dist="38100" dir="2700000" algn="tl">
                    <a:srgbClr val="000000"/>
                  </a:outerShdw>
                </a:effectLst>
              </a:rPr>
              <a:t>our spirits</a:t>
            </a:r>
          </a:p>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Rivers are flowing in this Room</a:t>
            </a:r>
          </a:p>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Immersed – Saturated – Filled</a:t>
            </a:r>
          </a:p>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Experience God’s presence at a new level </a:t>
            </a:r>
            <a:endParaRPr lang="en-GB" sz="4000" dirty="0">
              <a:effectLst>
                <a:outerShdw blurRad="38100" dist="38100" dir="2700000" algn="tl">
                  <a:srgbClr val="000000"/>
                </a:outerShdw>
              </a:effectLst>
            </a:endParaRPr>
          </a:p>
          <a:p>
            <a:pPr>
              <a:spcBef>
                <a:spcPct val="50000"/>
              </a:spcBef>
            </a:pPr>
            <a:endParaRPr lang="en-GB" sz="3200" dirty="0">
              <a:solidFill>
                <a:srgbClr val="0000FF"/>
              </a:solidFill>
              <a:effectLst>
                <a:outerShdw blurRad="38100" dist="38100" dir="2700000" algn="tl">
                  <a:srgbClr val="000000"/>
                </a:outerShdw>
              </a:effectLst>
            </a:endParaRPr>
          </a:p>
        </p:txBody>
      </p:sp>
    </p:spTree>
    <p:extLst>
      <p:ext uri="{BB962C8B-B14F-4D97-AF65-F5344CB8AC3E}">
        <p14:creationId xmlns:p14="http://schemas.microsoft.com/office/powerpoint/2010/main" val="20760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0" y="260647"/>
            <a:ext cx="9144000" cy="664497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3600" kern="1200">
                <a:solidFill>
                  <a:schemeClr val="tx1"/>
                </a:solidFill>
                <a:effectLst>
                  <a:outerShdw blurRad="38100" dist="50800" dir="2700000" algn="ctr" rotWithShape="0">
                    <a:schemeClr val="bg1"/>
                  </a:outerShdw>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fontAlgn="auto">
              <a:spcBef>
                <a:spcPts val="600"/>
              </a:spcBef>
              <a:spcAft>
                <a:spcPts val="0"/>
              </a:spcAft>
            </a:pPr>
            <a:r>
              <a:rPr lang="en-GB" sz="3200" dirty="0" smtClean="0"/>
              <a:t>The river of death &amp; resurrection is present</a:t>
            </a:r>
          </a:p>
          <a:p>
            <a:pPr fontAlgn="auto">
              <a:spcBef>
                <a:spcPts val="600"/>
              </a:spcBef>
              <a:spcAft>
                <a:spcPts val="0"/>
              </a:spcAft>
            </a:pPr>
            <a:r>
              <a:rPr lang="en-GB" sz="3200" dirty="0" smtClean="0"/>
              <a:t>Plunge in immerse yourselves – inside &amp; out - SURRENDER</a:t>
            </a:r>
          </a:p>
          <a:p>
            <a:pPr fontAlgn="auto">
              <a:spcBef>
                <a:spcPts val="600"/>
              </a:spcBef>
              <a:spcAft>
                <a:spcPts val="0"/>
              </a:spcAft>
            </a:pPr>
            <a:r>
              <a:rPr lang="en-GB" sz="3200" dirty="0" smtClean="0"/>
              <a:t>Be Washed &amp; Cleansed from your past</a:t>
            </a:r>
          </a:p>
          <a:p>
            <a:pPr fontAlgn="auto">
              <a:spcBef>
                <a:spcPts val="600"/>
              </a:spcBef>
              <a:spcAft>
                <a:spcPts val="0"/>
              </a:spcAft>
            </a:pPr>
            <a:r>
              <a:rPr lang="en-GB" sz="3200" dirty="0" smtClean="0"/>
              <a:t>Have the power of sin broken over your life </a:t>
            </a:r>
          </a:p>
          <a:p>
            <a:pPr fontAlgn="auto">
              <a:spcBef>
                <a:spcPts val="600"/>
              </a:spcBef>
              <a:spcAft>
                <a:spcPts val="0"/>
              </a:spcAft>
            </a:pPr>
            <a:r>
              <a:rPr lang="en-GB" sz="3200" dirty="0" smtClean="0"/>
              <a:t>Exchange all the old for the new</a:t>
            </a:r>
          </a:p>
          <a:p>
            <a:pPr fontAlgn="auto">
              <a:spcBef>
                <a:spcPts val="600"/>
              </a:spcBef>
              <a:spcAft>
                <a:spcPts val="0"/>
              </a:spcAft>
            </a:pPr>
            <a:r>
              <a:rPr lang="en-GB" sz="3200" dirty="0" smtClean="0"/>
              <a:t>Exchange struggles, sickness, guilt, shame, old identity </a:t>
            </a:r>
          </a:p>
          <a:p>
            <a:pPr fontAlgn="auto">
              <a:spcBef>
                <a:spcPts val="600"/>
              </a:spcBef>
              <a:spcAft>
                <a:spcPts val="0"/>
              </a:spcAft>
            </a:pPr>
            <a:r>
              <a:rPr lang="en-GB" sz="3200" dirty="0" smtClean="0"/>
              <a:t>Stop to trying to meet your own needs </a:t>
            </a:r>
          </a:p>
          <a:p>
            <a:pPr fontAlgn="auto">
              <a:spcBef>
                <a:spcPts val="600"/>
              </a:spcBef>
              <a:spcAft>
                <a:spcPts val="0"/>
              </a:spcAft>
            </a:pPr>
            <a:r>
              <a:rPr lang="en-GB" sz="3200" dirty="0" smtClean="0"/>
              <a:t>Allow God to meet your needs</a:t>
            </a:r>
          </a:p>
          <a:p>
            <a:pPr fontAlgn="auto">
              <a:spcBef>
                <a:spcPts val="600"/>
              </a:spcBef>
              <a:spcAft>
                <a:spcPts val="0"/>
              </a:spcAft>
            </a:pPr>
            <a:r>
              <a:rPr lang="en-GB" sz="3200" dirty="0" smtClean="0"/>
              <a:t>Walk in resurrection power</a:t>
            </a:r>
            <a:endParaRPr lang="en-GB" sz="3200" dirty="0"/>
          </a:p>
        </p:txBody>
      </p:sp>
    </p:spTree>
    <p:extLst>
      <p:ext uri="{BB962C8B-B14F-4D97-AF65-F5344CB8AC3E}">
        <p14:creationId xmlns:p14="http://schemas.microsoft.com/office/powerpoint/2010/main" val="9584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blinds(horizontal)">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blinds(horizontal)">
                                      <p:cBhvr>
                                        <p:cTn id="35" dur="500"/>
                                        <p:tgtEl>
                                          <p:spTgt spid="4">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blinds(horizontal)">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blinds(horizontal)">
                                      <p:cBhvr>
                                        <p:cTn id="4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775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Holy spirit Living water my source My well My fountain My spring My stream my river my insight my revelation My direction my guidance my abundant life my heavenly flow my heavenly Connection my filling my Overflowing my creativity my zero point energy my joy my Extravagance my exuberance my effulgence  my eternal life source.</a:t>
            </a:r>
          </a:p>
        </p:txBody>
      </p:sp>
    </p:spTree>
    <p:extLst>
      <p:ext uri="{BB962C8B-B14F-4D97-AF65-F5344CB8AC3E}">
        <p14:creationId xmlns:p14="http://schemas.microsoft.com/office/powerpoint/2010/main" val="209420120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Door gate portal entrance access opening. Closed or locked it is a barrier a blockage stops access stops flow stops Connection etc. Gates transactions commerce decisions post slaves chose bond servants elders met defended guarded protected exchange </a:t>
            </a:r>
            <a:r>
              <a:rPr lang="en-GB" sz="4400" dirty="0" smtClean="0"/>
              <a:t>East gate </a:t>
            </a:r>
            <a:r>
              <a:rPr lang="en-GB" sz="4400" dirty="0"/>
              <a:t>Source Northgate trouble. </a:t>
            </a:r>
          </a:p>
          <a:p>
            <a:r>
              <a:rPr lang="en-GB" sz="4400" dirty="0"/>
              <a:t>Yoked joined become one flowing together in resonant harmony. </a:t>
            </a:r>
          </a:p>
        </p:txBody>
      </p:sp>
    </p:spTree>
    <p:extLst>
      <p:ext uri="{BB962C8B-B14F-4D97-AF65-F5344CB8AC3E}">
        <p14:creationId xmlns:p14="http://schemas.microsoft.com/office/powerpoint/2010/main" val="370161039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Matthew 6:25, 32-33 "For this reason I say to you, do not be worried about your life, as to what you will eat or what you will drink; nor for your body, as to what you will put on. Is not life more than food, and the body more than clothing?  For the Gentiles eagerly seek all these things; for your heavenly Father knows that you need all these things.  But seek first His kingdom and His righteousness, and all these things will be added to you.</a:t>
            </a:r>
          </a:p>
        </p:txBody>
      </p:sp>
    </p:spTree>
    <p:extLst>
      <p:ext uri="{BB962C8B-B14F-4D97-AF65-F5344CB8AC3E}">
        <p14:creationId xmlns:p14="http://schemas.microsoft.com/office/powerpoint/2010/main" val="33571703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John 4:10, 13-14 Jesus answered and said to her, "If you knew the gift of God, and who it is who says to you, 'Give Me a drink,' you would have asked Him, and He would have given you living water."  Jesus answered and said to her, "Everyone who drinks of this water will thirst again;  but whoever drinks of the water that I will give him shall never thirst; but the water that I will give him will become in him a well of water springing up to eternal life."</a:t>
            </a:r>
          </a:p>
        </p:txBody>
      </p:sp>
    </p:spTree>
    <p:extLst>
      <p:ext uri="{BB962C8B-B14F-4D97-AF65-F5344CB8AC3E}">
        <p14:creationId xmlns:p14="http://schemas.microsoft.com/office/powerpoint/2010/main" val="240174379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62500" lnSpcReduction="20000"/>
          </a:bodyPr>
          <a:lstStyle/>
          <a:p>
            <a:r>
              <a:rPr lang="en-GB" sz="4400" dirty="0"/>
              <a:t>Ezekiel 47:7-9, 12 </a:t>
            </a:r>
          </a:p>
          <a:p>
            <a:r>
              <a:rPr lang="en-GB" sz="4400" dirty="0"/>
              <a:t>Now when I had returned, behold, on the bank of the river there were very many trees on the one side and on the other. Then he said to me, "These waters go out toward the eastern region and go down into the </a:t>
            </a:r>
            <a:r>
              <a:rPr lang="en-GB" sz="4400" dirty="0" err="1"/>
              <a:t>Arabah</a:t>
            </a:r>
            <a:r>
              <a:rPr lang="en-GB" sz="4400" dirty="0"/>
              <a:t>; then they go toward the sea, being made to flow into the sea, and the waters of the sea become fresh. It will come about that every living creature which swarms in every place where the river goes, will live. And there will be very many fish, for these waters go there and the others become fresh; so everything will live where the river goes. By the river on its bank, on one side and on the other, will grow all kinds of trees for food. Their leaves will not wither and their fruit will not fail. They will bear every month because their water flows from the sanctuary, and their fruit will be for food and their leaves for healing</a:t>
            </a:r>
            <a:r>
              <a:rPr lang="en-GB" sz="4400" dirty="0" smtClean="0"/>
              <a:t>."</a:t>
            </a:r>
            <a:endParaRPr lang="en-GB" sz="4400" dirty="0"/>
          </a:p>
        </p:txBody>
      </p:sp>
    </p:spTree>
    <p:extLst>
      <p:ext uri="{BB962C8B-B14F-4D97-AF65-F5344CB8AC3E}">
        <p14:creationId xmlns:p14="http://schemas.microsoft.com/office/powerpoint/2010/main" val="1111367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Revelation 22:1-2 Then he showed me a river of the water of life, clear as crystal, coming from the throne of God and of the Lamb, in the middle of its street. On either side of the river was the tree of life, bearing twelve kinds of fruit, yielding its fruit every month; and the leaves of the tree were for the healing of the nations.</a:t>
            </a:r>
          </a:p>
        </p:txBody>
      </p:sp>
    </p:spTree>
    <p:extLst>
      <p:ext uri="{BB962C8B-B14F-4D97-AF65-F5344CB8AC3E}">
        <p14:creationId xmlns:p14="http://schemas.microsoft.com/office/powerpoint/2010/main" val="2383014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The Holy Spirit is a person with personal characteristics</a:t>
            </a:r>
          </a:p>
          <a:p>
            <a:r>
              <a:rPr lang="en-GB" sz="4400" dirty="0" smtClean="0"/>
              <a:t>THE </a:t>
            </a:r>
            <a:r>
              <a:rPr lang="en-GB" sz="4400" dirty="0"/>
              <a:t>HOLY SPIRIT SPEAKS...</a:t>
            </a:r>
          </a:p>
          <a:p>
            <a:r>
              <a:rPr lang="en-GB" sz="4400" dirty="0" smtClean="0"/>
              <a:t>The </a:t>
            </a:r>
            <a:r>
              <a:rPr lang="en-GB" sz="4400" dirty="0"/>
              <a:t>Spirit spoke and gave directions to Philip - </a:t>
            </a:r>
            <a:r>
              <a:rPr lang="en-GB" sz="4400" dirty="0" smtClean="0"/>
              <a:t>Acts </a:t>
            </a:r>
            <a:r>
              <a:rPr lang="en-GB" sz="4400" dirty="0" smtClean="0"/>
              <a:t>8:29</a:t>
            </a:r>
          </a:p>
          <a:p>
            <a:r>
              <a:rPr lang="en-GB" sz="4400" dirty="0" smtClean="0"/>
              <a:t>THE </a:t>
            </a:r>
            <a:r>
              <a:rPr lang="en-GB" sz="4400" dirty="0"/>
              <a:t>HOLY SPIRIT TEACHES...</a:t>
            </a:r>
          </a:p>
          <a:p>
            <a:r>
              <a:rPr lang="en-GB" sz="4400" dirty="0" smtClean="0"/>
              <a:t>He </a:t>
            </a:r>
            <a:r>
              <a:rPr lang="en-GB" sz="4400" dirty="0"/>
              <a:t>was to teach the apostles all things - </a:t>
            </a:r>
            <a:r>
              <a:rPr lang="en-GB" sz="4400" dirty="0" smtClean="0"/>
              <a:t>John </a:t>
            </a:r>
            <a:r>
              <a:rPr lang="en-GB" sz="4400" dirty="0" smtClean="0"/>
              <a:t>14:26</a:t>
            </a:r>
            <a:endParaRPr lang="en-GB" sz="4400" dirty="0"/>
          </a:p>
        </p:txBody>
      </p:sp>
    </p:spTree>
    <p:extLst>
      <p:ext uri="{BB962C8B-B14F-4D97-AF65-F5344CB8AC3E}">
        <p14:creationId xmlns:p14="http://schemas.microsoft.com/office/powerpoint/2010/main" val="94766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38561004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smtClean="0"/>
              <a:t>1 </a:t>
            </a:r>
            <a:r>
              <a:rPr lang="en-GB" sz="4400" dirty="0" err="1" smtClean="0"/>
              <a:t>Cor</a:t>
            </a:r>
            <a:r>
              <a:rPr lang="en-GB" sz="4400" dirty="0"/>
              <a:t> 12:4 Now there are varieties of gifts, but the same Spirit. 5 And there are varieties of ministries, and the same Lord. 6 There are varieties of effects, but the same God who works all things in all persons. 7 But to each one is given the manifestation of the Spirit for the common good. 8 For to one is given the word of wisdom through the Spirit, and to another the word of knowledge according to the same Spirit; 9 to another faith by the same Spirit, and to another gifts of healing by the one Spirit, 10 and to another the effecting of miracles, and to another prophecy, and to another the distinguishing of spirits, to another various kinds of tongues, and to another the interpretation of tongues. 11 But one and the same Spirit works all these things, distributing to each one individually just as He wills.</a:t>
            </a:r>
          </a:p>
        </p:txBody>
      </p:sp>
    </p:spTree>
    <p:extLst>
      <p:ext uri="{BB962C8B-B14F-4D97-AF65-F5344CB8AC3E}">
        <p14:creationId xmlns:p14="http://schemas.microsoft.com/office/powerpoint/2010/main" val="179578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Gal 5:22 But the fruit of the Spirit is love, joy, peace, patience, kindness, goodness, faithfulness, 23 gentleness, self-control; </a:t>
            </a:r>
            <a:endParaRPr lang="en-GB" sz="4400" dirty="0" smtClean="0"/>
          </a:p>
          <a:p>
            <a:r>
              <a:rPr lang="en-GB" sz="4400" dirty="0" smtClean="0"/>
              <a:t>Gal 5:25 </a:t>
            </a:r>
            <a:r>
              <a:rPr lang="en-GB" sz="4400" dirty="0"/>
              <a:t>If we live by the Spirit, let us also walk by the Spirit.</a:t>
            </a:r>
          </a:p>
        </p:txBody>
      </p:sp>
    </p:spTree>
    <p:extLst>
      <p:ext uri="{BB962C8B-B14F-4D97-AF65-F5344CB8AC3E}">
        <p14:creationId xmlns:p14="http://schemas.microsoft.com/office/powerpoint/2010/main" val="23263998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7212602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05117844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Holy spirit Living water my source My well My fountain My spring My stream my river my insight my revelation My direction my guidance my abundant life my heavenly flow my heavenly Connection my filling my Overflowing my creativity my zero point energy my joy my Extravagance my exuberance my effulgence  my eternal life source</a:t>
            </a:r>
          </a:p>
        </p:txBody>
      </p:sp>
    </p:spTree>
    <p:extLst>
      <p:ext uri="{BB962C8B-B14F-4D97-AF65-F5344CB8AC3E}">
        <p14:creationId xmlns:p14="http://schemas.microsoft.com/office/powerpoint/2010/main" val="1193220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Holy Spirit enthroned lead direct to walk in His ways direction and resources Lordship led by spirit Servant gratitude for amazing salvation but also by choice bond servant</a:t>
            </a:r>
          </a:p>
        </p:txBody>
      </p:sp>
    </p:spTree>
    <p:extLst>
      <p:ext uri="{BB962C8B-B14F-4D97-AF65-F5344CB8AC3E}">
        <p14:creationId xmlns:p14="http://schemas.microsoft.com/office/powerpoint/2010/main" val="184213487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Separate First Love module</a:t>
            </a:r>
          </a:p>
          <a:p>
            <a:r>
              <a:rPr lang="en-GB" sz="4400" dirty="0"/>
              <a:t>Relationship with SSF distinct personalities</a:t>
            </a:r>
          </a:p>
          <a:p>
            <a:r>
              <a:rPr lang="en-GB" sz="4400" dirty="0"/>
              <a:t>River of life engagement</a:t>
            </a:r>
          </a:p>
          <a:p>
            <a:r>
              <a:rPr lang="en-GB" sz="4400" dirty="0" err="1"/>
              <a:t>Sonship</a:t>
            </a:r>
            <a:r>
              <a:rPr lang="en-GB" sz="4400" dirty="0"/>
              <a:t> Fatherhood</a:t>
            </a:r>
          </a:p>
          <a:p>
            <a:r>
              <a:rPr lang="en-GB" sz="4400" dirty="0"/>
              <a:t>Baptised into spirit Jesus Father (Burning ones </a:t>
            </a:r>
            <a:r>
              <a:rPr lang="en-GB" sz="4400" dirty="0" smtClean="0"/>
              <a:t>exercise) clothed </a:t>
            </a:r>
            <a:r>
              <a:rPr lang="en-GB" sz="4400" dirty="0"/>
              <a:t>with SSF deeper</a:t>
            </a:r>
          </a:p>
          <a:p>
            <a:r>
              <a:rPr lang="en-GB" sz="4400" dirty="0"/>
              <a:t>waterfall river pool</a:t>
            </a:r>
          </a:p>
        </p:txBody>
      </p:sp>
    </p:spTree>
    <p:extLst>
      <p:ext uri="{BB962C8B-B14F-4D97-AF65-F5344CB8AC3E}">
        <p14:creationId xmlns:p14="http://schemas.microsoft.com/office/powerpoint/2010/main" val="128922081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River of Life</a:t>
            </a:r>
            <a:endParaRPr lang="en-GB" dirty="0"/>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a:t>Psalms </a:t>
            </a:r>
            <a:r>
              <a:rPr lang="en-GB" dirty="0" smtClean="0"/>
              <a:t>46:</a:t>
            </a:r>
            <a:r>
              <a:rPr lang="en-GB" dirty="0"/>
              <a:t>4 There is a </a:t>
            </a:r>
            <a:r>
              <a:rPr lang="en-GB" dirty="0">
                <a:solidFill>
                  <a:srgbClr val="FFFF00"/>
                </a:solidFill>
              </a:rPr>
              <a:t>river whose streams </a:t>
            </a:r>
            <a:r>
              <a:rPr lang="en-GB" dirty="0"/>
              <a:t>make glad the city of God, The holy dwelling places of the Most </a:t>
            </a:r>
            <a:r>
              <a:rPr lang="en-GB" dirty="0" smtClean="0"/>
              <a:t>High.5 God </a:t>
            </a:r>
            <a:r>
              <a:rPr lang="en-GB" dirty="0"/>
              <a:t>is in the midst of her, she will not be </a:t>
            </a:r>
            <a:r>
              <a:rPr lang="en-GB" dirty="0" smtClean="0"/>
              <a:t>moved; God </a:t>
            </a:r>
            <a:r>
              <a:rPr lang="en-GB" dirty="0"/>
              <a:t>will help her when morning </a:t>
            </a:r>
            <a:r>
              <a:rPr lang="en-GB" dirty="0" smtClean="0"/>
              <a:t>dawns. 6 </a:t>
            </a:r>
            <a:r>
              <a:rPr lang="en-GB" dirty="0"/>
              <a:t>The nations made an uproar, the kingdoms </a:t>
            </a:r>
            <a:r>
              <a:rPr lang="en-GB" dirty="0" smtClean="0"/>
              <a:t>tottered; He </a:t>
            </a:r>
            <a:r>
              <a:rPr lang="en-GB" dirty="0"/>
              <a:t>raised His voice, the earth </a:t>
            </a:r>
            <a:r>
              <a:rPr lang="en-GB" dirty="0" smtClean="0"/>
              <a:t>melted. 7 </a:t>
            </a:r>
            <a:r>
              <a:rPr lang="en-GB" dirty="0"/>
              <a:t>The Lord of hosts is with </a:t>
            </a:r>
            <a:r>
              <a:rPr lang="en-GB" dirty="0" smtClean="0"/>
              <a:t>us; The </a:t>
            </a:r>
            <a:r>
              <a:rPr lang="en-GB" dirty="0"/>
              <a:t>God of Jacob is our stronghold.  </a:t>
            </a:r>
          </a:p>
        </p:txBody>
      </p:sp>
    </p:spTree>
    <p:extLst>
      <p:ext uri="{BB962C8B-B14F-4D97-AF65-F5344CB8AC3E}">
        <p14:creationId xmlns:p14="http://schemas.microsoft.com/office/powerpoint/2010/main" val="312096010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Romans 14:17 for the kingdom of God is not eating and drinking, but righteousness and peace and joy in the Holy Spirit.</a:t>
            </a:r>
          </a:p>
          <a:p>
            <a:r>
              <a:rPr lang="en-GB" sz="4400" dirty="0"/>
              <a:t>John 4 John 7 Source joy strength peace help </a:t>
            </a:r>
            <a:r>
              <a:rPr lang="en-GB" sz="4400" dirty="0" err="1"/>
              <a:t>parakletos</a:t>
            </a:r>
            <a:r>
              <a:rPr lang="en-GB" sz="4400" dirty="0"/>
              <a:t> John 15 16 Power Acts 1:8 clothed with power. 1 </a:t>
            </a:r>
            <a:r>
              <a:rPr lang="en-GB" sz="4400" dirty="0" err="1"/>
              <a:t>Cor</a:t>
            </a:r>
            <a:r>
              <a:rPr lang="en-GB" sz="4400" dirty="0"/>
              <a:t> 12 and 14 gifts charismata. Hovering vibrating energy vibrancy abundance of life. Creativity inspiration revelation </a:t>
            </a:r>
          </a:p>
          <a:p>
            <a:r>
              <a:rPr lang="en-GB" sz="4400" dirty="0"/>
              <a:t>Psalm 23 surely goodness and </a:t>
            </a:r>
            <a:r>
              <a:rPr lang="en-GB" sz="4400" dirty="0" err="1"/>
              <a:t>lovingkindness</a:t>
            </a:r>
            <a:r>
              <a:rPr lang="en-GB" sz="4400" dirty="0"/>
              <a:t> mercy follow me.</a:t>
            </a:r>
          </a:p>
        </p:txBody>
      </p:sp>
    </p:spTree>
    <p:extLst>
      <p:ext uri="{BB962C8B-B14F-4D97-AF65-F5344CB8AC3E}">
        <p14:creationId xmlns:p14="http://schemas.microsoft.com/office/powerpoint/2010/main" val="13978505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Autofit/>
          </a:bodyPr>
          <a:lstStyle/>
          <a:p>
            <a:pPr>
              <a:spcBef>
                <a:spcPts val="600"/>
              </a:spcBef>
            </a:pPr>
            <a:r>
              <a:rPr lang="en-GB" sz="4600" dirty="0" smtClean="0"/>
              <a:t>THE </a:t>
            </a:r>
            <a:r>
              <a:rPr lang="en-GB" sz="4600" dirty="0"/>
              <a:t>HOLY SPIRIT BEARS WITNESS...</a:t>
            </a:r>
          </a:p>
          <a:p>
            <a:pPr>
              <a:spcBef>
                <a:spcPts val="600"/>
              </a:spcBef>
            </a:pPr>
            <a:r>
              <a:rPr lang="en-GB" sz="4600" dirty="0" smtClean="0"/>
              <a:t>He </a:t>
            </a:r>
            <a:r>
              <a:rPr lang="en-GB" sz="4600" dirty="0"/>
              <a:t>was to testify of Jesus - </a:t>
            </a:r>
            <a:r>
              <a:rPr lang="en-GB" sz="4600" dirty="0" smtClean="0"/>
              <a:t>John </a:t>
            </a:r>
            <a:r>
              <a:rPr lang="en-GB" sz="4600" dirty="0"/>
              <a:t>15:26-27</a:t>
            </a:r>
          </a:p>
          <a:p>
            <a:pPr>
              <a:spcBef>
                <a:spcPts val="600"/>
              </a:spcBef>
            </a:pPr>
            <a:r>
              <a:rPr lang="en-GB" sz="4600" dirty="0" smtClean="0"/>
              <a:t>THE </a:t>
            </a:r>
            <a:r>
              <a:rPr lang="en-GB" sz="4600" dirty="0"/>
              <a:t>HOLY SPIRIT GUIDES, HEARS, SPEAKS, TELLS...</a:t>
            </a:r>
          </a:p>
          <a:p>
            <a:pPr>
              <a:spcBef>
                <a:spcPts val="600"/>
              </a:spcBef>
            </a:pPr>
            <a:r>
              <a:rPr lang="en-GB" sz="4600" dirty="0" smtClean="0"/>
              <a:t>He </a:t>
            </a:r>
            <a:r>
              <a:rPr lang="en-GB" sz="4600" dirty="0"/>
              <a:t>would carry on and complete the work started by Jesus </a:t>
            </a:r>
            <a:r>
              <a:rPr lang="en-GB" sz="4600" dirty="0" smtClean="0"/>
              <a:t>– </a:t>
            </a:r>
            <a:r>
              <a:rPr lang="en-GB" sz="4600" dirty="0" smtClean="0"/>
              <a:t>John </a:t>
            </a:r>
            <a:r>
              <a:rPr lang="en-GB" sz="4600" dirty="0" smtClean="0"/>
              <a:t>16:12-13</a:t>
            </a:r>
            <a:endParaRPr lang="en-GB" sz="4600" dirty="0"/>
          </a:p>
        </p:txBody>
      </p:sp>
    </p:spTree>
    <p:extLst>
      <p:ext uri="{BB962C8B-B14F-4D97-AF65-F5344CB8AC3E}">
        <p14:creationId xmlns:p14="http://schemas.microsoft.com/office/powerpoint/2010/main" val="279166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14:16-17 I will ask the Father, and He will give you another Helper, that He may be with you forever;  that is the Spirit of truth, whom the world cannot receive, because it does not see Him or know Him, but you know Him because He abides with you and will be in you.</a:t>
            </a:r>
          </a:p>
        </p:txBody>
      </p:sp>
    </p:spTree>
    <p:extLst>
      <p:ext uri="{BB962C8B-B14F-4D97-AF65-F5344CB8AC3E}">
        <p14:creationId xmlns:p14="http://schemas.microsoft.com/office/powerpoint/2010/main" val="167277223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52679961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t>John 14:20, 23, 25-26 In that day you will know that I am in My Father, and you in Me, and I in you.  Jesus answered and said to him, "If anyone loves Me, he will keep My word; and My Father will love him, and We will come to him and make Our abode with him.  "These things I have spoken to you while abiding with you.  But the Helper, the Holy Spirit, whom the Father will send in My name, He will teach you all things, and bring to your remembrance all that I said to you.</a:t>
            </a:r>
          </a:p>
        </p:txBody>
      </p:sp>
    </p:spTree>
    <p:extLst>
      <p:ext uri="{BB962C8B-B14F-4D97-AF65-F5344CB8AC3E}">
        <p14:creationId xmlns:p14="http://schemas.microsoft.com/office/powerpoint/2010/main" val="146574207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55000" lnSpcReduction="20000"/>
          </a:bodyPr>
          <a:lstStyle/>
          <a:p>
            <a:r>
              <a:rPr lang="en-GB" sz="4400" dirty="0"/>
              <a:t>John 15:26 "When the Helper comes, whom I will send to you from the Father, that is the Spirit of truth who proceeds from the Father, He will testify about Me,</a:t>
            </a:r>
          </a:p>
          <a:p>
            <a:r>
              <a:rPr lang="en-GB" sz="4400" dirty="0"/>
              <a:t>John 16:7-15 But I tell you the truth, it is to your advantage that I go away; for if I do not go away, the Helper will not come to you; but if I go, I will send Him to you.  And He, when He comes, will convict the world concerning sin and righteousness and judgment;  concerning sin, because they do not believe in Me;  and concerning righteousness, because I go to the Father and you no longer see Me;  and concerning judgment, because the ruler of this world has been judged.    "I have many more things to say to you, but you cannot bear them now.  But when He, the Spirit of truth, comes, He will guide you into all the truth; for He will not speak on His own initiative, but whatever He hears, He will speak; and He will disclose to you what is to come.  He will glorify Me, for He will take of Mine and will disclose it to you.  All things that the Father has are Mine; therefore I said that He takes of Mine and will disclose it to you</a:t>
            </a:r>
            <a:r>
              <a:rPr lang="en-GB" sz="4400" dirty="0" smtClean="0"/>
              <a:t>.</a:t>
            </a:r>
            <a:endParaRPr lang="en-GB" sz="4400" dirty="0"/>
          </a:p>
        </p:txBody>
      </p:sp>
    </p:spTree>
    <p:extLst>
      <p:ext uri="{BB962C8B-B14F-4D97-AF65-F5344CB8AC3E}">
        <p14:creationId xmlns:p14="http://schemas.microsoft.com/office/powerpoint/2010/main" val="35828032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John 12:26 If anyone serves Me, he must follow Me; and where I am, there My servant will be also; if anyone serves Me, the Father will </a:t>
            </a:r>
            <a:r>
              <a:rPr lang="en-GB" sz="4400" dirty="0" smtClean="0"/>
              <a:t>honour </a:t>
            </a:r>
            <a:r>
              <a:rPr lang="en-GB" sz="4400" dirty="0"/>
              <a:t>him</a:t>
            </a:r>
            <a:r>
              <a:rPr lang="en-GB" sz="4400" dirty="0" smtClean="0"/>
              <a:t>.</a:t>
            </a:r>
            <a:endParaRPr lang="en-GB" sz="4400" dirty="0"/>
          </a:p>
          <a:p>
            <a:r>
              <a:rPr lang="en-GB" sz="4400" dirty="0"/>
              <a:t>John 13:34-35 A new commandment I give to you, that you love one another, even as I have loved you, that you also love one another.  By this all men will know that you are My disciples, if you have love for one another."</a:t>
            </a:r>
          </a:p>
          <a:p>
            <a:endParaRPr lang="en-GB" sz="4400" dirty="0"/>
          </a:p>
        </p:txBody>
      </p:sp>
    </p:spTree>
    <p:extLst>
      <p:ext uri="{BB962C8B-B14F-4D97-AF65-F5344CB8AC3E}">
        <p14:creationId xmlns:p14="http://schemas.microsoft.com/office/powerpoint/2010/main" val="393762240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John </a:t>
            </a:r>
            <a:r>
              <a:rPr lang="en-GB" sz="4400" dirty="0"/>
              <a:t>14:3, 6, 27 If I go and prepare a place for you, I will come again and receive you to Myself, that where I am, there you may be also.  Jesus said to him, "I am the way, and the truth, and the life; no one comes to the Father but through Me.  Peace I leave with you; My peace I give to you; not as the world gives do I give to you. Do not let your heart be troubled, nor let it be fearful.</a:t>
            </a:r>
          </a:p>
          <a:p>
            <a:endParaRPr lang="en-GB" sz="4400" dirty="0"/>
          </a:p>
        </p:txBody>
      </p:sp>
    </p:spTree>
    <p:extLst>
      <p:ext uri="{BB962C8B-B14F-4D97-AF65-F5344CB8AC3E}">
        <p14:creationId xmlns:p14="http://schemas.microsoft.com/office/powerpoint/2010/main" val="67329774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a:t>John 15:10-12, 14-15 If you keep My commandments, you will abide in My love; just as I have kept My Father's commandments and abide in His love.  These things I have spoken to you so that My joy may be in you, and that your joy may be made full.   "This is My commandment, that you love one another, just as I have loved you.  You are My friends if you do what I command you.  No longer do I call you slaves, for the slave does not know what his master is doing; but I have called you friends, for all things that I have heard from My Father I have made known to you.</a:t>
            </a:r>
          </a:p>
        </p:txBody>
      </p:sp>
    </p:spTree>
    <p:extLst>
      <p:ext uri="{BB962C8B-B14F-4D97-AF65-F5344CB8AC3E}">
        <p14:creationId xmlns:p14="http://schemas.microsoft.com/office/powerpoint/2010/main" val="78370507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16:28, 33 I came forth from the Father and have come into the world; I am leaving the world again and going to the Father."    These things I have spoken to you, so that in Me you may have peace. In the world you have tribulation, but take courage; I have overcome the world."</a:t>
            </a:r>
          </a:p>
        </p:txBody>
      </p:sp>
    </p:spTree>
    <p:extLst>
      <p:ext uri="{BB962C8B-B14F-4D97-AF65-F5344CB8AC3E}">
        <p14:creationId xmlns:p14="http://schemas.microsoft.com/office/powerpoint/2010/main" val="274073157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John 17:13, 16-18, 20-21, 26 But now I come to You; and these things I speak in the world so that they may have My joy made full in themselves.  They are not of the world, even as I am not of the world.  Sanctify them in the truth; Your word is truth.  As You sent Me into the world, I also have sent them into the world.  "I do not ask on behalf of these alone, but for those also who believe in Me through their word;  that they may all be one; even as You, Father, are in Me and I in You, that they also may be in Us, so that the world may believe that You sent Me.  and I have made Your name known to them, and will make it known, so that the love with which You loved Me may be in them, and I in them."</a:t>
            </a:r>
          </a:p>
        </p:txBody>
      </p:sp>
    </p:spTree>
    <p:extLst>
      <p:ext uri="{BB962C8B-B14F-4D97-AF65-F5344CB8AC3E}">
        <p14:creationId xmlns:p14="http://schemas.microsoft.com/office/powerpoint/2010/main" val="353468426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John 11:25 Jesus said to her, "I am the resurrection and the life; he who believes in Me will live even if he dies</a:t>
            </a:r>
            <a:r>
              <a:rPr lang="en-GB" sz="4400" dirty="0" smtClean="0"/>
              <a:t>,</a:t>
            </a:r>
          </a:p>
          <a:p>
            <a:r>
              <a:rPr lang="en-GB" sz="4400" dirty="0"/>
              <a:t>Romans 6:5 For if we have become united with Him in the likeness of His death, certainly we shall also be in the likeness of His resurrection</a:t>
            </a:r>
            <a:r>
              <a:rPr lang="en-GB" sz="4400" dirty="0" smtClean="0"/>
              <a:t>,</a:t>
            </a:r>
            <a:endParaRPr lang="en-GB" sz="4400" dirty="0"/>
          </a:p>
          <a:p>
            <a:r>
              <a:rPr lang="en-GB" sz="4400" dirty="0"/>
              <a:t>Philippians 3:10 that I may know Him and the power of His resurrection and the fellowship of His sufferings, being conformed to His death;</a:t>
            </a:r>
          </a:p>
          <a:p>
            <a:pPr marL="0" indent="0">
              <a:buNone/>
            </a:pPr>
            <a:endParaRPr lang="en-GB" sz="4400" dirty="0"/>
          </a:p>
        </p:txBody>
      </p:sp>
    </p:spTree>
    <p:extLst>
      <p:ext uri="{BB962C8B-B14F-4D97-AF65-F5344CB8AC3E}">
        <p14:creationId xmlns:p14="http://schemas.microsoft.com/office/powerpoint/2010/main" val="3720032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THE </a:t>
            </a:r>
            <a:r>
              <a:rPr lang="en-GB" sz="4400" dirty="0"/>
              <a:t>HOLY SPIRIT FORBIDS...</a:t>
            </a:r>
          </a:p>
          <a:p>
            <a:r>
              <a:rPr lang="en-GB" sz="4400" dirty="0" smtClean="0"/>
              <a:t>He </a:t>
            </a:r>
            <a:r>
              <a:rPr lang="en-GB" sz="4400" dirty="0"/>
              <a:t>prevented Paul and his companions from going into </a:t>
            </a:r>
            <a:r>
              <a:rPr lang="en-GB" sz="4400" dirty="0" smtClean="0"/>
              <a:t>certain  </a:t>
            </a:r>
            <a:r>
              <a:rPr lang="en-GB" sz="4400" dirty="0"/>
              <a:t>areas of Asia - </a:t>
            </a:r>
            <a:r>
              <a:rPr lang="en-GB" sz="4400" dirty="0" smtClean="0"/>
              <a:t>Acts </a:t>
            </a:r>
            <a:r>
              <a:rPr lang="en-GB" sz="4400" dirty="0" smtClean="0"/>
              <a:t>16:6-7</a:t>
            </a:r>
          </a:p>
          <a:p>
            <a:r>
              <a:rPr lang="en-GB" sz="4400" dirty="0"/>
              <a:t>THE HOLY SPIRIT INTERCEDES...</a:t>
            </a:r>
          </a:p>
          <a:p>
            <a:r>
              <a:rPr lang="en-GB" sz="4400" dirty="0"/>
              <a:t> The </a:t>
            </a:r>
            <a:r>
              <a:rPr lang="en-GB" sz="4400" dirty="0" smtClean="0"/>
              <a:t>Spirit </a:t>
            </a:r>
            <a:r>
              <a:rPr lang="en-GB" sz="4400" dirty="0"/>
              <a:t>Himself makes intercession for us" - Rom </a:t>
            </a:r>
            <a:r>
              <a:rPr lang="en-GB" sz="4400" dirty="0" smtClean="0"/>
              <a:t>8:26</a:t>
            </a:r>
            <a:endParaRPr lang="en-GB" sz="4400" dirty="0"/>
          </a:p>
        </p:txBody>
      </p:sp>
    </p:spTree>
    <p:extLst>
      <p:ext uri="{BB962C8B-B14F-4D97-AF65-F5344CB8AC3E}">
        <p14:creationId xmlns:p14="http://schemas.microsoft.com/office/powerpoint/2010/main" val="212183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62500" lnSpcReduction="20000"/>
          </a:bodyPr>
          <a:lstStyle/>
          <a:p>
            <a:endParaRPr lang="en-GB" sz="4400" dirty="0"/>
          </a:p>
          <a:p>
            <a:r>
              <a:rPr lang="en-GB" sz="4400" dirty="0"/>
              <a:t>Yoke of Jesus way discipleship oxen rabbi not my will path Surrender to destiny before foundation of the world </a:t>
            </a:r>
          </a:p>
          <a:p>
            <a:r>
              <a:rPr lang="en-GB" sz="4400" dirty="0"/>
              <a:t> Baptism into his death and resurrection life </a:t>
            </a:r>
          </a:p>
          <a:p>
            <a:r>
              <a:rPr lang="en-GB" sz="4400" dirty="0"/>
              <a:t>TRUTH my identify as a son  gentle and humble in heart</a:t>
            </a:r>
          </a:p>
          <a:p>
            <a:endParaRPr lang="en-GB" sz="4400" dirty="0"/>
          </a:p>
          <a:p>
            <a:r>
              <a:rPr lang="en-GB" sz="4400" dirty="0"/>
              <a:t>The Life works miracles destroy enemy </a:t>
            </a:r>
          </a:p>
          <a:p>
            <a:r>
              <a:rPr lang="en-GB" sz="4400" dirty="0"/>
              <a:t>Seat of rest and government </a:t>
            </a:r>
          </a:p>
          <a:p>
            <a:r>
              <a:rPr lang="en-GB" sz="4400" dirty="0"/>
              <a:t>Responsibility </a:t>
            </a:r>
            <a:r>
              <a:rPr lang="en-GB" sz="4400" dirty="0" err="1"/>
              <a:t>zechariah</a:t>
            </a:r>
            <a:r>
              <a:rPr lang="en-GB" sz="4400" dirty="0"/>
              <a:t> 3:6-7</a:t>
            </a:r>
          </a:p>
          <a:p>
            <a:r>
              <a:rPr lang="en-GB" sz="4400" dirty="0"/>
              <a:t>Process walk in His ways spirit stewardship to friendship </a:t>
            </a:r>
          </a:p>
          <a:p>
            <a:r>
              <a:rPr lang="en-GB" sz="4400" dirty="0"/>
              <a:t>Laws or principles of the Kingdom lordship </a:t>
            </a:r>
          </a:p>
          <a:p>
            <a:r>
              <a:rPr lang="en-GB" sz="4400" dirty="0"/>
              <a:t>Charge of the house and of courts kingship </a:t>
            </a:r>
          </a:p>
          <a:p>
            <a:r>
              <a:rPr lang="en-GB" sz="4400" dirty="0"/>
              <a:t>Stand in the assembly as a mature son</a:t>
            </a:r>
          </a:p>
          <a:p>
            <a:r>
              <a:rPr lang="en-GB" sz="4400" dirty="0"/>
              <a:t>Fatherhood bringing us to maturity</a:t>
            </a:r>
          </a:p>
          <a:p>
            <a:endParaRPr lang="en-GB" sz="4400" dirty="0"/>
          </a:p>
        </p:txBody>
      </p:sp>
    </p:spTree>
    <p:extLst>
      <p:ext uri="{BB962C8B-B14F-4D97-AF65-F5344CB8AC3E}">
        <p14:creationId xmlns:p14="http://schemas.microsoft.com/office/powerpoint/2010/main" val="425617275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1 Corinthians 15:42-49 So also is the resurrection of the dead. It is sown a perishable body, it is raised an imperishable body;  it is sown in </a:t>
            </a:r>
            <a:r>
              <a:rPr lang="en-GB" sz="4400" dirty="0" err="1"/>
              <a:t>dishonor</a:t>
            </a:r>
            <a:r>
              <a:rPr lang="en-GB" sz="4400" dirty="0"/>
              <a:t>, it is raised in glory; it is sown in weakness, it is raised in power; it is sown a natural body, it is raised a spiritual body. If there is a natural body, there is also a spiritual body.  So also it is written, "The first man , Adam, became a living soul ." The last Adam became a life-giving spirit. However, the spiritual is not first, but the natural; then the spiritual. The first man is from the earth, earthy; the second man is from heaven. As is the earthy, so also are those who are earthy; and as is the heavenly, so also are those who are heavenly. Just as we have borne the image of the earthy, we will also bear the image of the heavenly.</a:t>
            </a:r>
          </a:p>
        </p:txBody>
      </p:sp>
    </p:spTree>
    <p:extLst>
      <p:ext uri="{BB962C8B-B14F-4D97-AF65-F5344CB8AC3E}">
        <p14:creationId xmlns:p14="http://schemas.microsoft.com/office/powerpoint/2010/main" val="326427600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Psalms 46:4 There is a river whose streams make glad the city of God, The holy dwelling places of the Most High</a:t>
            </a:r>
            <a:r>
              <a:rPr lang="en-GB" sz="4400" dirty="0" smtClean="0"/>
              <a:t>.</a:t>
            </a:r>
            <a:endParaRPr lang="en-GB" sz="4400" dirty="0"/>
          </a:p>
          <a:p>
            <a:r>
              <a:rPr lang="en-GB" sz="4400" dirty="0"/>
              <a:t>Psalms 1:3 He will be like a tree firmly planted by streams of water, Which yields its fruit in its season And its leaf does not wither; And in whatever he does, he prospers.</a:t>
            </a:r>
          </a:p>
          <a:p>
            <a:endParaRPr lang="en-GB" sz="4400" dirty="0"/>
          </a:p>
        </p:txBody>
      </p:sp>
    </p:spTree>
    <p:extLst>
      <p:ext uri="{BB962C8B-B14F-4D97-AF65-F5344CB8AC3E}">
        <p14:creationId xmlns:p14="http://schemas.microsoft.com/office/powerpoint/2010/main" val="278704142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Song of Solomon 4:15-16 " You are a garden spring, A well of fresh water, And streams flowing from Lebanon." " Awake, O north wind,  And come, wind of the south; Make my garden breathe out fragrance,  Let its spices be wafted abroad. May my beloved come into his garden And eat its choice fruits!</a:t>
            </a:r>
          </a:p>
          <a:p>
            <a:r>
              <a:rPr lang="en-GB" sz="4400" dirty="0"/>
              <a:t>Amos 5:24 "But let justice roll down like waters And righteousness like an ever-flowing stream.</a:t>
            </a:r>
          </a:p>
          <a:p>
            <a:r>
              <a:rPr lang="en-GB" sz="4400" dirty="0"/>
              <a:t>Jeremiah 17:7-8 "Blessed is the man who trusts in the </a:t>
            </a:r>
            <a:r>
              <a:rPr lang="en-GB" sz="4400" dirty="0" smtClean="0"/>
              <a:t>Lord  </a:t>
            </a:r>
            <a:r>
              <a:rPr lang="en-GB" sz="4400" dirty="0"/>
              <a:t>And whose trust is the Lord . "For he will be like a tree planted by the water, That extends its roots by a stream And will not fear when the heat comes; But its leaves will be green, And it will not be anxious in a year of drought Nor cease to yield fruit</a:t>
            </a:r>
            <a:r>
              <a:rPr lang="en-GB" sz="4400" dirty="0" smtClean="0"/>
              <a:t>.</a:t>
            </a:r>
            <a:endParaRPr lang="en-GB" sz="4400" dirty="0"/>
          </a:p>
        </p:txBody>
      </p:sp>
    </p:spTree>
    <p:extLst>
      <p:ext uri="{BB962C8B-B14F-4D97-AF65-F5344CB8AC3E}">
        <p14:creationId xmlns:p14="http://schemas.microsoft.com/office/powerpoint/2010/main" val="272190777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a:t>Isaiah 30:25-26 On every lofty mountain and on every high hill there will be streams running with water on the day of the great slaughter, when the towers fall. The light of the moon will be as the light of the sun, and the light of the sun will be seven times brighter, like the light of seven days, on the day the </a:t>
            </a:r>
            <a:r>
              <a:rPr lang="en-GB" sz="4400" dirty="0" smtClean="0"/>
              <a:t>Lord </a:t>
            </a:r>
            <a:r>
              <a:rPr lang="en-GB" sz="4400" dirty="0"/>
              <a:t>binds up the fracture of His people and heals the bruise He has inflicted.</a:t>
            </a:r>
          </a:p>
          <a:p>
            <a:r>
              <a:rPr lang="en-GB" sz="4400" dirty="0"/>
              <a:t>Isaiah 44:3 'For I will pour out water on the thirsty land  And streams on the dry ground; I will pour out My Spirit on your offspring And My blessing on your descendants;</a:t>
            </a:r>
          </a:p>
          <a:p>
            <a:endParaRPr lang="en-GB" sz="4400" dirty="0"/>
          </a:p>
        </p:txBody>
      </p:sp>
    </p:spTree>
    <p:extLst>
      <p:ext uri="{BB962C8B-B14F-4D97-AF65-F5344CB8AC3E}">
        <p14:creationId xmlns:p14="http://schemas.microsoft.com/office/powerpoint/2010/main" val="129329650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River of life </a:t>
            </a:r>
            <a:r>
              <a:rPr lang="en-GB" sz="4400" dirty="0" smtClean="0"/>
              <a:t>engaging </a:t>
            </a:r>
            <a:r>
              <a:rPr lang="en-GB" sz="4400" dirty="0"/>
              <a:t>Source crystal from  the tree of life pathway from eternity throne grace river flowing with grace and faith. </a:t>
            </a:r>
            <a:r>
              <a:rPr lang="en-GB" sz="4400" dirty="0" err="1"/>
              <a:t>Parakletos</a:t>
            </a:r>
            <a:r>
              <a:rPr lang="en-GB" sz="4400" dirty="0"/>
              <a:t> </a:t>
            </a:r>
          </a:p>
          <a:p>
            <a:r>
              <a:rPr lang="en-GB" sz="4400" dirty="0"/>
              <a:t>Yoke of Jesus engaging rest friend joint heirs </a:t>
            </a:r>
          </a:p>
          <a:p>
            <a:r>
              <a:rPr lang="en-GB" sz="4400" dirty="0"/>
              <a:t>Seat of rest and government Fathers tutoring 7 spirits God wisdom cloud of witnesses Gal 4 </a:t>
            </a:r>
            <a:r>
              <a:rPr lang="en-GB" sz="4400" dirty="0" smtClean="0"/>
              <a:t>family</a:t>
            </a:r>
            <a:endParaRPr lang="en-GB" sz="4400" dirty="0"/>
          </a:p>
          <a:p>
            <a:r>
              <a:rPr lang="en-GB" sz="4400" dirty="0"/>
              <a:t>Kingdom within never end to the increase of His </a:t>
            </a:r>
            <a:r>
              <a:rPr lang="en-GB" sz="4400" dirty="0" smtClean="0"/>
              <a:t>government</a:t>
            </a:r>
            <a:endParaRPr lang="en-GB" sz="4400" dirty="0"/>
          </a:p>
          <a:p>
            <a:r>
              <a:rPr lang="en-GB" sz="4400" dirty="0"/>
              <a:t>our Spirit holy holies 4 faces God FSS our spirit agreement window doorway heaven.</a:t>
            </a:r>
          </a:p>
        </p:txBody>
      </p:sp>
    </p:spTree>
    <p:extLst>
      <p:ext uri="{BB962C8B-B14F-4D97-AF65-F5344CB8AC3E}">
        <p14:creationId xmlns:p14="http://schemas.microsoft.com/office/powerpoint/2010/main" val="278750558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rPr>
              <a:t>Holy Spirit Joy abundance </a:t>
            </a:r>
            <a:r>
              <a:rPr lang="en-GB" sz="4400" dirty="0" err="1">
                <a:effectLst/>
              </a:rPr>
              <a:t>joire</a:t>
            </a:r>
            <a:r>
              <a:rPr lang="en-GB" sz="4400" dirty="0">
                <a:effectLst/>
              </a:rPr>
              <a:t> de vie exuberance vitality</a:t>
            </a:r>
          </a:p>
          <a:p>
            <a:r>
              <a:rPr lang="en-GB" sz="4400" dirty="0">
                <a:effectLst/>
              </a:rPr>
              <a:t>Jesus peace shalom wholeness</a:t>
            </a:r>
          </a:p>
          <a:p>
            <a:r>
              <a:rPr lang="en-GB" sz="4400" dirty="0">
                <a:effectLst/>
              </a:rPr>
              <a:t>Father love acceptance affirmation approval </a:t>
            </a:r>
          </a:p>
          <a:p>
            <a:endParaRPr lang="en-GB" sz="4400" dirty="0">
              <a:effectLst/>
            </a:endParaRPr>
          </a:p>
        </p:txBody>
      </p:sp>
    </p:spTree>
    <p:extLst>
      <p:ext uri="{BB962C8B-B14F-4D97-AF65-F5344CB8AC3E}">
        <p14:creationId xmlns:p14="http://schemas.microsoft.com/office/powerpoint/2010/main" val="321104181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Yoke of Jesus way </a:t>
            </a:r>
            <a:r>
              <a:rPr lang="en-GB" sz="4400" dirty="0" smtClean="0"/>
              <a:t>discipleship</a:t>
            </a:r>
          </a:p>
          <a:p>
            <a:r>
              <a:rPr lang="en-GB" sz="4400" dirty="0" smtClean="0"/>
              <a:t>oxen </a:t>
            </a:r>
            <a:r>
              <a:rPr lang="en-GB" sz="4400" dirty="0"/>
              <a:t>rabbi not my will path </a:t>
            </a:r>
            <a:endParaRPr lang="en-GB" sz="4400" dirty="0" smtClean="0"/>
          </a:p>
          <a:p>
            <a:r>
              <a:rPr lang="en-GB" sz="4400" dirty="0" smtClean="0"/>
              <a:t>Surrender </a:t>
            </a:r>
            <a:r>
              <a:rPr lang="en-GB" sz="4400" dirty="0"/>
              <a:t>to destiny before foundation of the world </a:t>
            </a:r>
          </a:p>
          <a:p>
            <a:r>
              <a:rPr lang="en-GB" sz="4400" dirty="0"/>
              <a:t> Baptism into his death and resurrection life </a:t>
            </a:r>
          </a:p>
          <a:p>
            <a:r>
              <a:rPr lang="en-GB" sz="4400" dirty="0"/>
              <a:t>TRUTH my identify as a son  gentle and humble in </a:t>
            </a:r>
            <a:r>
              <a:rPr lang="en-GB" sz="4400" dirty="0" smtClean="0"/>
              <a:t>heart</a:t>
            </a:r>
            <a:endParaRPr lang="en-GB" sz="4400" dirty="0"/>
          </a:p>
          <a:p>
            <a:r>
              <a:rPr lang="en-GB" sz="4400" dirty="0"/>
              <a:t>The Life works miracles destroy enemy </a:t>
            </a:r>
          </a:p>
          <a:p>
            <a:endParaRPr lang="en-GB" sz="4400" dirty="0"/>
          </a:p>
        </p:txBody>
      </p:sp>
    </p:spTree>
    <p:extLst>
      <p:ext uri="{BB962C8B-B14F-4D97-AF65-F5344CB8AC3E}">
        <p14:creationId xmlns:p14="http://schemas.microsoft.com/office/powerpoint/2010/main" val="217796901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r>
              <a:rPr lang="en-GB" sz="4400" dirty="0"/>
              <a:t>Seat of rest and government </a:t>
            </a:r>
          </a:p>
          <a:p>
            <a:r>
              <a:rPr lang="en-GB" sz="4400" dirty="0"/>
              <a:t>Responsibility </a:t>
            </a:r>
            <a:r>
              <a:rPr lang="en-GB" sz="4400" dirty="0" err="1"/>
              <a:t>zechariah</a:t>
            </a:r>
            <a:r>
              <a:rPr lang="en-GB" sz="4400" dirty="0"/>
              <a:t> 3:6-7</a:t>
            </a:r>
          </a:p>
          <a:p>
            <a:r>
              <a:rPr lang="en-GB" sz="4400" dirty="0"/>
              <a:t>Process walk in His ways spirit stewardship to friendship </a:t>
            </a:r>
          </a:p>
          <a:p>
            <a:r>
              <a:rPr lang="en-GB" sz="4400" dirty="0"/>
              <a:t>Laws or principles of the Kingdom lordship </a:t>
            </a:r>
          </a:p>
          <a:p>
            <a:r>
              <a:rPr lang="en-GB" sz="4400" dirty="0"/>
              <a:t>Charge of the house and of courts kingship </a:t>
            </a:r>
          </a:p>
          <a:p>
            <a:r>
              <a:rPr lang="en-GB" sz="4400" dirty="0"/>
              <a:t>Stand in the assembly as a mature son</a:t>
            </a:r>
          </a:p>
          <a:p>
            <a:r>
              <a:rPr lang="en-GB" sz="4400" dirty="0"/>
              <a:t>Fatherhood bringing us to </a:t>
            </a:r>
            <a:r>
              <a:rPr lang="en-GB" sz="4400" dirty="0" smtClean="0"/>
              <a:t>maturity</a:t>
            </a:r>
            <a:endParaRPr lang="en-GB" sz="4400" dirty="0"/>
          </a:p>
        </p:txBody>
      </p:sp>
    </p:spTree>
    <p:extLst>
      <p:ext uri="{BB962C8B-B14F-4D97-AF65-F5344CB8AC3E}">
        <p14:creationId xmlns:p14="http://schemas.microsoft.com/office/powerpoint/2010/main" val="338744178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179011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THE HOLY SPIRIT</a:t>
            </a:r>
            <a:r>
              <a:rPr lang="en-GB" sz="4400" dirty="0" smtClean="0"/>
              <a:t> </a:t>
            </a:r>
            <a:r>
              <a:rPr lang="en-GB" sz="4400" dirty="0"/>
              <a:t>HAS A MIND...</a:t>
            </a:r>
          </a:p>
          <a:p>
            <a:r>
              <a:rPr lang="en-GB" sz="4400" dirty="0" smtClean="0"/>
              <a:t>"</a:t>
            </a:r>
            <a:r>
              <a:rPr lang="en-GB" sz="4400" dirty="0"/>
              <a:t>the mind of the Spirit" - </a:t>
            </a:r>
            <a:r>
              <a:rPr lang="en-GB" sz="4400" dirty="0" smtClean="0"/>
              <a:t>Rom 8:27</a:t>
            </a:r>
          </a:p>
          <a:p>
            <a:r>
              <a:rPr lang="en-GB" sz="4400" dirty="0"/>
              <a:t>HE HAS KNOWLEDGE...</a:t>
            </a:r>
          </a:p>
          <a:p>
            <a:r>
              <a:rPr lang="en-GB" sz="4400" dirty="0" smtClean="0"/>
              <a:t>He </a:t>
            </a:r>
            <a:r>
              <a:rPr lang="en-GB" sz="4400" dirty="0"/>
              <a:t>"knows the things of God" </a:t>
            </a:r>
            <a:r>
              <a:rPr lang="en-GB" sz="4400" dirty="0"/>
              <a:t>-</a:t>
            </a:r>
            <a:r>
              <a:rPr lang="en-GB" sz="4400" dirty="0" smtClean="0"/>
              <a:t> 1 </a:t>
            </a:r>
            <a:r>
              <a:rPr lang="en-GB" sz="4400" dirty="0" err="1" smtClean="0"/>
              <a:t>Cor</a:t>
            </a:r>
            <a:r>
              <a:rPr lang="en-GB" sz="4400" dirty="0" smtClean="0"/>
              <a:t> </a:t>
            </a:r>
            <a:r>
              <a:rPr lang="en-GB" sz="4400" dirty="0" smtClean="0"/>
              <a:t>2:11</a:t>
            </a:r>
          </a:p>
          <a:p>
            <a:r>
              <a:rPr lang="en-GB" sz="4400" dirty="0"/>
              <a:t>HE POSSESSES AFFECTION...</a:t>
            </a:r>
          </a:p>
          <a:p>
            <a:r>
              <a:rPr lang="en-GB" sz="4400" dirty="0"/>
              <a:t>"the love of the Spirit" - </a:t>
            </a:r>
            <a:r>
              <a:rPr lang="en-GB" sz="4400" dirty="0" smtClean="0"/>
              <a:t>Rom </a:t>
            </a:r>
            <a:r>
              <a:rPr lang="en-GB" sz="4400" dirty="0"/>
              <a:t>15:30</a:t>
            </a:r>
          </a:p>
          <a:p>
            <a:pPr marL="0" indent="0">
              <a:buNone/>
            </a:pPr>
            <a:endParaRPr lang="en-GB" sz="4400" dirty="0"/>
          </a:p>
        </p:txBody>
      </p:sp>
    </p:spTree>
    <p:extLst>
      <p:ext uri="{BB962C8B-B14F-4D97-AF65-F5344CB8AC3E}">
        <p14:creationId xmlns:p14="http://schemas.microsoft.com/office/powerpoint/2010/main" val="180710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33045793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9779" name="Rectangle 3"/>
          <p:cNvSpPr>
            <a:spLocks noGrp="1" noChangeArrowheads="1"/>
          </p:cNvSpPr>
          <p:nvPr>
            <p:ph type="title"/>
          </p:nvPr>
        </p:nvSpPr>
        <p:spPr>
          <a:xfrm>
            <a:off x="468313" y="0"/>
            <a:ext cx="8229600" cy="760413"/>
          </a:xfrm>
          <a:noFill/>
          <a:ln/>
        </p:spPr>
        <p:txBody>
          <a:bodyPr lIns="0" tIns="0" rIns="0" bIns="0">
            <a:noAutofit/>
          </a:bodyPr>
          <a:lstStyle/>
          <a:p>
            <a:r>
              <a:rPr lang="en-GB" dirty="0">
                <a:effectLst>
                  <a:outerShdw blurRad="38100" dist="38100" dir="2700000" algn="tl">
                    <a:srgbClr val="000000"/>
                  </a:outerShdw>
                </a:effectLst>
              </a:rPr>
              <a:t>Engaging God River of Life</a:t>
            </a:r>
            <a:endParaRPr lang="en-GB" sz="5400" dirty="0">
              <a:solidFill>
                <a:schemeClr val="tx2"/>
              </a:solidFill>
            </a:endParaRPr>
          </a:p>
        </p:txBody>
      </p:sp>
      <p:sp>
        <p:nvSpPr>
          <p:cNvPr id="459778" name="Rectangle 2"/>
          <p:cNvSpPr>
            <a:spLocks noGrp="1" noChangeArrowheads="1"/>
          </p:cNvSpPr>
          <p:nvPr>
            <p:ph idx="1"/>
          </p:nvPr>
        </p:nvSpPr>
        <p:spPr>
          <a:xfrm>
            <a:off x="0" y="836713"/>
            <a:ext cx="9144000" cy="6021288"/>
          </a:xfrm>
          <a:noFill/>
          <a:ln/>
        </p:spPr>
        <p:txBody>
          <a:bodyPr lIns="0" tIns="0" rIns="0" bIns="0">
            <a:normAutofit fontScale="85000" lnSpcReduction="20000"/>
          </a:bodyPr>
          <a:lstStyle/>
          <a:p>
            <a:pPr>
              <a:lnSpc>
                <a:spcPct val="120000"/>
              </a:lnSpc>
              <a:spcBef>
                <a:spcPts val="600"/>
              </a:spcBef>
            </a:pPr>
            <a:r>
              <a:rPr lang="en-GB" sz="4800" dirty="0"/>
              <a:t>Revelation 22: 1 Then a he showed me a river of the water of life, clear as crystal, coming from the throne of God and of the Lamb, 2 in the middle of its street. On either side of the river was the tree of life, bearing twelve kinds of fruit, yielding its fruit every month; and the leaves of the tree were for the healing of the nations.</a:t>
            </a:r>
          </a:p>
        </p:txBody>
      </p:sp>
    </p:spTree>
    <p:extLst>
      <p:ext uri="{BB962C8B-B14F-4D97-AF65-F5344CB8AC3E}">
        <p14:creationId xmlns:p14="http://schemas.microsoft.com/office/powerpoint/2010/main" val="4153628313"/>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9779" name="Rectangle 3"/>
          <p:cNvSpPr>
            <a:spLocks noGrp="1" noChangeArrowheads="1"/>
          </p:cNvSpPr>
          <p:nvPr>
            <p:ph type="title"/>
          </p:nvPr>
        </p:nvSpPr>
        <p:spPr>
          <a:xfrm>
            <a:off x="468313" y="0"/>
            <a:ext cx="8229600" cy="760413"/>
          </a:xfrm>
          <a:noFill/>
          <a:ln/>
        </p:spPr>
        <p:txBody>
          <a:bodyPr lIns="0" tIns="0" rIns="0" bIns="0">
            <a:noAutofit/>
          </a:bodyPr>
          <a:lstStyle/>
          <a:p>
            <a:r>
              <a:rPr lang="en-GB" dirty="0">
                <a:effectLst>
                  <a:outerShdw blurRad="38100" dist="38100" dir="2700000" algn="tl">
                    <a:srgbClr val="000000"/>
                  </a:outerShdw>
                </a:effectLst>
              </a:rPr>
              <a:t>Engaging God River of Life</a:t>
            </a:r>
            <a:endParaRPr lang="en-GB" sz="5400" dirty="0">
              <a:solidFill>
                <a:schemeClr val="tx2"/>
              </a:solidFill>
            </a:endParaRPr>
          </a:p>
        </p:txBody>
      </p:sp>
      <p:sp>
        <p:nvSpPr>
          <p:cNvPr id="459778" name="Rectangle 2"/>
          <p:cNvSpPr>
            <a:spLocks noGrp="1" noChangeArrowheads="1"/>
          </p:cNvSpPr>
          <p:nvPr>
            <p:ph idx="1"/>
          </p:nvPr>
        </p:nvSpPr>
        <p:spPr>
          <a:xfrm>
            <a:off x="0" y="836713"/>
            <a:ext cx="9144000" cy="6021288"/>
          </a:xfrm>
          <a:noFill/>
          <a:ln/>
        </p:spPr>
        <p:txBody>
          <a:bodyPr lIns="0" tIns="0" rIns="0" bIns="0">
            <a:normAutofit/>
          </a:bodyPr>
          <a:lstStyle/>
          <a:p>
            <a:pPr>
              <a:lnSpc>
                <a:spcPct val="120000"/>
              </a:lnSpc>
              <a:spcBef>
                <a:spcPts val="600"/>
              </a:spcBef>
            </a:pPr>
            <a:r>
              <a:rPr lang="en-GB" sz="4800" dirty="0" err="1" smtClean="0"/>
              <a:t>Heb</a:t>
            </a:r>
            <a:r>
              <a:rPr lang="en-GB" sz="4800" dirty="0"/>
              <a:t> 4:16 Therefore let us draw near with confidence to the throne of grace, so that we may receive mercy and find grace to help in time of need.</a:t>
            </a:r>
          </a:p>
        </p:txBody>
      </p:sp>
    </p:spTree>
    <p:extLst>
      <p:ext uri="{BB962C8B-B14F-4D97-AF65-F5344CB8AC3E}">
        <p14:creationId xmlns:p14="http://schemas.microsoft.com/office/powerpoint/2010/main" val="1849407127"/>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9779" name="Rectangle 3"/>
          <p:cNvSpPr>
            <a:spLocks noGrp="1" noChangeArrowheads="1"/>
          </p:cNvSpPr>
          <p:nvPr>
            <p:ph type="title"/>
          </p:nvPr>
        </p:nvSpPr>
        <p:spPr>
          <a:xfrm>
            <a:off x="468313" y="0"/>
            <a:ext cx="8229600" cy="760413"/>
          </a:xfrm>
          <a:noFill/>
          <a:ln/>
        </p:spPr>
        <p:txBody>
          <a:bodyPr lIns="0" tIns="0" rIns="0" bIns="0">
            <a:noAutofit/>
          </a:bodyPr>
          <a:lstStyle/>
          <a:p>
            <a:r>
              <a:rPr lang="en-GB" dirty="0">
                <a:effectLst>
                  <a:outerShdw blurRad="38100" dist="38100" dir="2700000" algn="tl">
                    <a:srgbClr val="000000"/>
                  </a:outerShdw>
                </a:effectLst>
              </a:rPr>
              <a:t>Engaging God River of Life</a:t>
            </a:r>
            <a:endParaRPr lang="en-GB" sz="5400" dirty="0">
              <a:solidFill>
                <a:schemeClr val="tx2"/>
              </a:solidFill>
            </a:endParaRPr>
          </a:p>
        </p:txBody>
      </p:sp>
      <p:sp>
        <p:nvSpPr>
          <p:cNvPr id="459778" name="Rectangle 2"/>
          <p:cNvSpPr>
            <a:spLocks noGrp="1" noChangeArrowheads="1"/>
          </p:cNvSpPr>
          <p:nvPr>
            <p:ph idx="1"/>
          </p:nvPr>
        </p:nvSpPr>
        <p:spPr>
          <a:xfrm>
            <a:off x="0" y="836713"/>
            <a:ext cx="9144000" cy="6021288"/>
          </a:xfrm>
          <a:noFill/>
          <a:ln/>
        </p:spPr>
        <p:txBody>
          <a:bodyPr lIns="0" tIns="0" rIns="0" bIns="0">
            <a:normAutofit/>
          </a:bodyPr>
          <a:lstStyle/>
          <a:p>
            <a:pPr>
              <a:lnSpc>
                <a:spcPct val="120000"/>
              </a:lnSpc>
              <a:spcBef>
                <a:spcPts val="600"/>
              </a:spcBef>
            </a:pPr>
            <a:r>
              <a:rPr lang="en-GB" sz="4800" dirty="0"/>
              <a:t>Engage the river </a:t>
            </a:r>
            <a:r>
              <a:rPr lang="en-GB" sz="4800" dirty="0" smtClean="0"/>
              <a:t>of life</a:t>
            </a:r>
          </a:p>
          <a:p>
            <a:pPr>
              <a:lnSpc>
                <a:spcPct val="120000"/>
              </a:lnSpc>
              <a:spcBef>
                <a:spcPts val="600"/>
              </a:spcBef>
            </a:pPr>
            <a:r>
              <a:rPr lang="en-GB" sz="4800" dirty="0" smtClean="0"/>
              <a:t>Be connected through your spirit to that flow of heavenly life</a:t>
            </a:r>
          </a:p>
          <a:p>
            <a:pPr>
              <a:lnSpc>
                <a:spcPct val="120000"/>
              </a:lnSpc>
              <a:spcBef>
                <a:spcPts val="600"/>
              </a:spcBef>
            </a:pPr>
            <a:r>
              <a:rPr lang="en-GB" sz="4800" dirty="0" smtClean="0"/>
              <a:t>5 Rivers are cascading like waterfalls out of heaven today</a:t>
            </a:r>
          </a:p>
        </p:txBody>
      </p:sp>
    </p:spTree>
    <p:extLst>
      <p:ext uri="{BB962C8B-B14F-4D97-AF65-F5344CB8AC3E}">
        <p14:creationId xmlns:p14="http://schemas.microsoft.com/office/powerpoint/2010/main" val="831445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97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97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8"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7413" name="Text Box 5"/>
          <p:cNvSpPr txBox="1">
            <a:spLocks noChangeArrowheads="1"/>
          </p:cNvSpPr>
          <p:nvPr/>
        </p:nvSpPr>
        <p:spPr bwMode="auto">
          <a:xfrm>
            <a:off x="17501" y="260648"/>
            <a:ext cx="9036049"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marL="342900" indent="-342900">
              <a:spcBef>
                <a:spcPct val="0"/>
              </a:spcBef>
              <a:defRPr>
                <a:solidFill>
                  <a:schemeClr val="tx1"/>
                </a:solidFill>
                <a:latin typeface="Arial" charset="0"/>
                <a:cs typeface="Arial" charset="0"/>
              </a:defRPr>
            </a:lvl1pPr>
            <a:lvl2pPr>
              <a:spcBef>
                <a:spcPct val="0"/>
              </a:spcBef>
              <a:defRPr>
                <a:solidFill>
                  <a:schemeClr val="tx1"/>
                </a:solidFill>
                <a:latin typeface="Arial" charset="0"/>
                <a:cs typeface="Arial" charset="0"/>
              </a:defRPr>
            </a:lvl2pPr>
            <a:lvl3pPr>
              <a:spcBef>
                <a:spcPct val="0"/>
              </a:spcBef>
              <a:defRPr>
                <a:solidFill>
                  <a:schemeClr val="tx1"/>
                </a:solidFill>
                <a:latin typeface="Arial" charset="0"/>
                <a:cs typeface="Arial" charset="0"/>
              </a:defRPr>
            </a:lvl3pPr>
            <a:lvl4pPr>
              <a:spcBef>
                <a:spcPct val="0"/>
              </a:spcBef>
              <a:defRPr>
                <a:solidFill>
                  <a:schemeClr val="tx1"/>
                </a:solidFill>
                <a:latin typeface="Arial" charset="0"/>
                <a:cs typeface="Arial" charset="0"/>
              </a:defRPr>
            </a:lvl4pPr>
            <a:lvl5pPr>
              <a:spcBef>
                <a:spcPct val="0"/>
              </a:spcBef>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marL="457200" indent="-457200">
              <a:spcBef>
                <a:spcPct val="50000"/>
              </a:spcBef>
              <a:buFont typeface="Arial" pitchFamily="34" charset="0"/>
              <a:buChar char="•"/>
            </a:pPr>
            <a:r>
              <a:rPr lang="en-GB" sz="3200" dirty="0">
                <a:effectLst>
                  <a:outerShdw blurRad="38100" dist="38100" dir="2700000" algn="tl">
                    <a:srgbClr val="000000"/>
                  </a:outerShdw>
                </a:effectLst>
                <a:latin typeface="Verdana" pitchFamily="34" charset="0"/>
              </a:rPr>
              <a:t>River of Life – New birth</a:t>
            </a:r>
          </a:p>
          <a:p>
            <a:pPr marL="457200" indent="-457200">
              <a:spcBef>
                <a:spcPct val="50000"/>
              </a:spcBef>
              <a:buFont typeface="Arial" pitchFamily="34" charset="0"/>
              <a:buChar char="•"/>
            </a:pPr>
            <a:r>
              <a:rPr lang="en-GB" sz="3200" dirty="0">
                <a:effectLst>
                  <a:outerShdw blurRad="38100" dist="38100" dir="2700000" algn="tl">
                    <a:srgbClr val="000000"/>
                  </a:outerShdw>
                </a:effectLst>
                <a:latin typeface="Verdana" pitchFamily="34" charset="0"/>
              </a:rPr>
              <a:t>River of death – Water Baptism</a:t>
            </a:r>
          </a:p>
          <a:p>
            <a:pPr marL="457200" indent="-457200">
              <a:spcBef>
                <a:spcPct val="50000"/>
              </a:spcBef>
              <a:buFont typeface="Arial" pitchFamily="34" charset="0"/>
              <a:buChar char="•"/>
            </a:pPr>
            <a:r>
              <a:rPr lang="en-GB" sz="3200" dirty="0">
                <a:effectLst>
                  <a:outerShdw blurRad="38100" dist="38100" dir="2700000" algn="tl">
                    <a:srgbClr val="000000"/>
                  </a:outerShdw>
                </a:effectLst>
                <a:latin typeface="Verdana" pitchFamily="34" charset="0"/>
              </a:rPr>
              <a:t>River of the Spirit –  Baptism in Spirit</a:t>
            </a:r>
          </a:p>
          <a:p>
            <a:pPr marL="457200" indent="-457200">
              <a:spcBef>
                <a:spcPct val="50000"/>
              </a:spcBef>
              <a:buFont typeface="Arial" pitchFamily="34" charset="0"/>
              <a:buChar char="•"/>
            </a:pPr>
            <a:r>
              <a:rPr lang="en-GB" sz="3200" dirty="0">
                <a:effectLst>
                  <a:outerShdw blurRad="38100" dist="38100" dir="2700000" algn="tl">
                    <a:srgbClr val="000000"/>
                  </a:outerShdw>
                </a:effectLst>
                <a:latin typeface="Verdana" pitchFamily="34" charset="0"/>
              </a:rPr>
              <a:t>River of </a:t>
            </a:r>
            <a:r>
              <a:rPr lang="en-GB" sz="3200" dirty="0" smtClean="0">
                <a:effectLst>
                  <a:outerShdw blurRad="38100" dist="38100" dir="2700000" algn="tl">
                    <a:srgbClr val="000000"/>
                  </a:outerShdw>
                </a:effectLst>
                <a:latin typeface="Verdana" pitchFamily="34" charset="0"/>
              </a:rPr>
              <a:t>Fire – Consuming Fire </a:t>
            </a:r>
          </a:p>
          <a:p>
            <a:pPr marL="457200" indent="-457200">
              <a:spcBef>
                <a:spcPct val="50000"/>
              </a:spcBef>
              <a:buFont typeface="Arial" pitchFamily="34" charset="0"/>
              <a:buChar char="•"/>
            </a:pPr>
            <a:r>
              <a:rPr lang="en-GB" sz="3200" dirty="0" smtClean="0">
                <a:effectLst>
                  <a:outerShdw blurRad="38100" dist="38100" dir="2700000" algn="tl">
                    <a:srgbClr val="000000"/>
                  </a:outerShdw>
                </a:effectLst>
                <a:latin typeface="Verdana" pitchFamily="34" charset="0"/>
              </a:rPr>
              <a:t>River of Glory – Heavenly presence</a:t>
            </a:r>
          </a:p>
          <a:p>
            <a:pPr marL="457200" indent="-457200">
              <a:spcBef>
                <a:spcPct val="50000"/>
              </a:spcBef>
              <a:buFont typeface="Arial" pitchFamily="34" charset="0"/>
              <a:buChar char="•"/>
            </a:pPr>
            <a:r>
              <a:rPr lang="en-GB" sz="3200" dirty="0">
                <a:effectLst>
                  <a:outerShdw blurRad="38100" dist="38100" dir="2700000" algn="tl">
                    <a:srgbClr val="000000">
                      <a:alpha val="43137"/>
                    </a:srgbClr>
                  </a:outerShdw>
                </a:effectLst>
                <a:latin typeface="Verdana" pitchFamily="34" charset="0"/>
                <a:ea typeface="Verdana" pitchFamily="34" charset="0"/>
                <a:cs typeface="Verdana" pitchFamily="34" charset="0"/>
              </a:rPr>
              <a:t>Immersed – Saturated – Filled - Experienc</a:t>
            </a:r>
            <a:r>
              <a:rPr lang="en-GB" sz="3200" dirty="0">
                <a:effectLst>
                  <a:outerShdw blurRad="38100" dist="38100" dir="2700000" algn="tl">
                    <a:srgbClr val="000000">
                      <a:alpha val="43137"/>
                    </a:srgbClr>
                  </a:outerShdw>
                </a:effectLst>
              </a:rPr>
              <a:t>e </a:t>
            </a:r>
          </a:p>
        </p:txBody>
      </p:sp>
    </p:spTree>
    <p:extLst>
      <p:ext uri="{BB962C8B-B14F-4D97-AF65-F5344CB8AC3E}">
        <p14:creationId xmlns:p14="http://schemas.microsoft.com/office/powerpoint/2010/main" val="1595056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animEffect transition="in" filter="blinds(horizontal)">
                                      <p:cBhvr>
                                        <p:cTn id="7" dur="500"/>
                                        <p:tgtEl>
                                          <p:spTgt spid="174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413">
                                            <p:txEl>
                                              <p:pRg st="1" end="1"/>
                                            </p:txEl>
                                          </p:spTgt>
                                        </p:tgtEl>
                                        <p:attrNameLst>
                                          <p:attrName>style.visibility</p:attrName>
                                        </p:attrNameLst>
                                      </p:cBhvr>
                                      <p:to>
                                        <p:strVal val="visible"/>
                                      </p:to>
                                    </p:set>
                                    <p:animEffect transition="in" filter="blinds(horizontal)">
                                      <p:cBhvr>
                                        <p:cTn id="12" dur="500"/>
                                        <p:tgtEl>
                                          <p:spTgt spid="174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7413">
                                            <p:txEl>
                                              <p:pRg st="2" end="2"/>
                                            </p:txEl>
                                          </p:spTgt>
                                        </p:tgtEl>
                                        <p:attrNameLst>
                                          <p:attrName>style.visibility</p:attrName>
                                        </p:attrNameLst>
                                      </p:cBhvr>
                                      <p:to>
                                        <p:strVal val="visible"/>
                                      </p:to>
                                    </p:set>
                                    <p:animEffect transition="in" filter="blinds(horizontal)">
                                      <p:cBhvr>
                                        <p:cTn id="17" dur="500"/>
                                        <p:tgtEl>
                                          <p:spTgt spid="174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7413">
                                            <p:txEl>
                                              <p:pRg st="3" end="3"/>
                                            </p:txEl>
                                          </p:spTgt>
                                        </p:tgtEl>
                                        <p:attrNameLst>
                                          <p:attrName>style.visibility</p:attrName>
                                        </p:attrNameLst>
                                      </p:cBhvr>
                                      <p:to>
                                        <p:strVal val="visible"/>
                                      </p:to>
                                    </p:set>
                                    <p:animEffect transition="in" filter="blinds(horizontal)">
                                      <p:cBhvr>
                                        <p:cTn id="22" dur="500"/>
                                        <p:tgtEl>
                                          <p:spTgt spid="174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413">
                                            <p:txEl>
                                              <p:pRg st="4" end="4"/>
                                            </p:txEl>
                                          </p:spTgt>
                                        </p:tgtEl>
                                        <p:attrNameLst>
                                          <p:attrName>style.visibility</p:attrName>
                                        </p:attrNameLst>
                                      </p:cBhvr>
                                      <p:to>
                                        <p:strVal val="visible"/>
                                      </p:to>
                                    </p:set>
                                    <p:animEffect transition="in" filter="blinds(horizontal)">
                                      <p:cBhvr>
                                        <p:cTn id="27" dur="500"/>
                                        <p:tgtEl>
                                          <p:spTgt spid="174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7413">
                                            <p:txEl>
                                              <p:pRg st="5" end="5"/>
                                            </p:txEl>
                                          </p:spTgt>
                                        </p:tgtEl>
                                        <p:attrNameLst>
                                          <p:attrName>style.visibility</p:attrName>
                                        </p:attrNameLst>
                                      </p:cBhvr>
                                      <p:to>
                                        <p:strVal val="visible"/>
                                      </p:to>
                                    </p:set>
                                    <p:animEffect transition="in" filter="blinds(horizontal)">
                                      <p:cBhvr>
                                        <p:cTn id="32" dur="500"/>
                                        <p:tgtEl>
                                          <p:spTgt spid="174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588" y="0"/>
            <a:ext cx="9128412" cy="6858000"/>
          </a:xfrm>
        </p:spPr>
      </p:pic>
      <p:sp>
        <p:nvSpPr>
          <p:cNvPr id="17413" name="Text Box 5"/>
          <p:cNvSpPr txBox="1">
            <a:spLocks noChangeArrowheads="1"/>
          </p:cNvSpPr>
          <p:nvPr/>
        </p:nvSpPr>
        <p:spPr bwMode="auto">
          <a:xfrm>
            <a:off x="0" y="404664"/>
            <a:ext cx="9144000" cy="6336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ormAutofit/>
          </a:bodyPr>
          <a:lstStyle/>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Rivers are flowing in Heaven</a:t>
            </a:r>
            <a:endParaRPr lang="en-GB" sz="4000" dirty="0">
              <a:effectLst>
                <a:outerShdw blurRad="38100" dist="38100" dir="2700000" algn="tl">
                  <a:srgbClr val="000000"/>
                </a:outerShdw>
              </a:effectLst>
            </a:endParaRPr>
          </a:p>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Rivers can be flowing in </a:t>
            </a:r>
            <a:r>
              <a:rPr lang="en-GB" sz="4000" dirty="0">
                <a:effectLst>
                  <a:outerShdw blurRad="38100" dist="38100" dir="2700000" algn="tl">
                    <a:srgbClr val="000000"/>
                  </a:outerShdw>
                </a:effectLst>
              </a:rPr>
              <a:t>our spirits</a:t>
            </a:r>
          </a:p>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Rivers are flowing in this Room</a:t>
            </a:r>
          </a:p>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Immersed – Saturated – Filled</a:t>
            </a:r>
          </a:p>
          <a:p>
            <a:pPr marL="457200" indent="-457200">
              <a:spcBef>
                <a:spcPct val="50000"/>
              </a:spcBef>
              <a:buFont typeface="Arial" pitchFamily="34" charset="0"/>
              <a:buChar char="•"/>
            </a:pPr>
            <a:r>
              <a:rPr lang="en-GB" sz="4000" dirty="0" smtClean="0">
                <a:effectLst>
                  <a:outerShdw blurRad="38100" dist="38100" dir="2700000" algn="tl">
                    <a:srgbClr val="000000"/>
                  </a:outerShdw>
                </a:effectLst>
              </a:rPr>
              <a:t>Experience God’s presence at a new level </a:t>
            </a:r>
            <a:endParaRPr lang="en-GB" sz="4000" dirty="0">
              <a:effectLst>
                <a:outerShdw blurRad="38100" dist="38100" dir="2700000" algn="tl">
                  <a:srgbClr val="000000"/>
                </a:outerShdw>
              </a:effectLst>
            </a:endParaRPr>
          </a:p>
          <a:p>
            <a:pPr>
              <a:spcBef>
                <a:spcPct val="50000"/>
              </a:spcBef>
            </a:pPr>
            <a:endParaRPr lang="en-GB" sz="3200" dirty="0">
              <a:solidFill>
                <a:srgbClr val="0000FF"/>
              </a:solidFill>
              <a:effectLst>
                <a:outerShdw blurRad="38100" dist="38100" dir="2700000" algn="tl">
                  <a:srgbClr val="000000"/>
                </a:outerShdw>
              </a:effectLst>
            </a:endParaRPr>
          </a:p>
        </p:txBody>
      </p:sp>
    </p:spTree>
    <p:extLst>
      <p:ext uri="{BB962C8B-B14F-4D97-AF65-F5344CB8AC3E}">
        <p14:creationId xmlns:p14="http://schemas.microsoft.com/office/powerpoint/2010/main" val="82214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0" y="476250"/>
            <a:ext cx="9144000" cy="5977086"/>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3600" kern="1200">
                <a:solidFill>
                  <a:schemeClr val="tx1"/>
                </a:solidFill>
                <a:effectLst>
                  <a:outerShdw blurRad="38100" dist="50800" dir="2700000" algn="ctr" rotWithShape="0">
                    <a:schemeClr val="bg1"/>
                  </a:outerShdw>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fontAlgn="auto">
              <a:spcBef>
                <a:spcPts val="600"/>
              </a:spcBef>
              <a:spcAft>
                <a:spcPts val="0"/>
              </a:spcAft>
            </a:pPr>
            <a:r>
              <a:rPr lang="en-GB" sz="4400" dirty="0" smtClean="0"/>
              <a:t>The river of life is here jump in immerse yourselves, be forgiven &amp; cleansed, </a:t>
            </a:r>
          </a:p>
          <a:p>
            <a:pPr fontAlgn="auto">
              <a:spcBef>
                <a:spcPts val="600"/>
              </a:spcBef>
              <a:spcAft>
                <a:spcPts val="0"/>
              </a:spcAft>
            </a:pPr>
            <a:r>
              <a:rPr lang="en-GB" sz="4400" dirty="0" smtClean="0"/>
              <a:t>Drink the water of life until it becomes a well spring bubbling up in you</a:t>
            </a:r>
          </a:p>
          <a:p>
            <a:pPr fontAlgn="auto">
              <a:spcBef>
                <a:spcPts val="600"/>
              </a:spcBef>
              <a:spcAft>
                <a:spcPts val="0"/>
              </a:spcAft>
            </a:pPr>
            <a:r>
              <a:rPr lang="en-GB" sz="4400" dirty="0" smtClean="0"/>
              <a:t>Become a dwelling place for the Father and Jesus</a:t>
            </a:r>
          </a:p>
        </p:txBody>
      </p:sp>
    </p:spTree>
    <p:extLst>
      <p:ext uri="{BB962C8B-B14F-4D97-AF65-F5344CB8AC3E}">
        <p14:creationId xmlns:p14="http://schemas.microsoft.com/office/powerpoint/2010/main" val="264883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0" y="260647"/>
            <a:ext cx="9144000" cy="664497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3600" kern="1200">
                <a:solidFill>
                  <a:schemeClr val="tx1"/>
                </a:solidFill>
                <a:effectLst>
                  <a:outerShdw blurRad="38100" dist="50800" dir="2700000" algn="ctr" rotWithShape="0">
                    <a:schemeClr val="bg1"/>
                  </a:outerShdw>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fontAlgn="auto">
              <a:spcBef>
                <a:spcPts val="600"/>
              </a:spcBef>
              <a:spcAft>
                <a:spcPts val="0"/>
              </a:spcAft>
            </a:pPr>
            <a:r>
              <a:rPr lang="en-GB" sz="3200" dirty="0" smtClean="0"/>
              <a:t>The river of death &amp; resurrection is present</a:t>
            </a:r>
          </a:p>
          <a:p>
            <a:pPr fontAlgn="auto">
              <a:spcBef>
                <a:spcPts val="600"/>
              </a:spcBef>
              <a:spcAft>
                <a:spcPts val="0"/>
              </a:spcAft>
            </a:pPr>
            <a:r>
              <a:rPr lang="en-GB" sz="3200" dirty="0" smtClean="0"/>
              <a:t>Plunge in immerse yourselves – inside &amp; out - SURRENDER</a:t>
            </a:r>
          </a:p>
          <a:p>
            <a:pPr fontAlgn="auto">
              <a:spcBef>
                <a:spcPts val="600"/>
              </a:spcBef>
              <a:spcAft>
                <a:spcPts val="0"/>
              </a:spcAft>
            </a:pPr>
            <a:r>
              <a:rPr lang="en-GB" sz="3200" dirty="0" smtClean="0"/>
              <a:t>Be Washed &amp; Cleansed from your past</a:t>
            </a:r>
          </a:p>
          <a:p>
            <a:pPr fontAlgn="auto">
              <a:spcBef>
                <a:spcPts val="600"/>
              </a:spcBef>
              <a:spcAft>
                <a:spcPts val="0"/>
              </a:spcAft>
            </a:pPr>
            <a:r>
              <a:rPr lang="en-GB" sz="3200" dirty="0" smtClean="0"/>
              <a:t>Have the power of sin broken over your life </a:t>
            </a:r>
          </a:p>
          <a:p>
            <a:pPr fontAlgn="auto">
              <a:spcBef>
                <a:spcPts val="600"/>
              </a:spcBef>
              <a:spcAft>
                <a:spcPts val="0"/>
              </a:spcAft>
            </a:pPr>
            <a:r>
              <a:rPr lang="en-GB" sz="3200" dirty="0" smtClean="0"/>
              <a:t>Exchange all the old for the new</a:t>
            </a:r>
          </a:p>
          <a:p>
            <a:pPr fontAlgn="auto">
              <a:spcBef>
                <a:spcPts val="600"/>
              </a:spcBef>
              <a:spcAft>
                <a:spcPts val="0"/>
              </a:spcAft>
            </a:pPr>
            <a:r>
              <a:rPr lang="en-GB" sz="3200" dirty="0" smtClean="0"/>
              <a:t>Exchange struggles, sickness, guilt, shame, old identity </a:t>
            </a:r>
          </a:p>
          <a:p>
            <a:pPr fontAlgn="auto">
              <a:spcBef>
                <a:spcPts val="600"/>
              </a:spcBef>
              <a:spcAft>
                <a:spcPts val="0"/>
              </a:spcAft>
            </a:pPr>
            <a:r>
              <a:rPr lang="en-GB" sz="3200" dirty="0" smtClean="0"/>
              <a:t>Stop to trying to meet your own needs </a:t>
            </a:r>
          </a:p>
          <a:p>
            <a:pPr fontAlgn="auto">
              <a:spcBef>
                <a:spcPts val="600"/>
              </a:spcBef>
              <a:spcAft>
                <a:spcPts val="0"/>
              </a:spcAft>
            </a:pPr>
            <a:r>
              <a:rPr lang="en-GB" sz="3200" dirty="0" smtClean="0"/>
              <a:t>Allow God to meet your needs</a:t>
            </a:r>
          </a:p>
          <a:p>
            <a:pPr fontAlgn="auto">
              <a:spcBef>
                <a:spcPts val="600"/>
              </a:spcBef>
              <a:spcAft>
                <a:spcPts val="0"/>
              </a:spcAft>
            </a:pPr>
            <a:r>
              <a:rPr lang="en-GB" sz="3200" dirty="0" smtClean="0"/>
              <a:t>Walk in resurrection power</a:t>
            </a:r>
            <a:endParaRPr lang="en-GB" sz="3200" dirty="0"/>
          </a:p>
        </p:txBody>
      </p:sp>
    </p:spTree>
    <p:extLst>
      <p:ext uri="{BB962C8B-B14F-4D97-AF65-F5344CB8AC3E}">
        <p14:creationId xmlns:p14="http://schemas.microsoft.com/office/powerpoint/2010/main" val="85322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blinds(horizontal)">
                                      <p:cBhvr>
                                        <p:cTn id="30" dur="500"/>
                                        <p:tgtEl>
                                          <p:spTgt spid="4">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blinds(horizontal)">
                                      <p:cBhvr>
                                        <p:cTn id="35" dur="500"/>
                                        <p:tgtEl>
                                          <p:spTgt spid="4">
                                            <p:txEl>
                                              <p:pRg st="6" end="6"/>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blinds(horizontal)">
                                      <p:cBhvr>
                                        <p:cTn id="38" dur="5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blinds(horizontal)">
                                      <p:cBhvr>
                                        <p:cTn id="4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angle 3"/>
          <p:cNvSpPr>
            <a:spLocks noGrp="1" noChangeArrowheads="1"/>
          </p:cNvSpPr>
          <p:nvPr>
            <p:ph type="body" idx="1"/>
          </p:nvPr>
        </p:nvSpPr>
        <p:spPr>
          <a:xfrm>
            <a:off x="0" y="0"/>
            <a:ext cx="9144000" cy="6858000"/>
          </a:xfrm>
        </p:spPr>
        <p:txBody>
          <a:bodyPr>
            <a:normAutofit/>
          </a:bodyPr>
          <a:lstStyle/>
          <a:p>
            <a:pPr>
              <a:lnSpc>
                <a:spcPct val="90000"/>
              </a:lnSpc>
              <a:spcBef>
                <a:spcPct val="50000"/>
              </a:spcBef>
            </a:pPr>
            <a:r>
              <a:rPr lang="en-GB" sz="3200" dirty="0"/>
              <a:t>Whoever is thirsty come to Jesus &amp; drink</a:t>
            </a:r>
          </a:p>
          <a:p>
            <a:pPr>
              <a:lnSpc>
                <a:spcPct val="90000"/>
              </a:lnSpc>
              <a:spcBef>
                <a:spcPct val="50000"/>
              </a:spcBef>
            </a:pPr>
            <a:r>
              <a:rPr lang="en-GB" sz="3200" dirty="0"/>
              <a:t>Who wants to be filled with the joy </a:t>
            </a:r>
            <a:r>
              <a:rPr lang="en-GB" sz="3200" dirty="0" smtClean="0"/>
              <a:t>come </a:t>
            </a:r>
            <a:r>
              <a:rPr lang="en-GB" sz="3200" dirty="0"/>
              <a:t>&amp; receive</a:t>
            </a:r>
          </a:p>
          <a:p>
            <a:pPr>
              <a:lnSpc>
                <a:spcPct val="90000"/>
              </a:lnSpc>
              <a:spcBef>
                <a:spcPct val="50000"/>
              </a:spcBef>
            </a:pPr>
            <a:r>
              <a:rPr lang="en-GB" sz="3200" dirty="0"/>
              <a:t>Who is eager for Gifts come &amp; receive</a:t>
            </a:r>
          </a:p>
          <a:p>
            <a:pPr>
              <a:lnSpc>
                <a:spcPct val="90000"/>
              </a:lnSpc>
              <a:spcBef>
                <a:spcPct val="50000"/>
              </a:spcBef>
            </a:pPr>
            <a:r>
              <a:rPr lang="en-GB" sz="3200" dirty="0"/>
              <a:t>Who wants to speak in tongues come &amp; receive a river flowing from within</a:t>
            </a:r>
          </a:p>
          <a:p>
            <a:pPr>
              <a:lnSpc>
                <a:spcPct val="90000"/>
              </a:lnSpc>
              <a:spcBef>
                <a:spcPct val="50000"/>
              </a:spcBef>
            </a:pPr>
            <a:r>
              <a:rPr lang="en-GB" sz="3200" dirty="0"/>
              <a:t>Open your heart and receive all He has for you</a:t>
            </a:r>
          </a:p>
          <a:p>
            <a:pPr>
              <a:lnSpc>
                <a:spcPct val="90000"/>
              </a:lnSpc>
              <a:spcBef>
                <a:spcPct val="50000"/>
              </a:spcBef>
            </a:pPr>
            <a:r>
              <a:rPr lang="en-GB" sz="3200" dirty="0"/>
              <a:t>Experience the power of baptism in the Spirit at a new level</a:t>
            </a:r>
          </a:p>
          <a:p>
            <a:pPr>
              <a:lnSpc>
                <a:spcPct val="90000"/>
              </a:lnSpc>
              <a:spcBef>
                <a:spcPct val="50000"/>
              </a:spcBef>
            </a:pPr>
            <a:r>
              <a:rPr lang="en-GB" sz="3200" dirty="0"/>
              <a:t>Give it away let it flow from you </a:t>
            </a:r>
          </a:p>
          <a:p>
            <a:pPr>
              <a:lnSpc>
                <a:spcPct val="90000"/>
              </a:lnSpc>
              <a:spcBef>
                <a:spcPct val="50000"/>
              </a:spcBef>
              <a:buFont typeface="Wingdings" pitchFamily="2" charset="2"/>
              <a:buNone/>
            </a:pPr>
            <a:endParaRPr lang="en-GB" sz="3200" dirty="0"/>
          </a:p>
        </p:txBody>
      </p:sp>
    </p:spTree>
    <p:extLst>
      <p:ext uri="{BB962C8B-B14F-4D97-AF65-F5344CB8AC3E}">
        <p14:creationId xmlns:p14="http://schemas.microsoft.com/office/powerpoint/2010/main" val="292813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6497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THE HOLY SPIRIT </a:t>
            </a:r>
            <a:r>
              <a:rPr lang="en-GB" sz="4400" dirty="0"/>
              <a:t>HAS A WILL...</a:t>
            </a:r>
          </a:p>
          <a:p>
            <a:r>
              <a:rPr lang="en-GB" sz="4400" dirty="0" smtClean="0"/>
              <a:t>"</a:t>
            </a:r>
            <a:r>
              <a:rPr lang="en-GB" sz="4400" dirty="0"/>
              <a:t>the same Spirit works all these things, distributing to </a:t>
            </a:r>
            <a:r>
              <a:rPr lang="en-GB" sz="4400" dirty="0" smtClean="0"/>
              <a:t>each one </a:t>
            </a:r>
            <a:r>
              <a:rPr lang="en-GB" sz="4400" dirty="0"/>
              <a:t>individually as He wills" </a:t>
            </a:r>
            <a:r>
              <a:rPr lang="en-GB" sz="4400" dirty="0" smtClean="0"/>
              <a:t>– 1 </a:t>
            </a:r>
            <a:r>
              <a:rPr lang="en-GB" sz="4400" dirty="0" err="1" smtClean="0"/>
              <a:t>Cor</a:t>
            </a:r>
            <a:r>
              <a:rPr lang="en-GB" sz="4400" dirty="0" smtClean="0"/>
              <a:t> </a:t>
            </a:r>
            <a:r>
              <a:rPr lang="en-GB" sz="4400" dirty="0" smtClean="0"/>
              <a:t>12:11</a:t>
            </a:r>
          </a:p>
          <a:p>
            <a:r>
              <a:rPr lang="en-GB" sz="4400" dirty="0" smtClean="0"/>
              <a:t>HE </a:t>
            </a:r>
            <a:r>
              <a:rPr lang="en-GB" sz="4400" dirty="0"/>
              <a:t>CAN BE GRIEVED...</a:t>
            </a:r>
          </a:p>
          <a:p>
            <a:r>
              <a:rPr lang="en-GB" sz="4400" dirty="0" smtClean="0"/>
              <a:t>"</a:t>
            </a:r>
            <a:r>
              <a:rPr lang="en-GB" sz="4400" dirty="0"/>
              <a:t>do not grieve the Holy Spirit of God" - </a:t>
            </a:r>
            <a:r>
              <a:rPr lang="en-GB" sz="4400" dirty="0" err="1" smtClean="0"/>
              <a:t>Eph</a:t>
            </a:r>
            <a:r>
              <a:rPr lang="en-GB" sz="4400" dirty="0" smtClean="0"/>
              <a:t> </a:t>
            </a:r>
            <a:r>
              <a:rPr lang="en-GB" sz="4400" dirty="0"/>
              <a:t>4:30</a:t>
            </a:r>
          </a:p>
          <a:p>
            <a:pPr marL="0" indent="0">
              <a:buNone/>
            </a:pPr>
            <a:endParaRPr lang="en-GB" sz="4400" dirty="0"/>
          </a:p>
          <a:p>
            <a:endParaRPr lang="en-GB" sz="4400" dirty="0"/>
          </a:p>
        </p:txBody>
      </p:sp>
    </p:spTree>
    <p:extLst>
      <p:ext uri="{BB962C8B-B14F-4D97-AF65-F5344CB8AC3E}">
        <p14:creationId xmlns:p14="http://schemas.microsoft.com/office/powerpoint/2010/main" val="246672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23734" r="17081"/>
          <a:stretch/>
        </p:blipFill>
        <p:spPr bwMode="auto">
          <a:xfrm>
            <a:off x="0" y="-23086"/>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85584" y="6030055"/>
            <a:ext cx="471316" cy="827945"/>
          </a:xfrm>
          <a:effectLst/>
        </p:spPr>
      </p:pic>
    </p:spTree>
    <p:extLst>
      <p:ext uri="{BB962C8B-B14F-4D97-AF65-F5344CB8AC3E}">
        <p14:creationId xmlns:p14="http://schemas.microsoft.com/office/powerpoint/2010/main" val="243593075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35752" r="36648"/>
          <a:stretch/>
        </p:blipFill>
        <p:spPr bwMode="auto">
          <a:xfrm>
            <a:off x="0" y="14028"/>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7522" y="14028"/>
            <a:ext cx="3911096" cy="6870494"/>
          </a:xfrm>
        </p:spPr>
      </p:pic>
    </p:spTree>
    <p:extLst>
      <p:ext uri="{BB962C8B-B14F-4D97-AF65-F5344CB8AC3E}">
        <p14:creationId xmlns:p14="http://schemas.microsoft.com/office/powerpoint/2010/main" val="380447756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1676"/>
            <a:ext cx="8784976" cy="994122"/>
          </a:xfrm>
        </p:spPr>
        <p:txBody>
          <a:bodyPr/>
          <a:lstStyle/>
          <a:p>
            <a:r>
              <a:rPr lang="en-GB" dirty="0">
                <a:effectLst>
                  <a:outerShdw blurRad="38100" dist="38100" dir="2700000" algn="tl">
                    <a:srgbClr val="000000"/>
                  </a:outerShdw>
                </a:effectLst>
              </a:rPr>
              <a:t>First Love House of God </a:t>
            </a:r>
            <a:r>
              <a:rPr lang="en-GB" dirty="0" smtClean="0">
                <a:effectLst>
                  <a:outerShdw blurRad="38100" dist="38100" dir="2700000" algn="tl">
                    <a:srgbClr val="000000"/>
                  </a:outerShdw>
                </a:effectLst>
              </a:rPr>
              <a:t>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80626" cy="681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52182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563"/>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05 Track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5331" y="6181253"/>
            <a:ext cx="406400" cy="406400"/>
          </a:xfrm>
          <a:prstGeom prst="rect">
            <a:avLst/>
          </a:prstGeom>
        </p:spPr>
      </p:pic>
    </p:spTree>
    <p:extLst>
      <p:ext uri="{BB962C8B-B14F-4D97-AF65-F5344CB8AC3E}">
        <p14:creationId xmlns:p14="http://schemas.microsoft.com/office/powerpoint/2010/main" val="9023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750" numSld="1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70181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Receive Him as love personified</a:t>
            </a:r>
          </a:p>
          <a:p>
            <a:r>
              <a:rPr lang="en-GB" sz="4400" dirty="0" smtClean="0"/>
              <a:t>Feel the security, power and strength of His love</a:t>
            </a:r>
          </a:p>
          <a:p>
            <a:r>
              <a:rPr lang="en-GB" sz="4400" dirty="0" smtClean="0"/>
              <a:t>Feel His unconditional love for you</a:t>
            </a:r>
            <a:endParaRPr lang="en-GB" sz="4400" dirty="0"/>
          </a:p>
          <a:p>
            <a:r>
              <a:rPr lang="en-GB" sz="4400" dirty="0" smtClean="0"/>
              <a:t>Feel the fire of His love burn in you</a:t>
            </a:r>
          </a:p>
          <a:p>
            <a:r>
              <a:rPr lang="en-GB" sz="4400" dirty="0"/>
              <a:t>Feel His love embrace </a:t>
            </a:r>
            <a:r>
              <a:rPr lang="en-GB" sz="4400" dirty="0" smtClean="0"/>
              <a:t>you hold you safe in His arms of love</a:t>
            </a:r>
            <a:endParaRPr lang="en-GB" sz="4400" dirty="0"/>
          </a:p>
          <a:p>
            <a:r>
              <a:rPr lang="en-GB" sz="4400" dirty="0" smtClean="0"/>
              <a:t>Feel your heart melt in His embrace</a:t>
            </a:r>
          </a:p>
          <a:p>
            <a:endParaRPr lang="en-GB" sz="4400" dirty="0" smtClean="0"/>
          </a:p>
        </p:txBody>
      </p:sp>
    </p:spTree>
    <p:extLst>
      <p:ext uri="{BB962C8B-B14F-4D97-AF65-F5344CB8AC3E}">
        <p14:creationId xmlns:p14="http://schemas.microsoft.com/office/powerpoint/2010/main" val="97485665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Express your love for </a:t>
            </a:r>
            <a:r>
              <a:rPr lang="en-GB" sz="4400" dirty="0" smtClean="0"/>
              <a:t>Him</a:t>
            </a:r>
          </a:p>
          <a:p>
            <a:r>
              <a:rPr lang="en-GB" sz="4400" dirty="0" smtClean="0"/>
              <a:t>Yield surrender open up your heart to embrace Him</a:t>
            </a:r>
          </a:p>
          <a:p>
            <a:r>
              <a:rPr lang="en-GB" sz="4400" dirty="0" smtClean="0"/>
              <a:t>Let Him fill you with His presence</a:t>
            </a:r>
          </a:p>
          <a:p>
            <a:r>
              <a:rPr lang="en-GB" sz="4400" dirty="0" smtClean="0"/>
              <a:t>Ask </a:t>
            </a:r>
            <a:r>
              <a:rPr lang="en-GB" sz="4400" dirty="0"/>
              <a:t>Him to take you back </a:t>
            </a:r>
            <a:r>
              <a:rPr lang="en-GB" sz="4400" dirty="0" smtClean="0"/>
              <a:t>to before </a:t>
            </a:r>
            <a:r>
              <a:rPr lang="en-GB" sz="4400" dirty="0"/>
              <a:t>conception when you were </a:t>
            </a:r>
            <a:r>
              <a:rPr lang="en-GB" sz="4400" dirty="0" smtClean="0"/>
              <a:t>created as a spirit </a:t>
            </a:r>
            <a:r>
              <a:rPr lang="en-GB" sz="4400" dirty="0"/>
              <a:t>in His heart </a:t>
            </a:r>
            <a:endParaRPr lang="en-GB" sz="4400" dirty="0" smtClean="0"/>
          </a:p>
        </p:txBody>
      </p:sp>
    </p:spTree>
    <p:extLst>
      <p:ext uri="{BB962C8B-B14F-4D97-AF65-F5344CB8AC3E}">
        <p14:creationId xmlns:p14="http://schemas.microsoft.com/office/powerpoint/2010/main" val="136057082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20000"/>
              </a:lnSpc>
              <a:spcBef>
                <a:spcPts val="600"/>
              </a:spcBef>
            </a:pPr>
            <a:r>
              <a:rPr lang="en-GB" sz="4400" dirty="0" smtClean="0"/>
              <a:t>Rest allow His thought to envelope you in the womb of His hearts</a:t>
            </a:r>
          </a:p>
          <a:p>
            <a:pPr>
              <a:lnSpc>
                <a:spcPct val="120000"/>
              </a:lnSpc>
              <a:spcBef>
                <a:spcPts val="600"/>
              </a:spcBef>
            </a:pPr>
            <a:r>
              <a:rPr lang="en-GB" sz="4400" dirty="0" smtClean="0"/>
              <a:t>Feel His frequency of love vibrating in your spirit</a:t>
            </a:r>
          </a:p>
          <a:p>
            <a:pPr>
              <a:lnSpc>
                <a:spcPct val="120000"/>
              </a:lnSpc>
              <a:spcBef>
                <a:spcPts val="600"/>
              </a:spcBef>
            </a:pPr>
            <a:r>
              <a:rPr lang="en-GB" sz="4400" dirty="0" smtClean="0"/>
              <a:t>Let </a:t>
            </a:r>
            <a:r>
              <a:rPr lang="en-GB" sz="4400" dirty="0"/>
              <a:t>Him </a:t>
            </a:r>
            <a:r>
              <a:rPr lang="en-GB" sz="4400" dirty="0" smtClean="0"/>
              <a:t>reveal </a:t>
            </a:r>
            <a:r>
              <a:rPr lang="en-GB" sz="4400" dirty="0"/>
              <a:t>His </a:t>
            </a:r>
            <a:r>
              <a:rPr lang="en-GB" sz="4400" dirty="0" smtClean="0"/>
              <a:t>heart to your spirit once again</a:t>
            </a:r>
            <a:endParaRPr lang="en-GB" sz="4400" dirty="0"/>
          </a:p>
          <a:p>
            <a:pPr>
              <a:lnSpc>
                <a:spcPct val="120000"/>
              </a:lnSpc>
              <a:spcBef>
                <a:spcPts val="600"/>
              </a:spcBef>
            </a:pPr>
            <a:r>
              <a:rPr lang="en-GB" sz="4400" dirty="0"/>
              <a:t>Let Him reveal His amazing thoughts about </a:t>
            </a:r>
            <a:r>
              <a:rPr lang="en-GB" sz="4400" dirty="0" smtClean="0"/>
              <a:t>you</a:t>
            </a:r>
          </a:p>
          <a:p>
            <a:pPr marL="0" indent="0">
              <a:buNone/>
            </a:pPr>
            <a:endParaRPr lang="en-GB" sz="4400" dirty="0"/>
          </a:p>
          <a:p>
            <a:endParaRPr lang="en-GB" sz="4400" dirty="0" smtClean="0"/>
          </a:p>
        </p:txBody>
      </p:sp>
    </p:spTree>
    <p:extLst>
      <p:ext uri="{BB962C8B-B14F-4D97-AF65-F5344CB8AC3E}">
        <p14:creationId xmlns:p14="http://schemas.microsoft.com/office/powerpoint/2010/main" val="332088540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Listen to Him as He unveils the hidden mysteries of your </a:t>
            </a:r>
            <a:r>
              <a:rPr lang="en-GB" sz="4400" dirty="0" smtClean="0"/>
              <a:t>destiny</a:t>
            </a:r>
          </a:p>
          <a:p>
            <a:r>
              <a:rPr lang="en-GB" sz="4400" dirty="0" smtClean="0"/>
              <a:t>Let </a:t>
            </a:r>
            <a:r>
              <a:rPr lang="en-GB" sz="4400" dirty="0"/>
              <a:t>Him reveal how special you are to Him</a:t>
            </a:r>
          </a:p>
          <a:p>
            <a:r>
              <a:rPr lang="en-GB" sz="4400" dirty="0" smtClean="0"/>
              <a:t>Let </a:t>
            </a:r>
            <a:r>
              <a:rPr lang="en-GB" sz="4400" dirty="0"/>
              <a:t>Him show </a:t>
            </a:r>
            <a:r>
              <a:rPr lang="en-GB" sz="4400" dirty="0" smtClean="0"/>
              <a:t>you your true identity</a:t>
            </a:r>
          </a:p>
          <a:p>
            <a:r>
              <a:rPr lang="en-GB" sz="4400" dirty="0" smtClean="0"/>
              <a:t>Let Him show you your true purpose</a:t>
            </a:r>
          </a:p>
          <a:p>
            <a:r>
              <a:rPr lang="en-GB" sz="4400" dirty="0" smtClean="0"/>
              <a:t>Let what was transform what is to release what will be</a:t>
            </a:r>
          </a:p>
          <a:p>
            <a:r>
              <a:rPr lang="en-GB" sz="4400" dirty="0" smtClean="0"/>
              <a:t>Begin to resonate with your scroll</a:t>
            </a:r>
          </a:p>
        </p:txBody>
      </p:sp>
    </p:spTree>
    <p:extLst>
      <p:ext uri="{BB962C8B-B14F-4D97-AF65-F5344CB8AC3E}">
        <p14:creationId xmlns:p14="http://schemas.microsoft.com/office/powerpoint/2010/main" val="74786807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Scrolls of revelation</a:t>
            </a:r>
          </a:p>
          <a:p>
            <a:r>
              <a:rPr lang="en-GB" sz="4400" dirty="0" smtClean="0"/>
              <a:t>Scrolls revealing who we were</a:t>
            </a:r>
          </a:p>
          <a:p>
            <a:r>
              <a:rPr lang="en-GB" sz="4400" dirty="0"/>
              <a:t>Scrolls revealing our </a:t>
            </a:r>
            <a:r>
              <a:rPr lang="en-GB" sz="4400" dirty="0" smtClean="0"/>
              <a:t>redemptive gift and purpose</a:t>
            </a:r>
          </a:p>
          <a:p>
            <a:r>
              <a:rPr lang="en-GB" sz="4400" dirty="0" smtClean="0"/>
              <a:t>Scrolls revealing our true identity</a:t>
            </a:r>
          </a:p>
          <a:p>
            <a:r>
              <a:rPr lang="en-GB" sz="4400" dirty="0" smtClean="0"/>
              <a:t>Scrolls revealing our true destiny</a:t>
            </a:r>
          </a:p>
          <a:p>
            <a:r>
              <a:rPr lang="en-GB" sz="4400" dirty="0" smtClean="0"/>
              <a:t>Scrolls revealing what we will be</a:t>
            </a:r>
          </a:p>
          <a:p>
            <a:r>
              <a:rPr lang="en-GB" sz="4400" dirty="0" smtClean="0"/>
              <a:t>Scrolls </a:t>
            </a:r>
            <a:r>
              <a:rPr lang="en-GB" sz="4400" dirty="0"/>
              <a:t>revealing what we will </a:t>
            </a:r>
            <a:r>
              <a:rPr lang="en-GB" sz="4400" dirty="0" smtClean="0"/>
              <a:t>do</a:t>
            </a:r>
            <a:endParaRPr lang="en-GB" sz="4400" dirty="0"/>
          </a:p>
          <a:p>
            <a:endParaRPr lang="en-GB" sz="4400" dirty="0"/>
          </a:p>
        </p:txBody>
      </p:sp>
    </p:spTree>
    <p:extLst>
      <p:ext uri="{BB962C8B-B14F-4D97-AF65-F5344CB8AC3E}">
        <p14:creationId xmlns:p14="http://schemas.microsoft.com/office/powerpoint/2010/main" val="2459521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1052134"/>
            <a:ext cx="9144000" cy="5805866"/>
          </a:xfrm>
          <a:effectLst/>
        </p:spPr>
        <p:txBody>
          <a:bodyPr lIns="0" tIns="0" rIns="0" bIns="0">
            <a:normAutofit fontScale="92500" lnSpcReduction="10000"/>
          </a:bodyPr>
          <a:lstStyle/>
          <a:p>
            <a:r>
              <a:rPr lang="en-GB" sz="4400" dirty="0" smtClean="0"/>
              <a:t>THE HOLY SPIRIT CAN </a:t>
            </a:r>
            <a:r>
              <a:rPr lang="en-GB" sz="4400" dirty="0"/>
              <a:t>BE INSULTED...</a:t>
            </a:r>
          </a:p>
          <a:p>
            <a:r>
              <a:rPr lang="en-GB" sz="4400" dirty="0" smtClean="0"/>
              <a:t>"</a:t>
            </a:r>
            <a:r>
              <a:rPr lang="en-GB" sz="4400" dirty="0"/>
              <a:t>insulted the Spirit of grace" - </a:t>
            </a:r>
            <a:r>
              <a:rPr lang="en-GB" sz="4400" dirty="0" err="1" smtClean="0"/>
              <a:t>Heb</a:t>
            </a:r>
            <a:r>
              <a:rPr lang="en-GB" sz="4400" dirty="0" smtClean="0"/>
              <a:t> </a:t>
            </a:r>
            <a:r>
              <a:rPr lang="en-GB" sz="4400" dirty="0" smtClean="0"/>
              <a:t>10:29 This </a:t>
            </a:r>
            <a:r>
              <a:rPr lang="en-GB" sz="4400" dirty="0"/>
              <a:t>is done by sinning </a:t>
            </a:r>
            <a:r>
              <a:rPr lang="en-GB" sz="4400" dirty="0" smtClean="0"/>
              <a:t>"wilfully" </a:t>
            </a:r>
            <a:r>
              <a:rPr lang="en-GB" sz="4400" dirty="0"/>
              <a:t>- </a:t>
            </a:r>
            <a:r>
              <a:rPr lang="en-GB" sz="4400" dirty="0" err="1" smtClean="0"/>
              <a:t>Heb</a:t>
            </a:r>
            <a:r>
              <a:rPr lang="en-GB" sz="4400" dirty="0" smtClean="0"/>
              <a:t> </a:t>
            </a:r>
            <a:r>
              <a:rPr lang="en-GB" sz="4400" dirty="0" smtClean="0"/>
              <a:t>10:26</a:t>
            </a:r>
            <a:endParaRPr lang="en-GB" sz="4400" dirty="0"/>
          </a:p>
          <a:p>
            <a:r>
              <a:rPr lang="en-GB" sz="4400" dirty="0" smtClean="0"/>
              <a:t>HE </a:t>
            </a:r>
            <a:r>
              <a:rPr lang="en-GB" sz="4400" dirty="0"/>
              <a:t>CAN BE LIED TO...</a:t>
            </a:r>
          </a:p>
          <a:p>
            <a:r>
              <a:rPr lang="en-GB" sz="4400" dirty="0" smtClean="0"/>
              <a:t>As </a:t>
            </a:r>
            <a:r>
              <a:rPr lang="en-GB" sz="4400" dirty="0"/>
              <a:t>Ananias and his wife </a:t>
            </a:r>
            <a:r>
              <a:rPr lang="en-GB" sz="4400" dirty="0" err="1"/>
              <a:t>Sapphira</a:t>
            </a:r>
            <a:r>
              <a:rPr lang="en-GB" sz="4400" dirty="0"/>
              <a:t> were guilty of </a:t>
            </a:r>
            <a:r>
              <a:rPr lang="en-GB" sz="4400" dirty="0" smtClean="0"/>
              <a:t>doing  </a:t>
            </a:r>
            <a:r>
              <a:rPr lang="en-GB" sz="4400" dirty="0"/>
              <a:t>"...why has Satan filled your heart to lie to the </a:t>
            </a:r>
            <a:r>
              <a:rPr lang="en-GB" sz="4400" dirty="0" smtClean="0"/>
              <a:t>Holy Spirit</a:t>
            </a:r>
            <a:r>
              <a:rPr lang="en-GB" sz="4400" dirty="0"/>
              <a:t>...?" - </a:t>
            </a:r>
            <a:r>
              <a:rPr lang="en-GB" sz="4400" dirty="0" smtClean="0"/>
              <a:t>Acts </a:t>
            </a:r>
            <a:r>
              <a:rPr lang="en-GB" sz="4400" dirty="0" smtClean="0"/>
              <a:t>5:3</a:t>
            </a:r>
            <a:endParaRPr lang="en-GB" sz="4400" dirty="0"/>
          </a:p>
        </p:txBody>
      </p:sp>
    </p:spTree>
    <p:extLst>
      <p:ext uri="{BB962C8B-B14F-4D97-AF65-F5344CB8AC3E}">
        <p14:creationId xmlns:p14="http://schemas.microsoft.com/office/powerpoint/2010/main" val="69863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Blockages</a:t>
            </a:r>
          </a:p>
          <a:p>
            <a:r>
              <a:rPr lang="en-GB" sz="4400" dirty="0" smtClean="0"/>
              <a:t>Hurt pain rejection fear mistrust</a:t>
            </a:r>
          </a:p>
          <a:p>
            <a:r>
              <a:rPr lang="en-GB" sz="4400" dirty="0" smtClean="0"/>
              <a:t>Past</a:t>
            </a:r>
          </a:p>
          <a:p>
            <a:r>
              <a:rPr lang="en-GB" sz="4400" dirty="0" smtClean="0"/>
              <a:t>Projections chains brambles nailed shut</a:t>
            </a:r>
          </a:p>
          <a:p>
            <a:r>
              <a:rPr lang="en-GB" sz="4400" dirty="0" smtClean="0"/>
              <a:t>Souls protection mechanism is projection creates fear, </a:t>
            </a:r>
            <a:r>
              <a:rPr lang="en-GB" sz="4400" dirty="0" err="1" smtClean="0"/>
              <a:t>aprehension</a:t>
            </a:r>
            <a:endParaRPr lang="en-GB" sz="4400" dirty="0"/>
          </a:p>
        </p:txBody>
      </p:sp>
    </p:spTree>
    <p:extLst>
      <p:ext uri="{BB962C8B-B14F-4D97-AF65-F5344CB8AC3E}">
        <p14:creationId xmlns:p14="http://schemas.microsoft.com/office/powerpoint/2010/main" val="178665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Transformation </a:t>
            </a:r>
            <a:r>
              <a:rPr lang="en-GB" dirty="0"/>
              <a:t>7</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I stand in the light of your truth</a:t>
            </a:r>
          </a:p>
          <a:p>
            <a:r>
              <a:rPr lang="en-GB" sz="4800" dirty="0"/>
              <a:t>Show me the seeds of offense </a:t>
            </a:r>
            <a:r>
              <a:rPr lang="en-GB" sz="4800" dirty="0" smtClean="0"/>
              <a:t>&amp; sin that </a:t>
            </a:r>
            <a:r>
              <a:rPr lang="en-GB" sz="4800" dirty="0"/>
              <a:t>have taken root in my heart</a:t>
            </a:r>
          </a:p>
          <a:p>
            <a:r>
              <a:rPr lang="en-GB" sz="4800" dirty="0" smtClean="0"/>
              <a:t>I commit myself to forgiving &amp; release all offenses in my life &amp; my generational line</a:t>
            </a:r>
          </a:p>
        </p:txBody>
      </p:sp>
    </p:spTree>
    <p:extLst>
      <p:ext uri="{BB962C8B-B14F-4D97-AF65-F5344CB8AC3E}">
        <p14:creationId xmlns:p14="http://schemas.microsoft.com/office/powerpoint/2010/main" val="397633521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smtClean="0"/>
              <a:t>Transformation 7</a:t>
            </a:r>
            <a:endParaRPr lang="en-GB" dirty="0"/>
          </a:p>
        </p:txBody>
      </p:sp>
      <p:sp>
        <p:nvSpPr>
          <p:cNvPr id="3" name="Content Placeholder 2"/>
          <p:cNvSpPr>
            <a:spLocks noGrp="1"/>
          </p:cNvSpPr>
          <p:nvPr>
            <p:ph idx="1"/>
          </p:nvPr>
        </p:nvSpPr>
        <p:spPr>
          <a:xfrm>
            <a:off x="0" y="836712"/>
            <a:ext cx="9144000" cy="6021288"/>
          </a:xfrm>
        </p:spPr>
        <p:txBody>
          <a:bodyPr>
            <a:noAutofit/>
          </a:bodyPr>
          <a:lstStyle/>
          <a:p>
            <a:pPr>
              <a:spcBef>
                <a:spcPts val="1200"/>
              </a:spcBef>
            </a:pPr>
            <a:r>
              <a:rPr lang="en-GB" sz="4800" dirty="0"/>
              <a:t>Show me all roots of bitterness that have grown in my heart</a:t>
            </a:r>
          </a:p>
          <a:p>
            <a:pPr>
              <a:spcBef>
                <a:spcPts val="1200"/>
              </a:spcBef>
            </a:pPr>
            <a:r>
              <a:rPr lang="en-GB" sz="4800" dirty="0" smtClean="0"/>
              <a:t>I commit myself to a lifestyle  of repentance against all negative roots</a:t>
            </a:r>
          </a:p>
          <a:p>
            <a:pPr>
              <a:spcBef>
                <a:spcPts val="1200"/>
              </a:spcBef>
            </a:pPr>
            <a:r>
              <a:rPr lang="en-GB" sz="4800" dirty="0" smtClean="0"/>
              <a:t>I repent of all negative emotions and attitudes rooted in my heart</a:t>
            </a:r>
            <a:endParaRPr lang="en-GB" sz="4800" dirty="0"/>
          </a:p>
        </p:txBody>
      </p:sp>
    </p:spTree>
    <p:extLst>
      <p:ext uri="{BB962C8B-B14F-4D97-AF65-F5344CB8AC3E}">
        <p14:creationId xmlns:p14="http://schemas.microsoft.com/office/powerpoint/2010/main" val="147605597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smtClean="0"/>
              <a:t>Transformation 7</a:t>
            </a:r>
            <a:endParaRPr lang="en-GB" dirty="0"/>
          </a:p>
        </p:txBody>
      </p:sp>
      <p:sp>
        <p:nvSpPr>
          <p:cNvPr id="3" name="Content Placeholder 2"/>
          <p:cNvSpPr>
            <a:spLocks noGrp="1"/>
          </p:cNvSpPr>
          <p:nvPr>
            <p:ph idx="1"/>
          </p:nvPr>
        </p:nvSpPr>
        <p:spPr>
          <a:xfrm>
            <a:off x="0" y="836712"/>
            <a:ext cx="9144000" cy="6021288"/>
          </a:xfrm>
        </p:spPr>
        <p:txBody>
          <a:bodyPr>
            <a:noAutofit/>
          </a:bodyPr>
          <a:lstStyle/>
          <a:p>
            <a:pPr>
              <a:spcBef>
                <a:spcPts val="1200"/>
              </a:spcBef>
            </a:pPr>
            <a:r>
              <a:rPr lang="en-GB" sz="4400" dirty="0"/>
              <a:t>Show me all </a:t>
            </a:r>
            <a:r>
              <a:rPr lang="en-GB" sz="4400" dirty="0" smtClean="0"/>
              <a:t>fruits of resentment </a:t>
            </a:r>
            <a:r>
              <a:rPr lang="en-GB" sz="4400" dirty="0"/>
              <a:t>that have </a:t>
            </a:r>
            <a:r>
              <a:rPr lang="en-GB" sz="4400" dirty="0" smtClean="0"/>
              <a:t>developed in my behaviour</a:t>
            </a:r>
            <a:endParaRPr lang="en-GB" sz="4400" dirty="0"/>
          </a:p>
          <a:p>
            <a:pPr>
              <a:spcBef>
                <a:spcPts val="1200"/>
              </a:spcBef>
            </a:pPr>
            <a:r>
              <a:rPr lang="en-GB" sz="4400" dirty="0"/>
              <a:t>I commit myself to a lifestyle  of </a:t>
            </a:r>
            <a:r>
              <a:rPr lang="en-GB" sz="4400" dirty="0" smtClean="0"/>
              <a:t>renunciation </a:t>
            </a:r>
            <a:r>
              <a:rPr lang="en-GB" sz="4400" dirty="0"/>
              <a:t>against all negative </a:t>
            </a:r>
            <a:r>
              <a:rPr lang="en-GB" sz="4400" dirty="0" smtClean="0"/>
              <a:t>behaviours</a:t>
            </a:r>
            <a:endParaRPr lang="en-GB" sz="4400" dirty="0"/>
          </a:p>
          <a:p>
            <a:pPr>
              <a:spcBef>
                <a:spcPts val="1200"/>
              </a:spcBef>
            </a:pPr>
            <a:r>
              <a:rPr lang="en-GB" sz="4400" dirty="0"/>
              <a:t>I </a:t>
            </a:r>
            <a:r>
              <a:rPr lang="en-GB" sz="4400" dirty="0" smtClean="0"/>
              <a:t>renounce </a:t>
            </a:r>
            <a:r>
              <a:rPr lang="en-GB" sz="4400" dirty="0"/>
              <a:t>all </a:t>
            </a:r>
            <a:r>
              <a:rPr lang="en-GB" sz="4400" dirty="0" smtClean="0"/>
              <a:t>my defence &amp; coping mechanisms</a:t>
            </a:r>
          </a:p>
          <a:p>
            <a:pPr>
              <a:spcBef>
                <a:spcPts val="1200"/>
              </a:spcBef>
            </a:pPr>
            <a:r>
              <a:rPr lang="en-GB" sz="4400" dirty="0" smtClean="0"/>
              <a:t>I renounce my sin as a way of life</a:t>
            </a:r>
            <a:endParaRPr lang="en-GB" sz="4400" dirty="0"/>
          </a:p>
        </p:txBody>
      </p:sp>
    </p:spTree>
    <p:extLst>
      <p:ext uri="{BB962C8B-B14F-4D97-AF65-F5344CB8AC3E}">
        <p14:creationId xmlns:p14="http://schemas.microsoft.com/office/powerpoint/2010/main" val="335204242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smtClean="0"/>
              <a:t>Transformation 7</a:t>
            </a:r>
            <a:endParaRPr lang="en-GB" dirty="0"/>
          </a:p>
        </p:txBody>
      </p:sp>
      <p:sp>
        <p:nvSpPr>
          <p:cNvPr id="3" name="Content Placeholder 2"/>
          <p:cNvSpPr>
            <a:spLocks noGrp="1"/>
          </p:cNvSpPr>
          <p:nvPr>
            <p:ph idx="1"/>
          </p:nvPr>
        </p:nvSpPr>
        <p:spPr>
          <a:xfrm>
            <a:off x="0" y="836712"/>
            <a:ext cx="9144000" cy="6021288"/>
          </a:xfrm>
        </p:spPr>
        <p:txBody>
          <a:bodyPr>
            <a:normAutofit/>
          </a:bodyPr>
          <a:lstStyle/>
          <a:p>
            <a:pPr>
              <a:spcBef>
                <a:spcPts val="1200"/>
              </a:spcBef>
            </a:pPr>
            <a:r>
              <a:rPr lang="en-GB" sz="4400" dirty="0" smtClean="0"/>
              <a:t>Give me revelation of my true identity as a son of God</a:t>
            </a:r>
          </a:p>
          <a:p>
            <a:pPr>
              <a:spcBef>
                <a:spcPts val="1200"/>
              </a:spcBef>
            </a:pPr>
            <a:r>
              <a:rPr lang="en-GB" sz="4400" dirty="0" smtClean="0"/>
              <a:t>Give me a heart secure in its identity</a:t>
            </a:r>
          </a:p>
          <a:p>
            <a:pPr>
              <a:spcBef>
                <a:spcPts val="1200"/>
              </a:spcBef>
            </a:pPr>
            <a:r>
              <a:rPr lang="en-GB" sz="4400" dirty="0" smtClean="0"/>
              <a:t>Renew my mind to the mind of Christ</a:t>
            </a:r>
          </a:p>
          <a:p>
            <a:pPr>
              <a:spcBef>
                <a:spcPts val="1200"/>
              </a:spcBef>
            </a:pPr>
            <a:r>
              <a:rPr lang="en-GB" sz="4400" dirty="0" smtClean="0"/>
              <a:t>Meet all my unmet needs in yourself</a:t>
            </a:r>
          </a:p>
          <a:p>
            <a:pPr>
              <a:spcBef>
                <a:spcPts val="1200"/>
              </a:spcBef>
            </a:pPr>
            <a:r>
              <a:rPr lang="en-GB" sz="4400" dirty="0" smtClean="0"/>
              <a:t>Heal all my unhealed hurts</a:t>
            </a:r>
          </a:p>
          <a:p>
            <a:pPr>
              <a:spcBef>
                <a:spcPts val="1200"/>
              </a:spcBef>
            </a:pPr>
            <a:r>
              <a:rPr lang="en-GB" sz="4400" dirty="0" smtClean="0"/>
              <a:t>Restore my soul </a:t>
            </a:r>
          </a:p>
          <a:p>
            <a:pPr>
              <a:spcBef>
                <a:spcPts val="1200"/>
              </a:spcBef>
            </a:pPr>
            <a:endParaRPr lang="en-GB" sz="4400" dirty="0"/>
          </a:p>
        </p:txBody>
      </p:sp>
    </p:spTree>
    <p:extLst>
      <p:ext uri="{BB962C8B-B14F-4D97-AF65-F5344CB8AC3E}">
        <p14:creationId xmlns:p14="http://schemas.microsoft.com/office/powerpoint/2010/main" val="376060990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smtClean="0"/>
              <a:t>Transformation 7</a:t>
            </a:r>
            <a:endParaRPr lang="en-GB" dirty="0"/>
          </a:p>
        </p:txBody>
      </p:sp>
      <p:sp>
        <p:nvSpPr>
          <p:cNvPr id="3" name="Content Placeholder 2"/>
          <p:cNvSpPr>
            <a:spLocks noGrp="1"/>
          </p:cNvSpPr>
          <p:nvPr>
            <p:ph idx="1"/>
          </p:nvPr>
        </p:nvSpPr>
        <p:spPr>
          <a:xfrm>
            <a:off x="0" y="836712"/>
            <a:ext cx="9144000" cy="6021288"/>
          </a:xfrm>
        </p:spPr>
        <p:txBody>
          <a:bodyPr>
            <a:noAutofit/>
          </a:bodyPr>
          <a:lstStyle/>
          <a:p>
            <a:pPr>
              <a:spcBef>
                <a:spcPts val="1200"/>
              </a:spcBef>
            </a:pPr>
            <a:r>
              <a:rPr lang="en-GB" sz="4400" dirty="0" smtClean="0"/>
              <a:t>I receive your unconditional love, acceptance, affirmation, approval</a:t>
            </a:r>
          </a:p>
          <a:p>
            <a:pPr>
              <a:spcBef>
                <a:spcPts val="1200"/>
              </a:spcBef>
            </a:pPr>
            <a:r>
              <a:rPr lang="en-GB" sz="4400" dirty="0" smtClean="0"/>
              <a:t>I stand transparent naked and unafraid before you</a:t>
            </a:r>
          </a:p>
          <a:p>
            <a:pPr>
              <a:spcBef>
                <a:spcPts val="1200"/>
              </a:spcBef>
            </a:pPr>
            <a:r>
              <a:rPr lang="en-GB" sz="4400" dirty="0" smtClean="0"/>
              <a:t>I hear you say I see you and I love you</a:t>
            </a:r>
          </a:p>
          <a:p>
            <a:pPr>
              <a:spcBef>
                <a:spcPts val="1200"/>
              </a:spcBef>
            </a:pPr>
            <a:r>
              <a:rPr lang="en-GB" sz="4400" dirty="0" smtClean="0"/>
              <a:t>I receive your value, esteem and worth</a:t>
            </a:r>
          </a:p>
          <a:p>
            <a:pPr>
              <a:spcBef>
                <a:spcPts val="1200"/>
              </a:spcBef>
            </a:pPr>
            <a:endParaRPr lang="en-GB" sz="4400" dirty="0"/>
          </a:p>
        </p:txBody>
      </p:sp>
    </p:spTree>
    <p:extLst>
      <p:ext uri="{BB962C8B-B14F-4D97-AF65-F5344CB8AC3E}">
        <p14:creationId xmlns:p14="http://schemas.microsoft.com/office/powerpoint/2010/main" val="376928987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smtClean="0"/>
              <a:t>Transformation 7</a:t>
            </a:r>
            <a:endParaRPr lang="en-GB" dirty="0"/>
          </a:p>
        </p:txBody>
      </p:sp>
      <p:sp>
        <p:nvSpPr>
          <p:cNvPr id="3" name="Content Placeholder 2"/>
          <p:cNvSpPr>
            <a:spLocks noGrp="1"/>
          </p:cNvSpPr>
          <p:nvPr>
            <p:ph idx="1"/>
          </p:nvPr>
        </p:nvSpPr>
        <p:spPr>
          <a:xfrm>
            <a:off x="0" y="836712"/>
            <a:ext cx="9144000" cy="6021288"/>
          </a:xfrm>
        </p:spPr>
        <p:txBody>
          <a:bodyPr>
            <a:noAutofit/>
          </a:bodyPr>
          <a:lstStyle/>
          <a:p>
            <a:pPr>
              <a:spcBef>
                <a:spcPts val="1200"/>
              </a:spcBef>
            </a:pPr>
            <a:r>
              <a:rPr lang="en-GB" sz="4400" dirty="0" smtClean="0"/>
              <a:t>I choose to live a lifestyle of forgiveness, repentance &amp; renunciation </a:t>
            </a:r>
          </a:p>
          <a:p>
            <a:pPr>
              <a:spcBef>
                <a:spcPts val="1200"/>
              </a:spcBef>
            </a:pPr>
            <a:r>
              <a:rPr lang="en-GB" sz="4400" dirty="0" smtClean="0"/>
              <a:t>I step back into this realm to walk in the ways of your kingdom</a:t>
            </a:r>
          </a:p>
          <a:p>
            <a:pPr>
              <a:spcBef>
                <a:spcPts val="1200"/>
              </a:spcBef>
            </a:pPr>
            <a:r>
              <a:rPr lang="en-GB" sz="4400" dirty="0" smtClean="0"/>
              <a:t>Manifest your glory through me on earth as it is in heaven so I will fulfil my eternal destiny</a:t>
            </a:r>
            <a:endParaRPr lang="en-GB" sz="4400" dirty="0"/>
          </a:p>
        </p:txBody>
      </p:sp>
    </p:spTree>
    <p:extLst>
      <p:ext uri="{BB962C8B-B14F-4D97-AF65-F5344CB8AC3E}">
        <p14:creationId xmlns:p14="http://schemas.microsoft.com/office/powerpoint/2010/main" val="46896469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What does it feel like to loved unconditionally</a:t>
            </a:r>
            <a:endParaRPr lang="en-GB" sz="4400" dirty="0"/>
          </a:p>
        </p:txBody>
      </p:sp>
    </p:spTree>
    <p:extLst>
      <p:ext uri="{BB962C8B-B14F-4D97-AF65-F5344CB8AC3E}">
        <p14:creationId xmlns:p14="http://schemas.microsoft.com/office/powerpoint/2010/main" val="211430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Arc agreement of 2 produces manifest presence and anointing agreement 3 produces government Matt 18</a:t>
            </a:r>
          </a:p>
          <a:p>
            <a:r>
              <a:rPr lang="en-GB" sz="4400" dirty="0"/>
              <a:t>Interaction Holy Spirit and Father Holy Spirit and Jesus </a:t>
            </a:r>
            <a:r>
              <a:rPr lang="en-GB" sz="4400" dirty="0" err="1"/>
              <a:t>Jesus</a:t>
            </a:r>
            <a:r>
              <a:rPr lang="en-GB" sz="4400" dirty="0"/>
              <a:t> and the Father</a:t>
            </a:r>
          </a:p>
          <a:p>
            <a:r>
              <a:rPr lang="en-GB" sz="4400" dirty="0"/>
              <a:t>Yoke Jesus why heavy laden weary ox and Rabi walk like Him 1 John 4</a:t>
            </a:r>
          </a:p>
        </p:txBody>
      </p:sp>
    </p:spTree>
    <p:extLst>
      <p:ext uri="{BB962C8B-B14F-4D97-AF65-F5344CB8AC3E}">
        <p14:creationId xmlns:p14="http://schemas.microsoft.com/office/powerpoint/2010/main" val="380959052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seat of Government and rest Trust for provision protection purpose acceptance affirmation approval affection appreciation. </a:t>
            </a:r>
            <a:r>
              <a:rPr lang="en-GB" sz="4400" dirty="0" err="1"/>
              <a:t>Zech</a:t>
            </a:r>
            <a:r>
              <a:rPr lang="en-GB" sz="4400" dirty="0"/>
              <a:t> 3:6 7 government</a:t>
            </a:r>
          </a:p>
        </p:txBody>
      </p:sp>
    </p:spTree>
    <p:extLst>
      <p:ext uri="{BB962C8B-B14F-4D97-AF65-F5344CB8AC3E}">
        <p14:creationId xmlns:p14="http://schemas.microsoft.com/office/powerpoint/2010/main" val="2433461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10000"/>
              </a:lnSpc>
              <a:spcBef>
                <a:spcPts val="600"/>
              </a:spcBef>
            </a:pPr>
            <a:r>
              <a:rPr lang="en-GB" sz="4400" dirty="0" smtClean="0"/>
              <a:t>THE HOLY SPIRIT CAN </a:t>
            </a:r>
            <a:r>
              <a:rPr lang="en-GB" sz="4400" dirty="0"/>
              <a:t>BE RESISTED...</a:t>
            </a:r>
          </a:p>
          <a:p>
            <a:pPr>
              <a:lnSpc>
                <a:spcPct val="110000"/>
              </a:lnSpc>
              <a:spcBef>
                <a:spcPts val="600"/>
              </a:spcBef>
            </a:pPr>
            <a:r>
              <a:rPr lang="en-GB" sz="4400" dirty="0" smtClean="0"/>
              <a:t>This </a:t>
            </a:r>
            <a:r>
              <a:rPr lang="en-GB" sz="4400" dirty="0"/>
              <a:t>they did by resisting the message and persecuting </a:t>
            </a:r>
            <a:r>
              <a:rPr lang="en-GB" sz="4400" dirty="0" smtClean="0"/>
              <a:t>the </a:t>
            </a:r>
            <a:r>
              <a:rPr lang="en-GB" sz="4400" dirty="0"/>
              <a:t>messengers who were inspired by the Holy Spirit - </a:t>
            </a:r>
            <a:r>
              <a:rPr lang="en-GB" sz="4400" dirty="0" smtClean="0"/>
              <a:t> Acts </a:t>
            </a:r>
            <a:r>
              <a:rPr lang="en-GB" sz="4400" dirty="0" smtClean="0"/>
              <a:t>7: 52-53</a:t>
            </a:r>
          </a:p>
          <a:p>
            <a:pPr>
              <a:lnSpc>
                <a:spcPct val="110000"/>
              </a:lnSpc>
              <a:spcBef>
                <a:spcPts val="600"/>
              </a:spcBef>
            </a:pPr>
            <a:r>
              <a:rPr lang="en-GB" sz="4400" dirty="0"/>
              <a:t>The Holy Spirit gives testimony.</a:t>
            </a:r>
          </a:p>
          <a:p>
            <a:pPr>
              <a:lnSpc>
                <a:spcPct val="110000"/>
              </a:lnSpc>
              <a:spcBef>
                <a:spcPts val="600"/>
              </a:spcBef>
            </a:pPr>
            <a:r>
              <a:rPr lang="en-GB" sz="4400" dirty="0"/>
              <a:t>John 15:26 When the </a:t>
            </a:r>
            <a:r>
              <a:rPr lang="en-GB" sz="4400" dirty="0">
                <a:solidFill>
                  <a:srgbClr val="FFFF00"/>
                </a:solidFill>
              </a:rPr>
              <a:t>Counsellor</a:t>
            </a:r>
            <a:r>
              <a:rPr lang="en-GB" sz="4400" dirty="0"/>
              <a:t> comes, whom I will send to you from the Father, </a:t>
            </a:r>
            <a:r>
              <a:rPr lang="en-GB" sz="4400" dirty="0">
                <a:solidFill>
                  <a:srgbClr val="FFFF00"/>
                </a:solidFill>
              </a:rPr>
              <a:t>the Spirit of truth </a:t>
            </a:r>
            <a:r>
              <a:rPr lang="en-GB" sz="4400" dirty="0"/>
              <a:t>who goes out from the Father, he will </a:t>
            </a:r>
            <a:r>
              <a:rPr lang="en-GB" sz="4400" dirty="0">
                <a:solidFill>
                  <a:srgbClr val="FFFF00"/>
                </a:solidFill>
              </a:rPr>
              <a:t>testify</a:t>
            </a:r>
            <a:r>
              <a:rPr lang="en-GB" sz="4400" dirty="0"/>
              <a:t> about me</a:t>
            </a:r>
            <a:r>
              <a:rPr lang="en-GB" sz="4400" dirty="0" smtClean="0"/>
              <a:t>.</a:t>
            </a:r>
            <a:endParaRPr lang="en-GB" sz="4400" dirty="0"/>
          </a:p>
        </p:txBody>
      </p:sp>
    </p:spTree>
    <p:extLst>
      <p:ext uri="{BB962C8B-B14F-4D97-AF65-F5344CB8AC3E}">
        <p14:creationId xmlns:p14="http://schemas.microsoft.com/office/powerpoint/2010/main" val="12683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Arc agreement of 2 produces manifest presence and anointing agreement 3 produces government Matt 18</a:t>
            </a:r>
          </a:p>
          <a:p>
            <a:r>
              <a:rPr lang="en-GB" sz="4400" dirty="0"/>
              <a:t>Interaction Holy Spirit and Father Holy Spirit and Jesus </a:t>
            </a:r>
            <a:r>
              <a:rPr lang="en-GB" sz="4400" dirty="0" err="1"/>
              <a:t>Jesus</a:t>
            </a:r>
            <a:r>
              <a:rPr lang="en-GB" sz="4400" dirty="0"/>
              <a:t> and the Father</a:t>
            </a:r>
          </a:p>
          <a:p>
            <a:r>
              <a:rPr lang="en-GB" sz="4400" dirty="0"/>
              <a:t>Yoke Jesus why heavy laden weary ox and Rabi walk like Him 1 John 4</a:t>
            </a:r>
          </a:p>
        </p:txBody>
      </p:sp>
    </p:spTree>
    <p:extLst>
      <p:ext uri="{BB962C8B-B14F-4D97-AF65-F5344CB8AC3E}">
        <p14:creationId xmlns:p14="http://schemas.microsoft.com/office/powerpoint/2010/main" val="191699417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seat of Government and rest Trust for provision protection purpose acceptance affirmation approval affection appreciation. </a:t>
            </a:r>
            <a:r>
              <a:rPr lang="en-GB" sz="4400" dirty="0" err="1"/>
              <a:t>Zech</a:t>
            </a:r>
            <a:r>
              <a:rPr lang="en-GB" sz="4400" dirty="0"/>
              <a:t> 3:6 7 government</a:t>
            </a:r>
          </a:p>
        </p:txBody>
      </p:sp>
    </p:spTree>
    <p:extLst>
      <p:ext uri="{BB962C8B-B14F-4D97-AF65-F5344CB8AC3E}">
        <p14:creationId xmlns:p14="http://schemas.microsoft.com/office/powerpoint/2010/main" val="53825817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Holy Spirit enthroned lead direct to walk in His ways direction and resources Lordship led by spirit Servant gratitude for amazing salvation but also by choice bond servant</a:t>
            </a:r>
          </a:p>
        </p:txBody>
      </p:sp>
    </p:spTree>
    <p:extLst>
      <p:ext uri="{BB962C8B-B14F-4D97-AF65-F5344CB8AC3E}">
        <p14:creationId xmlns:p14="http://schemas.microsoft.com/office/powerpoint/2010/main" val="205989293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Jesus Lord and king steward resources ministry trusted most often biggest test will  I get my </a:t>
            </a:r>
            <a:r>
              <a:rPr lang="en-GB" sz="4400" dirty="0" smtClean="0"/>
              <a:t>identity </a:t>
            </a:r>
            <a:r>
              <a:rPr lang="en-GB" sz="4400" dirty="0"/>
              <a:t>from what I do or from who I am in relationship will I get caught up in working for l lose my first love and enter duty cycle fear cycle</a:t>
            </a:r>
          </a:p>
          <a:p>
            <a:r>
              <a:rPr lang="en-GB" sz="4400" dirty="0"/>
              <a:t>Friendship joint heir reveals ways heart revelation invested heavenly authority. </a:t>
            </a:r>
          </a:p>
        </p:txBody>
      </p:sp>
    </p:spTree>
    <p:extLst>
      <p:ext uri="{BB962C8B-B14F-4D97-AF65-F5344CB8AC3E}">
        <p14:creationId xmlns:p14="http://schemas.microsoft.com/office/powerpoint/2010/main" val="320236717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Bench of 3 in us government kingdom of God Must reflect and come from heaven Matt 5 your kingdom Come on earth as it is in heaven. My agreement within 3+1=4 opens window doorway to responsibility Lord king Son heavenly order Melchizedek.</a:t>
            </a:r>
          </a:p>
        </p:txBody>
      </p:sp>
    </p:spTree>
    <p:extLst>
      <p:ext uri="{BB962C8B-B14F-4D97-AF65-F5344CB8AC3E}">
        <p14:creationId xmlns:p14="http://schemas.microsoft.com/office/powerpoint/2010/main" val="178099792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Matthew 18:3-4 and said, "Truly I say to you, unless you are converted and become like children, you will not enter the kingdom of heaven.  Whoever then humbles himself as this child, he is the greatest in the kingdom of heaven</a:t>
            </a:r>
            <a:r>
              <a:rPr lang="en-GB" sz="4400" dirty="0" smtClean="0"/>
              <a:t>.</a:t>
            </a:r>
            <a:endParaRPr lang="en-GB" sz="4400" dirty="0"/>
          </a:p>
          <a:p>
            <a:r>
              <a:rPr lang="en-GB" sz="4400" dirty="0"/>
              <a:t>Matthew 18:19-20 "Again I say to you, that if two of you agree on earth about anything that they may ask, it shall be done for them by My Father who is in heaven.  For where two or three have gathered together in My name, I am there in their midst."</a:t>
            </a:r>
          </a:p>
          <a:p>
            <a:endParaRPr lang="en-GB" sz="4400" dirty="0"/>
          </a:p>
        </p:txBody>
      </p:sp>
    </p:spTree>
    <p:extLst>
      <p:ext uri="{BB962C8B-B14F-4D97-AF65-F5344CB8AC3E}">
        <p14:creationId xmlns:p14="http://schemas.microsoft.com/office/powerpoint/2010/main" val="204464414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First love what we freely receive we freely give</a:t>
            </a:r>
          </a:p>
          <a:p>
            <a:r>
              <a:rPr lang="en-GB" sz="4400" dirty="0"/>
              <a:t>God is first love that is His person His purpose His plan His priority and His methodology and motivation</a:t>
            </a:r>
          </a:p>
          <a:p>
            <a:r>
              <a:rPr lang="en-GB" sz="4400" dirty="0"/>
              <a:t>God is love and every thing He does is both fully loving and fully expresses Himself</a:t>
            </a:r>
          </a:p>
          <a:p>
            <a:r>
              <a:rPr lang="en-GB" sz="4400" dirty="0"/>
              <a:t>Love is the highest frequency of vibrating energy that exists. Love is the fastest speed of light Love is the greatest source of potential energy</a:t>
            </a:r>
          </a:p>
          <a:p>
            <a:r>
              <a:rPr lang="en-GB" sz="4400" dirty="0"/>
              <a:t>Have we experienced and encountered God is love</a:t>
            </a:r>
          </a:p>
          <a:p>
            <a:r>
              <a:rPr lang="en-GB" sz="4400" dirty="0"/>
              <a:t>Do we know love </a:t>
            </a:r>
          </a:p>
          <a:p>
            <a:r>
              <a:rPr lang="en-GB" sz="4400" dirty="0"/>
              <a:t>Do we resonate with </a:t>
            </a:r>
            <a:r>
              <a:rPr lang="en-GB" sz="4400" dirty="0" err="1"/>
              <a:t>Ioves</a:t>
            </a:r>
            <a:r>
              <a:rPr lang="en-GB" sz="4400" dirty="0"/>
              <a:t> </a:t>
            </a:r>
            <a:r>
              <a:rPr lang="en-GB" sz="4400" dirty="0" smtClean="0"/>
              <a:t>frequency</a:t>
            </a:r>
            <a:endParaRPr lang="en-GB" sz="4400" dirty="0"/>
          </a:p>
        </p:txBody>
      </p:sp>
    </p:spTree>
    <p:extLst>
      <p:ext uri="{BB962C8B-B14F-4D97-AF65-F5344CB8AC3E}">
        <p14:creationId xmlns:p14="http://schemas.microsoft.com/office/powerpoint/2010/main" val="15068171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smtClean="0"/>
              <a:t>Have </a:t>
            </a:r>
            <a:r>
              <a:rPr lang="en-GB" sz="4400" dirty="0"/>
              <a:t>we been transformed and realigned by love</a:t>
            </a:r>
          </a:p>
          <a:p>
            <a:r>
              <a:rPr lang="en-GB" sz="4400" dirty="0"/>
              <a:t>Are we filled with love</a:t>
            </a:r>
          </a:p>
          <a:p>
            <a:r>
              <a:rPr lang="en-GB" sz="4400" dirty="0"/>
              <a:t>Is everything we think say and do motivated by love?</a:t>
            </a:r>
          </a:p>
          <a:p>
            <a:r>
              <a:rPr lang="en-GB" sz="4400" dirty="0"/>
              <a:t>Does love flow in us and through us and around us</a:t>
            </a:r>
          </a:p>
          <a:p>
            <a:r>
              <a:rPr lang="en-GB" sz="4400" dirty="0"/>
              <a:t>Are we receivers and channels of love therefore of God?</a:t>
            </a:r>
          </a:p>
          <a:p>
            <a:r>
              <a:rPr lang="en-GB" sz="4400" dirty="0"/>
              <a:t>Love is the manifold wisdom and grace of God personified in Jesus and fully expressed on the </a:t>
            </a:r>
            <a:r>
              <a:rPr lang="en-GB" sz="4400" dirty="0" smtClean="0"/>
              <a:t>cross</a:t>
            </a:r>
            <a:endParaRPr lang="en-GB" sz="4400" dirty="0"/>
          </a:p>
        </p:txBody>
      </p:sp>
    </p:spTree>
    <p:extLst>
      <p:ext uri="{BB962C8B-B14F-4D97-AF65-F5344CB8AC3E}">
        <p14:creationId xmlns:p14="http://schemas.microsoft.com/office/powerpoint/2010/main" val="314857296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smtClean="0"/>
              <a:t>This </a:t>
            </a:r>
            <a:r>
              <a:rPr lang="en-GB" sz="4400" dirty="0"/>
              <a:t>is first love that He loves us with all His heart mind strength and being</a:t>
            </a:r>
          </a:p>
          <a:p>
            <a:r>
              <a:rPr lang="en-GB" sz="4400" dirty="0"/>
              <a:t>This is our first love that we love Him with all our spirit soul body</a:t>
            </a:r>
          </a:p>
          <a:p>
            <a:r>
              <a:rPr lang="en-GB" sz="4400" dirty="0"/>
              <a:t>This is first love that He loves us with all His heart mind strength and being Sacrifice Once for all time He embraced cross once</a:t>
            </a:r>
          </a:p>
          <a:p>
            <a:r>
              <a:rPr lang="en-GB" sz="4400" dirty="0"/>
              <a:t>This is our first love that we love Him with all our spirit soul body living sacrifice daily we pickup the cross daily denying ourselves</a:t>
            </a:r>
            <a:r>
              <a:rPr lang="en-GB" sz="4400" dirty="0" smtClean="0"/>
              <a:t>.</a:t>
            </a:r>
            <a:endParaRPr lang="en-GB" sz="4400" dirty="0"/>
          </a:p>
        </p:txBody>
      </p:sp>
    </p:spTree>
    <p:extLst>
      <p:ext uri="{BB962C8B-B14F-4D97-AF65-F5344CB8AC3E}">
        <p14:creationId xmlns:p14="http://schemas.microsoft.com/office/powerpoint/2010/main" val="167505033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Holy Spirit enthroned lead direct to walk in His ways direction and resources Lordship led by spirit Servant gratitude for amazing salvation but also by choice bond servant</a:t>
            </a:r>
          </a:p>
        </p:txBody>
      </p:sp>
    </p:spTree>
    <p:extLst>
      <p:ext uri="{BB962C8B-B14F-4D97-AF65-F5344CB8AC3E}">
        <p14:creationId xmlns:p14="http://schemas.microsoft.com/office/powerpoint/2010/main" val="3763274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6343290" y="343355"/>
            <a:ext cx="2206974" cy="989249"/>
            <a:chOff x="3301192" y="2191893"/>
            <a:chExt cx="1905410" cy="633112"/>
          </a:xfrm>
        </p:grpSpPr>
        <p:sp>
          <p:nvSpPr>
            <p:cNvPr id="8"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9" name="TextBox 8"/>
            <p:cNvSpPr txBox="1"/>
            <p:nvPr/>
          </p:nvSpPr>
          <p:spPr>
            <a:xfrm>
              <a:off x="3364103" y="2352627"/>
              <a:ext cx="1779585" cy="287366"/>
            </a:xfrm>
            <a:prstGeom prst="rect">
              <a:avLst/>
            </a:prstGeom>
            <a:noFill/>
          </p:spPr>
          <p:txBody>
            <a:bodyPr wrap="square" lIns="0" tIns="0" rIns="0" bIns="0">
              <a:noAutofit/>
            </a:bodyPr>
            <a:lstStyle/>
            <a:p>
              <a:pPr algn="ctr">
                <a:defRPr/>
              </a:pPr>
              <a:r>
                <a:rPr lang="en-US" sz="2800" dirty="0" smtClean="0">
                  <a:solidFill>
                    <a:prstClr val="black"/>
                  </a:solidFill>
                  <a:latin typeface="Calibri"/>
                  <a:ea typeface="ＭＳ Ｐゴシック" charset="-128"/>
                  <a:cs typeface="ＭＳ Ｐゴシック" charset="-128"/>
                </a:rPr>
                <a:t>First Love</a:t>
              </a:r>
              <a:endParaRPr lang="en-US" sz="2800" dirty="0">
                <a:solidFill>
                  <a:prstClr val="black"/>
                </a:solidFill>
                <a:latin typeface="Calibri"/>
                <a:ea typeface="ＭＳ Ｐゴシック" charset="-128"/>
                <a:cs typeface="ＭＳ Ｐゴシック" charset="-128"/>
              </a:endParaRPr>
            </a:p>
          </p:txBody>
        </p:sp>
      </p:grpSp>
      <p:grpSp>
        <p:nvGrpSpPr>
          <p:cNvPr id="10" name="Group 9"/>
          <p:cNvGrpSpPr/>
          <p:nvPr/>
        </p:nvGrpSpPr>
        <p:grpSpPr>
          <a:xfrm>
            <a:off x="389642" y="5066681"/>
            <a:ext cx="2374433" cy="989327"/>
            <a:chOff x="3301192" y="2191893"/>
            <a:chExt cx="1905410" cy="633112"/>
          </a:xfrm>
        </p:grpSpPr>
        <p:sp>
          <p:nvSpPr>
            <p:cNvPr id="11"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2" name="TextBox 11"/>
            <p:cNvSpPr txBox="1"/>
            <p:nvPr/>
          </p:nvSpPr>
          <p:spPr>
            <a:xfrm>
              <a:off x="3301192" y="2234127"/>
              <a:ext cx="1865725" cy="472702"/>
            </a:xfrm>
            <a:prstGeom prst="rect">
              <a:avLst/>
            </a:prstGeom>
            <a:noFill/>
          </p:spPr>
          <p:txBody>
            <a:bodyPr wrap="square" lIns="0" tIns="0" rIns="0" bIns="0">
              <a:spAutoFit/>
            </a:bodyPr>
            <a:lstStyle/>
            <a:p>
              <a:pPr algn="ctr">
                <a:defRPr/>
              </a:pPr>
              <a:r>
                <a:rPr lang="en-US" sz="2400" dirty="0" smtClean="0">
                  <a:ea typeface="ＭＳ Ｐゴシック" charset="-128"/>
                  <a:cs typeface="ＭＳ Ｐゴシック" charset="-128"/>
                </a:rPr>
                <a:t>Seat of </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Government</a:t>
              </a:r>
              <a:endParaRPr lang="en-US" sz="2400" dirty="0">
                <a:ea typeface="ＭＳ Ｐゴシック" charset="-128"/>
                <a:cs typeface="ＭＳ Ｐゴシック" charset="-128"/>
              </a:endParaRPr>
            </a:p>
          </p:txBody>
        </p:sp>
      </p:grpSp>
      <p:sp>
        <p:nvSpPr>
          <p:cNvPr id="14" name="Rektangel 101"/>
          <p:cNvSpPr>
            <a:spLocks noChangeArrowheads="1"/>
          </p:cNvSpPr>
          <p:nvPr/>
        </p:nvSpPr>
        <p:spPr bwMode="auto">
          <a:xfrm>
            <a:off x="6500576" y="2449934"/>
            <a:ext cx="2154485" cy="1044703"/>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r>
              <a:rPr lang="da-DK" sz="2400" kern="0" dirty="0" smtClean="0">
                <a:latin typeface="Calibri"/>
                <a:ea typeface="ＭＳ Ｐゴシック" pitchFamily="-97" charset="-128"/>
                <a:cs typeface="ＭＳ Ｐゴシック" charset="-128"/>
              </a:rPr>
              <a:t>River of Life</a:t>
            </a:r>
            <a:endParaRPr lang="da-DK" sz="2400" kern="0" dirty="0">
              <a:latin typeface="Calibri"/>
              <a:ea typeface="ＭＳ Ｐゴシック" pitchFamily="-97" charset="-128"/>
              <a:cs typeface="ＭＳ Ｐゴシック" charset="-128"/>
            </a:endParaRPr>
          </a:p>
        </p:txBody>
      </p:sp>
      <p:grpSp>
        <p:nvGrpSpPr>
          <p:cNvPr id="16" name="Group 15"/>
          <p:cNvGrpSpPr/>
          <p:nvPr/>
        </p:nvGrpSpPr>
        <p:grpSpPr>
          <a:xfrm>
            <a:off x="6370824" y="5016358"/>
            <a:ext cx="2284238" cy="1004171"/>
            <a:chOff x="3301192" y="2191893"/>
            <a:chExt cx="1905411" cy="633112"/>
          </a:xfrm>
        </p:grpSpPr>
        <p:sp>
          <p:nvSpPr>
            <p:cNvPr id="17"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8" name="TextBox 17"/>
            <p:cNvSpPr txBox="1"/>
            <p:nvPr/>
          </p:nvSpPr>
          <p:spPr>
            <a:xfrm>
              <a:off x="3301193" y="2411424"/>
              <a:ext cx="1905410" cy="232857"/>
            </a:xfrm>
            <a:prstGeom prst="rect">
              <a:avLst/>
            </a:prstGeom>
            <a:noFill/>
          </p:spPr>
          <p:txBody>
            <a:bodyPr wrap="square" lIns="0" tIns="0" rIns="0" bIns="0">
              <a:spAutoFit/>
            </a:bodyPr>
            <a:lstStyle/>
            <a:p>
              <a:pPr algn="ctr">
                <a:defRPr/>
              </a:pPr>
              <a:r>
                <a:rPr lang="en-US" sz="2400" dirty="0" smtClean="0">
                  <a:ea typeface="ＭＳ Ｐゴシック" charset="-128"/>
                  <a:cs typeface="ＭＳ Ｐゴシック" charset="-128"/>
                </a:rPr>
                <a:t>Yoke of Jesus</a:t>
              </a:r>
              <a:endParaRPr lang="en-US" sz="2400" dirty="0">
                <a:ea typeface="ＭＳ Ｐゴシック" charset="-128"/>
                <a:cs typeface="ＭＳ Ｐゴシック" charset="-128"/>
              </a:endParaRPr>
            </a:p>
          </p:txBody>
        </p:sp>
      </p:grpSp>
      <p:sp>
        <p:nvSpPr>
          <p:cNvPr id="21" name="Oval 20"/>
          <p:cNvSpPr/>
          <p:nvPr/>
        </p:nvSpPr>
        <p:spPr>
          <a:xfrm>
            <a:off x="3146568" y="2048400"/>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3200" b="1" kern="0" dirty="0" smtClean="0">
                <a:solidFill>
                  <a:prstClr val="black"/>
                </a:solidFill>
                <a:latin typeface="Calibri"/>
                <a:ea typeface="ＭＳ Ｐゴシック" pitchFamily="-97" charset="-128"/>
                <a:cs typeface="ＭＳ Ｐゴシック" charset="-128"/>
              </a:rPr>
              <a:t>First Love</a:t>
            </a:r>
          </a:p>
          <a:p>
            <a:pPr algn="ctr" fontAlgn="auto">
              <a:spcBef>
                <a:spcPts val="0"/>
              </a:spcBef>
              <a:spcAft>
                <a:spcPts val="0"/>
              </a:spcAft>
            </a:pPr>
            <a:r>
              <a:rPr lang="en-GB" sz="3200" b="1" kern="0" dirty="0" smtClean="0">
                <a:solidFill>
                  <a:prstClr val="black"/>
                </a:solidFill>
                <a:latin typeface="Calibri"/>
                <a:ea typeface="ＭＳ Ｐゴシック" pitchFamily="-97" charset="-128"/>
                <a:cs typeface="ＭＳ Ｐゴシック" charset="-128"/>
              </a:rPr>
              <a:t>Engaging God in </a:t>
            </a:r>
            <a:r>
              <a:rPr lang="en-GB" sz="3200" b="1" kern="0" dirty="0" smtClean="0">
                <a:solidFill>
                  <a:prstClr val="black"/>
                </a:solidFill>
                <a:latin typeface="Calibri"/>
                <a:ea typeface="ＭＳ Ｐゴシック" pitchFamily="-97" charset="-128"/>
                <a:cs typeface="ＭＳ Ｐゴシック" charset="-128"/>
              </a:rPr>
              <a:t>our spirit</a:t>
            </a:r>
            <a:endParaRPr lang="en-GB" sz="3200" b="1" kern="0" dirty="0">
              <a:solidFill>
                <a:prstClr val="black"/>
              </a:solidFill>
              <a:latin typeface="Calibri"/>
              <a:ea typeface="ＭＳ Ｐゴシック" pitchFamily="-97" charset="-128"/>
              <a:cs typeface="ＭＳ Ｐゴシック" charset="-128"/>
            </a:endParaRPr>
          </a:p>
        </p:txBody>
      </p:sp>
      <p:sp>
        <p:nvSpPr>
          <p:cNvPr id="22" name="TextBox 21"/>
          <p:cNvSpPr txBox="1"/>
          <p:nvPr/>
        </p:nvSpPr>
        <p:spPr>
          <a:xfrm>
            <a:off x="316774" y="1866943"/>
            <a:ext cx="2263936" cy="954107"/>
          </a:xfrm>
          <a:prstGeom prst="rect">
            <a:avLst/>
          </a:prstGeom>
          <a:solidFill>
            <a:srgbClr val="00B0F0"/>
          </a:solidFill>
        </p:spPr>
        <p:txBody>
          <a:bodyPr wrap="square" rtlCol="0">
            <a:spAutoFit/>
          </a:bodyPr>
          <a:lstStyle/>
          <a:p>
            <a:pPr algn="ctr"/>
            <a:r>
              <a:rPr lang="en-GB" sz="2800" dirty="0" smtClean="0">
                <a:solidFill>
                  <a:prstClr val="black"/>
                </a:solidFill>
              </a:rPr>
              <a:t>JOURNEY </a:t>
            </a:r>
            <a:r>
              <a:rPr lang="en-GB" sz="2800" dirty="0" smtClean="0">
                <a:solidFill>
                  <a:prstClr val="black"/>
                </a:solidFill>
                <a:hlinkClick r:id="rId2" action="ppaction://hlinkpres?slideindex=1&amp;slidetitle="/>
              </a:rPr>
              <a:t>MAPS</a:t>
            </a:r>
            <a:endParaRPr lang="en-GB" sz="2800" dirty="0">
              <a:solidFill>
                <a:prstClr val="black"/>
              </a:solidFill>
            </a:endParaRPr>
          </a:p>
        </p:txBody>
      </p:sp>
      <p:sp>
        <p:nvSpPr>
          <p:cNvPr id="24" name="Notched Right Arrow 23"/>
          <p:cNvSpPr/>
          <p:nvPr/>
        </p:nvSpPr>
        <p:spPr>
          <a:xfrm>
            <a:off x="3919764" y="50321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Notched Right Arrow 24"/>
          <p:cNvSpPr/>
          <p:nvPr/>
        </p:nvSpPr>
        <p:spPr>
          <a:xfrm rot="5400000">
            <a:off x="7067116" y="4079398"/>
            <a:ext cx="938032" cy="492788"/>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Notched Right Arrow 25"/>
          <p:cNvSpPr/>
          <p:nvPr/>
        </p:nvSpPr>
        <p:spPr>
          <a:xfrm rot="10800000">
            <a:off x="4107970" y="522932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Notched Right Arrow 26"/>
          <p:cNvSpPr/>
          <p:nvPr/>
        </p:nvSpPr>
        <p:spPr>
          <a:xfrm rot="16200000">
            <a:off x="772868" y="350863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grpSp>
        <p:nvGrpSpPr>
          <p:cNvPr id="19" name="Group 18"/>
          <p:cNvGrpSpPr/>
          <p:nvPr/>
        </p:nvGrpSpPr>
        <p:grpSpPr>
          <a:xfrm>
            <a:off x="507647" y="362323"/>
            <a:ext cx="2206974" cy="989249"/>
            <a:chOff x="3352133" y="2191893"/>
            <a:chExt cx="1905410" cy="633112"/>
          </a:xfrm>
        </p:grpSpPr>
        <p:sp>
          <p:nvSpPr>
            <p:cNvPr id="20" name="Rektangel 101"/>
            <p:cNvSpPr>
              <a:spLocks noChangeArrowheads="1"/>
            </p:cNvSpPr>
            <p:nvPr/>
          </p:nvSpPr>
          <p:spPr bwMode="auto">
            <a:xfrm>
              <a:off x="3352133"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3" name="TextBox 22"/>
            <p:cNvSpPr txBox="1"/>
            <p:nvPr/>
          </p:nvSpPr>
          <p:spPr>
            <a:xfrm>
              <a:off x="3364103" y="2352627"/>
              <a:ext cx="1779585" cy="287366"/>
            </a:xfrm>
            <a:prstGeom prst="rect">
              <a:avLst/>
            </a:prstGeom>
            <a:noFill/>
          </p:spPr>
          <p:txBody>
            <a:bodyPr wrap="square" lIns="0" tIns="0" rIns="0" bIns="0">
              <a:noAutofit/>
            </a:bodyPr>
            <a:lstStyle/>
            <a:p>
              <a:pPr algn="ctr">
                <a:defRPr/>
              </a:pPr>
              <a:r>
                <a:rPr lang="en-US" sz="2800" dirty="0">
                  <a:solidFill>
                    <a:prstClr val="black"/>
                  </a:solidFill>
                  <a:latin typeface="Calibri"/>
                  <a:ea typeface="ＭＳ Ｐゴシック" charset="-128"/>
                  <a:cs typeface="ＭＳ Ｐゴシック" charset="-128"/>
                </a:rPr>
                <a:t>House of </a:t>
              </a:r>
              <a:r>
                <a:rPr lang="en-US" sz="2800" dirty="0" smtClean="0">
                  <a:solidFill>
                    <a:prstClr val="black"/>
                  </a:solidFill>
                  <a:latin typeface="Calibri"/>
                  <a:ea typeface="ＭＳ Ｐゴシック" charset="-128"/>
                  <a:cs typeface="ＭＳ Ｐゴシック" charset="-128"/>
                </a:rPr>
                <a:t>God</a:t>
              </a:r>
              <a:endParaRPr lang="en-US" sz="2800" dirty="0">
                <a:solidFill>
                  <a:prstClr val="black"/>
                </a:solidFill>
                <a:latin typeface="Calibri"/>
                <a:ea typeface="ＭＳ Ｐゴシック" charset="-128"/>
                <a:cs typeface="ＭＳ Ｐゴシック" charset="-128"/>
              </a:endParaRPr>
            </a:p>
          </p:txBody>
        </p:sp>
      </p:grpSp>
      <p:sp>
        <p:nvSpPr>
          <p:cNvPr id="28" name="Notched Right Arrow 27"/>
          <p:cNvSpPr/>
          <p:nvPr/>
        </p:nvSpPr>
        <p:spPr>
          <a:xfrm rot="5400000">
            <a:off x="7144907" y="1644280"/>
            <a:ext cx="696991" cy="407326"/>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235909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solidFill>
                  <a:srgbClr val="FFFF00"/>
                </a:solidFill>
              </a:rPr>
              <a:t>Counsellor </a:t>
            </a:r>
            <a:r>
              <a:rPr lang="en-GB" sz="4400" dirty="0" smtClean="0">
                <a:solidFill>
                  <a:srgbClr val="FFFF00"/>
                </a:solidFill>
              </a:rPr>
              <a:t>or Helper Greek </a:t>
            </a:r>
            <a:r>
              <a:rPr lang="en-GB" sz="4400" dirty="0" err="1" smtClean="0"/>
              <a:t>Parakletos</a:t>
            </a:r>
            <a:r>
              <a:rPr lang="en-GB" sz="4400" dirty="0" smtClean="0"/>
              <a:t> </a:t>
            </a:r>
          </a:p>
          <a:p>
            <a:r>
              <a:rPr lang="en-GB" sz="4400" dirty="0" smtClean="0"/>
              <a:t>Definition</a:t>
            </a:r>
            <a:r>
              <a:rPr lang="en-GB" sz="4400" dirty="0" smtClean="0"/>
              <a:t> - S</a:t>
            </a:r>
            <a:r>
              <a:rPr lang="en-GB" sz="4400" dirty="0" smtClean="0"/>
              <a:t>ummoned</a:t>
            </a:r>
            <a:r>
              <a:rPr lang="en-GB" sz="4400" dirty="0"/>
              <a:t>, called to one's side, </a:t>
            </a:r>
            <a:r>
              <a:rPr lang="en-GB" sz="4400" dirty="0" smtClean="0"/>
              <a:t>called </a:t>
            </a:r>
            <a:r>
              <a:rPr lang="en-GB" sz="4400" dirty="0"/>
              <a:t>to one's aid</a:t>
            </a:r>
          </a:p>
          <a:p>
            <a:r>
              <a:rPr lang="en-GB" sz="4400" dirty="0"/>
              <a:t>O</a:t>
            </a:r>
            <a:r>
              <a:rPr lang="en-GB" sz="4400" dirty="0" smtClean="0"/>
              <a:t>ne </a:t>
            </a:r>
            <a:r>
              <a:rPr lang="en-GB" sz="4400" dirty="0"/>
              <a:t>who pleads another's cause before a judge, a pleader, counsel for </a:t>
            </a:r>
            <a:r>
              <a:rPr lang="en-GB" sz="4400" dirty="0" smtClean="0"/>
              <a:t>defence, </a:t>
            </a:r>
            <a:r>
              <a:rPr lang="en-GB" sz="4400" dirty="0"/>
              <a:t>legal assistant, an </a:t>
            </a:r>
            <a:r>
              <a:rPr lang="en-GB" sz="4400" dirty="0" smtClean="0"/>
              <a:t>advocate, an </a:t>
            </a:r>
            <a:r>
              <a:rPr lang="en-GB" sz="4400" dirty="0" smtClean="0"/>
              <a:t>intercessor</a:t>
            </a:r>
            <a:endParaRPr lang="en-GB" sz="4400" dirty="0"/>
          </a:p>
        </p:txBody>
      </p:sp>
    </p:spTree>
    <p:extLst>
      <p:ext uri="{BB962C8B-B14F-4D97-AF65-F5344CB8AC3E}">
        <p14:creationId xmlns:p14="http://schemas.microsoft.com/office/powerpoint/2010/main" val="89782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Jesus Lord and king steward resources ministry trusted most often biggest test will  I get my i</a:t>
            </a:r>
            <a:r>
              <a:rPr lang="en-GB" sz="4400" dirty="0" smtClean="0"/>
              <a:t>dentity </a:t>
            </a:r>
            <a:r>
              <a:rPr lang="en-GB" sz="4400" dirty="0"/>
              <a:t>from what I do or from who I am in relationship will I get caught up in working for l lose my first love and enter duty cycle fear cycle</a:t>
            </a:r>
          </a:p>
          <a:p>
            <a:r>
              <a:rPr lang="en-GB" sz="4400" dirty="0"/>
              <a:t>Friendship joint heir reveals ways heart revelation invested heavenly authority. </a:t>
            </a:r>
          </a:p>
        </p:txBody>
      </p:sp>
    </p:spTree>
    <p:extLst>
      <p:ext uri="{BB962C8B-B14F-4D97-AF65-F5344CB8AC3E}">
        <p14:creationId xmlns:p14="http://schemas.microsoft.com/office/powerpoint/2010/main" val="29705746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Bench of 3 in us government kingdom of God Must reflect and come from heaven Matt 5 your kingdom Come on earth as it is in heaven. My agreement within 3+1=4 opens window doorway to responsibility Lord king Son heavenly order Melchizedek.</a:t>
            </a:r>
          </a:p>
        </p:txBody>
      </p:sp>
    </p:spTree>
    <p:extLst>
      <p:ext uri="{BB962C8B-B14F-4D97-AF65-F5344CB8AC3E}">
        <p14:creationId xmlns:p14="http://schemas.microsoft.com/office/powerpoint/2010/main" val="45757498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Matthew 18:3-4 and said, "Truly I say to you, unless you are converted and become like children, you will not enter the kingdom of heaven.  Whoever then humbles himself as this child, he is the greatest in the kingdom of heaven</a:t>
            </a:r>
            <a:r>
              <a:rPr lang="en-GB" sz="4400" dirty="0" smtClean="0"/>
              <a:t>.</a:t>
            </a:r>
            <a:endParaRPr lang="en-GB" sz="4400" dirty="0"/>
          </a:p>
          <a:p>
            <a:r>
              <a:rPr lang="en-GB" sz="4400" dirty="0"/>
              <a:t>Matthew 18:19-20 "Again I say to you, that if two of you agree on earth about anything that they may ask, it shall be done for them by My Father who is in heaven.  For where two or three have gathered together in My name, I am there in their midst."</a:t>
            </a:r>
          </a:p>
          <a:p>
            <a:endParaRPr lang="en-GB" sz="4400" dirty="0"/>
          </a:p>
        </p:txBody>
      </p:sp>
    </p:spTree>
    <p:extLst>
      <p:ext uri="{BB962C8B-B14F-4D97-AF65-F5344CB8AC3E}">
        <p14:creationId xmlns:p14="http://schemas.microsoft.com/office/powerpoint/2010/main" val="50301889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0000" lnSpcReduction="20000"/>
          </a:bodyPr>
          <a:lstStyle/>
          <a:p>
            <a:r>
              <a:rPr lang="en-GB" sz="4400" dirty="0"/>
              <a:t>First love what we freely receive we freely give</a:t>
            </a:r>
          </a:p>
          <a:p>
            <a:r>
              <a:rPr lang="en-GB" sz="4400" dirty="0"/>
              <a:t>God is first love that is His person His purpose His plan His priority and His methodology and motivation</a:t>
            </a:r>
          </a:p>
          <a:p>
            <a:r>
              <a:rPr lang="en-GB" sz="4400" dirty="0"/>
              <a:t>God is love and every thing He does is both fully loving and fully expresses Himself</a:t>
            </a:r>
          </a:p>
          <a:p>
            <a:r>
              <a:rPr lang="en-GB" sz="4400" dirty="0"/>
              <a:t>Love is the highest frequency of vibrating energy that exists. Love is the fastest speed of light Love is the greatest source of potential energy</a:t>
            </a:r>
          </a:p>
          <a:p>
            <a:r>
              <a:rPr lang="en-GB" sz="4400" dirty="0"/>
              <a:t>Have we experienced and encountered God is love</a:t>
            </a:r>
          </a:p>
          <a:p>
            <a:r>
              <a:rPr lang="en-GB" sz="4400" dirty="0"/>
              <a:t>Do we know love </a:t>
            </a:r>
          </a:p>
          <a:p>
            <a:r>
              <a:rPr lang="en-GB" sz="4400" dirty="0"/>
              <a:t>Do we resonate with </a:t>
            </a:r>
            <a:r>
              <a:rPr lang="en-GB" sz="4400" dirty="0" err="1"/>
              <a:t>Ioves</a:t>
            </a:r>
            <a:r>
              <a:rPr lang="en-GB" sz="4400" dirty="0"/>
              <a:t> </a:t>
            </a:r>
            <a:r>
              <a:rPr lang="en-GB" sz="4400" dirty="0" smtClean="0"/>
              <a:t>frequency</a:t>
            </a:r>
            <a:endParaRPr lang="en-GB" sz="4400" dirty="0"/>
          </a:p>
        </p:txBody>
      </p:sp>
    </p:spTree>
    <p:extLst>
      <p:ext uri="{BB962C8B-B14F-4D97-AF65-F5344CB8AC3E}">
        <p14:creationId xmlns:p14="http://schemas.microsoft.com/office/powerpoint/2010/main" val="173263322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Rev 3:19 Those whom I love, I reprove and discipline; therefore be zealous and repent. 20 Behold, I stand at the door and knock; if anyone hears My voice and opens the door, I will come in to him and will dine with him, and he with Me. 21 He who overcomes, I will grant to him to sit down with Me on My throne, as I also overcame and sat down with My Father on His throne. </a:t>
            </a:r>
          </a:p>
        </p:txBody>
      </p:sp>
    </p:spTree>
    <p:extLst>
      <p:ext uri="{BB962C8B-B14F-4D97-AF65-F5344CB8AC3E}">
        <p14:creationId xmlns:p14="http://schemas.microsoft.com/office/powerpoint/2010/main" val="1620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t>Love = reproof and discipline – oh no</a:t>
            </a:r>
          </a:p>
          <a:p>
            <a:r>
              <a:rPr lang="en-GB" sz="4400" dirty="0" smtClean="0"/>
              <a:t>Don’t equate discipline with punishment</a:t>
            </a:r>
          </a:p>
          <a:p>
            <a:r>
              <a:rPr lang="en-GB" sz="4400" dirty="0" smtClean="0"/>
              <a:t>Passionate to turn and follow Him into relationship and transformation into His image</a:t>
            </a:r>
          </a:p>
          <a:p>
            <a:r>
              <a:rPr lang="en-GB" sz="4400" dirty="0" smtClean="0"/>
              <a:t>Preparation for intimacy</a:t>
            </a:r>
          </a:p>
          <a:p>
            <a:r>
              <a:rPr lang="en-GB" sz="4400" dirty="0" smtClean="0"/>
              <a:t>Desire for intimacy</a:t>
            </a:r>
          </a:p>
          <a:p>
            <a:r>
              <a:rPr lang="en-GB" sz="4400" dirty="0" smtClean="0"/>
              <a:t>Reward of intimacy rulership</a:t>
            </a:r>
          </a:p>
          <a:p>
            <a:endParaRPr lang="en-GB" sz="4400" dirty="0" smtClean="0"/>
          </a:p>
          <a:p>
            <a:endParaRPr lang="en-GB" sz="4400" dirty="0" smtClean="0"/>
          </a:p>
          <a:p>
            <a:endParaRPr lang="en-GB" sz="4400" dirty="0"/>
          </a:p>
        </p:txBody>
      </p:sp>
    </p:spTree>
    <p:extLst>
      <p:ext uri="{BB962C8B-B14F-4D97-AF65-F5344CB8AC3E}">
        <p14:creationId xmlns:p14="http://schemas.microsoft.com/office/powerpoint/2010/main" val="273479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r>
              <a:rPr lang="en-GB" sz="4400" dirty="0" smtClean="0"/>
              <a:t>Have </a:t>
            </a:r>
            <a:r>
              <a:rPr lang="en-GB" sz="4400" dirty="0"/>
              <a:t>we been transformed and realigned by love</a:t>
            </a:r>
          </a:p>
          <a:p>
            <a:r>
              <a:rPr lang="en-GB" sz="4400" dirty="0"/>
              <a:t>Are we filled with love</a:t>
            </a:r>
          </a:p>
          <a:p>
            <a:r>
              <a:rPr lang="en-GB" sz="4400" dirty="0"/>
              <a:t>Is everything we think say and do motivated by love?</a:t>
            </a:r>
          </a:p>
          <a:p>
            <a:r>
              <a:rPr lang="en-GB" sz="4400" dirty="0"/>
              <a:t>Does love flow in us and through us and around us</a:t>
            </a:r>
          </a:p>
          <a:p>
            <a:r>
              <a:rPr lang="en-GB" sz="4400" dirty="0"/>
              <a:t>Are we receivers and channels of love therefore of God?</a:t>
            </a:r>
          </a:p>
          <a:p>
            <a:r>
              <a:rPr lang="en-GB" sz="4400" dirty="0"/>
              <a:t>Love is the manifold wisdom and grace of God personified in Jesus and fully expressed on the </a:t>
            </a:r>
            <a:r>
              <a:rPr lang="en-GB" sz="4400" dirty="0" smtClean="0"/>
              <a:t>cross</a:t>
            </a:r>
            <a:endParaRPr lang="en-GB" sz="4400" dirty="0"/>
          </a:p>
        </p:txBody>
      </p:sp>
    </p:spTree>
    <p:extLst>
      <p:ext uri="{BB962C8B-B14F-4D97-AF65-F5344CB8AC3E}">
        <p14:creationId xmlns:p14="http://schemas.microsoft.com/office/powerpoint/2010/main" val="206707202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smtClean="0"/>
              <a:t>This </a:t>
            </a:r>
            <a:r>
              <a:rPr lang="en-GB" sz="4400" dirty="0"/>
              <a:t>is first love that He loves us with all His heart mind strength and being</a:t>
            </a:r>
          </a:p>
          <a:p>
            <a:r>
              <a:rPr lang="en-GB" sz="4400" dirty="0"/>
              <a:t>This is our first love that we love Him with all our spirit soul body</a:t>
            </a:r>
          </a:p>
          <a:p>
            <a:r>
              <a:rPr lang="en-GB" sz="4400" dirty="0"/>
              <a:t>This is first love that He loves us with all His heart mind strength and being Sacrifice Once for all time He embraced cross once</a:t>
            </a:r>
          </a:p>
          <a:p>
            <a:r>
              <a:rPr lang="en-GB" sz="4400" dirty="0"/>
              <a:t>This is our first love that we love Him with all our spirit soul body living sacrifice daily we pickup the cross daily denying ourselves</a:t>
            </a:r>
            <a:r>
              <a:rPr lang="en-GB" sz="4400" dirty="0" smtClean="0"/>
              <a:t>.</a:t>
            </a:r>
            <a:endParaRPr lang="en-GB" sz="4400" dirty="0"/>
          </a:p>
        </p:txBody>
      </p:sp>
    </p:spTree>
    <p:extLst>
      <p:ext uri="{BB962C8B-B14F-4D97-AF65-F5344CB8AC3E}">
        <p14:creationId xmlns:p14="http://schemas.microsoft.com/office/powerpoint/2010/main" val="227164705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Luke 10:</a:t>
            </a:r>
            <a:r>
              <a:rPr lang="en-GB" sz="4400" dirty="0"/>
              <a:t>And he answered, “You shall love the Lord your God with all your heart, and with all your soul, and with all your strength, and with all your mind; and your </a:t>
            </a:r>
            <a:r>
              <a:rPr lang="en-GB" sz="4400" dirty="0" smtClean="0"/>
              <a:t>neighbour </a:t>
            </a:r>
            <a:r>
              <a:rPr lang="en-GB" sz="4400" dirty="0"/>
              <a:t>as yourself</a:t>
            </a:r>
            <a:r>
              <a:rPr lang="en-GB" sz="4400" dirty="0" smtClean="0"/>
              <a:t>.”</a:t>
            </a:r>
          </a:p>
          <a:p>
            <a:r>
              <a:rPr lang="en-GB" sz="4400" dirty="0" smtClean="0"/>
              <a:t>1 </a:t>
            </a:r>
            <a:r>
              <a:rPr lang="en-GB" sz="4400" dirty="0" err="1" smtClean="0"/>
              <a:t>Cor</a:t>
            </a:r>
            <a:r>
              <a:rPr lang="en-GB" sz="4400" dirty="0"/>
              <a:t> 6:17 But the one who joins himself to the Lord is one spirit with Him. </a:t>
            </a:r>
          </a:p>
        </p:txBody>
      </p:sp>
    </p:spTree>
    <p:extLst>
      <p:ext uri="{BB962C8B-B14F-4D97-AF65-F5344CB8AC3E}">
        <p14:creationId xmlns:p14="http://schemas.microsoft.com/office/powerpoint/2010/main" val="47336542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Behold and become close contact heart to heart cardio genesis transformed reordered. My spirit must be like heaven So My heart can be subdued and tended and cultivated to be like Eden. All starts with first love. I can be the representation of the 4 faces of God on earth as it is in heaven. Embrace 1st love</a:t>
            </a:r>
            <a:r>
              <a:rPr lang="en-GB" sz="4400" dirty="0" smtClean="0"/>
              <a:t>.</a:t>
            </a:r>
            <a:endParaRPr lang="en-GB" sz="4400" dirty="0"/>
          </a:p>
        </p:txBody>
      </p:sp>
    </p:spTree>
    <p:extLst>
      <p:ext uri="{BB962C8B-B14F-4D97-AF65-F5344CB8AC3E}">
        <p14:creationId xmlns:p14="http://schemas.microsoft.com/office/powerpoint/2010/main" val="114823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5400" dirty="0">
                <a:solidFill>
                  <a:srgbClr val="FFFF00"/>
                </a:solidFill>
              </a:rPr>
              <a:t>Counsellor or Helper</a:t>
            </a:r>
            <a:endParaRPr lang="en-GB" sz="5400" dirty="0" smtClean="0"/>
          </a:p>
          <a:p>
            <a:r>
              <a:rPr lang="en-GB" sz="5400" dirty="0"/>
              <a:t>A</a:t>
            </a:r>
            <a:r>
              <a:rPr lang="en-GB" sz="5400" dirty="0" smtClean="0"/>
              <a:t> helper, </a:t>
            </a:r>
            <a:r>
              <a:rPr lang="en-GB" sz="5400" dirty="0"/>
              <a:t>aider, </a:t>
            </a:r>
            <a:r>
              <a:rPr lang="en-GB" sz="5400" dirty="0" smtClean="0"/>
              <a:t>assistant</a:t>
            </a:r>
          </a:p>
          <a:p>
            <a:r>
              <a:rPr lang="en-GB" sz="5400" dirty="0" smtClean="0"/>
              <a:t>Counsellor, </a:t>
            </a:r>
            <a:r>
              <a:rPr lang="en-GB" sz="5400" dirty="0"/>
              <a:t>Comforter or Helper </a:t>
            </a:r>
            <a:endParaRPr lang="en-GB" sz="5400" dirty="0" smtClean="0"/>
          </a:p>
          <a:p>
            <a:r>
              <a:rPr lang="en-GB" sz="5400" dirty="0" smtClean="0"/>
              <a:t>God sends His Spirit to us to help equip, teach and guide us</a:t>
            </a:r>
            <a:endParaRPr lang="en-GB" sz="5400" dirty="0"/>
          </a:p>
        </p:txBody>
      </p:sp>
    </p:spTree>
    <p:extLst>
      <p:ext uri="{BB962C8B-B14F-4D97-AF65-F5344CB8AC3E}">
        <p14:creationId xmlns:p14="http://schemas.microsoft.com/office/powerpoint/2010/main" val="94720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err="1" smtClean="0"/>
              <a:t>Psa</a:t>
            </a:r>
            <a:r>
              <a:rPr lang="en-GB" sz="4400" dirty="0"/>
              <a:t> 139:16 Your eyes have seen my unformed </a:t>
            </a:r>
            <a:r>
              <a:rPr lang="en-GB" sz="4400" dirty="0" smtClean="0"/>
              <a:t>substance; And </a:t>
            </a:r>
            <a:r>
              <a:rPr lang="en-GB" sz="4400" dirty="0"/>
              <a:t>in Your book were all </a:t>
            </a:r>
            <a:r>
              <a:rPr lang="en-GB" sz="4400" dirty="0" smtClean="0"/>
              <a:t>written The </a:t>
            </a:r>
            <a:r>
              <a:rPr lang="en-GB" sz="4400" dirty="0"/>
              <a:t>days that were ordained for </a:t>
            </a:r>
            <a:r>
              <a:rPr lang="en-GB" sz="4400" dirty="0" smtClean="0"/>
              <a:t>me, When </a:t>
            </a:r>
            <a:r>
              <a:rPr lang="en-GB" sz="4400" dirty="0"/>
              <a:t>as yet there was not one of them.17 How precious also are Your thoughts to me, O </a:t>
            </a:r>
            <a:r>
              <a:rPr lang="en-GB" sz="4400" dirty="0" smtClean="0"/>
              <a:t>God! How </a:t>
            </a:r>
            <a:r>
              <a:rPr lang="en-GB" sz="4400" dirty="0"/>
              <a:t>vast is the sum of them!</a:t>
            </a:r>
          </a:p>
        </p:txBody>
      </p:sp>
    </p:spTree>
    <p:extLst>
      <p:ext uri="{BB962C8B-B14F-4D97-AF65-F5344CB8AC3E}">
        <p14:creationId xmlns:p14="http://schemas.microsoft.com/office/powerpoint/2010/main" val="169222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4813"/>
            <a:ext cx="8229600" cy="708688"/>
          </a:xfrm>
        </p:spPr>
        <p:txBody>
          <a:bodyPr>
            <a:normAutofit fontScale="90000"/>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843911"/>
            <a:ext cx="9144000" cy="6021288"/>
          </a:xfrm>
        </p:spPr>
        <p:txBody>
          <a:bodyPr>
            <a:normAutofit/>
          </a:bodyPr>
          <a:lstStyle/>
          <a:p>
            <a:pPr>
              <a:spcBef>
                <a:spcPts val="1200"/>
              </a:spcBef>
            </a:pPr>
            <a:r>
              <a:rPr lang="en-GB" sz="4400" dirty="0" smtClean="0"/>
              <a:t>2 </a:t>
            </a:r>
            <a:r>
              <a:rPr lang="en-GB" sz="4400" dirty="0"/>
              <a:t>Cor 3:18 But we all, with unveiled face, beholding as in a </a:t>
            </a:r>
            <a:r>
              <a:rPr lang="en-GB" sz="4400" dirty="0">
                <a:solidFill>
                  <a:srgbClr val="FFFF00"/>
                </a:solidFill>
              </a:rPr>
              <a:t>mirror</a:t>
            </a:r>
            <a:r>
              <a:rPr lang="en-GB" sz="4400" dirty="0"/>
              <a:t> the glory of the Lord, are being transformed into the same image from glory to glory, just as from the Lord, the Spirit</a:t>
            </a:r>
            <a:r>
              <a:rPr lang="en-GB" sz="4400" dirty="0" smtClean="0"/>
              <a:t>.</a:t>
            </a:r>
          </a:p>
          <a:p>
            <a:pPr>
              <a:spcBef>
                <a:spcPts val="1200"/>
              </a:spcBef>
            </a:pPr>
            <a:r>
              <a:rPr lang="en-GB" sz="4400" dirty="0" err="1"/>
              <a:t>Heb</a:t>
            </a:r>
            <a:r>
              <a:rPr lang="en-GB" sz="4400" dirty="0"/>
              <a:t> 12:2 fixing our eyes on Jesus, the author and </a:t>
            </a:r>
            <a:r>
              <a:rPr lang="en-GB" sz="4400" dirty="0" err="1"/>
              <a:t>perfecter</a:t>
            </a:r>
            <a:r>
              <a:rPr lang="en-GB" sz="4400" dirty="0"/>
              <a:t> of our </a:t>
            </a:r>
            <a:r>
              <a:rPr lang="en-GB" sz="4400" dirty="0" smtClean="0"/>
              <a:t>faith</a:t>
            </a:r>
            <a:endParaRPr lang="en-GB" sz="4400" dirty="0"/>
          </a:p>
        </p:txBody>
      </p:sp>
    </p:spTree>
    <p:extLst>
      <p:ext uri="{BB962C8B-B14F-4D97-AF65-F5344CB8AC3E}">
        <p14:creationId xmlns:p14="http://schemas.microsoft.com/office/powerpoint/2010/main" val="23345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God is letting us experience who He is intrinsically</a:t>
            </a:r>
            <a:endParaRPr lang="en-GB" sz="4400" dirty="0"/>
          </a:p>
          <a:p>
            <a:r>
              <a:rPr lang="en-GB" sz="4400" dirty="0" smtClean="0"/>
              <a:t>Father Son Spirit and their wonderful interaction </a:t>
            </a:r>
            <a:endParaRPr lang="en-GB" sz="4400" dirty="0"/>
          </a:p>
        </p:txBody>
      </p:sp>
    </p:spTree>
    <p:extLst>
      <p:ext uri="{BB962C8B-B14F-4D97-AF65-F5344CB8AC3E}">
        <p14:creationId xmlns:p14="http://schemas.microsoft.com/office/powerpoint/2010/main" val="155646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404127493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pPr>
              <a:spcBef>
                <a:spcPts val="600"/>
              </a:spcBef>
            </a:pPr>
            <a:r>
              <a:rPr lang="en-GB" sz="4800" dirty="0"/>
              <a:t>Revelation 3:20 Behold, I stand at the door and knock; if anyone hears My voice and opens the door, I will come in to him and will dine with him, and he with Me.</a:t>
            </a:r>
          </a:p>
          <a:p>
            <a:pPr>
              <a:spcBef>
                <a:spcPts val="600"/>
              </a:spcBef>
            </a:pPr>
            <a:r>
              <a:rPr lang="en-GB" sz="4800" dirty="0" smtClean="0"/>
              <a:t>You must give a daily invitation to fill you and flow through you</a:t>
            </a:r>
          </a:p>
          <a:p>
            <a:pPr>
              <a:spcBef>
                <a:spcPts val="600"/>
              </a:spcBef>
            </a:pPr>
            <a:r>
              <a:rPr lang="en-GB" sz="4800" dirty="0" smtClean="0"/>
              <a:t>This is the access point to the Pathway of relationship</a:t>
            </a:r>
          </a:p>
        </p:txBody>
      </p:sp>
    </p:spTree>
    <p:extLst>
      <p:ext uri="{BB962C8B-B14F-4D97-AF65-F5344CB8AC3E}">
        <p14:creationId xmlns:p14="http://schemas.microsoft.com/office/powerpoint/2010/main" val="26919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8742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85000" lnSpcReduction="20000"/>
          </a:bodyPr>
          <a:lstStyle/>
          <a:p>
            <a:pPr>
              <a:lnSpc>
                <a:spcPct val="120000"/>
              </a:lnSpc>
              <a:spcBef>
                <a:spcPts val="600"/>
              </a:spcBef>
            </a:pPr>
            <a:r>
              <a:rPr lang="en-GB" sz="4800" dirty="0" smtClean="0"/>
              <a:t>Revelation </a:t>
            </a:r>
            <a:r>
              <a:rPr lang="en-GB" sz="4800" dirty="0"/>
              <a:t>4:1-2 After these things I looked, and behold, a door standing open in heaven, and the first voice which I had heard, like the sound of a trumpet speaking with me, said, "Come up here, and I will show you what must take place after these things." </a:t>
            </a:r>
            <a:endParaRPr lang="en-GB" sz="4800" dirty="0" smtClean="0"/>
          </a:p>
          <a:p>
            <a:pPr>
              <a:lnSpc>
                <a:spcPct val="120000"/>
              </a:lnSpc>
              <a:spcBef>
                <a:spcPts val="600"/>
              </a:spcBef>
            </a:pPr>
            <a:r>
              <a:rPr lang="en-GB" sz="4800" dirty="0" smtClean="0"/>
              <a:t>You have to accept the invitation</a:t>
            </a:r>
          </a:p>
          <a:p>
            <a:pPr>
              <a:lnSpc>
                <a:spcPct val="120000"/>
              </a:lnSpc>
              <a:spcBef>
                <a:spcPts val="600"/>
              </a:spcBef>
            </a:pPr>
            <a:r>
              <a:rPr lang="en-GB" sz="4800" dirty="0" smtClean="0"/>
              <a:t>This begins the pathway of responsibility</a:t>
            </a:r>
          </a:p>
        </p:txBody>
      </p:sp>
    </p:spTree>
    <p:extLst>
      <p:ext uri="{BB962C8B-B14F-4D97-AF65-F5344CB8AC3E}">
        <p14:creationId xmlns:p14="http://schemas.microsoft.com/office/powerpoint/2010/main" val="29173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940158"/>
            <a:ext cx="9144000" cy="5917842"/>
          </a:xfrm>
        </p:spPr>
        <p:txBody>
          <a:bodyPr>
            <a:normAutofit/>
          </a:bodyPr>
          <a:lstStyle/>
          <a:p>
            <a:pPr marL="360000" indent="-360000">
              <a:spcBef>
                <a:spcPts val="1800"/>
              </a:spcBef>
            </a:pPr>
            <a:r>
              <a:rPr lang="en-GB" altLang="en-US" sz="4800" dirty="0">
                <a:effectLst>
                  <a:outerShdw blurRad="38100" dist="38100" dir="2700000" algn="tl">
                    <a:srgbClr val="000000">
                      <a:alpha val="43137"/>
                    </a:srgbClr>
                  </a:outerShdw>
                </a:effectLst>
              </a:rPr>
              <a:t>What is our </a:t>
            </a:r>
            <a:r>
              <a:rPr lang="en-GB" altLang="en-US" sz="4800" dirty="0" smtClean="0">
                <a:effectLst>
                  <a:outerShdw blurRad="38100" dist="38100" dir="2700000" algn="tl">
                    <a:srgbClr val="000000">
                      <a:alpha val="43137"/>
                    </a:srgbClr>
                  </a:outerShdw>
                </a:effectLst>
              </a:rPr>
              <a:t>spirit?</a:t>
            </a:r>
          </a:p>
          <a:p>
            <a:pPr marL="360000" indent="-360000">
              <a:spcBef>
                <a:spcPts val="1800"/>
              </a:spcBef>
            </a:pPr>
            <a:r>
              <a:rPr lang="en-GB" altLang="en-US" sz="4800" dirty="0" smtClean="0">
                <a:effectLst>
                  <a:outerShdw blurRad="38100" dist="38100" dir="2700000" algn="tl">
                    <a:srgbClr val="000000">
                      <a:alpha val="43137"/>
                    </a:srgbClr>
                  </a:outerShdw>
                </a:effectLst>
              </a:rPr>
              <a:t>Where does our spirit come from?</a:t>
            </a:r>
          </a:p>
          <a:p>
            <a:pPr marL="360000" indent="-360000">
              <a:spcBef>
                <a:spcPts val="1800"/>
              </a:spcBef>
            </a:pPr>
            <a:r>
              <a:rPr lang="en-GB" altLang="en-US" sz="4800" dirty="0" smtClean="0">
                <a:effectLst>
                  <a:outerShdw blurRad="38100" dist="38100" dir="2700000" algn="tl">
                    <a:srgbClr val="000000">
                      <a:alpha val="43137"/>
                    </a:srgbClr>
                  </a:outerShdw>
                </a:effectLst>
              </a:rPr>
              <a:t>What is our spirit made of?</a:t>
            </a:r>
          </a:p>
          <a:p>
            <a:pPr marL="360000" indent="-360000">
              <a:spcBef>
                <a:spcPts val="1800"/>
              </a:spcBef>
            </a:pPr>
            <a:r>
              <a:rPr lang="en-GB" altLang="en-US" sz="4800" dirty="0" smtClean="0">
                <a:effectLst>
                  <a:outerShdw blurRad="38100" dist="38100" dir="2700000" algn="tl">
                    <a:srgbClr val="000000">
                      <a:alpha val="43137"/>
                    </a:srgbClr>
                  </a:outerShdw>
                </a:effectLst>
              </a:rPr>
              <a:t>Where is our spirit?</a:t>
            </a:r>
          </a:p>
          <a:p>
            <a:pPr marL="360000" indent="-360000">
              <a:spcBef>
                <a:spcPts val="1800"/>
              </a:spcBef>
            </a:pPr>
            <a:r>
              <a:rPr lang="en-GB" altLang="en-US" sz="4800" dirty="0" smtClean="0">
                <a:effectLst>
                  <a:outerShdw blurRad="38100" dist="38100" dir="2700000" algn="tl">
                    <a:srgbClr val="000000">
                      <a:alpha val="43137"/>
                    </a:srgbClr>
                  </a:outerShdw>
                </a:effectLst>
              </a:rPr>
              <a:t>What does our spirit do?</a:t>
            </a:r>
          </a:p>
          <a:p>
            <a:pPr marL="360000" indent="-360000">
              <a:spcBef>
                <a:spcPts val="1800"/>
              </a:spcBef>
            </a:pPr>
            <a:r>
              <a:rPr lang="en-GB" altLang="en-US" sz="4800" dirty="0" smtClean="0">
                <a:effectLst>
                  <a:outerShdw blurRad="38100" dist="38100" dir="2700000" algn="tl">
                    <a:srgbClr val="000000">
                      <a:alpha val="43137"/>
                    </a:srgbClr>
                  </a:outerShdw>
                </a:effectLst>
              </a:rPr>
              <a:t>How do we engage our spirit?</a:t>
            </a:r>
          </a:p>
          <a:p>
            <a:pPr marL="360000" indent="-360000">
              <a:spcBef>
                <a:spcPts val="600"/>
              </a:spcBef>
            </a:pPr>
            <a:endParaRPr lang="en-GB" altLang="en-US" sz="40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298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4867">
                                            <p:txEl>
                                              <p:pRg st="5" end="5"/>
                                            </p:txEl>
                                          </p:spTgt>
                                        </p:tgtEl>
                                        <p:attrNameLst>
                                          <p:attrName>style.visibility</p:attrName>
                                        </p:attrNameLst>
                                      </p:cBhvr>
                                      <p:to>
                                        <p:strVal val="visible"/>
                                      </p:to>
                                    </p:set>
                                    <p:animEffect transition="in" filter="dissolve">
                                      <p:cBhvr>
                                        <p:cTn id="32" dur="500"/>
                                        <p:tgtEl>
                                          <p:spTgt spid="164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a:bodyPr>
          <a:lstStyle/>
          <a:p>
            <a:pPr marL="360000" indent="-360000">
              <a:spcBef>
                <a:spcPts val="600"/>
              </a:spcBef>
            </a:pPr>
            <a:r>
              <a:rPr lang="en-GB" altLang="en-US" sz="4000" dirty="0">
                <a:effectLst>
                  <a:outerShdw blurRad="38100" dist="38100" dir="2700000" algn="tl">
                    <a:srgbClr val="000000">
                      <a:alpha val="43137"/>
                    </a:srgbClr>
                  </a:outerShdw>
                </a:effectLst>
              </a:rPr>
              <a:t>1 John 5:5 This is the message we have heard from Him and announce to you, that God is Light, </a:t>
            </a:r>
          </a:p>
          <a:p>
            <a:pPr marL="360000" indent="-360000">
              <a:spcBef>
                <a:spcPts val="600"/>
              </a:spcBef>
            </a:pPr>
            <a:r>
              <a:rPr lang="en-GB" altLang="en-US" sz="4000" dirty="0">
                <a:effectLst>
                  <a:outerShdw blurRad="38100" dist="38100" dir="2700000" algn="tl">
                    <a:srgbClr val="000000">
                      <a:alpha val="43137"/>
                    </a:srgbClr>
                  </a:outerShdw>
                </a:effectLst>
              </a:rPr>
              <a:t>John 4:24 God is spirit, and those who worship Him must worship in spirit and truth.”</a:t>
            </a:r>
          </a:p>
          <a:p>
            <a:pPr marL="360000" indent="-360000">
              <a:spcBef>
                <a:spcPts val="600"/>
              </a:spcBef>
            </a:pPr>
            <a:r>
              <a:rPr lang="en-GB" altLang="en-US" sz="4000" dirty="0" smtClean="0">
                <a:effectLst>
                  <a:outerShdw blurRad="38100" dist="38100" dir="2700000" algn="tl">
                    <a:srgbClr val="000000">
                      <a:alpha val="43137"/>
                    </a:srgbClr>
                  </a:outerShdw>
                </a:effectLst>
              </a:rPr>
              <a:t>God is spirit God is light</a:t>
            </a:r>
          </a:p>
          <a:p>
            <a:pPr marL="360000" indent="-360000">
              <a:spcBef>
                <a:spcPts val="600"/>
              </a:spcBef>
            </a:pPr>
            <a:r>
              <a:rPr lang="en-GB" altLang="en-US" sz="4000" dirty="0" smtClean="0">
                <a:effectLst>
                  <a:outerShdw blurRad="38100" dist="38100" dir="2700000" algn="tl">
                    <a:srgbClr val="000000">
                      <a:alpha val="43137"/>
                    </a:srgbClr>
                  </a:outerShdw>
                </a:effectLst>
              </a:rPr>
              <a:t>We are spirit and our spirit is light</a:t>
            </a: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483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We pre-existed in eternity as thoughts within the heart or mind of God</a:t>
            </a:r>
          </a:p>
          <a:p>
            <a:pPr marL="360000" indent="-360000">
              <a:spcBef>
                <a:spcPts val="600"/>
              </a:spcBef>
            </a:pPr>
            <a:r>
              <a:rPr lang="en-GB" altLang="en-US" sz="4000" dirty="0">
                <a:effectLst>
                  <a:outerShdw blurRad="38100" dist="38100" dir="2700000" algn="tl">
                    <a:srgbClr val="000000">
                      <a:alpha val="43137"/>
                    </a:srgbClr>
                  </a:outerShdw>
                </a:effectLst>
              </a:rPr>
              <a:t>Psa 139:13 For You formed my inward </a:t>
            </a:r>
            <a:r>
              <a:rPr lang="en-GB" altLang="en-US" sz="4000" dirty="0" smtClean="0">
                <a:effectLst>
                  <a:outerShdw blurRad="38100" dist="38100" dir="2700000" algn="tl">
                    <a:srgbClr val="000000">
                      <a:alpha val="43137"/>
                    </a:srgbClr>
                  </a:outerShdw>
                </a:effectLst>
              </a:rPr>
              <a:t>parts; You </a:t>
            </a:r>
            <a:r>
              <a:rPr lang="en-GB" altLang="en-US" sz="4000" dirty="0">
                <a:effectLst>
                  <a:outerShdw blurRad="38100" dist="38100" dir="2700000" algn="tl">
                    <a:srgbClr val="000000">
                      <a:alpha val="43137"/>
                    </a:srgbClr>
                  </a:outerShdw>
                </a:effectLst>
              </a:rPr>
              <a:t>wove me in my mother’s womb.</a:t>
            </a:r>
            <a:endParaRPr lang="en-GB" altLang="en-US" sz="4000" dirty="0" smtClean="0">
              <a:effectLst>
                <a:outerShdw blurRad="38100" dist="38100" dir="2700000" algn="tl">
                  <a:srgbClr val="000000">
                    <a:alpha val="43137"/>
                  </a:srgbClr>
                </a:outerShdw>
              </a:effectLst>
            </a:endParaRPr>
          </a:p>
          <a:p>
            <a:pPr marL="360000" indent="-360000">
              <a:spcBef>
                <a:spcPts val="600"/>
              </a:spcBef>
            </a:pPr>
            <a:r>
              <a:rPr lang="en-GB" altLang="en-US" sz="4000" dirty="0" smtClean="0">
                <a:effectLst>
                  <a:outerShdw blurRad="38100" dist="38100" dir="2700000" algn="tl">
                    <a:srgbClr val="000000">
                      <a:alpha val="43137"/>
                    </a:srgbClr>
                  </a:outerShdw>
                </a:effectLst>
              </a:rPr>
              <a:t>16 Your </a:t>
            </a:r>
            <a:r>
              <a:rPr lang="en-GB" altLang="en-US" sz="4000" dirty="0">
                <a:effectLst>
                  <a:outerShdw blurRad="38100" dist="38100" dir="2700000" algn="tl">
                    <a:srgbClr val="000000">
                      <a:alpha val="43137"/>
                    </a:srgbClr>
                  </a:outerShdw>
                </a:effectLst>
              </a:rPr>
              <a:t>eyes have seen my unformed </a:t>
            </a:r>
            <a:r>
              <a:rPr lang="en-GB" altLang="en-US" sz="4000" dirty="0" smtClean="0">
                <a:effectLst>
                  <a:outerShdw blurRad="38100" dist="38100" dir="2700000" algn="tl">
                    <a:srgbClr val="000000">
                      <a:alpha val="43137"/>
                    </a:srgbClr>
                  </a:outerShdw>
                </a:effectLst>
              </a:rPr>
              <a:t>substance And </a:t>
            </a:r>
            <a:r>
              <a:rPr lang="en-GB" altLang="en-US" sz="4000" dirty="0">
                <a:effectLst>
                  <a:outerShdw blurRad="38100" dist="38100" dir="2700000" algn="tl">
                    <a:srgbClr val="000000">
                      <a:alpha val="43137"/>
                    </a:srgbClr>
                  </a:outerShdw>
                </a:effectLst>
              </a:rPr>
              <a:t>in Your book were all </a:t>
            </a:r>
            <a:r>
              <a:rPr lang="en-GB" altLang="en-US" sz="4000" dirty="0" smtClean="0">
                <a:effectLst>
                  <a:outerShdw blurRad="38100" dist="38100" dir="2700000" algn="tl">
                    <a:srgbClr val="000000">
                      <a:alpha val="43137"/>
                    </a:srgbClr>
                  </a:outerShdw>
                </a:effectLst>
              </a:rPr>
              <a:t>written The </a:t>
            </a:r>
            <a:r>
              <a:rPr lang="en-GB" altLang="en-US" sz="4000" dirty="0">
                <a:effectLst>
                  <a:outerShdw blurRad="38100" dist="38100" dir="2700000" algn="tl">
                    <a:srgbClr val="000000">
                      <a:alpha val="43137"/>
                    </a:srgbClr>
                  </a:outerShdw>
                </a:effectLst>
              </a:rPr>
              <a:t>days that were ordained for </a:t>
            </a:r>
            <a:r>
              <a:rPr lang="en-GB" altLang="en-US" sz="4000" dirty="0" smtClean="0">
                <a:effectLst>
                  <a:outerShdw blurRad="38100" dist="38100" dir="2700000" algn="tl">
                    <a:srgbClr val="000000">
                      <a:alpha val="43137"/>
                    </a:srgbClr>
                  </a:outerShdw>
                </a:effectLst>
              </a:rPr>
              <a:t>me, When </a:t>
            </a:r>
            <a:r>
              <a:rPr lang="en-GB" altLang="en-US" sz="4000" dirty="0">
                <a:effectLst>
                  <a:outerShdw blurRad="38100" dist="38100" dir="2700000" algn="tl">
                    <a:srgbClr val="000000">
                      <a:alpha val="43137"/>
                    </a:srgbClr>
                  </a:outerShdw>
                </a:effectLst>
              </a:rPr>
              <a:t>as yet there was not one of them.</a:t>
            </a:r>
            <a:endParaRPr lang="en-GB" altLang="en-US" sz="4000" dirty="0" smtClean="0">
              <a:effectLst>
                <a:outerShdw blurRad="38100" dist="38100" dir="2700000" algn="tl">
                  <a:srgbClr val="000000">
                    <a:alpha val="43137"/>
                  </a:srgbClr>
                </a:outerShdw>
              </a:effectLst>
            </a:endParaRPr>
          </a:p>
          <a:p>
            <a:pPr marL="360000" indent="-360000">
              <a:spcBef>
                <a:spcPts val="600"/>
              </a:spcBef>
            </a:pPr>
            <a:endParaRPr lang="en-GB" alt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387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14:16-17 I will ask the Father, and He will give you another </a:t>
            </a:r>
            <a:r>
              <a:rPr lang="en-GB" sz="4400" dirty="0">
                <a:solidFill>
                  <a:srgbClr val="FFFF00"/>
                </a:solidFill>
              </a:rPr>
              <a:t>Helper</a:t>
            </a:r>
            <a:r>
              <a:rPr lang="en-GB" sz="4400" dirty="0"/>
              <a:t>, that He may be with you forever;  that is the </a:t>
            </a:r>
            <a:r>
              <a:rPr lang="en-GB" sz="4400" dirty="0">
                <a:solidFill>
                  <a:srgbClr val="FFFF00"/>
                </a:solidFill>
              </a:rPr>
              <a:t>Spirit of truth</a:t>
            </a:r>
            <a:r>
              <a:rPr lang="en-GB" sz="4400" dirty="0"/>
              <a:t>, whom the world cannot receive, because it does not see Him or know Him, but </a:t>
            </a:r>
            <a:r>
              <a:rPr lang="en-GB" sz="4400" dirty="0">
                <a:solidFill>
                  <a:srgbClr val="FFFF00"/>
                </a:solidFill>
              </a:rPr>
              <a:t>you know Him</a:t>
            </a:r>
            <a:r>
              <a:rPr lang="en-GB" sz="4400" dirty="0"/>
              <a:t> because </a:t>
            </a:r>
            <a:r>
              <a:rPr lang="en-GB" sz="4400" dirty="0">
                <a:solidFill>
                  <a:srgbClr val="FFFF00"/>
                </a:solidFill>
              </a:rPr>
              <a:t>He abides with you and will be in you</a:t>
            </a:r>
            <a:r>
              <a:rPr lang="en-GB" sz="4400" dirty="0"/>
              <a:t>.</a:t>
            </a:r>
          </a:p>
        </p:txBody>
      </p:sp>
    </p:spTree>
    <p:extLst>
      <p:ext uri="{BB962C8B-B14F-4D97-AF65-F5344CB8AC3E}">
        <p14:creationId xmlns:p14="http://schemas.microsoft.com/office/powerpoint/2010/main" val="107590716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fontScale="92500"/>
          </a:bodyPr>
          <a:lstStyle/>
          <a:p>
            <a:pPr marL="360000" indent="-360000">
              <a:spcBef>
                <a:spcPts val="600"/>
              </a:spcBef>
            </a:pPr>
            <a:r>
              <a:rPr lang="en-GB" altLang="en-US" sz="4000" dirty="0">
                <a:effectLst>
                  <a:outerShdw blurRad="38100" dist="38100" dir="2700000" algn="tl">
                    <a:srgbClr val="000000">
                      <a:alpha val="43137"/>
                    </a:srgbClr>
                  </a:outerShdw>
                </a:effectLst>
              </a:rPr>
              <a:t>Our spirit is our eternal essence it came from eternity and will return to it</a:t>
            </a:r>
          </a:p>
          <a:p>
            <a:pPr marL="360000" indent="-360000">
              <a:spcBef>
                <a:spcPts val="600"/>
              </a:spcBef>
            </a:pPr>
            <a:r>
              <a:rPr lang="en-GB" altLang="en-US" sz="4000" dirty="0" err="1">
                <a:effectLst>
                  <a:outerShdw blurRad="38100" dist="38100" dir="2700000" algn="tl">
                    <a:srgbClr val="000000">
                      <a:alpha val="43137"/>
                    </a:srgbClr>
                  </a:outerShdw>
                </a:effectLst>
              </a:rPr>
              <a:t>Pneuma</a:t>
            </a:r>
            <a:r>
              <a:rPr lang="en-GB" altLang="en-US" sz="4000" dirty="0">
                <a:effectLst>
                  <a:outerShdw blurRad="38100" dist="38100" dir="2700000" algn="tl">
                    <a:srgbClr val="000000">
                      <a:alpha val="43137"/>
                    </a:srgbClr>
                  </a:outerShdw>
                </a:effectLst>
              </a:rPr>
              <a:t>, </a:t>
            </a:r>
            <a:r>
              <a:rPr lang="en-GB" altLang="en-US" sz="4000" dirty="0" err="1">
                <a:effectLst>
                  <a:outerShdw blurRad="38100" dist="38100" dir="2700000" algn="tl">
                    <a:srgbClr val="000000">
                      <a:alpha val="43137"/>
                    </a:srgbClr>
                  </a:outerShdw>
                </a:effectLst>
              </a:rPr>
              <a:t>Ruach</a:t>
            </a:r>
            <a:r>
              <a:rPr lang="en-GB" altLang="en-US" sz="4000" dirty="0">
                <a:effectLst>
                  <a:outerShdw blurRad="38100" dist="38100" dir="2700000" algn="tl">
                    <a:srgbClr val="000000">
                      <a:alpha val="43137"/>
                    </a:srgbClr>
                  </a:outerShdw>
                </a:effectLst>
              </a:rPr>
              <a:t> spirit (Spirit), wind, or breath Our </a:t>
            </a:r>
            <a:r>
              <a:rPr lang="en-GB" altLang="en-US" sz="4000" dirty="0" smtClean="0">
                <a:effectLst>
                  <a:outerShdw blurRad="38100" dist="38100" dir="2700000" algn="tl">
                    <a:srgbClr val="000000">
                      <a:alpha val="43137"/>
                    </a:srgbClr>
                  </a:outerShdw>
                </a:effectLst>
              </a:rPr>
              <a:t>spirit entered our cells at conception</a:t>
            </a:r>
          </a:p>
          <a:p>
            <a:pPr marL="360000" indent="-360000">
              <a:spcBef>
                <a:spcPts val="600"/>
              </a:spcBef>
            </a:pPr>
            <a:r>
              <a:rPr lang="en-GB" altLang="en-US" sz="4000" dirty="0" smtClean="0">
                <a:effectLst>
                  <a:outerShdw blurRad="38100" dist="38100" dir="2700000" algn="tl">
                    <a:srgbClr val="000000">
                      <a:alpha val="43137"/>
                    </a:srgbClr>
                  </a:outerShdw>
                </a:effectLst>
              </a:rPr>
              <a:t>Our spirit is the centre of our being - our inner most being</a:t>
            </a:r>
          </a:p>
          <a:p>
            <a:pPr marL="360000" indent="-360000">
              <a:spcBef>
                <a:spcPts val="600"/>
              </a:spcBef>
            </a:pPr>
            <a:r>
              <a:rPr lang="en-GB" altLang="en-US" sz="4000" dirty="0" smtClean="0">
                <a:effectLst>
                  <a:outerShdw blurRad="38100" dist="38100" dir="2700000" algn="tl">
                    <a:srgbClr val="000000">
                      <a:alpha val="43137"/>
                    </a:srgbClr>
                  </a:outerShdw>
                </a:effectLst>
              </a:rPr>
              <a:t>Our spirit is the purest representation of our true self</a:t>
            </a:r>
          </a:p>
          <a:p>
            <a:pPr marL="360000" indent="-360000">
              <a:spcBef>
                <a:spcPts val="600"/>
              </a:spcBef>
            </a:pPr>
            <a:r>
              <a:rPr lang="en-GB" altLang="en-US" sz="4000" dirty="0">
                <a:effectLst>
                  <a:outerShdw blurRad="38100" dist="38100" dir="2700000" algn="tl">
                    <a:srgbClr val="000000">
                      <a:alpha val="43137"/>
                    </a:srgbClr>
                  </a:outerShdw>
                </a:effectLst>
              </a:rPr>
              <a:t>Our spirit is not limited by time and space </a:t>
            </a:r>
            <a:r>
              <a:rPr lang="en-GB" altLang="en-US" sz="4000" dirty="0" smtClean="0">
                <a:effectLst>
                  <a:outerShdw blurRad="38100" dist="38100" dir="2700000" algn="tl">
                    <a:srgbClr val="000000">
                      <a:alpha val="43137"/>
                    </a:srgbClr>
                  </a:outerShdw>
                </a:effectLst>
              </a:rPr>
              <a:t>TARDIS</a:t>
            </a:r>
          </a:p>
        </p:txBody>
      </p:sp>
    </p:spTree>
    <p:extLst>
      <p:ext uri="{BB962C8B-B14F-4D97-AF65-F5344CB8AC3E}">
        <p14:creationId xmlns:p14="http://schemas.microsoft.com/office/powerpoint/2010/main" val="49034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Red blood cells contain no DNA no nucleus carry oxygen breath to the brain</a:t>
            </a:r>
          </a:p>
          <a:p>
            <a:pPr marL="360000" indent="-360000">
              <a:spcBef>
                <a:spcPts val="600"/>
              </a:spcBef>
            </a:pPr>
            <a:r>
              <a:rPr lang="en-GB" altLang="en-US" sz="4000" dirty="0" smtClean="0">
                <a:effectLst>
                  <a:outerShdw blurRad="38100" dist="38100" dir="2700000" algn="tl">
                    <a:srgbClr val="000000">
                      <a:alpha val="43137"/>
                    </a:srgbClr>
                  </a:outerShdw>
                </a:effectLst>
              </a:rPr>
              <a:t>The life is in the blood,  red cells breath</a:t>
            </a:r>
            <a:br>
              <a:rPr lang="en-GB" altLang="en-US" sz="4000" dirty="0" smtClean="0">
                <a:effectLst>
                  <a:outerShdw blurRad="38100" dist="38100" dir="2700000" algn="tl">
                    <a:srgbClr val="000000">
                      <a:alpha val="43137"/>
                    </a:srgbClr>
                  </a:outerShdw>
                </a:effectLst>
              </a:rPr>
            </a:br>
            <a:r>
              <a:rPr lang="en-GB" altLang="en-US" sz="4000" dirty="0" smtClean="0">
                <a:effectLst>
                  <a:outerShdw blurRad="38100" dist="38100" dir="2700000" algn="tl">
                    <a:srgbClr val="000000">
                      <a:alpha val="43137"/>
                    </a:srgbClr>
                  </a:outerShdw>
                </a:effectLst>
              </a:rPr>
              <a:t>This can be programmed by the spirit</a:t>
            </a:r>
          </a:p>
          <a:p>
            <a:pPr marL="360000" indent="-360000">
              <a:spcBef>
                <a:spcPts val="600"/>
              </a:spcBef>
            </a:pPr>
            <a:r>
              <a:rPr lang="en-GB" altLang="en-US" sz="4000" dirty="0" smtClean="0">
                <a:effectLst>
                  <a:outerShdw blurRad="38100" dist="38100" dir="2700000" algn="tl">
                    <a:srgbClr val="000000">
                      <a:alpha val="43137"/>
                    </a:srgbClr>
                  </a:outerShdw>
                </a:effectLst>
              </a:rPr>
              <a:t>White blood cells contain record of 22 + 22 autosomes generational genetic programming &amp; 1+1 chromosomes</a:t>
            </a:r>
          </a:p>
          <a:p>
            <a:pPr marL="360000" indent="-360000">
              <a:spcBef>
                <a:spcPts val="600"/>
              </a:spcBef>
            </a:pPr>
            <a:r>
              <a:rPr lang="en-GB" altLang="en-US" sz="4000" dirty="0" smtClean="0">
                <a:effectLst>
                  <a:outerShdw blurRad="38100" dist="38100" dir="2700000" algn="tl">
                    <a:srgbClr val="000000">
                      <a:alpha val="43137"/>
                    </a:srgbClr>
                  </a:outerShdw>
                </a:effectLst>
              </a:rPr>
              <a:t>Our DNA can be epigenetically re-sequenced by frequency, light, sound also by trauma and nurture</a:t>
            </a:r>
          </a:p>
        </p:txBody>
      </p:sp>
    </p:spTree>
    <p:extLst>
      <p:ext uri="{BB962C8B-B14F-4D97-AF65-F5344CB8AC3E}">
        <p14:creationId xmlns:p14="http://schemas.microsoft.com/office/powerpoint/2010/main" val="28925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rmAutofit lnSpcReduction="10000"/>
          </a:bodyPr>
          <a:lstStyle/>
          <a:p>
            <a:pPr marL="360000" indent="-360000">
              <a:spcBef>
                <a:spcPts val="600"/>
              </a:spcBef>
            </a:pPr>
            <a:r>
              <a:rPr lang="en-GB" altLang="en-US" sz="4000" dirty="0" smtClean="0">
                <a:effectLst>
                  <a:outerShdw blurRad="38100" dist="38100" dir="2700000" algn="tl">
                    <a:srgbClr val="000000">
                      <a:alpha val="43137"/>
                    </a:srgbClr>
                  </a:outerShdw>
                </a:effectLst>
              </a:rPr>
              <a:t>Our spirit is a dimensional place that God dwells in and can dwell in God</a:t>
            </a:r>
          </a:p>
          <a:p>
            <a:pPr marL="360000" indent="-360000">
              <a:spcBef>
                <a:spcPts val="600"/>
              </a:spcBef>
            </a:pPr>
            <a:r>
              <a:rPr lang="en-GB" altLang="en-US" sz="4000" dirty="0">
                <a:effectLst>
                  <a:outerShdw blurRad="38100" dist="38100" dir="2700000" algn="tl">
                    <a:srgbClr val="000000">
                      <a:alpha val="43137"/>
                    </a:srgbClr>
                  </a:outerShdw>
                </a:effectLst>
              </a:rPr>
              <a:t>John 14:16 I will ask the Father, and He will give you another Helper</a:t>
            </a:r>
            <a:r>
              <a:rPr lang="en-GB" altLang="en-US" sz="4000" dirty="0" smtClean="0">
                <a:effectLst>
                  <a:outerShdw blurRad="38100" dist="38100" dir="2700000" algn="tl">
                    <a:srgbClr val="000000">
                      <a:alpha val="43137"/>
                    </a:srgbClr>
                  </a:outerShdw>
                </a:effectLst>
              </a:rPr>
              <a:t>,… 17 </a:t>
            </a:r>
            <a:r>
              <a:rPr lang="en-GB" altLang="en-US" sz="4000" dirty="0">
                <a:effectLst>
                  <a:outerShdw blurRad="38100" dist="38100" dir="2700000" algn="tl">
                    <a:srgbClr val="000000">
                      <a:alpha val="43137"/>
                    </a:srgbClr>
                  </a:outerShdw>
                </a:effectLst>
              </a:rPr>
              <a:t>that is the Spirit of truth, </a:t>
            </a:r>
            <a:r>
              <a:rPr lang="en-GB" altLang="en-US" sz="4000" dirty="0" smtClean="0">
                <a:effectLst>
                  <a:outerShdw blurRad="38100" dist="38100" dir="2700000" algn="tl">
                    <a:srgbClr val="000000">
                      <a:alpha val="43137"/>
                    </a:srgbClr>
                  </a:outerShdw>
                </a:effectLst>
              </a:rPr>
              <a:t>.. He </a:t>
            </a:r>
            <a:r>
              <a:rPr lang="en-GB" altLang="en-US" sz="4000" dirty="0">
                <a:effectLst>
                  <a:outerShdw blurRad="38100" dist="38100" dir="2700000" algn="tl">
                    <a:srgbClr val="000000">
                      <a:alpha val="43137"/>
                    </a:srgbClr>
                  </a:outerShdw>
                </a:effectLst>
              </a:rPr>
              <a:t>abides with you and will be in you.</a:t>
            </a:r>
            <a:endParaRPr lang="en-GB" altLang="en-US" sz="4000" dirty="0" smtClean="0">
              <a:effectLst>
                <a:outerShdw blurRad="38100" dist="38100" dir="2700000" algn="tl">
                  <a:srgbClr val="000000">
                    <a:alpha val="43137"/>
                  </a:srgbClr>
                </a:outerShdw>
              </a:effectLst>
            </a:endParaRPr>
          </a:p>
          <a:p>
            <a:pPr marL="360000" indent="-360000">
              <a:spcBef>
                <a:spcPts val="600"/>
              </a:spcBef>
            </a:pPr>
            <a:r>
              <a:rPr lang="en-GB" altLang="en-US" sz="4000" dirty="0">
                <a:effectLst>
                  <a:outerShdw blurRad="38100" dist="38100" dir="2700000" algn="tl">
                    <a:srgbClr val="000000">
                      <a:alpha val="43137"/>
                    </a:srgbClr>
                  </a:outerShdw>
                </a:effectLst>
              </a:rPr>
              <a:t>John 14:20 In that day you will know that I am in My Father, and you in Me, and I in you. 23 </a:t>
            </a:r>
            <a:r>
              <a:rPr lang="en-GB" altLang="en-US" sz="4000" dirty="0" smtClean="0">
                <a:effectLst>
                  <a:outerShdw blurRad="38100" dist="38100" dir="2700000" algn="tl">
                    <a:srgbClr val="000000">
                      <a:alpha val="43137"/>
                    </a:srgbClr>
                  </a:outerShdw>
                </a:effectLst>
              </a:rPr>
              <a:t>… We </a:t>
            </a:r>
            <a:r>
              <a:rPr lang="en-GB" altLang="en-US" sz="4000" dirty="0">
                <a:effectLst>
                  <a:outerShdw blurRad="38100" dist="38100" dir="2700000" algn="tl">
                    <a:srgbClr val="000000">
                      <a:alpha val="43137"/>
                    </a:srgbClr>
                  </a:outerShdw>
                </a:effectLst>
              </a:rPr>
              <a:t>will come to him and make Our abode with him.</a:t>
            </a:r>
          </a:p>
        </p:txBody>
      </p:sp>
    </p:spTree>
    <p:extLst>
      <p:ext uri="{BB962C8B-B14F-4D97-AF65-F5344CB8AC3E}">
        <p14:creationId xmlns:p14="http://schemas.microsoft.com/office/powerpoint/2010/main" val="341239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0"/>
            <a:ext cx="8229600" cy="822325"/>
          </a:xfrm>
          <a:noFill/>
        </p:spPr>
        <p:txBody>
          <a:bodyPr anchor="t">
            <a:normAutofit fontScale="90000"/>
          </a:bodyPr>
          <a:lstStyle/>
          <a:p>
            <a:r>
              <a:rPr lang="en-GB" dirty="0">
                <a:effectLst>
                  <a:outerShdw blurRad="38100" dist="38100" dir="2700000" algn="tl">
                    <a:srgbClr val="000000">
                      <a:alpha val="43137"/>
                    </a:srgbClr>
                  </a:outerShdw>
                </a:effectLst>
              </a:rPr>
              <a:t>Engaging God First Love</a:t>
            </a:r>
            <a:endParaRPr lang="en-GB" altLang="en-US" dirty="0">
              <a:effectLst>
                <a:outerShdw blurRad="38100" dist="38100" dir="2700000" algn="tl">
                  <a:srgbClr val="000000">
                    <a:alpha val="43137"/>
                  </a:srgbClr>
                </a:outerShdw>
              </a:effectLst>
            </a:endParaRPr>
          </a:p>
        </p:txBody>
      </p:sp>
      <p:sp>
        <p:nvSpPr>
          <p:cNvPr id="164867" name="Rectangle 3"/>
          <p:cNvSpPr>
            <a:spLocks noGrp="1" noChangeArrowheads="1"/>
          </p:cNvSpPr>
          <p:nvPr>
            <p:ph idx="1"/>
          </p:nvPr>
        </p:nvSpPr>
        <p:spPr>
          <a:xfrm>
            <a:off x="0" y="836613"/>
            <a:ext cx="9144000" cy="6021387"/>
          </a:xfrm>
        </p:spPr>
        <p:txBody>
          <a:bodyPr>
            <a:noAutofit/>
          </a:bodyPr>
          <a:lstStyle/>
          <a:p>
            <a:pPr marL="360000" indent="-360000">
              <a:spcBef>
                <a:spcPts val="600"/>
              </a:spcBef>
            </a:pPr>
            <a:r>
              <a:rPr lang="en-GB" altLang="en-US" sz="4000" dirty="0" smtClean="0">
                <a:effectLst>
                  <a:outerShdw blurRad="38100" dist="38100" dir="2700000" algn="tl">
                    <a:srgbClr val="000000">
                      <a:alpha val="43137"/>
                    </a:srgbClr>
                  </a:outerShdw>
                </a:effectLst>
              </a:rPr>
              <a:t>We are a spirit we have a soul that lives in a body (an earth suit) </a:t>
            </a:r>
          </a:p>
          <a:p>
            <a:pPr marL="360000" indent="-360000">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are spirit </a:t>
            </a:r>
            <a:r>
              <a:rPr lang="en-GB" altLang="en-US" sz="4000" dirty="0" smtClean="0">
                <a:effectLst>
                  <a:outerShdw blurRad="38100" dist="38100" dir="2700000" algn="tl">
                    <a:srgbClr val="000000">
                      <a:alpha val="43137"/>
                    </a:srgbClr>
                  </a:outerShdw>
                </a:effectLst>
              </a:rPr>
              <a:t>the eternal </a:t>
            </a:r>
            <a:r>
              <a:rPr lang="en-GB" altLang="en-US" sz="4000" dirty="0">
                <a:effectLst>
                  <a:outerShdw blurRad="38100" dist="38100" dir="2700000" algn="tl">
                    <a:srgbClr val="000000">
                      <a:alpha val="43137"/>
                    </a:srgbClr>
                  </a:outerShdw>
                </a:effectLst>
              </a:rPr>
              <a:t>essence of God within that receives spiritual revelation</a:t>
            </a:r>
            <a:r>
              <a:rPr lang="en-GB" altLang="en-US" sz="4000" dirty="0" smtClean="0">
                <a:effectLst>
                  <a:outerShdw blurRad="38100" dist="38100" dir="2700000" algn="tl">
                    <a:srgbClr val="000000">
                      <a:alpha val="43137"/>
                    </a:srgbClr>
                  </a:outerShdw>
                </a:effectLst>
              </a:rPr>
              <a:t>.</a:t>
            </a:r>
          </a:p>
          <a:p>
            <a:pPr marL="360000" indent="-360000">
              <a:lnSpc>
                <a:spcPct val="90000"/>
              </a:lnSpc>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are a spirit being that is God conscious</a:t>
            </a:r>
          </a:p>
          <a:p>
            <a:pPr marL="360000" indent="-360000">
              <a:lnSpc>
                <a:spcPct val="90000"/>
              </a:lnSpc>
              <a:spcBef>
                <a:spcPts val="600"/>
              </a:spcBef>
            </a:pPr>
            <a:r>
              <a:rPr lang="en-GB" altLang="en-US" sz="4000" dirty="0" smtClean="0">
                <a:effectLst>
                  <a:outerShdw blurRad="38100" dist="38100" dir="2700000" algn="tl">
                    <a:srgbClr val="000000">
                      <a:alpha val="43137"/>
                    </a:srgbClr>
                  </a:outerShdw>
                </a:effectLst>
              </a:rPr>
              <a:t>We </a:t>
            </a:r>
            <a:r>
              <a:rPr lang="en-GB" altLang="en-US" sz="4000" dirty="0">
                <a:effectLst>
                  <a:outerShdw blurRad="38100" dist="38100" dir="2700000" algn="tl">
                    <a:srgbClr val="000000">
                      <a:alpha val="43137"/>
                    </a:srgbClr>
                  </a:outerShdw>
                </a:effectLst>
              </a:rPr>
              <a:t>have a soul that is self conscious and makes us a human being</a:t>
            </a:r>
          </a:p>
          <a:p>
            <a:pPr marL="360000" indent="-360000">
              <a:lnSpc>
                <a:spcPct val="90000"/>
              </a:lnSpc>
              <a:spcBef>
                <a:spcPts val="600"/>
              </a:spcBef>
            </a:pPr>
            <a:r>
              <a:rPr lang="en-GB" altLang="en-US" sz="4000" dirty="0">
                <a:effectLst>
                  <a:outerShdw blurRad="38100" dist="38100" dir="2700000" algn="tl">
                    <a:srgbClr val="000000">
                      <a:alpha val="43137"/>
                    </a:srgbClr>
                  </a:outerShdw>
                </a:effectLst>
              </a:rPr>
              <a:t>Our spirit and soul makes us a living </a:t>
            </a:r>
            <a:r>
              <a:rPr lang="en-GB" altLang="en-US" sz="4000" dirty="0" smtClean="0">
                <a:effectLst>
                  <a:outerShdw blurRad="38100" dist="38100" dir="2700000" algn="tl">
                    <a:srgbClr val="000000">
                      <a:alpha val="43137"/>
                    </a:srgbClr>
                  </a:outerShdw>
                </a:effectLst>
              </a:rPr>
              <a:t>being</a:t>
            </a:r>
          </a:p>
        </p:txBody>
      </p:sp>
    </p:spTree>
    <p:extLst>
      <p:ext uri="{BB962C8B-B14F-4D97-AF65-F5344CB8AC3E}">
        <p14:creationId xmlns:p14="http://schemas.microsoft.com/office/powerpoint/2010/main" val="1380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dissolve">
                                      <p:cBhvr>
                                        <p:cTn id="7" dur="500"/>
                                        <p:tgtEl>
                                          <p:spTgt spid="164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7">
                                            <p:txEl>
                                              <p:pRg st="1" end="1"/>
                                            </p:txEl>
                                          </p:spTgt>
                                        </p:tgtEl>
                                        <p:attrNameLst>
                                          <p:attrName>style.visibility</p:attrName>
                                        </p:attrNameLst>
                                      </p:cBhvr>
                                      <p:to>
                                        <p:strVal val="visible"/>
                                      </p:to>
                                    </p:set>
                                    <p:animEffect transition="in" filter="dissolve">
                                      <p:cBhvr>
                                        <p:cTn id="12" dur="500"/>
                                        <p:tgtEl>
                                          <p:spTgt spid="164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7">
                                            <p:txEl>
                                              <p:pRg st="2" end="2"/>
                                            </p:txEl>
                                          </p:spTgt>
                                        </p:tgtEl>
                                        <p:attrNameLst>
                                          <p:attrName>style.visibility</p:attrName>
                                        </p:attrNameLst>
                                      </p:cBhvr>
                                      <p:to>
                                        <p:strVal val="visible"/>
                                      </p:to>
                                    </p:set>
                                    <p:animEffect transition="in" filter="dissolve">
                                      <p:cBhvr>
                                        <p:cTn id="17" dur="500"/>
                                        <p:tgtEl>
                                          <p:spTgt spid="164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64867">
                                            <p:txEl>
                                              <p:pRg st="3" end="3"/>
                                            </p:txEl>
                                          </p:spTgt>
                                        </p:tgtEl>
                                        <p:attrNameLst>
                                          <p:attrName>style.visibility</p:attrName>
                                        </p:attrNameLst>
                                      </p:cBhvr>
                                      <p:to>
                                        <p:strVal val="visible"/>
                                      </p:to>
                                    </p:set>
                                    <p:animEffect transition="in" filter="dissolve">
                                      <p:cBhvr>
                                        <p:cTn id="22" dur="500"/>
                                        <p:tgtEl>
                                          <p:spTgt spid="164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4867">
                                            <p:txEl>
                                              <p:pRg st="4" end="4"/>
                                            </p:txEl>
                                          </p:spTgt>
                                        </p:tgtEl>
                                        <p:attrNameLst>
                                          <p:attrName>style.visibility</p:attrName>
                                        </p:attrNameLst>
                                      </p:cBhvr>
                                      <p:to>
                                        <p:strVal val="visible"/>
                                      </p:to>
                                    </p:set>
                                    <p:animEffect transition="in" filter="dissolve">
                                      <p:cBhvr>
                                        <p:cTn id="27" dur="500"/>
                                        <p:tgtEl>
                                          <p:spTgt spid="164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5" name="Rectangle 3"/>
          <p:cNvSpPr>
            <a:spLocks noChangeArrowheads="1"/>
          </p:cNvSpPr>
          <p:nvPr/>
        </p:nvSpPr>
        <p:spPr bwMode="auto">
          <a:xfrm>
            <a:off x="0" y="981075"/>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normAutofit/>
          </a:bodyPr>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pPr marL="360000" indent="-360000" algn="l">
              <a:spcBef>
                <a:spcPts val="600"/>
              </a:spcBef>
              <a:buClr>
                <a:srgbClr val="FFFF00"/>
              </a:buClr>
              <a:buFont typeface="Arial" panose="020B0604020202020204" pitchFamily="34" charset="0"/>
              <a:buChar char="•"/>
            </a:pPr>
            <a:endParaRPr lang="en-US" altLang="en-US" sz="4800" dirty="0">
              <a:solidFill>
                <a:prstClr val="white"/>
              </a:solidFill>
              <a:latin typeface="Calibri"/>
            </a:endParaRPr>
          </a:p>
        </p:txBody>
      </p:sp>
      <p:sp>
        <p:nvSpPr>
          <p:cNvPr id="151556" name="Rectangle 4"/>
          <p:cNvSpPr>
            <a:spLocks noChangeArrowheads="1"/>
          </p:cNvSpPr>
          <p:nvPr/>
        </p:nvSpPr>
        <p:spPr bwMode="auto">
          <a:xfrm>
            <a:off x="468313" y="0"/>
            <a:ext cx="8229600"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r>
              <a:rPr lang="en-GB" sz="4800" dirty="0">
                <a:solidFill>
                  <a:srgbClr val="FFFF00"/>
                </a:solidFill>
              </a:rPr>
              <a:t>Engaging God First Love</a:t>
            </a:r>
            <a:endParaRPr lang="en-GB" altLang="en-US" dirty="0">
              <a:solidFill>
                <a:srgbClr val="FFFF00"/>
              </a:solidFill>
            </a:endParaRPr>
          </a:p>
        </p:txBody>
      </p:sp>
      <p:sp>
        <p:nvSpPr>
          <p:cNvPr id="4" name="Rectangle 3"/>
          <p:cNvSpPr>
            <a:spLocks noChangeArrowheads="1"/>
          </p:cNvSpPr>
          <p:nvPr/>
        </p:nvSpPr>
        <p:spPr bwMode="auto">
          <a:xfrm>
            <a:off x="0" y="981075"/>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normAutofit lnSpcReduction="10000"/>
          </a:bodyPr>
          <a:lstStyle>
            <a:lvl1pPr algn="ctr">
              <a:defRPr sz="4400">
                <a:solidFill>
                  <a:srgbClr val="009900"/>
                </a:solidFill>
                <a:effectLst>
                  <a:outerShdw blurRad="38100" dist="38100" dir="2700000" algn="tl">
                    <a:srgbClr val="000000"/>
                  </a:outerShdw>
                </a:effectLst>
                <a:latin typeface="Tahoma" pitchFamily="34" charset="0"/>
                <a:cs typeface="Arial" charset="0"/>
              </a:defRPr>
            </a:lvl1pPr>
            <a:lvl2pPr algn="ctr">
              <a:defRPr sz="4400">
                <a:solidFill>
                  <a:srgbClr val="009900"/>
                </a:solidFill>
                <a:effectLst>
                  <a:outerShdw blurRad="38100" dist="38100" dir="2700000" algn="tl">
                    <a:srgbClr val="000000"/>
                  </a:outerShdw>
                </a:effectLst>
                <a:latin typeface="Tahoma" pitchFamily="34" charset="0"/>
                <a:cs typeface="Arial" charset="0"/>
              </a:defRPr>
            </a:lvl2pPr>
            <a:lvl3pPr algn="ctr">
              <a:defRPr sz="4400">
                <a:solidFill>
                  <a:srgbClr val="009900"/>
                </a:solidFill>
                <a:effectLst>
                  <a:outerShdw blurRad="38100" dist="38100" dir="2700000" algn="tl">
                    <a:srgbClr val="000000"/>
                  </a:outerShdw>
                </a:effectLst>
                <a:latin typeface="Tahoma" pitchFamily="34" charset="0"/>
                <a:cs typeface="Arial" charset="0"/>
              </a:defRPr>
            </a:lvl3pPr>
            <a:lvl4pPr algn="ctr">
              <a:defRPr sz="4400">
                <a:solidFill>
                  <a:srgbClr val="009900"/>
                </a:solidFill>
                <a:effectLst>
                  <a:outerShdw blurRad="38100" dist="38100" dir="2700000" algn="tl">
                    <a:srgbClr val="000000"/>
                  </a:outerShdw>
                </a:effectLst>
                <a:latin typeface="Tahoma" pitchFamily="34" charset="0"/>
                <a:cs typeface="Arial" charset="0"/>
              </a:defRPr>
            </a:lvl4pPr>
            <a:lvl5pPr algn="ctr">
              <a:defRPr sz="4400">
                <a:solidFill>
                  <a:srgbClr val="009900"/>
                </a:solidFill>
                <a:effectLst>
                  <a:outerShdw blurRad="38100" dist="38100" dir="2700000" algn="tl">
                    <a:srgbClr val="000000"/>
                  </a:outerShdw>
                </a:effectLst>
                <a:latin typeface="Tahoma" pitchFamily="34" charset="0"/>
                <a:cs typeface="Arial" charset="0"/>
              </a:defRPr>
            </a:lvl5pPr>
            <a:lvl6pPr marL="4572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6pPr>
            <a:lvl7pPr marL="9144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7pPr>
            <a:lvl8pPr marL="13716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8pPr>
            <a:lvl9pPr marL="1828800" algn="ctr" fontAlgn="base">
              <a:spcBef>
                <a:spcPct val="0"/>
              </a:spcBef>
              <a:spcAft>
                <a:spcPct val="0"/>
              </a:spcAft>
              <a:defRPr sz="4400">
                <a:solidFill>
                  <a:srgbClr val="009900"/>
                </a:solidFill>
                <a:effectLst>
                  <a:outerShdw blurRad="38100" dist="38100" dir="2700000" algn="tl">
                    <a:srgbClr val="000000"/>
                  </a:outerShdw>
                </a:effectLst>
                <a:latin typeface="Tahoma" pitchFamily="34" charset="0"/>
                <a:cs typeface="Arial" charset="0"/>
              </a:defRPr>
            </a:lvl9pPr>
          </a:lstStyle>
          <a:p>
            <a:pPr marL="360000" indent="-360000" algn="l" defTabSz="914400" fontAlgn="auto">
              <a:spcBef>
                <a:spcPts val="600"/>
              </a:spcBef>
              <a:spcAft>
                <a:spcPts val="0"/>
              </a:spcAft>
              <a:buClr>
                <a:srgbClr val="FFFF00"/>
              </a:buClr>
              <a:buSzPct val="120000"/>
              <a:buFont typeface="Arial" pitchFamily="34" charset="0"/>
              <a:buChar char="•"/>
            </a:pPr>
            <a:r>
              <a:rPr lang="en-GB" altLang="en-US" sz="4000" dirty="0">
                <a:solidFill>
                  <a:prstClr val="white"/>
                </a:solidFill>
                <a:effectLst>
                  <a:outerShdw blurRad="38100" dist="38100" dir="2700000" algn="tl">
                    <a:srgbClr val="000000">
                      <a:alpha val="43137"/>
                    </a:srgbClr>
                  </a:outerShdw>
                </a:effectLst>
                <a:latin typeface="Calibri"/>
              </a:rPr>
              <a:t>In Adam the spirit was outside the body and as a light being he could travel in the spiritual </a:t>
            </a:r>
            <a:r>
              <a:rPr lang="en-GB" altLang="en-US" sz="4000" dirty="0" smtClean="0">
                <a:solidFill>
                  <a:prstClr val="white"/>
                </a:solidFill>
                <a:effectLst>
                  <a:outerShdw blurRad="38100" dist="38100" dir="2700000" algn="tl">
                    <a:srgbClr val="000000">
                      <a:alpha val="43137"/>
                    </a:srgbClr>
                  </a:outerShdw>
                </a:effectLst>
                <a:latin typeface="Calibri"/>
              </a:rPr>
              <a:t>realms</a:t>
            </a:r>
          </a:p>
          <a:p>
            <a:pPr marL="360000" indent="-360000" algn="l" defTabSz="914400" fontAlgn="auto">
              <a:spcBef>
                <a:spcPts val="600"/>
              </a:spcBef>
              <a:spcAft>
                <a:spcPts val="0"/>
              </a:spcAft>
              <a:buClr>
                <a:srgbClr val="FFFF00"/>
              </a:buClr>
              <a:buSzPct val="120000"/>
              <a:buFont typeface="Arial" pitchFamily="34" charset="0"/>
              <a:buChar char="•"/>
            </a:pPr>
            <a:r>
              <a:rPr lang="en-GB" altLang="en-US" sz="4000" dirty="0" smtClean="0">
                <a:solidFill>
                  <a:prstClr val="white"/>
                </a:solidFill>
                <a:effectLst>
                  <a:outerShdw blurRad="38100" dist="38100" dir="2700000" algn="tl">
                    <a:srgbClr val="000000">
                      <a:alpha val="43137"/>
                    </a:srgbClr>
                  </a:outerShdw>
                </a:effectLst>
                <a:latin typeface="Calibri"/>
              </a:rPr>
              <a:t>Psa 8:4 What </a:t>
            </a:r>
            <a:r>
              <a:rPr lang="en-GB" altLang="en-US" sz="4000" dirty="0">
                <a:solidFill>
                  <a:prstClr val="white"/>
                </a:solidFill>
                <a:effectLst>
                  <a:outerShdw blurRad="38100" dist="38100" dir="2700000" algn="tl">
                    <a:srgbClr val="000000">
                      <a:alpha val="43137"/>
                    </a:srgbClr>
                  </a:outerShdw>
                </a:effectLst>
                <a:latin typeface="Calibri"/>
              </a:rPr>
              <a:t>is man that You take thought of </a:t>
            </a:r>
            <a:r>
              <a:rPr lang="en-GB" altLang="en-US" sz="4000" dirty="0" smtClean="0">
                <a:solidFill>
                  <a:prstClr val="white"/>
                </a:solidFill>
                <a:effectLst>
                  <a:outerShdw blurRad="38100" dist="38100" dir="2700000" algn="tl">
                    <a:srgbClr val="000000">
                      <a:alpha val="43137"/>
                    </a:srgbClr>
                  </a:outerShdw>
                </a:effectLst>
                <a:latin typeface="Calibri"/>
              </a:rPr>
              <a:t>him, And </a:t>
            </a:r>
            <a:r>
              <a:rPr lang="en-GB" altLang="en-US" sz="4000" dirty="0">
                <a:solidFill>
                  <a:prstClr val="white"/>
                </a:solidFill>
                <a:effectLst>
                  <a:outerShdw blurRad="38100" dist="38100" dir="2700000" algn="tl">
                    <a:srgbClr val="000000">
                      <a:alpha val="43137"/>
                    </a:srgbClr>
                  </a:outerShdw>
                </a:effectLst>
                <a:latin typeface="Calibri"/>
              </a:rPr>
              <a:t>the son of man that You care for </a:t>
            </a:r>
            <a:r>
              <a:rPr lang="en-GB" altLang="en-US" sz="4000" dirty="0" smtClean="0">
                <a:solidFill>
                  <a:prstClr val="white"/>
                </a:solidFill>
                <a:effectLst>
                  <a:outerShdw blurRad="38100" dist="38100" dir="2700000" algn="tl">
                    <a:srgbClr val="000000">
                      <a:alpha val="43137"/>
                    </a:srgbClr>
                  </a:outerShdw>
                </a:effectLst>
                <a:latin typeface="Calibri"/>
              </a:rPr>
              <a:t>him? 5 </a:t>
            </a:r>
            <a:r>
              <a:rPr lang="en-GB" altLang="en-US" sz="4000" dirty="0">
                <a:solidFill>
                  <a:prstClr val="white"/>
                </a:solidFill>
                <a:effectLst>
                  <a:outerShdw blurRad="38100" dist="38100" dir="2700000" algn="tl">
                    <a:srgbClr val="000000">
                      <a:alpha val="43137"/>
                    </a:srgbClr>
                  </a:outerShdw>
                </a:effectLst>
                <a:latin typeface="Calibri"/>
              </a:rPr>
              <a:t>Yet You have made him a little lower than </a:t>
            </a:r>
            <a:r>
              <a:rPr lang="en-GB" altLang="en-US" sz="4000" dirty="0" smtClean="0">
                <a:solidFill>
                  <a:prstClr val="white"/>
                </a:solidFill>
                <a:effectLst>
                  <a:outerShdw blurRad="38100" dist="38100" dir="2700000" algn="tl">
                    <a:srgbClr val="000000">
                      <a:alpha val="43137"/>
                    </a:srgbClr>
                  </a:outerShdw>
                </a:effectLst>
                <a:latin typeface="Calibri"/>
              </a:rPr>
              <a:t>God, And </a:t>
            </a:r>
            <a:r>
              <a:rPr lang="en-GB" altLang="en-US" sz="4000" dirty="0">
                <a:solidFill>
                  <a:prstClr val="white"/>
                </a:solidFill>
                <a:effectLst>
                  <a:outerShdw blurRad="38100" dist="38100" dir="2700000" algn="tl">
                    <a:srgbClr val="000000">
                      <a:alpha val="43137"/>
                    </a:srgbClr>
                  </a:outerShdw>
                </a:effectLst>
                <a:latin typeface="Calibri"/>
              </a:rPr>
              <a:t>You </a:t>
            </a:r>
            <a:r>
              <a:rPr lang="en-GB" altLang="en-US" sz="4000" dirty="0">
                <a:solidFill>
                  <a:srgbClr val="FFFF00"/>
                </a:solidFill>
                <a:effectLst>
                  <a:outerShdw blurRad="38100" dist="38100" dir="2700000" algn="tl">
                    <a:srgbClr val="000000">
                      <a:alpha val="43137"/>
                    </a:srgbClr>
                  </a:outerShdw>
                </a:effectLst>
                <a:latin typeface="Calibri"/>
              </a:rPr>
              <a:t>crown him with glory</a:t>
            </a:r>
            <a:r>
              <a:rPr lang="en-GB" altLang="en-US" sz="4000" dirty="0">
                <a:solidFill>
                  <a:prstClr val="white"/>
                </a:solidFill>
                <a:effectLst>
                  <a:outerShdw blurRad="38100" dist="38100" dir="2700000" algn="tl">
                    <a:srgbClr val="000000">
                      <a:alpha val="43137"/>
                    </a:srgbClr>
                  </a:outerShdw>
                </a:effectLst>
                <a:latin typeface="Calibri"/>
              </a:rPr>
              <a:t> and </a:t>
            </a:r>
            <a:r>
              <a:rPr lang="en-GB" altLang="en-US" sz="4000" dirty="0" smtClean="0">
                <a:solidFill>
                  <a:prstClr val="white"/>
                </a:solidFill>
                <a:effectLst>
                  <a:outerShdw blurRad="38100" dist="38100" dir="2700000" algn="tl">
                    <a:srgbClr val="000000">
                      <a:alpha val="43137"/>
                    </a:srgbClr>
                  </a:outerShdw>
                </a:effectLst>
                <a:latin typeface="Calibri"/>
              </a:rPr>
              <a:t>majesty! 6 </a:t>
            </a:r>
            <a:r>
              <a:rPr lang="en-GB" altLang="en-US" sz="4000" dirty="0">
                <a:solidFill>
                  <a:prstClr val="white"/>
                </a:solidFill>
                <a:effectLst>
                  <a:outerShdw blurRad="38100" dist="38100" dir="2700000" algn="tl">
                    <a:srgbClr val="000000">
                      <a:alpha val="43137"/>
                    </a:srgbClr>
                  </a:outerShdw>
                </a:effectLst>
                <a:latin typeface="Calibri"/>
              </a:rPr>
              <a:t>You make him </a:t>
            </a:r>
            <a:r>
              <a:rPr lang="en-GB" altLang="en-US" sz="4000" dirty="0">
                <a:solidFill>
                  <a:srgbClr val="FFFF00"/>
                </a:solidFill>
                <a:effectLst>
                  <a:outerShdw blurRad="38100" dist="38100" dir="2700000" algn="tl">
                    <a:srgbClr val="000000">
                      <a:alpha val="43137"/>
                    </a:srgbClr>
                  </a:outerShdw>
                </a:effectLst>
                <a:latin typeface="Calibri"/>
              </a:rPr>
              <a:t>to rule </a:t>
            </a:r>
            <a:r>
              <a:rPr lang="en-GB" altLang="en-US" sz="4000" dirty="0">
                <a:solidFill>
                  <a:prstClr val="white"/>
                </a:solidFill>
                <a:effectLst>
                  <a:outerShdw blurRad="38100" dist="38100" dir="2700000" algn="tl">
                    <a:srgbClr val="000000">
                      <a:alpha val="43137"/>
                    </a:srgbClr>
                  </a:outerShdw>
                </a:effectLst>
                <a:latin typeface="Calibri"/>
              </a:rPr>
              <a:t>over the works of Your </a:t>
            </a:r>
            <a:r>
              <a:rPr lang="en-GB" altLang="en-US" sz="4000" dirty="0" smtClean="0">
                <a:solidFill>
                  <a:prstClr val="white"/>
                </a:solidFill>
                <a:effectLst>
                  <a:outerShdw blurRad="38100" dist="38100" dir="2700000" algn="tl">
                    <a:srgbClr val="000000">
                      <a:alpha val="43137"/>
                    </a:srgbClr>
                  </a:outerShdw>
                </a:effectLst>
                <a:latin typeface="Calibri"/>
              </a:rPr>
              <a:t>hands; You </a:t>
            </a:r>
            <a:r>
              <a:rPr lang="en-GB" altLang="en-US" sz="4000" dirty="0">
                <a:solidFill>
                  <a:prstClr val="white"/>
                </a:solidFill>
                <a:effectLst>
                  <a:outerShdw blurRad="38100" dist="38100" dir="2700000" algn="tl">
                    <a:srgbClr val="000000">
                      <a:alpha val="43137"/>
                    </a:srgbClr>
                  </a:outerShdw>
                </a:effectLst>
                <a:latin typeface="Calibri"/>
              </a:rPr>
              <a:t>have put all things under his feet</a:t>
            </a:r>
          </a:p>
        </p:txBody>
      </p:sp>
    </p:spTree>
    <p:extLst>
      <p:ext uri="{BB962C8B-B14F-4D97-AF65-F5344CB8AC3E}">
        <p14:creationId xmlns:p14="http://schemas.microsoft.com/office/powerpoint/2010/main" val="367092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6988"/>
            <a:ext cx="380047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86414">
            <a:off x="3924300" y="188913"/>
            <a:ext cx="579438" cy="40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628775"/>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2924175"/>
            <a:ext cx="557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2" name="Group 34"/>
          <p:cNvGrpSpPr>
            <a:grpSpLocks/>
          </p:cNvGrpSpPr>
          <p:nvPr/>
        </p:nvGrpSpPr>
        <p:grpSpPr bwMode="auto">
          <a:xfrm>
            <a:off x="3924300" y="115888"/>
            <a:ext cx="579438" cy="2952750"/>
            <a:chOff x="2472" y="73"/>
            <a:chExt cx="365" cy="1860"/>
          </a:xfrm>
        </p:grpSpPr>
        <p:sp>
          <p:nvSpPr>
            <p:cNvPr id="9245" name="Freeform 11"/>
            <p:cNvSpPr>
              <a:spLocks/>
            </p:cNvSpPr>
            <p:nvPr/>
          </p:nvSpPr>
          <p:spPr bwMode="auto">
            <a:xfrm>
              <a:off x="2608" y="73"/>
              <a:ext cx="45" cy="1860"/>
            </a:xfrm>
            <a:custGeom>
              <a:avLst/>
              <a:gdLst>
                <a:gd name="T0" fmla="*/ 45 w 194"/>
                <a:gd name="T1" fmla="*/ 0 h 991"/>
                <a:gd name="T2" fmla="*/ 29 w 194"/>
                <a:gd name="T3" fmla="*/ 366 h 991"/>
                <a:gd name="T4" fmla="*/ 19 w 194"/>
                <a:gd name="T5" fmla="*/ 492 h 991"/>
                <a:gd name="T6" fmla="*/ 10 w 194"/>
                <a:gd name="T7" fmla="*/ 636 h 991"/>
                <a:gd name="T8" fmla="*/ 0 w 194"/>
                <a:gd name="T9" fmla="*/ 794 h 991"/>
                <a:gd name="T10" fmla="*/ 2 w 194"/>
                <a:gd name="T11" fmla="*/ 1239 h 991"/>
                <a:gd name="T12" fmla="*/ 43 w 194"/>
                <a:gd name="T13" fmla="*/ 1860 h 9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991">
                  <a:moveTo>
                    <a:pt x="194" y="0"/>
                  </a:moveTo>
                  <a:cubicBezTo>
                    <a:pt x="184" y="66"/>
                    <a:pt x="162" y="137"/>
                    <a:pt x="127" y="195"/>
                  </a:cubicBezTo>
                  <a:cubicBezTo>
                    <a:pt x="113" y="218"/>
                    <a:pt x="84" y="262"/>
                    <a:pt x="84" y="262"/>
                  </a:cubicBezTo>
                  <a:cubicBezTo>
                    <a:pt x="75" y="290"/>
                    <a:pt x="42" y="339"/>
                    <a:pt x="42" y="339"/>
                  </a:cubicBezTo>
                  <a:cubicBezTo>
                    <a:pt x="31" y="374"/>
                    <a:pt x="22" y="393"/>
                    <a:pt x="0" y="423"/>
                  </a:cubicBezTo>
                  <a:cubicBezTo>
                    <a:pt x="3" y="502"/>
                    <a:pt x="0" y="581"/>
                    <a:pt x="8" y="660"/>
                  </a:cubicBezTo>
                  <a:cubicBezTo>
                    <a:pt x="22" y="804"/>
                    <a:pt x="94" y="887"/>
                    <a:pt x="186" y="99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46" name="Freeform 12"/>
            <p:cNvSpPr>
              <a:spLocks/>
            </p:cNvSpPr>
            <p:nvPr/>
          </p:nvSpPr>
          <p:spPr bwMode="auto">
            <a:xfrm>
              <a:off x="2472" y="73"/>
              <a:ext cx="365" cy="161"/>
            </a:xfrm>
            <a:custGeom>
              <a:avLst/>
              <a:gdLst>
                <a:gd name="T0" fmla="*/ 0 w 364"/>
                <a:gd name="T1" fmla="*/ 153 h 161"/>
                <a:gd name="T2" fmla="*/ 51 w 364"/>
                <a:gd name="T3" fmla="*/ 76 h 161"/>
                <a:gd name="T4" fmla="*/ 68 w 364"/>
                <a:gd name="T5" fmla="*/ 43 h 161"/>
                <a:gd name="T6" fmla="*/ 102 w 364"/>
                <a:gd name="T7" fmla="*/ 34 h 161"/>
                <a:gd name="T8" fmla="*/ 161 w 364"/>
                <a:gd name="T9" fmla="*/ 0 h 161"/>
                <a:gd name="T10" fmla="*/ 340 w 364"/>
                <a:gd name="T11" fmla="*/ 102 h 161"/>
                <a:gd name="T12" fmla="*/ 348 w 364"/>
                <a:gd name="T13" fmla="*/ 127 h 161"/>
                <a:gd name="T14" fmla="*/ 365 w 364"/>
                <a:gd name="T15" fmla="*/ 161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4" h="161">
                  <a:moveTo>
                    <a:pt x="0" y="153"/>
                  </a:moveTo>
                  <a:cubicBezTo>
                    <a:pt x="10" y="114"/>
                    <a:pt x="18" y="99"/>
                    <a:pt x="51" y="76"/>
                  </a:cubicBezTo>
                  <a:cubicBezTo>
                    <a:pt x="57" y="65"/>
                    <a:pt x="58" y="51"/>
                    <a:pt x="68" y="43"/>
                  </a:cubicBezTo>
                  <a:cubicBezTo>
                    <a:pt x="77" y="36"/>
                    <a:pt x="91" y="39"/>
                    <a:pt x="102" y="34"/>
                  </a:cubicBezTo>
                  <a:cubicBezTo>
                    <a:pt x="123" y="25"/>
                    <a:pt x="141" y="10"/>
                    <a:pt x="161" y="0"/>
                  </a:cubicBezTo>
                  <a:cubicBezTo>
                    <a:pt x="245" y="15"/>
                    <a:pt x="292" y="30"/>
                    <a:pt x="339" y="102"/>
                  </a:cubicBezTo>
                  <a:cubicBezTo>
                    <a:pt x="342" y="110"/>
                    <a:pt x="344" y="119"/>
                    <a:pt x="347" y="127"/>
                  </a:cubicBezTo>
                  <a:cubicBezTo>
                    <a:pt x="352" y="139"/>
                    <a:pt x="364" y="161"/>
                    <a:pt x="364" y="161"/>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grpSp>
      <p:pic>
        <p:nvPicPr>
          <p:cNvPr id="9223" name="Picture 10"/>
          <p:cNvPicPr>
            <a:picLocks noChangeAspect="1" noChangeArrowheads="1"/>
          </p:cNvPicPr>
          <p:nvPr/>
        </p:nvPicPr>
        <p:blipFill>
          <a:blip r:embed="rId7">
            <a:extLst>
              <a:ext uri="{28A0092B-C50C-407E-A947-70E740481C1C}">
                <a14:useLocalDpi xmlns:a14="http://schemas.microsoft.com/office/drawing/2010/main" val="0"/>
              </a:ext>
            </a:extLst>
          </a:blip>
          <a:srcRect l="5907" r="54633"/>
          <a:stretch>
            <a:fillRect/>
          </a:stretch>
        </p:blipFill>
        <p:spPr bwMode="auto">
          <a:xfrm>
            <a:off x="3995738" y="2276475"/>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5" name="Line 14"/>
          <p:cNvSpPr>
            <a:spLocks noChangeShapeType="1"/>
          </p:cNvSpPr>
          <p:nvPr/>
        </p:nvSpPr>
        <p:spPr bwMode="auto">
          <a:xfrm flipH="1">
            <a:off x="2411413" y="3644900"/>
            <a:ext cx="360362" cy="720725"/>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6" name="Line 15"/>
          <p:cNvSpPr>
            <a:spLocks noChangeShapeType="1"/>
          </p:cNvSpPr>
          <p:nvPr/>
        </p:nvSpPr>
        <p:spPr bwMode="auto">
          <a:xfrm>
            <a:off x="5867400" y="3573463"/>
            <a:ext cx="503238" cy="433387"/>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7" name="Line 16"/>
          <p:cNvSpPr>
            <a:spLocks noChangeShapeType="1"/>
          </p:cNvSpPr>
          <p:nvPr/>
        </p:nvSpPr>
        <p:spPr bwMode="auto">
          <a:xfrm flipV="1">
            <a:off x="4500563" y="1844675"/>
            <a:ext cx="215900"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8" name="Line 17"/>
          <p:cNvSpPr>
            <a:spLocks noChangeShapeType="1"/>
          </p:cNvSpPr>
          <p:nvPr/>
        </p:nvSpPr>
        <p:spPr bwMode="auto">
          <a:xfrm flipH="1">
            <a:off x="4356100" y="1989138"/>
            <a:ext cx="71438" cy="8636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29" name="Line 18"/>
          <p:cNvSpPr>
            <a:spLocks noChangeShapeType="1"/>
          </p:cNvSpPr>
          <p:nvPr/>
        </p:nvSpPr>
        <p:spPr bwMode="auto">
          <a:xfrm flipH="1" flipV="1">
            <a:off x="4427538" y="668427"/>
            <a:ext cx="288925" cy="1079500"/>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0" name="Line 19"/>
          <p:cNvSpPr>
            <a:spLocks noChangeShapeType="1"/>
          </p:cNvSpPr>
          <p:nvPr/>
        </p:nvSpPr>
        <p:spPr bwMode="auto">
          <a:xfrm>
            <a:off x="4284663" y="765175"/>
            <a:ext cx="142875" cy="935038"/>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1" name="Line 21"/>
          <p:cNvSpPr>
            <a:spLocks noChangeShapeType="1"/>
          </p:cNvSpPr>
          <p:nvPr/>
        </p:nvSpPr>
        <p:spPr bwMode="auto">
          <a:xfrm>
            <a:off x="1476374" y="2133600"/>
            <a:ext cx="2519363" cy="574675"/>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32" name="Text Box 22"/>
          <p:cNvSpPr txBox="1">
            <a:spLocks noChangeArrowheads="1"/>
          </p:cNvSpPr>
          <p:nvPr/>
        </p:nvSpPr>
        <p:spPr bwMode="auto">
          <a:xfrm>
            <a:off x="5364163" y="1412875"/>
            <a:ext cx="15113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a:solidFill>
                  <a:prstClr val="black"/>
                </a:solidFill>
              </a:rPr>
              <a:t>Heart</a:t>
            </a:r>
            <a:br>
              <a:rPr lang="en-GB" altLang="en-US">
                <a:solidFill>
                  <a:prstClr val="black"/>
                </a:solidFill>
              </a:rPr>
            </a:br>
            <a:r>
              <a:rPr lang="en-GB" altLang="en-US">
                <a:solidFill>
                  <a:prstClr val="black"/>
                </a:solidFill>
              </a:rPr>
              <a:t>Subconscious Mind</a:t>
            </a:r>
            <a:br>
              <a:rPr lang="en-GB" altLang="en-US">
                <a:solidFill>
                  <a:prstClr val="black"/>
                </a:solidFill>
              </a:rPr>
            </a:br>
            <a:r>
              <a:rPr lang="en-GB" altLang="en-US">
                <a:solidFill>
                  <a:prstClr val="black"/>
                </a:solidFill>
              </a:rPr>
              <a:t>Garden</a:t>
            </a:r>
            <a:br>
              <a:rPr lang="en-GB" altLang="en-US">
                <a:solidFill>
                  <a:prstClr val="black"/>
                </a:solidFill>
              </a:rPr>
            </a:br>
            <a:r>
              <a:rPr lang="en-GB" altLang="en-US">
                <a:solidFill>
                  <a:prstClr val="black"/>
                </a:solidFill>
              </a:rPr>
              <a:t>Scroll</a:t>
            </a:r>
          </a:p>
        </p:txBody>
      </p:sp>
      <p:sp>
        <p:nvSpPr>
          <p:cNvPr id="9233" name="Text Box 23"/>
          <p:cNvSpPr txBox="1">
            <a:spLocks noChangeArrowheads="1"/>
          </p:cNvSpPr>
          <p:nvPr/>
        </p:nvSpPr>
        <p:spPr bwMode="auto">
          <a:xfrm>
            <a:off x="2411413" y="260350"/>
            <a:ext cx="11525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Conscious</a:t>
            </a:r>
            <a:br>
              <a:rPr lang="en-GB" altLang="en-US" dirty="0">
                <a:solidFill>
                  <a:prstClr val="black"/>
                </a:solidFill>
              </a:rPr>
            </a:br>
            <a:r>
              <a:rPr lang="en-GB" altLang="en-US" dirty="0">
                <a:solidFill>
                  <a:prstClr val="black"/>
                </a:solidFill>
              </a:rPr>
              <a:t>Mind</a:t>
            </a:r>
          </a:p>
        </p:txBody>
      </p:sp>
      <p:sp>
        <p:nvSpPr>
          <p:cNvPr id="9234" name="Text Box 24"/>
          <p:cNvSpPr txBox="1">
            <a:spLocks noChangeArrowheads="1"/>
          </p:cNvSpPr>
          <p:nvPr/>
        </p:nvSpPr>
        <p:spPr bwMode="auto">
          <a:xfrm>
            <a:off x="341313" y="1617702"/>
            <a:ext cx="1727200"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Kingdom</a:t>
            </a:r>
            <a:br>
              <a:rPr lang="en-GB" altLang="en-US" dirty="0">
                <a:solidFill>
                  <a:prstClr val="black"/>
                </a:solidFill>
              </a:rPr>
            </a:br>
            <a:r>
              <a:rPr lang="en-GB" altLang="en-US" dirty="0">
                <a:solidFill>
                  <a:prstClr val="black"/>
                </a:solidFill>
              </a:rPr>
              <a:t>within </a:t>
            </a:r>
            <a:r>
              <a:rPr lang="en-GB" altLang="en-US" dirty="0" smtClean="0">
                <a:solidFill>
                  <a:prstClr val="black"/>
                </a:solidFill>
              </a:rPr>
              <a:t>us</a:t>
            </a:r>
          </a:p>
          <a:p>
            <a:pPr algn="ctr" eaLnBrk="1" hangingPunct="1">
              <a:spcBef>
                <a:spcPct val="50000"/>
              </a:spcBef>
            </a:pPr>
            <a:r>
              <a:rPr lang="en-GB" altLang="en-US" dirty="0" smtClean="0">
                <a:solidFill>
                  <a:prstClr val="black"/>
                </a:solidFill>
              </a:rPr>
              <a:t>First Love Gate</a:t>
            </a:r>
            <a:endParaRPr lang="en-GB" altLang="en-US" dirty="0">
              <a:solidFill>
                <a:prstClr val="black"/>
              </a:solidFill>
            </a:endParaRPr>
          </a:p>
        </p:txBody>
      </p:sp>
      <p:pic>
        <p:nvPicPr>
          <p:cNvPr id="9239" name="Picture 29"/>
          <p:cNvPicPr>
            <a:picLocks noChangeAspect="1" noChangeArrowheads="1"/>
          </p:cNvPicPr>
          <p:nvPr/>
        </p:nvPicPr>
        <p:blipFill>
          <a:blip r:embed="rId8">
            <a:extLst>
              <a:ext uri="{28A0092B-C50C-407E-A947-70E740481C1C}">
                <a14:useLocalDpi xmlns:a14="http://schemas.microsoft.com/office/drawing/2010/main" val="0"/>
              </a:ext>
            </a:extLst>
          </a:blip>
          <a:srcRect l="13605" r="48372"/>
          <a:stretch>
            <a:fillRect/>
          </a:stretch>
        </p:blipFill>
        <p:spPr bwMode="auto">
          <a:xfrm>
            <a:off x="7235825" y="260350"/>
            <a:ext cx="904875" cy="307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0" name="Freeform 30"/>
          <p:cNvSpPr>
            <a:spLocks/>
          </p:cNvSpPr>
          <p:nvPr/>
        </p:nvSpPr>
        <p:spPr bwMode="auto">
          <a:xfrm>
            <a:off x="7556500" y="207963"/>
            <a:ext cx="565150" cy="2903537"/>
          </a:xfrm>
          <a:custGeom>
            <a:avLst/>
            <a:gdLst>
              <a:gd name="T0" fmla="*/ 0 w 356"/>
              <a:gd name="T1" fmla="*/ 60325 h 1829"/>
              <a:gd name="T2" fmla="*/ 176213 w 356"/>
              <a:gd name="T3" fmla="*/ 7937 h 1829"/>
              <a:gd name="T4" fmla="*/ 444500 w 356"/>
              <a:gd name="T5" fmla="*/ 101600 h 1829"/>
              <a:gd name="T6" fmla="*/ 471488 w 356"/>
              <a:gd name="T7" fmla="*/ 141287 h 1829"/>
              <a:gd name="T8" fmla="*/ 511175 w 356"/>
              <a:gd name="T9" fmla="*/ 168275 h 1829"/>
              <a:gd name="T10" fmla="*/ 565150 w 356"/>
              <a:gd name="T11" fmla="*/ 369887 h 1829"/>
              <a:gd name="T12" fmla="*/ 363538 w 356"/>
              <a:gd name="T13" fmla="*/ 679450 h 1829"/>
              <a:gd name="T14" fmla="*/ 269875 w 356"/>
              <a:gd name="T15" fmla="*/ 814387 h 1829"/>
              <a:gd name="T16" fmla="*/ 309563 w 356"/>
              <a:gd name="T17" fmla="*/ 1379537 h 1829"/>
              <a:gd name="T18" fmla="*/ 215900 w 356"/>
              <a:gd name="T19" fmla="*/ 2481262 h 1829"/>
              <a:gd name="T20" fmla="*/ 228600 w 356"/>
              <a:gd name="T21" fmla="*/ 2790825 h 1829"/>
              <a:gd name="T22" fmla="*/ 242888 w 356"/>
              <a:gd name="T23" fmla="*/ 2898775 h 18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6" h="1829">
                <a:moveTo>
                  <a:pt x="0" y="38"/>
                </a:moveTo>
                <a:cubicBezTo>
                  <a:pt x="37" y="27"/>
                  <a:pt x="73" y="14"/>
                  <a:pt x="111" y="5"/>
                </a:cubicBezTo>
                <a:cubicBezTo>
                  <a:pt x="265" y="16"/>
                  <a:pt x="187" y="0"/>
                  <a:pt x="280" y="64"/>
                </a:cubicBezTo>
                <a:cubicBezTo>
                  <a:pt x="286" y="72"/>
                  <a:pt x="290" y="82"/>
                  <a:pt x="297" y="89"/>
                </a:cubicBezTo>
                <a:cubicBezTo>
                  <a:pt x="304" y="96"/>
                  <a:pt x="316" y="98"/>
                  <a:pt x="322" y="106"/>
                </a:cubicBezTo>
                <a:cubicBezTo>
                  <a:pt x="335" y="126"/>
                  <a:pt x="350" y="206"/>
                  <a:pt x="356" y="233"/>
                </a:cubicBezTo>
                <a:cubicBezTo>
                  <a:pt x="346" y="318"/>
                  <a:pt x="318" y="400"/>
                  <a:pt x="229" y="428"/>
                </a:cubicBezTo>
                <a:cubicBezTo>
                  <a:pt x="181" y="495"/>
                  <a:pt x="200" y="467"/>
                  <a:pt x="170" y="513"/>
                </a:cubicBezTo>
                <a:cubicBezTo>
                  <a:pt x="175" y="645"/>
                  <a:pt x="182" y="745"/>
                  <a:pt x="195" y="869"/>
                </a:cubicBezTo>
                <a:cubicBezTo>
                  <a:pt x="190" y="1105"/>
                  <a:pt x="180" y="1332"/>
                  <a:pt x="136" y="1563"/>
                </a:cubicBezTo>
                <a:cubicBezTo>
                  <a:pt x="139" y="1628"/>
                  <a:pt x="138" y="1693"/>
                  <a:pt x="144" y="1758"/>
                </a:cubicBezTo>
                <a:cubicBezTo>
                  <a:pt x="151" y="1829"/>
                  <a:pt x="186" y="1826"/>
                  <a:pt x="153" y="1826"/>
                </a:cubicBezTo>
              </a:path>
            </a:pathLst>
          </a:custGeom>
          <a:noFill/>
          <a:ln w="508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
        <p:nvSpPr>
          <p:cNvPr id="9241" name="Text Box 31"/>
          <p:cNvSpPr txBox="1">
            <a:spLocks noChangeArrowheads="1"/>
          </p:cNvSpPr>
          <p:nvPr/>
        </p:nvSpPr>
        <p:spPr bwMode="auto">
          <a:xfrm>
            <a:off x="7956550" y="1125538"/>
            <a:ext cx="792163"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a:solidFill>
                  <a:prstClr val="black"/>
                </a:solidFill>
              </a:rPr>
              <a:t>Spirit</a:t>
            </a:r>
            <a:br>
              <a:rPr lang="en-GB" altLang="en-US" dirty="0">
                <a:solidFill>
                  <a:prstClr val="black"/>
                </a:solidFill>
              </a:rPr>
            </a:br>
            <a:r>
              <a:rPr lang="en-GB" altLang="en-US" dirty="0">
                <a:solidFill>
                  <a:prstClr val="black"/>
                </a:solidFill>
              </a:rPr>
              <a:t>Father</a:t>
            </a:r>
            <a:br>
              <a:rPr lang="en-GB" altLang="en-US" dirty="0">
                <a:solidFill>
                  <a:prstClr val="black"/>
                </a:solidFill>
              </a:rPr>
            </a:br>
            <a:r>
              <a:rPr lang="en-GB" altLang="en-US" dirty="0">
                <a:solidFill>
                  <a:prstClr val="black"/>
                </a:solidFill>
              </a:rPr>
              <a:t>Son</a:t>
            </a:r>
            <a:br>
              <a:rPr lang="en-GB" altLang="en-US" dirty="0">
                <a:solidFill>
                  <a:prstClr val="black"/>
                </a:solidFill>
              </a:rPr>
            </a:br>
            <a:r>
              <a:rPr lang="en-GB" altLang="en-US" dirty="0">
                <a:solidFill>
                  <a:prstClr val="black"/>
                </a:solidFill>
              </a:rPr>
              <a:t>Holy</a:t>
            </a:r>
            <a:br>
              <a:rPr lang="en-GB" altLang="en-US" dirty="0">
                <a:solidFill>
                  <a:prstClr val="black"/>
                </a:solidFill>
              </a:rPr>
            </a:br>
            <a:r>
              <a:rPr lang="en-GB" altLang="en-US" dirty="0">
                <a:solidFill>
                  <a:prstClr val="black"/>
                </a:solidFill>
              </a:rPr>
              <a:t>Spirit</a:t>
            </a:r>
          </a:p>
        </p:txBody>
      </p:sp>
      <p:pic>
        <p:nvPicPr>
          <p:cNvPr id="9242" name="Picture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538" y="1844675"/>
            <a:ext cx="219075" cy="327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3" name="Picture 33"/>
          <p:cNvPicPr>
            <a:picLocks noChangeAspect="1" noChangeArrowheads="1"/>
          </p:cNvPicPr>
          <p:nvPr/>
        </p:nvPicPr>
        <p:blipFill>
          <a:blip r:embed="rId10">
            <a:extLst>
              <a:ext uri="{28A0092B-C50C-407E-A947-70E740481C1C}">
                <a14:useLocalDpi xmlns:a14="http://schemas.microsoft.com/office/drawing/2010/main" val="0"/>
              </a:ext>
            </a:extLst>
          </a:blip>
          <a:srcRect l="5907" r="54633"/>
          <a:stretch>
            <a:fillRect/>
          </a:stretch>
        </p:blipFill>
        <p:spPr bwMode="auto">
          <a:xfrm>
            <a:off x="7667625" y="2565400"/>
            <a:ext cx="2540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4" name="Text Box 36"/>
          <p:cNvSpPr txBox="1">
            <a:spLocks noChangeArrowheads="1"/>
          </p:cNvSpPr>
          <p:nvPr/>
        </p:nvSpPr>
        <p:spPr bwMode="auto">
          <a:xfrm>
            <a:off x="611188" y="3500438"/>
            <a:ext cx="118745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a:solidFill>
                  <a:prstClr val="black"/>
                </a:solidFill>
              </a:rPr>
              <a:t>Rivers</a:t>
            </a:r>
            <a:br>
              <a:rPr lang="en-GB" altLang="en-US">
                <a:solidFill>
                  <a:prstClr val="black"/>
                </a:solidFill>
              </a:rPr>
            </a:br>
            <a:r>
              <a:rPr lang="en-GB" altLang="en-US">
                <a:solidFill>
                  <a:prstClr val="black"/>
                </a:solidFill>
              </a:rPr>
              <a:t>Power</a:t>
            </a:r>
            <a:br>
              <a:rPr lang="en-GB" altLang="en-US">
                <a:solidFill>
                  <a:prstClr val="black"/>
                </a:solidFill>
              </a:rPr>
            </a:br>
            <a:r>
              <a:rPr lang="en-GB" altLang="en-US">
                <a:solidFill>
                  <a:prstClr val="black"/>
                </a:solidFill>
              </a:rPr>
              <a:t>Anointing</a:t>
            </a:r>
          </a:p>
        </p:txBody>
      </p:sp>
      <p:sp>
        <p:nvSpPr>
          <p:cNvPr id="31" name="Text Box 24"/>
          <p:cNvSpPr txBox="1">
            <a:spLocks noChangeArrowheads="1"/>
          </p:cNvSpPr>
          <p:nvPr/>
        </p:nvSpPr>
        <p:spPr bwMode="auto">
          <a:xfrm>
            <a:off x="6625431" y="4398292"/>
            <a:ext cx="1727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hangingPunct="1">
              <a:spcBef>
                <a:spcPct val="50000"/>
              </a:spcBef>
            </a:pPr>
            <a:r>
              <a:rPr lang="en-GB" altLang="en-US" dirty="0" smtClean="0">
                <a:solidFill>
                  <a:prstClr val="black"/>
                </a:solidFill>
              </a:rPr>
              <a:t>Seat </a:t>
            </a:r>
            <a:r>
              <a:rPr lang="en-GB" altLang="en-US" dirty="0">
                <a:solidFill>
                  <a:prstClr val="black"/>
                </a:solidFill>
              </a:rPr>
              <a:t>of Government</a:t>
            </a:r>
          </a:p>
        </p:txBody>
      </p:sp>
      <p:sp>
        <p:nvSpPr>
          <p:cNvPr id="32" name="Line 13"/>
          <p:cNvSpPr>
            <a:spLocks noChangeShapeType="1"/>
          </p:cNvSpPr>
          <p:nvPr/>
        </p:nvSpPr>
        <p:spPr bwMode="auto">
          <a:xfrm flipH="1" flipV="1">
            <a:off x="4427538" y="3450744"/>
            <a:ext cx="2089150" cy="934243"/>
          </a:xfrm>
          <a:prstGeom prst="line">
            <a:avLst/>
          </a:prstGeom>
          <a:noFill/>
          <a:ln w="508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prstClr val="black"/>
              </a:solidFill>
            </a:endParaRPr>
          </a:p>
        </p:txBody>
      </p:sp>
    </p:spTree>
    <p:extLst>
      <p:ext uri="{BB962C8B-B14F-4D97-AF65-F5344CB8AC3E}">
        <p14:creationId xmlns:p14="http://schemas.microsoft.com/office/powerpoint/2010/main" val="64991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92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231"/>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923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23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2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22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2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924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22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923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22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923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923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22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22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9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p:bldP spid="9226" grpId="0" animBg="1"/>
      <p:bldP spid="9227" grpId="0" animBg="1"/>
      <p:bldP spid="9228" grpId="0" animBg="1"/>
      <p:bldP spid="9229" grpId="0" animBg="1"/>
      <p:bldP spid="9230" grpId="0" animBg="1"/>
      <p:bldP spid="9231" grpId="0" animBg="1"/>
      <p:bldP spid="9231" grpId="1" animBg="1"/>
      <p:bldP spid="9232" grpId="0"/>
      <p:bldP spid="9233" grpId="0"/>
      <p:bldP spid="9234" grpId="0"/>
      <p:bldP spid="9240" grpId="0" animBg="1"/>
      <p:bldP spid="9241" grpId="0"/>
      <p:bldP spid="9244" grpId="0"/>
      <p:bldP spid="31" grpId="0"/>
      <p:bldP spid="32" grpId="0" animBg="1"/>
    </p:bld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1741" cy="1423374"/>
            <a:chOff x="3301192" y="2191893"/>
            <a:chExt cx="1906407"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1874" y="2343271"/>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River of Life</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26818"/>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Blockages</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59791" y="1153680"/>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6165" y="1805096"/>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Intimacy</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848403" y="1620609"/>
            <a:ext cx="1079142" cy="430887"/>
          </a:xfrm>
          <a:prstGeom prst="rect">
            <a:avLst/>
          </a:prstGeom>
        </p:spPr>
        <p:txBody>
          <a:bodyPr wrap="none">
            <a:spAutoFit/>
          </a:bodyPr>
          <a:lstStyle/>
          <a:p>
            <a:pPr algn="ctr">
              <a:defRPr/>
            </a:pPr>
            <a:r>
              <a:rPr lang="en-US" sz="2200" dirty="0" smtClean="0">
                <a:ea typeface="ＭＳ Ｐゴシック" charset="-128"/>
                <a:cs typeface="ＭＳ Ｐゴシック" charset="-128"/>
              </a:rPr>
              <a:t>Source</a:t>
            </a:r>
            <a:endParaRPr lang="en-US" sz="2200" dirty="0">
              <a:ea typeface="ＭＳ Ｐゴシック" charset="-128"/>
              <a:cs typeface="ＭＳ Ｐゴシック" charset="-128"/>
            </a:endParaRPr>
          </a:p>
        </p:txBody>
      </p:sp>
    </p:spTree>
    <p:extLst>
      <p:ext uri="{BB962C8B-B14F-4D97-AF65-F5344CB8AC3E}">
        <p14:creationId xmlns:p14="http://schemas.microsoft.com/office/powerpoint/2010/main" val="29249599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1741" cy="1423374"/>
            <a:chOff x="3301192" y="2191893"/>
            <a:chExt cx="1906407"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1874" y="2343271"/>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Yoke of Jesus</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26818"/>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Blockages</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59791" y="1153680"/>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6165" y="1805096"/>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Intimacy</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848403" y="1620609"/>
            <a:ext cx="1079142" cy="430887"/>
          </a:xfrm>
          <a:prstGeom prst="rect">
            <a:avLst/>
          </a:prstGeom>
        </p:spPr>
        <p:txBody>
          <a:bodyPr wrap="none">
            <a:spAutoFit/>
          </a:bodyPr>
          <a:lstStyle/>
          <a:p>
            <a:pPr algn="ctr">
              <a:defRPr/>
            </a:pPr>
            <a:r>
              <a:rPr lang="en-US" sz="2200" dirty="0" smtClean="0">
                <a:ea typeface="ＭＳ Ｐゴシック" charset="-128"/>
                <a:cs typeface="ＭＳ Ｐゴシック" charset="-128"/>
              </a:rPr>
              <a:t>Source</a:t>
            </a:r>
            <a:endParaRPr lang="en-US" sz="2200" dirty="0">
              <a:ea typeface="ＭＳ Ｐゴシック" charset="-128"/>
              <a:cs typeface="ＭＳ Ｐゴシック" charset="-128"/>
            </a:endParaRPr>
          </a:p>
        </p:txBody>
      </p:sp>
    </p:spTree>
    <p:extLst>
      <p:ext uri="{BB962C8B-B14F-4D97-AF65-F5344CB8AC3E}">
        <p14:creationId xmlns:p14="http://schemas.microsoft.com/office/powerpoint/2010/main" val="99809556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1741" cy="1423374"/>
            <a:chOff x="3301192" y="2191893"/>
            <a:chExt cx="1906407"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1874" y="2343271"/>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Seat of rest and government</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26818"/>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Blockages</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59791" y="1153680"/>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6165" y="1805096"/>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Intimacy</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848403" y="1620609"/>
            <a:ext cx="1079142" cy="430887"/>
          </a:xfrm>
          <a:prstGeom prst="rect">
            <a:avLst/>
          </a:prstGeom>
        </p:spPr>
        <p:txBody>
          <a:bodyPr wrap="none">
            <a:spAutoFit/>
          </a:bodyPr>
          <a:lstStyle/>
          <a:p>
            <a:pPr algn="ctr">
              <a:defRPr/>
            </a:pPr>
            <a:r>
              <a:rPr lang="en-US" sz="2200" dirty="0" smtClean="0">
                <a:ea typeface="ＭＳ Ｐゴシック" charset="-128"/>
                <a:cs typeface="ＭＳ Ｐゴシック" charset="-128"/>
              </a:rPr>
              <a:t>Source</a:t>
            </a:r>
            <a:endParaRPr lang="en-US" sz="2200" dirty="0">
              <a:ea typeface="ＭＳ Ｐゴシック" charset="-128"/>
              <a:cs typeface="ＭＳ Ｐゴシック" charset="-128"/>
            </a:endParaRPr>
          </a:p>
        </p:txBody>
      </p:sp>
    </p:spTree>
    <p:extLst>
      <p:ext uri="{BB962C8B-B14F-4D97-AF65-F5344CB8AC3E}">
        <p14:creationId xmlns:p14="http://schemas.microsoft.com/office/powerpoint/2010/main" val="403526509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050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20000"/>
              </a:lnSpc>
              <a:spcBef>
                <a:spcPts val="600"/>
              </a:spcBef>
            </a:pPr>
            <a:r>
              <a:rPr lang="en-GB" sz="4800" dirty="0" smtClean="0"/>
              <a:t>John </a:t>
            </a:r>
            <a:r>
              <a:rPr lang="en-GB" sz="4800" dirty="0"/>
              <a:t>14:26 But the </a:t>
            </a:r>
            <a:r>
              <a:rPr lang="en-GB" sz="4800" dirty="0" smtClean="0">
                <a:solidFill>
                  <a:srgbClr val="FFFF00"/>
                </a:solidFill>
              </a:rPr>
              <a:t>Counsellor</a:t>
            </a:r>
            <a:r>
              <a:rPr lang="en-GB" sz="4800" dirty="0" smtClean="0"/>
              <a:t>, </a:t>
            </a:r>
            <a:r>
              <a:rPr lang="en-GB" sz="4800" dirty="0"/>
              <a:t>the Holy Spirit, whom the </a:t>
            </a:r>
            <a:r>
              <a:rPr lang="en-GB" sz="4800" dirty="0">
                <a:solidFill>
                  <a:srgbClr val="FFFF00"/>
                </a:solidFill>
              </a:rPr>
              <a:t>Father will send</a:t>
            </a:r>
            <a:r>
              <a:rPr lang="en-GB" sz="4800" dirty="0"/>
              <a:t> in my name, will </a:t>
            </a:r>
            <a:r>
              <a:rPr lang="en-GB" sz="4800" dirty="0">
                <a:solidFill>
                  <a:srgbClr val="FFFF00"/>
                </a:solidFill>
              </a:rPr>
              <a:t>teach you all things </a:t>
            </a:r>
            <a:r>
              <a:rPr lang="en-GB" sz="4800" dirty="0"/>
              <a:t>and will </a:t>
            </a:r>
            <a:r>
              <a:rPr lang="en-GB" sz="4800" dirty="0">
                <a:solidFill>
                  <a:srgbClr val="FFFF00"/>
                </a:solidFill>
              </a:rPr>
              <a:t>remind you of everything I have said to </a:t>
            </a:r>
            <a:r>
              <a:rPr lang="en-GB" sz="4800" dirty="0" smtClean="0">
                <a:solidFill>
                  <a:srgbClr val="FFFF00"/>
                </a:solidFill>
              </a:rPr>
              <a:t>you</a:t>
            </a:r>
            <a:endParaRPr lang="en-GB" sz="4800" dirty="0">
              <a:solidFill>
                <a:srgbClr val="FFFF00"/>
              </a:solidFill>
            </a:endParaRPr>
          </a:p>
        </p:txBody>
      </p:sp>
    </p:spTree>
    <p:extLst>
      <p:ext uri="{BB962C8B-B14F-4D97-AF65-F5344CB8AC3E}">
        <p14:creationId xmlns:p14="http://schemas.microsoft.com/office/powerpoint/2010/main" val="2986142194"/>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23734" r="17081"/>
          <a:stretch/>
        </p:blipFill>
        <p:spPr bwMode="auto">
          <a:xfrm>
            <a:off x="0" y="-23086"/>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85584" y="6030055"/>
            <a:ext cx="471316" cy="827945"/>
          </a:xfrm>
          <a:effectLst/>
        </p:spPr>
      </p:pic>
    </p:spTree>
    <p:extLst>
      <p:ext uri="{BB962C8B-B14F-4D97-AF65-F5344CB8AC3E}">
        <p14:creationId xmlns:p14="http://schemas.microsoft.com/office/powerpoint/2010/main" val="1315730890"/>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35752" r="36648"/>
          <a:stretch/>
        </p:blipFill>
        <p:spPr bwMode="auto">
          <a:xfrm>
            <a:off x="0" y="14028"/>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7522" y="14028"/>
            <a:ext cx="3911096" cy="6870494"/>
          </a:xfrm>
        </p:spPr>
      </p:pic>
    </p:spTree>
    <p:extLst>
      <p:ext uri="{BB962C8B-B14F-4D97-AF65-F5344CB8AC3E}">
        <p14:creationId xmlns:p14="http://schemas.microsoft.com/office/powerpoint/2010/main" val="3265846338"/>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1676"/>
            <a:ext cx="8784976" cy="994122"/>
          </a:xfrm>
        </p:spPr>
        <p:txBody>
          <a:bodyPr/>
          <a:lstStyle/>
          <a:p>
            <a:r>
              <a:rPr lang="en-GB" dirty="0">
                <a:effectLst>
                  <a:outerShdw blurRad="38100" dist="38100" dir="2700000" algn="tl">
                    <a:srgbClr val="000000"/>
                  </a:outerShdw>
                </a:effectLst>
              </a:rPr>
              <a:t>First Love House of God </a:t>
            </a:r>
            <a:r>
              <a:rPr lang="en-GB" dirty="0" smtClean="0">
                <a:effectLst>
                  <a:outerShdw blurRad="38100" dist="38100" dir="2700000" algn="tl">
                    <a:srgbClr val="000000"/>
                  </a:outerShdw>
                </a:effectLst>
              </a:rPr>
              <a:t>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80626" cy="681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32140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944220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72040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19"/>
            <a:ext cx="9144000" cy="6840761"/>
          </a:xfrm>
          <a:prstGeom prst="rect">
            <a:avLst/>
          </a:prstGeom>
        </p:spPr>
      </p:pic>
    </p:spTree>
    <p:extLst>
      <p:ext uri="{BB962C8B-B14F-4D97-AF65-F5344CB8AC3E}">
        <p14:creationId xmlns:p14="http://schemas.microsoft.com/office/powerpoint/2010/main" val="3432226147"/>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Feel the power and strength of His love</a:t>
            </a:r>
          </a:p>
          <a:p>
            <a:r>
              <a:rPr lang="en-GB" sz="4400" dirty="0" smtClean="0"/>
              <a:t>Feel His fire burn in you</a:t>
            </a:r>
          </a:p>
          <a:p>
            <a:r>
              <a:rPr lang="en-GB" sz="4400" dirty="0" smtClean="0"/>
              <a:t>Express your love to Him</a:t>
            </a:r>
          </a:p>
          <a:p>
            <a:r>
              <a:rPr lang="en-GB" sz="4400" dirty="0" smtClean="0"/>
              <a:t>Express your love for Him</a:t>
            </a:r>
            <a:endParaRPr lang="en-GB" sz="4400" dirty="0"/>
          </a:p>
        </p:txBody>
      </p:sp>
    </p:spTree>
    <p:extLst>
      <p:ext uri="{BB962C8B-B14F-4D97-AF65-F5344CB8AC3E}">
        <p14:creationId xmlns:p14="http://schemas.microsoft.com/office/powerpoint/2010/main" val="330440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effectLst>
                  <a:outerShdw blurRad="38100" dist="38100" dir="2700000" algn="tl">
                    <a:srgbClr val="000000"/>
                  </a:outerShdw>
                </a:effectLst>
              </a:rPr>
              <a:t>Engaging God First Love</a:t>
            </a:r>
            <a:endParaRPr lang="en-ZA" dirty="0"/>
          </a:p>
        </p:txBody>
      </p:sp>
      <p:sp>
        <p:nvSpPr>
          <p:cNvPr id="3" name="Content Placeholder 2"/>
          <p:cNvSpPr>
            <a:spLocks noGrp="1"/>
          </p:cNvSpPr>
          <p:nvPr>
            <p:ph idx="1"/>
          </p:nvPr>
        </p:nvSpPr>
        <p:spPr>
          <a:xfrm>
            <a:off x="0" y="1052736"/>
            <a:ext cx="9144000" cy="5805264"/>
          </a:xfrm>
        </p:spPr>
        <p:txBody>
          <a:bodyPr>
            <a:normAutofit/>
          </a:bodyPr>
          <a:lstStyle/>
          <a:p>
            <a:r>
              <a:rPr lang="en-ZA" dirty="0" smtClean="0"/>
              <a:t>The Centre </a:t>
            </a:r>
            <a:r>
              <a:rPr lang="en-ZA" dirty="0"/>
              <a:t>of Our Being - the residing place of the promise of God, </a:t>
            </a:r>
            <a:r>
              <a:rPr lang="en-ZA" dirty="0" smtClean="0"/>
              <a:t>centred inside </a:t>
            </a:r>
            <a:r>
              <a:rPr lang="en-ZA" dirty="0"/>
              <a:t>our spirit.</a:t>
            </a:r>
          </a:p>
          <a:p>
            <a:r>
              <a:rPr lang="en-ZA" dirty="0" smtClean="0"/>
              <a:t>The </a:t>
            </a:r>
            <a:r>
              <a:rPr lang="en-ZA" dirty="0"/>
              <a:t>Human Spirit</a:t>
            </a:r>
          </a:p>
          <a:p>
            <a:r>
              <a:rPr lang="en-ZA" dirty="0" smtClean="0"/>
              <a:t>The </a:t>
            </a:r>
            <a:r>
              <a:rPr lang="en-ZA" dirty="0"/>
              <a:t>Human Soul</a:t>
            </a:r>
          </a:p>
          <a:p>
            <a:r>
              <a:rPr lang="en-ZA" dirty="0" smtClean="0"/>
              <a:t>The </a:t>
            </a:r>
            <a:r>
              <a:rPr lang="en-ZA" dirty="0"/>
              <a:t>Human Body</a:t>
            </a:r>
          </a:p>
          <a:p>
            <a:pPr>
              <a:buNone/>
            </a:pPr>
            <a:endParaRPr lang="en-ZA" dirty="0"/>
          </a:p>
        </p:txBody>
      </p:sp>
    </p:spTree>
    <p:extLst>
      <p:ext uri="{BB962C8B-B14F-4D97-AF65-F5344CB8AC3E}">
        <p14:creationId xmlns:p14="http://schemas.microsoft.com/office/powerpoint/2010/main" val="143117799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First Love</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r>
              <a:rPr lang="en-GB" dirty="0" smtClean="0"/>
              <a:t>Luke </a:t>
            </a:r>
            <a:r>
              <a:rPr lang="en-GB" dirty="0"/>
              <a:t>17:21 Nor will people say, Look! Here [it is]! or, See, [it is] there! For behold, the kingdom of God is within you [in your hearts] and among you [surrounding you]. </a:t>
            </a:r>
            <a:endParaRPr lang="en-GB" dirty="0" smtClean="0"/>
          </a:p>
          <a:p>
            <a:r>
              <a:rPr lang="en-GB" dirty="0" smtClean="0"/>
              <a:t>Spirit </a:t>
            </a:r>
            <a:r>
              <a:rPr lang="en-GB" dirty="0"/>
              <a:t>realm is connected to you </a:t>
            </a:r>
            <a:r>
              <a:rPr lang="en-GB" dirty="0" smtClean="0"/>
              <a:t>because heaven </a:t>
            </a:r>
            <a:r>
              <a:rPr lang="en-GB" dirty="0"/>
              <a:t>or God's kingdom is in you </a:t>
            </a:r>
            <a:endParaRPr lang="en-GB" dirty="0" smtClean="0"/>
          </a:p>
          <a:p>
            <a:r>
              <a:rPr lang="en-GB" dirty="0" smtClean="0"/>
              <a:t>Therefore </a:t>
            </a:r>
            <a:r>
              <a:rPr lang="en-GB" dirty="0"/>
              <a:t>you have access to God heavenly spiritual realm and God has access to you. You are a gate of the spiritual realm heaven and God </a:t>
            </a:r>
            <a:r>
              <a:rPr lang="en-GB" dirty="0" smtClean="0"/>
              <a:t>Channel</a:t>
            </a:r>
          </a:p>
        </p:txBody>
      </p:sp>
    </p:spTree>
    <p:extLst>
      <p:ext uri="{BB962C8B-B14F-4D97-AF65-F5344CB8AC3E}">
        <p14:creationId xmlns:p14="http://schemas.microsoft.com/office/powerpoint/2010/main" val="23814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You are a mountain</a:t>
            </a:r>
          </a:p>
          <a:p>
            <a:r>
              <a:rPr lang="en-GB" sz="4400" dirty="0" smtClean="0"/>
              <a:t>You are a place of authority</a:t>
            </a:r>
          </a:p>
          <a:p>
            <a:r>
              <a:rPr lang="en-GB" sz="4400" dirty="0" smtClean="0"/>
              <a:t>God dwells in a mountain </a:t>
            </a:r>
            <a:r>
              <a:rPr lang="en-GB" sz="4400" dirty="0" err="1" smtClean="0"/>
              <a:t>Ezek</a:t>
            </a:r>
            <a:r>
              <a:rPr lang="en-GB" sz="4400" dirty="0" smtClean="0"/>
              <a:t> 28</a:t>
            </a:r>
          </a:p>
          <a:p>
            <a:r>
              <a:rPr lang="en-GB" sz="4400" dirty="0" smtClean="0"/>
              <a:t>Pillar engages heaven</a:t>
            </a:r>
          </a:p>
          <a:p>
            <a:endParaRPr lang="en-GB" sz="4400" dirty="0"/>
          </a:p>
        </p:txBody>
      </p:sp>
    </p:spTree>
    <p:extLst>
      <p:ext uri="{BB962C8B-B14F-4D97-AF65-F5344CB8AC3E}">
        <p14:creationId xmlns:p14="http://schemas.microsoft.com/office/powerpoint/2010/main" val="4150463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pPr>
              <a:lnSpc>
                <a:spcPct val="120000"/>
              </a:lnSpc>
              <a:spcBef>
                <a:spcPts val="600"/>
              </a:spcBef>
            </a:pPr>
            <a:r>
              <a:rPr lang="en-GB" sz="4400" dirty="0" smtClean="0"/>
              <a:t>John </a:t>
            </a:r>
            <a:r>
              <a:rPr lang="en-GB" sz="4400" dirty="0" smtClean="0"/>
              <a:t>16:13 </a:t>
            </a:r>
            <a:r>
              <a:rPr lang="en-GB" sz="4400" dirty="0"/>
              <a:t>But when he, the </a:t>
            </a:r>
            <a:r>
              <a:rPr lang="en-GB" sz="4400" dirty="0">
                <a:solidFill>
                  <a:srgbClr val="FFFF00"/>
                </a:solidFill>
              </a:rPr>
              <a:t>Spirit of truth</a:t>
            </a:r>
            <a:r>
              <a:rPr lang="en-GB" sz="4400" dirty="0"/>
              <a:t>, comes, he will </a:t>
            </a:r>
            <a:r>
              <a:rPr lang="en-GB" sz="4400" dirty="0">
                <a:solidFill>
                  <a:srgbClr val="FFFF00"/>
                </a:solidFill>
              </a:rPr>
              <a:t>guide you </a:t>
            </a:r>
            <a:r>
              <a:rPr lang="en-GB" sz="4400" dirty="0"/>
              <a:t>into all truth. He will not speak on his own; he will speak only what he hears, and </a:t>
            </a:r>
            <a:r>
              <a:rPr lang="en-GB" sz="4400" dirty="0">
                <a:solidFill>
                  <a:srgbClr val="FFFF00"/>
                </a:solidFill>
              </a:rPr>
              <a:t>he will tell you what is yet to </a:t>
            </a:r>
            <a:r>
              <a:rPr lang="en-GB" sz="4400" dirty="0" smtClean="0">
                <a:solidFill>
                  <a:srgbClr val="FFFF00"/>
                </a:solidFill>
              </a:rPr>
              <a:t>come</a:t>
            </a:r>
            <a:r>
              <a:rPr lang="en-GB" sz="4400" dirty="0" smtClean="0"/>
              <a:t>. 14 He </a:t>
            </a:r>
            <a:r>
              <a:rPr lang="en-GB" sz="4400" dirty="0"/>
              <a:t>will bring glory to me by taking from what is mine and </a:t>
            </a:r>
            <a:r>
              <a:rPr lang="en-GB" sz="4400" dirty="0">
                <a:solidFill>
                  <a:srgbClr val="FFFF00"/>
                </a:solidFill>
              </a:rPr>
              <a:t>making it known to you</a:t>
            </a:r>
            <a:r>
              <a:rPr lang="en-GB" sz="4400" dirty="0" smtClean="0"/>
              <a:t>.</a:t>
            </a:r>
            <a:endParaRPr lang="en-GB" sz="4400" dirty="0"/>
          </a:p>
        </p:txBody>
      </p:sp>
    </p:spTree>
    <p:extLst>
      <p:ext uri="{BB962C8B-B14F-4D97-AF65-F5344CB8AC3E}">
        <p14:creationId xmlns:p14="http://schemas.microsoft.com/office/powerpoint/2010/main" val="420248539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Rev 2:19 But I have this against you, that you have left your first </a:t>
            </a:r>
            <a:r>
              <a:rPr lang="en-GB" sz="4400" dirty="0" smtClean="0"/>
              <a:t>love</a:t>
            </a:r>
          </a:p>
          <a:p>
            <a:r>
              <a:rPr lang="en-GB" sz="4400" dirty="0"/>
              <a:t>Rev 3: 20 Behold, I stand at the door and knock; if anyone hears My voice and opens the door, I will come in to him and will dine with him, and he with Me.</a:t>
            </a:r>
          </a:p>
        </p:txBody>
      </p:sp>
    </p:spTree>
    <p:extLst>
      <p:ext uri="{BB962C8B-B14F-4D97-AF65-F5344CB8AC3E}">
        <p14:creationId xmlns:p14="http://schemas.microsoft.com/office/powerpoint/2010/main" val="155002864"/>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We can embrace and experience God within – Holy Spirit, Jesus &amp; Father as distinct personalities</a:t>
            </a:r>
          </a:p>
          <a:p>
            <a:r>
              <a:rPr lang="en-GB" sz="4400" dirty="0" smtClean="0"/>
              <a:t>We can choose to do that as we have a promise if you draw near</a:t>
            </a:r>
          </a:p>
          <a:p>
            <a:endParaRPr lang="en-GB" sz="4400" dirty="0"/>
          </a:p>
        </p:txBody>
      </p:sp>
    </p:spTree>
    <p:extLst>
      <p:ext uri="{BB962C8B-B14F-4D97-AF65-F5344CB8AC3E}">
        <p14:creationId xmlns:p14="http://schemas.microsoft.com/office/powerpoint/2010/main" val="23091946"/>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The altar experience alters us</a:t>
            </a:r>
          </a:p>
          <a:p>
            <a:r>
              <a:rPr lang="en-GB" sz="4400" dirty="0" smtClean="0"/>
              <a:t>It must be a proactive response a choice to surrender</a:t>
            </a:r>
          </a:p>
          <a:p>
            <a:r>
              <a:rPr lang="en-GB" sz="4400" dirty="0" smtClean="0"/>
              <a:t>A choice to present ourselves as an offering</a:t>
            </a:r>
            <a:endParaRPr lang="en-GB" sz="4400" dirty="0"/>
          </a:p>
        </p:txBody>
      </p:sp>
    </p:spTree>
    <p:extLst>
      <p:ext uri="{BB962C8B-B14F-4D97-AF65-F5344CB8AC3E}">
        <p14:creationId xmlns:p14="http://schemas.microsoft.com/office/powerpoint/2010/main" val="3092919218"/>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263149374"/>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387993829"/>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Luke </a:t>
            </a:r>
            <a:r>
              <a:rPr lang="en-GB" sz="4400" dirty="0" smtClean="0"/>
              <a:t>17:21For </a:t>
            </a:r>
            <a:r>
              <a:rPr lang="en-GB" sz="4400" dirty="0"/>
              <a:t>behold, the kingdom of God is within you [in your hearts] and among you [surrounding you].</a:t>
            </a:r>
          </a:p>
        </p:txBody>
      </p:sp>
    </p:spTree>
    <p:extLst>
      <p:ext uri="{BB962C8B-B14F-4D97-AF65-F5344CB8AC3E}">
        <p14:creationId xmlns:p14="http://schemas.microsoft.com/office/powerpoint/2010/main" val="303289820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kingdom is within me and Isa 9 there is no end to the increase of His government (kingdom) and peace shalom, wholeness  it must Increase expand grow in me and through me and around me</a:t>
            </a:r>
            <a:r>
              <a:rPr lang="en-GB" sz="4400" dirty="0" smtClean="0"/>
              <a:t>.</a:t>
            </a:r>
            <a:endParaRPr lang="en-GB" sz="4400" dirty="0"/>
          </a:p>
          <a:p>
            <a:r>
              <a:rPr lang="en-GB" sz="4400" dirty="0"/>
              <a:t>Isaiah 9:7 There will be no end to the increase of His government or of peace, On the throne of David and over his kingdom, To establish it and to uphold it with justice and righteousness From then on and forevermore. The zeal of the Lord of hosts will accomplish this.</a:t>
            </a:r>
          </a:p>
          <a:p>
            <a:endParaRPr lang="en-GB" sz="4400" dirty="0"/>
          </a:p>
        </p:txBody>
      </p:sp>
    </p:spTree>
    <p:extLst>
      <p:ext uri="{BB962C8B-B14F-4D97-AF65-F5344CB8AC3E}">
        <p14:creationId xmlns:p14="http://schemas.microsoft.com/office/powerpoint/2010/main" val="1549255469"/>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Liquid light- interspatial matrix interface my spirit</a:t>
            </a:r>
          </a:p>
        </p:txBody>
      </p:sp>
    </p:spTree>
    <p:extLst>
      <p:ext uri="{BB962C8B-B14F-4D97-AF65-F5344CB8AC3E}">
        <p14:creationId xmlns:p14="http://schemas.microsoft.com/office/powerpoint/2010/main" val="3796925575"/>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Jesus my friend my brother my lover my Lord my king my model my example my Rabi my master my disciples my Word my Way my Truth my Life my door my Shepherd my Resurrection my light my Saviour  my High Priest my advocate my </a:t>
            </a:r>
            <a:r>
              <a:rPr lang="en-GB" sz="4400" dirty="0" err="1"/>
              <a:t>interceder</a:t>
            </a:r>
            <a:r>
              <a:rPr lang="en-GB" sz="4400" dirty="0"/>
              <a:t> my yoke my song my Jesus</a:t>
            </a:r>
          </a:p>
        </p:txBody>
      </p:sp>
    </p:spTree>
    <p:extLst>
      <p:ext uri="{BB962C8B-B14F-4D97-AF65-F5344CB8AC3E}">
        <p14:creationId xmlns:p14="http://schemas.microsoft.com/office/powerpoint/2010/main" val="335522055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23931711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10000"/>
              </a:lnSpc>
              <a:spcBef>
                <a:spcPts val="600"/>
              </a:spcBef>
            </a:pPr>
            <a:r>
              <a:rPr lang="en-GB" sz="4800" dirty="0" smtClean="0"/>
              <a:t>The </a:t>
            </a:r>
            <a:r>
              <a:rPr lang="en-GB" sz="4800" dirty="0"/>
              <a:t>Holy Spirit </a:t>
            </a:r>
            <a:r>
              <a:rPr lang="en-GB" sz="4800" dirty="0" smtClean="0"/>
              <a:t>reveals</a:t>
            </a:r>
            <a:endParaRPr lang="en-GB" sz="4800" dirty="0"/>
          </a:p>
          <a:p>
            <a:pPr>
              <a:lnSpc>
                <a:spcPct val="110000"/>
              </a:lnSpc>
              <a:spcBef>
                <a:spcPts val="600"/>
              </a:spcBef>
            </a:pPr>
            <a:r>
              <a:rPr lang="en-GB" sz="4800" dirty="0"/>
              <a:t>1 Corinthians 2:10 but God has revealed it to us by his Spirit. The Spirit searches all things, even the deep things of God</a:t>
            </a:r>
            <a:r>
              <a:rPr lang="en-GB" sz="4800" dirty="0" smtClean="0"/>
              <a:t>.</a:t>
            </a:r>
            <a:endParaRPr lang="en-GB" sz="4800" dirty="0"/>
          </a:p>
          <a:p>
            <a:pPr>
              <a:lnSpc>
                <a:spcPct val="110000"/>
              </a:lnSpc>
              <a:spcBef>
                <a:spcPts val="600"/>
              </a:spcBef>
            </a:pPr>
            <a:r>
              <a:rPr lang="en-GB" sz="4800" dirty="0" smtClean="0"/>
              <a:t>The </a:t>
            </a:r>
            <a:r>
              <a:rPr lang="en-GB" sz="4800" dirty="0"/>
              <a:t>Holy Spirit leads </a:t>
            </a:r>
            <a:r>
              <a:rPr lang="en-GB" sz="4800" dirty="0" smtClean="0"/>
              <a:t>us</a:t>
            </a:r>
            <a:r>
              <a:rPr lang="en-GB" sz="4800" dirty="0" smtClean="0"/>
              <a:t> and directs us where to go and shows us </a:t>
            </a:r>
            <a:r>
              <a:rPr lang="en-GB" sz="4800" dirty="0"/>
              <a:t>what to do</a:t>
            </a:r>
            <a:r>
              <a:rPr lang="en-GB" sz="4800" dirty="0" smtClean="0"/>
              <a:t>.</a:t>
            </a:r>
            <a:endParaRPr lang="en-GB" sz="4800" dirty="0"/>
          </a:p>
        </p:txBody>
      </p:sp>
    </p:spTree>
    <p:extLst>
      <p:ext uri="{BB962C8B-B14F-4D97-AF65-F5344CB8AC3E}">
        <p14:creationId xmlns:p14="http://schemas.microsoft.com/office/powerpoint/2010/main" val="35854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211783018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05515" y="2412620"/>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River of life</a:t>
              </a: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3386851" y="1210812"/>
            <a:ext cx="1677600" cy="1677600"/>
            <a:chOff x="3460317" y="463506"/>
            <a:chExt cx="927100" cy="831850"/>
          </a:xfrm>
        </p:grpSpPr>
        <p:sp>
          <p:nvSpPr>
            <p:cNvPr id="22" name="Oval 21"/>
            <p:cNvSpPr>
              <a:spLocks noChangeArrowheads="1"/>
            </p:cNvSpPr>
            <p:nvPr/>
          </p:nvSpPr>
          <p:spPr bwMode="auto">
            <a:xfrm>
              <a:off x="3555567"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3460317" y="686373"/>
              <a:ext cx="927100" cy="366272"/>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Engaging</a:t>
              </a:r>
              <a:br>
                <a:rPr lang="en-US" sz="2400" dirty="0" smtClean="0">
                  <a:latin typeface="+mn-lt"/>
                  <a:ea typeface="ＭＳ Ｐゴシック" charset="-128"/>
                  <a:cs typeface="ＭＳ Ｐゴシック" charset="-128"/>
                </a:rPr>
              </a:br>
              <a:r>
                <a:rPr lang="en-US" sz="2400" dirty="0" smtClean="0">
                  <a:latin typeface="+mn-lt"/>
                  <a:ea typeface="ＭＳ Ｐゴシック" charset="-128"/>
                  <a:cs typeface="ＭＳ Ｐゴシック" charset="-128"/>
                </a:rPr>
                <a:t>The river</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6059259" y="1230378"/>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lIns="0" tIns="0" rIns="0" bIns="0" anchor="ctr">
            <a:normAutofit/>
          </a:bodyPr>
          <a:lstStyle/>
          <a:p>
            <a:pPr algn="ctr">
              <a:defRPr/>
            </a:pPr>
            <a:r>
              <a:rPr lang="en-US" sz="2000" dirty="0" smtClean="0">
                <a:latin typeface="+mn-lt"/>
                <a:ea typeface="+mn-ea"/>
              </a:rPr>
              <a:t>Engaging</a:t>
            </a:r>
            <a:br>
              <a:rPr lang="en-US" sz="2000" dirty="0" smtClean="0">
                <a:latin typeface="+mn-lt"/>
                <a:ea typeface="+mn-ea"/>
              </a:rPr>
            </a:br>
            <a:r>
              <a:rPr lang="en-US" sz="2000" dirty="0" smtClean="0">
                <a:latin typeface="+mn-lt"/>
                <a:ea typeface="+mn-ea"/>
              </a:rPr>
              <a:t>Holy Spirit </a:t>
            </a:r>
            <a:endParaRPr lang="en-US" sz="2000" dirty="0">
              <a:latin typeface="+mn-lt"/>
              <a:ea typeface="+mn-ea"/>
            </a:endParaRPr>
          </a:p>
        </p:txBody>
      </p:sp>
      <p:sp>
        <p:nvSpPr>
          <p:cNvPr id="26" name="TextBox 25"/>
          <p:cNvSpPr txBox="1"/>
          <p:nvPr/>
        </p:nvSpPr>
        <p:spPr>
          <a:xfrm>
            <a:off x="559088" y="1475604"/>
            <a:ext cx="1676297" cy="1107996"/>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Drinking</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living</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Water</a:t>
            </a: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5195035"/>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t>Matthew 11:27, 29-30 All things have been handed over to Me by My Father; and no one knows the Son except the Father; nor does anyone know the Father except the Son, and anyone to whom the Son wills to reveal Him.    Take My yoke upon you and learn from Me, for I am gentle and humble in heart, and you will find rest for your souls .  For My yoke is easy and My burden is light."</a:t>
            </a:r>
          </a:p>
        </p:txBody>
      </p:sp>
    </p:spTree>
    <p:extLst>
      <p:ext uri="{BB962C8B-B14F-4D97-AF65-F5344CB8AC3E}">
        <p14:creationId xmlns:p14="http://schemas.microsoft.com/office/powerpoint/2010/main" val="302227009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61165622"/>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410997069"/>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smtClean="0"/>
              <a:t>seat </a:t>
            </a:r>
            <a:r>
              <a:rPr lang="en-GB" sz="4400" dirty="0"/>
              <a:t>rest and government yielded abdicated to Father Lordship kingship Rest Provision Blessing Protection. Matt 6:33 Seek first kingdom and His righteousness and everything added. Trust Him be at rest in peace living in the eye of the storm</a:t>
            </a:r>
            <a:r>
              <a:rPr lang="en-GB" sz="4400" dirty="0" smtClean="0"/>
              <a:t>.</a:t>
            </a:r>
            <a:endParaRPr lang="en-GB" sz="4400" dirty="0"/>
          </a:p>
          <a:p>
            <a:r>
              <a:rPr lang="en-GB" sz="4400" dirty="0"/>
              <a:t>yoked to Jesus learn from Him discipleship to the master Rabi guidance and direction for the path today. Heart attitude gentle and humble in heart. Rest for the soul Searching for direction identity purpose significance meaning Matt 11:28</a:t>
            </a:r>
          </a:p>
          <a:p>
            <a:endParaRPr lang="en-GB" sz="4400" dirty="0"/>
          </a:p>
        </p:txBody>
      </p:sp>
    </p:spTree>
    <p:extLst>
      <p:ext uri="{BB962C8B-B14F-4D97-AF65-F5344CB8AC3E}">
        <p14:creationId xmlns:p14="http://schemas.microsoft.com/office/powerpoint/2010/main" val="2166911534"/>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Jesus my friend my brother my lover my Lord my king my model my example my Rabi my master my disciples my Word my Way my Truth my Life my door my Shepherd my Resurrection my light my Saviour  my High Priest my advocate my </a:t>
            </a:r>
            <a:r>
              <a:rPr lang="en-GB" sz="4400" dirty="0" err="1"/>
              <a:t>interceder</a:t>
            </a:r>
            <a:r>
              <a:rPr lang="en-GB" sz="4400" dirty="0"/>
              <a:t> my yoke my song my Jesus</a:t>
            </a:r>
          </a:p>
        </p:txBody>
      </p:sp>
    </p:spTree>
    <p:extLst>
      <p:ext uri="{BB962C8B-B14F-4D97-AF65-F5344CB8AC3E}">
        <p14:creationId xmlns:p14="http://schemas.microsoft.com/office/powerpoint/2010/main" val="216922087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r>
              <a:rPr lang="en-GB" sz="4400" dirty="0"/>
              <a:t>Father my creator my </a:t>
            </a:r>
            <a:r>
              <a:rPr lang="en-GB" sz="4400" dirty="0" err="1"/>
              <a:t>sustainer</a:t>
            </a:r>
            <a:r>
              <a:rPr lang="en-GB" sz="4400" dirty="0"/>
              <a:t> my essence my rest my shalom my affirmer my accepter My peace My love My provider my protector my healer my sanctifier my righteousness my banner My victory  my security my identity my anchor my hope my delight my purpose my glorifier my rock my restorer my reconciler my transformer my </a:t>
            </a:r>
            <a:r>
              <a:rPr lang="en-GB" sz="4400" dirty="0" err="1"/>
              <a:t>transfigurer</a:t>
            </a:r>
            <a:r>
              <a:rPr lang="en-GB" sz="4400" dirty="0"/>
              <a:t> My </a:t>
            </a:r>
            <a:r>
              <a:rPr lang="en-GB" sz="4400" dirty="0" err="1"/>
              <a:t>renewer</a:t>
            </a:r>
            <a:r>
              <a:rPr lang="en-GB" sz="4400" dirty="0"/>
              <a:t> my conformer my forgiver my strength my authority my power my eternal destination my eternal home my reference point. My Father</a:t>
            </a:r>
          </a:p>
        </p:txBody>
      </p:sp>
    </p:spTree>
    <p:extLst>
      <p:ext uri="{BB962C8B-B14F-4D97-AF65-F5344CB8AC3E}">
        <p14:creationId xmlns:p14="http://schemas.microsoft.com/office/powerpoint/2010/main" val="3204583219"/>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a:t>God My Consuming fire My frequency My harmony My resonance My Manifold grace my Manifold wisdom My Melody My Rhythm My metronome My conductor My author My producer My composer </a:t>
            </a:r>
            <a:r>
              <a:rPr lang="en-GB" sz="4400" dirty="0" err="1"/>
              <a:t>Yod</a:t>
            </a:r>
            <a:r>
              <a:rPr lang="en-GB" sz="4400" dirty="0"/>
              <a:t> </a:t>
            </a:r>
            <a:r>
              <a:rPr lang="en-GB" sz="4400" dirty="0" err="1"/>
              <a:t>Hei</a:t>
            </a:r>
            <a:r>
              <a:rPr lang="en-GB" sz="4400" dirty="0"/>
              <a:t> </a:t>
            </a:r>
            <a:r>
              <a:rPr lang="en-GB" sz="4400" dirty="0" err="1"/>
              <a:t>Vav</a:t>
            </a:r>
            <a:r>
              <a:rPr lang="en-GB" sz="4400" dirty="0"/>
              <a:t> </a:t>
            </a:r>
            <a:r>
              <a:rPr lang="en-GB" sz="4400" dirty="0" err="1"/>
              <a:t>Hei</a:t>
            </a:r>
            <a:r>
              <a:rPr lang="en-GB" sz="4400" dirty="0"/>
              <a:t> My Lion My Ox My Eagle My Man My King my Prophet My Apostle My Priest My Home My dwelling place My covenant My all in all</a:t>
            </a:r>
          </a:p>
        </p:txBody>
      </p:sp>
    </p:spTree>
    <p:extLst>
      <p:ext uri="{BB962C8B-B14F-4D97-AF65-F5344CB8AC3E}">
        <p14:creationId xmlns:p14="http://schemas.microsoft.com/office/powerpoint/2010/main" val="117294893"/>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9254475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Romans </a:t>
            </a:r>
            <a:r>
              <a:rPr lang="en-GB" sz="4400" dirty="0"/>
              <a:t>8:14 because those who are </a:t>
            </a:r>
            <a:r>
              <a:rPr lang="en-GB" sz="4400" dirty="0">
                <a:solidFill>
                  <a:srgbClr val="FFFF00"/>
                </a:solidFill>
              </a:rPr>
              <a:t>led by</a:t>
            </a:r>
            <a:r>
              <a:rPr lang="en-GB" sz="4400" dirty="0"/>
              <a:t> the Spirit of God are </a:t>
            </a:r>
            <a:r>
              <a:rPr lang="en-GB" sz="4400" dirty="0">
                <a:solidFill>
                  <a:srgbClr val="FFFF00"/>
                </a:solidFill>
              </a:rPr>
              <a:t>sons of God</a:t>
            </a:r>
            <a:r>
              <a:rPr lang="en-GB" sz="4400" dirty="0" smtClean="0">
                <a:solidFill>
                  <a:srgbClr val="FFFF00"/>
                </a:solidFill>
              </a:rPr>
              <a:t>.</a:t>
            </a:r>
          </a:p>
          <a:p>
            <a:r>
              <a:rPr lang="en-GB" sz="4400" dirty="0"/>
              <a:t>Gal 5:25 If we live by the Spirit, let us also walk by the Spirit</a:t>
            </a:r>
            <a:r>
              <a:rPr lang="en-GB" sz="4400" dirty="0" smtClean="0"/>
              <a:t>.</a:t>
            </a:r>
          </a:p>
          <a:p>
            <a:r>
              <a:rPr lang="en-GB" sz="4400" dirty="0" smtClean="0"/>
              <a:t>Walk in the fruit of character –righteousness, peace and joy</a:t>
            </a:r>
          </a:p>
          <a:p>
            <a:r>
              <a:rPr lang="en-GB" sz="4400" dirty="0" smtClean="0"/>
              <a:t>Walk in supernatural power</a:t>
            </a:r>
            <a:endParaRPr lang="en-GB" sz="4400" dirty="0"/>
          </a:p>
        </p:txBody>
      </p:sp>
    </p:spTree>
    <p:extLst>
      <p:ext uri="{BB962C8B-B14F-4D97-AF65-F5344CB8AC3E}">
        <p14:creationId xmlns:p14="http://schemas.microsoft.com/office/powerpoint/2010/main" val="350889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55000" lnSpcReduction="20000"/>
          </a:bodyPr>
          <a:lstStyle/>
          <a:p>
            <a:r>
              <a:rPr lang="en-GB" sz="4400" dirty="0"/>
              <a:t>seat rest and government yielded abdicated to Father Lordship kingship Rest Provision Blessing Protection. Matt 6:33 Seek first kingdom and His righteousness and everything added. Trust Him be at rest in peace living in the eye of the storm</a:t>
            </a:r>
            <a:r>
              <a:rPr lang="en-GB" sz="4400" dirty="0" smtClean="0"/>
              <a:t>.</a:t>
            </a:r>
            <a:endParaRPr lang="en-GB" sz="4400" dirty="0"/>
          </a:p>
          <a:p>
            <a:r>
              <a:rPr lang="en-GB" sz="4400" dirty="0"/>
              <a:t>yoked to Jesus learn from Him discipleship to the master Rabi guidance and direction for the path today. Heart attitude gentle and humble in heart. Rest for the soul Searching for direction identity purpose significance meaning Matt </a:t>
            </a:r>
            <a:r>
              <a:rPr lang="en-GB" sz="4400" dirty="0" smtClean="0"/>
              <a:t>11:28</a:t>
            </a:r>
            <a:endParaRPr lang="en-GB" sz="4400" dirty="0"/>
          </a:p>
          <a:p>
            <a:r>
              <a:rPr lang="en-GB" sz="4400" dirty="0"/>
              <a:t>Source of life John 4:13 living water connection to heaven. Fountain Spring eternal life connection to eternity quality of heavens Source. Drink walk wade Swim baptised filled Spirit. John 7 rivers of living water Flow streams make glad. </a:t>
            </a:r>
            <a:r>
              <a:rPr lang="en-GB" sz="4400" dirty="0" err="1"/>
              <a:t>Ezek</a:t>
            </a:r>
            <a:r>
              <a:rPr lang="en-GB" sz="4400" dirty="0"/>
              <a:t> 47 flows from kingdom first love gate trickles flows deeper and deeper to engage the garden of our hearts Ps 23 quiet waters</a:t>
            </a:r>
          </a:p>
          <a:p>
            <a:r>
              <a:rPr lang="en-GB" sz="4400" dirty="0"/>
              <a:t>life to the world turns death into rife. Resurrection life power Rom 6 baptised into the river</a:t>
            </a:r>
            <a:r>
              <a:rPr lang="en-GB" sz="4400" dirty="0" smtClean="0"/>
              <a:t>.</a:t>
            </a:r>
            <a:endParaRPr lang="en-GB" sz="4400" dirty="0"/>
          </a:p>
        </p:txBody>
      </p:sp>
    </p:spTree>
    <p:extLst>
      <p:ext uri="{BB962C8B-B14F-4D97-AF65-F5344CB8AC3E}">
        <p14:creationId xmlns:p14="http://schemas.microsoft.com/office/powerpoint/2010/main" val="3853390461"/>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541207556"/>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First Love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1611211614"/>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586699" y="133350"/>
            <a:ext cx="3743161" cy="461665"/>
          </a:xfrm>
          <a:prstGeom prst="rect">
            <a:avLst/>
          </a:prstGeom>
          <a:noFill/>
        </p:spPr>
        <p:txBody>
          <a:bodyPr wrap="square">
            <a:spAutoFit/>
          </a:bodyPr>
          <a:lstStyle/>
          <a:p>
            <a:pPr algn="ctr"/>
            <a:r>
              <a:rPr lang="en-US" sz="2400" b="1" dirty="0" smtClean="0">
                <a:latin typeface="Calibri" pitchFamily="34" charset="0"/>
              </a:rPr>
              <a:t>Pathway of Relationship</a:t>
            </a:r>
            <a:endParaRPr lang="en-US" sz="2400" dirty="0">
              <a:latin typeface="Calibri" pitchFamily="34" charset="0"/>
            </a:endParaRPr>
          </a:p>
        </p:txBody>
      </p:sp>
      <p:grpSp>
        <p:nvGrpSpPr>
          <p:cNvPr id="15" name="Group 14"/>
          <p:cNvGrpSpPr/>
          <p:nvPr/>
        </p:nvGrpSpPr>
        <p:grpSpPr>
          <a:xfrm>
            <a:off x="7135945" y="1746059"/>
            <a:ext cx="1928635" cy="3546685"/>
            <a:chOff x="79251" y="1701695"/>
            <a:chExt cx="1928635" cy="3626052"/>
          </a:xfrm>
        </p:grpSpPr>
        <p:sp>
          <p:nvSpPr>
            <p:cNvPr id="33" name="Rektangel 101"/>
            <p:cNvSpPr>
              <a:spLocks noChangeArrowheads="1"/>
            </p:cNvSpPr>
            <p:nvPr/>
          </p:nvSpPr>
          <p:spPr bwMode="auto">
            <a:xfrm>
              <a:off x="102476" y="1701695"/>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 name="Rektangel 101"/>
            <p:cNvSpPr>
              <a:spLocks noChangeArrowheads="1"/>
            </p:cNvSpPr>
            <p:nvPr/>
          </p:nvSpPr>
          <p:spPr bwMode="auto">
            <a:xfrm>
              <a:off x="102475" y="3188224"/>
              <a:ext cx="1905410" cy="647280"/>
            </a:xfrm>
            <a:prstGeom prst="rect">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5" name="TextBox 24"/>
            <p:cNvSpPr txBox="1"/>
            <p:nvPr/>
          </p:nvSpPr>
          <p:spPr>
            <a:xfrm>
              <a:off x="363870" y="3227414"/>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Preparation</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Spirit Building</a:t>
              </a:r>
              <a:endParaRPr lang="en-US" sz="1600" dirty="0">
                <a:latin typeface="+mn-lt"/>
                <a:ea typeface="ＭＳ Ｐゴシック" charset="-128"/>
                <a:cs typeface="ＭＳ Ｐゴシック" charset="-128"/>
              </a:endParaRPr>
            </a:p>
          </p:txBody>
        </p:sp>
        <p:sp>
          <p:nvSpPr>
            <p:cNvPr id="27" name="Right Arrow 26"/>
            <p:cNvSpPr>
              <a:spLocks noChangeArrowheads="1"/>
            </p:cNvSpPr>
            <p:nvPr/>
          </p:nvSpPr>
          <p:spPr bwMode="auto">
            <a:xfrm rot="16200000">
              <a:off x="749094" y="4153320"/>
              <a:ext cx="742654" cy="202769"/>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Rektangel 101"/>
            <p:cNvSpPr>
              <a:spLocks noChangeArrowheads="1"/>
            </p:cNvSpPr>
            <p:nvPr/>
          </p:nvSpPr>
          <p:spPr bwMode="auto">
            <a:xfrm>
              <a:off x="79251" y="4653874"/>
              <a:ext cx="1905410" cy="666151"/>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31" name="TextBox 30"/>
            <p:cNvSpPr txBox="1"/>
            <p:nvPr/>
          </p:nvSpPr>
          <p:spPr>
            <a:xfrm>
              <a:off x="217021" y="4589083"/>
              <a:ext cx="1676318" cy="738664"/>
            </a:xfrm>
            <a:prstGeom prst="rect">
              <a:avLst/>
            </a:prstGeom>
            <a:noFill/>
          </p:spPr>
          <p:txBody>
            <a:bodyPr wrap="square">
              <a:spAutoFit/>
            </a:bodyPr>
            <a:lstStyle/>
            <a:p>
              <a:pPr algn="ctr">
                <a:defRPr/>
              </a:pPr>
              <a:r>
                <a:rPr lang="en-US" sz="1400" dirty="0" smtClean="0">
                  <a:latin typeface="+mn-lt"/>
                  <a:ea typeface="ＭＳ Ｐゴシック" charset="-128"/>
                  <a:cs typeface="ＭＳ Ｐゴシック" charset="-128"/>
                </a:rPr>
                <a:t>Meditation</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Thoughts Of God</a:t>
              </a:r>
              <a:br>
                <a:rPr lang="en-US" sz="1400" dirty="0" smtClean="0">
                  <a:latin typeface="+mn-lt"/>
                  <a:ea typeface="ＭＳ Ｐゴシック" charset="-128"/>
                  <a:cs typeface="ＭＳ Ｐゴシック" charset="-128"/>
                </a:rPr>
              </a:br>
              <a:r>
                <a:rPr lang="en-US" sz="1400" dirty="0" smtClean="0">
                  <a:ea typeface="ＭＳ Ｐゴシック" charset="-128"/>
                  <a:cs typeface="ＭＳ Ｐゴシック" charset="-128"/>
                </a:rPr>
                <a:t>Visualization</a:t>
              </a:r>
              <a:endParaRPr lang="en-US" sz="1400" dirty="0">
                <a:ea typeface="ＭＳ Ｐゴシック" charset="-128"/>
                <a:cs typeface="ＭＳ Ｐゴシック" charset="-128"/>
              </a:endParaRPr>
            </a:p>
          </p:txBody>
        </p:sp>
        <p:sp>
          <p:nvSpPr>
            <p:cNvPr id="32" name="Right Arrow 31"/>
            <p:cNvSpPr>
              <a:spLocks noChangeArrowheads="1"/>
            </p:cNvSpPr>
            <p:nvPr/>
          </p:nvSpPr>
          <p:spPr bwMode="auto">
            <a:xfrm rot="5400000">
              <a:off x="743744" y="2697247"/>
              <a:ext cx="779190" cy="20276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4" name="TextBox 33"/>
            <p:cNvSpPr txBox="1"/>
            <p:nvPr/>
          </p:nvSpPr>
          <p:spPr>
            <a:xfrm>
              <a:off x="142164" y="1705648"/>
              <a:ext cx="1779585" cy="597861"/>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Tongues </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Development</a:t>
              </a:r>
              <a:endParaRPr lang="en-US" sz="1600" dirty="0">
                <a:latin typeface="+mn-lt"/>
                <a:ea typeface="ＭＳ Ｐゴシック" charset="-128"/>
                <a:cs typeface="ＭＳ Ｐゴシック" charset="-128"/>
              </a:endParaRPr>
            </a:p>
          </p:txBody>
        </p:sp>
      </p:grpSp>
      <p:grpSp>
        <p:nvGrpSpPr>
          <p:cNvPr id="13" name="Group 12"/>
          <p:cNvGrpSpPr/>
          <p:nvPr/>
        </p:nvGrpSpPr>
        <p:grpSpPr>
          <a:xfrm>
            <a:off x="4883790" y="1767859"/>
            <a:ext cx="1983745" cy="3524885"/>
            <a:chOff x="2578771" y="1748427"/>
            <a:chExt cx="1983745" cy="3524885"/>
          </a:xfrm>
        </p:grpSpPr>
        <p:sp>
          <p:nvSpPr>
            <p:cNvPr id="14" name="Right Arrow 13"/>
            <p:cNvSpPr>
              <a:spLocks noChangeArrowheads="1"/>
            </p:cNvSpPr>
            <p:nvPr/>
          </p:nvSpPr>
          <p:spPr bwMode="auto">
            <a:xfrm rot="5400000">
              <a:off x="3256209" y="4241069"/>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8" name="Right Arrow 17"/>
            <p:cNvSpPr>
              <a:spLocks noChangeArrowheads="1"/>
            </p:cNvSpPr>
            <p:nvPr/>
          </p:nvSpPr>
          <p:spPr bwMode="auto">
            <a:xfrm rot="16200000">
              <a:off x="3268122" y="2631985"/>
              <a:ext cx="564667" cy="177629"/>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 name="Diamond 5"/>
            <p:cNvSpPr>
              <a:spLocks noChangeArrowheads="1"/>
            </p:cNvSpPr>
            <p:nvPr/>
          </p:nvSpPr>
          <p:spPr bwMode="auto">
            <a:xfrm>
              <a:off x="2580564" y="2973702"/>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Rektangel 101"/>
            <p:cNvSpPr>
              <a:spLocks noChangeArrowheads="1"/>
            </p:cNvSpPr>
            <p:nvPr/>
          </p:nvSpPr>
          <p:spPr bwMode="auto">
            <a:xfrm>
              <a:off x="2578771" y="174842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0" name="TextBox 19"/>
            <p:cNvSpPr txBox="1"/>
            <p:nvPr/>
          </p:nvSpPr>
          <p:spPr>
            <a:xfrm>
              <a:off x="3149723" y="3109853"/>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Rev 3:20</a:t>
              </a:r>
              <a:endParaRPr lang="en-US" sz="1200" dirty="0">
                <a:latin typeface="+mn-lt"/>
                <a:ea typeface="ＭＳ Ｐゴシック" charset="-128"/>
                <a:cs typeface="ＭＳ Ｐゴシック" charset="-128"/>
              </a:endParaRPr>
            </a:p>
          </p:txBody>
        </p:sp>
        <p:sp>
          <p:nvSpPr>
            <p:cNvPr id="22" name="TextBox 21"/>
            <p:cNvSpPr txBox="1"/>
            <p:nvPr/>
          </p:nvSpPr>
          <p:spPr>
            <a:xfrm>
              <a:off x="2811339" y="1779679"/>
              <a:ext cx="1436688"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Experience River of life</a:t>
              </a:r>
              <a:endParaRPr lang="en-US" sz="1600" dirty="0">
                <a:latin typeface="+mn-lt"/>
                <a:ea typeface="ＭＳ Ｐゴシック" charset="-128"/>
                <a:cs typeface="ＭＳ Ｐゴシック" charset="-128"/>
              </a:endParaRPr>
            </a:p>
          </p:txBody>
        </p:sp>
        <p:sp>
          <p:nvSpPr>
            <p:cNvPr id="28" name="TextBox 27"/>
            <p:cNvSpPr txBox="1"/>
            <p:nvPr/>
          </p:nvSpPr>
          <p:spPr>
            <a:xfrm>
              <a:off x="2891468" y="3247266"/>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Opening First Love Gate</a:t>
              </a:r>
              <a:endParaRPr lang="en-US" sz="1600" dirty="0">
                <a:latin typeface="+mn-lt"/>
                <a:ea typeface="ＭＳ Ｐゴシック" charset="-128"/>
                <a:cs typeface="ＭＳ Ｐゴシック" charset="-128"/>
              </a:endParaRPr>
            </a:p>
          </p:txBody>
        </p:sp>
        <p:sp>
          <p:nvSpPr>
            <p:cNvPr id="35" name="Rektangel 101"/>
            <p:cNvSpPr>
              <a:spLocks noChangeArrowheads="1"/>
            </p:cNvSpPr>
            <p:nvPr/>
          </p:nvSpPr>
          <p:spPr bwMode="auto">
            <a:xfrm>
              <a:off x="2657106" y="4626032"/>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6" name="TextBox 35"/>
            <p:cNvSpPr txBox="1"/>
            <p:nvPr/>
          </p:nvSpPr>
          <p:spPr>
            <a:xfrm>
              <a:off x="2790155" y="4657284"/>
              <a:ext cx="1676318" cy="584775"/>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sp>
        <p:nvSpPr>
          <p:cNvPr id="41" name="Right Arrow 40"/>
          <p:cNvSpPr>
            <a:spLocks noChangeArrowheads="1"/>
          </p:cNvSpPr>
          <p:nvPr/>
        </p:nvSpPr>
        <p:spPr bwMode="auto">
          <a:xfrm rot="10800000">
            <a:off x="4460715" y="3412969"/>
            <a:ext cx="465943" cy="20637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 name="Right Arrow 10"/>
          <p:cNvSpPr>
            <a:spLocks noChangeArrowheads="1"/>
          </p:cNvSpPr>
          <p:nvPr/>
        </p:nvSpPr>
        <p:spPr bwMode="auto">
          <a:xfrm rot="10800000">
            <a:off x="2093276" y="3456076"/>
            <a:ext cx="536022" cy="17780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5" name="Right Arrow 44"/>
          <p:cNvSpPr>
            <a:spLocks noChangeArrowheads="1"/>
          </p:cNvSpPr>
          <p:nvPr/>
        </p:nvSpPr>
        <p:spPr bwMode="auto">
          <a:xfrm rot="10800000">
            <a:off x="6803149" y="3422963"/>
            <a:ext cx="332795" cy="196381"/>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19" name="Group 18"/>
          <p:cNvGrpSpPr/>
          <p:nvPr/>
        </p:nvGrpSpPr>
        <p:grpSpPr>
          <a:xfrm>
            <a:off x="187866" y="1732833"/>
            <a:ext cx="2027837" cy="3548068"/>
            <a:chOff x="4897740" y="1698925"/>
            <a:chExt cx="2027837" cy="3548068"/>
          </a:xfrm>
        </p:grpSpPr>
        <p:sp>
          <p:nvSpPr>
            <p:cNvPr id="7" name="Diamond 6"/>
            <p:cNvSpPr>
              <a:spLocks noChangeArrowheads="1"/>
            </p:cNvSpPr>
            <p:nvPr/>
          </p:nvSpPr>
          <p:spPr bwMode="auto">
            <a:xfrm>
              <a:off x="4901325" y="2973700"/>
              <a:ext cx="1901825" cy="1074737"/>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16" name="Group 15"/>
            <p:cNvGrpSpPr/>
            <p:nvPr/>
          </p:nvGrpSpPr>
          <p:grpSpPr>
            <a:xfrm>
              <a:off x="4897740" y="1698925"/>
              <a:ext cx="2027837" cy="3548068"/>
              <a:chOff x="4892450" y="1706930"/>
              <a:chExt cx="2027837" cy="3548068"/>
            </a:xfrm>
          </p:grpSpPr>
          <p:sp>
            <p:nvSpPr>
              <p:cNvPr id="17" name="Right Arrow 16"/>
              <p:cNvSpPr>
                <a:spLocks noChangeArrowheads="1"/>
              </p:cNvSpPr>
              <p:nvPr/>
            </p:nvSpPr>
            <p:spPr bwMode="auto">
              <a:xfrm rot="5400000">
                <a:off x="5583518" y="2591379"/>
                <a:ext cx="551459" cy="176214"/>
              </a:xfrm>
              <a:prstGeom prst="rightArrow">
                <a:avLst>
                  <a:gd name="adj1" fmla="val 25046"/>
                  <a:gd name="adj2" fmla="val 45832"/>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ktangel 101"/>
              <p:cNvSpPr>
                <a:spLocks noChangeArrowheads="1"/>
              </p:cNvSpPr>
              <p:nvPr/>
            </p:nvSpPr>
            <p:spPr bwMode="auto">
              <a:xfrm>
                <a:off x="5014877" y="4607718"/>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3" name="TextBox 22"/>
              <p:cNvSpPr txBox="1"/>
              <p:nvPr/>
            </p:nvSpPr>
            <p:spPr>
              <a:xfrm>
                <a:off x="5166744" y="4762081"/>
                <a:ext cx="1679068" cy="338554"/>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Cultivate &amp; Tend</a:t>
                </a:r>
                <a:endParaRPr lang="en-US" sz="1600" dirty="0">
                  <a:latin typeface="+mn-lt"/>
                  <a:ea typeface="ＭＳ Ｐゴシック" charset="-128"/>
                  <a:cs typeface="ＭＳ Ｐゴシック" charset="-128"/>
                </a:endParaRPr>
              </a:p>
            </p:txBody>
          </p:sp>
          <p:sp>
            <p:nvSpPr>
              <p:cNvPr id="29" name="TextBox 28"/>
              <p:cNvSpPr txBox="1"/>
              <p:nvPr/>
            </p:nvSpPr>
            <p:spPr>
              <a:xfrm>
                <a:off x="5141056" y="3241988"/>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Garden of Heart</a:t>
                </a:r>
                <a:endParaRPr lang="en-US" sz="1600" dirty="0">
                  <a:latin typeface="+mn-lt"/>
                  <a:ea typeface="ＭＳ Ｐゴシック" charset="-128"/>
                  <a:cs typeface="ＭＳ Ｐゴシック" charset="-128"/>
                </a:endParaRPr>
              </a:p>
            </p:txBody>
          </p:sp>
          <p:sp>
            <p:nvSpPr>
              <p:cNvPr id="38" name="Rektangel 101"/>
              <p:cNvSpPr>
                <a:spLocks noChangeArrowheads="1"/>
              </p:cNvSpPr>
              <p:nvPr/>
            </p:nvSpPr>
            <p:spPr bwMode="auto">
              <a:xfrm>
                <a:off x="4892450" y="1706930"/>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9" name="TextBox 38"/>
              <p:cNvSpPr txBox="1"/>
              <p:nvPr/>
            </p:nvSpPr>
            <p:spPr>
              <a:xfrm>
                <a:off x="5039211" y="1727669"/>
                <a:ext cx="1679068" cy="584775"/>
              </a:xfrm>
              <a:prstGeom prst="rect">
                <a:avLst/>
              </a:prstGeom>
              <a:noFill/>
            </p:spPr>
            <p:txBody>
              <a:bodyPr wrap="square">
                <a:spAutoFit/>
              </a:bodyPr>
              <a:lstStyle/>
              <a:p>
                <a:pPr algn="ctr">
                  <a:defRPr/>
                </a:pPr>
                <a:r>
                  <a:rPr lang="en-US" sz="1600" dirty="0" smtClean="0">
                    <a:latin typeface="+mn-lt"/>
                    <a:ea typeface="ＭＳ Ｐゴシック" charset="-128"/>
                    <a:cs typeface="ＭＳ Ｐゴシック" charset="-128"/>
                  </a:rPr>
                  <a:t>Plant Seeds of</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Testimony</a:t>
                </a:r>
                <a:endParaRPr lang="en-US" sz="1600" dirty="0">
                  <a:latin typeface="+mn-lt"/>
                  <a:ea typeface="ＭＳ Ｐゴシック" charset="-128"/>
                  <a:cs typeface="ＭＳ Ｐゴシック" charset="-128"/>
                </a:endParaRPr>
              </a:p>
            </p:txBody>
          </p:sp>
          <p:sp>
            <p:nvSpPr>
              <p:cNvPr id="40" name="TextBox 39"/>
              <p:cNvSpPr txBox="1"/>
              <p:nvPr/>
            </p:nvSpPr>
            <p:spPr>
              <a:xfrm>
                <a:off x="5466987" y="3090615"/>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Ps 23</a:t>
                </a:r>
                <a:endParaRPr lang="en-US" sz="1200" dirty="0">
                  <a:latin typeface="+mn-lt"/>
                  <a:ea typeface="ＭＳ Ｐゴシック" charset="-128"/>
                  <a:cs typeface="ＭＳ Ｐゴシック" charset="-128"/>
                </a:endParaRPr>
              </a:p>
            </p:txBody>
          </p:sp>
          <p:sp>
            <p:nvSpPr>
              <p:cNvPr id="46" name="Right Arrow 45"/>
              <p:cNvSpPr>
                <a:spLocks noChangeArrowheads="1"/>
              </p:cNvSpPr>
              <p:nvPr/>
            </p:nvSpPr>
            <p:spPr bwMode="auto">
              <a:xfrm rot="16200000">
                <a:off x="5563046" y="4261966"/>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sp>
        <p:nvSpPr>
          <p:cNvPr id="47" name="Oval 46"/>
          <p:cNvSpPr>
            <a:spLocks noChangeArrowheads="1"/>
          </p:cNvSpPr>
          <p:nvPr/>
        </p:nvSpPr>
        <p:spPr bwMode="auto">
          <a:xfrm>
            <a:off x="4260001" y="2449713"/>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8" name="TextBox 47"/>
          <p:cNvSpPr txBox="1"/>
          <p:nvPr/>
        </p:nvSpPr>
        <p:spPr>
          <a:xfrm>
            <a:off x="4217138" y="2755636"/>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Yoked to Jesus</a:t>
            </a:r>
            <a:endParaRPr lang="en-US" sz="1400" dirty="0">
              <a:latin typeface="+mn-lt"/>
              <a:ea typeface="ＭＳ Ｐゴシック" charset="-128"/>
              <a:cs typeface="ＭＳ Ｐゴシック" charset="-128"/>
            </a:endParaRPr>
          </a:p>
        </p:txBody>
      </p:sp>
      <p:sp>
        <p:nvSpPr>
          <p:cNvPr id="49" name="Oval 48"/>
          <p:cNvSpPr>
            <a:spLocks noChangeArrowheads="1"/>
          </p:cNvSpPr>
          <p:nvPr/>
        </p:nvSpPr>
        <p:spPr bwMode="auto">
          <a:xfrm>
            <a:off x="4293681" y="3687352"/>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0" name="TextBox 49"/>
          <p:cNvSpPr txBox="1"/>
          <p:nvPr/>
        </p:nvSpPr>
        <p:spPr>
          <a:xfrm>
            <a:off x="4250818" y="3820702"/>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Jesus is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Lord</a:t>
            </a:r>
            <a:endParaRPr lang="en-US" sz="1400" dirty="0">
              <a:latin typeface="+mn-lt"/>
              <a:ea typeface="ＭＳ Ｐゴシック" charset="-128"/>
              <a:cs typeface="ＭＳ Ｐゴシック" charset="-128"/>
            </a:endParaRPr>
          </a:p>
        </p:txBody>
      </p:sp>
      <p:grpSp>
        <p:nvGrpSpPr>
          <p:cNvPr id="2" name="Group 1"/>
          <p:cNvGrpSpPr/>
          <p:nvPr/>
        </p:nvGrpSpPr>
        <p:grpSpPr>
          <a:xfrm>
            <a:off x="2458289" y="1731640"/>
            <a:ext cx="2090450" cy="3529851"/>
            <a:chOff x="6997357" y="1712208"/>
            <a:chExt cx="2090450" cy="3529851"/>
          </a:xfrm>
        </p:grpSpPr>
        <p:sp>
          <p:nvSpPr>
            <p:cNvPr id="5" name="Rektangel 101"/>
            <p:cNvSpPr>
              <a:spLocks noChangeArrowheads="1"/>
            </p:cNvSpPr>
            <p:nvPr/>
          </p:nvSpPr>
          <p:spPr bwMode="auto">
            <a:xfrm>
              <a:off x="7182397" y="4594779"/>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7416758" y="4588061"/>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Invite Jesus to walk through</a:t>
              </a:r>
            </a:p>
          </p:txBody>
        </p:sp>
        <p:sp>
          <p:nvSpPr>
            <p:cNvPr id="42" name="Diamond 41"/>
            <p:cNvSpPr>
              <a:spLocks noChangeArrowheads="1"/>
            </p:cNvSpPr>
            <p:nvPr/>
          </p:nvSpPr>
          <p:spPr bwMode="auto">
            <a:xfrm>
              <a:off x="7097958" y="2972112"/>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TextBox 42"/>
            <p:cNvSpPr txBox="1"/>
            <p:nvPr/>
          </p:nvSpPr>
          <p:spPr>
            <a:xfrm>
              <a:off x="7359842" y="3172751"/>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Opening gateways</a:t>
              </a:r>
              <a:endParaRPr lang="en-US" sz="1600" dirty="0">
                <a:latin typeface="+mn-lt"/>
                <a:ea typeface="ＭＳ Ｐゴシック" charset="-128"/>
                <a:cs typeface="ＭＳ Ｐゴシック" charset="-128"/>
              </a:endParaRPr>
            </a:p>
          </p:txBody>
        </p:sp>
        <p:sp>
          <p:nvSpPr>
            <p:cNvPr id="51" name="Rektangel 101"/>
            <p:cNvSpPr>
              <a:spLocks noChangeArrowheads="1"/>
            </p:cNvSpPr>
            <p:nvPr/>
          </p:nvSpPr>
          <p:spPr bwMode="auto">
            <a:xfrm>
              <a:off x="6997357" y="1718926"/>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52" name="TextBox 51"/>
            <p:cNvSpPr txBox="1"/>
            <p:nvPr/>
          </p:nvSpPr>
          <p:spPr>
            <a:xfrm>
              <a:off x="7231718" y="1712208"/>
              <a:ext cx="1436687" cy="584775"/>
            </a:xfrm>
            <a:prstGeom prst="rect">
              <a:avLst/>
            </a:prstGeom>
            <a:noFill/>
          </p:spPr>
          <p:txBody>
            <a:bodyPr>
              <a:spAutoFit/>
            </a:bodyPr>
            <a:lstStyle/>
            <a:p>
              <a:pPr algn="ctr">
                <a:defRPr/>
              </a:pPr>
              <a:r>
                <a:rPr lang="en-US" sz="1600" dirty="0" smtClean="0">
                  <a:latin typeface="+mn-lt"/>
                  <a:ea typeface="ＭＳ Ｐゴシック" charset="-128"/>
                  <a:cs typeface="ＭＳ Ｐゴシック" charset="-128"/>
                </a:rPr>
                <a:t>Enlarge Spirit</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Flowing</a:t>
              </a:r>
            </a:p>
          </p:txBody>
        </p:sp>
        <p:sp>
          <p:nvSpPr>
            <p:cNvPr id="53" name="Right Arrow 52"/>
            <p:cNvSpPr>
              <a:spLocks noChangeArrowheads="1"/>
            </p:cNvSpPr>
            <p:nvPr/>
          </p:nvSpPr>
          <p:spPr bwMode="auto">
            <a:xfrm rot="16200000">
              <a:off x="7764354" y="2618113"/>
              <a:ext cx="564218" cy="153358"/>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7" name="Right Arrow 36"/>
            <p:cNvSpPr>
              <a:spLocks noChangeArrowheads="1"/>
            </p:cNvSpPr>
            <p:nvPr/>
          </p:nvSpPr>
          <p:spPr bwMode="auto">
            <a:xfrm rot="16200000">
              <a:off x="7752694" y="4204705"/>
              <a:ext cx="587538" cy="202767"/>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sp>
        <p:nvSpPr>
          <p:cNvPr id="54" name="TextBox 53"/>
          <p:cNvSpPr txBox="1"/>
          <p:nvPr/>
        </p:nvSpPr>
        <p:spPr>
          <a:xfrm>
            <a:off x="4284581" y="2511342"/>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Matt 11</a:t>
            </a:r>
            <a:endParaRPr lang="en-US" sz="1200" dirty="0">
              <a:latin typeface="+mn-lt"/>
              <a:ea typeface="ＭＳ Ｐゴシック" charset="-128"/>
              <a:cs typeface="ＭＳ Ｐゴシック" charset="-128"/>
            </a:endParaRPr>
          </a:p>
        </p:txBody>
      </p:sp>
      <p:grpSp>
        <p:nvGrpSpPr>
          <p:cNvPr id="44" name="Group 43"/>
          <p:cNvGrpSpPr/>
          <p:nvPr/>
        </p:nvGrpSpPr>
        <p:grpSpPr>
          <a:xfrm>
            <a:off x="1820677" y="3738398"/>
            <a:ext cx="927100" cy="831850"/>
            <a:chOff x="1966414" y="3720391"/>
            <a:chExt cx="927100" cy="831850"/>
          </a:xfrm>
        </p:grpSpPr>
        <p:sp>
          <p:nvSpPr>
            <p:cNvPr id="57" name="Oval 56"/>
            <p:cNvSpPr>
              <a:spLocks noChangeArrowheads="1"/>
            </p:cNvSpPr>
            <p:nvPr/>
          </p:nvSpPr>
          <p:spPr bwMode="auto">
            <a:xfrm>
              <a:off x="2013695" y="3720391"/>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8" name="TextBox 57"/>
            <p:cNvSpPr txBox="1"/>
            <p:nvPr/>
          </p:nvSpPr>
          <p:spPr>
            <a:xfrm>
              <a:off x="1966414" y="3806808"/>
              <a:ext cx="927100" cy="677108"/>
            </a:xfrm>
            <a:prstGeom prst="rect">
              <a:avLst/>
            </a:prstGeom>
            <a:noFill/>
          </p:spPr>
          <p:txBody>
            <a:bodyPr lIns="0" tIns="0" rIns="0" bIns="0">
              <a:spAutoFit/>
            </a:bodyPr>
            <a:lstStyle/>
            <a:p>
              <a:pPr algn="ctr">
                <a:defRPr/>
              </a:pPr>
              <a:r>
                <a:rPr lang="en-US" sz="1100" dirty="0" smtClean="0">
                  <a:latin typeface="+mn-lt"/>
                  <a:ea typeface="ＭＳ Ｐゴシック" charset="-128"/>
                  <a:cs typeface="ＭＳ Ｐゴシック" charset="-128"/>
                </a:rPr>
                <a:t>Deal with stones,</a:t>
              </a:r>
              <a:br>
                <a:rPr lang="en-US" sz="1100" dirty="0" smtClean="0">
                  <a:latin typeface="+mn-lt"/>
                  <a:ea typeface="ＭＳ Ｐゴシック" charset="-128"/>
                  <a:cs typeface="ＭＳ Ｐゴシック" charset="-128"/>
                </a:rPr>
              </a:br>
              <a:r>
                <a:rPr lang="en-US" sz="1100" dirty="0" smtClean="0">
                  <a:latin typeface="+mn-lt"/>
                  <a:ea typeface="ＭＳ Ｐゴシック" charset="-128"/>
                  <a:cs typeface="ＭＳ Ｐゴシック" charset="-128"/>
                </a:rPr>
                <a:t> weeds hardness</a:t>
              </a:r>
              <a:endParaRPr lang="en-US" sz="1100" dirty="0">
                <a:latin typeface="+mn-lt"/>
                <a:ea typeface="ＭＳ Ｐゴシック" charset="-128"/>
                <a:cs typeface="ＭＳ Ｐゴシック" charset="-128"/>
              </a:endParaRPr>
            </a:p>
          </p:txBody>
        </p:sp>
      </p:grpSp>
      <p:grpSp>
        <p:nvGrpSpPr>
          <p:cNvPr id="21" name="Group 20"/>
          <p:cNvGrpSpPr/>
          <p:nvPr/>
        </p:nvGrpSpPr>
        <p:grpSpPr>
          <a:xfrm>
            <a:off x="1820677" y="2487533"/>
            <a:ext cx="927100" cy="831850"/>
            <a:chOff x="1820677" y="2487533"/>
            <a:chExt cx="927100" cy="831850"/>
          </a:xfrm>
        </p:grpSpPr>
        <p:sp>
          <p:nvSpPr>
            <p:cNvPr id="55" name="Oval 54"/>
            <p:cNvSpPr>
              <a:spLocks noChangeArrowheads="1"/>
            </p:cNvSpPr>
            <p:nvPr/>
          </p:nvSpPr>
          <p:spPr bwMode="auto">
            <a:xfrm>
              <a:off x="1868302" y="2487533"/>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TextBox 55"/>
            <p:cNvSpPr txBox="1"/>
            <p:nvPr/>
          </p:nvSpPr>
          <p:spPr>
            <a:xfrm>
              <a:off x="1820677" y="2762864"/>
              <a:ext cx="927100" cy="369332"/>
            </a:xfrm>
            <a:prstGeom prst="rect">
              <a:avLst/>
            </a:prstGeom>
            <a:noFill/>
          </p:spPr>
          <p:txBody>
            <a:bodyPr lIns="0" tIns="0" rIns="0" bIns="0">
              <a:spAutoFit/>
            </a:bodyPr>
            <a:lstStyle/>
            <a:p>
              <a:pPr algn="ctr">
                <a:defRPr/>
              </a:pPr>
              <a:r>
                <a:rPr lang="en-US" sz="1200" dirty="0" smtClean="0">
                  <a:latin typeface="+mn-lt"/>
                  <a:ea typeface="ＭＳ Ｐゴシック" charset="-128"/>
                  <a:cs typeface="ＭＳ Ｐゴシック" charset="-128"/>
                </a:rPr>
                <a:t>Cultivate </a:t>
              </a:r>
              <a:br>
                <a:rPr lang="en-US" sz="1200" dirty="0" smtClean="0">
                  <a:latin typeface="+mn-lt"/>
                  <a:ea typeface="ＭＳ Ｐゴシック" charset="-128"/>
                  <a:cs typeface="ＭＳ Ｐゴシック" charset="-128"/>
                </a:rPr>
              </a:br>
              <a:r>
                <a:rPr lang="en-US" sz="1200" dirty="0" smtClean="0">
                  <a:latin typeface="+mn-lt"/>
                  <a:ea typeface="ＭＳ Ｐゴシック" charset="-128"/>
                  <a:cs typeface="ＭＳ Ｐゴシック" charset="-128"/>
                </a:rPr>
                <a:t>good soil</a:t>
              </a:r>
              <a:endParaRPr lang="en-US" sz="1200" dirty="0">
                <a:latin typeface="+mn-lt"/>
                <a:ea typeface="ＭＳ Ｐゴシック" charset="-128"/>
                <a:cs typeface="ＭＳ Ｐゴシック" charset="-128"/>
              </a:endParaRPr>
            </a:p>
          </p:txBody>
        </p:sp>
        <p:sp>
          <p:nvSpPr>
            <p:cNvPr id="59" name="TextBox 58"/>
            <p:cNvSpPr txBox="1"/>
            <p:nvPr/>
          </p:nvSpPr>
          <p:spPr>
            <a:xfrm>
              <a:off x="1883409" y="2541212"/>
              <a:ext cx="759920" cy="184666"/>
            </a:xfrm>
            <a:prstGeom prst="rect">
              <a:avLst/>
            </a:prstGeom>
            <a:noFill/>
          </p:spPr>
          <p:txBody>
            <a:bodyPr wrap="square" lIns="0" tIns="0" rIns="0" bIns="0">
              <a:spAutoFit/>
            </a:bodyPr>
            <a:lstStyle/>
            <a:p>
              <a:pPr algn="ctr">
                <a:defRPr/>
              </a:pPr>
              <a:r>
                <a:rPr lang="en-US" sz="1200" dirty="0" smtClean="0">
                  <a:latin typeface="+mn-lt"/>
                  <a:ea typeface="ＭＳ Ｐゴシック" charset="-128"/>
                  <a:cs typeface="ＭＳ Ｐゴシック" charset="-128"/>
                </a:rPr>
                <a:t>Matt 13</a:t>
              </a:r>
              <a:endParaRPr lang="en-US" sz="1200" dirty="0">
                <a:latin typeface="+mn-lt"/>
                <a:ea typeface="ＭＳ Ｐゴシック" charset="-128"/>
                <a:cs typeface="ＭＳ Ｐゴシック" charset="-128"/>
              </a:endParaRPr>
            </a:p>
          </p:txBody>
        </p:sp>
      </p:grpSp>
      <p:sp>
        <p:nvSpPr>
          <p:cNvPr id="60" name="Rectangle 59"/>
          <p:cNvSpPr/>
          <p:nvPr/>
        </p:nvSpPr>
        <p:spPr>
          <a:xfrm>
            <a:off x="3004905" y="728960"/>
            <a:ext cx="3134192" cy="369332"/>
          </a:xfrm>
          <a:prstGeom prst="rect">
            <a:avLst/>
          </a:prstGeom>
        </p:spPr>
        <p:txBody>
          <a:bodyPr wrap="none">
            <a:spAutoFit/>
          </a:bodyPr>
          <a:lstStyle/>
          <a:p>
            <a:pPr algn="ctr">
              <a:defRPr/>
            </a:pPr>
            <a:r>
              <a:rPr lang="en-US" dirty="0" smtClean="0">
                <a:ea typeface="ＭＳ Ｐゴシック" charset="-128"/>
                <a:cs typeface="ＭＳ Ｐゴシック" charset="-128"/>
              </a:rPr>
              <a:t>Flow from heaven inside out</a:t>
            </a:r>
            <a:endParaRPr lang="en-US" dirty="0">
              <a:ea typeface="ＭＳ Ｐゴシック" charset="-128"/>
              <a:cs typeface="ＭＳ Ｐゴシック" charset="-128"/>
            </a:endParaRPr>
          </a:p>
        </p:txBody>
      </p:sp>
    </p:spTree>
    <p:extLst>
      <p:ext uri="{BB962C8B-B14F-4D97-AF65-F5344CB8AC3E}">
        <p14:creationId xmlns:p14="http://schemas.microsoft.com/office/powerpoint/2010/main" val="335915451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p:cNvGrpSpPr/>
          <p:nvPr/>
        </p:nvGrpSpPr>
        <p:grpSpPr>
          <a:xfrm>
            <a:off x="826420" y="1847349"/>
            <a:ext cx="1905410" cy="647280"/>
            <a:chOff x="3151316" y="1799111"/>
            <a:chExt cx="1905410" cy="647280"/>
          </a:xfrm>
        </p:grpSpPr>
        <p:sp>
          <p:nvSpPr>
            <p:cNvPr id="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8" name="TextBox 7"/>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the River of life</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3153109" y="2795498"/>
            <a:ext cx="2300556" cy="1447663"/>
            <a:chOff x="3153109" y="3024386"/>
            <a:chExt cx="1901825" cy="1076325"/>
          </a:xfrm>
        </p:grpSpPr>
        <p:sp>
          <p:nvSpPr>
            <p:cNvPr id="5" name="Diamond 4"/>
            <p:cNvSpPr>
              <a:spLocks noChangeArrowheads="1"/>
            </p:cNvSpPr>
            <p:nvPr/>
          </p:nvSpPr>
          <p:spPr bwMode="auto">
            <a:xfrm>
              <a:off x="3153109" y="3024386"/>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TextBox 6"/>
            <p:cNvSpPr txBox="1"/>
            <p:nvPr/>
          </p:nvSpPr>
          <p:spPr>
            <a:xfrm>
              <a:off x="3722268" y="3197898"/>
              <a:ext cx="759920" cy="18306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Rev 3:20</a:t>
              </a:r>
              <a:endParaRPr lang="en-US" sz="1600" dirty="0">
                <a:latin typeface="+mn-lt"/>
                <a:ea typeface="ＭＳ Ｐゴシック" charset="-128"/>
                <a:cs typeface="ＭＳ Ｐゴシック" charset="-128"/>
              </a:endParaRPr>
            </a:p>
          </p:txBody>
        </p:sp>
        <p:sp>
          <p:nvSpPr>
            <p:cNvPr id="9" name="TextBox 8"/>
            <p:cNvSpPr txBox="1"/>
            <p:nvPr/>
          </p:nvSpPr>
          <p:spPr>
            <a:xfrm>
              <a:off x="3385677" y="3403428"/>
              <a:ext cx="1436687" cy="411893"/>
            </a:xfrm>
            <a:prstGeom prst="rect">
              <a:avLst/>
            </a:prstGeom>
            <a:noFill/>
          </p:spPr>
          <p:txBody>
            <a:bodyPr lIns="0" tIns="0" rIns="0" bIns="0">
              <a:spAutoFit/>
            </a:bodyPr>
            <a:lstStyle/>
            <a:p>
              <a:pPr algn="ctr">
                <a:defRPr/>
              </a:pPr>
              <a:r>
                <a:rPr lang="en-US" dirty="0" smtClean="0">
                  <a:latin typeface="+mn-lt"/>
                  <a:ea typeface="ＭＳ Ｐゴシック" charset="-128"/>
                  <a:cs typeface="ＭＳ Ｐゴシック" charset="-128"/>
                </a:rPr>
                <a:t>Opening First Love Gate</a:t>
              </a:r>
              <a:endParaRPr lang="en-US" dirty="0">
                <a:latin typeface="+mn-lt"/>
                <a:ea typeface="ＭＳ Ｐゴシック" charset="-128"/>
                <a:cs typeface="ＭＳ Ｐゴシック" charset="-128"/>
              </a:endParaRPr>
            </a:p>
          </p:txBody>
        </p:sp>
      </p:grpSp>
      <p:grpSp>
        <p:nvGrpSpPr>
          <p:cNvPr id="21" name="Group 20"/>
          <p:cNvGrpSpPr/>
          <p:nvPr/>
        </p:nvGrpSpPr>
        <p:grpSpPr>
          <a:xfrm>
            <a:off x="5917214" y="1707060"/>
            <a:ext cx="1905410" cy="647280"/>
            <a:chOff x="826420" y="5011287"/>
            <a:chExt cx="1905410" cy="647280"/>
          </a:xfrm>
        </p:grpSpPr>
        <p:sp>
          <p:nvSpPr>
            <p:cNvPr id="10" name="Rektangel 101"/>
            <p:cNvSpPr>
              <a:spLocks noChangeArrowheads="1"/>
            </p:cNvSpPr>
            <p:nvPr/>
          </p:nvSpPr>
          <p:spPr bwMode="auto">
            <a:xfrm>
              <a:off x="826420" y="501128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 name="TextBox 10"/>
            <p:cNvSpPr txBox="1"/>
            <p:nvPr/>
          </p:nvSpPr>
          <p:spPr>
            <a:xfrm>
              <a:off x="940966" y="5042539"/>
              <a:ext cx="1676318"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grpSp>
        <p:nvGrpSpPr>
          <p:cNvPr id="22" name="Group 21"/>
          <p:cNvGrpSpPr/>
          <p:nvPr/>
        </p:nvGrpSpPr>
        <p:grpSpPr>
          <a:xfrm>
            <a:off x="633488" y="4711726"/>
            <a:ext cx="1905410" cy="647280"/>
            <a:chOff x="3151316" y="1799111"/>
            <a:chExt cx="1905410" cy="647280"/>
          </a:xfrm>
        </p:grpSpPr>
        <p:sp>
          <p:nvSpPr>
            <p:cNvPr id="23"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Surrender</a:t>
              </a:r>
            </a:p>
            <a:p>
              <a:pPr algn="ctr">
                <a:defRPr/>
              </a:pPr>
              <a:r>
                <a:rPr lang="en-US" sz="1600" dirty="0" smtClean="0">
                  <a:latin typeface="+mn-lt"/>
                  <a:ea typeface="ＭＳ Ｐゴシック" charset="-128"/>
                  <a:cs typeface="ＭＳ Ｐゴシック" charset="-128"/>
                </a:rPr>
                <a:t>Yoke Yourself</a:t>
              </a:r>
              <a:endParaRPr lang="en-US" sz="1600" dirty="0">
                <a:latin typeface="+mn-lt"/>
                <a:ea typeface="ＭＳ Ｐゴシック" charset="-128"/>
                <a:cs typeface="ＭＳ Ｐゴシック" charset="-128"/>
              </a:endParaRPr>
            </a:p>
          </p:txBody>
        </p:sp>
      </p:grpSp>
      <p:grpSp>
        <p:nvGrpSpPr>
          <p:cNvPr id="25" name="Group 24"/>
          <p:cNvGrpSpPr/>
          <p:nvPr/>
        </p:nvGrpSpPr>
        <p:grpSpPr>
          <a:xfrm>
            <a:off x="6011788" y="4718899"/>
            <a:ext cx="1905410" cy="647280"/>
            <a:chOff x="3151316" y="1799111"/>
            <a:chExt cx="1905410" cy="647280"/>
          </a:xfrm>
        </p:grpSpPr>
        <p:sp>
          <p:nvSpPr>
            <p:cNvPr id="2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7" name="TextBox 26"/>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God’s</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Passion</a:t>
              </a:r>
              <a:endParaRPr lang="en-US" sz="1600" dirty="0">
                <a:latin typeface="+mn-lt"/>
                <a:ea typeface="ＭＳ Ｐゴシック" charset="-128"/>
                <a:cs typeface="ＭＳ Ｐゴシック" charset="-128"/>
              </a:endParaRPr>
            </a:p>
          </p:txBody>
        </p:sp>
      </p:grpSp>
      <p:sp>
        <p:nvSpPr>
          <p:cNvPr id="37" name="Right Arrow 36"/>
          <p:cNvSpPr>
            <a:spLocks noChangeArrowheads="1"/>
          </p:cNvSpPr>
          <p:nvPr/>
        </p:nvSpPr>
        <p:spPr bwMode="auto">
          <a:xfrm rot="12993049">
            <a:off x="2775575" y="2727110"/>
            <a:ext cx="1007330" cy="22630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8" name="Right Arrow 37"/>
          <p:cNvSpPr>
            <a:spLocks noChangeArrowheads="1"/>
          </p:cNvSpPr>
          <p:nvPr/>
        </p:nvSpPr>
        <p:spPr bwMode="auto">
          <a:xfrm rot="8427808">
            <a:off x="2535554" y="4136887"/>
            <a:ext cx="1130335" cy="25095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Right Arrow 38"/>
          <p:cNvSpPr>
            <a:spLocks noChangeArrowheads="1"/>
          </p:cNvSpPr>
          <p:nvPr/>
        </p:nvSpPr>
        <p:spPr bwMode="auto">
          <a:xfrm rot="2150283">
            <a:off x="5199064" y="4055811"/>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Right Arrow 39"/>
          <p:cNvSpPr>
            <a:spLocks noChangeArrowheads="1"/>
          </p:cNvSpPr>
          <p:nvPr/>
        </p:nvSpPr>
        <p:spPr bwMode="auto">
          <a:xfrm rot="18960156">
            <a:off x="4970838" y="2692360"/>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69" name="Group 68"/>
          <p:cNvGrpSpPr/>
          <p:nvPr/>
        </p:nvGrpSpPr>
        <p:grpSpPr>
          <a:xfrm>
            <a:off x="3841596" y="1662779"/>
            <a:ext cx="927100" cy="831850"/>
            <a:chOff x="6243741" y="3779685"/>
            <a:chExt cx="927100" cy="831850"/>
          </a:xfrm>
        </p:grpSpPr>
        <p:sp>
          <p:nvSpPr>
            <p:cNvPr id="70" name="Oval 6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TextBox 70"/>
            <p:cNvSpPr txBox="1"/>
            <p:nvPr/>
          </p:nvSpPr>
          <p:spPr>
            <a:xfrm>
              <a:off x="6243741" y="3913035"/>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Gateways</a:t>
              </a:r>
              <a:r>
                <a:rPr lang="en-US" sz="1400" dirty="0">
                  <a:latin typeface="+mn-lt"/>
                  <a:ea typeface="ＭＳ Ｐゴシック" charset="-128"/>
                  <a:cs typeface="ＭＳ Ｐゴシック" charset="-128"/>
                </a:rPr>
                <a:t/>
              </a:r>
              <a:br>
                <a:rPr lang="en-US" sz="1400" dirty="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Spirit Body</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Soul</a:t>
              </a:r>
              <a:endParaRPr lang="en-US" sz="1400" dirty="0">
                <a:latin typeface="+mn-lt"/>
                <a:ea typeface="ＭＳ Ｐゴシック" charset="-128"/>
                <a:cs typeface="ＭＳ Ｐゴシック" charset="-128"/>
              </a:endParaRPr>
            </a:p>
          </p:txBody>
        </p:sp>
      </p:grpSp>
    </p:spTree>
    <p:extLst>
      <p:ext uri="{BB962C8B-B14F-4D97-AF65-F5344CB8AC3E}">
        <p14:creationId xmlns:p14="http://schemas.microsoft.com/office/powerpoint/2010/main" val="180469588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78123200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316774" y="541145"/>
            <a:ext cx="2206974" cy="989249"/>
            <a:chOff x="3301192" y="2191893"/>
            <a:chExt cx="1905410" cy="633112"/>
          </a:xfrm>
        </p:grpSpPr>
        <p:sp>
          <p:nvSpPr>
            <p:cNvPr id="8"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9" name="TextBox 8"/>
            <p:cNvSpPr txBox="1"/>
            <p:nvPr/>
          </p:nvSpPr>
          <p:spPr>
            <a:xfrm>
              <a:off x="3364103" y="2352627"/>
              <a:ext cx="1779585" cy="287366"/>
            </a:xfrm>
            <a:prstGeom prst="rect">
              <a:avLst/>
            </a:prstGeom>
            <a:noFill/>
          </p:spPr>
          <p:txBody>
            <a:bodyPr wrap="square" lIns="0" tIns="0" rIns="0" bIns="0">
              <a:noAutofit/>
            </a:bodyPr>
            <a:lstStyle/>
            <a:p>
              <a:pPr algn="ctr">
                <a:defRPr/>
              </a:pPr>
              <a:r>
                <a:rPr lang="en-US" sz="2800" dirty="0" smtClean="0">
                  <a:solidFill>
                    <a:prstClr val="black"/>
                  </a:solidFill>
                  <a:latin typeface="Calibri"/>
                  <a:ea typeface="ＭＳ Ｐゴシック" charset="-128"/>
                  <a:cs typeface="ＭＳ Ｐゴシック" charset="-128"/>
                </a:rPr>
                <a:t>House of God</a:t>
              </a:r>
              <a:endParaRPr lang="en-US" sz="2800" dirty="0">
                <a:solidFill>
                  <a:prstClr val="black"/>
                </a:solidFill>
                <a:latin typeface="Calibri"/>
                <a:ea typeface="ＭＳ Ｐゴシック" charset="-128"/>
                <a:cs typeface="ＭＳ Ｐゴシック" charset="-128"/>
              </a:endParaRPr>
            </a:p>
          </p:txBody>
        </p:sp>
      </p:grpSp>
      <p:grpSp>
        <p:nvGrpSpPr>
          <p:cNvPr id="10" name="Group 9"/>
          <p:cNvGrpSpPr/>
          <p:nvPr/>
        </p:nvGrpSpPr>
        <p:grpSpPr>
          <a:xfrm>
            <a:off x="6345221" y="4919197"/>
            <a:ext cx="2374433" cy="989327"/>
            <a:chOff x="3301192" y="2191893"/>
            <a:chExt cx="1905410" cy="633112"/>
          </a:xfrm>
        </p:grpSpPr>
        <p:sp>
          <p:nvSpPr>
            <p:cNvPr id="11"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2" name="TextBox 11"/>
            <p:cNvSpPr txBox="1"/>
            <p:nvPr/>
          </p:nvSpPr>
          <p:spPr>
            <a:xfrm>
              <a:off x="3301192" y="2234127"/>
              <a:ext cx="1865725" cy="393918"/>
            </a:xfrm>
            <a:prstGeom prst="rect">
              <a:avLst/>
            </a:prstGeom>
            <a:noFill/>
          </p:spPr>
          <p:txBody>
            <a:bodyPr wrap="square" lIns="0" tIns="0" rIns="0" bIns="0">
              <a:spAutoFit/>
            </a:bodyPr>
            <a:lstStyle/>
            <a:p>
              <a:pPr algn="ctr">
                <a:defRPr/>
              </a:pPr>
              <a:r>
                <a:rPr lang="en-US" sz="2000" dirty="0">
                  <a:ea typeface="ＭＳ Ｐゴシック" charset="-128"/>
                  <a:cs typeface="ＭＳ Ｐゴシック" charset="-128"/>
                </a:rPr>
                <a:t>Experience God’s </a:t>
              </a:r>
              <a:r>
                <a:rPr lang="en-US" sz="2000" dirty="0" smtClean="0">
                  <a:ea typeface="ＭＳ Ｐゴシック" charset="-128"/>
                  <a:cs typeface="ＭＳ Ｐゴシック" charset="-128"/>
                </a:rPr>
                <a:t>Presence</a:t>
              </a:r>
              <a:endParaRPr lang="en-US" sz="2000" dirty="0">
                <a:ea typeface="ＭＳ Ｐゴシック" charset="-128"/>
                <a:cs typeface="ＭＳ Ｐゴシック" charset="-128"/>
              </a:endParaRPr>
            </a:p>
          </p:txBody>
        </p:sp>
      </p:grpSp>
      <p:grpSp>
        <p:nvGrpSpPr>
          <p:cNvPr id="13" name="Group 12"/>
          <p:cNvGrpSpPr/>
          <p:nvPr/>
        </p:nvGrpSpPr>
        <p:grpSpPr>
          <a:xfrm>
            <a:off x="6435703" y="603075"/>
            <a:ext cx="2173978" cy="956684"/>
            <a:chOff x="3301192" y="2191893"/>
            <a:chExt cx="1922649" cy="633112"/>
          </a:xfrm>
        </p:grpSpPr>
        <p:sp>
          <p:nvSpPr>
            <p:cNvPr id="14"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r>
                <a:rPr lang="en-US" dirty="0" smtClean="0">
                  <a:ea typeface="ＭＳ Ｐゴシック" charset="-128"/>
                  <a:cs typeface="ＭＳ Ｐゴシック" charset="-128"/>
                </a:rPr>
                <a:t>Experience </a:t>
              </a:r>
              <a:r>
                <a:rPr lang="en-US" dirty="0">
                  <a:ea typeface="ＭＳ Ｐゴシック" charset="-128"/>
                  <a:cs typeface="ＭＳ Ｐゴシック" charset="-128"/>
                </a:rPr>
                <a:t>the River of life</a:t>
              </a:r>
            </a:p>
            <a:p>
              <a:pPr algn="ctr" fontAlgn="auto">
                <a:spcBef>
                  <a:spcPts val="0"/>
                </a:spcBef>
                <a:spcAft>
                  <a:spcPts val="0"/>
                </a:spcAft>
                <a:defRPr/>
              </a:pPr>
              <a:endParaRPr lang="da-DK" kern="0" dirty="0">
                <a:solidFill>
                  <a:sysClr val="window" lastClr="FFFFFF"/>
                </a:solidFill>
                <a:latin typeface="Calibri"/>
                <a:ea typeface="ＭＳ Ｐゴシック" pitchFamily="-97" charset="-128"/>
                <a:cs typeface="ＭＳ Ｐゴシック" charset="-128"/>
              </a:endParaRPr>
            </a:p>
          </p:txBody>
        </p:sp>
        <p:sp>
          <p:nvSpPr>
            <p:cNvPr id="15" name="TextBox 14"/>
            <p:cNvSpPr txBox="1"/>
            <p:nvPr/>
          </p:nvSpPr>
          <p:spPr>
            <a:xfrm>
              <a:off x="3318431" y="2386243"/>
              <a:ext cx="1905410" cy="244416"/>
            </a:xfrm>
            <a:prstGeom prst="rect">
              <a:avLst/>
            </a:prstGeom>
            <a:noFill/>
          </p:spPr>
          <p:txBody>
            <a:bodyPr wrap="square" lIns="0" tIns="0" rIns="0" bIns="0" anchor="ctr" anchorCtr="0">
              <a:spAutoFit/>
            </a:bodyPr>
            <a:lstStyle/>
            <a:p>
              <a:pPr algn="ctr">
                <a:defRPr/>
              </a:pPr>
              <a:endParaRPr lang="en-US" sz="2400" dirty="0">
                <a:solidFill>
                  <a:prstClr val="black"/>
                </a:solidFill>
                <a:latin typeface="Calibri"/>
                <a:ea typeface="ＭＳ Ｐゴシック" charset="-128"/>
                <a:cs typeface="ＭＳ Ｐゴシック" charset="-128"/>
              </a:endParaRPr>
            </a:p>
          </p:txBody>
        </p:sp>
      </p:grpSp>
      <p:grpSp>
        <p:nvGrpSpPr>
          <p:cNvPr id="16" name="Group 15"/>
          <p:cNvGrpSpPr/>
          <p:nvPr/>
        </p:nvGrpSpPr>
        <p:grpSpPr>
          <a:xfrm>
            <a:off x="229067" y="5063180"/>
            <a:ext cx="2284238" cy="1004171"/>
            <a:chOff x="3301192" y="2191893"/>
            <a:chExt cx="1905411" cy="633112"/>
          </a:xfrm>
        </p:grpSpPr>
        <p:sp>
          <p:nvSpPr>
            <p:cNvPr id="17"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8" name="TextBox 17"/>
            <p:cNvSpPr txBox="1"/>
            <p:nvPr/>
          </p:nvSpPr>
          <p:spPr>
            <a:xfrm>
              <a:off x="3301193" y="2275591"/>
              <a:ext cx="1905410" cy="388095"/>
            </a:xfrm>
            <a:prstGeom prst="rect">
              <a:avLst/>
            </a:prstGeom>
            <a:noFill/>
          </p:spPr>
          <p:txBody>
            <a:bodyPr wrap="square" lIns="0" tIns="0" rIns="0" bIns="0">
              <a:spAutoFit/>
            </a:bodyPr>
            <a:lstStyle/>
            <a:p>
              <a:pPr algn="ctr">
                <a:defRPr/>
              </a:pPr>
              <a:r>
                <a:rPr lang="en-US" sz="2000" dirty="0">
                  <a:ea typeface="ＭＳ Ｐゴシック" charset="-128"/>
                  <a:cs typeface="ＭＳ Ｐゴシック" charset="-128"/>
                </a:rPr>
                <a:t>Experience God’s</a:t>
              </a:r>
              <a:br>
                <a:rPr lang="en-US" sz="2000" dirty="0">
                  <a:ea typeface="ＭＳ Ｐゴシック" charset="-128"/>
                  <a:cs typeface="ＭＳ Ｐゴシック" charset="-128"/>
                </a:rPr>
              </a:br>
              <a:r>
                <a:rPr lang="en-US" sz="2000" dirty="0">
                  <a:ea typeface="ＭＳ Ｐゴシック" charset="-128"/>
                  <a:cs typeface="ＭＳ Ｐゴシック" charset="-128"/>
                </a:rPr>
                <a:t>Passion</a:t>
              </a:r>
            </a:p>
          </p:txBody>
        </p:sp>
      </p:grpSp>
      <p:sp>
        <p:nvSpPr>
          <p:cNvPr id="21" name="Oval 20"/>
          <p:cNvSpPr/>
          <p:nvPr/>
        </p:nvSpPr>
        <p:spPr>
          <a:xfrm>
            <a:off x="3146568" y="2048400"/>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First Love</a:t>
            </a:r>
          </a:p>
          <a:p>
            <a:pPr algn="ctr" fontAlgn="auto">
              <a:spcBef>
                <a:spcPts val="0"/>
              </a:spcBef>
              <a:spcAft>
                <a:spcPts val="0"/>
              </a:spcAft>
            </a:pPr>
            <a:r>
              <a:rPr lang="en-GB" sz="2800" kern="0" dirty="0" smtClean="0">
                <a:solidFill>
                  <a:prstClr val="black"/>
                </a:solidFill>
                <a:latin typeface="Calibri"/>
                <a:ea typeface="ＭＳ Ｐゴシック" pitchFamily="-97" charset="-128"/>
                <a:cs typeface="ＭＳ Ｐゴシック" charset="-128"/>
              </a:rPr>
              <a:t>Engaging our spirit</a:t>
            </a:r>
            <a:endParaRPr lang="en-GB" sz="2800" kern="0" dirty="0">
              <a:solidFill>
                <a:prstClr val="black"/>
              </a:solidFill>
              <a:latin typeface="Calibri"/>
              <a:ea typeface="ＭＳ Ｐゴシック" pitchFamily="-97" charset="-128"/>
              <a:cs typeface="ＭＳ Ｐゴシック" charset="-128"/>
            </a:endParaRPr>
          </a:p>
        </p:txBody>
      </p:sp>
      <p:sp>
        <p:nvSpPr>
          <p:cNvPr id="22" name="TextBox 21"/>
          <p:cNvSpPr txBox="1"/>
          <p:nvPr/>
        </p:nvSpPr>
        <p:spPr>
          <a:xfrm>
            <a:off x="316774" y="1866943"/>
            <a:ext cx="2263936" cy="954107"/>
          </a:xfrm>
          <a:prstGeom prst="rect">
            <a:avLst/>
          </a:prstGeom>
          <a:solidFill>
            <a:srgbClr val="00B0F0"/>
          </a:solidFill>
        </p:spPr>
        <p:txBody>
          <a:bodyPr wrap="square" rtlCol="0">
            <a:spAutoFit/>
          </a:bodyPr>
          <a:lstStyle/>
          <a:p>
            <a:pPr algn="ctr"/>
            <a:r>
              <a:rPr lang="en-GB" sz="2800" dirty="0" smtClean="0">
                <a:solidFill>
                  <a:prstClr val="black"/>
                </a:solidFill>
              </a:rPr>
              <a:t>JOURNEY </a:t>
            </a:r>
            <a:r>
              <a:rPr lang="en-GB" sz="2800" dirty="0" smtClean="0">
                <a:solidFill>
                  <a:prstClr val="black"/>
                </a:solidFill>
                <a:hlinkClick r:id="rId2" action="ppaction://hlinkpres?slideindex=1&amp;slidetitle="/>
              </a:rPr>
              <a:t>MAPS</a:t>
            </a:r>
            <a:endParaRPr lang="en-GB" sz="2800" dirty="0">
              <a:solidFill>
                <a:prstClr val="black"/>
              </a:solidFill>
            </a:endParaRPr>
          </a:p>
        </p:txBody>
      </p:sp>
      <p:sp>
        <p:nvSpPr>
          <p:cNvPr id="24" name="Notched Right Arrow 23"/>
          <p:cNvSpPr/>
          <p:nvPr/>
        </p:nvSpPr>
        <p:spPr>
          <a:xfrm>
            <a:off x="4018208" y="79229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5" name="Notched Right Arrow 24"/>
          <p:cNvSpPr/>
          <p:nvPr/>
        </p:nvSpPr>
        <p:spPr>
          <a:xfrm rot="5400000">
            <a:off x="6913922" y="3059962"/>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6" name="Notched Right Arrow 25"/>
          <p:cNvSpPr/>
          <p:nvPr/>
        </p:nvSpPr>
        <p:spPr>
          <a:xfrm rot="10800000">
            <a:off x="2844300" y="5413861"/>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27" name="Notched Right Arrow 26"/>
          <p:cNvSpPr/>
          <p:nvPr/>
        </p:nvSpPr>
        <p:spPr>
          <a:xfrm rot="16200000">
            <a:off x="843152" y="325398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72115941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House of God</a:t>
              </a:r>
            </a:p>
            <a:p>
              <a:pPr algn="ctr">
                <a:defRPr/>
              </a:pP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366272"/>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Gate of heaven</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619604"/>
            <a:ext cx="1676297" cy="738664"/>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God</a:t>
            </a:r>
          </a:p>
          <a:p>
            <a:pPr algn="ctr">
              <a:defRPr/>
            </a:pPr>
            <a:r>
              <a:rPr lang="en-US" sz="2400" dirty="0" smtClean="0">
                <a:ea typeface="ＭＳ Ｐゴシック" charset="-128"/>
                <a:cs typeface="ＭＳ Ｐゴシック" charset="-128"/>
              </a:rPr>
              <a:t>within</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712947" y="1635783"/>
            <a:ext cx="1197764" cy="1015663"/>
          </a:xfrm>
          <a:prstGeom prst="rect">
            <a:avLst/>
          </a:prstGeom>
        </p:spPr>
        <p:txBody>
          <a:bodyPr wrap="none">
            <a:spAutoFit/>
          </a:bodyPr>
          <a:lstStyle/>
          <a:p>
            <a:pPr algn="ctr">
              <a:defRPr/>
            </a:pPr>
            <a:r>
              <a:rPr lang="en-US" sz="2000" dirty="0" smtClean="0">
                <a:ea typeface="ＭＳ Ｐゴシック" charset="-128"/>
                <a:cs typeface="ＭＳ Ｐゴシック" charset="-128"/>
              </a:rPr>
              <a:t>Kingdom</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God</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Within</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1293057343"/>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383314"/>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Seat of Government</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183136"/>
            </a:xfrm>
            <a:prstGeom prst="rect">
              <a:avLst/>
            </a:prstGeom>
            <a:noFill/>
          </p:spPr>
          <p:txBody>
            <a:bodyPr lIns="0" tIns="0" rIns="0" bIns="0">
              <a:spAutoFit/>
            </a:bodyPr>
            <a:lstStyle/>
            <a:p>
              <a:pPr algn="ctr">
                <a:defRPr/>
              </a:pPr>
              <a:r>
                <a:rPr lang="en-US" sz="2400" dirty="0" err="1" smtClean="0">
                  <a:latin typeface="+mn-lt"/>
                  <a:ea typeface="ＭＳ Ｐゴシック" charset="-128"/>
                  <a:cs typeface="ＭＳ Ｐゴシック" charset="-128"/>
                </a:rPr>
                <a:t>Sonship</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619604"/>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Lordship</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726574" y="1541780"/>
            <a:ext cx="1170513" cy="400110"/>
          </a:xfrm>
          <a:prstGeom prst="rect">
            <a:avLst/>
          </a:prstGeom>
        </p:spPr>
        <p:txBody>
          <a:bodyPr wrap="none">
            <a:spAutoFit/>
          </a:bodyPr>
          <a:lstStyle/>
          <a:p>
            <a:pPr algn="ctr">
              <a:defRPr/>
            </a:pPr>
            <a:r>
              <a:rPr lang="en-US" sz="2000" dirty="0" smtClean="0">
                <a:ea typeface="ＭＳ Ｐゴシック" charset="-128"/>
                <a:cs typeface="ＭＳ Ｐゴシック" charset="-128"/>
              </a:rPr>
              <a:t>Kingship</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762750406"/>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23978" y="2363582"/>
              <a:ext cx="1865725" cy="191657"/>
            </a:xfrm>
            <a:prstGeom prst="rect">
              <a:avLst/>
            </a:prstGeom>
            <a:noFill/>
          </p:spPr>
          <p:txBody>
            <a:bodyPr wrap="square" lIns="0" tIns="0" rIns="0" bIns="0">
              <a:spAutoFit/>
            </a:bodyPr>
            <a:lstStyle/>
            <a:p>
              <a:pPr algn="ctr">
                <a:defRPr/>
              </a:pPr>
              <a:r>
                <a:rPr lang="en-US" sz="2800" dirty="0" smtClean="0">
                  <a:ea typeface="ＭＳ Ｐゴシック" charset="-128"/>
                  <a:cs typeface="ＭＳ Ｐゴシック" charset="-128"/>
                </a:rPr>
                <a:t>Yoke of Jesus</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40188" y="1210812"/>
            <a:ext cx="1677600" cy="1677600"/>
            <a:chOff x="5037170"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37170" y="823255"/>
              <a:ext cx="927100" cy="183136"/>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Surrender</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59088" y="1804270"/>
            <a:ext cx="1676297" cy="369332"/>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Rest</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3806723" y="1849557"/>
            <a:ext cx="1010213" cy="400110"/>
          </a:xfrm>
          <a:prstGeom prst="rect">
            <a:avLst/>
          </a:prstGeom>
        </p:spPr>
        <p:txBody>
          <a:bodyPr wrap="none">
            <a:spAutoFit/>
          </a:bodyPr>
          <a:lstStyle/>
          <a:p>
            <a:pPr algn="ctr">
              <a:defRPr/>
            </a:pPr>
            <a:r>
              <a:rPr lang="en-US" sz="2000" dirty="0" smtClean="0">
                <a:ea typeface="ＭＳ Ｐゴシック" charset="-128"/>
                <a:cs typeface="ＭＳ Ｐゴシック" charset="-128"/>
              </a:rPr>
              <a:t>Identity</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3435229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800" dirty="0"/>
              <a:t>John 15:10-12, </a:t>
            </a:r>
            <a:r>
              <a:rPr lang="en-GB" sz="4800" dirty="0" smtClean="0"/>
              <a:t>No </a:t>
            </a:r>
            <a:r>
              <a:rPr lang="en-GB" sz="4800" dirty="0"/>
              <a:t>longer do I call you slaves, for the slave does not know what his master is doing; but </a:t>
            </a:r>
            <a:r>
              <a:rPr lang="en-GB" sz="4800" dirty="0">
                <a:solidFill>
                  <a:srgbClr val="FFFF00"/>
                </a:solidFill>
              </a:rPr>
              <a:t>I have called you friends</a:t>
            </a:r>
            <a:r>
              <a:rPr lang="en-GB" sz="4800" dirty="0"/>
              <a:t>, for all things that I have heard from My Father I have </a:t>
            </a:r>
            <a:r>
              <a:rPr lang="en-GB" sz="4800" dirty="0">
                <a:solidFill>
                  <a:srgbClr val="FFFF00"/>
                </a:solidFill>
              </a:rPr>
              <a:t>made known</a:t>
            </a:r>
            <a:r>
              <a:rPr lang="en-GB" sz="4800" dirty="0"/>
              <a:t> to you</a:t>
            </a:r>
            <a:r>
              <a:rPr lang="en-GB" sz="4800" dirty="0" smtClean="0"/>
              <a:t>.</a:t>
            </a:r>
          </a:p>
          <a:p>
            <a:r>
              <a:rPr lang="en-GB" sz="4800" dirty="0" smtClean="0"/>
              <a:t>This is what the Holy Spirit does friendship, intimacy </a:t>
            </a:r>
            <a:r>
              <a:rPr lang="en-GB" sz="4800" dirty="0"/>
              <a:t>and </a:t>
            </a:r>
            <a:r>
              <a:rPr lang="en-GB" sz="4800" dirty="0" smtClean="0"/>
              <a:t>revelation</a:t>
            </a:r>
            <a:endParaRPr lang="en-GB" sz="4800" dirty="0" smtClean="0"/>
          </a:p>
        </p:txBody>
      </p:sp>
    </p:spTree>
    <p:extLst>
      <p:ext uri="{BB962C8B-B14F-4D97-AF65-F5344CB8AC3E}">
        <p14:creationId xmlns:p14="http://schemas.microsoft.com/office/powerpoint/2010/main" val="404672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p:cNvGrpSpPr/>
          <p:nvPr/>
        </p:nvGrpSpPr>
        <p:grpSpPr>
          <a:xfrm>
            <a:off x="826420" y="1847349"/>
            <a:ext cx="1905410" cy="647280"/>
            <a:chOff x="3151316" y="1799111"/>
            <a:chExt cx="1905410" cy="647280"/>
          </a:xfrm>
        </p:grpSpPr>
        <p:sp>
          <p:nvSpPr>
            <p:cNvPr id="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8" name="TextBox 7"/>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the River of life</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3153109" y="2795498"/>
            <a:ext cx="2300556" cy="1447663"/>
            <a:chOff x="3153109" y="3024386"/>
            <a:chExt cx="1901825" cy="1076325"/>
          </a:xfrm>
        </p:grpSpPr>
        <p:sp>
          <p:nvSpPr>
            <p:cNvPr id="5" name="Diamond 4"/>
            <p:cNvSpPr>
              <a:spLocks noChangeArrowheads="1"/>
            </p:cNvSpPr>
            <p:nvPr/>
          </p:nvSpPr>
          <p:spPr bwMode="auto">
            <a:xfrm>
              <a:off x="3153109" y="3024386"/>
              <a:ext cx="1901825" cy="1076325"/>
            </a:xfrm>
            <a:prstGeom prst="diamond">
              <a:avLst/>
            </a:prstGeom>
            <a:gradFill rotWithShape="1">
              <a:gsLst>
                <a:gs pos="0">
                  <a:srgbClr val="00D1CF"/>
                </a:gs>
                <a:gs pos="49001">
                  <a:srgbClr val="00F3F0"/>
                </a:gs>
                <a:gs pos="100000">
                  <a:srgbClr val="008C8B"/>
                </a:gs>
              </a:gsLst>
              <a:lin ang="0"/>
            </a:gradFill>
            <a:ln w="9525">
              <a:solidFill>
                <a:srgbClr val="008C8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 name="TextBox 6"/>
            <p:cNvSpPr txBox="1"/>
            <p:nvPr/>
          </p:nvSpPr>
          <p:spPr>
            <a:xfrm>
              <a:off x="3722268" y="3197898"/>
              <a:ext cx="759920" cy="18306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Rev 3:20</a:t>
              </a:r>
              <a:endParaRPr lang="en-US" sz="1600" dirty="0">
                <a:latin typeface="+mn-lt"/>
                <a:ea typeface="ＭＳ Ｐゴシック" charset="-128"/>
                <a:cs typeface="ＭＳ Ｐゴシック" charset="-128"/>
              </a:endParaRPr>
            </a:p>
          </p:txBody>
        </p:sp>
        <p:sp>
          <p:nvSpPr>
            <p:cNvPr id="9" name="TextBox 8"/>
            <p:cNvSpPr txBox="1"/>
            <p:nvPr/>
          </p:nvSpPr>
          <p:spPr>
            <a:xfrm>
              <a:off x="3385677" y="3403428"/>
              <a:ext cx="1436687" cy="411893"/>
            </a:xfrm>
            <a:prstGeom prst="rect">
              <a:avLst/>
            </a:prstGeom>
            <a:noFill/>
          </p:spPr>
          <p:txBody>
            <a:bodyPr lIns="0" tIns="0" rIns="0" bIns="0">
              <a:spAutoFit/>
            </a:bodyPr>
            <a:lstStyle/>
            <a:p>
              <a:pPr algn="ctr">
                <a:defRPr/>
              </a:pPr>
              <a:r>
                <a:rPr lang="en-US" dirty="0" smtClean="0">
                  <a:latin typeface="+mn-lt"/>
                  <a:ea typeface="ＭＳ Ｐゴシック" charset="-128"/>
                  <a:cs typeface="ＭＳ Ｐゴシック" charset="-128"/>
                </a:rPr>
                <a:t>Opening First Love Gate</a:t>
              </a:r>
              <a:endParaRPr lang="en-US" dirty="0">
                <a:latin typeface="+mn-lt"/>
                <a:ea typeface="ＭＳ Ｐゴシック" charset="-128"/>
                <a:cs typeface="ＭＳ Ｐゴシック" charset="-128"/>
              </a:endParaRPr>
            </a:p>
          </p:txBody>
        </p:sp>
      </p:grpSp>
      <p:grpSp>
        <p:nvGrpSpPr>
          <p:cNvPr id="21" name="Group 20"/>
          <p:cNvGrpSpPr/>
          <p:nvPr/>
        </p:nvGrpSpPr>
        <p:grpSpPr>
          <a:xfrm>
            <a:off x="5917214" y="1707060"/>
            <a:ext cx="1905410" cy="647280"/>
            <a:chOff x="826420" y="5011287"/>
            <a:chExt cx="1905410" cy="647280"/>
          </a:xfrm>
        </p:grpSpPr>
        <p:sp>
          <p:nvSpPr>
            <p:cNvPr id="10" name="Rektangel 101"/>
            <p:cNvSpPr>
              <a:spLocks noChangeArrowheads="1"/>
            </p:cNvSpPr>
            <p:nvPr/>
          </p:nvSpPr>
          <p:spPr bwMode="auto">
            <a:xfrm>
              <a:off x="826420" y="5011287"/>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1" name="TextBox 10"/>
            <p:cNvSpPr txBox="1"/>
            <p:nvPr/>
          </p:nvSpPr>
          <p:spPr>
            <a:xfrm>
              <a:off x="940966" y="5042539"/>
              <a:ext cx="1676318"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Experience God’s Presence</a:t>
              </a:r>
              <a:endParaRPr lang="en-US" sz="1600" dirty="0">
                <a:latin typeface="+mn-lt"/>
                <a:ea typeface="ＭＳ Ｐゴシック" charset="-128"/>
                <a:cs typeface="ＭＳ Ｐゴシック" charset="-128"/>
              </a:endParaRPr>
            </a:p>
          </p:txBody>
        </p:sp>
      </p:grpSp>
      <p:grpSp>
        <p:nvGrpSpPr>
          <p:cNvPr id="17" name="Group 16"/>
          <p:cNvGrpSpPr/>
          <p:nvPr/>
        </p:nvGrpSpPr>
        <p:grpSpPr>
          <a:xfrm>
            <a:off x="337953" y="5799950"/>
            <a:ext cx="927100" cy="831850"/>
            <a:chOff x="6238979" y="2542046"/>
            <a:chExt cx="927100" cy="831850"/>
          </a:xfrm>
        </p:grpSpPr>
        <p:sp>
          <p:nvSpPr>
            <p:cNvPr id="12" name="Oval 11"/>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3" name="TextBox 12"/>
            <p:cNvSpPr txBox="1"/>
            <p:nvPr/>
          </p:nvSpPr>
          <p:spPr>
            <a:xfrm>
              <a:off x="6238979" y="2634805"/>
              <a:ext cx="927100" cy="646331"/>
            </a:xfrm>
            <a:prstGeom prst="rect">
              <a:avLst/>
            </a:prstGeom>
            <a:noFill/>
          </p:spPr>
          <p:txBody>
            <a:bodyPr lIns="0" tIns="0" rIns="0" bIns="0">
              <a:spAutoFit/>
            </a:bodyPr>
            <a:lstStyle/>
            <a:p>
              <a:pPr algn="ctr">
                <a:defRPr/>
              </a:pPr>
              <a:r>
                <a:rPr lang="en-US" sz="1400" dirty="0">
                  <a:latin typeface="+mn-lt"/>
                  <a:ea typeface="ＭＳ Ｐゴシック" charset="-128"/>
                  <a:cs typeface="ＭＳ Ｐゴシック" charset="-128"/>
                </a:rPr>
                <a:t>Matt 11</a:t>
              </a:r>
            </a:p>
            <a:p>
              <a:pPr algn="ctr">
                <a:defRPr/>
              </a:pPr>
              <a:r>
                <a:rPr lang="en-US" sz="1400" dirty="0" smtClean="0">
                  <a:latin typeface="+mn-lt"/>
                  <a:ea typeface="ＭＳ Ｐゴシック" charset="-128"/>
                  <a:cs typeface="ＭＳ Ｐゴシック" charset="-128"/>
                </a:rPr>
                <a:t>Yoked to Jesus</a:t>
              </a:r>
              <a:endParaRPr lang="en-US" sz="1400" dirty="0">
                <a:latin typeface="+mn-lt"/>
                <a:ea typeface="ＭＳ Ｐゴシック" charset="-128"/>
                <a:cs typeface="ＭＳ Ｐゴシック" charset="-128"/>
              </a:endParaRPr>
            </a:p>
          </p:txBody>
        </p:sp>
      </p:grpSp>
      <p:grpSp>
        <p:nvGrpSpPr>
          <p:cNvPr id="22" name="Group 21"/>
          <p:cNvGrpSpPr/>
          <p:nvPr/>
        </p:nvGrpSpPr>
        <p:grpSpPr>
          <a:xfrm>
            <a:off x="633488" y="4711726"/>
            <a:ext cx="1905410" cy="647280"/>
            <a:chOff x="3151316" y="1799111"/>
            <a:chExt cx="1905410" cy="647280"/>
          </a:xfrm>
        </p:grpSpPr>
        <p:sp>
          <p:nvSpPr>
            <p:cNvPr id="23"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4" name="TextBox 23"/>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Surrender</a:t>
              </a:r>
            </a:p>
            <a:p>
              <a:pPr algn="ctr">
                <a:defRPr/>
              </a:pPr>
              <a:r>
                <a:rPr lang="en-US" sz="1600" dirty="0" smtClean="0">
                  <a:latin typeface="+mn-lt"/>
                  <a:ea typeface="ＭＳ Ｐゴシック" charset="-128"/>
                  <a:cs typeface="ＭＳ Ｐゴシック" charset="-128"/>
                </a:rPr>
                <a:t>Yoke Yourself</a:t>
              </a:r>
              <a:endParaRPr lang="en-US" sz="1600" dirty="0">
                <a:latin typeface="+mn-lt"/>
                <a:ea typeface="ＭＳ Ｐゴシック" charset="-128"/>
                <a:cs typeface="ＭＳ Ｐゴシック" charset="-128"/>
              </a:endParaRPr>
            </a:p>
          </p:txBody>
        </p:sp>
      </p:grpSp>
      <p:grpSp>
        <p:nvGrpSpPr>
          <p:cNvPr id="25" name="Group 24"/>
          <p:cNvGrpSpPr/>
          <p:nvPr/>
        </p:nvGrpSpPr>
        <p:grpSpPr>
          <a:xfrm>
            <a:off x="6011788" y="4718899"/>
            <a:ext cx="1905410" cy="647280"/>
            <a:chOff x="3151316" y="1799111"/>
            <a:chExt cx="1905410" cy="647280"/>
          </a:xfrm>
        </p:grpSpPr>
        <p:sp>
          <p:nvSpPr>
            <p:cNvPr id="26" name="Rektangel 101"/>
            <p:cNvSpPr>
              <a:spLocks noChangeArrowheads="1"/>
            </p:cNvSpPr>
            <p:nvPr/>
          </p:nvSpPr>
          <p:spPr bwMode="auto">
            <a:xfrm>
              <a:off x="3151316" y="1799111"/>
              <a:ext cx="1905410" cy="647280"/>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27" name="TextBox 26"/>
            <p:cNvSpPr txBox="1"/>
            <p:nvPr/>
          </p:nvSpPr>
          <p:spPr>
            <a:xfrm>
              <a:off x="3383884" y="1830363"/>
              <a:ext cx="1436688" cy="492443"/>
            </a:xfrm>
            <a:prstGeom prst="rect">
              <a:avLst/>
            </a:prstGeom>
            <a:noFill/>
          </p:spPr>
          <p:txBody>
            <a:bodyPr lIns="0" tIns="0" rIns="0" bIns="0">
              <a:spAutoFit/>
            </a:bodyPr>
            <a:lstStyle/>
            <a:p>
              <a:pPr algn="ctr">
                <a:defRPr/>
              </a:pPr>
              <a:r>
                <a:rPr lang="en-US" sz="1600" dirty="0" smtClean="0">
                  <a:latin typeface="+mn-lt"/>
                  <a:ea typeface="ＭＳ Ｐゴシック" charset="-128"/>
                  <a:cs typeface="ＭＳ Ｐゴシック" charset="-128"/>
                </a:rPr>
                <a:t>Experience God’s</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Passion</a:t>
              </a:r>
              <a:endParaRPr lang="en-US" sz="1600" dirty="0">
                <a:latin typeface="+mn-lt"/>
                <a:ea typeface="ＭＳ Ｐゴシック" charset="-128"/>
                <a:cs typeface="ＭＳ Ｐゴシック" charset="-128"/>
              </a:endParaRPr>
            </a:p>
          </p:txBody>
        </p:sp>
      </p:grpSp>
      <p:grpSp>
        <p:nvGrpSpPr>
          <p:cNvPr id="68" name="Group 67"/>
          <p:cNvGrpSpPr/>
          <p:nvPr/>
        </p:nvGrpSpPr>
        <p:grpSpPr>
          <a:xfrm>
            <a:off x="5738597" y="341480"/>
            <a:ext cx="2969946" cy="841242"/>
            <a:chOff x="407010" y="5700795"/>
            <a:chExt cx="2969946" cy="841242"/>
          </a:xfrm>
        </p:grpSpPr>
        <p:grpSp>
          <p:nvGrpSpPr>
            <p:cNvPr id="18" name="Group 17"/>
            <p:cNvGrpSpPr/>
            <p:nvPr/>
          </p:nvGrpSpPr>
          <p:grpSpPr>
            <a:xfrm>
              <a:off x="407010" y="5710187"/>
              <a:ext cx="927100" cy="831850"/>
              <a:chOff x="6243741" y="3779685"/>
              <a:chExt cx="927100" cy="831850"/>
            </a:xfrm>
          </p:grpSpPr>
          <p:sp>
            <p:nvSpPr>
              <p:cNvPr id="14" name="Oval 13"/>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5" name="TextBox 14"/>
              <p:cNvSpPr txBox="1"/>
              <p:nvPr/>
            </p:nvSpPr>
            <p:spPr>
              <a:xfrm>
                <a:off x="6243741" y="404729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 Love</a:t>
                </a:r>
                <a:endParaRPr lang="en-US" sz="1400" dirty="0">
                  <a:latin typeface="+mn-lt"/>
                  <a:ea typeface="ＭＳ Ｐゴシック" charset="-128"/>
                  <a:cs typeface="ＭＳ Ｐゴシック" charset="-128"/>
                </a:endParaRPr>
              </a:p>
            </p:txBody>
          </p:sp>
        </p:grpSp>
        <p:grpSp>
          <p:nvGrpSpPr>
            <p:cNvPr id="28" name="Group 27"/>
            <p:cNvGrpSpPr/>
            <p:nvPr/>
          </p:nvGrpSpPr>
          <p:grpSpPr>
            <a:xfrm>
              <a:off x="2449856" y="5700795"/>
              <a:ext cx="927100" cy="831850"/>
              <a:chOff x="6286604" y="3779685"/>
              <a:chExt cx="927100" cy="831850"/>
            </a:xfrm>
          </p:grpSpPr>
          <p:sp>
            <p:nvSpPr>
              <p:cNvPr id="29" name="Oval 28"/>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0" name="TextBox 29"/>
              <p:cNvSpPr txBox="1"/>
              <p:nvPr/>
            </p:nvSpPr>
            <p:spPr>
              <a:xfrm>
                <a:off x="6286604" y="401681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Peace</a:t>
                </a:r>
                <a:endParaRPr lang="en-US" sz="1400" dirty="0">
                  <a:latin typeface="+mn-lt"/>
                  <a:ea typeface="ＭＳ Ｐゴシック" charset="-128"/>
                  <a:cs typeface="ＭＳ Ｐゴシック" charset="-128"/>
                </a:endParaRPr>
              </a:p>
            </p:txBody>
          </p:sp>
        </p:grpSp>
        <p:grpSp>
          <p:nvGrpSpPr>
            <p:cNvPr id="31" name="Group 30"/>
            <p:cNvGrpSpPr/>
            <p:nvPr/>
          </p:nvGrpSpPr>
          <p:grpSpPr>
            <a:xfrm>
              <a:off x="1405335" y="5710187"/>
              <a:ext cx="927100" cy="831850"/>
              <a:chOff x="6238979" y="3779685"/>
              <a:chExt cx="927100" cy="831850"/>
            </a:xfrm>
          </p:grpSpPr>
          <p:sp>
            <p:nvSpPr>
              <p:cNvPr id="32" name="Oval 31"/>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3" name="TextBox 32"/>
              <p:cNvSpPr txBox="1"/>
              <p:nvPr/>
            </p:nvSpPr>
            <p:spPr>
              <a:xfrm>
                <a:off x="6238979" y="3967411"/>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Joy</a:t>
                </a:r>
                <a:endParaRPr lang="en-US" sz="1400" dirty="0">
                  <a:latin typeface="+mn-lt"/>
                  <a:ea typeface="ＭＳ Ｐゴシック" charset="-128"/>
                  <a:cs typeface="ＭＳ Ｐゴシック" charset="-128"/>
                </a:endParaRPr>
              </a:p>
            </p:txBody>
          </p:sp>
        </p:grpSp>
      </p:grpSp>
      <p:grpSp>
        <p:nvGrpSpPr>
          <p:cNvPr id="34" name="Group 33"/>
          <p:cNvGrpSpPr/>
          <p:nvPr/>
        </p:nvGrpSpPr>
        <p:grpSpPr>
          <a:xfrm>
            <a:off x="1383315" y="5799949"/>
            <a:ext cx="927100" cy="831850"/>
            <a:chOff x="6205299" y="2542046"/>
            <a:chExt cx="927100" cy="831850"/>
          </a:xfrm>
        </p:grpSpPr>
        <p:sp>
          <p:nvSpPr>
            <p:cNvPr id="35" name="Oval 34"/>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6" name="TextBox 35"/>
            <p:cNvSpPr txBox="1"/>
            <p:nvPr/>
          </p:nvSpPr>
          <p:spPr>
            <a:xfrm>
              <a:off x="6205299" y="274252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Jesus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is Lord</a:t>
              </a:r>
              <a:endParaRPr lang="en-US" sz="1400" dirty="0">
                <a:latin typeface="+mn-lt"/>
                <a:ea typeface="ＭＳ Ｐゴシック" charset="-128"/>
                <a:cs typeface="ＭＳ Ｐゴシック" charset="-128"/>
              </a:endParaRPr>
            </a:p>
          </p:txBody>
        </p:sp>
      </p:grpSp>
      <p:sp>
        <p:nvSpPr>
          <p:cNvPr id="37" name="Right Arrow 36"/>
          <p:cNvSpPr>
            <a:spLocks noChangeArrowheads="1"/>
          </p:cNvSpPr>
          <p:nvPr/>
        </p:nvSpPr>
        <p:spPr bwMode="auto">
          <a:xfrm rot="12993049">
            <a:off x="2775575" y="2727110"/>
            <a:ext cx="1007330" cy="226305"/>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8" name="Right Arrow 37"/>
          <p:cNvSpPr>
            <a:spLocks noChangeArrowheads="1"/>
          </p:cNvSpPr>
          <p:nvPr/>
        </p:nvSpPr>
        <p:spPr bwMode="auto">
          <a:xfrm rot="8427808">
            <a:off x="2535554" y="4136887"/>
            <a:ext cx="1130335" cy="250950"/>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9" name="Right Arrow 38"/>
          <p:cNvSpPr>
            <a:spLocks noChangeArrowheads="1"/>
          </p:cNvSpPr>
          <p:nvPr/>
        </p:nvSpPr>
        <p:spPr bwMode="auto">
          <a:xfrm rot="2150283">
            <a:off x="5199064" y="4055811"/>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0" name="Right Arrow 39"/>
          <p:cNvSpPr>
            <a:spLocks noChangeArrowheads="1"/>
          </p:cNvSpPr>
          <p:nvPr/>
        </p:nvSpPr>
        <p:spPr bwMode="auto">
          <a:xfrm rot="18960156">
            <a:off x="4970838" y="2692360"/>
            <a:ext cx="1012995" cy="217436"/>
          </a:xfrm>
          <a:prstGeom prst="rightArrow">
            <a:avLst>
              <a:gd name="adj1" fmla="val 25046"/>
              <a:gd name="adj2" fmla="val 45833"/>
            </a:avLst>
          </a:prstGeom>
          <a:gradFill rotWithShape="1">
            <a:gsLst>
              <a:gs pos="0">
                <a:srgbClr val="BFBFBF"/>
              </a:gs>
              <a:gs pos="100000">
                <a:srgbClr val="7F7F7F"/>
              </a:gs>
            </a:gsLst>
            <a:lin ang="5400000"/>
          </a:gradFill>
          <a:ln w="9525">
            <a:solidFill>
              <a:srgbClr val="595959"/>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41" name="Group 40"/>
          <p:cNvGrpSpPr/>
          <p:nvPr/>
        </p:nvGrpSpPr>
        <p:grpSpPr>
          <a:xfrm>
            <a:off x="358057" y="542271"/>
            <a:ext cx="927100" cy="831850"/>
            <a:chOff x="6243741" y="3779685"/>
            <a:chExt cx="927100" cy="831850"/>
          </a:xfrm>
        </p:grpSpPr>
        <p:sp>
          <p:nvSpPr>
            <p:cNvPr id="42" name="Oval 41"/>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3" name="TextBox 42"/>
            <p:cNvSpPr txBox="1"/>
            <p:nvPr/>
          </p:nvSpPr>
          <p:spPr>
            <a:xfrm>
              <a:off x="6243741" y="3872444"/>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Drink</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Living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Water</a:t>
              </a:r>
              <a:endParaRPr lang="en-US" sz="1400" dirty="0">
                <a:latin typeface="+mn-lt"/>
                <a:ea typeface="ＭＳ Ｐゴシック" charset="-128"/>
                <a:cs typeface="ＭＳ Ｐゴシック" charset="-128"/>
              </a:endParaRPr>
            </a:p>
          </p:txBody>
        </p:sp>
      </p:grpSp>
      <p:grpSp>
        <p:nvGrpSpPr>
          <p:cNvPr id="44" name="Group 43"/>
          <p:cNvGrpSpPr/>
          <p:nvPr/>
        </p:nvGrpSpPr>
        <p:grpSpPr>
          <a:xfrm>
            <a:off x="2358040" y="532879"/>
            <a:ext cx="927100" cy="831850"/>
            <a:chOff x="6243741" y="3779685"/>
            <a:chExt cx="927100" cy="831850"/>
          </a:xfrm>
        </p:grpSpPr>
        <p:sp>
          <p:nvSpPr>
            <p:cNvPr id="45" name="Oval 44"/>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6" name="TextBox 45"/>
            <p:cNvSpPr txBox="1"/>
            <p:nvPr/>
          </p:nvSpPr>
          <p:spPr>
            <a:xfrm>
              <a:off x="6243741" y="391303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Get in</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 the river</a:t>
              </a:r>
              <a:endParaRPr lang="en-US" sz="1400" dirty="0">
                <a:latin typeface="+mn-lt"/>
                <a:ea typeface="ＭＳ Ｐゴシック" charset="-128"/>
                <a:cs typeface="ＭＳ Ｐゴシック" charset="-128"/>
              </a:endParaRPr>
            </a:p>
          </p:txBody>
        </p:sp>
      </p:grpSp>
      <p:grpSp>
        <p:nvGrpSpPr>
          <p:cNvPr id="47" name="Group 46"/>
          <p:cNvGrpSpPr/>
          <p:nvPr/>
        </p:nvGrpSpPr>
        <p:grpSpPr>
          <a:xfrm>
            <a:off x="1356382" y="542271"/>
            <a:ext cx="927100" cy="831850"/>
            <a:chOff x="6238979" y="3779685"/>
            <a:chExt cx="927100" cy="831850"/>
          </a:xfrm>
        </p:grpSpPr>
        <p:sp>
          <p:nvSpPr>
            <p:cNvPr id="48" name="Oval 47"/>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9" name="TextBox 48"/>
            <p:cNvSpPr txBox="1"/>
            <p:nvPr/>
          </p:nvSpPr>
          <p:spPr>
            <a:xfrm>
              <a:off x="6238979" y="3901658"/>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Engage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Source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Life</a:t>
              </a:r>
              <a:endParaRPr lang="en-US" sz="1400" dirty="0">
                <a:latin typeface="+mn-lt"/>
                <a:ea typeface="ＭＳ Ｐゴシック" charset="-128"/>
                <a:cs typeface="ＭＳ Ｐゴシック" charset="-128"/>
              </a:endParaRPr>
            </a:p>
          </p:txBody>
        </p:sp>
      </p:grpSp>
      <p:grpSp>
        <p:nvGrpSpPr>
          <p:cNvPr id="59" name="Group 58"/>
          <p:cNvGrpSpPr/>
          <p:nvPr/>
        </p:nvGrpSpPr>
        <p:grpSpPr>
          <a:xfrm>
            <a:off x="5453665" y="5719579"/>
            <a:ext cx="927100" cy="831850"/>
            <a:chOff x="6243741" y="3779685"/>
            <a:chExt cx="927100" cy="831850"/>
          </a:xfrm>
        </p:grpSpPr>
        <p:sp>
          <p:nvSpPr>
            <p:cNvPr id="60" name="Oval 5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1" name="TextBox 60"/>
            <p:cNvSpPr txBox="1"/>
            <p:nvPr/>
          </p:nvSpPr>
          <p:spPr>
            <a:xfrm>
              <a:off x="6243741" y="395281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 Affirming</a:t>
              </a:r>
              <a:endParaRPr lang="en-US" sz="1400" dirty="0">
                <a:latin typeface="+mn-lt"/>
                <a:ea typeface="ＭＳ Ｐゴシック" charset="-128"/>
                <a:cs typeface="ＭＳ Ｐゴシック" charset="-128"/>
              </a:endParaRPr>
            </a:p>
          </p:txBody>
        </p:sp>
      </p:grpSp>
      <p:grpSp>
        <p:nvGrpSpPr>
          <p:cNvPr id="62" name="Group 61"/>
          <p:cNvGrpSpPr/>
          <p:nvPr/>
        </p:nvGrpSpPr>
        <p:grpSpPr>
          <a:xfrm>
            <a:off x="7453648" y="5710187"/>
            <a:ext cx="927100" cy="831850"/>
            <a:chOff x="6243741" y="3779685"/>
            <a:chExt cx="927100" cy="831850"/>
          </a:xfrm>
        </p:grpSpPr>
        <p:sp>
          <p:nvSpPr>
            <p:cNvPr id="63" name="Oval 62"/>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4" name="TextBox 63"/>
            <p:cNvSpPr txBox="1"/>
            <p:nvPr/>
          </p:nvSpPr>
          <p:spPr>
            <a:xfrm>
              <a:off x="6243741" y="3913035"/>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Approval</a:t>
              </a:r>
              <a:endParaRPr lang="en-US" sz="1400" dirty="0">
                <a:latin typeface="+mn-lt"/>
                <a:ea typeface="ＭＳ Ｐゴシック" charset="-128"/>
                <a:cs typeface="ＭＳ Ｐゴシック" charset="-128"/>
              </a:endParaRPr>
            </a:p>
          </p:txBody>
        </p:sp>
      </p:grpSp>
      <p:grpSp>
        <p:nvGrpSpPr>
          <p:cNvPr id="65" name="Group 64"/>
          <p:cNvGrpSpPr/>
          <p:nvPr/>
        </p:nvGrpSpPr>
        <p:grpSpPr>
          <a:xfrm>
            <a:off x="6482820" y="5719579"/>
            <a:ext cx="927100" cy="831850"/>
            <a:chOff x="6269809" y="3779685"/>
            <a:chExt cx="927100" cy="831850"/>
          </a:xfrm>
        </p:grpSpPr>
        <p:sp>
          <p:nvSpPr>
            <p:cNvPr id="66" name="Oval 65"/>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7" name="TextBox 66"/>
            <p:cNvSpPr txBox="1"/>
            <p:nvPr/>
          </p:nvSpPr>
          <p:spPr>
            <a:xfrm>
              <a:off x="6269809" y="3936465"/>
              <a:ext cx="927100" cy="585006"/>
            </a:xfrm>
            <a:prstGeom prst="rect">
              <a:avLst/>
            </a:prstGeom>
            <a:noFill/>
          </p:spPr>
          <p:txBody>
            <a:bodyPr lIns="0" tIns="0" rIns="0" bIns="0">
              <a:normAutofit/>
            </a:bodyPr>
            <a:lstStyle/>
            <a:p>
              <a:pPr algn="ctr">
                <a:defRPr/>
              </a:pPr>
              <a:r>
                <a:rPr lang="en-US" sz="1400" dirty="0" smtClean="0">
                  <a:latin typeface="+mn-lt"/>
                  <a:ea typeface="ＭＳ Ｐゴシック" charset="-128"/>
                  <a:cs typeface="ＭＳ Ｐゴシック" charset="-128"/>
                </a:rPr>
                <a:t>Feel His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Acceptance</a:t>
              </a:r>
              <a:endParaRPr lang="en-US" sz="1400" dirty="0">
                <a:latin typeface="+mn-lt"/>
                <a:ea typeface="ＭＳ Ｐゴシック" charset="-128"/>
                <a:cs typeface="ＭＳ Ｐゴシック" charset="-128"/>
              </a:endParaRPr>
            </a:p>
          </p:txBody>
        </p:sp>
      </p:grpSp>
      <p:grpSp>
        <p:nvGrpSpPr>
          <p:cNvPr id="56" name="Group 55"/>
          <p:cNvGrpSpPr/>
          <p:nvPr/>
        </p:nvGrpSpPr>
        <p:grpSpPr>
          <a:xfrm>
            <a:off x="2507337" y="5796420"/>
            <a:ext cx="927100" cy="831850"/>
            <a:chOff x="6252924" y="2542046"/>
            <a:chExt cx="927100" cy="831850"/>
          </a:xfrm>
        </p:grpSpPr>
        <p:sp>
          <p:nvSpPr>
            <p:cNvPr id="57" name="Oval 56"/>
            <p:cNvSpPr>
              <a:spLocks noChangeArrowheads="1"/>
            </p:cNvSpPr>
            <p:nvPr/>
          </p:nvSpPr>
          <p:spPr bwMode="auto">
            <a:xfrm>
              <a:off x="6252924" y="254204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8" name="TextBox 57"/>
            <p:cNvSpPr txBox="1"/>
            <p:nvPr/>
          </p:nvSpPr>
          <p:spPr>
            <a:xfrm>
              <a:off x="6252924" y="2742526"/>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3</a:t>
              </a:r>
              <a:r>
                <a:rPr lang="en-US" sz="1400" baseline="30000" dirty="0" smtClean="0">
                  <a:latin typeface="+mn-lt"/>
                  <a:ea typeface="ＭＳ Ｐゴシック" charset="-128"/>
                  <a:cs typeface="ＭＳ Ｐゴシック" charset="-128"/>
                </a:rPr>
                <a:t>rd</a:t>
              </a:r>
              <a:r>
                <a:rPr lang="en-US" sz="1400" dirty="0" smtClean="0">
                  <a:latin typeface="+mn-lt"/>
                  <a:ea typeface="ＭＳ Ｐゴシック" charset="-128"/>
                  <a:cs typeface="ＭＳ Ｐゴシック" charset="-128"/>
                </a:rPr>
                <a:t> DNA</a:t>
              </a:r>
            </a:p>
            <a:p>
              <a:pPr algn="ctr">
                <a:defRPr/>
              </a:pPr>
              <a:r>
                <a:rPr lang="en-US" sz="1400" dirty="0" smtClean="0">
                  <a:latin typeface="+mn-lt"/>
                  <a:ea typeface="ＭＳ Ｐゴシック" charset="-128"/>
                  <a:cs typeface="ＭＳ Ｐゴシック" charset="-128"/>
                </a:rPr>
                <a:t>Light</a:t>
              </a:r>
              <a:endParaRPr lang="en-US" sz="1400" dirty="0">
                <a:latin typeface="+mn-lt"/>
                <a:ea typeface="ＭＳ Ｐゴシック" charset="-128"/>
                <a:cs typeface="ＭＳ Ｐゴシック" charset="-128"/>
              </a:endParaRPr>
            </a:p>
          </p:txBody>
        </p:sp>
      </p:grpSp>
      <p:grpSp>
        <p:nvGrpSpPr>
          <p:cNvPr id="69" name="Group 68"/>
          <p:cNvGrpSpPr/>
          <p:nvPr/>
        </p:nvGrpSpPr>
        <p:grpSpPr>
          <a:xfrm>
            <a:off x="3841596" y="1662779"/>
            <a:ext cx="927100" cy="831850"/>
            <a:chOff x="6243741" y="3779685"/>
            <a:chExt cx="927100" cy="831850"/>
          </a:xfrm>
        </p:grpSpPr>
        <p:sp>
          <p:nvSpPr>
            <p:cNvPr id="70" name="Oval 69"/>
            <p:cNvSpPr>
              <a:spLocks noChangeArrowheads="1"/>
            </p:cNvSpPr>
            <p:nvPr/>
          </p:nvSpPr>
          <p:spPr bwMode="auto">
            <a:xfrm>
              <a:off x="6286604" y="3779685"/>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TextBox 70"/>
            <p:cNvSpPr txBox="1"/>
            <p:nvPr/>
          </p:nvSpPr>
          <p:spPr>
            <a:xfrm>
              <a:off x="6243741" y="3913035"/>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Gateways</a:t>
              </a:r>
              <a:r>
                <a:rPr lang="en-US" sz="1400" dirty="0">
                  <a:latin typeface="+mn-lt"/>
                  <a:ea typeface="ＭＳ Ｐゴシック" charset="-128"/>
                  <a:cs typeface="ＭＳ Ｐゴシック" charset="-128"/>
                </a:rPr>
                <a:t/>
              </a:r>
              <a:br>
                <a:rPr lang="en-US" sz="1400" dirty="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Spirit Body</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Soul</a:t>
              </a:r>
              <a:endParaRPr lang="en-US" sz="1400" dirty="0">
                <a:latin typeface="+mn-lt"/>
                <a:ea typeface="ＭＳ Ｐゴシック" charset="-128"/>
                <a:cs typeface="ＭＳ Ｐゴシック" charset="-128"/>
              </a:endParaRPr>
            </a:p>
          </p:txBody>
        </p:sp>
      </p:grpSp>
    </p:spTree>
    <p:extLst>
      <p:ext uri="{BB962C8B-B14F-4D97-AF65-F5344CB8AC3E}">
        <p14:creationId xmlns:p14="http://schemas.microsoft.com/office/powerpoint/2010/main" val="279955220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50717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36781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625092" y="1840921"/>
            <a:ext cx="1905410" cy="633112"/>
            <a:chOff x="3301192" y="2191893"/>
            <a:chExt cx="1905410" cy="633112"/>
          </a:xfrm>
        </p:grpSpPr>
        <p:sp>
          <p:nvSpPr>
            <p:cNvPr id="3"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0" name="TextBox 9"/>
            <p:cNvSpPr txBox="1"/>
            <p:nvPr/>
          </p:nvSpPr>
          <p:spPr>
            <a:xfrm>
              <a:off x="3340877" y="2221083"/>
              <a:ext cx="1779585" cy="492443"/>
            </a:xfrm>
            <a:prstGeom prst="rect">
              <a:avLst/>
            </a:prstGeom>
            <a:noFill/>
          </p:spPr>
          <p:txBody>
            <a:bodyPr wrap="square" lIns="0" tIns="0" rIns="0" bIns="0">
              <a:normAutofit/>
            </a:bodyPr>
            <a:lstStyle/>
            <a:p>
              <a:pPr algn="ctr">
                <a:defRPr/>
              </a:pPr>
              <a:r>
                <a:rPr lang="en-US" sz="1600" dirty="0" smtClean="0">
                  <a:latin typeface="+mn-lt"/>
                  <a:ea typeface="ＭＳ Ｐゴシック" charset="-128"/>
                  <a:cs typeface="ＭＳ Ｐゴシック" charset="-128"/>
                </a:rPr>
                <a:t>Tongues </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Development</a:t>
              </a:r>
              <a:endParaRPr lang="en-US" sz="1600" dirty="0">
                <a:latin typeface="+mn-lt"/>
                <a:ea typeface="ＭＳ Ｐゴシック" charset="-128"/>
                <a:cs typeface="ＭＳ Ｐゴシック" charset="-128"/>
              </a:endParaRPr>
            </a:p>
          </p:txBody>
        </p:sp>
      </p:grpSp>
      <p:grpSp>
        <p:nvGrpSpPr>
          <p:cNvPr id="15" name="Group 14"/>
          <p:cNvGrpSpPr/>
          <p:nvPr/>
        </p:nvGrpSpPr>
        <p:grpSpPr>
          <a:xfrm>
            <a:off x="6230015" y="1770587"/>
            <a:ext cx="1905410" cy="633112"/>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Meditation Word</a:t>
              </a:r>
              <a:br>
                <a:rPr lang="en-US" sz="1600" dirty="0" smtClean="0">
                  <a:latin typeface="+mn-lt"/>
                  <a:ea typeface="ＭＳ Ｐゴシック" charset="-128"/>
                  <a:cs typeface="ＭＳ Ｐゴシック" charset="-128"/>
                </a:rPr>
              </a:br>
              <a:r>
                <a:rPr lang="en-US" sz="1600" dirty="0" smtClean="0">
                  <a:latin typeface="+mn-lt"/>
                  <a:ea typeface="ＭＳ Ｐゴシック" charset="-128"/>
                  <a:cs typeface="ＭＳ Ｐゴシック" charset="-128"/>
                </a:rPr>
                <a:t>Flow God’s thoughts</a:t>
              </a:r>
              <a:endParaRPr lang="en-US" sz="1600" dirty="0">
                <a:latin typeface="+mn-lt"/>
                <a:ea typeface="ＭＳ Ｐゴシック" charset="-128"/>
                <a:cs typeface="ＭＳ Ｐゴシック" charset="-128"/>
              </a:endParaRPr>
            </a:p>
          </p:txBody>
        </p:sp>
      </p:grpSp>
      <p:grpSp>
        <p:nvGrpSpPr>
          <p:cNvPr id="20" name="Group 19"/>
          <p:cNvGrpSpPr/>
          <p:nvPr/>
        </p:nvGrpSpPr>
        <p:grpSpPr>
          <a:xfrm>
            <a:off x="5117778" y="480576"/>
            <a:ext cx="927100" cy="831850"/>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Be still</a:t>
              </a:r>
            </a:p>
            <a:p>
              <a:pPr algn="ctr">
                <a:defRPr/>
              </a:pPr>
              <a:r>
                <a:rPr lang="en-US" sz="1400" dirty="0" smtClean="0">
                  <a:latin typeface="+mn-lt"/>
                  <a:ea typeface="ＭＳ Ｐゴシック" charset="-128"/>
                  <a:cs typeface="ＭＳ Ｐゴシック" charset="-128"/>
                </a:rPr>
                <a:t>Psa 46:10</a:t>
              </a:r>
            </a:p>
            <a:p>
              <a:pPr algn="ctr">
                <a:defRPr/>
              </a:pPr>
              <a:r>
                <a:rPr lang="en-US" sz="1400" dirty="0" smtClean="0">
                  <a:latin typeface="+mn-lt"/>
                  <a:ea typeface="ＭＳ Ｐゴシック" charset="-128"/>
                  <a:cs typeface="ＭＳ Ｐゴシック" charset="-128"/>
                </a:rPr>
                <a:t>Relax  </a:t>
              </a:r>
              <a:endParaRPr lang="en-US" sz="1400" dirty="0">
                <a:latin typeface="+mn-lt"/>
                <a:ea typeface="ＭＳ Ｐゴシック" charset="-128"/>
                <a:cs typeface="ＭＳ Ｐゴシック" charset="-128"/>
              </a:endParaRPr>
            </a:p>
          </p:txBody>
        </p:sp>
      </p:grpSp>
      <p:grpSp>
        <p:nvGrpSpPr>
          <p:cNvPr id="21" name="Group 20"/>
          <p:cNvGrpSpPr/>
          <p:nvPr/>
        </p:nvGrpSpPr>
        <p:grpSpPr>
          <a:xfrm>
            <a:off x="7810591" y="480576"/>
            <a:ext cx="927100" cy="83185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771709"/>
              <a:ext cx="927100" cy="215444"/>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Journaling  </a:t>
              </a:r>
              <a:endParaRPr lang="en-US" sz="1400" dirty="0">
                <a:latin typeface="+mn-lt"/>
                <a:ea typeface="ＭＳ Ｐゴシック" charset="-128"/>
                <a:cs typeface="ＭＳ Ｐゴシック" charset="-128"/>
              </a:endParaRPr>
            </a:p>
          </p:txBody>
        </p:sp>
      </p:grpSp>
      <p:grpSp>
        <p:nvGrpSpPr>
          <p:cNvPr id="24" name="Group 23"/>
          <p:cNvGrpSpPr/>
          <p:nvPr/>
        </p:nvGrpSpPr>
        <p:grpSpPr>
          <a:xfrm>
            <a:off x="6451485" y="480576"/>
            <a:ext cx="927100" cy="831850"/>
            <a:chOff x="5074915" y="463506"/>
            <a:chExt cx="927100" cy="831850"/>
          </a:xfrm>
        </p:grpSpPr>
        <p:sp>
          <p:nvSpPr>
            <p:cNvPr id="25" name="Oval 24"/>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5074915" y="577230"/>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Hearing God’s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voice  </a:t>
              </a:r>
              <a:endParaRPr lang="en-US" sz="1400" dirty="0">
                <a:latin typeface="+mn-lt"/>
                <a:ea typeface="ＭＳ Ｐゴシック" charset="-128"/>
                <a:cs typeface="ＭＳ Ｐゴシック" charset="-128"/>
              </a:endParaRPr>
            </a:p>
          </p:txBody>
        </p:sp>
      </p:grpSp>
      <p:grpSp>
        <p:nvGrpSpPr>
          <p:cNvPr id="27" name="Group 26"/>
          <p:cNvGrpSpPr/>
          <p:nvPr/>
        </p:nvGrpSpPr>
        <p:grpSpPr>
          <a:xfrm>
            <a:off x="5381191" y="5816694"/>
            <a:ext cx="927100" cy="831850"/>
            <a:chOff x="5074915" y="463506"/>
            <a:chExt cx="927100" cy="831850"/>
          </a:xfrm>
        </p:grpSpPr>
        <p:sp>
          <p:nvSpPr>
            <p:cNvPr id="28" name="Oval 2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9" name="TextBox 28"/>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 Objects </a:t>
              </a:r>
              <a:endParaRPr lang="en-US" sz="1400" dirty="0">
                <a:latin typeface="+mn-lt"/>
                <a:ea typeface="ＭＳ Ｐゴシック" charset="-128"/>
                <a:cs typeface="ＭＳ Ｐゴシック" charset="-128"/>
              </a:endParaRPr>
            </a:p>
          </p:txBody>
        </p:sp>
      </p:grpSp>
      <p:grpSp>
        <p:nvGrpSpPr>
          <p:cNvPr id="30" name="Group 29"/>
          <p:cNvGrpSpPr/>
          <p:nvPr/>
        </p:nvGrpSpPr>
        <p:grpSpPr>
          <a:xfrm>
            <a:off x="2255106" y="480576"/>
            <a:ext cx="927100" cy="831850"/>
            <a:chOff x="5074915" y="463506"/>
            <a:chExt cx="927100" cy="831850"/>
          </a:xfrm>
        </p:grpSpPr>
        <p:sp>
          <p:nvSpPr>
            <p:cNvPr id="31" name="Oval 30"/>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2" name="TextBox 31"/>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p>
            <a:p>
              <a:pPr algn="ctr">
                <a:defRPr/>
              </a:pPr>
              <a:r>
                <a:rPr lang="en-US" sz="1400" dirty="0" smtClean="0">
                  <a:latin typeface="+mn-lt"/>
                  <a:ea typeface="ＭＳ Ｐゴシック" charset="-128"/>
                  <a:cs typeface="ＭＳ Ｐゴシック" charset="-128"/>
                </a:rPr>
                <a:t>Vision </a:t>
              </a:r>
              <a:endParaRPr lang="en-US" sz="1400" dirty="0">
                <a:latin typeface="+mn-lt"/>
                <a:ea typeface="ＭＳ Ｐゴシック" charset="-128"/>
                <a:cs typeface="ＭＳ Ｐゴシック" charset="-128"/>
              </a:endParaRPr>
            </a:p>
          </p:txBody>
        </p:sp>
      </p:grpSp>
      <p:grpSp>
        <p:nvGrpSpPr>
          <p:cNvPr id="33" name="Group 32"/>
          <p:cNvGrpSpPr/>
          <p:nvPr/>
        </p:nvGrpSpPr>
        <p:grpSpPr>
          <a:xfrm>
            <a:off x="572603" y="4668024"/>
            <a:ext cx="1905411" cy="633112"/>
            <a:chOff x="3301192" y="2191893"/>
            <a:chExt cx="1905411" cy="633112"/>
          </a:xfrm>
        </p:grpSpPr>
        <p:sp>
          <p:nvSpPr>
            <p:cNvPr id="34"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35" name="TextBox 34"/>
            <p:cNvSpPr txBox="1"/>
            <p:nvPr/>
          </p:nvSpPr>
          <p:spPr>
            <a:xfrm>
              <a:off x="3301193" y="2221083"/>
              <a:ext cx="1905410"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Eyes of Spirit Activation</a:t>
              </a:r>
              <a:endParaRPr lang="en-US" sz="1600" dirty="0">
                <a:latin typeface="+mn-lt"/>
                <a:ea typeface="ＭＳ Ｐゴシック" charset="-128"/>
                <a:cs typeface="ＭＳ Ｐゴシック" charset="-128"/>
              </a:endParaRPr>
            </a:p>
          </p:txBody>
        </p:sp>
      </p:grpSp>
      <p:grpSp>
        <p:nvGrpSpPr>
          <p:cNvPr id="39" name="Group 38"/>
          <p:cNvGrpSpPr/>
          <p:nvPr/>
        </p:nvGrpSpPr>
        <p:grpSpPr>
          <a:xfrm>
            <a:off x="1202134" y="480576"/>
            <a:ext cx="927100" cy="831850"/>
            <a:chOff x="5074915" y="463506"/>
            <a:chExt cx="927100" cy="831850"/>
          </a:xfrm>
        </p:grpSpPr>
        <p:sp>
          <p:nvSpPr>
            <p:cNvPr id="40" name="Oval 39"/>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1" name="TextBox 40"/>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3 ways </a:t>
              </a:r>
              <a:endParaRPr lang="en-US" sz="1400" dirty="0">
                <a:latin typeface="+mn-lt"/>
                <a:ea typeface="ＭＳ Ｐゴシック" charset="-128"/>
                <a:cs typeface="ＭＳ Ｐゴシック" charset="-128"/>
              </a:endParaRPr>
            </a:p>
          </p:txBody>
        </p:sp>
      </p:grpSp>
      <p:grpSp>
        <p:nvGrpSpPr>
          <p:cNvPr id="42" name="Group 41"/>
          <p:cNvGrpSpPr/>
          <p:nvPr/>
        </p:nvGrpSpPr>
        <p:grpSpPr>
          <a:xfrm>
            <a:off x="247250" y="480576"/>
            <a:ext cx="927100" cy="831850"/>
            <a:chOff x="5074915" y="463506"/>
            <a:chExt cx="927100" cy="831850"/>
          </a:xfrm>
        </p:grpSpPr>
        <p:sp>
          <p:nvSpPr>
            <p:cNvPr id="43" name="Oval 42"/>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4" name="TextBox 43"/>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Tongues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Word </a:t>
              </a:r>
              <a:endParaRPr lang="en-US" sz="1400" dirty="0">
                <a:latin typeface="+mn-lt"/>
                <a:ea typeface="ＭＳ Ｐゴシック" charset="-128"/>
                <a:cs typeface="ＭＳ Ｐゴシック" charset="-128"/>
              </a:endParaRPr>
            </a:p>
          </p:txBody>
        </p:sp>
      </p:grpSp>
      <p:grpSp>
        <p:nvGrpSpPr>
          <p:cNvPr id="45" name="Group 44"/>
          <p:cNvGrpSpPr/>
          <p:nvPr/>
        </p:nvGrpSpPr>
        <p:grpSpPr>
          <a:xfrm>
            <a:off x="6481646" y="5816694"/>
            <a:ext cx="927100" cy="831850"/>
            <a:chOff x="5074915" y="463506"/>
            <a:chExt cx="927100" cy="831850"/>
          </a:xfrm>
        </p:grpSpPr>
        <p:sp>
          <p:nvSpPr>
            <p:cNvPr id="46" name="Oval 45"/>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47" name="TextBox 46"/>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Word </a:t>
              </a:r>
              <a:endParaRPr lang="en-US" sz="1400" dirty="0">
                <a:latin typeface="+mn-lt"/>
                <a:ea typeface="ＭＳ Ｐゴシック" charset="-128"/>
                <a:cs typeface="ＭＳ Ｐゴシック" charset="-128"/>
              </a:endParaRPr>
            </a:p>
          </p:txBody>
        </p:sp>
      </p:grpSp>
      <p:grpSp>
        <p:nvGrpSpPr>
          <p:cNvPr id="48" name="Group 47"/>
          <p:cNvGrpSpPr/>
          <p:nvPr/>
        </p:nvGrpSpPr>
        <p:grpSpPr>
          <a:xfrm>
            <a:off x="7581299" y="5816694"/>
            <a:ext cx="927100" cy="831850"/>
            <a:chOff x="5074915" y="463506"/>
            <a:chExt cx="927100" cy="831850"/>
          </a:xfrm>
        </p:grpSpPr>
        <p:sp>
          <p:nvSpPr>
            <p:cNvPr id="49" name="Oval 48"/>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0" name="TextBox 49"/>
            <p:cNvSpPr txBox="1"/>
            <p:nvPr/>
          </p:nvSpPr>
          <p:spPr>
            <a:xfrm>
              <a:off x="5074915" y="596856"/>
              <a:ext cx="927100" cy="523220"/>
            </a:xfrm>
            <a:prstGeom prst="rect">
              <a:avLst/>
            </a:prstGeom>
            <a:noFill/>
          </p:spPr>
          <p:txBody>
            <a:bodyPr>
              <a:spAutoFit/>
            </a:bodyPr>
            <a:lstStyle/>
            <a:p>
              <a:pPr algn="ctr">
                <a:defRPr/>
              </a:pPr>
              <a:r>
                <a:rPr lang="en-US" sz="1400" dirty="0" smtClean="0">
                  <a:latin typeface="+mn-lt"/>
                  <a:ea typeface="ＭＳ Ｐゴシック" charset="-128"/>
                  <a:cs typeface="ＭＳ Ｐゴシック" charset="-128"/>
                </a:rPr>
                <a:t>Picture</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Doorways </a:t>
              </a:r>
              <a:endParaRPr lang="en-US" sz="1400" dirty="0">
                <a:latin typeface="+mn-lt"/>
                <a:ea typeface="ＭＳ Ｐゴシック" charset="-128"/>
                <a:cs typeface="ＭＳ Ｐゴシック" charset="-128"/>
              </a:endParaRPr>
            </a:p>
          </p:txBody>
        </p:sp>
      </p:grpSp>
      <p:grpSp>
        <p:nvGrpSpPr>
          <p:cNvPr id="51" name="Group 50"/>
          <p:cNvGrpSpPr/>
          <p:nvPr/>
        </p:nvGrpSpPr>
        <p:grpSpPr>
          <a:xfrm>
            <a:off x="6176194" y="4873101"/>
            <a:ext cx="1905411" cy="633112"/>
            <a:chOff x="3301192" y="2191893"/>
            <a:chExt cx="1905411" cy="633112"/>
          </a:xfrm>
        </p:grpSpPr>
        <p:sp>
          <p:nvSpPr>
            <p:cNvPr id="52"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53" name="TextBox 52"/>
            <p:cNvSpPr txBox="1"/>
            <p:nvPr/>
          </p:nvSpPr>
          <p:spPr>
            <a:xfrm>
              <a:off x="3301193" y="2221083"/>
              <a:ext cx="1905410" cy="492443"/>
            </a:xfrm>
            <a:prstGeom prst="rect">
              <a:avLst/>
            </a:prstGeom>
            <a:noFill/>
          </p:spPr>
          <p:txBody>
            <a:bodyPr wrap="square" lIns="0" tIns="0" rIns="0" bIns="0">
              <a:spAutoFit/>
            </a:bodyPr>
            <a:lstStyle/>
            <a:p>
              <a:pPr algn="ctr">
                <a:defRPr/>
              </a:pPr>
              <a:r>
                <a:rPr lang="en-US" sz="1600" dirty="0" smtClean="0">
                  <a:latin typeface="+mn-lt"/>
                  <a:ea typeface="ＭＳ Ｐゴシック" charset="-128"/>
                  <a:cs typeface="ＭＳ Ｐゴシック" charset="-128"/>
                </a:rPr>
                <a:t>Eyes of heart Activating Imagination</a:t>
              </a:r>
              <a:endParaRPr lang="en-US" sz="1600" dirty="0">
                <a:latin typeface="+mn-lt"/>
                <a:ea typeface="ＭＳ Ｐゴシック" charset="-128"/>
                <a:cs typeface="ＭＳ Ｐゴシック" charset="-128"/>
              </a:endParaRPr>
            </a:p>
          </p:txBody>
        </p:sp>
      </p:grpSp>
      <p:grpSp>
        <p:nvGrpSpPr>
          <p:cNvPr id="54" name="Group 53"/>
          <p:cNvGrpSpPr/>
          <p:nvPr/>
        </p:nvGrpSpPr>
        <p:grpSpPr>
          <a:xfrm>
            <a:off x="275034" y="5816694"/>
            <a:ext cx="927100" cy="831850"/>
            <a:chOff x="5074915" y="463506"/>
            <a:chExt cx="927100" cy="831850"/>
          </a:xfrm>
        </p:grpSpPr>
        <p:sp>
          <p:nvSpPr>
            <p:cNvPr id="55" name="Oval 54"/>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TextBox 55"/>
            <p:cNvSpPr txBox="1"/>
            <p:nvPr/>
          </p:nvSpPr>
          <p:spPr>
            <a:xfrm>
              <a:off x="5074915" y="654434"/>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Black </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Veil  </a:t>
              </a:r>
              <a:endParaRPr lang="en-US" sz="1400" dirty="0">
                <a:latin typeface="+mn-lt"/>
                <a:ea typeface="ＭＳ Ｐゴシック" charset="-128"/>
                <a:cs typeface="ＭＳ Ｐゴシック" charset="-128"/>
              </a:endParaRPr>
            </a:p>
          </p:txBody>
        </p:sp>
      </p:grpSp>
      <p:grpSp>
        <p:nvGrpSpPr>
          <p:cNvPr id="57" name="Group 56"/>
          <p:cNvGrpSpPr/>
          <p:nvPr/>
        </p:nvGrpSpPr>
        <p:grpSpPr>
          <a:xfrm>
            <a:off x="1521442" y="5816694"/>
            <a:ext cx="927100" cy="831850"/>
            <a:chOff x="5111189" y="463506"/>
            <a:chExt cx="927100" cy="831850"/>
          </a:xfrm>
        </p:grpSpPr>
        <p:sp>
          <p:nvSpPr>
            <p:cNvPr id="58" name="Oval 5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9" name="TextBox 58"/>
            <p:cNvSpPr txBox="1"/>
            <p:nvPr/>
          </p:nvSpPr>
          <p:spPr>
            <a:xfrm>
              <a:off x="5111189" y="596857"/>
              <a:ext cx="927100" cy="430887"/>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Spirit</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perception  </a:t>
              </a:r>
              <a:endParaRPr lang="en-US" sz="1400" dirty="0">
                <a:latin typeface="+mn-lt"/>
                <a:ea typeface="ＭＳ Ｐゴシック" charset="-128"/>
                <a:cs typeface="ＭＳ Ｐゴシック" charset="-128"/>
              </a:endParaRPr>
            </a:p>
          </p:txBody>
        </p:sp>
      </p:grpSp>
      <p:grpSp>
        <p:nvGrpSpPr>
          <p:cNvPr id="60" name="Group 59"/>
          <p:cNvGrpSpPr/>
          <p:nvPr/>
        </p:nvGrpSpPr>
        <p:grpSpPr>
          <a:xfrm>
            <a:off x="2675793" y="5816694"/>
            <a:ext cx="927100" cy="831850"/>
            <a:chOff x="5074915" y="463506"/>
            <a:chExt cx="927100" cy="831850"/>
          </a:xfrm>
        </p:grpSpPr>
        <p:sp>
          <p:nvSpPr>
            <p:cNvPr id="61" name="Oval 60"/>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2" name="TextBox 61"/>
            <p:cNvSpPr txBox="1"/>
            <p:nvPr/>
          </p:nvSpPr>
          <p:spPr>
            <a:xfrm>
              <a:off x="5074915" y="577230"/>
              <a:ext cx="927100" cy="646331"/>
            </a:xfrm>
            <a:prstGeom prst="rect">
              <a:avLst/>
            </a:prstGeom>
            <a:noFill/>
          </p:spPr>
          <p:txBody>
            <a:bodyPr lIns="0" tIns="0" rIns="0" bIns="0">
              <a:spAutoFit/>
            </a:bodyPr>
            <a:lstStyle/>
            <a:p>
              <a:pPr algn="ctr">
                <a:defRPr/>
              </a:pPr>
              <a:r>
                <a:rPr lang="en-US" sz="1400" dirty="0" smtClean="0">
                  <a:latin typeface="+mn-lt"/>
                  <a:ea typeface="ＭＳ Ｐゴシック" charset="-128"/>
                  <a:cs typeface="ＭＳ Ｐゴシック" charset="-128"/>
                </a:rPr>
                <a:t>3 levels</a:t>
              </a:r>
              <a:br>
                <a:rPr lang="en-US" sz="1400" dirty="0" smtClean="0">
                  <a:latin typeface="+mn-lt"/>
                  <a:ea typeface="ＭＳ Ｐゴシック" charset="-128"/>
                  <a:cs typeface="ＭＳ Ｐゴシック" charset="-128"/>
                </a:rPr>
              </a:br>
              <a:r>
                <a:rPr lang="en-US" sz="1400" dirty="0" smtClean="0">
                  <a:latin typeface="+mn-lt"/>
                  <a:ea typeface="ＭＳ Ｐゴシック" charset="-128"/>
                  <a:cs typeface="ＭＳ Ｐゴシック" charset="-128"/>
                </a:rPr>
                <a:t> of spirit realm  </a:t>
              </a:r>
              <a:endParaRPr lang="en-US" sz="1400" dirty="0">
                <a:latin typeface="+mn-lt"/>
                <a:ea typeface="ＭＳ Ｐゴシック" charset="-128"/>
                <a:cs typeface="ＭＳ Ｐゴシック" charset="-128"/>
              </a:endParaRPr>
            </a:p>
          </p:txBody>
        </p:sp>
      </p:grpSp>
      <p:sp>
        <p:nvSpPr>
          <p:cNvPr id="65" name="Notched Right Arrow 64"/>
          <p:cNvSpPr/>
          <p:nvPr/>
        </p:nvSpPr>
        <p:spPr>
          <a:xfrm>
            <a:off x="4018208" y="79229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Notched Right Arrow 65"/>
          <p:cNvSpPr/>
          <p:nvPr/>
        </p:nvSpPr>
        <p:spPr>
          <a:xfrm rot="5400000">
            <a:off x="6913922" y="3059962"/>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Notched Right Arrow 66"/>
          <p:cNvSpPr/>
          <p:nvPr/>
        </p:nvSpPr>
        <p:spPr>
          <a:xfrm rot="10800000">
            <a:off x="3935954" y="4835615"/>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Notched Right Arrow 67"/>
          <p:cNvSpPr/>
          <p:nvPr/>
        </p:nvSpPr>
        <p:spPr>
          <a:xfrm rot="16200000">
            <a:off x="843152" y="325398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Oval 68"/>
          <p:cNvSpPr/>
          <p:nvPr/>
        </p:nvSpPr>
        <p:spPr>
          <a:xfrm>
            <a:off x="2978868" y="2157477"/>
            <a:ext cx="2602460" cy="2204864"/>
          </a:xfrm>
          <a:prstGeom prst="ellipse">
            <a:avLst/>
          </a:prstGeom>
          <a:gradFill flip="none" rotWithShape="1">
            <a:gsLst>
              <a:gs pos="22000">
                <a:srgbClr val="008000"/>
              </a:gs>
              <a:gs pos="77000">
                <a:srgbClr val="4FF600"/>
              </a:gs>
              <a:gs pos="100000">
                <a:srgbClr val="00B300"/>
              </a:gs>
            </a:gsLst>
            <a:lin ang="13500000" scaled="1"/>
            <a:tileRect/>
          </a:gradFill>
          <a:ln w="12700">
            <a:solidFill>
              <a:srgbClr val="008000"/>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lIns="0" tIns="0" rIns="0" bIns="0" anchor="ctr"/>
          <a:lstStyle/>
          <a:p>
            <a:pPr algn="ctr" fontAlgn="auto">
              <a:spcBef>
                <a:spcPts val="0"/>
              </a:spcBef>
              <a:spcAft>
                <a:spcPts val="0"/>
              </a:spcAft>
            </a:pPr>
            <a:r>
              <a:rPr lang="en-GB" sz="2800" kern="0" dirty="0">
                <a:latin typeface="Calibri"/>
                <a:ea typeface="ＭＳ Ｐゴシック" pitchFamily="-97" charset="-128"/>
                <a:cs typeface="ＭＳ Ｐゴシック" charset="-128"/>
              </a:rPr>
              <a:t>Base Camp</a:t>
            </a:r>
          </a:p>
          <a:p>
            <a:pPr algn="ctr" fontAlgn="auto">
              <a:spcBef>
                <a:spcPts val="0"/>
              </a:spcBef>
              <a:spcAft>
                <a:spcPts val="0"/>
              </a:spcAft>
            </a:pPr>
            <a:r>
              <a:rPr lang="en-GB" sz="2800" kern="0" dirty="0">
                <a:latin typeface="Calibri"/>
                <a:ea typeface="ＭＳ Ｐゴシック" pitchFamily="-97" charset="-128"/>
                <a:cs typeface="ＭＳ Ｐゴシック" charset="-128"/>
              </a:rPr>
              <a:t>Spirit Building</a:t>
            </a:r>
          </a:p>
        </p:txBody>
      </p:sp>
    </p:spTree>
    <p:extLst>
      <p:ext uri="{BB962C8B-B14F-4D97-AF65-F5344CB8AC3E}">
        <p14:creationId xmlns:p14="http://schemas.microsoft.com/office/powerpoint/2010/main" val="357522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40877" y="2221083"/>
              <a:ext cx="1865725" cy="574972"/>
            </a:xfrm>
            <a:prstGeom prst="rect">
              <a:avLst/>
            </a:prstGeom>
            <a:noFill/>
          </p:spPr>
          <p:txBody>
            <a:bodyPr wrap="square" lIns="0" tIns="0" rIns="0" bIns="0">
              <a:spAutoFit/>
            </a:bodyPr>
            <a:lstStyle/>
            <a:p>
              <a:pPr algn="ctr">
                <a:defRPr/>
              </a:pPr>
              <a:r>
                <a:rPr lang="en-US" sz="2800" dirty="0">
                  <a:ea typeface="ＭＳ Ｐゴシック" charset="-128"/>
                  <a:cs typeface="ＭＳ Ｐゴシック" charset="-128"/>
                </a:rPr>
                <a:t>Eyes of </a:t>
              </a:r>
              <a:r>
                <a:rPr lang="en-US" sz="2800" dirty="0" smtClean="0">
                  <a:ea typeface="ＭＳ Ｐゴシック" charset="-128"/>
                  <a:cs typeface="ＭＳ Ｐゴシック" charset="-128"/>
                </a:rPr>
                <a:t>spirit Activating</a:t>
              </a:r>
              <a:br>
                <a:rPr lang="en-US" sz="2800" dirty="0" smtClean="0">
                  <a:ea typeface="ＭＳ Ｐゴシック" charset="-128"/>
                  <a:cs typeface="ＭＳ Ｐゴシック" charset="-128"/>
                </a:rPr>
              </a:br>
              <a:r>
                <a:rPr lang="en-US" sz="2800" dirty="0" smtClean="0">
                  <a:ea typeface="ＭＳ Ｐゴシック" charset="-128"/>
                  <a:cs typeface="ＭＳ Ｐゴシック" charset="-128"/>
                </a:rPr>
                <a:t>Black Veil</a:t>
              </a:r>
              <a:endParaRPr lang="en-US" sz="2800" dirty="0">
                <a:ea typeface="ＭＳ Ｐゴシック" charset="-128"/>
                <a:cs typeface="ＭＳ Ｐゴシック" charset="-128"/>
              </a:endParaRP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grpSp>
        <p:nvGrpSpPr>
          <p:cNvPr id="21" name="Group 20"/>
          <p:cNvGrpSpPr>
            <a:grpSpLocks noChangeAspect="1"/>
          </p:cNvGrpSpPr>
          <p:nvPr/>
        </p:nvGrpSpPr>
        <p:grpSpPr>
          <a:xfrm>
            <a:off x="6299871" y="1210812"/>
            <a:ext cx="1677600" cy="1677600"/>
            <a:chOff x="5070153" y="463506"/>
            <a:chExt cx="927100" cy="831850"/>
          </a:xfrm>
        </p:grpSpPr>
        <p:sp>
          <p:nvSpPr>
            <p:cNvPr id="22" name="Oval 21"/>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3" name="TextBox 22"/>
            <p:cNvSpPr txBox="1"/>
            <p:nvPr/>
          </p:nvSpPr>
          <p:spPr>
            <a:xfrm>
              <a:off x="5070153" y="686373"/>
              <a:ext cx="927100" cy="488362"/>
            </a:xfrm>
            <a:prstGeom prst="rect">
              <a:avLst/>
            </a:prstGeom>
            <a:noFill/>
          </p:spPr>
          <p:txBody>
            <a:bodyPr lIns="0" tIns="0" rIns="0" bIns="0">
              <a:spAutoFit/>
            </a:bodyPr>
            <a:lstStyle/>
            <a:p>
              <a:pPr algn="ctr">
                <a:defRPr/>
              </a:pPr>
              <a:r>
                <a:rPr lang="en-US" sz="2000" dirty="0" smtClean="0">
                  <a:ea typeface="ＭＳ Ｐゴシック" charset="-128"/>
                  <a:cs typeface="ＭＳ Ｐゴシック" charset="-128"/>
                </a:rPr>
                <a:t>3 levels of spirit realm </a:t>
              </a:r>
              <a:endParaRPr lang="en-US" sz="2000" dirty="0">
                <a:ea typeface="ＭＳ Ｐゴシック" charset="-128"/>
                <a:cs typeface="ＭＳ Ｐゴシック" charset="-128"/>
              </a:endParaRPr>
            </a:p>
            <a:p>
              <a:pPr algn="ctr">
                <a:defRPr/>
              </a:pPr>
              <a:r>
                <a:rPr lang="en-US" sz="2400" dirty="0" smtClean="0">
                  <a:latin typeface="+mn-lt"/>
                  <a:ea typeface="ＭＳ Ｐゴシック" charset="-128"/>
                  <a:cs typeface="ＭＳ Ｐゴシック" charset="-128"/>
                </a:rPr>
                <a:t>  </a:t>
              </a:r>
              <a:endParaRPr lang="en-US" sz="2400" dirty="0">
                <a:latin typeface="+mn-lt"/>
                <a:ea typeface="ＭＳ Ｐゴシック" charset="-128"/>
                <a:cs typeface="ＭＳ Ｐゴシック" charset="-128"/>
              </a:endParaRPr>
            </a:p>
          </p:txBody>
        </p:sp>
      </p:grpSp>
      <p:sp>
        <p:nvSpPr>
          <p:cNvPr id="25" name="Oval 24"/>
          <p:cNvSpPr>
            <a:spLocks noChangeArrowheads="1"/>
          </p:cNvSpPr>
          <p:nvPr/>
        </p:nvSpPr>
        <p:spPr bwMode="auto">
          <a:xfrm>
            <a:off x="3564382" y="1210812"/>
            <a:ext cx="1504075" cy="167760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6" name="TextBox 25"/>
          <p:cNvSpPr txBox="1"/>
          <p:nvPr/>
        </p:nvSpPr>
        <p:spPr>
          <a:xfrm>
            <a:off x="3504611" y="1495614"/>
            <a:ext cx="1676297" cy="738664"/>
          </a:xfrm>
          <a:prstGeom prst="rect">
            <a:avLst/>
          </a:prstGeom>
          <a:noFill/>
        </p:spPr>
        <p:txBody>
          <a:bodyPr lIns="0" tIns="0" rIns="0" bIns="0">
            <a:spAutoFit/>
          </a:bodyPr>
          <a:lstStyle/>
          <a:p>
            <a:pPr algn="ctr">
              <a:defRPr/>
            </a:pPr>
            <a:r>
              <a:rPr lang="en-US" sz="2400" dirty="0" smtClean="0">
                <a:ea typeface="ＭＳ Ｐゴシック" charset="-128"/>
                <a:cs typeface="ＭＳ Ｐゴシック" charset="-128"/>
              </a:rPr>
              <a:t>Torn</a:t>
            </a:r>
            <a:br>
              <a:rPr lang="en-US" sz="2400" dirty="0" smtClean="0">
                <a:ea typeface="ＭＳ Ｐゴシック" charset="-128"/>
                <a:cs typeface="ＭＳ Ｐゴシック" charset="-128"/>
              </a:rPr>
            </a:br>
            <a:r>
              <a:rPr lang="en-US" sz="2400" dirty="0" smtClean="0">
                <a:ea typeface="ＭＳ Ｐゴシック" charset="-128"/>
                <a:cs typeface="ＭＳ Ｐゴシック" charset="-128"/>
              </a:rPr>
              <a:t>Veil</a:t>
            </a:r>
            <a:endParaRPr lang="en-US" sz="2400" dirty="0">
              <a:ea typeface="ＭＳ Ｐゴシック" charset="-128"/>
              <a:cs typeface="ＭＳ Ｐゴシック" charset="-128"/>
            </a:endParaRPr>
          </a:p>
        </p:txBody>
      </p:sp>
      <p:sp>
        <p:nvSpPr>
          <p:cNvPr id="27" name="Oval Callout 26"/>
          <p:cNvSpPr/>
          <p:nvPr/>
        </p:nvSpPr>
        <p:spPr>
          <a:xfrm>
            <a:off x="6904677" y="4867282"/>
            <a:ext cx="1317315" cy="121010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2"/>
              </a:rPr>
              <a:t>Further Info 2</a:t>
            </a:r>
            <a:endParaRPr lang="en-GB" dirty="0"/>
          </a:p>
        </p:txBody>
      </p:sp>
      <p:sp>
        <p:nvSpPr>
          <p:cNvPr id="28" name="Oval Callout 27"/>
          <p:cNvSpPr/>
          <p:nvPr/>
        </p:nvSpPr>
        <p:spPr>
          <a:xfrm>
            <a:off x="706037" y="4821617"/>
            <a:ext cx="1317315" cy="1210108"/>
          </a:xfrm>
          <a:prstGeom prst="wedgeEllipseCallout">
            <a:avLst>
              <a:gd name="adj1" fmla="val 30005"/>
              <a:gd name="adj2" fmla="val 646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hlinkClick r:id="rId3"/>
              </a:rPr>
              <a:t>Further Info 1</a:t>
            </a:r>
            <a:endParaRPr lang="en-GB" dirty="0"/>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720452" y="1476541"/>
            <a:ext cx="1410964" cy="707886"/>
          </a:xfrm>
          <a:prstGeom prst="rect">
            <a:avLst/>
          </a:prstGeom>
        </p:spPr>
        <p:txBody>
          <a:bodyPr wrap="none">
            <a:spAutoFit/>
          </a:bodyPr>
          <a:lstStyle/>
          <a:p>
            <a:pPr algn="ctr">
              <a:defRPr/>
            </a:pPr>
            <a:r>
              <a:rPr lang="en-US" sz="2000" dirty="0" smtClean="0">
                <a:ea typeface="ＭＳ Ｐゴシック" charset="-128"/>
                <a:cs typeface="ＭＳ Ｐゴシック" charset="-128"/>
              </a:rPr>
              <a:t>Spiritual</a:t>
            </a:r>
            <a:br>
              <a:rPr lang="en-US" sz="2000" dirty="0" smtClean="0">
                <a:ea typeface="ＭＳ Ｐゴシック" charset="-128"/>
                <a:cs typeface="ＭＳ Ｐゴシック" charset="-128"/>
              </a:rPr>
            </a:br>
            <a:r>
              <a:rPr lang="en-US" sz="2000" dirty="0" smtClean="0">
                <a:ea typeface="ＭＳ Ｐゴシック" charset="-128"/>
                <a:cs typeface="ＭＳ Ｐゴシック" charset="-128"/>
              </a:rPr>
              <a:t>Perception</a:t>
            </a:r>
            <a:endParaRPr lang="en-US" sz="2000" dirty="0">
              <a:ea typeface="ＭＳ Ｐゴシック" charset="-128"/>
              <a:cs typeface="ＭＳ Ｐゴシック" charset="-128"/>
            </a:endParaRPr>
          </a:p>
        </p:txBody>
      </p:sp>
    </p:spTree>
    <p:extLst>
      <p:ext uri="{BB962C8B-B14F-4D97-AF65-F5344CB8AC3E}">
        <p14:creationId xmlns:p14="http://schemas.microsoft.com/office/powerpoint/2010/main" val="771484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a:t>
            </a:r>
            <a:r>
              <a:rPr lang="en-GB" dirty="0">
                <a:effectLst>
                  <a:outerShdw blurRad="38100" dist="38100" dir="2700000" algn="tl">
                    <a:srgbClr val="000000"/>
                  </a:outerShdw>
                </a:effectLst>
              </a:rPr>
              <a:t>3</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pPr>
              <a:lnSpc>
                <a:spcPct val="110000"/>
              </a:lnSpc>
              <a:spcBef>
                <a:spcPts val="600"/>
              </a:spcBef>
            </a:pPr>
            <a:r>
              <a:rPr lang="en-GB" sz="4500" dirty="0" smtClean="0"/>
              <a:t>Baptised in the river </a:t>
            </a:r>
            <a:r>
              <a:rPr lang="en-GB" sz="4500" dirty="0" smtClean="0"/>
              <a:t>of the </a:t>
            </a:r>
            <a:r>
              <a:rPr lang="en-GB" sz="4500" dirty="0"/>
              <a:t>S</a:t>
            </a:r>
            <a:r>
              <a:rPr lang="en-GB" sz="4500" dirty="0" smtClean="0"/>
              <a:t>pirit </a:t>
            </a:r>
          </a:p>
          <a:p>
            <a:pPr>
              <a:lnSpc>
                <a:spcPct val="110000"/>
              </a:lnSpc>
              <a:spcBef>
                <a:spcPts val="600"/>
              </a:spcBef>
            </a:pPr>
            <a:r>
              <a:rPr lang="en-GB" sz="4500" dirty="0" smtClean="0"/>
              <a:t>Luke </a:t>
            </a:r>
            <a:r>
              <a:rPr lang="en-GB" sz="4500" dirty="0"/>
              <a:t>24:49 And behold, I am sending forth the promise of My Father upon you; but you are to stay in the city </a:t>
            </a:r>
            <a:r>
              <a:rPr lang="en-GB" sz="4500" dirty="0">
                <a:solidFill>
                  <a:srgbClr val="FFFF00"/>
                </a:solidFill>
              </a:rPr>
              <a:t>until you are clothed with power from on high</a:t>
            </a:r>
            <a:r>
              <a:rPr lang="en-GB" sz="4500" dirty="0"/>
              <a:t>.”</a:t>
            </a:r>
          </a:p>
          <a:p>
            <a:pPr>
              <a:lnSpc>
                <a:spcPct val="110000"/>
              </a:lnSpc>
              <a:spcBef>
                <a:spcPts val="600"/>
              </a:spcBef>
            </a:pPr>
            <a:r>
              <a:rPr lang="en-GB" sz="4500" dirty="0" smtClean="0"/>
              <a:t>Clothed </a:t>
            </a:r>
            <a:r>
              <a:rPr lang="en-GB" sz="4500" dirty="0" smtClean="0"/>
              <a:t>with, empowered, gifted </a:t>
            </a:r>
            <a:r>
              <a:rPr lang="en-GB" sz="4500" dirty="0"/>
              <a:t>and </a:t>
            </a:r>
            <a:r>
              <a:rPr lang="en-GB" sz="4500" dirty="0" smtClean="0"/>
              <a:t>equipped by </a:t>
            </a:r>
            <a:r>
              <a:rPr lang="en-GB" sz="4500" dirty="0"/>
              <a:t>the </a:t>
            </a:r>
            <a:r>
              <a:rPr lang="en-GB" sz="4500" dirty="0" smtClean="0"/>
              <a:t>Holy Spirit </a:t>
            </a:r>
            <a:endParaRPr lang="en-GB" sz="4500" dirty="0" smtClean="0"/>
          </a:p>
        </p:txBody>
      </p:sp>
    </p:spTree>
    <p:extLst>
      <p:ext uri="{BB962C8B-B14F-4D97-AF65-F5344CB8AC3E}">
        <p14:creationId xmlns:p14="http://schemas.microsoft.com/office/powerpoint/2010/main" val="16515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Equipping of sons by the Spirit</a:t>
            </a:r>
          </a:p>
          <a:p>
            <a:r>
              <a:rPr lang="en-GB" sz="4400" dirty="0" smtClean="0"/>
              <a:t>Fruit of the Spirit Gal 5:22-23</a:t>
            </a:r>
          </a:p>
          <a:p>
            <a:r>
              <a:rPr lang="en-GB" sz="4400" dirty="0" smtClean="0"/>
              <a:t>Gifts of the Spirit 1 </a:t>
            </a:r>
            <a:r>
              <a:rPr lang="en-GB" sz="4400" dirty="0" err="1" smtClean="0"/>
              <a:t>Cor</a:t>
            </a:r>
            <a:r>
              <a:rPr lang="en-GB" sz="4400" dirty="0" smtClean="0"/>
              <a:t> 12</a:t>
            </a:r>
          </a:p>
          <a:p>
            <a:r>
              <a:rPr lang="en-GB" sz="4400" dirty="0" smtClean="0"/>
              <a:t>Ministries of the Spirit 1 </a:t>
            </a:r>
            <a:r>
              <a:rPr lang="en-GB" sz="4400" dirty="0" err="1" smtClean="0"/>
              <a:t>Cor</a:t>
            </a:r>
            <a:r>
              <a:rPr lang="en-GB" sz="4400" dirty="0" smtClean="0"/>
              <a:t> 14</a:t>
            </a:r>
          </a:p>
          <a:p>
            <a:r>
              <a:rPr lang="en-GB" sz="4400" dirty="0" smtClean="0"/>
              <a:t>Redemptive gifts Rom 12</a:t>
            </a:r>
          </a:p>
          <a:p>
            <a:r>
              <a:rPr lang="en-GB" sz="4400" dirty="0" smtClean="0"/>
              <a:t>5 Fold Ministry gifts </a:t>
            </a:r>
            <a:r>
              <a:rPr lang="en-GB" sz="4400" dirty="0" err="1" smtClean="0"/>
              <a:t>Eph</a:t>
            </a:r>
            <a:r>
              <a:rPr lang="en-GB" sz="4400" dirty="0" smtClean="0"/>
              <a:t> 4</a:t>
            </a:r>
          </a:p>
          <a:p>
            <a:r>
              <a:rPr lang="en-GB" sz="4400" dirty="0" smtClean="0"/>
              <a:t>7 spirits of God Isa 11</a:t>
            </a:r>
          </a:p>
        </p:txBody>
      </p:sp>
    </p:spTree>
    <p:extLst>
      <p:ext uri="{BB962C8B-B14F-4D97-AF65-F5344CB8AC3E}">
        <p14:creationId xmlns:p14="http://schemas.microsoft.com/office/powerpoint/2010/main" val="349166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2826736" y="4655454"/>
            <a:ext cx="2970187" cy="1423374"/>
            <a:chOff x="3301192" y="2191893"/>
            <a:chExt cx="1905410" cy="633112"/>
          </a:xfrm>
        </p:grpSpPr>
        <p:sp>
          <p:nvSpPr>
            <p:cNvPr id="16" name="Rektangel 101"/>
            <p:cNvSpPr>
              <a:spLocks noChangeArrowheads="1"/>
            </p:cNvSpPr>
            <p:nvPr/>
          </p:nvSpPr>
          <p:spPr bwMode="auto">
            <a:xfrm>
              <a:off x="3301192" y="2191893"/>
              <a:ext cx="1905410" cy="633112"/>
            </a:xfrm>
            <a:prstGeom prst="rect">
              <a:avLst/>
            </a:prstGeom>
            <a:gradFill flip="none" rotWithShape="1">
              <a:gsLst>
                <a:gs pos="22000">
                  <a:schemeClr val="tx1">
                    <a:lumMod val="65000"/>
                    <a:lumOff val="35000"/>
                  </a:schemeClr>
                </a:gs>
                <a:gs pos="77000">
                  <a:schemeClr val="bg1">
                    <a:lumMod val="75000"/>
                  </a:schemeClr>
                </a:gs>
                <a:gs pos="100000">
                  <a:schemeClr val="bg1">
                    <a:lumMod val="50000"/>
                  </a:schemeClr>
                </a:gs>
              </a:gsLst>
              <a:lin ang="13500000" scaled="1"/>
              <a:tileRect/>
            </a:gradFill>
            <a:ln w="12700">
              <a:solidFill>
                <a:schemeClr val="tx1">
                  <a:lumMod val="75000"/>
                  <a:lumOff val="2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txBody>
            <a:bodyPr anchor="ctr"/>
            <a:lstStyle/>
            <a:p>
              <a:pPr algn="ctr" fontAlgn="auto">
                <a:spcBef>
                  <a:spcPts val="0"/>
                </a:spcBef>
                <a:spcAft>
                  <a:spcPts val="0"/>
                </a:spcAft>
                <a:defRPr/>
              </a:pPr>
              <a:endParaRPr lang="da-DK" kern="0">
                <a:solidFill>
                  <a:sysClr val="window" lastClr="FFFFFF"/>
                </a:solidFill>
                <a:latin typeface="Calibri"/>
                <a:ea typeface="ＭＳ Ｐゴシック" pitchFamily="-97" charset="-128"/>
                <a:cs typeface="ＭＳ Ｐゴシック" charset="-128"/>
              </a:endParaRPr>
            </a:p>
          </p:txBody>
        </p:sp>
        <p:sp>
          <p:nvSpPr>
            <p:cNvPr id="17" name="TextBox 16"/>
            <p:cNvSpPr txBox="1"/>
            <p:nvPr/>
          </p:nvSpPr>
          <p:spPr>
            <a:xfrm>
              <a:off x="3305515" y="2412620"/>
              <a:ext cx="1865725" cy="246416"/>
            </a:xfrm>
            <a:prstGeom prst="rect">
              <a:avLst/>
            </a:prstGeom>
            <a:noFill/>
          </p:spPr>
          <p:txBody>
            <a:bodyPr wrap="square" lIns="0" tIns="0" rIns="0" bIns="0">
              <a:spAutoFit/>
            </a:bodyPr>
            <a:lstStyle/>
            <a:p>
              <a:pPr algn="ctr">
                <a:defRPr/>
              </a:pPr>
              <a:r>
                <a:rPr lang="en-US" sz="3600" b="1" dirty="0" smtClean="0">
                  <a:solidFill>
                    <a:prstClr val="black"/>
                  </a:solidFill>
                  <a:ea typeface="ＭＳ Ｐゴシック" charset="-128"/>
                  <a:cs typeface="ＭＳ Ｐゴシック" charset="-128"/>
                </a:rPr>
                <a:t>River of life</a:t>
              </a:r>
            </a:p>
          </p:txBody>
        </p:sp>
      </p:grpSp>
      <p:grpSp>
        <p:nvGrpSpPr>
          <p:cNvPr id="20" name="Group 19"/>
          <p:cNvGrpSpPr>
            <a:grpSpLocks noChangeAspect="1"/>
          </p:cNvGrpSpPr>
          <p:nvPr/>
        </p:nvGrpSpPr>
        <p:grpSpPr>
          <a:xfrm>
            <a:off x="557785" y="1165764"/>
            <a:ext cx="1677600" cy="1679132"/>
            <a:chOff x="5074915" y="463506"/>
            <a:chExt cx="927100" cy="831850"/>
          </a:xfrm>
        </p:grpSpPr>
        <p:sp>
          <p:nvSpPr>
            <p:cNvPr id="18" name="Oval 17"/>
            <p:cNvSpPr>
              <a:spLocks noChangeArrowheads="1"/>
            </p:cNvSpPr>
            <p:nvPr/>
          </p:nvSpPr>
          <p:spPr bwMode="auto">
            <a:xfrm>
              <a:off x="5117778"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endParaRPr>
            </a:p>
          </p:txBody>
        </p:sp>
        <p:sp>
          <p:nvSpPr>
            <p:cNvPr id="19" name="TextBox 18"/>
            <p:cNvSpPr txBox="1"/>
            <p:nvPr/>
          </p:nvSpPr>
          <p:spPr>
            <a:xfrm>
              <a:off x="5074915" y="596856"/>
              <a:ext cx="927100" cy="182969"/>
            </a:xfrm>
            <a:prstGeom prst="rect">
              <a:avLst/>
            </a:prstGeom>
            <a:noFill/>
          </p:spPr>
          <p:txBody>
            <a:bodyPr lIns="0" tIns="0" rIns="0" bIns="0">
              <a:spAutoFit/>
            </a:bodyPr>
            <a:lstStyle/>
            <a:p>
              <a:pPr algn="ctr">
                <a:defRPr/>
              </a:pPr>
              <a:r>
                <a:rPr lang="en-US" sz="2400" dirty="0" smtClean="0">
                  <a:solidFill>
                    <a:prstClr val="black"/>
                  </a:solidFill>
                  <a:latin typeface="Calibri"/>
                  <a:ea typeface="ＭＳ Ｐゴシック" charset="-128"/>
                  <a:cs typeface="ＭＳ Ｐゴシック" charset="-128"/>
                </a:rPr>
                <a:t> </a:t>
              </a:r>
              <a:endParaRPr lang="en-US" sz="2400" dirty="0">
                <a:solidFill>
                  <a:prstClr val="black"/>
                </a:solidFill>
                <a:latin typeface="Calibri"/>
                <a:ea typeface="ＭＳ Ｐゴシック" charset="-128"/>
                <a:cs typeface="ＭＳ Ｐゴシック" charset="-128"/>
              </a:endParaRPr>
            </a:p>
          </p:txBody>
        </p:sp>
      </p:grpSp>
      <p:grpSp>
        <p:nvGrpSpPr>
          <p:cNvPr id="21" name="Group 20"/>
          <p:cNvGrpSpPr>
            <a:grpSpLocks noChangeAspect="1"/>
          </p:cNvGrpSpPr>
          <p:nvPr/>
        </p:nvGrpSpPr>
        <p:grpSpPr>
          <a:xfrm>
            <a:off x="3473029" y="1210812"/>
            <a:ext cx="1677600" cy="1677600"/>
            <a:chOff x="3507942" y="463506"/>
            <a:chExt cx="927100" cy="831850"/>
          </a:xfrm>
        </p:grpSpPr>
        <p:sp>
          <p:nvSpPr>
            <p:cNvPr id="22" name="Oval 21"/>
            <p:cNvSpPr>
              <a:spLocks noChangeArrowheads="1"/>
            </p:cNvSpPr>
            <p:nvPr/>
          </p:nvSpPr>
          <p:spPr bwMode="auto">
            <a:xfrm>
              <a:off x="3555567" y="463506"/>
              <a:ext cx="831850" cy="831850"/>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anchor="ctr"/>
            <a:lstStyle/>
            <a:p>
              <a:pPr algn="ctr">
                <a:defRPr/>
              </a:pPr>
              <a:endParaRPr lang="en-US">
                <a:solidFill>
                  <a:prstClr val="white"/>
                </a:solidFill>
                <a:latin typeface="Calibri"/>
              </a:endParaRPr>
            </a:p>
          </p:txBody>
        </p:sp>
        <p:sp>
          <p:nvSpPr>
            <p:cNvPr id="23" name="TextBox 22"/>
            <p:cNvSpPr txBox="1"/>
            <p:nvPr/>
          </p:nvSpPr>
          <p:spPr>
            <a:xfrm>
              <a:off x="3507942" y="666208"/>
              <a:ext cx="927100" cy="427317"/>
            </a:xfrm>
            <a:prstGeom prst="rect">
              <a:avLst/>
            </a:prstGeom>
            <a:noFill/>
          </p:spPr>
          <p:txBody>
            <a:bodyPr lIns="0" tIns="0" rIns="0" bIns="0">
              <a:spAutoFit/>
            </a:bodyPr>
            <a:lstStyle/>
            <a:p>
              <a:pPr algn="ctr">
                <a:defRPr/>
              </a:pPr>
              <a:r>
                <a:rPr lang="en-US" sz="2800" b="1" dirty="0" smtClean="0">
                  <a:solidFill>
                    <a:prstClr val="black"/>
                  </a:solidFill>
                  <a:latin typeface="Calibri"/>
                  <a:ea typeface="ＭＳ Ｐゴシック" charset="-128"/>
                  <a:cs typeface="ＭＳ Ｐゴシック" charset="-128"/>
                </a:rPr>
                <a:t>Engaging</a:t>
              </a:r>
              <a:br>
                <a:rPr lang="en-US" sz="2800" b="1" dirty="0" smtClean="0">
                  <a:solidFill>
                    <a:prstClr val="black"/>
                  </a:solidFill>
                  <a:latin typeface="Calibri"/>
                  <a:ea typeface="ＭＳ Ｐゴシック" charset="-128"/>
                  <a:cs typeface="ＭＳ Ｐゴシック" charset="-128"/>
                </a:rPr>
              </a:br>
              <a:r>
                <a:rPr lang="en-US" sz="2800" b="1" dirty="0" smtClean="0">
                  <a:solidFill>
                    <a:prstClr val="black"/>
                  </a:solidFill>
                  <a:latin typeface="Calibri"/>
                  <a:ea typeface="ＭＳ Ｐゴシック" charset="-128"/>
                  <a:cs typeface="ＭＳ Ｐゴシック" charset="-128"/>
                </a:rPr>
                <a:t>the rivers</a:t>
              </a:r>
              <a:endParaRPr lang="en-US" sz="2800" b="1" dirty="0">
                <a:solidFill>
                  <a:prstClr val="black"/>
                </a:solidFill>
                <a:latin typeface="Calibri"/>
                <a:ea typeface="ＭＳ Ｐゴシック" charset="-128"/>
                <a:cs typeface="ＭＳ Ｐゴシック" charset="-128"/>
              </a:endParaRPr>
            </a:p>
          </p:txBody>
        </p:sp>
      </p:grpSp>
      <p:sp>
        <p:nvSpPr>
          <p:cNvPr id="25" name="Oval 24"/>
          <p:cNvSpPr>
            <a:spLocks noChangeArrowheads="1"/>
          </p:cNvSpPr>
          <p:nvPr/>
        </p:nvSpPr>
        <p:spPr bwMode="auto">
          <a:xfrm>
            <a:off x="6509442" y="1210812"/>
            <a:ext cx="1633314" cy="1697166"/>
          </a:xfrm>
          <a:prstGeom prst="ellipse">
            <a:avLst/>
          </a:prstGeom>
          <a:gradFill rotWithShape="1">
            <a:gsLst>
              <a:gs pos="0">
                <a:srgbClr val="336FFA"/>
              </a:gs>
              <a:gs pos="2000">
                <a:srgbClr val="336FFA"/>
              </a:gs>
              <a:gs pos="39999">
                <a:srgbClr val="00B0FF"/>
              </a:gs>
              <a:gs pos="100000">
                <a:srgbClr val="2856BF"/>
              </a:gs>
            </a:gsLst>
            <a:lin ang="3660000"/>
          </a:gradFill>
          <a:ln w="9525">
            <a:solidFill>
              <a:srgbClr val="2856BF"/>
            </a:solidFill>
            <a:round/>
            <a:headEnd/>
            <a:tailEnd/>
          </a:ln>
          <a:effectLst>
            <a:outerShdw dist="23000" dir="5400000" rotWithShape="0">
              <a:srgbClr val="808080">
                <a:alpha val="34999"/>
              </a:srgbClr>
            </a:outerShdw>
          </a:effectLst>
        </p:spPr>
        <p:txBody>
          <a:bodyPr lIns="0" tIns="0" rIns="0" bIns="0" anchor="ctr">
            <a:noAutofit/>
          </a:bodyPr>
          <a:lstStyle/>
          <a:p>
            <a:pPr algn="ctr">
              <a:defRPr/>
            </a:pPr>
            <a:r>
              <a:rPr lang="en-US" sz="2400" b="1" dirty="0" smtClean="0">
                <a:solidFill>
                  <a:prstClr val="black"/>
                </a:solidFill>
                <a:latin typeface="Calibri"/>
              </a:rPr>
              <a:t>Engaging</a:t>
            </a:r>
            <a:br>
              <a:rPr lang="en-US" sz="2400" b="1" dirty="0" smtClean="0">
                <a:solidFill>
                  <a:prstClr val="black"/>
                </a:solidFill>
                <a:latin typeface="Calibri"/>
              </a:rPr>
            </a:br>
            <a:r>
              <a:rPr lang="en-US" sz="2400" b="1" dirty="0" smtClean="0">
                <a:solidFill>
                  <a:prstClr val="black"/>
                </a:solidFill>
                <a:latin typeface="Calibri"/>
              </a:rPr>
              <a:t>Holy Spirit </a:t>
            </a:r>
            <a:endParaRPr lang="en-US" sz="2400" b="1" dirty="0">
              <a:solidFill>
                <a:prstClr val="black"/>
              </a:solidFill>
              <a:latin typeface="Calibri"/>
            </a:endParaRPr>
          </a:p>
        </p:txBody>
      </p:sp>
      <p:sp>
        <p:nvSpPr>
          <p:cNvPr id="26" name="TextBox 25"/>
          <p:cNvSpPr txBox="1"/>
          <p:nvPr/>
        </p:nvSpPr>
        <p:spPr>
          <a:xfrm>
            <a:off x="549818" y="1574443"/>
            <a:ext cx="1676297" cy="861774"/>
          </a:xfrm>
          <a:prstGeom prst="rect">
            <a:avLst/>
          </a:prstGeom>
          <a:noFill/>
        </p:spPr>
        <p:txBody>
          <a:bodyPr lIns="0" tIns="0" rIns="0" bIns="0">
            <a:spAutoFit/>
          </a:bodyPr>
          <a:lstStyle/>
          <a:p>
            <a:pPr algn="ctr">
              <a:defRPr/>
            </a:pPr>
            <a:r>
              <a:rPr lang="en-US" sz="2800" b="1" dirty="0">
                <a:solidFill>
                  <a:prstClr val="black"/>
                </a:solidFill>
                <a:ea typeface="ＭＳ Ｐゴシック" charset="-128"/>
                <a:cs typeface="ＭＳ Ｐゴシック" charset="-128"/>
              </a:rPr>
              <a:t>L</a:t>
            </a:r>
            <a:r>
              <a:rPr lang="en-US" sz="2800" b="1" dirty="0" smtClean="0">
                <a:solidFill>
                  <a:prstClr val="black"/>
                </a:solidFill>
                <a:ea typeface="ＭＳ Ｐゴシック" charset="-128"/>
                <a:cs typeface="ＭＳ Ｐゴシック" charset="-128"/>
              </a:rPr>
              <a:t>iving</a:t>
            </a:r>
            <a:br>
              <a:rPr lang="en-US" sz="2800" b="1" dirty="0" smtClean="0">
                <a:solidFill>
                  <a:prstClr val="black"/>
                </a:solidFill>
                <a:ea typeface="ＭＳ Ｐゴシック" charset="-128"/>
                <a:cs typeface="ＭＳ Ｐゴシック" charset="-128"/>
              </a:rPr>
            </a:br>
            <a:r>
              <a:rPr lang="en-US" sz="2800" b="1" dirty="0" smtClean="0">
                <a:solidFill>
                  <a:prstClr val="black"/>
                </a:solidFill>
                <a:ea typeface="ＭＳ Ｐゴシック" charset="-128"/>
                <a:cs typeface="ＭＳ Ｐゴシック" charset="-128"/>
              </a:rPr>
              <a:t>Water</a:t>
            </a:r>
          </a:p>
        </p:txBody>
      </p:sp>
      <p:sp>
        <p:nvSpPr>
          <p:cNvPr id="29" name="Notched Right Arrow 28"/>
          <p:cNvSpPr/>
          <p:nvPr/>
        </p:nvSpPr>
        <p:spPr>
          <a:xfrm rot="16200000">
            <a:off x="3814726" y="3447967"/>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0" name="Notched Right Arrow 29"/>
          <p:cNvSpPr/>
          <p:nvPr/>
        </p:nvSpPr>
        <p:spPr>
          <a:xfrm rot="14196431">
            <a:off x="1830107" y="350624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
        <p:nvSpPr>
          <p:cNvPr id="31" name="Notched Right Arrow 30"/>
          <p:cNvSpPr/>
          <p:nvPr/>
        </p:nvSpPr>
        <p:spPr>
          <a:xfrm rot="18336473">
            <a:off x="5858015" y="3517574"/>
            <a:ext cx="1056068" cy="57824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9408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5">
                                            <p:txEl>
                                              <p:pRg st="0" end="0"/>
                                            </p:txEl>
                                          </p:spTgt>
                                        </p:tgtEl>
                                      </p:cBhvr>
                                    </p:animEffect>
                                    <p:animScale>
                                      <p:cBhvr>
                                        <p:cTn id="7" dur="250" autoRev="1" fill="hold"/>
                                        <p:tgtEl>
                                          <p:spTgt spid="25">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539750" y="2060575"/>
            <a:ext cx="1368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endParaRPr lang="en-US" altLang="en-US"/>
          </a:p>
        </p:txBody>
      </p:sp>
      <p:grpSp>
        <p:nvGrpSpPr>
          <p:cNvPr id="2083" name="Group 35"/>
          <p:cNvGrpSpPr>
            <a:grpSpLocks/>
          </p:cNvGrpSpPr>
          <p:nvPr/>
        </p:nvGrpSpPr>
        <p:grpSpPr bwMode="auto">
          <a:xfrm>
            <a:off x="188849" y="860993"/>
            <a:ext cx="1655763" cy="5253038"/>
            <a:chOff x="1066" y="527"/>
            <a:chExt cx="1043" cy="3309"/>
          </a:xfrm>
        </p:grpSpPr>
        <p:sp>
          <p:nvSpPr>
            <p:cNvPr id="2074" name="Text Box 26"/>
            <p:cNvSpPr txBox="1">
              <a:spLocks noChangeArrowheads="1"/>
            </p:cNvSpPr>
            <p:nvPr/>
          </p:nvSpPr>
          <p:spPr bwMode="auto">
            <a:xfrm>
              <a:off x="1066" y="527"/>
              <a:ext cx="421"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6600CC"/>
                  </a:solidFill>
                </a:rPr>
                <a:t>LOVE</a:t>
              </a:r>
            </a:p>
          </p:txBody>
        </p:sp>
        <p:sp>
          <p:nvSpPr>
            <p:cNvPr id="2075" name="Text Box 27"/>
            <p:cNvSpPr txBox="1">
              <a:spLocks noChangeArrowheads="1"/>
            </p:cNvSpPr>
            <p:nvPr/>
          </p:nvSpPr>
          <p:spPr bwMode="auto">
            <a:xfrm>
              <a:off x="1066" y="923"/>
              <a:ext cx="421"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6600CC"/>
                  </a:solidFill>
                </a:rPr>
                <a:t>JOY</a:t>
              </a:r>
            </a:p>
          </p:txBody>
        </p:sp>
        <p:sp>
          <p:nvSpPr>
            <p:cNvPr id="2076" name="Text Box 28"/>
            <p:cNvSpPr txBox="1">
              <a:spLocks noChangeArrowheads="1"/>
            </p:cNvSpPr>
            <p:nvPr/>
          </p:nvSpPr>
          <p:spPr bwMode="auto">
            <a:xfrm>
              <a:off x="1066" y="1320"/>
              <a:ext cx="499"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6600CC"/>
                  </a:solidFill>
                </a:rPr>
                <a:t>PEACE</a:t>
              </a:r>
            </a:p>
          </p:txBody>
        </p:sp>
        <p:sp>
          <p:nvSpPr>
            <p:cNvPr id="2077" name="Text Box 29"/>
            <p:cNvSpPr txBox="1">
              <a:spLocks noChangeArrowheads="1"/>
            </p:cNvSpPr>
            <p:nvPr/>
          </p:nvSpPr>
          <p:spPr bwMode="auto">
            <a:xfrm>
              <a:off x="1066" y="1717"/>
              <a:ext cx="680"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6600CC"/>
                  </a:solidFill>
                </a:rPr>
                <a:t>PATIENCE</a:t>
              </a:r>
            </a:p>
          </p:txBody>
        </p:sp>
        <p:sp>
          <p:nvSpPr>
            <p:cNvPr id="2078" name="Text Box 30"/>
            <p:cNvSpPr txBox="1">
              <a:spLocks noChangeArrowheads="1"/>
            </p:cNvSpPr>
            <p:nvPr/>
          </p:nvSpPr>
          <p:spPr bwMode="auto">
            <a:xfrm>
              <a:off x="1066" y="2114"/>
              <a:ext cx="680"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6600CC"/>
                  </a:solidFill>
                </a:rPr>
                <a:t>KINDNESS</a:t>
              </a:r>
            </a:p>
          </p:txBody>
        </p:sp>
        <p:sp>
          <p:nvSpPr>
            <p:cNvPr id="2079" name="Text Box 31"/>
            <p:cNvSpPr txBox="1">
              <a:spLocks noChangeArrowheads="1"/>
            </p:cNvSpPr>
            <p:nvPr/>
          </p:nvSpPr>
          <p:spPr bwMode="auto">
            <a:xfrm>
              <a:off x="1066" y="2511"/>
              <a:ext cx="771"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6600CC"/>
                  </a:solidFill>
                </a:rPr>
                <a:t>GOODNESS</a:t>
              </a:r>
            </a:p>
          </p:txBody>
        </p:sp>
        <p:sp>
          <p:nvSpPr>
            <p:cNvPr id="2080" name="Text Box 32"/>
            <p:cNvSpPr txBox="1">
              <a:spLocks noChangeArrowheads="1"/>
            </p:cNvSpPr>
            <p:nvPr/>
          </p:nvSpPr>
          <p:spPr bwMode="auto">
            <a:xfrm>
              <a:off x="1066" y="2908"/>
              <a:ext cx="971"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6600CC"/>
                  </a:solidFill>
                </a:rPr>
                <a:t>FAITHFULNESS</a:t>
              </a:r>
            </a:p>
          </p:txBody>
        </p:sp>
        <p:sp>
          <p:nvSpPr>
            <p:cNvPr id="2081" name="Text Box 33"/>
            <p:cNvSpPr txBox="1">
              <a:spLocks noChangeArrowheads="1"/>
            </p:cNvSpPr>
            <p:nvPr/>
          </p:nvSpPr>
          <p:spPr bwMode="auto">
            <a:xfrm>
              <a:off x="1066" y="3305"/>
              <a:ext cx="635"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6600CC"/>
                  </a:solidFill>
                </a:rPr>
                <a:t>HUMILITY</a:t>
              </a:r>
            </a:p>
          </p:txBody>
        </p:sp>
        <p:sp>
          <p:nvSpPr>
            <p:cNvPr id="2082" name="Text Box 34"/>
            <p:cNvSpPr txBox="1">
              <a:spLocks noChangeArrowheads="1"/>
            </p:cNvSpPr>
            <p:nvPr/>
          </p:nvSpPr>
          <p:spPr bwMode="auto">
            <a:xfrm>
              <a:off x="1066" y="3702"/>
              <a:ext cx="1043"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6600CC"/>
                  </a:solidFill>
                </a:rPr>
                <a:t>SELF-CONTROL</a:t>
              </a:r>
            </a:p>
          </p:txBody>
        </p:sp>
      </p:grpSp>
      <p:grpSp>
        <p:nvGrpSpPr>
          <p:cNvPr id="2093" name="Group 45"/>
          <p:cNvGrpSpPr>
            <a:grpSpLocks/>
          </p:cNvGrpSpPr>
          <p:nvPr/>
        </p:nvGrpSpPr>
        <p:grpSpPr bwMode="auto">
          <a:xfrm>
            <a:off x="1708943" y="952500"/>
            <a:ext cx="1800225" cy="5327650"/>
            <a:chOff x="1565" y="618"/>
            <a:chExt cx="1134" cy="3356"/>
          </a:xfrm>
        </p:grpSpPr>
        <p:sp>
          <p:nvSpPr>
            <p:cNvPr id="2084" name="Text Box 36"/>
            <p:cNvSpPr txBox="1">
              <a:spLocks noChangeArrowheads="1"/>
            </p:cNvSpPr>
            <p:nvPr/>
          </p:nvSpPr>
          <p:spPr bwMode="auto">
            <a:xfrm>
              <a:off x="1565" y="618"/>
              <a:ext cx="59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FF6600"/>
                  </a:solidFill>
                </a:rPr>
                <a:t>WISDOM</a:t>
              </a:r>
            </a:p>
          </p:txBody>
        </p:sp>
        <p:sp>
          <p:nvSpPr>
            <p:cNvPr id="2085" name="Text Box 37"/>
            <p:cNvSpPr txBox="1">
              <a:spLocks noChangeArrowheads="1"/>
            </p:cNvSpPr>
            <p:nvPr/>
          </p:nvSpPr>
          <p:spPr bwMode="auto">
            <a:xfrm>
              <a:off x="1565" y="1002"/>
              <a:ext cx="86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6600"/>
                  </a:solidFill>
                </a:rPr>
                <a:t>KNOWLEDGE</a:t>
              </a:r>
            </a:p>
          </p:txBody>
        </p:sp>
        <p:sp>
          <p:nvSpPr>
            <p:cNvPr id="2086" name="Text Box 38"/>
            <p:cNvSpPr txBox="1">
              <a:spLocks noChangeArrowheads="1"/>
            </p:cNvSpPr>
            <p:nvPr/>
          </p:nvSpPr>
          <p:spPr bwMode="auto">
            <a:xfrm>
              <a:off x="1565" y="1387"/>
              <a:ext cx="59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6600"/>
                  </a:solidFill>
                </a:rPr>
                <a:t>FAITH</a:t>
              </a:r>
            </a:p>
          </p:txBody>
        </p:sp>
        <p:sp>
          <p:nvSpPr>
            <p:cNvPr id="2087" name="Text Box 39"/>
            <p:cNvSpPr txBox="1">
              <a:spLocks noChangeArrowheads="1"/>
            </p:cNvSpPr>
            <p:nvPr/>
          </p:nvSpPr>
          <p:spPr bwMode="auto">
            <a:xfrm>
              <a:off x="1565" y="1771"/>
              <a:ext cx="590"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6600"/>
                  </a:solidFill>
                </a:rPr>
                <a:t>HEALING</a:t>
              </a:r>
            </a:p>
          </p:txBody>
        </p:sp>
        <p:sp>
          <p:nvSpPr>
            <p:cNvPr id="2088" name="Text Box 40"/>
            <p:cNvSpPr txBox="1">
              <a:spLocks noChangeArrowheads="1"/>
            </p:cNvSpPr>
            <p:nvPr/>
          </p:nvSpPr>
          <p:spPr bwMode="auto">
            <a:xfrm>
              <a:off x="1565" y="2156"/>
              <a:ext cx="681"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6600"/>
                  </a:solidFill>
                </a:rPr>
                <a:t>MIRACLES</a:t>
              </a:r>
            </a:p>
          </p:txBody>
        </p:sp>
        <p:sp>
          <p:nvSpPr>
            <p:cNvPr id="2089" name="Text Box 41"/>
            <p:cNvSpPr txBox="1">
              <a:spLocks noChangeArrowheads="1"/>
            </p:cNvSpPr>
            <p:nvPr/>
          </p:nvSpPr>
          <p:spPr bwMode="auto">
            <a:xfrm>
              <a:off x="1565" y="2540"/>
              <a:ext cx="681"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6600"/>
                  </a:solidFill>
                </a:rPr>
                <a:t>PROPHECY</a:t>
              </a:r>
            </a:p>
          </p:txBody>
        </p:sp>
        <p:sp>
          <p:nvSpPr>
            <p:cNvPr id="2090" name="Text Box 42"/>
            <p:cNvSpPr txBox="1">
              <a:spLocks noChangeArrowheads="1"/>
            </p:cNvSpPr>
            <p:nvPr/>
          </p:nvSpPr>
          <p:spPr bwMode="auto">
            <a:xfrm>
              <a:off x="1565" y="2925"/>
              <a:ext cx="998"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FF6600"/>
                  </a:solidFill>
                </a:rPr>
                <a:t>DISTINGUISHING</a:t>
              </a:r>
              <a:br>
                <a:rPr lang="en-GB" altLang="en-US" sz="1400" dirty="0">
                  <a:solidFill>
                    <a:srgbClr val="FF6600"/>
                  </a:solidFill>
                </a:rPr>
              </a:br>
              <a:r>
                <a:rPr lang="en-GB" altLang="en-US" sz="1400" dirty="0">
                  <a:solidFill>
                    <a:srgbClr val="FF6600"/>
                  </a:solidFill>
                </a:rPr>
                <a:t>SPIRITS</a:t>
              </a:r>
            </a:p>
          </p:txBody>
        </p:sp>
        <p:sp>
          <p:nvSpPr>
            <p:cNvPr id="2091" name="Text Box 43"/>
            <p:cNvSpPr txBox="1">
              <a:spLocks noChangeArrowheads="1"/>
            </p:cNvSpPr>
            <p:nvPr/>
          </p:nvSpPr>
          <p:spPr bwMode="auto">
            <a:xfrm>
              <a:off x="1565" y="3453"/>
              <a:ext cx="635"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6600"/>
                  </a:solidFill>
                </a:rPr>
                <a:t>TONGUES</a:t>
              </a:r>
            </a:p>
          </p:txBody>
        </p:sp>
        <p:sp>
          <p:nvSpPr>
            <p:cNvPr id="2092" name="Text Box 44"/>
            <p:cNvSpPr txBox="1">
              <a:spLocks noChangeArrowheads="1"/>
            </p:cNvSpPr>
            <p:nvPr/>
          </p:nvSpPr>
          <p:spPr bwMode="auto">
            <a:xfrm>
              <a:off x="1565" y="3838"/>
              <a:ext cx="1134"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6600"/>
                  </a:solidFill>
                </a:rPr>
                <a:t>INTERPRETATION</a:t>
              </a:r>
            </a:p>
          </p:txBody>
        </p:sp>
      </p:grpSp>
      <p:grpSp>
        <p:nvGrpSpPr>
          <p:cNvPr id="2167" name="Group 119"/>
          <p:cNvGrpSpPr>
            <a:grpSpLocks/>
          </p:cNvGrpSpPr>
          <p:nvPr/>
        </p:nvGrpSpPr>
        <p:grpSpPr bwMode="auto">
          <a:xfrm>
            <a:off x="3077368" y="1237705"/>
            <a:ext cx="1776413" cy="4535487"/>
            <a:chOff x="2244" y="845"/>
            <a:chExt cx="1119" cy="2857"/>
          </a:xfrm>
        </p:grpSpPr>
        <p:sp>
          <p:nvSpPr>
            <p:cNvPr id="2113" name="Text Box 65"/>
            <p:cNvSpPr txBox="1">
              <a:spLocks noChangeArrowheads="1"/>
            </p:cNvSpPr>
            <p:nvPr/>
          </p:nvSpPr>
          <p:spPr bwMode="auto">
            <a:xfrm>
              <a:off x="2244" y="845"/>
              <a:ext cx="661"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AE0E62"/>
                  </a:solidFill>
                </a:rPr>
                <a:t>APOSTLES</a:t>
              </a:r>
            </a:p>
          </p:txBody>
        </p:sp>
        <p:sp>
          <p:nvSpPr>
            <p:cNvPr id="2114" name="Text Box 66"/>
            <p:cNvSpPr txBox="1">
              <a:spLocks noChangeArrowheads="1"/>
            </p:cNvSpPr>
            <p:nvPr/>
          </p:nvSpPr>
          <p:spPr bwMode="auto">
            <a:xfrm>
              <a:off x="2244" y="1229"/>
              <a:ext cx="636"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AE0E62"/>
                  </a:solidFill>
                </a:rPr>
                <a:t>PROPHETS</a:t>
              </a:r>
            </a:p>
          </p:txBody>
        </p:sp>
        <p:sp>
          <p:nvSpPr>
            <p:cNvPr id="2115" name="Text Box 67"/>
            <p:cNvSpPr txBox="1">
              <a:spLocks noChangeArrowheads="1"/>
            </p:cNvSpPr>
            <p:nvPr/>
          </p:nvSpPr>
          <p:spPr bwMode="auto">
            <a:xfrm>
              <a:off x="2244" y="1614"/>
              <a:ext cx="661"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AE0E62"/>
                  </a:solidFill>
                </a:rPr>
                <a:t>TEACHERS</a:t>
              </a:r>
            </a:p>
          </p:txBody>
        </p:sp>
        <p:sp>
          <p:nvSpPr>
            <p:cNvPr id="2116" name="Text Box 68"/>
            <p:cNvSpPr txBox="1">
              <a:spLocks noChangeArrowheads="1"/>
            </p:cNvSpPr>
            <p:nvPr/>
          </p:nvSpPr>
          <p:spPr bwMode="auto">
            <a:xfrm>
              <a:off x="2244" y="1998"/>
              <a:ext cx="661"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AE0E62"/>
                  </a:solidFill>
                </a:rPr>
                <a:t>MIRACLES</a:t>
              </a:r>
            </a:p>
          </p:txBody>
        </p:sp>
        <p:sp>
          <p:nvSpPr>
            <p:cNvPr id="2117" name="Text Box 69"/>
            <p:cNvSpPr txBox="1">
              <a:spLocks noChangeArrowheads="1"/>
            </p:cNvSpPr>
            <p:nvPr/>
          </p:nvSpPr>
          <p:spPr bwMode="auto">
            <a:xfrm>
              <a:off x="2244" y="2383"/>
              <a:ext cx="763"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AE0E62"/>
                  </a:solidFill>
                </a:rPr>
                <a:t>HEALINGS</a:t>
              </a:r>
            </a:p>
          </p:txBody>
        </p:sp>
        <p:sp>
          <p:nvSpPr>
            <p:cNvPr id="2118" name="Text Box 70"/>
            <p:cNvSpPr txBox="1">
              <a:spLocks noChangeArrowheads="1"/>
            </p:cNvSpPr>
            <p:nvPr/>
          </p:nvSpPr>
          <p:spPr bwMode="auto">
            <a:xfrm>
              <a:off x="2244" y="2767"/>
              <a:ext cx="763"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AE0E62"/>
                  </a:solidFill>
                </a:rPr>
                <a:t>HELPS</a:t>
              </a:r>
            </a:p>
          </p:txBody>
        </p:sp>
        <p:sp>
          <p:nvSpPr>
            <p:cNvPr id="2119" name="Text Box 71"/>
            <p:cNvSpPr txBox="1">
              <a:spLocks noChangeArrowheads="1"/>
            </p:cNvSpPr>
            <p:nvPr/>
          </p:nvSpPr>
          <p:spPr bwMode="auto">
            <a:xfrm>
              <a:off x="2244" y="3152"/>
              <a:ext cx="111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AE0E62"/>
                  </a:solidFill>
                </a:rPr>
                <a:t>ADMINISTRATIONS</a:t>
              </a:r>
            </a:p>
          </p:txBody>
        </p:sp>
        <p:sp>
          <p:nvSpPr>
            <p:cNvPr id="2120" name="Text Box 72"/>
            <p:cNvSpPr txBox="1">
              <a:spLocks noChangeArrowheads="1"/>
            </p:cNvSpPr>
            <p:nvPr/>
          </p:nvSpPr>
          <p:spPr bwMode="auto">
            <a:xfrm>
              <a:off x="2244" y="3566"/>
              <a:ext cx="712"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AE0E62"/>
                  </a:solidFill>
                </a:rPr>
                <a:t>TONGUES</a:t>
              </a:r>
            </a:p>
          </p:txBody>
        </p:sp>
      </p:grpSp>
      <p:grpSp>
        <p:nvGrpSpPr>
          <p:cNvPr id="2132" name="Group 84"/>
          <p:cNvGrpSpPr>
            <a:grpSpLocks/>
          </p:cNvGrpSpPr>
          <p:nvPr/>
        </p:nvGrpSpPr>
        <p:grpSpPr bwMode="auto">
          <a:xfrm>
            <a:off x="5676413" y="1556317"/>
            <a:ext cx="2016125" cy="4451351"/>
            <a:chOff x="3969" y="1153"/>
            <a:chExt cx="1270" cy="2804"/>
          </a:xfrm>
        </p:grpSpPr>
        <p:sp>
          <p:nvSpPr>
            <p:cNvPr id="2105" name="Text Box 57"/>
            <p:cNvSpPr txBox="1">
              <a:spLocks noChangeArrowheads="1"/>
            </p:cNvSpPr>
            <p:nvPr/>
          </p:nvSpPr>
          <p:spPr bwMode="auto">
            <a:xfrm>
              <a:off x="3969" y="2846"/>
              <a:ext cx="1270"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0000"/>
                  </a:solidFill>
                </a:rPr>
                <a:t>SPIRIT</a:t>
              </a:r>
            </a:p>
            <a:p>
              <a:r>
                <a:rPr lang="en-GB" altLang="en-US" sz="1400">
                  <a:solidFill>
                    <a:srgbClr val="FF0000"/>
                  </a:solidFill>
                </a:rPr>
                <a:t>STRENGTH</a:t>
              </a:r>
            </a:p>
          </p:txBody>
        </p:sp>
        <p:sp>
          <p:nvSpPr>
            <p:cNvPr id="2107" name="Text Box 59"/>
            <p:cNvSpPr txBox="1">
              <a:spLocks noChangeArrowheads="1"/>
            </p:cNvSpPr>
            <p:nvPr/>
          </p:nvSpPr>
          <p:spPr bwMode="auto">
            <a:xfrm>
              <a:off x="3969" y="1153"/>
              <a:ext cx="860"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FF0000"/>
                  </a:solidFill>
                </a:rPr>
                <a:t>SPIRIT OF</a:t>
              </a:r>
              <a:br>
                <a:rPr lang="en-GB" altLang="en-US" sz="1400" dirty="0">
                  <a:solidFill>
                    <a:srgbClr val="FF0000"/>
                  </a:solidFill>
                </a:rPr>
              </a:br>
              <a:r>
                <a:rPr lang="en-GB" altLang="en-US" sz="1400" dirty="0">
                  <a:solidFill>
                    <a:srgbClr val="FF0000"/>
                  </a:solidFill>
                </a:rPr>
                <a:t>THE LORD</a:t>
              </a:r>
            </a:p>
          </p:txBody>
        </p:sp>
        <p:sp>
          <p:nvSpPr>
            <p:cNvPr id="2108" name="Text Box 60"/>
            <p:cNvSpPr txBox="1">
              <a:spLocks noChangeArrowheads="1"/>
            </p:cNvSpPr>
            <p:nvPr/>
          </p:nvSpPr>
          <p:spPr bwMode="auto">
            <a:xfrm>
              <a:off x="3969" y="1583"/>
              <a:ext cx="992"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FF0000"/>
                  </a:solidFill>
                </a:rPr>
                <a:t>SPIRIT</a:t>
              </a:r>
              <a:br>
                <a:rPr lang="en-GB" altLang="en-US" sz="1400" dirty="0">
                  <a:solidFill>
                    <a:srgbClr val="FF0000"/>
                  </a:solidFill>
                </a:rPr>
              </a:br>
              <a:r>
                <a:rPr lang="en-GB" altLang="en-US" sz="1400" dirty="0">
                  <a:solidFill>
                    <a:srgbClr val="FF0000"/>
                  </a:solidFill>
                </a:rPr>
                <a:t>WISDOM</a:t>
              </a:r>
            </a:p>
          </p:txBody>
        </p:sp>
        <p:sp>
          <p:nvSpPr>
            <p:cNvPr id="2109" name="Text Box 61"/>
            <p:cNvSpPr txBox="1">
              <a:spLocks noChangeArrowheads="1"/>
            </p:cNvSpPr>
            <p:nvPr/>
          </p:nvSpPr>
          <p:spPr bwMode="auto">
            <a:xfrm>
              <a:off x="3969" y="2004"/>
              <a:ext cx="1057"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FF0000"/>
                  </a:solidFill>
                </a:rPr>
                <a:t>SPIRIT</a:t>
              </a:r>
            </a:p>
            <a:p>
              <a:r>
                <a:rPr lang="en-GB" altLang="en-US" sz="1400" dirty="0">
                  <a:solidFill>
                    <a:srgbClr val="FF0000"/>
                  </a:solidFill>
                </a:rPr>
                <a:t>UNDERSTANDING</a:t>
              </a:r>
            </a:p>
          </p:txBody>
        </p:sp>
        <p:sp>
          <p:nvSpPr>
            <p:cNvPr id="2110" name="Text Box 62"/>
            <p:cNvSpPr txBox="1">
              <a:spLocks noChangeArrowheads="1"/>
            </p:cNvSpPr>
            <p:nvPr/>
          </p:nvSpPr>
          <p:spPr bwMode="auto">
            <a:xfrm>
              <a:off x="3969" y="2425"/>
              <a:ext cx="1101"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0000"/>
                  </a:solidFill>
                </a:rPr>
                <a:t>SPIRIT</a:t>
              </a:r>
            </a:p>
            <a:p>
              <a:r>
                <a:rPr lang="en-GB" altLang="en-US" sz="1400">
                  <a:solidFill>
                    <a:srgbClr val="FF0000"/>
                  </a:solidFill>
                </a:rPr>
                <a:t>COUNSEL</a:t>
              </a:r>
            </a:p>
          </p:txBody>
        </p:sp>
        <p:sp>
          <p:nvSpPr>
            <p:cNvPr id="2111" name="Text Box 63"/>
            <p:cNvSpPr txBox="1">
              <a:spLocks noChangeArrowheads="1"/>
            </p:cNvSpPr>
            <p:nvPr/>
          </p:nvSpPr>
          <p:spPr bwMode="auto">
            <a:xfrm>
              <a:off x="3969" y="3267"/>
              <a:ext cx="1270"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a:solidFill>
                    <a:srgbClr val="FF0000"/>
                  </a:solidFill>
                </a:rPr>
                <a:t>SPIRIT</a:t>
              </a:r>
            </a:p>
            <a:p>
              <a:r>
                <a:rPr lang="en-GB" altLang="en-US" sz="1400">
                  <a:solidFill>
                    <a:srgbClr val="FF0000"/>
                  </a:solidFill>
                </a:rPr>
                <a:t>KNOWLEDGE</a:t>
              </a:r>
            </a:p>
          </p:txBody>
        </p:sp>
        <p:sp>
          <p:nvSpPr>
            <p:cNvPr id="2131" name="Rectangle 83"/>
            <p:cNvSpPr>
              <a:spLocks noChangeArrowheads="1"/>
            </p:cNvSpPr>
            <p:nvPr/>
          </p:nvSpPr>
          <p:spPr bwMode="auto">
            <a:xfrm>
              <a:off x="3969" y="3689"/>
              <a:ext cx="827"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GB" altLang="en-US" sz="1400">
                  <a:solidFill>
                    <a:srgbClr val="FF0000"/>
                  </a:solidFill>
                </a:rPr>
                <a:t>SPIRIT</a:t>
              </a:r>
            </a:p>
            <a:p>
              <a:r>
                <a:rPr lang="en-GB" altLang="en-US" sz="1400">
                  <a:solidFill>
                    <a:srgbClr val="FF0000"/>
                  </a:solidFill>
                </a:rPr>
                <a:t>FEAR OF LORD</a:t>
              </a:r>
            </a:p>
          </p:txBody>
        </p:sp>
      </p:grpSp>
      <p:grpSp>
        <p:nvGrpSpPr>
          <p:cNvPr id="2140" name="Group 92"/>
          <p:cNvGrpSpPr>
            <a:grpSpLocks/>
          </p:cNvGrpSpPr>
          <p:nvPr/>
        </p:nvGrpSpPr>
        <p:grpSpPr bwMode="auto">
          <a:xfrm>
            <a:off x="6988831" y="1623504"/>
            <a:ext cx="1700636" cy="4049782"/>
            <a:chOff x="4424" y="1162"/>
            <a:chExt cx="1043" cy="1581"/>
          </a:xfrm>
        </p:grpSpPr>
        <p:sp>
          <p:nvSpPr>
            <p:cNvPr id="2134" name="Text Box 86"/>
            <p:cNvSpPr txBox="1">
              <a:spLocks noChangeArrowheads="1"/>
            </p:cNvSpPr>
            <p:nvPr/>
          </p:nvSpPr>
          <p:spPr bwMode="auto">
            <a:xfrm>
              <a:off x="4424" y="2599"/>
              <a:ext cx="1043"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500" dirty="0">
                  <a:solidFill>
                    <a:srgbClr val="3366FF"/>
                  </a:solidFill>
                </a:rPr>
                <a:t>TEACHERS</a:t>
              </a:r>
            </a:p>
          </p:txBody>
        </p:sp>
        <p:sp>
          <p:nvSpPr>
            <p:cNvPr id="2135" name="Text Box 87"/>
            <p:cNvSpPr txBox="1">
              <a:spLocks noChangeArrowheads="1"/>
            </p:cNvSpPr>
            <p:nvPr/>
          </p:nvSpPr>
          <p:spPr bwMode="auto">
            <a:xfrm>
              <a:off x="4468" y="1162"/>
              <a:ext cx="707"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500" dirty="0">
                  <a:solidFill>
                    <a:srgbClr val="3366FF"/>
                  </a:solidFill>
                </a:rPr>
                <a:t>APOSTLES</a:t>
              </a:r>
            </a:p>
          </p:txBody>
        </p:sp>
        <p:sp>
          <p:nvSpPr>
            <p:cNvPr id="2136" name="Text Box 88"/>
            <p:cNvSpPr txBox="1">
              <a:spLocks noChangeArrowheads="1"/>
            </p:cNvSpPr>
            <p:nvPr/>
          </p:nvSpPr>
          <p:spPr bwMode="auto">
            <a:xfrm>
              <a:off x="4468" y="1471"/>
              <a:ext cx="81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500" dirty="0">
                  <a:solidFill>
                    <a:srgbClr val="3366FF"/>
                  </a:solidFill>
                </a:rPr>
                <a:t>PROPHETS</a:t>
              </a:r>
            </a:p>
          </p:txBody>
        </p:sp>
        <p:sp>
          <p:nvSpPr>
            <p:cNvPr id="2137" name="Text Box 89"/>
            <p:cNvSpPr txBox="1">
              <a:spLocks noChangeArrowheads="1"/>
            </p:cNvSpPr>
            <p:nvPr/>
          </p:nvSpPr>
          <p:spPr bwMode="auto">
            <a:xfrm>
              <a:off x="4447" y="1833"/>
              <a:ext cx="868"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500" dirty="0">
                  <a:solidFill>
                    <a:srgbClr val="3366FF"/>
                  </a:solidFill>
                </a:rPr>
                <a:t>EVANGELISTS</a:t>
              </a:r>
            </a:p>
          </p:txBody>
        </p:sp>
        <p:sp>
          <p:nvSpPr>
            <p:cNvPr id="2138" name="Text Box 90"/>
            <p:cNvSpPr txBox="1">
              <a:spLocks noChangeArrowheads="1"/>
            </p:cNvSpPr>
            <p:nvPr/>
          </p:nvSpPr>
          <p:spPr bwMode="auto">
            <a:xfrm>
              <a:off x="4434" y="2181"/>
              <a:ext cx="904"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500" dirty="0">
                  <a:solidFill>
                    <a:srgbClr val="3366FF"/>
                  </a:solidFill>
                </a:rPr>
                <a:t>SHEPHERDS</a:t>
              </a:r>
            </a:p>
          </p:txBody>
        </p:sp>
      </p:grpSp>
      <p:sp>
        <p:nvSpPr>
          <p:cNvPr id="2175" name="Text Box 127"/>
          <p:cNvSpPr txBox="1">
            <a:spLocks noChangeArrowheads="1"/>
          </p:cNvSpPr>
          <p:nvPr/>
        </p:nvSpPr>
        <p:spPr bwMode="auto">
          <a:xfrm>
            <a:off x="189643" y="216655"/>
            <a:ext cx="8270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GB" altLang="en-US" sz="1400" b="1" dirty="0"/>
              <a:t>FRUIT</a:t>
            </a:r>
          </a:p>
        </p:txBody>
      </p:sp>
      <p:sp>
        <p:nvSpPr>
          <p:cNvPr id="2176" name="Text Box 128"/>
          <p:cNvSpPr txBox="1">
            <a:spLocks noChangeArrowheads="1"/>
          </p:cNvSpPr>
          <p:nvPr/>
        </p:nvSpPr>
        <p:spPr bwMode="auto">
          <a:xfrm>
            <a:off x="1653804" y="189491"/>
            <a:ext cx="719138"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GB" altLang="en-US" sz="1000" dirty="0"/>
              <a:t>  </a:t>
            </a:r>
            <a:r>
              <a:rPr lang="en-GB" altLang="en-US" sz="1400" b="1" dirty="0"/>
              <a:t>GIFTS</a:t>
            </a:r>
          </a:p>
        </p:txBody>
      </p:sp>
      <p:sp>
        <p:nvSpPr>
          <p:cNvPr id="2177" name="Text Box 129"/>
          <p:cNvSpPr txBox="1">
            <a:spLocks noChangeArrowheads="1"/>
          </p:cNvSpPr>
          <p:nvPr/>
        </p:nvSpPr>
        <p:spPr bwMode="auto">
          <a:xfrm>
            <a:off x="2932905" y="195827"/>
            <a:ext cx="11525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GB" altLang="en-US" sz="1400" b="1" dirty="0"/>
              <a:t>MINISTRIES</a:t>
            </a:r>
          </a:p>
        </p:txBody>
      </p:sp>
      <p:sp>
        <p:nvSpPr>
          <p:cNvPr id="2179" name="Text Box 131"/>
          <p:cNvSpPr txBox="1">
            <a:spLocks noChangeArrowheads="1"/>
          </p:cNvSpPr>
          <p:nvPr/>
        </p:nvSpPr>
        <p:spPr bwMode="auto">
          <a:xfrm>
            <a:off x="7110690" y="189368"/>
            <a:ext cx="827088"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GB" altLang="en-US" sz="1400" b="1" dirty="0" smtClean="0"/>
              <a:t>OFFICES</a:t>
            </a:r>
          </a:p>
          <a:p>
            <a:pPr algn="ctr">
              <a:spcBef>
                <a:spcPct val="50000"/>
              </a:spcBef>
            </a:pPr>
            <a:r>
              <a:rPr lang="en-GB" altLang="en-US" sz="1400" b="1" dirty="0" smtClean="0"/>
              <a:t>OLD ORDER</a:t>
            </a:r>
            <a:endParaRPr lang="en-GB" altLang="en-US" sz="1400" b="1" dirty="0"/>
          </a:p>
        </p:txBody>
      </p:sp>
      <p:sp>
        <p:nvSpPr>
          <p:cNvPr id="88" name="Text Box 128"/>
          <p:cNvSpPr txBox="1">
            <a:spLocks noChangeArrowheads="1"/>
          </p:cNvSpPr>
          <p:nvPr/>
        </p:nvSpPr>
        <p:spPr bwMode="auto">
          <a:xfrm>
            <a:off x="4448357" y="189368"/>
            <a:ext cx="12816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en-GB" altLang="en-US" sz="1000" dirty="0"/>
              <a:t>  </a:t>
            </a:r>
            <a:r>
              <a:rPr lang="en-GB" altLang="en-US" sz="1400" b="1" dirty="0" smtClean="0"/>
              <a:t>REDEMPTIVE GIFTS</a:t>
            </a:r>
            <a:endParaRPr lang="en-GB" altLang="en-US" sz="1400" b="1" dirty="0"/>
          </a:p>
        </p:txBody>
      </p:sp>
      <p:sp>
        <p:nvSpPr>
          <p:cNvPr id="89" name="Text Box 131"/>
          <p:cNvSpPr txBox="1">
            <a:spLocks noChangeArrowheads="1"/>
          </p:cNvSpPr>
          <p:nvPr/>
        </p:nvSpPr>
        <p:spPr bwMode="auto">
          <a:xfrm>
            <a:off x="5818549" y="189491"/>
            <a:ext cx="109106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GB" altLang="en-US" sz="1400" b="1" dirty="0" smtClean="0"/>
              <a:t>7 SPIRITS</a:t>
            </a:r>
            <a:endParaRPr lang="en-GB" altLang="en-US" sz="1400" b="1" dirty="0"/>
          </a:p>
        </p:txBody>
      </p:sp>
      <p:grpSp>
        <p:nvGrpSpPr>
          <p:cNvPr id="2" name="Group 1"/>
          <p:cNvGrpSpPr/>
          <p:nvPr/>
        </p:nvGrpSpPr>
        <p:grpSpPr>
          <a:xfrm>
            <a:off x="4530294" y="1937175"/>
            <a:ext cx="1425573" cy="3367250"/>
            <a:chOff x="2915091" y="1774825"/>
            <a:chExt cx="1425573" cy="3367250"/>
          </a:xfrm>
        </p:grpSpPr>
        <p:grpSp>
          <p:nvGrpSpPr>
            <p:cNvPr id="2130" name="Group 82"/>
            <p:cNvGrpSpPr>
              <a:grpSpLocks/>
            </p:cNvGrpSpPr>
            <p:nvPr/>
          </p:nvGrpSpPr>
          <p:grpSpPr bwMode="auto">
            <a:xfrm>
              <a:off x="2915091" y="2315218"/>
              <a:ext cx="1425573" cy="2826857"/>
              <a:chOff x="1728" y="1627"/>
              <a:chExt cx="898" cy="1552"/>
            </a:xfrm>
          </p:grpSpPr>
          <p:sp>
            <p:nvSpPr>
              <p:cNvPr id="2099" name="Text Box 51"/>
              <p:cNvSpPr txBox="1">
                <a:spLocks noChangeArrowheads="1"/>
              </p:cNvSpPr>
              <p:nvPr/>
            </p:nvSpPr>
            <p:spPr bwMode="auto">
              <a:xfrm>
                <a:off x="1762" y="2793"/>
                <a:ext cx="507"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GB" altLang="en-US" sz="1400" dirty="0" smtClean="0">
                    <a:solidFill>
                      <a:srgbClr val="002060"/>
                    </a:solidFill>
                  </a:rPr>
                  <a:t>RULER</a:t>
                </a:r>
                <a:endParaRPr lang="en-GB" altLang="en-US" sz="1400" dirty="0">
                  <a:solidFill>
                    <a:srgbClr val="002060"/>
                  </a:solidFill>
                </a:endParaRPr>
              </a:p>
            </p:txBody>
          </p:sp>
          <p:sp>
            <p:nvSpPr>
              <p:cNvPr id="2095" name="Text Box 47"/>
              <p:cNvSpPr txBox="1">
                <a:spLocks noChangeArrowheads="1"/>
              </p:cNvSpPr>
              <p:nvPr/>
            </p:nvSpPr>
            <p:spPr bwMode="auto">
              <a:xfrm>
                <a:off x="1728" y="1627"/>
                <a:ext cx="590"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smtClean="0">
                    <a:solidFill>
                      <a:srgbClr val="002060"/>
                    </a:solidFill>
                  </a:rPr>
                  <a:t>SERVANT</a:t>
                </a:r>
                <a:endParaRPr lang="en-GB" altLang="en-US" sz="1400" dirty="0">
                  <a:solidFill>
                    <a:srgbClr val="002060"/>
                  </a:solidFill>
                </a:endParaRPr>
              </a:p>
            </p:txBody>
          </p:sp>
          <p:sp>
            <p:nvSpPr>
              <p:cNvPr id="2096" name="Text Box 48"/>
              <p:cNvSpPr txBox="1">
                <a:spLocks noChangeArrowheads="1"/>
              </p:cNvSpPr>
              <p:nvPr/>
            </p:nvSpPr>
            <p:spPr bwMode="auto">
              <a:xfrm>
                <a:off x="1728" y="1936"/>
                <a:ext cx="680"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smtClean="0">
                    <a:solidFill>
                      <a:srgbClr val="002060"/>
                    </a:solidFill>
                  </a:rPr>
                  <a:t>TEACHER</a:t>
                </a:r>
                <a:endParaRPr lang="en-GB" altLang="en-US" sz="1400" dirty="0">
                  <a:solidFill>
                    <a:srgbClr val="002060"/>
                  </a:solidFill>
                </a:endParaRPr>
              </a:p>
            </p:txBody>
          </p:sp>
          <p:sp>
            <p:nvSpPr>
              <p:cNvPr id="2097" name="Text Box 49"/>
              <p:cNvSpPr txBox="1">
                <a:spLocks noChangeArrowheads="1"/>
              </p:cNvSpPr>
              <p:nvPr/>
            </p:nvSpPr>
            <p:spPr bwMode="auto">
              <a:xfrm>
                <a:off x="1728" y="2220"/>
                <a:ext cx="725"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smtClean="0">
                    <a:solidFill>
                      <a:srgbClr val="002060"/>
                    </a:solidFill>
                  </a:rPr>
                  <a:t>EXHORTER</a:t>
                </a:r>
                <a:endParaRPr lang="en-GB" altLang="en-US" sz="1400" dirty="0">
                  <a:solidFill>
                    <a:srgbClr val="002060"/>
                  </a:solidFill>
                </a:endParaRPr>
              </a:p>
            </p:txBody>
          </p:sp>
          <p:sp>
            <p:nvSpPr>
              <p:cNvPr id="2098" name="Text Box 50"/>
              <p:cNvSpPr txBox="1">
                <a:spLocks noChangeArrowheads="1"/>
              </p:cNvSpPr>
              <p:nvPr/>
            </p:nvSpPr>
            <p:spPr bwMode="auto">
              <a:xfrm>
                <a:off x="1755" y="2516"/>
                <a:ext cx="514"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GB" altLang="en-US" sz="1400" dirty="0" smtClean="0">
                    <a:solidFill>
                      <a:srgbClr val="002060"/>
                    </a:solidFill>
                  </a:rPr>
                  <a:t>GIVER</a:t>
                </a:r>
                <a:endParaRPr lang="en-GB" altLang="en-US" sz="1400" dirty="0">
                  <a:solidFill>
                    <a:srgbClr val="002060"/>
                  </a:solidFill>
                </a:endParaRPr>
              </a:p>
            </p:txBody>
          </p:sp>
          <p:sp>
            <p:nvSpPr>
              <p:cNvPr id="2100" name="Text Box 52"/>
              <p:cNvSpPr txBox="1">
                <a:spLocks noChangeArrowheads="1"/>
              </p:cNvSpPr>
              <p:nvPr/>
            </p:nvSpPr>
            <p:spPr bwMode="auto">
              <a:xfrm>
                <a:off x="1755" y="3061"/>
                <a:ext cx="871" cy="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400" dirty="0">
                    <a:solidFill>
                      <a:srgbClr val="002060"/>
                    </a:solidFill>
                  </a:rPr>
                  <a:t>MERCY</a:t>
                </a:r>
              </a:p>
            </p:txBody>
          </p:sp>
        </p:grpSp>
        <p:sp>
          <p:nvSpPr>
            <p:cNvPr id="90" name="Text Box 47"/>
            <p:cNvSpPr txBox="1">
              <a:spLocks noChangeArrowheads="1"/>
            </p:cNvSpPr>
            <p:nvPr/>
          </p:nvSpPr>
          <p:spPr bwMode="auto">
            <a:xfrm>
              <a:off x="2915091" y="1774825"/>
              <a:ext cx="109672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GB" altLang="en-US" sz="1400" dirty="0" smtClean="0">
                  <a:solidFill>
                    <a:srgbClr val="002060"/>
                  </a:solidFill>
                </a:rPr>
                <a:t>PROPHET</a:t>
              </a:r>
              <a:endParaRPr lang="en-GB" altLang="en-US" sz="1400" dirty="0">
                <a:solidFill>
                  <a:srgbClr val="002060"/>
                </a:solidFill>
              </a:endParaRPr>
            </a:p>
          </p:txBody>
        </p:sp>
      </p:grpSp>
      <p:grpSp>
        <p:nvGrpSpPr>
          <p:cNvPr id="3" name="Group 2"/>
          <p:cNvGrpSpPr/>
          <p:nvPr/>
        </p:nvGrpSpPr>
        <p:grpSpPr>
          <a:xfrm>
            <a:off x="7828236" y="1889237"/>
            <a:ext cx="1349245" cy="4061507"/>
            <a:chOff x="7827575" y="2435565"/>
            <a:chExt cx="1349245" cy="4061507"/>
          </a:xfrm>
        </p:grpSpPr>
        <p:sp>
          <p:nvSpPr>
            <p:cNvPr id="92" name="Text Box 87"/>
            <p:cNvSpPr txBox="1">
              <a:spLocks noChangeArrowheads="1"/>
            </p:cNvSpPr>
            <p:nvPr/>
          </p:nvSpPr>
          <p:spPr bwMode="auto">
            <a:xfrm>
              <a:off x="8024040" y="2435565"/>
              <a:ext cx="115278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500" dirty="0" smtClean="0">
                  <a:solidFill>
                    <a:srgbClr val="391981"/>
                  </a:solidFill>
                </a:rPr>
                <a:t>KING</a:t>
              </a:r>
              <a:endParaRPr lang="en-GB" altLang="en-US" sz="1500" dirty="0">
                <a:solidFill>
                  <a:srgbClr val="391981"/>
                </a:solidFill>
              </a:endParaRPr>
            </a:p>
          </p:txBody>
        </p:sp>
        <p:sp>
          <p:nvSpPr>
            <p:cNvPr id="93" name="Text Box 87"/>
            <p:cNvSpPr txBox="1">
              <a:spLocks noChangeArrowheads="1"/>
            </p:cNvSpPr>
            <p:nvPr/>
          </p:nvSpPr>
          <p:spPr bwMode="auto">
            <a:xfrm>
              <a:off x="8024040" y="3364481"/>
              <a:ext cx="115278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500" dirty="0" smtClean="0">
                  <a:solidFill>
                    <a:srgbClr val="391981"/>
                  </a:solidFill>
                </a:rPr>
                <a:t>PRIEST</a:t>
              </a:r>
              <a:endParaRPr lang="en-GB" altLang="en-US" sz="1500" dirty="0">
                <a:solidFill>
                  <a:srgbClr val="391981"/>
                </a:solidFill>
              </a:endParaRPr>
            </a:p>
          </p:txBody>
        </p:sp>
        <p:sp>
          <p:nvSpPr>
            <p:cNvPr id="94" name="Text Box 87"/>
            <p:cNvSpPr txBox="1">
              <a:spLocks noChangeArrowheads="1"/>
            </p:cNvSpPr>
            <p:nvPr/>
          </p:nvSpPr>
          <p:spPr bwMode="auto">
            <a:xfrm>
              <a:off x="7991220" y="4216400"/>
              <a:ext cx="115278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500" dirty="0" smtClean="0">
                  <a:solidFill>
                    <a:srgbClr val="391981"/>
                  </a:solidFill>
                </a:rPr>
                <a:t>ORACLE</a:t>
              </a:r>
              <a:endParaRPr lang="en-GB" altLang="en-US" sz="1500" dirty="0">
                <a:solidFill>
                  <a:srgbClr val="391981"/>
                </a:solidFill>
              </a:endParaRPr>
            </a:p>
          </p:txBody>
        </p:sp>
        <p:sp>
          <p:nvSpPr>
            <p:cNvPr id="95" name="Text Box 87"/>
            <p:cNvSpPr txBox="1">
              <a:spLocks noChangeArrowheads="1"/>
            </p:cNvSpPr>
            <p:nvPr/>
          </p:nvSpPr>
          <p:spPr bwMode="auto">
            <a:xfrm>
              <a:off x="8024040" y="5291560"/>
              <a:ext cx="115278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sz="1500" dirty="0" smtClean="0">
                  <a:solidFill>
                    <a:srgbClr val="391981"/>
                  </a:solidFill>
                </a:rPr>
                <a:t>SCRIBE</a:t>
              </a:r>
              <a:endParaRPr lang="en-GB" altLang="en-US" sz="1500" dirty="0">
                <a:solidFill>
                  <a:srgbClr val="391981"/>
                </a:solidFill>
              </a:endParaRPr>
            </a:p>
          </p:txBody>
        </p:sp>
        <p:sp>
          <p:nvSpPr>
            <p:cNvPr id="96" name="Text Box 87"/>
            <p:cNvSpPr txBox="1">
              <a:spLocks noChangeArrowheads="1"/>
            </p:cNvSpPr>
            <p:nvPr/>
          </p:nvSpPr>
          <p:spPr bwMode="auto">
            <a:xfrm>
              <a:off x="7827575" y="6266240"/>
              <a:ext cx="125435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GB" altLang="en-US" sz="1500" dirty="0" smtClean="0">
                  <a:solidFill>
                    <a:srgbClr val="391981"/>
                  </a:solidFill>
                </a:rPr>
                <a:t>LEGISLATOR</a:t>
              </a:r>
              <a:endParaRPr lang="en-GB" altLang="en-US" sz="1500" dirty="0">
                <a:solidFill>
                  <a:srgbClr val="391981"/>
                </a:solidFill>
              </a:endParaRPr>
            </a:p>
          </p:txBody>
        </p:sp>
      </p:grpSp>
      <p:sp>
        <p:nvSpPr>
          <p:cNvPr id="98" name="Text Box 131"/>
          <p:cNvSpPr txBox="1">
            <a:spLocks noChangeArrowheads="1"/>
          </p:cNvSpPr>
          <p:nvPr/>
        </p:nvSpPr>
        <p:spPr bwMode="auto">
          <a:xfrm>
            <a:off x="8192638" y="189367"/>
            <a:ext cx="827088"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en-GB" altLang="en-US" sz="1400" b="1" dirty="0" smtClean="0"/>
              <a:t>OFFICES</a:t>
            </a:r>
          </a:p>
          <a:p>
            <a:pPr algn="ctr">
              <a:spcBef>
                <a:spcPct val="50000"/>
              </a:spcBef>
            </a:pPr>
            <a:r>
              <a:rPr lang="en-GB" altLang="en-US" sz="1400" b="1" dirty="0" smtClean="0"/>
              <a:t>NEW ORDER</a:t>
            </a:r>
            <a:endParaRPr lang="en-GB" altLang="en-US" sz="1400" b="1" dirty="0"/>
          </a:p>
        </p:txBody>
      </p:sp>
    </p:spTree>
    <p:extLst>
      <p:ext uri="{BB962C8B-B14F-4D97-AF65-F5344CB8AC3E}">
        <p14:creationId xmlns:p14="http://schemas.microsoft.com/office/powerpoint/2010/main" val="50017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6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7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5" grpId="0"/>
      <p:bldP spid="2176" grpId="0"/>
      <p:bldP spid="2177" grpId="0"/>
      <p:bldP spid="2179" grpId="0"/>
      <p:bldP spid="88" grpId="0"/>
      <p:bldP spid="89" grpId="0"/>
      <p:bldP spid="9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John </a:t>
            </a:r>
            <a:r>
              <a:rPr lang="en-GB" sz="4400" dirty="0" smtClean="0"/>
              <a:t>14:10 </a:t>
            </a:r>
            <a:r>
              <a:rPr lang="en-GB" sz="4400" dirty="0"/>
              <a:t>Do you not believe that </a:t>
            </a:r>
            <a:r>
              <a:rPr lang="en-GB" sz="4400" dirty="0">
                <a:solidFill>
                  <a:srgbClr val="FFFF00"/>
                </a:solidFill>
              </a:rPr>
              <a:t>I am in the Father, and the Father is in Me</a:t>
            </a:r>
            <a:r>
              <a:rPr lang="en-GB" sz="4400" dirty="0"/>
              <a:t>? The words that I say to you I do not speak on My own initiative, but the </a:t>
            </a:r>
            <a:r>
              <a:rPr lang="en-GB" sz="4400" dirty="0">
                <a:solidFill>
                  <a:srgbClr val="FFFF00"/>
                </a:solidFill>
              </a:rPr>
              <a:t>Father abiding in Me does His works</a:t>
            </a:r>
            <a:r>
              <a:rPr lang="en-GB" sz="4400" dirty="0"/>
              <a:t>. 11 Believe Me that I am in the Father and the Father is in Me; otherwise believe because of the works themselves. </a:t>
            </a:r>
            <a:endParaRPr lang="en-GB" sz="4400" dirty="0" smtClean="0"/>
          </a:p>
        </p:txBody>
      </p:sp>
    </p:spTree>
    <p:extLst>
      <p:ext uri="{BB962C8B-B14F-4D97-AF65-F5344CB8AC3E}">
        <p14:creationId xmlns:p14="http://schemas.microsoft.com/office/powerpoint/2010/main" val="2440071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John </a:t>
            </a:r>
            <a:r>
              <a:rPr lang="en-GB" sz="4400" dirty="0" smtClean="0"/>
              <a:t>14:12 </a:t>
            </a:r>
            <a:r>
              <a:rPr lang="en-GB" sz="4400" dirty="0"/>
              <a:t>Truly, truly, I say to you, he who believes in Me, the works that I do, he will do also; and greater works than these he will do; because I go to the Father</a:t>
            </a:r>
            <a:r>
              <a:rPr lang="en-GB" sz="4400" dirty="0" smtClean="0"/>
              <a:t>.</a:t>
            </a:r>
          </a:p>
          <a:p>
            <a:r>
              <a:rPr lang="en-GB" sz="4400" dirty="0" smtClean="0"/>
              <a:t>The Holy Spirit will equip us and enable us to do the supernatural works of Jesu</a:t>
            </a:r>
            <a:r>
              <a:rPr lang="en-GB" sz="4400" dirty="0" smtClean="0"/>
              <a:t>s and even greater</a:t>
            </a:r>
            <a:r>
              <a:rPr lang="en-GB" sz="4400" dirty="0" smtClean="0"/>
              <a:t> </a:t>
            </a:r>
            <a:endParaRPr lang="en-GB" sz="4400" dirty="0" smtClean="0"/>
          </a:p>
        </p:txBody>
      </p:sp>
    </p:spTree>
    <p:extLst>
      <p:ext uri="{BB962C8B-B14F-4D97-AF65-F5344CB8AC3E}">
        <p14:creationId xmlns:p14="http://schemas.microsoft.com/office/powerpoint/2010/main" val="374497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t>Miracles, healings, </a:t>
            </a:r>
            <a:r>
              <a:rPr lang="en-GB" sz="4400" dirty="0"/>
              <a:t>deliverance</a:t>
            </a:r>
            <a:r>
              <a:rPr lang="en-GB" sz="4400" dirty="0" smtClean="0"/>
              <a:t> and raising the dead</a:t>
            </a:r>
          </a:p>
          <a:p>
            <a:r>
              <a:rPr lang="en-GB" sz="4400" dirty="0" smtClean="0"/>
              <a:t>Transforming matter &amp;</a:t>
            </a:r>
            <a:r>
              <a:rPr lang="en-GB" sz="4400" dirty="0"/>
              <a:t> </a:t>
            </a:r>
            <a:r>
              <a:rPr lang="en-GB" sz="4400" dirty="0" smtClean="0"/>
              <a:t>m</a:t>
            </a:r>
            <a:r>
              <a:rPr lang="en-GB" sz="4400" dirty="0" smtClean="0"/>
              <a:t>ultiply matter</a:t>
            </a:r>
          </a:p>
          <a:p>
            <a:r>
              <a:rPr lang="en-GB" sz="4400" dirty="0" smtClean="0"/>
              <a:t>Authority over the weather and natural world, water walking &amp; levitation</a:t>
            </a:r>
          </a:p>
          <a:p>
            <a:r>
              <a:rPr lang="en-GB" sz="4400" dirty="0" smtClean="0"/>
              <a:t>Invisibility and passing through matter</a:t>
            </a:r>
          </a:p>
          <a:p>
            <a:r>
              <a:rPr lang="en-GB" sz="4400" dirty="0" smtClean="0"/>
              <a:t>Knowing peoples thoughts and intentions</a:t>
            </a:r>
          </a:p>
          <a:p>
            <a:r>
              <a:rPr lang="en-GB" sz="4400" dirty="0" smtClean="0"/>
              <a:t>Living in dual realms of heaven &amp; earth</a:t>
            </a:r>
          </a:p>
          <a:p>
            <a:endParaRPr lang="en-GB" sz="4400" dirty="0" smtClean="0"/>
          </a:p>
        </p:txBody>
      </p:sp>
    </p:spTree>
    <p:extLst>
      <p:ext uri="{BB962C8B-B14F-4D97-AF65-F5344CB8AC3E}">
        <p14:creationId xmlns:p14="http://schemas.microsoft.com/office/powerpoint/2010/main" val="202597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Follow the journey Jesus had with the Holy Spirit</a:t>
            </a:r>
          </a:p>
          <a:p>
            <a:r>
              <a:rPr lang="en-GB" sz="4800" dirty="0" smtClean="0"/>
              <a:t>Luke </a:t>
            </a:r>
            <a:r>
              <a:rPr lang="en-GB" sz="4800" dirty="0" smtClean="0"/>
              <a:t>1:35 The </a:t>
            </a:r>
            <a:r>
              <a:rPr lang="en-GB" sz="4800" dirty="0"/>
              <a:t>angel answered and said to her, “</a:t>
            </a:r>
            <a:r>
              <a:rPr lang="en-GB" sz="4800" dirty="0">
                <a:solidFill>
                  <a:srgbClr val="FFFF00"/>
                </a:solidFill>
              </a:rPr>
              <a:t>The Holy Spirit will come upon you, and the power of the Most High will overshadow you</a:t>
            </a:r>
            <a:r>
              <a:rPr lang="en-GB" sz="4800" dirty="0" smtClean="0">
                <a:solidFill>
                  <a:srgbClr val="FFFF00"/>
                </a:solidFill>
              </a:rPr>
              <a:t>;</a:t>
            </a:r>
            <a:endParaRPr lang="en-GB" sz="4800" dirty="0" smtClean="0">
              <a:solidFill>
                <a:srgbClr val="FFFF00"/>
              </a:solidFill>
            </a:endParaRPr>
          </a:p>
        </p:txBody>
      </p:sp>
    </p:spTree>
    <p:extLst>
      <p:ext uri="{BB962C8B-B14F-4D97-AF65-F5344CB8AC3E}">
        <p14:creationId xmlns:p14="http://schemas.microsoft.com/office/powerpoint/2010/main" val="2789654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Luke </a:t>
            </a:r>
            <a:r>
              <a:rPr lang="en-GB" sz="4400" dirty="0" smtClean="0"/>
              <a:t>3</a:t>
            </a:r>
            <a:r>
              <a:rPr lang="en-GB" sz="4400" dirty="0"/>
              <a:t>:21 Now when all the people were baptized, Jesus was also baptized, and while He was praying, </a:t>
            </a:r>
            <a:r>
              <a:rPr lang="en-GB" sz="4400" dirty="0">
                <a:solidFill>
                  <a:srgbClr val="FFFF00"/>
                </a:solidFill>
              </a:rPr>
              <a:t>heaven was opened</a:t>
            </a:r>
            <a:r>
              <a:rPr lang="en-GB" sz="4400" dirty="0"/>
              <a:t>, 22 and </a:t>
            </a:r>
            <a:r>
              <a:rPr lang="en-GB" sz="4400" dirty="0">
                <a:solidFill>
                  <a:srgbClr val="FFFF00"/>
                </a:solidFill>
              </a:rPr>
              <a:t>the Holy Spirit descended upon Him</a:t>
            </a:r>
            <a:r>
              <a:rPr lang="en-GB" sz="4400" dirty="0"/>
              <a:t> in bodily form like a dove, and a voice came out of heaven, “</a:t>
            </a:r>
            <a:r>
              <a:rPr lang="en-GB" sz="4400" dirty="0">
                <a:solidFill>
                  <a:srgbClr val="FFFF00"/>
                </a:solidFill>
              </a:rPr>
              <a:t>You are My beloved Son</a:t>
            </a:r>
            <a:r>
              <a:rPr lang="en-GB" sz="4400" dirty="0"/>
              <a:t>, in You I am well-pleased.”</a:t>
            </a:r>
            <a:endParaRPr lang="en-GB" sz="4400" dirty="0"/>
          </a:p>
        </p:txBody>
      </p:sp>
    </p:spTree>
    <p:extLst>
      <p:ext uri="{BB962C8B-B14F-4D97-AF65-F5344CB8AC3E}">
        <p14:creationId xmlns:p14="http://schemas.microsoft.com/office/powerpoint/2010/main" val="20146299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Autofit/>
          </a:bodyPr>
          <a:lstStyle/>
          <a:p>
            <a:pPr>
              <a:spcBef>
                <a:spcPts val="600"/>
              </a:spcBef>
            </a:pPr>
            <a:r>
              <a:rPr lang="en-GB" sz="4800" dirty="0"/>
              <a:t>Luke </a:t>
            </a:r>
            <a:r>
              <a:rPr lang="en-GB" sz="4800" dirty="0" smtClean="0"/>
              <a:t>4:1 Jesus</a:t>
            </a:r>
            <a:r>
              <a:rPr lang="en-GB" sz="4800" dirty="0"/>
              <a:t>, </a:t>
            </a:r>
            <a:r>
              <a:rPr lang="en-GB" sz="4800" dirty="0">
                <a:solidFill>
                  <a:srgbClr val="FFFF00"/>
                </a:solidFill>
              </a:rPr>
              <a:t>full of the Holy Spirit</a:t>
            </a:r>
            <a:r>
              <a:rPr lang="en-GB" sz="4800" dirty="0"/>
              <a:t>, returned from the Jordan and was </a:t>
            </a:r>
            <a:r>
              <a:rPr lang="en-GB" sz="4800" dirty="0">
                <a:solidFill>
                  <a:srgbClr val="FFFF00"/>
                </a:solidFill>
              </a:rPr>
              <a:t>led around by the Spirit</a:t>
            </a:r>
            <a:r>
              <a:rPr lang="en-GB" sz="4800" dirty="0"/>
              <a:t> in the </a:t>
            </a:r>
            <a:r>
              <a:rPr lang="en-GB" sz="4800" dirty="0" smtClean="0"/>
              <a:t>wilderness</a:t>
            </a:r>
          </a:p>
          <a:p>
            <a:pPr>
              <a:spcBef>
                <a:spcPts val="600"/>
              </a:spcBef>
            </a:pPr>
            <a:r>
              <a:rPr lang="en-GB" sz="4800" dirty="0"/>
              <a:t>Luke 4:14 And Jesus returned to Galilee in the </a:t>
            </a:r>
            <a:r>
              <a:rPr lang="en-GB" sz="4800" dirty="0">
                <a:solidFill>
                  <a:srgbClr val="FFFF00"/>
                </a:solidFill>
              </a:rPr>
              <a:t>power of the Spirit</a:t>
            </a:r>
            <a:r>
              <a:rPr lang="en-GB" sz="4800" dirty="0"/>
              <a:t>, and news about Him spread through all the surrounding district.</a:t>
            </a:r>
          </a:p>
        </p:txBody>
      </p:sp>
    </p:spTree>
    <p:extLst>
      <p:ext uri="{BB962C8B-B14F-4D97-AF65-F5344CB8AC3E}">
        <p14:creationId xmlns:p14="http://schemas.microsoft.com/office/powerpoint/2010/main" val="125605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Luke </a:t>
            </a:r>
            <a:r>
              <a:rPr lang="en-GB" sz="4800" dirty="0"/>
              <a:t>5:17 and the </a:t>
            </a:r>
            <a:r>
              <a:rPr lang="en-GB" sz="4800" dirty="0">
                <a:solidFill>
                  <a:srgbClr val="FFFF00"/>
                </a:solidFill>
              </a:rPr>
              <a:t>power of the Lord </a:t>
            </a:r>
            <a:r>
              <a:rPr lang="en-GB" sz="4800" dirty="0"/>
              <a:t>was present for Him to perform healing</a:t>
            </a:r>
            <a:r>
              <a:rPr lang="en-GB" sz="4800" dirty="0" smtClean="0"/>
              <a:t>.</a:t>
            </a:r>
          </a:p>
          <a:p>
            <a:r>
              <a:rPr lang="en-GB" sz="4800" dirty="0"/>
              <a:t>Luke 6:19 And all the people were trying to touch Him, for </a:t>
            </a:r>
            <a:r>
              <a:rPr lang="en-GB" sz="4800" dirty="0">
                <a:solidFill>
                  <a:srgbClr val="FFFF00"/>
                </a:solidFill>
              </a:rPr>
              <a:t>power was coming from Him</a:t>
            </a:r>
            <a:r>
              <a:rPr lang="en-GB" sz="4800" dirty="0"/>
              <a:t> and healing them all</a:t>
            </a:r>
            <a:r>
              <a:rPr lang="en-GB" sz="4800" dirty="0" smtClean="0"/>
              <a:t>.</a:t>
            </a:r>
            <a:endParaRPr lang="en-GB" sz="4800" dirty="0"/>
          </a:p>
        </p:txBody>
      </p:sp>
    </p:spTree>
    <p:extLst>
      <p:ext uri="{BB962C8B-B14F-4D97-AF65-F5344CB8AC3E}">
        <p14:creationId xmlns:p14="http://schemas.microsoft.com/office/powerpoint/2010/main" val="247534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Autofit/>
          </a:bodyPr>
          <a:lstStyle/>
          <a:p>
            <a:pPr>
              <a:spcBef>
                <a:spcPts val="600"/>
              </a:spcBef>
            </a:pPr>
            <a:r>
              <a:rPr lang="en-GB" sz="4800" dirty="0" smtClean="0"/>
              <a:t>Luke </a:t>
            </a:r>
            <a:r>
              <a:rPr lang="en-GB" sz="4800" dirty="0"/>
              <a:t>8:46 But Jesus said, “Someone did touch Me, for I was aware that </a:t>
            </a:r>
            <a:r>
              <a:rPr lang="en-GB" sz="4800" dirty="0">
                <a:solidFill>
                  <a:srgbClr val="FFFF00"/>
                </a:solidFill>
              </a:rPr>
              <a:t>power had gone out of Me</a:t>
            </a:r>
            <a:r>
              <a:rPr lang="en-GB" sz="4800" dirty="0" smtClean="0"/>
              <a:t>.”</a:t>
            </a:r>
          </a:p>
          <a:p>
            <a:pPr>
              <a:spcBef>
                <a:spcPts val="600"/>
              </a:spcBef>
            </a:pPr>
            <a:r>
              <a:rPr lang="en-GB" sz="4800" dirty="0"/>
              <a:t>Luke 9:1 And He called the twelve together, and gave them </a:t>
            </a:r>
            <a:r>
              <a:rPr lang="en-GB" sz="4800" dirty="0">
                <a:solidFill>
                  <a:srgbClr val="FFFF00"/>
                </a:solidFill>
              </a:rPr>
              <a:t>power and authority</a:t>
            </a:r>
            <a:r>
              <a:rPr lang="en-GB" sz="4800" dirty="0"/>
              <a:t> over all the demons and to heal diseases</a:t>
            </a:r>
            <a:r>
              <a:rPr lang="en-GB" sz="4800" dirty="0" smtClean="0"/>
              <a:t>.</a:t>
            </a:r>
            <a:endParaRPr lang="en-GB" sz="4800" dirty="0"/>
          </a:p>
        </p:txBody>
      </p:sp>
    </p:spTree>
    <p:extLst>
      <p:ext uri="{BB962C8B-B14F-4D97-AF65-F5344CB8AC3E}">
        <p14:creationId xmlns:p14="http://schemas.microsoft.com/office/powerpoint/2010/main" val="3048452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5400" dirty="0" smtClean="0"/>
              <a:t>Luke </a:t>
            </a:r>
            <a:r>
              <a:rPr lang="en-GB" sz="5400" dirty="0"/>
              <a:t>10:19 Behold, </a:t>
            </a:r>
            <a:r>
              <a:rPr lang="en-GB" sz="5400" dirty="0">
                <a:solidFill>
                  <a:srgbClr val="FFFF00"/>
                </a:solidFill>
              </a:rPr>
              <a:t>I have given you authority</a:t>
            </a:r>
            <a:r>
              <a:rPr lang="en-GB" sz="5400" dirty="0"/>
              <a:t> to tread on serpents and scorpions, and </a:t>
            </a:r>
            <a:r>
              <a:rPr lang="en-GB" sz="5400" dirty="0">
                <a:solidFill>
                  <a:srgbClr val="FFFF00"/>
                </a:solidFill>
              </a:rPr>
              <a:t>over all the power of the enemy</a:t>
            </a:r>
            <a:r>
              <a:rPr lang="en-GB" sz="5400" dirty="0"/>
              <a:t>, and nothing will injure you.</a:t>
            </a:r>
          </a:p>
        </p:txBody>
      </p:sp>
    </p:spTree>
    <p:extLst>
      <p:ext uri="{BB962C8B-B14F-4D97-AF65-F5344CB8AC3E}">
        <p14:creationId xmlns:p14="http://schemas.microsoft.com/office/powerpoint/2010/main" val="61310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 3</a:t>
            </a:r>
          </a:p>
        </p:txBody>
      </p:sp>
      <p:sp>
        <p:nvSpPr>
          <p:cNvPr id="3" name="Content Placeholder 2"/>
          <p:cNvSpPr>
            <a:spLocks noGrp="1"/>
          </p:cNvSpPr>
          <p:nvPr>
            <p:ph idx="1"/>
          </p:nvPr>
        </p:nvSpPr>
        <p:spPr>
          <a:xfrm>
            <a:off x="0" y="1052133"/>
            <a:ext cx="9144000" cy="5805867"/>
          </a:xfrm>
          <a:effectLst/>
        </p:spPr>
        <p:txBody>
          <a:bodyPr lIns="0" tIns="0" rIns="0" bIns="0">
            <a:normAutofit fontScale="92500"/>
          </a:bodyPr>
          <a:lstStyle/>
          <a:p>
            <a:r>
              <a:rPr lang="en-GB" sz="5400" dirty="0" smtClean="0"/>
              <a:t>River </a:t>
            </a:r>
            <a:r>
              <a:rPr lang="en-GB" sz="5400" dirty="0" smtClean="0"/>
              <a:t>of the Holy Spirit is our </a:t>
            </a:r>
            <a:r>
              <a:rPr lang="en-GB" sz="5400" dirty="0" smtClean="0"/>
              <a:t>source of eternal everlasting life</a:t>
            </a:r>
            <a:r>
              <a:rPr lang="en-GB" sz="5400" dirty="0"/>
              <a:t>, </a:t>
            </a:r>
            <a:r>
              <a:rPr lang="en-GB" sz="5400" dirty="0" smtClean="0"/>
              <a:t>love, peace, joy, grace, mercy, faith, power, gifts and guidance</a:t>
            </a:r>
          </a:p>
          <a:p>
            <a:r>
              <a:rPr lang="en-GB" sz="5400" dirty="0" smtClean="0"/>
              <a:t> </a:t>
            </a:r>
            <a:r>
              <a:rPr lang="en-GB" sz="5400" dirty="0"/>
              <a:t>A</a:t>
            </a:r>
            <a:r>
              <a:rPr lang="en-GB" sz="5400" dirty="0" smtClean="0"/>
              <a:t>ll these things can be </a:t>
            </a:r>
            <a:r>
              <a:rPr lang="en-GB" sz="5400" dirty="0" smtClean="0"/>
              <a:t>accessed </a:t>
            </a:r>
            <a:r>
              <a:rPr lang="en-GB" sz="5400" dirty="0"/>
              <a:t>by </a:t>
            </a:r>
            <a:r>
              <a:rPr lang="en-GB" sz="5400" dirty="0" smtClean="0"/>
              <a:t>our desire for intimacy and destiny</a:t>
            </a:r>
            <a:endParaRPr lang="en-GB" sz="5400" dirty="0"/>
          </a:p>
        </p:txBody>
      </p:sp>
    </p:spTree>
    <p:extLst>
      <p:ext uri="{BB962C8B-B14F-4D97-AF65-F5344CB8AC3E}">
        <p14:creationId xmlns:p14="http://schemas.microsoft.com/office/powerpoint/2010/main" val="8111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5400" dirty="0"/>
              <a:t>Luke 21:27 Then they will see the Son of Man coming in a cloud with </a:t>
            </a:r>
            <a:r>
              <a:rPr lang="en-GB" sz="5400" dirty="0">
                <a:solidFill>
                  <a:srgbClr val="FFFF00"/>
                </a:solidFill>
              </a:rPr>
              <a:t>power and great glory</a:t>
            </a:r>
            <a:r>
              <a:rPr lang="en-GB" sz="5400" dirty="0"/>
              <a:t>.</a:t>
            </a:r>
          </a:p>
          <a:p>
            <a:r>
              <a:rPr lang="en-GB" sz="5400" dirty="0" smtClean="0"/>
              <a:t>Luke </a:t>
            </a:r>
            <a:r>
              <a:rPr lang="en-GB" sz="5400" dirty="0"/>
              <a:t>22:69 But from now on the Son of Man will be seated at the right hand of the </a:t>
            </a:r>
            <a:r>
              <a:rPr lang="en-GB" sz="5400" dirty="0">
                <a:solidFill>
                  <a:srgbClr val="FFFF00"/>
                </a:solidFill>
              </a:rPr>
              <a:t>power of God</a:t>
            </a:r>
            <a:r>
              <a:rPr lang="en-GB" sz="5400" dirty="0" smtClean="0"/>
              <a:t>.”</a:t>
            </a:r>
          </a:p>
          <a:p>
            <a:pPr marL="0" indent="0">
              <a:buNone/>
            </a:pPr>
            <a:endParaRPr lang="en-GB" sz="4400" dirty="0"/>
          </a:p>
        </p:txBody>
      </p:sp>
    </p:spTree>
    <p:extLst>
      <p:ext uri="{BB962C8B-B14F-4D97-AF65-F5344CB8AC3E}">
        <p14:creationId xmlns:p14="http://schemas.microsoft.com/office/powerpoint/2010/main" val="151881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5400" dirty="0"/>
              <a:t>Luke 24:49 And behold, I am sending forth the </a:t>
            </a:r>
            <a:r>
              <a:rPr lang="en-GB" sz="5400" dirty="0">
                <a:solidFill>
                  <a:srgbClr val="FFFF00"/>
                </a:solidFill>
              </a:rPr>
              <a:t>promise of My Father</a:t>
            </a:r>
            <a:r>
              <a:rPr lang="en-GB" sz="5400" dirty="0"/>
              <a:t> upon you; but you are to stay in the city </a:t>
            </a:r>
            <a:r>
              <a:rPr lang="en-GB" sz="5400" dirty="0">
                <a:solidFill>
                  <a:srgbClr val="FFFF00"/>
                </a:solidFill>
              </a:rPr>
              <a:t>until you are clothed with power from on high</a:t>
            </a:r>
            <a:r>
              <a:rPr lang="en-GB" sz="5400" dirty="0"/>
              <a:t>.”</a:t>
            </a:r>
          </a:p>
          <a:p>
            <a:pPr marL="0" indent="0">
              <a:buNone/>
            </a:pPr>
            <a:endParaRPr lang="en-GB" sz="4800" dirty="0"/>
          </a:p>
        </p:txBody>
      </p:sp>
    </p:spTree>
    <p:extLst>
      <p:ext uri="{BB962C8B-B14F-4D97-AF65-F5344CB8AC3E}">
        <p14:creationId xmlns:p14="http://schemas.microsoft.com/office/powerpoint/2010/main" val="2994472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Daniel 7:9 </a:t>
            </a:r>
            <a:r>
              <a:rPr lang="en-GB" sz="4800" dirty="0" smtClean="0"/>
              <a:t>“</a:t>
            </a:r>
            <a:r>
              <a:rPr lang="en-GB" sz="4800" dirty="0">
                <a:solidFill>
                  <a:srgbClr val="FFFF00"/>
                </a:solidFill>
              </a:rPr>
              <a:t>I kept looking </a:t>
            </a:r>
            <a:r>
              <a:rPr lang="en-GB" sz="4800" dirty="0" smtClean="0">
                <a:solidFill>
                  <a:srgbClr val="FFFF00"/>
                </a:solidFill>
              </a:rPr>
              <a:t>until </a:t>
            </a:r>
            <a:r>
              <a:rPr lang="en-GB" sz="4800" dirty="0">
                <a:solidFill>
                  <a:srgbClr val="FFFF00"/>
                </a:solidFill>
              </a:rPr>
              <a:t>thrones were set up</a:t>
            </a:r>
            <a:r>
              <a:rPr lang="en-GB" sz="4800" dirty="0"/>
              <a:t>, And the Ancient of Days took His seat; His vesture was like white snow And the hair of His head like pure wool. His throne was ablaze with flames, Its wheels were a burning fire.</a:t>
            </a:r>
          </a:p>
        </p:txBody>
      </p:sp>
    </p:spTree>
    <p:extLst>
      <p:ext uri="{BB962C8B-B14F-4D97-AF65-F5344CB8AC3E}">
        <p14:creationId xmlns:p14="http://schemas.microsoft.com/office/powerpoint/2010/main" val="14745211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Daniel 7:13 </a:t>
            </a:r>
            <a:r>
              <a:rPr lang="en-GB" sz="4800" dirty="0" smtClean="0"/>
              <a:t>“</a:t>
            </a:r>
            <a:r>
              <a:rPr lang="en-GB" sz="4800" dirty="0"/>
              <a:t>I kept looking in the night visions, And behold, with the clouds of heaven One like a </a:t>
            </a:r>
            <a:r>
              <a:rPr lang="en-GB" sz="4800" dirty="0">
                <a:solidFill>
                  <a:srgbClr val="FFFF00"/>
                </a:solidFill>
              </a:rPr>
              <a:t>Son of Man was coming</a:t>
            </a:r>
            <a:r>
              <a:rPr lang="en-GB" sz="4800" dirty="0"/>
              <a:t>, And He came up to the Ancient of Days And was presented before Him.</a:t>
            </a:r>
          </a:p>
        </p:txBody>
      </p:sp>
    </p:spTree>
    <p:extLst>
      <p:ext uri="{BB962C8B-B14F-4D97-AF65-F5344CB8AC3E}">
        <p14:creationId xmlns:p14="http://schemas.microsoft.com/office/powerpoint/2010/main" val="96644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Daniel </a:t>
            </a:r>
            <a:r>
              <a:rPr lang="en-GB" sz="4800" dirty="0"/>
              <a:t>7:14 “And </a:t>
            </a:r>
            <a:r>
              <a:rPr lang="en-GB" sz="4800" dirty="0">
                <a:solidFill>
                  <a:srgbClr val="FFFF00"/>
                </a:solidFill>
              </a:rPr>
              <a:t>to Him </a:t>
            </a:r>
            <a:r>
              <a:rPr lang="en-GB" sz="4800" dirty="0"/>
              <a:t>was given </a:t>
            </a:r>
            <a:r>
              <a:rPr lang="en-GB" sz="4800" dirty="0" smtClean="0"/>
              <a:t>dominion, Glory </a:t>
            </a:r>
            <a:r>
              <a:rPr lang="en-GB" sz="4800" dirty="0"/>
              <a:t>and a </a:t>
            </a:r>
            <a:r>
              <a:rPr lang="en-GB" sz="4800" dirty="0" smtClean="0"/>
              <a:t>kingdom, That </a:t>
            </a:r>
            <a:r>
              <a:rPr lang="en-GB" sz="4800" dirty="0"/>
              <a:t>all the peoples, nations and men of every </a:t>
            </a:r>
            <a:r>
              <a:rPr lang="en-GB" sz="4800" dirty="0" smtClean="0"/>
              <a:t>language Might </a:t>
            </a:r>
            <a:r>
              <a:rPr lang="en-GB" sz="4800" dirty="0"/>
              <a:t>serve </a:t>
            </a:r>
            <a:r>
              <a:rPr lang="en-GB" sz="4800" dirty="0" smtClean="0"/>
              <a:t>Him. </a:t>
            </a:r>
            <a:r>
              <a:rPr lang="en-GB" sz="4800" dirty="0" smtClean="0">
                <a:solidFill>
                  <a:srgbClr val="FFFF00"/>
                </a:solidFill>
              </a:rPr>
              <a:t>His </a:t>
            </a:r>
            <a:r>
              <a:rPr lang="en-GB" sz="4800" dirty="0">
                <a:solidFill>
                  <a:srgbClr val="FFFF00"/>
                </a:solidFill>
              </a:rPr>
              <a:t>dominion </a:t>
            </a:r>
            <a:r>
              <a:rPr lang="en-GB" sz="4800" dirty="0"/>
              <a:t>is an everlasting </a:t>
            </a:r>
            <a:r>
              <a:rPr lang="en-GB" sz="4800" dirty="0" smtClean="0"/>
              <a:t>dominion which </a:t>
            </a:r>
            <a:r>
              <a:rPr lang="en-GB" sz="4800" dirty="0"/>
              <a:t>will not pass </a:t>
            </a:r>
            <a:r>
              <a:rPr lang="en-GB" sz="4800" dirty="0" smtClean="0"/>
              <a:t>away; And </a:t>
            </a:r>
            <a:r>
              <a:rPr lang="en-GB" sz="4800" dirty="0"/>
              <a:t>His </a:t>
            </a:r>
            <a:r>
              <a:rPr lang="en-GB" sz="4800" dirty="0">
                <a:solidFill>
                  <a:srgbClr val="FFFF00"/>
                </a:solidFill>
              </a:rPr>
              <a:t>kingdom is </a:t>
            </a:r>
            <a:r>
              <a:rPr lang="en-GB" sz="4800" dirty="0" smtClean="0">
                <a:solidFill>
                  <a:srgbClr val="FFFF00"/>
                </a:solidFill>
              </a:rPr>
              <a:t>one which </a:t>
            </a:r>
            <a:r>
              <a:rPr lang="en-GB" sz="4800" dirty="0">
                <a:solidFill>
                  <a:srgbClr val="FFFF00"/>
                </a:solidFill>
              </a:rPr>
              <a:t>will not be destroyed</a:t>
            </a:r>
            <a:r>
              <a:rPr lang="en-GB" sz="4800" dirty="0"/>
              <a:t>.</a:t>
            </a:r>
            <a:endParaRPr lang="en-GB" sz="4800" dirty="0"/>
          </a:p>
        </p:txBody>
      </p:sp>
    </p:spTree>
    <p:extLst>
      <p:ext uri="{BB962C8B-B14F-4D97-AF65-F5344CB8AC3E}">
        <p14:creationId xmlns:p14="http://schemas.microsoft.com/office/powerpoint/2010/main" val="37244343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Daniel 7:22 until the Ancient of Days came and </a:t>
            </a:r>
            <a:r>
              <a:rPr lang="en-GB" sz="4800" dirty="0">
                <a:solidFill>
                  <a:srgbClr val="FFFF00"/>
                </a:solidFill>
              </a:rPr>
              <a:t>judgment was passed in </a:t>
            </a:r>
            <a:r>
              <a:rPr lang="en-GB" sz="4800" dirty="0" smtClean="0">
                <a:solidFill>
                  <a:srgbClr val="FFFF00"/>
                </a:solidFill>
              </a:rPr>
              <a:t>favour </a:t>
            </a:r>
            <a:r>
              <a:rPr lang="en-GB" sz="4800" dirty="0">
                <a:solidFill>
                  <a:srgbClr val="FFFF00"/>
                </a:solidFill>
              </a:rPr>
              <a:t>of the saints of the Highest One</a:t>
            </a:r>
            <a:r>
              <a:rPr lang="en-GB" sz="4800" dirty="0"/>
              <a:t>, and the time arrived when the </a:t>
            </a:r>
            <a:r>
              <a:rPr lang="en-GB" sz="4800" dirty="0">
                <a:solidFill>
                  <a:srgbClr val="FFFF00"/>
                </a:solidFill>
              </a:rPr>
              <a:t>saints took possession of the kingdom</a:t>
            </a:r>
            <a:r>
              <a:rPr lang="en-GB" sz="4800" dirty="0"/>
              <a:t>.</a:t>
            </a:r>
          </a:p>
        </p:txBody>
      </p:sp>
    </p:spTree>
    <p:extLst>
      <p:ext uri="{BB962C8B-B14F-4D97-AF65-F5344CB8AC3E}">
        <p14:creationId xmlns:p14="http://schemas.microsoft.com/office/powerpoint/2010/main" val="24184623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20000"/>
              </a:lnSpc>
              <a:spcBef>
                <a:spcPts val="600"/>
              </a:spcBef>
            </a:pPr>
            <a:r>
              <a:rPr lang="en-GB" sz="4800" dirty="0"/>
              <a:t>Daniel </a:t>
            </a:r>
            <a:r>
              <a:rPr lang="en-GB" sz="4800" dirty="0" smtClean="0"/>
              <a:t>11</a:t>
            </a:r>
            <a:r>
              <a:rPr lang="en-GB" sz="4800" dirty="0"/>
              <a:t>:32 </a:t>
            </a:r>
            <a:r>
              <a:rPr lang="en-GB" sz="4800" dirty="0" smtClean="0"/>
              <a:t>the </a:t>
            </a:r>
            <a:r>
              <a:rPr lang="en-GB" sz="4800" dirty="0"/>
              <a:t>people who know their God will display strength and </a:t>
            </a:r>
            <a:r>
              <a:rPr lang="en-GB" sz="4800" dirty="0" smtClean="0"/>
              <a:t>do great exploits</a:t>
            </a:r>
          </a:p>
          <a:p>
            <a:pPr>
              <a:lnSpc>
                <a:spcPct val="120000"/>
              </a:lnSpc>
              <a:spcBef>
                <a:spcPts val="600"/>
              </a:spcBef>
            </a:pPr>
            <a:r>
              <a:rPr lang="en-GB" sz="4800" dirty="0" smtClean="0"/>
              <a:t>The people who know God are sons of God </a:t>
            </a:r>
          </a:p>
          <a:p>
            <a:pPr>
              <a:lnSpc>
                <a:spcPct val="120000"/>
              </a:lnSpc>
              <a:spcBef>
                <a:spcPts val="600"/>
              </a:spcBef>
            </a:pPr>
            <a:r>
              <a:rPr lang="en-GB" sz="4800" dirty="0"/>
              <a:t>Romans 8:14 For all who are being led by the Spirit of God, these are </a:t>
            </a:r>
            <a:r>
              <a:rPr lang="en-GB" sz="4800" dirty="0">
                <a:solidFill>
                  <a:srgbClr val="FFFF00"/>
                </a:solidFill>
              </a:rPr>
              <a:t>sons of God</a:t>
            </a:r>
            <a:r>
              <a:rPr lang="en-GB" sz="4800" dirty="0" smtClean="0"/>
              <a:t>.</a:t>
            </a:r>
            <a:endParaRPr lang="en-GB" sz="4800" dirty="0"/>
          </a:p>
        </p:txBody>
      </p:sp>
    </p:spTree>
    <p:extLst>
      <p:ext uri="{BB962C8B-B14F-4D97-AF65-F5344CB8AC3E}">
        <p14:creationId xmlns:p14="http://schemas.microsoft.com/office/powerpoint/2010/main" val="338492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800" dirty="0" smtClean="0"/>
              <a:t>Dan </a:t>
            </a:r>
            <a:r>
              <a:rPr lang="en-GB" sz="4800" dirty="0"/>
              <a:t>12:3 Those who have insight will shine brightly like the brightness of the expanse of heaven, and those who lead the many to righteousness, like the stars forever and ever. 4 But as for you, Daniel, conceal these words and seal up the book until the end of time; many will go back and forth, and knowledge will increase.”</a:t>
            </a:r>
            <a:endParaRPr lang="en-GB" sz="4800" dirty="0"/>
          </a:p>
        </p:txBody>
      </p:sp>
    </p:spTree>
    <p:extLst>
      <p:ext uri="{BB962C8B-B14F-4D97-AF65-F5344CB8AC3E}">
        <p14:creationId xmlns:p14="http://schemas.microsoft.com/office/powerpoint/2010/main" val="19223709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Rom 8:11 But if the </a:t>
            </a:r>
            <a:r>
              <a:rPr lang="en-GB" sz="4400" dirty="0">
                <a:solidFill>
                  <a:srgbClr val="FFFF00"/>
                </a:solidFill>
              </a:rPr>
              <a:t>Spirit of Him who raised Jesus</a:t>
            </a:r>
            <a:r>
              <a:rPr lang="en-GB" sz="4400" dirty="0"/>
              <a:t> from the dead </a:t>
            </a:r>
            <a:r>
              <a:rPr lang="en-GB" sz="4400" dirty="0">
                <a:solidFill>
                  <a:srgbClr val="FFFF00"/>
                </a:solidFill>
              </a:rPr>
              <a:t>dwells in you</a:t>
            </a:r>
            <a:r>
              <a:rPr lang="en-GB" sz="4400" dirty="0"/>
              <a:t>, He who raised Christ Jesus from the dead will also give </a:t>
            </a:r>
            <a:r>
              <a:rPr lang="en-GB" sz="4400" dirty="0">
                <a:solidFill>
                  <a:srgbClr val="FFFF00"/>
                </a:solidFill>
              </a:rPr>
              <a:t>life to your mortal bodies through His Spirit who </a:t>
            </a:r>
            <a:r>
              <a:rPr lang="en-GB" sz="4400" dirty="0" smtClean="0">
                <a:solidFill>
                  <a:srgbClr val="FFFF00"/>
                </a:solidFill>
              </a:rPr>
              <a:t>dwells </a:t>
            </a:r>
            <a:r>
              <a:rPr lang="en-GB" sz="4400" dirty="0">
                <a:solidFill>
                  <a:srgbClr val="FFFF00"/>
                </a:solidFill>
              </a:rPr>
              <a:t>in you</a:t>
            </a:r>
            <a:r>
              <a:rPr lang="en-GB" sz="4400" dirty="0" smtClean="0">
                <a:solidFill>
                  <a:srgbClr val="FFFF00"/>
                </a:solidFill>
              </a:rPr>
              <a:t>.</a:t>
            </a:r>
          </a:p>
          <a:p>
            <a:r>
              <a:rPr lang="en-GB" sz="4400" dirty="0" smtClean="0"/>
              <a:t>Power of resurrection life is found in the Holy Spirit</a:t>
            </a:r>
            <a:endParaRPr lang="en-GB" sz="4400" dirty="0" smtClean="0"/>
          </a:p>
          <a:p>
            <a:pPr marL="0" indent="0">
              <a:buNone/>
            </a:pPr>
            <a:endParaRPr lang="en-GB" sz="4400" dirty="0" smtClean="0"/>
          </a:p>
          <a:p>
            <a:endParaRPr lang="en-GB" sz="4400" dirty="0"/>
          </a:p>
        </p:txBody>
      </p:sp>
    </p:spTree>
    <p:extLst>
      <p:ext uri="{BB962C8B-B14F-4D97-AF65-F5344CB8AC3E}">
        <p14:creationId xmlns:p14="http://schemas.microsoft.com/office/powerpoint/2010/main" val="250506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Rom 8:15 For you have not received a spirit of slavery leading to fear again, but you have received a </a:t>
            </a:r>
            <a:r>
              <a:rPr lang="en-GB" sz="4800" dirty="0">
                <a:solidFill>
                  <a:srgbClr val="FFFF00"/>
                </a:solidFill>
              </a:rPr>
              <a:t>spirit of adoption as sons</a:t>
            </a:r>
            <a:r>
              <a:rPr lang="en-GB" sz="4800" dirty="0"/>
              <a:t> by which we cry out, “Abba! Father!” 16 </a:t>
            </a:r>
            <a:r>
              <a:rPr lang="en-GB" sz="4800" dirty="0">
                <a:solidFill>
                  <a:srgbClr val="FFFF00"/>
                </a:solidFill>
              </a:rPr>
              <a:t>The Spirit Himself testifies</a:t>
            </a:r>
            <a:r>
              <a:rPr lang="en-GB" sz="4800" dirty="0"/>
              <a:t> with our spirit that we are </a:t>
            </a:r>
            <a:r>
              <a:rPr lang="en-GB" sz="4800" dirty="0">
                <a:solidFill>
                  <a:srgbClr val="FFFF00"/>
                </a:solidFill>
              </a:rPr>
              <a:t>children of God</a:t>
            </a:r>
            <a:r>
              <a:rPr lang="en-GB" sz="4800" dirty="0"/>
              <a:t>, </a:t>
            </a:r>
          </a:p>
        </p:txBody>
      </p:sp>
    </p:spTree>
    <p:extLst>
      <p:ext uri="{BB962C8B-B14F-4D97-AF65-F5344CB8AC3E}">
        <p14:creationId xmlns:p14="http://schemas.microsoft.com/office/powerpoint/2010/main" val="12834125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spcBef>
                <a:spcPts val="600"/>
              </a:spcBef>
            </a:pPr>
            <a:r>
              <a:rPr lang="en-GB" sz="4500" dirty="0"/>
              <a:t>Baptisms  </a:t>
            </a:r>
            <a:r>
              <a:rPr lang="en-GB" sz="4500" dirty="0" smtClean="0"/>
              <a:t>- Holy </a:t>
            </a:r>
            <a:r>
              <a:rPr lang="en-GB" sz="4500" dirty="0"/>
              <a:t>Spirit  Jesus  Father </a:t>
            </a:r>
            <a:endParaRPr lang="en-GB" sz="4500" dirty="0" smtClean="0"/>
          </a:p>
          <a:p>
            <a:pPr>
              <a:spcBef>
                <a:spcPts val="600"/>
              </a:spcBef>
            </a:pPr>
            <a:r>
              <a:rPr lang="en-GB" sz="4500" dirty="0" smtClean="0"/>
              <a:t>Holy </a:t>
            </a:r>
            <a:r>
              <a:rPr lang="en-GB" sz="4500" dirty="0"/>
              <a:t>Spirit </a:t>
            </a:r>
            <a:r>
              <a:rPr lang="en-GB" sz="4500" dirty="0" smtClean="0"/>
              <a:t>- Righteousness </a:t>
            </a:r>
            <a:r>
              <a:rPr lang="en-GB" sz="4500" dirty="0"/>
              <a:t>Peace </a:t>
            </a:r>
            <a:r>
              <a:rPr lang="en-GB" sz="4500" dirty="0" smtClean="0"/>
              <a:t>Joy</a:t>
            </a:r>
          </a:p>
          <a:p>
            <a:pPr>
              <a:spcBef>
                <a:spcPts val="600"/>
              </a:spcBef>
            </a:pPr>
            <a:r>
              <a:rPr lang="en-GB" sz="4500" dirty="0" smtClean="0"/>
              <a:t>Jesus - Way Truth Life </a:t>
            </a:r>
          </a:p>
          <a:p>
            <a:pPr>
              <a:spcBef>
                <a:spcPts val="600"/>
              </a:spcBef>
            </a:pPr>
            <a:r>
              <a:rPr lang="en-GB" sz="4500" dirty="0" smtClean="0"/>
              <a:t>Father - Judgement Justice Holiness </a:t>
            </a:r>
            <a:endParaRPr lang="en-GB" sz="4500" dirty="0"/>
          </a:p>
          <a:p>
            <a:pPr>
              <a:spcBef>
                <a:spcPts val="600"/>
              </a:spcBef>
            </a:pPr>
            <a:r>
              <a:rPr lang="en-GB" sz="4500" dirty="0" smtClean="0"/>
              <a:t>Clothed or skinned with armour </a:t>
            </a:r>
          </a:p>
          <a:p>
            <a:pPr>
              <a:spcBef>
                <a:spcPts val="600"/>
              </a:spcBef>
            </a:pPr>
            <a:r>
              <a:rPr lang="en-GB" sz="4500" dirty="0"/>
              <a:t>Rom 13:12 put on the </a:t>
            </a:r>
            <a:r>
              <a:rPr lang="en-GB" sz="4500" dirty="0" smtClean="0"/>
              <a:t>armour </a:t>
            </a:r>
            <a:r>
              <a:rPr lang="en-GB" sz="4500" dirty="0"/>
              <a:t>of </a:t>
            </a:r>
            <a:r>
              <a:rPr lang="en-GB" sz="4500" dirty="0" smtClean="0"/>
              <a:t>light</a:t>
            </a:r>
          </a:p>
          <a:p>
            <a:pPr>
              <a:spcBef>
                <a:spcPts val="600"/>
              </a:spcBef>
            </a:pPr>
            <a:r>
              <a:rPr lang="en-GB" sz="4500" dirty="0" smtClean="0"/>
              <a:t>2 </a:t>
            </a:r>
            <a:r>
              <a:rPr lang="en-GB" sz="4500" dirty="0" err="1" smtClean="0"/>
              <a:t>Cor</a:t>
            </a:r>
            <a:r>
              <a:rPr lang="en-GB" sz="4500" dirty="0" smtClean="0"/>
              <a:t> 6:7 amour of righteousness</a:t>
            </a:r>
          </a:p>
          <a:p>
            <a:pPr>
              <a:spcBef>
                <a:spcPts val="600"/>
              </a:spcBef>
            </a:pPr>
            <a:r>
              <a:rPr lang="en-GB" sz="4500" dirty="0" err="1" smtClean="0"/>
              <a:t>Eph</a:t>
            </a:r>
            <a:r>
              <a:rPr lang="en-GB" sz="4500" dirty="0"/>
              <a:t> 6:11 Put on the full </a:t>
            </a:r>
            <a:r>
              <a:rPr lang="en-GB" sz="4500" dirty="0" smtClean="0"/>
              <a:t>armour </a:t>
            </a:r>
            <a:r>
              <a:rPr lang="en-GB" sz="4500" dirty="0"/>
              <a:t>of God</a:t>
            </a:r>
          </a:p>
          <a:p>
            <a:endParaRPr lang="en-GB" sz="4400" dirty="0"/>
          </a:p>
        </p:txBody>
      </p:sp>
    </p:spTree>
    <p:extLst>
      <p:ext uri="{BB962C8B-B14F-4D97-AF65-F5344CB8AC3E}">
        <p14:creationId xmlns:p14="http://schemas.microsoft.com/office/powerpoint/2010/main" val="3684255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Rom </a:t>
            </a:r>
            <a:r>
              <a:rPr lang="en-GB" sz="4400" dirty="0" smtClean="0"/>
              <a:t>8:17 </a:t>
            </a:r>
            <a:r>
              <a:rPr lang="en-GB" sz="4400" dirty="0"/>
              <a:t>and if children, heirs also, </a:t>
            </a:r>
            <a:r>
              <a:rPr lang="en-GB" sz="4400" dirty="0">
                <a:solidFill>
                  <a:srgbClr val="FFFF00"/>
                </a:solidFill>
              </a:rPr>
              <a:t>heirs of God </a:t>
            </a:r>
            <a:r>
              <a:rPr lang="en-GB" sz="4400" dirty="0"/>
              <a:t>and </a:t>
            </a:r>
            <a:r>
              <a:rPr lang="en-GB" sz="4400" dirty="0">
                <a:solidFill>
                  <a:srgbClr val="FFFF00"/>
                </a:solidFill>
              </a:rPr>
              <a:t>fellow heirs with Christ</a:t>
            </a:r>
            <a:r>
              <a:rPr lang="en-GB" sz="4400" dirty="0"/>
              <a:t>, if indeed we suffer with Him so that we may also be glorified with Him</a:t>
            </a:r>
            <a:r>
              <a:rPr lang="en-GB" sz="4400" dirty="0" smtClean="0"/>
              <a:t>.</a:t>
            </a:r>
          </a:p>
          <a:p>
            <a:r>
              <a:rPr lang="en-GB" sz="4400" dirty="0"/>
              <a:t>Rom 8:19 For the anxious longing of the creation waits eagerly for the </a:t>
            </a:r>
            <a:r>
              <a:rPr lang="en-GB" sz="4400" dirty="0">
                <a:solidFill>
                  <a:srgbClr val="FFFF00"/>
                </a:solidFill>
              </a:rPr>
              <a:t>revealing of the sons of God</a:t>
            </a:r>
            <a:r>
              <a:rPr lang="en-GB" sz="4400" dirty="0"/>
              <a:t>. </a:t>
            </a:r>
            <a:endParaRPr lang="en-GB" sz="4400" dirty="0"/>
          </a:p>
        </p:txBody>
      </p:sp>
    </p:spTree>
    <p:extLst>
      <p:ext uri="{BB962C8B-B14F-4D97-AF65-F5344CB8AC3E}">
        <p14:creationId xmlns:p14="http://schemas.microsoft.com/office/powerpoint/2010/main" val="221900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Rom 8:20 </a:t>
            </a:r>
            <a:r>
              <a:rPr lang="en-GB" sz="4800" dirty="0"/>
              <a:t>For the creation was subjected to futility, not willingly, but because of Him who subjected it, in hope 21 that the creation itself also will be set free from its slavery to corruption into the </a:t>
            </a:r>
            <a:r>
              <a:rPr lang="en-GB" sz="4800" dirty="0">
                <a:solidFill>
                  <a:srgbClr val="FFFF00"/>
                </a:solidFill>
              </a:rPr>
              <a:t>freedom of the glory of the children of God</a:t>
            </a:r>
            <a:r>
              <a:rPr lang="en-GB" sz="4800" dirty="0"/>
              <a:t>. </a:t>
            </a:r>
            <a:endParaRPr lang="en-GB" sz="4800" dirty="0"/>
          </a:p>
        </p:txBody>
      </p:sp>
    </p:spTree>
    <p:extLst>
      <p:ext uri="{BB962C8B-B14F-4D97-AF65-F5344CB8AC3E}">
        <p14:creationId xmlns:p14="http://schemas.microsoft.com/office/powerpoint/2010/main" val="3052341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 3</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The Holy </a:t>
            </a:r>
            <a:r>
              <a:rPr lang="en-GB" sz="4400" dirty="0"/>
              <a:t>Spirit enthroned </a:t>
            </a:r>
            <a:r>
              <a:rPr lang="en-GB" sz="4400" dirty="0" smtClean="0"/>
              <a:t>in our spirit will lead and direct us to walk </a:t>
            </a:r>
            <a:r>
              <a:rPr lang="en-GB" sz="4400" dirty="0"/>
              <a:t>in His </a:t>
            </a:r>
            <a:r>
              <a:rPr lang="en-GB" sz="4400" dirty="0" smtClean="0"/>
              <a:t>ways</a:t>
            </a:r>
          </a:p>
          <a:p>
            <a:r>
              <a:rPr lang="en-GB" sz="4400" dirty="0" smtClean="0"/>
              <a:t>Holy Spirit gives us </a:t>
            </a:r>
            <a:r>
              <a:rPr lang="en-GB" sz="4400" dirty="0" smtClean="0"/>
              <a:t>direction, guidance </a:t>
            </a:r>
            <a:r>
              <a:rPr lang="en-GB" sz="4400" dirty="0"/>
              <a:t>and resources </a:t>
            </a:r>
            <a:endParaRPr lang="en-GB" sz="4400" dirty="0" smtClean="0"/>
          </a:p>
          <a:p>
            <a:r>
              <a:rPr lang="en-GB" sz="4400" dirty="0" smtClean="0"/>
              <a:t>Holy Spirit empowers us to be sons and equips us as overcomers for dominion</a:t>
            </a:r>
            <a:endParaRPr lang="en-GB" sz="4400" dirty="0" smtClean="0"/>
          </a:p>
        </p:txBody>
      </p:sp>
    </p:spTree>
    <p:extLst>
      <p:ext uri="{BB962C8B-B14F-4D97-AF65-F5344CB8AC3E}">
        <p14:creationId xmlns:p14="http://schemas.microsoft.com/office/powerpoint/2010/main" val="115307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pPr>
              <a:lnSpc>
                <a:spcPct val="110000"/>
              </a:lnSpc>
              <a:spcBef>
                <a:spcPts val="600"/>
              </a:spcBef>
            </a:pPr>
            <a:r>
              <a:rPr lang="en-GB" sz="4400" dirty="0" smtClean="0"/>
              <a:t>1 </a:t>
            </a:r>
            <a:r>
              <a:rPr lang="en-GB" sz="4400" dirty="0" err="1" smtClean="0"/>
              <a:t>Cor</a:t>
            </a:r>
            <a:r>
              <a:rPr lang="en-GB" sz="4400" dirty="0"/>
              <a:t> </a:t>
            </a:r>
            <a:r>
              <a:rPr lang="en-GB" sz="4400" dirty="0" smtClean="0"/>
              <a:t>6:17 </a:t>
            </a:r>
            <a:r>
              <a:rPr lang="en-GB" sz="4400" dirty="0"/>
              <a:t>But the one who joins himself to the Lord is one spirit with Him. </a:t>
            </a:r>
            <a:endParaRPr lang="en-GB" sz="4400" dirty="0" smtClean="0"/>
          </a:p>
          <a:p>
            <a:pPr>
              <a:lnSpc>
                <a:spcPct val="110000"/>
              </a:lnSpc>
              <a:spcBef>
                <a:spcPts val="600"/>
              </a:spcBef>
            </a:pPr>
            <a:r>
              <a:rPr lang="en-GB" sz="4400" dirty="0" smtClean="0"/>
              <a:t>We need to be joined in intimacy to be in relational oneness</a:t>
            </a:r>
            <a:endParaRPr lang="en-GB" sz="4400" dirty="0" smtClean="0"/>
          </a:p>
          <a:p>
            <a:pPr>
              <a:lnSpc>
                <a:spcPct val="110000"/>
              </a:lnSpc>
              <a:spcBef>
                <a:spcPts val="600"/>
              </a:spcBef>
            </a:pPr>
            <a:r>
              <a:rPr lang="en-GB" sz="4400" dirty="0"/>
              <a:t>O</a:t>
            </a:r>
            <a:r>
              <a:rPr lang="en-GB" sz="4400" dirty="0" smtClean="0"/>
              <a:t>neness can flow through </a:t>
            </a:r>
            <a:r>
              <a:rPr lang="en-GB" sz="4400" dirty="0" smtClean="0"/>
              <a:t>our spirit gates to our soul gates through our body gates</a:t>
            </a:r>
          </a:p>
          <a:p>
            <a:pPr>
              <a:lnSpc>
                <a:spcPct val="110000"/>
              </a:lnSpc>
              <a:spcBef>
                <a:spcPts val="600"/>
              </a:spcBef>
            </a:pPr>
            <a:r>
              <a:rPr lang="en-GB" sz="4400" dirty="0" smtClean="0"/>
              <a:t>A focus of power - vibrational </a:t>
            </a:r>
            <a:r>
              <a:rPr lang="en-GB" sz="4400" dirty="0" smtClean="0"/>
              <a:t>energy though our words and </a:t>
            </a:r>
            <a:r>
              <a:rPr lang="en-GB" sz="4400" dirty="0" smtClean="0"/>
              <a:t>our touch</a:t>
            </a:r>
            <a:endParaRPr lang="en-GB" sz="4400" dirty="0"/>
          </a:p>
        </p:txBody>
      </p:sp>
    </p:spTree>
    <p:extLst>
      <p:ext uri="{BB962C8B-B14F-4D97-AF65-F5344CB8AC3E}">
        <p14:creationId xmlns:p14="http://schemas.microsoft.com/office/powerpoint/2010/main" val="40928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 3</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We need to behold </a:t>
            </a:r>
            <a:r>
              <a:rPr lang="en-GB" sz="4400" dirty="0"/>
              <a:t>and become </a:t>
            </a:r>
            <a:r>
              <a:rPr lang="en-GB" sz="4400" dirty="0" smtClean="0"/>
              <a:t>like Him through close spirit contact</a:t>
            </a:r>
          </a:p>
          <a:p>
            <a:r>
              <a:rPr lang="en-GB" sz="4400" dirty="0" smtClean="0"/>
              <a:t>We need to </a:t>
            </a:r>
            <a:r>
              <a:rPr lang="en-GB" sz="4400" dirty="0"/>
              <a:t>be transformed and restored </a:t>
            </a:r>
            <a:r>
              <a:rPr lang="en-GB" sz="4400" dirty="0" smtClean="0"/>
              <a:t>through h</a:t>
            </a:r>
            <a:r>
              <a:rPr lang="en-GB" sz="4400" dirty="0" smtClean="0"/>
              <a:t>eart </a:t>
            </a:r>
            <a:r>
              <a:rPr lang="en-GB" sz="4400" dirty="0"/>
              <a:t>to heart </a:t>
            </a:r>
            <a:r>
              <a:rPr lang="en-GB" sz="4400" dirty="0" err="1" smtClean="0"/>
              <a:t>cardiogenesis</a:t>
            </a:r>
            <a:r>
              <a:rPr lang="en-GB" sz="4400" dirty="0" smtClean="0"/>
              <a:t> </a:t>
            </a:r>
          </a:p>
          <a:p>
            <a:r>
              <a:rPr lang="en-GB" sz="4400" dirty="0" smtClean="0"/>
              <a:t>My </a:t>
            </a:r>
            <a:r>
              <a:rPr lang="en-GB" sz="4400" dirty="0"/>
              <a:t>spirit must be </a:t>
            </a:r>
            <a:r>
              <a:rPr lang="en-GB" sz="4400" dirty="0" smtClean="0"/>
              <a:t>connected to and flowing from</a:t>
            </a:r>
            <a:r>
              <a:rPr lang="en-GB" sz="4400" dirty="0" smtClean="0"/>
              <a:t> </a:t>
            </a:r>
            <a:r>
              <a:rPr lang="en-GB" sz="4400" dirty="0"/>
              <a:t>heaven </a:t>
            </a:r>
            <a:endParaRPr lang="en-GB" sz="4400" dirty="0" smtClean="0"/>
          </a:p>
          <a:p>
            <a:r>
              <a:rPr lang="en-GB" sz="4400" dirty="0" smtClean="0"/>
              <a:t>So </a:t>
            </a:r>
            <a:r>
              <a:rPr lang="en-GB" sz="4400" dirty="0"/>
              <a:t>m</a:t>
            </a:r>
            <a:r>
              <a:rPr lang="en-GB" sz="4400" dirty="0" smtClean="0"/>
              <a:t>y </a:t>
            </a:r>
            <a:r>
              <a:rPr lang="en-GB" sz="4400" dirty="0"/>
              <a:t>heart can be subdued and tended and cultivated to be like </a:t>
            </a:r>
            <a:r>
              <a:rPr lang="en-GB" sz="4400" dirty="0" smtClean="0"/>
              <a:t>Eden </a:t>
            </a:r>
            <a:endParaRPr lang="en-GB" sz="4400" dirty="0"/>
          </a:p>
        </p:txBody>
      </p:sp>
    </p:spTree>
    <p:extLst>
      <p:ext uri="{BB962C8B-B14F-4D97-AF65-F5344CB8AC3E}">
        <p14:creationId xmlns:p14="http://schemas.microsoft.com/office/powerpoint/2010/main" val="252432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 3</a:t>
            </a:r>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smtClean="0"/>
              <a:t>Everything</a:t>
            </a:r>
            <a:r>
              <a:rPr lang="en-GB" sz="4400" dirty="0" smtClean="0"/>
              <a:t> </a:t>
            </a:r>
            <a:r>
              <a:rPr lang="en-GB" sz="4400" dirty="0"/>
              <a:t>starts with first love. </a:t>
            </a:r>
            <a:endParaRPr lang="en-GB" sz="4400" dirty="0" smtClean="0"/>
          </a:p>
          <a:p>
            <a:r>
              <a:rPr lang="en-GB" sz="4400" dirty="0" smtClean="0"/>
              <a:t>In relationship I </a:t>
            </a:r>
            <a:r>
              <a:rPr lang="en-GB" sz="4400" dirty="0"/>
              <a:t>can be the representation of the 4 faces of God on earth as it is in heaven. </a:t>
            </a:r>
            <a:endParaRPr lang="en-GB" sz="4400" dirty="0" smtClean="0"/>
          </a:p>
          <a:p>
            <a:r>
              <a:rPr lang="en-GB" sz="4400" dirty="0" smtClean="0"/>
              <a:t>I need to Embrace </a:t>
            </a:r>
            <a:r>
              <a:rPr lang="en-GB" sz="4400" dirty="0"/>
              <a:t>1st </a:t>
            </a:r>
            <a:r>
              <a:rPr lang="en-GB" sz="4400" dirty="0" smtClean="0"/>
              <a:t>love</a:t>
            </a:r>
            <a:endParaRPr lang="en-GB" sz="4400" dirty="0"/>
          </a:p>
          <a:p>
            <a:r>
              <a:rPr lang="en-GB" sz="4400" dirty="0"/>
              <a:t>I need to Embrace </a:t>
            </a:r>
            <a:r>
              <a:rPr lang="en-GB" sz="4400" dirty="0" smtClean="0"/>
              <a:t>Holy Spirit</a:t>
            </a:r>
          </a:p>
          <a:p>
            <a:r>
              <a:rPr lang="en-GB" sz="4400" dirty="0"/>
              <a:t>I need to </a:t>
            </a:r>
            <a:r>
              <a:rPr lang="en-GB" sz="4400" dirty="0" smtClean="0"/>
              <a:t>Embrace Jesus</a:t>
            </a:r>
          </a:p>
          <a:p>
            <a:r>
              <a:rPr lang="en-GB" sz="4400" dirty="0"/>
              <a:t>I need to Embrace </a:t>
            </a:r>
            <a:r>
              <a:rPr lang="en-GB" sz="4400" dirty="0" smtClean="0"/>
              <a:t>the Father</a:t>
            </a:r>
            <a:endParaRPr lang="en-GB" sz="4400" dirty="0"/>
          </a:p>
        </p:txBody>
      </p:sp>
    </p:spTree>
    <p:extLst>
      <p:ext uri="{BB962C8B-B14F-4D97-AF65-F5344CB8AC3E}">
        <p14:creationId xmlns:p14="http://schemas.microsoft.com/office/powerpoint/2010/main" val="411876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We are in Him, He is in us, we are joined and one yet still individual</a:t>
            </a:r>
          </a:p>
          <a:p>
            <a:r>
              <a:rPr lang="en-GB" sz="4400" dirty="0" smtClean="0"/>
              <a:t>Just </a:t>
            </a:r>
            <a:r>
              <a:rPr lang="en-GB" sz="4400" dirty="0"/>
              <a:t>as the sponge lies in the water, and the water fills the sponge, but the water is not the sponge and the sponge is not the water</a:t>
            </a:r>
            <a:r>
              <a:rPr lang="en-GB" sz="4400" dirty="0" smtClean="0"/>
              <a:t>, </a:t>
            </a:r>
            <a:r>
              <a:rPr lang="en-GB" sz="4400" dirty="0"/>
              <a:t>they ever remain different things, so children abide in Me and I in them. </a:t>
            </a:r>
          </a:p>
        </p:txBody>
      </p:sp>
    </p:spTree>
    <p:extLst>
      <p:ext uri="{BB962C8B-B14F-4D97-AF65-F5344CB8AC3E}">
        <p14:creationId xmlns:p14="http://schemas.microsoft.com/office/powerpoint/2010/main" val="216731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9779" name="Rectangle 3"/>
          <p:cNvSpPr>
            <a:spLocks noGrp="1" noChangeArrowheads="1"/>
          </p:cNvSpPr>
          <p:nvPr>
            <p:ph type="title"/>
          </p:nvPr>
        </p:nvSpPr>
        <p:spPr>
          <a:xfrm>
            <a:off x="468313" y="0"/>
            <a:ext cx="8229600" cy="760413"/>
          </a:xfrm>
          <a:noFill/>
          <a:ln/>
        </p:spPr>
        <p:txBody>
          <a:bodyPr lIns="0" tIns="0" rIns="0" bIns="0">
            <a:noAutofit/>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sz="5400" dirty="0">
              <a:solidFill>
                <a:schemeClr val="tx2"/>
              </a:solidFill>
            </a:endParaRPr>
          </a:p>
        </p:txBody>
      </p:sp>
      <p:sp>
        <p:nvSpPr>
          <p:cNvPr id="459778" name="Rectangle 2"/>
          <p:cNvSpPr>
            <a:spLocks noGrp="1" noChangeArrowheads="1"/>
          </p:cNvSpPr>
          <p:nvPr>
            <p:ph idx="1"/>
          </p:nvPr>
        </p:nvSpPr>
        <p:spPr>
          <a:xfrm>
            <a:off x="0" y="836713"/>
            <a:ext cx="9144000" cy="6021288"/>
          </a:xfrm>
          <a:noFill/>
          <a:ln/>
        </p:spPr>
        <p:txBody>
          <a:bodyPr lIns="0" tIns="0" rIns="0" bIns="0">
            <a:normAutofit/>
          </a:bodyPr>
          <a:lstStyle/>
          <a:p>
            <a:pPr>
              <a:lnSpc>
                <a:spcPct val="120000"/>
              </a:lnSpc>
              <a:spcBef>
                <a:spcPts val="600"/>
              </a:spcBef>
            </a:pPr>
            <a:r>
              <a:rPr lang="en-GB" sz="4800" dirty="0"/>
              <a:t>Engage the river </a:t>
            </a:r>
            <a:r>
              <a:rPr lang="en-GB" sz="4800" dirty="0" smtClean="0"/>
              <a:t>of life</a:t>
            </a:r>
          </a:p>
          <a:p>
            <a:pPr>
              <a:lnSpc>
                <a:spcPct val="120000"/>
              </a:lnSpc>
              <a:spcBef>
                <a:spcPts val="600"/>
              </a:spcBef>
            </a:pPr>
            <a:r>
              <a:rPr lang="en-GB" sz="4800" dirty="0" smtClean="0"/>
              <a:t>Be connected through </a:t>
            </a:r>
            <a:r>
              <a:rPr lang="en-GB" sz="4800" dirty="0" smtClean="0"/>
              <a:t>our </a:t>
            </a:r>
            <a:r>
              <a:rPr lang="en-GB" sz="4800" dirty="0" smtClean="0"/>
              <a:t>spirit to that flow of heavenly </a:t>
            </a:r>
            <a:r>
              <a:rPr lang="en-GB" sz="4800" dirty="0" smtClean="0"/>
              <a:t>life</a:t>
            </a:r>
          </a:p>
          <a:p>
            <a:pPr>
              <a:lnSpc>
                <a:spcPct val="120000"/>
              </a:lnSpc>
              <a:spcBef>
                <a:spcPts val="600"/>
              </a:spcBef>
            </a:pPr>
            <a:r>
              <a:rPr lang="en-GB" sz="4800" dirty="0" smtClean="0"/>
              <a:t>Be joined and one spirit</a:t>
            </a:r>
          </a:p>
          <a:p>
            <a:pPr>
              <a:lnSpc>
                <a:spcPct val="120000"/>
              </a:lnSpc>
              <a:spcBef>
                <a:spcPts val="600"/>
              </a:spcBef>
            </a:pPr>
            <a:r>
              <a:rPr lang="en-GB" sz="4800" dirty="0" smtClean="0"/>
              <a:t>Let’s get up close and personal with the Holy Spirit today</a:t>
            </a:r>
          </a:p>
          <a:p>
            <a:pPr>
              <a:lnSpc>
                <a:spcPct val="120000"/>
              </a:lnSpc>
              <a:spcBef>
                <a:spcPts val="600"/>
              </a:spcBef>
            </a:pPr>
            <a:endParaRPr lang="en-GB" sz="4800" dirty="0" smtClean="0"/>
          </a:p>
        </p:txBody>
      </p:sp>
    </p:spTree>
    <p:extLst>
      <p:ext uri="{BB962C8B-B14F-4D97-AF65-F5344CB8AC3E}">
        <p14:creationId xmlns:p14="http://schemas.microsoft.com/office/powerpoint/2010/main" val="413997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97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97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97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78"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He will untether you from being earthbound</a:t>
            </a:r>
          </a:p>
          <a:p>
            <a:r>
              <a:rPr lang="en-GB" sz="4400" dirty="0"/>
              <a:t>He will release you to be unlimited</a:t>
            </a:r>
          </a:p>
          <a:p>
            <a:r>
              <a:rPr lang="en-GB" sz="4400" dirty="0" smtClean="0"/>
              <a:t>He </a:t>
            </a:r>
            <a:r>
              <a:rPr lang="en-GB" sz="4400" dirty="0" smtClean="0"/>
              <a:t>will take </a:t>
            </a:r>
            <a:r>
              <a:rPr lang="en-GB" sz="4400" dirty="0" smtClean="0"/>
              <a:t>you</a:t>
            </a:r>
            <a:r>
              <a:rPr lang="en-GB" sz="4400" dirty="0" smtClean="0"/>
              <a:t> </a:t>
            </a:r>
            <a:r>
              <a:rPr lang="en-GB" sz="4400" dirty="0" smtClean="0"/>
              <a:t>out into the creativity of the universe</a:t>
            </a:r>
          </a:p>
          <a:p>
            <a:r>
              <a:rPr lang="en-GB" sz="4400" dirty="0" smtClean="0"/>
              <a:t>He will take you </a:t>
            </a:r>
            <a:r>
              <a:rPr lang="en-GB" sz="4400" dirty="0" smtClean="0"/>
              <a:t>flying </a:t>
            </a:r>
            <a:r>
              <a:rPr lang="en-GB" sz="4400" dirty="0" smtClean="0"/>
              <a:t>into new realms of creativity experience</a:t>
            </a:r>
          </a:p>
          <a:p>
            <a:r>
              <a:rPr lang="en-GB" sz="4400" dirty="0" smtClean="0"/>
              <a:t>He will equip and empower you</a:t>
            </a:r>
            <a:endParaRPr lang="en-GB" sz="4400" dirty="0"/>
          </a:p>
        </p:txBody>
      </p:sp>
    </p:spTree>
    <p:extLst>
      <p:ext uri="{BB962C8B-B14F-4D97-AF65-F5344CB8AC3E}">
        <p14:creationId xmlns:p14="http://schemas.microsoft.com/office/powerpoint/2010/main" val="56940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8136"/>
          <a:stretch/>
        </p:blipFill>
        <p:spPr>
          <a:xfrm>
            <a:off x="0" y="0"/>
            <a:ext cx="9162140" cy="6858000"/>
          </a:xfrm>
          <a:effectLst/>
        </p:spPr>
      </p:pic>
    </p:spTree>
    <p:extLst>
      <p:ext uri="{BB962C8B-B14F-4D97-AF65-F5344CB8AC3E}">
        <p14:creationId xmlns:p14="http://schemas.microsoft.com/office/powerpoint/2010/main" val="1551559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Isa </a:t>
            </a:r>
            <a:r>
              <a:rPr lang="en-GB" sz="4800" dirty="0"/>
              <a:t>12:2 “Behold, </a:t>
            </a:r>
            <a:r>
              <a:rPr lang="en-GB" sz="4800" dirty="0">
                <a:solidFill>
                  <a:srgbClr val="FFFF00"/>
                </a:solidFill>
              </a:rPr>
              <a:t>God is my </a:t>
            </a:r>
            <a:r>
              <a:rPr lang="en-GB" sz="4800" dirty="0" smtClean="0">
                <a:solidFill>
                  <a:srgbClr val="FFFF00"/>
                </a:solidFill>
              </a:rPr>
              <a:t>salvation</a:t>
            </a:r>
            <a:r>
              <a:rPr lang="en-GB" sz="4800" dirty="0" smtClean="0"/>
              <a:t>, I </a:t>
            </a:r>
            <a:r>
              <a:rPr lang="en-GB" sz="4800" dirty="0"/>
              <a:t>will trust and not be </a:t>
            </a:r>
            <a:r>
              <a:rPr lang="en-GB" sz="4800" dirty="0" smtClean="0"/>
              <a:t>afraid; For </a:t>
            </a:r>
            <a:r>
              <a:rPr lang="en-GB" sz="4800" dirty="0"/>
              <a:t>the Lord God is my strength and </a:t>
            </a:r>
            <a:r>
              <a:rPr lang="en-GB" sz="4800" dirty="0" smtClean="0"/>
              <a:t>song, And </a:t>
            </a:r>
            <a:r>
              <a:rPr lang="en-GB" sz="4800" dirty="0"/>
              <a:t>He has become my salvation</a:t>
            </a:r>
            <a:r>
              <a:rPr lang="en-GB" sz="4800" dirty="0" smtClean="0"/>
              <a:t>.” 3 </a:t>
            </a:r>
            <a:r>
              <a:rPr lang="en-GB" sz="4800" dirty="0"/>
              <a:t>Therefore you will </a:t>
            </a:r>
            <a:r>
              <a:rPr lang="en-GB" sz="4800" dirty="0">
                <a:solidFill>
                  <a:srgbClr val="FFFF00"/>
                </a:solidFill>
              </a:rPr>
              <a:t>joyously draw </a:t>
            </a:r>
            <a:r>
              <a:rPr lang="en-GB" sz="4800" dirty="0" smtClean="0">
                <a:solidFill>
                  <a:srgbClr val="FFFF00"/>
                </a:solidFill>
              </a:rPr>
              <a:t>water from </a:t>
            </a:r>
            <a:r>
              <a:rPr lang="en-GB" sz="4800" dirty="0">
                <a:solidFill>
                  <a:srgbClr val="FFFF00"/>
                </a:solidFill>
              </a:rPr>
              <a:t>the springs of salvation.</a:t>
            </a:r>
          </a:p>
        </p:txBody>
      </p:sp>
    </p:spTree>
    <p:extLst>
      <p:ext uri="{BB962C8B-B14F-4D97-AF65-F5344CB8AC3E}">
        <p14:creationId xmlns:p14="http://schemas.microsoft.com/office/powerpoint/2010/main" val="9014299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3795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093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7833"/>
                    </a14:imgEffect>
                    <a14:imgEffect>
                      <a14:brightnessContrast contrast="-1000"/>
                    </a14:imgEffect>
                  </a14:imgLayer>
                </a14:imgProps>
              </a:ext>
              <a:ext uri="{28A0092B-C50C-407E-A947-70E740481C1C}">
                <a14:useLocalDpi xmlns:a14="http://schemas.microsoft.com/office/drawing/2010/main" val="0"/>
              </a:ext>
            </a:extLst>
          </a:blip>
          <a:srcRect l="35752" r="36648"/>
          <a:stretch/>
        </p:blipFill>
        <p:spPr bwMode="auto">
          <a:xfrm>
            <a:off x="0" y="14028"/>
            <a:ext cx="9144000" cy="6881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7522" y="14028"/>
            <a:ext cx="3911096" cy="6870494"/>
          </a:xfrm>
        </p:spPr>
      </p:pic>
    </p:spTree>
    <p:extLst>
      <p:ext uri="{BB962C8B-B14F-4D97-AF65-F5344CB8AC3E}">
        <p14:creationId xmlns:p14="http://schemas.microsoft.com/office/powerpoint/2010/main" val="18195129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1676"/>
            <a:ext cx="8784976" cy="994122"/>
          </a:xfrm>
        </p:spPr>
        <p:txBody>
          <a:bodyPr/>
          <a:lstStyle/>
          <a:p>
            <a:r>
              <a:rPr lang="en-GB" dirty="0">
                <a:effectLst>
                  <a:outerShdw blurRad="38100" dist="38100" dir="2700000" algn="tl">
                    <a:srgbClr val="000000"/>
                  </a:outerShdw>
                </a:effectLst>
              </a:rPr>
              <a:t>First Love House of God </a:t>
            </a:r>
            <a:r>
              <a:rPr lang="en-GB" dirty="0" smtClean="0">
                <a:effectLst>
                  <a:outerShdw blurRad="38100" dist="38100" dir="2700000" algn="tl">
                    <a:srgbClr val="000000"/>
                  </a:outerShdw>
                </a:effectLst>
              </a:rPr>
              <a:t>1</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80626" cy="6810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21124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563"/>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05 Track 5.mp3">
            <a:hlinkClick r:id="" action="ppaction://media"/>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5"/>
          <a:stretch>
            <a:fillRect/>
          </a:stretch>
        </p:blipFill>
        <p:spPr>
          <a:xfrm>
            <a:off x="645331" y="6181253"/>
            <a:ext cx="406400" cy="406400"/>
          </a:xfrm>
          <a:prstGeom prst="rect">
            <a:avLst/>
          </a:prstGeom>
        </p:spPr>
      </p:pic>
    </p:spTree>
    <p:extLst>
      <p:ext uri="{BB962C8B-B14F-4D97-AF65-F5344CB8AC3E}">
        <p14:creationId xmlns:p14="http://schemas.microsoft.com/office/powerpoint/2010/main" val="5815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400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3750" numSld="6"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Close your eyes</a:t>
            </a:r>
          </a:p>
          <a:p>
            <a:r>
              <a:rPr lang="en-GB" sz="4400" dirty="0" smtClean="0"/>
              <a:t>Begin to think about that door</a:t>
            </a:r>
          </a:p>
          <a:p>
            <a:r>
              <a:rPr lang="en-GB" sz="4400" dirty="0" smtClean="0"/>
              <a:t>Activate your imagination as the doorway to encounter</a:t>
            </a:r>
          </a:p>
          <a:p>
            <a:r>
              <a:rPr lang="en-GB" sz="4400" dirty="0" smtClean="0"/>
              <a:t>Picture the door reach out and open the door</a:t>
            </a:r>
          </a:p>
          <a:p>
            <a:r>
              <a:rPr lang="en-GB" sz="4400" dirty="0" smtClean="0"/>
              <a:t>The river is flowing God starts to envelope you</a:t>
            </a:r>
            <a:endParaRPr lang="en-GB" sz="4400" dirty="0"/>
          </a:p>
        </p:txBody>
      </p:sp>
    </p:spTree>
    <p:extLst>
      <p:ext uri="{BB962C8B-B14F-4D97-AF65-F5344CB8AC3E}">
        <p14:creationId xmlns:p14="http://schemas.microsoft.com/office/powerpoint/2010/main" val="2018081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Invite the Holy Spirit to embrace you</a:t>
            </a:r>
          </a:p>
          <a:p>
            <a:r>
              <a:rPr lang="en-GB" sz="4400" dirty="0" smtClean="0"/>
              <a:t>Let Him reveal himself to you</a:t>
            </a:r>
          </a:p>
          <a:p>
            <a:r>
              <a:rPr lang="en-GB" sz="4400" dirty="0" smtClean="0"/>
              <a:t>Let Him surround </a:t>
            </a:r>
            <a:r>
              <a:rPr lang="en-GB" sz="4400" dirty="0"/>
              <a:t>you </a:t>
            </a:r>
            <a:r>
              <a:rPr lang="en-GB" sz="4400" dirty="0" smtClean="0"/>
              <a:t>and join with you</a:t>
            </a:r>
            <a:endParaRPr lang="en-GB" sz="4400" dirty="0" smtClean="0"/>
          </a:p>
          <a:p>
            <a:r>
              <a:rPr lang="en-GB" sz="4400" dirty="0" smtClean="0"/>
              <a:t>Feel </a:t>
            </a:r>
            <a:r>
              <a:rPr lang="en-GB" sz="4400" dirty="0"/>
              <a:t>the light energy </a:t>
            </a:r>
            <a:r>
              <a:rPr lang="en-GB" sz="4400" dirty="0" smtClean="0"/>
              <a:t>His </a:t>
            </a:r>
            <a:r>
              <a:rPr lang="en-GB" sz="4400" dirty="0"/>
              <a:t>vibrational frequency energising you.</a:t>
            </a:r>
          </a:p>
          <a:p>
            <a:r>
              <a:rPr lang="en-GB" sz="4400" dirty="0"/>
              <a:t>Feel </a:t>
            </a:r>
            <a:r>
              <a:rPr lang="en-GB" sz="4400" dirty="0" smtClean="0"/>
              <a:t>Him touch your whole being feel restoration and renewal</a:t>
            </a:r>
            <a:endParaRPr lang="en-GB" sz="4400" dirty="0"/>
          </a:p>
        </p:txBody>
      </p:sp>
    </p:spTree>
    <p:extLst>
      <p:ext uri="{BB962C8B-B14F-4D97-AF65-F5344CB8AC3E}">
        <p14:creationId xmlns:p14="http://schemas.microsoft.com/office/powerpoint/2010/main" val="33659106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Feel </a:t>
            </a:r>
            <a:r>
              <a:rPr lang="en-GB" sz="4400" dirty="0" smtClean="0"/>
              <a:t>the presence of peace let that peace rest on you and </a:t>
            </a:r>
            <a:r>
              <a:rPr lang="en-GB" sz="4400" dirty="0" smtClean="0"/>
              <a:t>fill you</a:t>
            </a:r>
            <a:endParaRPr lang="en-GB" sz="4400" dirty="0" smtClean="0"/>
          </a:p>
          <a:p>
            <a:r>
              <a:rPr lang="en-GB" sz="4400" dirty="0" smtClean="0"/>
              <a:t>Feel His joy fill you let that joy bubble up in you like a fountain springing up to effervescent abundant overflowing wellbeing </a:t>
            </a:r>
            <a:endParaRPr lang="en-GB" sz="4400" dirty="0" smtClean="0"/>
          </a:p>
          <a:p>
            <a:r>
              <a:rPr lang="en-GB" sz="4400" dirty="0" smtClean="0"/>
              <a:t>Let </a:t>
            </a:r>
            <a:r>
              <a:rPr lang="en-GB" sz="4400" dirty="0"/>
              <a:t>Him reveal </a:t>
            </a:r>
            <a:r>
              <a:rPr lang="en-GB" sz="4400" dirty="0" smtClean="0"/>
              <a:t>Himself </a:t>
            </a:r>
            <a:r>
              <a:rPr lang="en-GB" sz="4400" dirty="0"/>
              <a:t>to your spirit</a:t>
            </a:r>
          </a:p>
          <a:p>
            <a:pPr>
              <a:lnSpc>
                <a:spcPct val="120000"/>
              </a:lnSpc>
              <a:spcBef>
                <a:spcPts val="600"/>
              </a:spcBef>
            </a:pPr>
            <a:r>
              <a:rPr lang="en-GB" sz="4400" dirty="0"/>
              <a:t>Let Him reveal His amazing thoughts about </a:t>
            </a:r>
            <a:r>
              <a:rPr lang="en-GB" sz="4400" dirty="0" smtClean="0"/>
              <a:t>you</a:t>
            </a:r>
            <a:endParaRPr lang="en-GB" sz="4400" dirty="0"/>
          </a:p>
        </p:txBody>
      </p:sp>
    </p:spTree>
    <p:extLst>
      <p:ext uri="{BB962C8B-B14F-4D97-AF65-F5344CB8AC3E}">
        <p14:creationId xmlns:p14="http://schemas.microsoft.com/office/powerpoint/2010/main" val="31052629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20000"/>
              </a:lnSpc>
              <a:spcBef>
                <a:spcPts val="600"/>
              </a:spcBef>
            </a:pPr>
            <a:r>
              <a:rPr lang="en-GB" sz="4400" dirty="0"/>
              <a:t>Let Him fill you with His </a:t>
            </a:r>
            <a:r>
              <a:rPr lang="en-GB" sz="4400" dirty="0" smtClean="0"/>
              <a:t>wisdom</a:t>
            </a:r>
          </a:p>
          <a:p>
            <a:pPr>
              <a:lnSpc>
                <a:spcPct val="120000"/>
              </a:lnSpc>
              <a:spcBef>
                <a:spcPts val="600"/>
              </a:spcBef>
            </a:pPr>
            <a:r>
              <a:rPr lang="en-GB" sz="4400" dirty="0" smtClean="0"/>
              <a:t>Let Him remind your of God’s words about you</a:t>
            </a:r>
            <a:endParaRPr lang="en-GB" sz="4400" dirty="0"/>
          </a:p>
          <a:p>
            <a:pPr>
              <a:lnSpc>
                <a:spcPct val="120000"/>
              </a:lnSpc>
              <a:spcBef>
                <a:spcPts val="600"/>
              </a:spcBef>
            </a:pPr>
            <a:r>
              <a:rPr lang="en-GB" sz="4400" dirty="0" smtClean="0"/>
              <a:t>Let Him empower you</a:t>
            </a:r>
          </a:p>
          <a:p>
            <a:pPr>
              <a:lnSpc>
                <a:spcPct val="120000"/>
              </a:lnSpc>
              <a:spcBef>
                <a:spcPts val="600"/>
              </a:spcBef>
            </a:pPr>
            <a:r>
              <a:rPr lang="en-GB" sz="4400" dirty="0" smtClean="0"/>
              <a:t>Let Him release His supernatural gifts and abilities to come upon on you</a:t>
            </a:r>
          </a:p>
          <a:p>
            <a:pPr>
              <a:lnSpc>
                <a:spcPct val="120000"/>
              </a:lnSpc>
              <a:spcBef>
                <a:spcPts val="600"/>
              </a:spcBef>
            </a:pPr>
            <a:r>
              <a:rPr lang="en-GB" sz="4400" dirty="0" smtClean="0"/>
              <a:t>Feel His equipping and empowerment</a:t>
            </a:r>
          </a:p>
          <a:p>
            <a:pPr marL="0" indent="0">
              <a:buNone/>
            </a:pPr>
            <a:endParaRPr lang="en-GB" sz="4400" dirty="0"/>
          </a:p>
          <a:p>
            <a:endParaRPr lang="en-GB" sz="4400" dirty="0" smtClean="0"/>
          </a:p>
        </p:txBody>
      </p:sp>
    </p:spTree>
    <p:extLst>
      <p:ext uri="{BB962C8B-B14F-4D97-AF65-F5344CB8AC3E}">
        <p14:creationId xmlns:p14="http://schemas.microsoft.com/office/powerpoint/2010/main" val="42293029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926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930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 </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First Love is about an up close and personal relational encounter with God</a:t>
            </a:r>
          </a:p>
          <a:p>
            <a:r>
              <a:rPr lang="en-GB" sz="4400" dirty="0" smtClean="0"/>
              <a:t>With the Holy Spirit, Jesus and the Father to get to </a:t>
            </a:r>
            <a:r>
              <a:rPr lang="en-GB" sz="4400" dirty="0" smtClean="0">
                <a:solidFill>
                  <a:srgbClr val="FFFF00"/>
                </a:solidFill>
              </a:rPr>
              <a:t>know them </a:t>
            </a:r>
            <a:r>
              <a:rPr lang="en-GB" sz="4400" dirty="0" smtClean="0"/>
              <a:t>intimately and personally</a:t>
            </a:r>
          </a:p>
          <a:p>
            <a:r>
              <a:rPr lang="en-GB" sz="4400" dirty="0" smtClean="0"/>
              <a:t>Know their frequencies, fragrances, characters, personalities</a:t>
            </a:r>
          </a:p>
        </p:txBody>
      </p:sp>
    </p:spTree>
    <p:extLst>
      <p:ext uri="{BB962C8B-B14F-4D97-AF65-F5344CB8AC3E}">
        <p14:creationId xmlns:p14="http://schemas.microsoft.com/office/powerpoint/2010/main" val="338067267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65233"/>
            <a:ext cx="9144000" cy="69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02 Track 2.mp3">
            <a:hlinkClick r:id="" action="ppaction://media"/>
          </p:cNvPr>
          <p:cNvPicPr>
            <a:picLocks noChangeAspect="1"/>
          </p:cNvPicPr>
          <p:nvPr>
            <a:audioFile r:link="rId2"/>
            <p:extLst>
              <p:ext uri="{DAA4B4D4-6D71-4841-9C94-3DE7FCFB9230}">
                <p14:media xmlns:p14="http://schemas.microsoft.com/office/powerpoint/2010/main" r:embed="rId1">
                  <p14:fade in="1500"/>
                </p14:media>
              </p:ext>
            </p:extLst>
          </p:nvPr>
        </p:nvPicPr>
        <p:blipFill>
          <a:blip r:embed="rId5"/>
          <a:stretch>
            <a:fillRect/>
          </a:stretch>
        </p:blipFill>
        <p:spPr>
          <a:xfrm>
            <a:off x="1589387" y="5883841"/>
            <a:ext cx="406400" cy="406400"/>
          </a:xfrm>
          <a:prstGeom prst="rect">
            <a:avLst/>
          </a:prstGeom>
        </p:spPr>
      </p:pic>
    </p:spTree>
    <p:extLst>
      <p:ext uri="{BB962C8B-B14F-4D97-AF65-F5344CB8AC3E}">
        <p14:creationId xmlns:p14="http://schemas.microsoft.com/office/powerpoint/2010/main" val="232427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20000"/>
              </a:lnSpc>
              <a:spcBef>
                <a:spcPts val="600"/>
              </a:spcBef>
            </a:pPr>
            <a:r>
              <a:rPr lang="en-GB" sz="4400" dirty="0"/>
              <a:t>Let Him release you from the limits of your own mind and </a:t>
            </a:r>
            <a:r>
              <a:rPr lang="en-GB" sz="4400" dirty="0" smtClean="0"/>
              <a:t>past experience</a:t>
            </a:r>
            <a:endParaRPr lang="en-GB" sz="4400" dirty="0" smtClean="0"/>
          </a:p>
          <a:p>
            <a:pPr>
              <a:lnSpc>
                <a:spcPct val="120000"/>
              </a:lnSpc>
              <a:spcBef>
                <a:spcPts val="600"/>
              </a:spcBef>
            </a:pPr>
            <a:r>
              <a:rPr lang="en-GB" sz="4400" dirty="0"/>
              <a:t>Let Him untether you from being earthbound</a:t>
            </a:r>
          </a:p>
          <a:p>
            <a:pPr>
              <a:lnSpc>
                <a:spcPct val="120000"/>
              </a:lnSpc>
              <a:spcBef>
                <a:spcPts val="600"/>
              </a:spcBef>
            </a:pPr>
            <a:r>
              <a:rPr lang="en-GB" sz="4400" dirty="0" smtClean="0"/>
              <a:t>He </a:t>
            </a:r>
            <a:r>
              <a:rPr lang="en-GB" sz="4400" dirty="0"/>
              <a:t>will take </a:t>
            </a:r>
            <a:r>
              <a:rPr lang="en-GB" sz="4400" dirty="0" smtClean="0"/>
              <a:t>you </a:t>
            </a:r>
            <a:r>
              <a:rPr lang="en-GB" sz="4400" dirty="0"/>
              <a:t>out into the creativity of the universe</a:t>
            </a:r>
          </a:p>
          <a:p>
            <a:pPr>
              <a:lnSpc>
                <a:spcPct val="120000"/>
              </a:lnSpc>
              <a:spcBef>
                <a:spcPts val="600"/>
              </a:spcBef>
            </a:pPr>
            <a:r>
              <a:rPr lang="en-GB" sz="4400" dirty="0"/>
              <a:t>He will take you flying free into new realms of creativity </a:t>
            </a:r>
            <a:r>
              <a:rPr lang="en-GB" sz="4400" dirty="0" smtClean="0"/>
              <a:t>experience</a:t>
            </a:r>
            <a:endParaRPr lang="en-GB" sz="4400" dirty="0"/>
          </a:p>
          <a:p>
            <a:pPr>
              <a:lnSpc>
                <a:spcPct val="120000"/>
              </a:lnSpc>
              <a:spcBef>
                <a:spcPts val="600"/>
              </a:spcBef>
            </a:pPr>
            <a:endParaRPr lang="en-GB" sz="4400" dirty="0"/>
          </a:p>
        </p:txBody>
      </p:sp>
    </p:spTree>
    <p:extLst>
      <p:ext uri="{BB962C8B-B14F-4D97-AF65-F5344CB8AC3E}">
        <p14:creationId xmlns:p14="http://schemas.microsoft.com/office/powerpoint/2010/main" val="33557789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20000"/>
              </a:lnSpc>
              <a:spcBef>
                <a:spcPts val="600"/>
              </a:spcBef>
            </a:pPr>
            <a:r>
              <a:rPr lang="en-GB" sz="4400" dirty="0"/>
              <a:t>A </a:t>
            </a:r>
            <a:r>
              <a:rPr lang="en-GB" sz="4400" dirty="0" smtClean="0"/>
              <a:t>heavenly portal </a:t>
            </a:r>
            <a:r>
              <a:rPr lang="en-GB" sz="4400" dirty="0"/>
              <a:t>is </a:t>
            </a:r>
            <a:r>
              <a:rPr lang="en-GB" sz="4400" dirty="0" smtClean="0"/>
              <a:t>opening to a new dimension of experience</a:t>
            </a:r>
            <a:endParaRPr lang="en-GB" sz="4400" dirty="0"/>
          </a:p>
          <a:p>
            <a:pPr>
              <a:lnSpc>
                <a:spcPct val="120000"/>
              </a:lnSpc>
              <a:spcBef>
                <a:spcPts val="600"/>
              </a:spcBef>
            </a:pPr>
            <a:r>
              <a:rPr lang="en-GB" sz="4400" dirty="0" smtClean="0"/>
              <a:t>Activate </a:t>
            </a:r>
            <a:r>
              <a:rPr lang="en-GB" sz="4400" dirty="0" smtClean="0"/>
              <a:t>your imagination as a doorway </a:t>
            </a:r>
            <a:r>
              <a:rPr lang="en-GB" sz="4400" dirty="0" smtClean="0"/>
              <a:t>to a new creative </a:t>
            </a:r>
            <a:r>
              <a:rPr lang="en-GB" sz="4400" dirty="0" smtClean="0"/>
              <a:t>encounter with </a:t>
            </a:r>
            <a:r>
              <a:rPr lang="en-GB" sz="4400" dirty="0" smtClean="0"/>
              <a:t>God</a:t>
            </a:r>
          </a:p>
          <a:p>
            <a:pPr>
              <a:lnSpc>
                <a:spcPct val="120000"/>
              </a:lnSpc>
              <a:spcBef>
                <a:spcPts val="600"/>
              </a:spcBef>
            </a:pPr>
            <a:r>
              <a:rPr lang="en-GB" sz="4400" dirty="0" smtClean="0"/>
              <a:t>Let Him lead you through that portal untethered free to fly</a:t>
            </a:r>
            <a:endParaRPr lang="en-GB" sz="4400" dirty="0" smtClean="0"/>
          </a:p>
        </p:txBody>
      </p:sp>
    </p:spTree>
    <p:extLst>
      <p:ext uri="{BB962C8B-B14F-4D97-AF65-F5344CB8AC3E}">
        <p14:creationId xmlns:p14="http://schemas.microsoft.com/office/powerpoint/2010/main" val="220771765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58754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874" cy="6857999"/>
          </a:xfrm>
          <a:prstGeom prst="rect">
            <a:avLst/>
          </a:prstGeom>
        </p:spPr>
      </p:pic>
    </p:spTree>
    <p:extLst>
      <p:ext uri="{BB962C8B-B14F-4D97-AF65-F5344CB8AC3E}">
        <p14:creationId xmlns:p14="http://schemas.microsoft.com/office/powerpoint/2010/main" val="6456101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4000" cy="6846340"/>
          </a:xfrm>
          <a:effectLst/>
        </p:spPr>
      </p:pic>
    </p:spTree>
    <p:extLst>
      <p:ext uri="{BB962C8B-B14F-4D97-AF65-F5344CB8AC3E}">
        <p14:creationId xmlns:p14="http://schemas.microsoft.com/office/powerpoint/2010/main" val="30772299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812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6646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302077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224237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John </a:t>
            </a:r>
            <a:r>
              <a:rPr lang="en-GB" sz="4400" dirty="0"/>
              <a:t>7:38 38 He who believes in Me, as the Scripture said, ‘From his innermost being will flow rivers of living water.’” 39 But this He spoke </a:t>
            </a:r>
            <a:r>
              <a:rPr lang="en-GB" sz="4400" dirty="0">
                <a:solidFill>
                  <a:srgbClr val="FFFF00"/>
                </a:solidFill>
              </a:rPr>
              <a:t>of the Spirit,</a:t>
            </a:r>
            <a:endParaRPr lang="en-GB" sz="4400" dirty="0" smtClean="0">
              <a:solidFill>
                <a:srgbClr val="FFFF00"/>
              </a:solidFill>
            </a:endParaRPr>
          </a:p>
          <a:p>
            <a:r>
              <a:rPr lang="en-GB" sz="4400" dirty="0" smtClean="0"/>
              <a:t>God </a:t>
            </a:r>
            <a:r>
              <a:rPr lang="en-GB" sz="4400" dirty="0"/>
              <a:t>the Spirit is the </a:t>
            </a:r>
            <a:r>
              <a:rPr lang="en-GB" sz="4400" dirty="0" smtClean="0"/>
              <a:t>river</a:t>
            </a:r>
            <a:r>
              <a:rPr lang="en-GB" sz="4400" dirty="0"/>
              <a:t> </a:t>
            </a:r>
            <a:r>
              <a:rPr lang="en-GB" sz="4400" dirty="0" smtClean="0"/>
              <a:t>and we can encounter Him in the </a:t>
            </a:r>
            <a:r>
              <a:rPr lang="en-GB" sz="4400" dirty="0" smtClean="0"/>
              <a:t>river</a:t>
            </a:r>
          </a:p>
          <a:p>
            <a:r>
              <a:rPr lang="en-GB" sz="4400" dirty="0" smtClean="0"/>
              <a:t>He can flow through us to the world</a:t>
            </a:r>
            <a:endParaRPr lang="en-GB" sz="4400" dirty="0"/>
          </a:p>
        </p:txBody>
      </p:sp>
    </p:spTree>
    <p:extLst>
      <p:ext uri="{BB962C8B-B14F-4D97-AF65-F5344CB8AC3E}">
        <p14:creationId xmlns:p14="http://schemas.microsoft.com/office/powerpoint/2010/main" val="25477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6709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Let </a:t>
            </a:r>
            <a:r>
              <a:rPr lang="en-GB" sz="4400" dirty="0"/>
              <a:t>it energise you</a:t>
            </a:r>
          </a:p>
          <a:p>
            <a:r>
              <a:rPr lang="en-GB" sz="4400" dirty="0" smtClean="0"/>
              <a:t>Let it cleanse you and wash you from the inside out</a:t>
            </a:r>
          </a:p>
          <a:p>
            <a:endParaRPr lang="en-GB" sz="4400" dirty="0"/>
          </a:p>
        </p:txBody>
      </p:sp>
    </p:spTree>
    <p:extLst>
      <p:ext uri="{BB962C8B-B14F-4D97-AF65-F5344CB8AC3E}">
        <p14:creationId xmlns:p14="http://schemas.microsoft.com/office/powerpoint/2010/main" val="38898173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63"/>
            <a:ext cx="9144000" cy="691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0825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0 Track 10.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56056" y="5952245"/>
            <a:ext cx="406400" cy="406400"/>
          </a:xfr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540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000" numSld="21"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t>Begin to open that door </a:t>
            </a:r>
          </a:p>
          <a:p>
            <a:r>
              <a:rPr lang="en-GB" sz="4800" dirty="0" smtClean="0"/>
              <a:t>Let God’s presence embrace you</a:t>
            </a:r>
          </a:p>
          <a:p>
            <a:r>
              <a:rPr lang="en-GB" sz="4800" dirty="0" smtClean="0"/>
              <a:t>Feel His love joy and peace</a:t>
            </a:r>
          </a:p>
          <a:p>
            <a:r>
              <a:rPr lang="en-GB" sz="4800" dirty="0" smtClean="0"/>
              <a:t>The river of life is flowing from that first love gate</a:t>
            </a:r>
            <a:endParaRPr lang="en-GB" sz="4800" dirty="0"/>
          </a:p>
        </p:txBody>
      </p:sp>
    </p:spTree>
    <p:extLst>
      <p:ext uri="{BB962C8B-B14F-4D97-AF65-F5344CB8AC3E}">
        <p14:creationId xmlns:p14="http://schemas.microsoft.com/office/powerpoint/2010/main" val="12870837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Begin to picture that fountain of living water flow in your spirit</a:t>
            </a:r>
          </a:p>
          <a:p>
            <a:r>
              <a:rPr lang="en-GB" sz="4400" dirty="0" smtClean="0"/>
              <a:t>Engage the river ankle deep lie in it drink from it</a:t>
            </a:r>
          </a:p>
          <a:p>
            <a:r>
              <a:rPr lang="en-GB" sz="4400" dirty="0" smtClean="0"/>
              <a:t>Feel the light energy the vibrational frequency energising you.</a:t>
            </a:r>
          </a:p>
          <a:p>
            <a:r>
              <a:rPr lang="en-GB" sz="4400" dirty="0" smtClean="0"/>
              <a:t>Feel your cells being restored, renewed repaired  </a:t>
            </a:r>
            <a:endParaRPr lang="en-GB" sz="4400" dirty="0"/>
          </a:p>
        </p:txBody>
      </p:sp>
    </p:spTree>
    <p:extLst>
      <p:ext uri="{BB962C8B-B14F-4D97-AF65-F5344CB8AC3E}">
        <p14:creationId xmlns:p14="http://schemas.microsoft.com/office/powerpoint/2010/main" val="17562145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65233"/>
            <a:ext cx="9144000" cy="69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76408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29170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Invite the river of His presence into the garden of your heart</a:t>
            </a:r>
          </a:p>
          <a:p>
            <a:r>
              <a:rPr lang="en-GB" sz="4400" dirty="0" smtClean="0"/>
              <a:t>Let Him take you by the hand and walk with you into the garden of your heart</a:t>
            </a:r>
          </a:p>
          <a:p>
            <a:r>
              <a:rPr lang="en-GB" sz="4400" dirty="0" smtClean="0"/>
              <a:t>Lie down in the green pasture</a:t>
            </a:r>
          </a:p>
          <a:p>
            <a:r>
              <a:rPr lang="en-GB" sz="4400" dirty="0" smtClean="0"/>
              <a:t>Relax and talk with the Lord as your shepherd</a:t>
            </a:r>
            <a:endParaRPr lang="en-GB" sz="4400" dirty="0"/>
          </a:p>
        </p:txBody>
      </p:sp>
    </p:spTree>
    <p:extLst>
      <p:ext uri="{BB962C8B-B14F-4D97-AF65-F5344CB8AC3E}">
        <p14:creationId xmlns:p14="http://schemas.microsoft.com/office/powerpoint/2010/main" val="3846158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566980"/>
      </p:ext>
    </p:extLst>
  </p:cSld>
  <p:clrMapOvr>
    <a:masterClrMapping/>
  </p:clrMapOvr>
  <p:transition spd="med">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Engaging God River of Life 3</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pPr>
              <a:lnSpc>
                <a:spcPct val="110000"/>
              </a:lnSpc>
              <a:spcBef>
                <a:spcPts val="600"/>
              </a:spcBef>
            </a:pPr>
            <a:r>
              <a:rPr lang="en-GB" sz="4400" dirty="0"/>
              <a:t>We need to get to know Him</a:t>
            </a:r>
          </a:p>
          <a:p>
            <a:pPr>
              <a:lnSpc>
                <a:spcPct val="110000"/>
              </a:lnSpc>
              <a:spcBef>
                <a:spcPts val="600"/>
              </a:spcBef>
            </a:pPr>
            <a:r>
              <a:rPr lang="en-GB" sz="4400" dirty="0" smtClean="0"/>
              <a:t>We need to ask </a:t>
            </a:r>
            <a:r>
              <a:rPr lang="en-GB" sz="4400" dirty="0"/>
              <a:t>Him to reveal </a:t>
            </a:r>
            <a:r>
              <a:rPr lang="en-GB" sz="4400" dirty="0" smtClean="0"/>
              <a:t>Himself</a:t>
            </a:r>
            <a:r>
              <a:rPr lang="en-GB" sz="4400" dirty="0"/>
              <a:t> </a:t>
            </a:r>
            <a:r>
              <a:rPr lang="en-GB" sz="4400" dirty="0" smtClean="0"/>
              <a:t>to </a:t>
            </a:r>
            <a:r>
              <a:rPr lang="en-GB" sz="4400" dirty="0" smtClean="0"/>
              <a:t>us</a:t>
            </a:r>
          </a:p>
          <a:p>
            <a:pPr>
              <a:lnSpc>
                <a:spcPct val="110000"/>
              </a:lnSpc>
              <a:spcBef>
                <a:spcPts val="600"/>
              </a:spcBef>
            </a:pPr>
            <a:r>
              <a:rPr lang="en-GB" sz="4400" dirty="0" smtClean="0"/>
              <a:t>We need to know Him by daily personal intimate encounters </a:t>
            </a:r>
            <a:endParaRPr lang="en-GB" sz="4400" dirty="0" smtClean="0"/>
          </a:p>
          <a:p>
            <a:pPr>
              <a:lnSpc>
                <a:spcPct val="110000"/>
              </a:lnSpc>
              <a:spcBef>
                <a:spcPts val="600"/>
              </a:spcBef>
            </a:pPr>
            <a:r>
              <a:rPr lang="en-GB" sz="4400" dirty="0" smtClean="0"/>
              <a:t>Many </a:t>
            </a:r>
            <a:r>
              <a:rPr lang="en-GB" sz="4400" dirty="0" smtClean="0"/>
              <a:t>symbols that represent the Holy Spirit’s presence</a:t>
            </a:r>
          </a:p>
        </p:txBody>
      </p:sp>
    </p:spTree>
    <p:extLst>
      <p:ext uri="{BB962C8B-B14F-4D97-AF65-F5344CB8AC3E}">
        <p14:creationId xmlns:p14="http://schemas.microsoft.com/office/powerpoint/2010/main" val="156932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676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15248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t>Explore your garden</a:t>
            </a:r>
          </a:p>
          <a:p>
            <a:r>
              <a:rPr lang="en-GB" sz="4400" dirty="0" smtClean="0"/>
              <a:t>Walk with Him</a:t>
            </a:r>
          </a:p>
          <a:p>
            <a:r>
              <a:rPr lang="en-GB" sz="4400" dirty="0" smtClean="0"/>
              <a:t>Feel the freedom the joy of walking with Him</a:t>
            </a:r>
          </a:p>
          <a:p>
            <a:r>
              <a:rPr lang="en-GB" sz="4400" dirty="0" smtClean="0"/>
              <a:t>Start to think of how you want your garden to be</a:t>
            </a:r>
          </a:p>
          <a:p>
            <a:r>
              <a:rPr lang="en-GB" sz="4400" dirty="0" smtClean="0"/>
              <a:t>Let the creative thoughts of tending and </a:t>
            </a:r>
            <a:r>
              <a:rPr lang="en-GB" sz="4400" dirty="0"/>
              <a:t>cultivating your </a:t>
            </a:r>
            <a:r>
              <a:rPr lang="en-GB" sz="4400" dirty="0" smtClean="0"/>
              <a:t>garden dance in your mind</a:t>
            </a:r>
            <a:endParaRPr lang="en-GB" sz="4400" dirty="0"/>
          </a:p>
        </p:txBody>
      </p:sp>
    </p:spTree>
    <p:extLst>
      <p:ext uri="{BB962C8B-B14F-4D97-AF65-F5344CB8AC3E}">
        <p14:creationId xmlns:p14="http://schemas.microsoft.com/office/powerpoint/2010/main" val="2857902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Release your creativity to create and plant your garden</a:t>
            </a:r>
          </a:p>
          <a:p>
            <a:r>
              <a:rPr lang="en-GB" sz="4400" dirty="0"/>
              <a:t>Create </a:t>
            </a:r>
            <a:r>
              <a:rPr lang="en-GB" sz="4400" dirty="0" smtClean="0"/>
              <a:t>a secret special place for intimacy with Him</a:t>
            </a:r>
          </a:p>
          <a:p>
            <a:r>
              <a:rPr lang="en-GB" sz="4400" dirty="0" smtClean="0"/>
              <a:t>Take a special testimony and plant it as a seed and water it and command it to grow</a:t>
            </a:r>
          </a:p>
          <a:p>
            <a:r>
              <a:rPr lang="en-GB" sz="4400" dirty="0" smtClean="0"/>
              <a:t>Take and eat the fruit</a:t>
            </a:r>
          </a:p>
          <a:p>
            <a:endParaRPr lang="en-GB" sz="4400" dirty="0"/>
          </a:p>
        </p:txBody>
      </p:sp>
    </p:spTree>
    <p:extLst>
      <p:ext uri="{BB962C8B-B14F-4D97-AF65-F5344CB8AC3E}">
        <p14:creationId xmlns:p14="http://schemas.microsoft.com/office/powerpoint/2010/main" val="3326751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85003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r="126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264101"/>
      </p:ext>
    </p:extLst>
  </p:cSld>
  <p:clrMapOvr>
    <a:masterClrMapping/>
  </p:clrMapOvr>
  <p:transition spd="med">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b="7356"/>
          <a:stretch>
            <a:fillRect/>
          </a:stretch>
        </p:blipFill>
        <p:spPr bwMode="auto">
          <a:xfrm>
            <a:off x="0" y="-20638"/>
            <a:ext cx="9144000" cy="68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919508"/>
      </p:ext>
    </p:extLst>
  </p:cSld>
  <p:clrMapOvr>
    <a:masterClrMapping/>
  </p:clrMapOvr>
  <p:transition spd="med">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8362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Engaging God River of </a:t>
            </a:r>
            <a:r>
              <a:rPr lang="en-GB" dirty="0" smtClean="0">
                <a:effectLst>
                  <a:outerShdw blurRad="38100" dist="38100" dir="2700000" algn="tl">
                    <a:srgbClr val="000000"/>
                  </a:outerShdw>
                </a:effectLst>
              </a:rPr>
              <a:t>Life 2</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Follow the river go back into the heavenly garden of Eden</a:t>
            </a:r>
          </a:p>
          <a:p>
            <a:r>
              <a:rPr lang="en-GB" sz="4400" dirty="0" smtClean="0"/>
              <a:t>Walk back through the gate</a:t>
            </a:r>
          </a:p>
          <a:p>
            <a:r>
              <a:rPr lang="en-GB" sz="4400" dirty="0" smtClean="0"/>
              <a:t>Engage the river dive down see what is on the bottom, scrolls, gems</a:t>
            </a:r>
          </a:p>
          <a:p>
            <a:r>
              <a:rPr lang="en-GB" sz="4400" dirty="0" smtClean="0"/>
              <a:t>See the waterfall</a:t>
            </a:r>
            <a:r>
              <a:rPr lang="en-GB" sz="4400" dirty="0"/>
              <a:t> </a:t>
            </a:r>
            <a:r>
              <a:rPr lang="en-GB" sz="4400" dirty="0" smtClean="0"/>
              <a:t>and stand under it feel it’s call deep to deep</a:t>
            </a:r>
          </a:p>
        </p:txBody>
      </p:sp>
    </p:spTree>
    <p:extLst>
      <p:ext uri="{BB962C8B-B14F-4D97-AF65-F5344CB8AC3E}">
        <p14:creationId xmlns:p14="http://schemas.microsoft.com/office/powerpoint/2010/main" val="38740519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2059"/>
          <a:stretch/>
        </p:blipFill>
        <p:spPr>
          <a:xfrm>
            <a:off x="17276" y="0"/>
            <a:ext cx="9126723" cy="6845808"/>
          </a:xfrm>
          <a:prstGeom prst="rect">
            <a:avLst/>
          </a:prstGeom>
        </p:spPr>
      </p:pic>
    </p:spTree>
    <p:extLst>
      <p:ext uri="{BB962C8B-B14F-4D97-AF65-F5344CB8AC3E}">
        <p14:creationId xmlns:p14="http://schemas.microsoft.com/office/powerpoint/2010/main" val="147131830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1"/>
          </p:nvPr>
        </p:nvSpPr>
        <p:spPr/>
        <p:txBody>
          <a:bodyPr/>
          <a:lstStyle/>
          <a:p>
            <a:endParaRPr lang="en-GB"/>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0" y="0"/>
            <a:ext cx="91687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8853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hop_flowchar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2AEDEFC-91D4-4A73-89B4-58D0C1C657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Slideshop_flowchart</Template>
  <TotalTime>203722</TotalTime>
  <Words>11714</Words>
  <Application>Microsoft Office PowerPoint</Application>
  <PresentationFormat>On-screen Show (4:3)</PresentationFormat>
  <Paragraphs>996</Paragraphs>
  <Slides>274</Slides>
  <Notes>16</Notes>
  <HiddenSlides>0</HiddenSlides>
  <MMClips>4</MMClips>
  <ScaleCrop>false</ScaleCrop>
  <HeadingPairs>
    <vt:vector size="4" baseType="variant">
      <vt:variant>
        <vt:lpstr>Theme</vt:lpstr>
      </vt:variant>
      <vt:variant>
        <vt:i4>4</vt:i4>
      </vt:variant>
      <vt:variant>
        <vt:lpstr>Slide Titles</vt:lpstr>
      </vt:variant>
      <vt:variant>
        <vt:i4>274</vt:i4>
      </vt:variant>
    </vt:vector>
  </HeadingPairs>
  <TitlesOfParts>
    <vt:vector size="278" baseType="lpstr">
      <vt:lpstr>Slideshop_flowchart</vt:lpstr>
      <vt:lpstr>1_Theme1</vt:lpstr>
      <vt:lpstr>Theme1</vt:lpstr>
      <vt:lpstr>1_Slideshop_flowchart</vt:lpstr>
      <vt:lpstr>Engaging God</vt:lpstr>
      <vt:lpstr>PowerPoint Presentation</vt:lpstr>
      <vt:lpstr>PowerPoint Presentation</vt:lpstr>
      <vt:lpstr>Engaging God River of Life 3</vt:lpstr>
      <vt:lpstr>Engaging God River of Life 3</vt:lpstr>
      <vt:lpstr>Engaging God River of Life 3</vt:lpstr>
      <vt:lpstr>Engaging God River of Life 3 </vt:lpstr>
      <vt:lpstr>Engaging God River of Life 3</vt:lpstr>
      <vt:lpstr>Engaging God River of Life 3</vt:lpstr>
      <vt:lpstr>Engaging God River of Life 3</vt:lpstr>
      <vt:lpstr>Engaging God River of Life 3 </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PowerPoint Presentation</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Engaging God River of Life 3</vt:lpstr>
      <vt:lpstr>PowerPoint Presentation</vt:lpstr>
      <vt:lpstr>Engaging God River of Life</vt:lpstr>
      <vt:lpstr>PowerPoint Presentation</vt:lpstr>
      <vt:lpstr>PowerPoint Presentation</vt:lpstr>
      <vt:lpstr>First Love House of God 1</vt:lpstr>
      <vt:lpstr>PowerPoint Presentation</vt:lpstr>
      <vt:lpstr>Engaging God River of Life 3</vt:lpstr>
      <vt:lpstr>Engaging God River of Life 3</vt:lpstr>
      <vt:lpstr>Engaging God River of Life 3</vt:lpstr>
      <vt:lpstr>Engaging God River of Life 3</vt:lpstr>
      <vt:lpstr>Engaging God River of Life</vt:lpstr>
      <vt:lpstr>Engaging God River of Life</vt:lpstr>
      <vt:lpstr>Engaging God River of Life 2</vt:lpstr>
      <vt:lpstr>Engaging God River of Life 2</vt:lpstr>
      <vt:lpstr>PowerPoint Presentation</vt:lpstr>
      <vt:lpstr>PowerPoint Presentation</vt:lpstr>
      <vt:lpstr>PowerPoint Presentation</vt:lpstr>
      <vt:lpstr>PowerPoint Presentation</vt:lpstr>
      <vt:lpstr>Engaging God River of Life 3</vt:lpstr>
      <vt:lpstr>Engaging God River of Life 3</vt:lpstr>
      <vt:lpstr>Engaging God River of Life 3</vt:lpstr>
      <vt:lpstr>Engaging God River of Life 3</vt:lpstr>
      <vt:lpstr>Engaging God River of Life 3</vt:lpstr>
      <vt:lpstr>PowerPoint Presentation</vt:lpstr>
      <vt:lpstr>PowerPoint Presentation</vt:lpstr>
      <vt:lpstr>Engaging God River of Life 2</vt:lpstr>
      <vt:lpstr>Engaging God River of Life 2</vt:lpstr>
      <vt:lpstr>Engaging God River of Life</vt:lpstr>
      <vt:lpstr>Engaging God River of Life</vt:lpstr>
      <vt:lpstr>Engaging God River of Life 2</vt:lpstr>
      <vt:lpstr>PowerPoint Presentation</vt:lpstr>
      <vt:lpstr>PowerPoint Presentation</vt:lpstr>
      <vt:lpstr>Engaging God River of Life 2</vt:lpstr>
      <vt:lpstr>Engaging God River of Life 2</vt:lpstr>
      <vt:lpstr>PowerPoint Presentation</vt:lpstr>
      <vt:lpstr>PowerPoint Presentation</vt:lpstr>
      <vt:lpstr>PowerPoint Presentation</vt:lpstr>
      <vt:lpstr>PowerPoint Presentation</vt:lpstr>
      <vt:lpstr>Engaging God River of Life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Engaging God River of Life</vt:lpstr>
      <vt:lpstr>Engaging God River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Engaging God First Love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Engaging God River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Love House of God 1</vt:lpstr>
      <vt:lpstr>PowerPoint Presentation</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Transformation 7</vt:lpstr>
      <vt:lpstr>Transformation 7</vt:lpstr>
      <vt:lpstr>Transformation 7</vt:lpstr>
      <vt:lpstr>Transformation 7</vt:lpstr>
      <vt:lpstr>Transformation 7</vt:lpstr>
      <vt:lpstr>Transformation 7</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 2</vt:lpstr>
      <vt:lpstr>Engaging God First Love 2</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Love House of God 1</vt:lpstr>
      <vt:lpstr>PowerPoint Presentation</vt:lpstr>
      <vt:lpstr>PowerPoint Presentation</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Engaging God First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355</cp:revision>
  <cp:lastPrinted>2013-11-28T15:48:49Z</cp:lastPrinted>
  <dcterms:created xsi:type="dcterms:W3CDTF">2013-11-21T11:57:26Z</dcterms:created>
  <dcterms:modified xsi:type="dcterms:W3CDTF">2015-03-01T09:32:01Z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TC018754909991</vt:lpwstr>
  </property>
</Properties>
</file>