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70" r:id="rId3"/>
    <p:sldMasterId id="2147483867" r:id="rId4"/>
  </p:sldMasterIdLst>
  <p:notesMasterIdLst>
    <p:notesMasterId r:id="rId70"/>
  </p:notesMasterIdLst>
  <p:sldIdLst>
    <p:sldId id="491" r:id="rId5"/>
    <p:sldId id="492" r:id="rId6"/>
    <p:sldId id="493" r:id="rId7"/>
    <p:sldId id="494" r:id="rId8"/>
    <p:sldId id="495" r:id="rId9"/>
    <p:sldId id="499" r:id="rId10"/>
    <p:sldId id="558" r:id="rId11"/>
    <p:sldId id="553" r:id="rId12"/>
    <p:sldId id="497" r:id="rId13"/>
    <p:sldId id="498" r:id="rId14"/>
    <p:sldId id="559" r:id="rId15"/>
    <p:sldId id="462" r:id="rId16"/>
    <p:sldId id="461" r:id="rId17"/>
    <p:sldId id="466" r:id="rId18"/>
    <p:sldId id="480" r:id="rId19"/>
    <p:sldId id="496" r:id="rId20"/>
    <p:sldId id="460" r:id="rId21"/>
    <p:sldId id="476" r:id="rId22"/>
    <p:sldId id="548" r:id="rId23"/>
    <p:sldId id="528" r:id="rId24"/>
    <p:sldId id="470" r:id="rId25"/>
    <p:sldId id="500" r:id="rId26"/>
    <p:sldId id="520" r:id="rId27"/>
    <p:sldId id="519" r:id="rId28"/>
    <p:sldId id="526" r:id="rId29"/>
    <p:sldId id="530" r:id="rId30"/>
    <p:sldId id="489" r:id="rId31"/>
    <p:sldId id="554" r:id="rId32"/>
    <p:sldId id="532" r:id="rId33"/>
    <p:sldId id="424" r:id="rId34"/>
    <p:sldId id="425" r:id="rId35"/>
    <p:sldId id="475" r:id="rId36"/>
    <p:sldId id="529" r:id="rId37"/>
    <p:sldId id="560" r:id="rId38"/>
    <p:sldId id="535" r:id="rId39"/>
    <p:sldId id="555" r:id="rId40"/>
    <p:sldId id="536" r:id="rId41"/>
    <p:sldId id="542" r:id="rId42"/>
    <p:sldId id="525" r:id="rId43"/>
    <p:sldId id="549" r:id="rId44"/>
    <p:sldId id="518" r:id="rId45"/>
    <p:sldId id="534" r:id="rId46"/>
    <p:sldId id="550" r:id="rId47"/>
    <p:sldId id="543" r:id="rId48"/>
    <p:sldId id="537" r:id="rId49"/>
    <p:sldId id="546" r:id="rId50"/>
    <p:sldId id="541" r:id="rId51"/>
    <p:sldId id="551" r:id="rId52"/>
    <p:sldId id="538" r:id="rId53"/>
    <p:sldId id="522" r:id="rId54"/>
    <p:sldId id="501" r:id="rId55"/>
    <p:sldId id="502" r:id="rId56"/>
    <p:sldId id="503" r:id="rId57"/>
    <p:sldId id="504" r:id="rId58"/>
    <p:sldId id="505" r:id="rId59"/>
    <p:sldId id="506" r:id="rId60"/>
    <p:sldId id="507" r:id="rId61"/>
    <p:sldId id="508" r:id="rId62"/>
    <p:sldId id="509" r:id="rId63"/>
    <p:sldId id="510" r:id="rId64"/>
    <p:sldId id="512" r:id="rId65"/>
    <p:sldId id="513" r:id="rId66"/>
    <p:sldId id="514" r:id="rId67"/>
    <p:sldId id="552" r:id="rId68"/>
    <p:sldId id="547" r:id="rId69"/>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62"/>
    <a:srgbClr val="391981"/>
    <a:srgbClr val="00B0FF"/>
    <a:srgbClr val="2C8434"/>
    <a:srgbClr val="90AB5E"/>
    <a:srgbClr val="336FFA"/>
    <a:srgbClr val="00FFFC"/>
    <a:srgbClr val="2856BF"/>
    <a:srgbClr val="00F3F0"/>
    <a:srgbClr val="00D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0" autoAdjust="0"/>
    <p:restoredTop sz="94660"/>
  </p:normalViewPr>
  <p:slideViewPr>
    <p:cSldViewPr snapToGrid="0" snapToObjects="1">
      <p:cViewPr varScale="1">
        <p:scale>
          <a:sx n="70" d="100"/>
          <a:sy n="70" d="100"/>
        </p:scale>
        <p:origin x="-656" y="-68"/>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1475A5-8CB7-41D5-B6C1-7C4DAAAC11E5}" type="datetimeFigureOut">
              <a:rPr lang="en-GB" smtClean="0"/>
              <a:t>17/11/2014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5D8472-7C19-480B-B42C-DE8105A671B2}" type="slidenum">
              <a:rPr lang="en-GB" smtClean="0"/>
              <a:t>‹#›</a:t>
            </a:fld>
            <a:endParaRPr lang="en-GB"/>
          </a:p>
        </p:txBody>
      </p:sp>
    </p:spTree>
    <p:extLst>
      <p:ext uri="{BB962C8B-B14F-4D97-AF65-F5344CB8AC3E}">
        <p14:creationId xmlns:p14="http://schemas.microsoft.com/office/powerpoint/2010/main" val="326047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668DB-A657-430B-8E14-32966638E340}" type="slidenum">
              <a:rPr lang="en-GB" altLang="en-US"/>
              <a:pPr/>
              <a:t>15</a:t>
            </a:fld>
            <a:endParaRPr lang="en-GB" alt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163C1-20AD-4342-A699-2BC3EE6348E8}" type="slidenum">
              <a:rPr lang="en-GB" altLang="en-US">
                <a:solidFill>
                  <a:prstClr val="black"/>
                </a:solidFill>
              </a:rPr>
              <a:pPr/>
              <a:t>46</a:t>
            </a:fld>
            <a:endParaRPr lang="en-GB" altLang="en-US">
              <a:solidFill>
                <a:prstClr val="black"/>
              </a:solidFill>
            </a:endParaRPr>
          </a:p>
        </p:txBody>
      </p:sp>
      <p:sp>
        <p:nvSpPr>
          <p:cNvPr id="900098" name="Rectangle 2"/>
          <p:cNvSpPr>
            <a:spLocks noGrp="1" noRot="1" noChangeAspect="1" noChangeArrowheads="1" noTextEdit="1"/>
          </p:cNvSpPr>
          <p:nvPr>
            <p:ph type="sldImg"/>
          </p:nvPr>
        </p:nvSpPr>
        <p:spPr>
          <a:xfrm>
            <a:off x="917575" y="744538"/>
            <a:ext cx="4962525" cy="3722687"/>
          </a:xfrm>
          <a:ln/>
        </p:spPr>
      </p:sp>
      <p:sp>
        <p:nvSpPr>
          <p:cNvPr id="900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5D8472-7C19-480B-B42C-DE8105A671B2}"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97523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pPr/>
              <a:t>11/17/2014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pPr/>
              <a:t>11/17/2014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pPr/>
              <a:t>11/17/2014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612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8246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00645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245163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18105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353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2335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759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pPr/>
              <a:t>11/17/2014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9169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5279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4638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29418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11/17/2014</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3717829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solidFill>
                  <a:prstClr val="black"/>
                </a:solidFill>
              </a:rPr>
              <a:pPr/>
              <a:t>11/16/2014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2661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solidFill>
                  <a:prstClr val="black"/>
                </a:solidFill>
              </a:rPr>
              <a:pPr/>
              <a:t>11/16/2014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3283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solidFill>
                  <a:prstClr val="black"/>
                </a:solidFill>
              </a:rPr>
              <a:pPr/>
              <a:t>11/16/2014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2126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solidFill>
                  <a:prstClr val="black"/>
                </a:solidFill>
              </a:rPr>
              <a:pPr/>
              <a:t>11/16/2014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9292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solidFill>
                  <a:prstClr val="black"/>
                </a:solidFill>
              </a:rPr>
              <a:pPr/>
              <a:t>11/16/2014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982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pPr/>
              <a:t>11/17/2014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solidFill>
                  <a:prstClr val="black"/>
                </a:solidFill>
              </a:rPr>
              <a:pPr/>
              <a:t>11/16/2014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929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solidFill>
                  <a:prstClr val="black"/>
                </a:solidFill>
              </a:rPr>
              <a:pPr/>
              <a:t>11/16/2014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6210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solidFill>
                  <a:prstClr val="black"/>
                </a:solidFill>
              </a:rPr>
              <a:pPr/>
              <a:t>11/16/2014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2095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solidFill>
                  <a:prstClr val="black"/>
                </a:solidFill>
              </a:rPr>
              <a:pPr/>
              <a:t>11/16/2014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5745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solidFill>
                  <a:prstClr val="black"/>
                </a:solidFill>
              </a:rPr>
              <a:pPr/>
              <a:t>11/16/2014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352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solidFill>
                  <a:prstClr val="black"/>
                </a:solidFill>
              </a:rPr>
              <a:pPr/>
              <a:t>11/16/2014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12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pPr/>
              <a:t>11/17/2014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pPr/>
              <a:t>11/17/2014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pPr/>
              <a:t>11/17/2014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pPr/>
              <a:t>11/17/2014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pPr/>
              <a:t>11/17/2014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pPr/>
              <a:t>11/17/2014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8235542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3047701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G"/><Relationship Id="rId1" Type="http://schemas.openxmlformats.org/officeDocument/2006/relationships/slideLayout" Target="../slideLayouts/slideLayout26.xml"/><Relationship Id="rId4" Type="http://schemas.openxmlformats.org/officeDocument/2006/relationships/image" Target="../media/image9.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Pathway of relationship that leads to deeper intimacy with God</a:t>
            </a:r>
          </a:p>
          <a:p>
            <a:r>
              <a:rPr lang="en-GB" sz="4400" dirty="0"/>
              <a:t>Flowing </a:t>
            </a:r>
            <a:r>
              <a:rPr lang="en-GB" sz="4400" dirty="0" smtClean="0"/>
              <a:t>from inside </a:t>
            </a:r>
            <a:r>
              <a:rPr lang="en-GB" sz="4400" dirty="0"/>
              <a:t>out </a:t>
            </a:r>
            <a:r>
              <a:rPr lang="en-GB" sz="4400" dirty="0" smtClean="0"/>
              <a:t>- heaven </a:t>
            </a:r>
            <a:r>
              <a:rPr lang="en-GB" sz="4400" dirty="0"/>
              <a:t>to our gateways of spirit, soul, body to </a:t>
            </a:r>
            <a:r>
              <a:rPr lang="en-GB" sz="4400" dirty="0" smtClean="0"/>
              <a:t>the world around us</a:t>
            </a:r>
            <a:endParaRPr lang="en-GB" sz="4400" dirty="0"/>
          </a:p>
          <a:p>
            <a:r>
              <a:rPr lang="en-GB" sz="4400" dirty="0" smtClean="0"/>
              <a:t>Pathway </a:t>
            </a:r>
            <a:r>
              <a:rPr lang="en-GB" sz="4400" dirty="0"/>
              <a:t>of responsibility </a:t>
            </a:r>
            <a:r>
              <a:rPr lang="en-GB" sz="4400" dirty="0" smtClean="0"/>
              <a:t>that leads </a:t>
            </a:r>
            <a:r>
              <a:rPr lang="en-GB" sz="4400" dirty="0"/>
              <a:t>to greater kingdom rulership </a:t>
            </a:r>
            <a:endParaRPr lang="en-GB" sz="4400" dirty="0" smtClean="0"/>
          </a:p>
          <a:p>
            <a:r>
              <a:rPr lang="en-GB" sz="4400" dirty="0" smtClean="0"/>
              <a:t>Flowing from </a:t>
            </a:r>
            <a:r>
              <a:rPr lang="en-GB" sz="4400" dirty="0"/>
              <a:t>o</a:t>
            </a:r>
            <a:r>
              <a:rPr lang="en-GB" sz="4400" dirty="0" smtClean="0"/>
              <a:t>utside in from earth to heaven as living sacrifices to rule.</a:t>
            </a: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96385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0670" cy="6858000"/>
          </a:xfrm>
          <a:prstGeom prst="rect">
            <a:avLst/>
          </a:prstGeom>
        </p:spPr>
      </p:pic>
      <p:sp>
        <p:nvSpPr>
          <p:cNvPr id="8" name="TextBox 7"/>
          <p:cNvSpPr txBox="1"/>
          <p:nvPr/>
        </p:nvSpPr>
        <p:spPr>
          <a:xfrm>
            <a:off x="6614453" y="176512"/>
            <a:ext cx="2555776" cy="733048"/>
          </a:xfrm>
          <a:prstGeom prst="rect">
            <a:avLst/>
          </a:prstGeom>
          <a:noFill/>
        </p:spPr>
        <p:txBody>
          <a:bodyPr wrap="square" lIns="0" tIns="0" rIns="0" bIns="0" rtlCol="0">
            <a:normAutofit fontScale="85000" lnSpcReduction="10000"/>
          </a:bodyPr>
          <a:lstStyle/>
          <a:p>
            <a:pPr algn="ctr"/>
            <a:r>
              <a:rPr lang="en-GB" sz="2800" dirty="0" smtClean="0">
                <a:solidFill>
                  <a:prstClr val="black"/>
                </a:solidFill>
              </a:rPr>
              <a:t>Gateway first love</a:t>
            </a:r>
          </a:p>
          <a:p>
            <a:pPr algn="ctr"/>
            <a:r>
              <a:rPr lang="en-GB" sz="2800" dirty="0" smtClean="0">
                <a:solidFill>
                  <a:prstClr val="black"/>
                </a:solidFill>
              </a:rPr>
              <a:t>Rev 3:20</a:t>
            </a:r>
            <a:endParaRPr lang="en-GB" sz="2800" dirty="0">
              <a:solidFill>
                <a:prstClr val="black"/>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23" y="1722156"/>
            <a:ext cx="873892" cy="116669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19" y="2029629"/>
            <a:ext cx="589346" cy="7868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9" y="2305501"/>
            <a:ext cx="1075449" cy="715662"/>
          </a:xfrm>
          <a:prstGeom prst="rect">
            <a:avLst/>
          </a:prstGeom>
        </p:spPr>
      </p:pic>
      <p:sp>
        <p:nvSpPr>
          <p:cNvPr id="7" name="Wave 6"/>
          <p:cNvSpPr/>
          <p:nvPr/>
        </p:nvSpPr>
        <p:spPr>
          <a:xfrm rot="18036909">
            <a:off x="3237822" y="3038799"/>
            <a:ext cx="965683" cy="827544"/>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prstClr val="white"/>
                </a:solidFill>
              </a:rPr>
              <a:t>River of Life</a:t>
            </a:r>
            <a:endParaRPr lang="en-GB" dirty="0">
              <a:solidFill>
                <a:prstClr val="white"/>
              </a:solidFill>
            </a:endParaRPr>
          </a:p>
        </p:txBody>
      </p:sp>
    </p:spTree>
    <p:extLst>
      <p:ext uri="{BB962C8B-B14F-4D97-AF65-F5344CB8AC3E}">
        <p14:creationId xmlns:p14="http://schemas.microsoft.com/office/powerpoint/2010/main" val="2328363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10:7 So Jesus said to them again, “Truly, truly, I say to you, I am the door of the sheep. </a:t>
            </a:r>
            <a:endParaRPr lang="en-GB" sz="4400" dirty="0" smtClean="0"/>
          </a:p>
          <a:p>
            <a:r>
              <a:rPr lang="en-GB" sz="4400" dirty="0"/>
              <a:t>John 10:9 I am the door; if anyone enters through Me, he will be saved, and will </a:t>
            </a:r>
            <a:r>
              <a:rPr lang="en-GB" sz="4400" dirty="0">
                <a:solidFill>
                  <a:srgbClr val="FFFF00"/>
                </a:solidFill>
              </a:rPr>
              <a:t>go in and out </a:t>
            </a:r>
            <a:r>
              <a:rPr lang="en-GB" sz="4400" dirty="0"/>
              <a:t>and find pasture</a:t>
            </a:r>
            <a:r>
              <a:rPr lang="en-GB" sz="4400" dirty="0" smtClean="0"/>
              <a:t>.</a:t>
            </a:r>
          </a:p>
          <a:p>
            <a:r>
              <a:rPr lang="en-GB" sz="4400" dirty="0"/>
              <a:t>Jesus is a door or gateway</a:t>
            </a:r>
          </a:p>
          <a:p>
            <a:pPr marL="0" indent="0">
              <a:buNone/>
            </a:pPr>
            <a:endParaRPr lang="en-GB" sz="4400" dirty="0"/>
          </a:p>
        </p:txBody>
      </p:sp>
    </p:spTree>
    <p:extLst>
      <p:ext uri="{BB962C8B-B14F-4D97-AF65-F5344CB8AC3E}">
        <p14:creationId xmlns:p14="http://schemas.microsoft.com/office/powerpoint/2010/main" val="3996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800" dirty="0"/>
              <a:t>Rom 8:29 For those whom He foreknew, He also predestined to become conformed to the image of His Son,</a:t>
            </a:r>
          </a:p>
          <a:p>
            <a:pPr>
              <a:lnSpc>
                <a:spcPct val="110000"/>
              </a:lnSpc>
              <a:spcBef>
                <a:spcPts val="600"/>
              </a:spcBef>
            </a:pPr>
            <a:r>
              <a:rPr lang="en-GB" sz="4800" dirty="0" smtClean="0"/>
              <a:t>We </a:t>
            </a:r>
            <a:r>
              <a:rPr lang="en-GB" sz="4800" dirty="0" smtClean="0"/>
              <a:t>are to be conformed to His image</a:t>
            </a:r>
          </a:p>
          <a:p>
            <a:pPr>
              <a:lnSpc>
                <a:spcPct val="110000"/>
              </a:lnSpc>
              <a:spcBef>
                <a:spcPts val="600"/>
              </a:spcBef>
            </a:pPr>
            <a:r>
              <a:rPr lang="en-GB" sz="4800" dirty="0" smtClean="0"/>
              <a:t>Therefore we are </a:t>
            </a:r>
            <a:r>
              <a:rPr lang="en-GB" sz="4800" dirty="0" smtClean="0"/>
              <a:t>a door </a:t>
            </a:r>
            <a:r>
              <a:rPr lang="en-GB" sz="4800" dirty="0" smtClean="0"/>
              <a:t>or gateway</a:t>
            </a:r>
          </a:p>
          <a:p>
            <a:pPr>
              <a:lnSpc>
                <a:spcPct val="110000"/>
              </a:lnSpc>
              <a:spcBef>
                <a:spcPts val="600"/>
              </a:spcBef>
            </a:pPr>
            <a:r>
              <a:rPr lang="en-GB" sz="4800" dirty="0" smtClean="0"/>
              <a:t>A gateway to </a:t>
            </a:r>
            <a:r>
              <a:rPr lang="en-GB" sz="4800" dirty="0" smtClean="0"/>
              <a:t>or for what</a:t>
            </a:r>
            <a:r>
              <a:rPr lang="en-GB" sz="4800" dirty="0" smtClean="0"/>
              <a:t>?</a:t>
            </a:r>
          </a:p>
          <a:p>
            <a:pPr>
              <a:lnSpc>
                <a:spcPct val="110000"/>
              </a:lnSpc>
              <a:spcBef>
                <a:spcPts val="600"/>
              </a:spcBef>
            </a:pPr>
            <a:r>
              <a:rPr lang="en-GB" sz="4800" dirty="0" smtClean="0"/>
              <a:t>What is the significance of gates and doors?</a:t>
            </a:r>
          </a:p>
          <a:p>
            <a:endParaRPr lang="en-GB" sz="4400" dirty="0"/>
          </a:p>
        </p:txBody>
      </p:sp>
    </p:spTree>
    <p:extLst>
      <p:ext uri="{BB962C8B-B14F-4D97-AF65-F5344CB8AC3E}">
        <p14:creationId xmlns:p14="http://schemas.microsoft.com/office/powerpoint/2010/main" val="32540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Business Transactions	1 </a:t>
            </a:r>
            <a:r>
              <a:rPr lang="en-GB" sz="4400" dirty="0"/>
              <a:t>Kings 22:10</a:t>
            </a:r>
          </a:p>
          <a:p>
            <a:r>
              <a:rPr lang="en-GB" sz="4400" dirty="0" smtClean="0"/>
              <a:t>Legal Transactions		Ruth </a:t>
            </a:r>
            <a:r>
              <a:rPr lang="en-GB" sz="4400" dirty="0"/>
              <a:t>4:1-11</a:t>
            </a:r>
          </a:p>
          <a:p>
            <a:r>
              <a:rPr lang="en-GB" sz="4400" dirty="0" smtClean="0"/>
              <a:t>Criminal </a:t>
            </a:r>
            <a:r>
              <a:rPr lang="en-GB" sz="4400" dirty="0"/>
              <a:t>Cases </a:t>
            </a:r>
            <a:r>
              <a:rPr lang="en-GB" sz="4400" dirty="0" smtClean="0"/>
              <a:t>	</a:t>
            </a:r>
            <a:r>
              <a:rPr lang="en-GB" sz="4400" dirty="0"/>
              <a:t>	</a:t>
            </a:r>
            <a:r>
              <a:rPr lang="en-GB" sz="4400" dirty="0" smtClean="0"/>
              <a:t> 	Deut</a:t>
            </a:r>
            <a:r>
              <a:rPr lang="en-GB" sz="4400" dirty="0"/>
              <a:t>. 25:7-9</a:t>
            </a:r>
          </a:p>
          <a:p>
            <a:r>
              <a:rPr lang="en-GB" sz="4400" dirty="0" smtClean="0"/>
              <a:t>Disputes/Judgments</a:t>
            </a:r>
            <a:r>
              <a:rPr lang="en-GB" sz="4400" dirty="0"/>
              <a:t>	Deut. </a:t>
            </a:r>
            <a:r>
              <a:rPr lang="en-GB" sz="4400" dirty="0" smtClean="0"/>
              <a:t>25:7-9</a:t>
            </a:r>
            <a:r>
              <a:rPr lang="en-GB" sz="4400" dirty="0" smtClean="0"/>
              <a:t>		</a:t>
            </a:r>
            <a:endParaRPr lang="en-GB" sz="4400" dirty="0"/>
          </a:p>
          <a:p>
            <a:r>
              <a:rPr lang="en-GB" sz="4400" dirty="0" smtClean="0"/>
              <a:t>Proclamations			Jer</a:t>
            </a:r>
            <a:r>
              <a:rPr lang="en-GB" sz="4400" dirty="0"/>
              <a:t>. 17:19-20</a:t>
            </a:r>
          </a:p>
          <a:p>
            <a:r>
              <a:rPr lang="en-GB" sz="4400" dirty="0" smtClean="0"/>
              <a:t>Festivities				Ps 24:7</a:t>
            </a:r>
            <a:endParaRPr lang="en-GB" sz="4400" dirty="0"/>
          </a:p>
          <a:p>
            <a:r>
              <a:rPr lang="en-GB" sz="4400" dirty="0" smtClean="0"/>
              <a:t>Protection				2 Sam 18:24-33</a:t>
            </a:r>
            <a:endParaRPr lang="en-GB" sz="4400" dirty="0"/>
          </a:p>
          <a:p>
            <a:r>
              <a:rPr lang="en-GB" sz="4400" dirty="0" smtClean="0"/>
              <a:t>We have gates for various functions</a:t>
            </a:r>
          </a:p>
        </p:txBody>
      </p:sp>
    </p:spTree>
    <p:extLst>
      <p:ext uri="{BB962C8B-B14F-4D97-AF65-F5344CB8AC3E}">
        <p14:creationId xmlns:p14="http://schemas.microsoft.com/office/powerpoint/2010/main" val="31270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t>Our gates are our senses or abilities</a:t>
            </a:r>
          </a:p>
          <a:p>
            <a:pPr>
              <a:lnSpc>
                <a:spcPct val="110000"/>
              </a:lnSpc>
              <a:spcBef>
                <a:spcPts val="600"/>
              </a:spcBef>
            </a:pPr>
            <a:r>
              <a:rPr lang="en-GB" sz="4400" dirty="0" smtClean="0"/>
              <a:t>Our spirit has </a:t>
            </a:r>
            <a:r>
              <a:rPr lang="en-GB" sz="4400" dirty="0"/>
              <a:t>8 </a:t>
            </a:r>
            <a:r>
              <a:rPr lang="en-GB" sz="4400" dirty="0" smtClean="0"/>
              <a:t>gateways, </a:t>
            </a:r>
            <a:r>
              <a:rPr lang="en-GB" sz="4400" dirty="0"/>
              <a:t>our </a:t>
            </a:r>
            <a:r>
              <a:rPr lang="en-GB" sz="4400" dirty="0" smtClean="0"/>
              <a:t>soul has </a:t>
            </a:r>
            <a:r>
              <a:rPr lang="en-GB" sz="4400" dirty="0"/>
              <a:t>7 and our </a:t>
            </a:r>
            <a:r>
              <a:rPr lang="en-GB" sz="4400" dirty="0" smtClean="0"/>
              <a:t>body has 5 </a:t>
            </a:r>
          </a:p>
          <a:p>
            <a:pPr>
              <a:lnSpc>
                <a:spcPct val="110000"/>
              </a:lnSpc>
              <a:spcBef>
                <a:spcPts val="600"/>
              </a:spcBef>
            </a:pPr>
            <a:r>
              <a:rPr lang="en-GB" sz="4400" dirty="0"/>
              <a:t>1 Thessalonians 5:23.. May your whole spirit, soul and body be kept blameless at the coming of our Lord Jesus Christ</a:t>
            </a:r>
            <a:r>
              <a:rPr lang="en-GB" sz="4400" dirty="0" smtClean="0"/>
              <a:t>.</a:t>
            </a:r>
          </a:p>
          <a:p>
            <a:pPr>
              <a:lnSpc>
                <a:spcPct val="110000"/>
              </a:lnSpc>
              <a:spcBef>
                <a:spcPts val="600"/>
              </a:spcBef>
            </a:pPr>
            <a:r>
              <a:rPr lang="en-GB" sz="4400" dirty="0" smtClean="0"/>
              <a:t>God’s desire is that we become a unified whole – reconciled &amp; restored</a:t>
            </a:r>
            <a:endParaRPr lang="en-GB" sz="4400" dirty="0"/>
          </a:p>
          <a:p>
            <a:pPr marL="0" indent="0">
              <a:buNone/>
            </a:pPr>
            <a:endParaRPr lang="en-GB" sz="4400" dirty="0"/>
          </a:p>
        </p:txBody>
      </p:sp>
    </p:spTree>
    <p:extLst>
      <p:ext uri="{BB962C8B-B14F-4D97-AF65-F5344CB8AC3E}">
        <p14:creationId xmlns:p14="http://schemas.microsoft.com/office/powerpoint/2010/main" val="11679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Text Box 4"/>
          <p:cNvSpPr txBox="1">
            <a:spLocks noChangeArrowheads="1"/>
          </p:cNvSpPr>
          <p:nvPr/>
        </p:nvSpPr>
        <p:spPr bwMode="auto">
          <a:xfrm>
            <a:off x="684213" y="1196975"/>
            <a:ext cx="2544762" cy="5111750"/>
          </a:xfrm>
          <a:prstGeom prst="rect">
            <a:avLst/>
          </a:prstGeom>
          <a:solidFill>
            <a:srgbClr val="FFFFFF"/>
          </a:solidFill>
          <a:ln w="9525">
            <a:solidFill>
              <a:srgbClr val="000000"/>
            </a:solidFill>
            <a:miter lim="800000"/>
            <a:headEnd/>
            <a:tailEnd/>
          </a:ln>
        </p:spPr>
        <p:txBody>
          <a:bodyPr/>
          <a:lstStyle/>
          <a:p>
            <a:pPr algn="ctr"/>
            <a:r>
              <a:rPr lang="en-GB" altLang="en-US" sz="2800" b="1" dirty="0">
                <a:solidFill>
                  <a:srgbClr val="000000"/>
                </a:solidFill>
                <a:latin typeface="Times New Roman" pitchFamily="18" charset="0"/>
              </a:rPr>
              <a:t>My SPIRIT</a:t>
            </a:r>
          </a:p>
          <a:p>
            <a:pPr algn="ctr"/>
            <a:endParaRPr lang="en-GB" altLang="en-US" sz="1200" b="1" dirty="0">
              <a:solidFill>
                <a:srgbClr val="000000"/>
              </a:solidFill>
              <a:latin typeface="Times New Roman" pitchFamily="18" charset="0"/>
            </a:endParaRPr>
          </a:p>
          <a:p>
            <a:r>
              <a:rPr lang="en-GB" altLang="en-US" sz="2800" dirty="0">
                <a:solidFill>
                  <a:srgbClr val="000000"/>
                </a:solidFill>
                <a:latin typeface="Times New Roman" pitchFamily="18" charset="0"/>
              </a:rPr>
              <a:t>Fear of God</a:t>
            </a:r>
          </a:p>
          <a:p>
            <a:r>
              <a:rPr lang="en-GB" altLang="en-US" sz="2800" dirty="0">
                <a:solidFill>
                  <a:srgbClr val="000000"/>
                </a:solidFill>
                <a:latin typeface="Times New Roman" pitchFamily="18" charset="0"/>
              </a:rPr>
              <a:t>Prayer</a:t>
            </a:r>
          </a:p>
          <a:p>
            <a:r>
              <a:rPr lang="en-GB" altLang="en-US" sz="2800" dirty="0">
                <a:solidFill>
                  <a:srgbClr val="000000"/>
                </a:solidFill>
                <a:latin typeface="Times New Roman" pitchFamily="18" charset="0"/>
              </a:rPr>
              <a:t>Reverence </a:t>
            </a:r>
          </a:p>
          <a:p>
            <a:r>
              <a:rPr lang="en-GB" altLang="en-US" sz="2800" dirty="0">
                <a:solidFill>
                  <a:srgbClr val="000000"/>
                </a:solidFill>
                <a:latin typeface="Times New Roman" pitchFamily="18" charset="0"/>
              </a:rPr>
              <a:t>Hope</a:t>
            </a:r>
          </a:p>
          <a:p>
            <a:r>
              <a:rPr lang="en-GB" altLang="en-US" sz="2800" dirty="0">
                <a:solidFill>
                  <a:srgbClr val="000000"/>
                </a:solidFill>
                <a:latin typeface="Times New Roman" pitchFamily="18" charset="0"/>
              </a:rPr>
              <a:t>Faith</a:t>
            </a:r>
          </a:p>
          <a:p>
            <a:r>
              <a:rPr lang="en-GB" altLang="en-US" sz="2800" dirty="0">
                <a:solidFill>
                  <a:srgbClr val="000000"/>
                </a:solidFill>
                <a:latin typeface="Times New Roman" pitchFamily="18" charset="0"/>
              </a:rPr>
              <a:t>Revelation</a:t>
            </a:r>
          </a:p>
          <a:p>
            <a:r>
              <a:rPr lang="en-GB" altLang="en-US" sz="2800" dirty="0">
                <a:solidFill>
                  <a:srgbClr val="000000"/>
                </a:solidFill>
                <a:latin typeface="Times New Roman" pitchFamily="18" charset="0"/>
              </a:rPr>
              <a:t>Intuition</a:t>
            </a:r>
          </a:p>
          <a:p>
            <a:r>
              <a:rPr lang="en-GB" altLang="en-US" sz="2800" dirty="0" smtClean="0">
                <a:solidFill>
                  <a:srgbClr val="FF0000"/>
                </a:solidFill>
                <a:latin typeface="Times New Roman" pitchFamily="18" charset="0"/>
              </a:rPr>
              <a:t>Worship</a:t>
            </a:r>
            <a:endParaRPr lang="en-GB" altLang="en-US" sz="2800" dirty="0">
              <a:solidFill>
                <a:srgbClr val="FF0000"/>
              </a:solidFill>
            </a:endParaRPr>
          </a:p>
        </p:txBody>
      </p:sp>
      <p:sp>
        <p:nvSpPr>
          <p:cNvPr id="243717" name="Text Box 5"/>
          <p:cNvSpPr txBox="1">
            <a:spLocks noChangeArrowheads="1"/>
          </p:cNvSpPr>
          <p:nvPr/>
        </p:nvSpPr>
        <p:spPr bwMode="auto">
          <a:xfrm>
            <a:off x="3419475" y="1196975"/>
            <a:ext cx="2665413" cy="5111750"/>
          </a:xfrm>
          <a:prstGeom prst="rect">
            <a:avLst/>
          </a:prstGeom>
          <a:solidFill>
            <a:srgbClr val="FFFFFF"/>
          </a:solidFill>
          <a:ln w="9525">
            <a:solidFill>
              <a:srgbClr val="000000"/>
            </a:solidFill>
            <a:miter lim="800000"/>
            <a:headEnd/>
            <a:tailEnd/>
          </a:ln>
        </p:spPr>
        <p:txBody>
          <a:bodyPr/>
          <a:lstStyle/>
          <a:p>
            <a:pPr algn="ctr"/>
            <a:r>
              <a:rPr lang="en-GB" altLang="en-US" sz="2800" b="1" dirty="0">
                <a:solidFill>
                  <a:srgbClr val="000000"/>
                </a:solidFill>
                <a:latin typeface="Times New Roman" pitchFamily="18" charset="0"/>
              </a:rPr>
              <a:t>My SOUL</a:t>
            </a:r>
          </a:p>
          <a:p>
            <a:endParaRPr lang="en-GB" altLang="en-US" sz="1200" dirty="0">
              <a:solidFill>
                <a:srgbClr val="000000"/>
              </a:solidFill>
              <a:latin typeface="Times New Roman" pitchFamily="18" charset="0"/>
            </a:endParaRPr>
          </a:p>
          <a:p>
            <a:r>
              <a:rPr lang="en-GB" altLang="en-US" sz="2800" dirty="0">
                <a:solidFill>
                  <a:srgbClr val="000000"/>
                </a:solidFill>
                <a:latin typeface="Times New Roman" pitchFamily="18" charset="0"/>
              </a:rPr>
              <a:t>Conscience</a:t>
            </a:r>
          </a:p>
          <a:p>
            <a:r>
              <a:rPr lang="en-GB" altLang="en-US" sz="2800" dirty="0">
                <a:solidFill>
                  <a:srgbClr val="000000"/>
                </a:solidFill>
                <a:latin typeface="Times New Roman" pitchFamily="18" charset="0"/>
              </a:rPr>
              <a:t>Imagination</a:t>
            </a:r>
          </a:p>
          <a:p>
            <a:r>
              <a:rPr lang="en-GB" altLang="en-US" sz="2800" dirty="0">
                <a:solidFill>
                  <a:srgbClr val="000000"/>
                </a:solidFill>
                <a:latin typeface="Times New Roman" pitchFamily="18" charset="0"/>
              </a:rPr>
              <a:t>Reason</a:t>
            </a:r>
          </a:p>
          <a:p>
            <a:r>
              <a:rPr lang="en-GB" altLang="en-US" sz="2800" dirty="0">
                <a:solidFill>
                  <a:srgbClr val="000000"/>
                </a:solidFill>
                <a:latin typeface="Times New Roman" pitchFamily="18" charset="0"/>
              </a:rPr>
              <a:t>Mind </a:t>
            </a:r>
            <a:r>
              <a:rPr lang="en-GB" altLang="en-US" sz="2800" dirty="0" smtClean="0">
                <a:solidFill>
                  <a:srgbClr val="000000"/>
                </a:solidFill>
                <a:latin typeface="Times New Roman" pitchFamily="18" charset="0"/>
              </a:rPr>
              <a:t>– Heart</a:t>
            </a:r>
            <a:r>
              <a:rPr lang="en-GB" altLang="en-US" sz="2800" dirty="0">
                <a:solidFill>
                  <a:srgbClr val="000000"/>
                </a:solidFill>
                <a:latin typeface="Times New Roman" pitchFamily="18" charset="0"/>
              </a:rPr>
              <a:t/>
            </a:r>
            <a:br>
              <a:rPr lang="en-GB" altLang="en-US" sz="2800" dirty="0">
                <a:solidFill>
                  <a:srgbClr val="000000"/>
                </a:solidFill>
                <a:latin typeface="Times New Roman" pitchFamily="18" charset="0"/>
              </a:rPr>
            </a:br>
            <a:r>
              <a:rPr lang="en-GB" altLang="en-US" sz="2800" dirty="0" smtClean="0">
                <a:solidFill>
                  <a:srgbClr val="000000"/>
                </a:solidFill>
                <a:latin typeface="Times New Roman" pitchFamily="18" charset="0"/>
              </a:rPr>
              <a:t>Subconscious</a:t>
            </a:r>
            <a:r>
              <a:rPr lang="en-GB" altLang="en-US" sz="2800" dirty="0">
                <a:solidFill>
                  <a:srgbClr val="000000"/>
                </a:solidFill>
                <a:latin typeface="Times New Roman" pitchFamily="18" charset="0"/>
              </a:rPr>
              <a:t/>
            </a:r>
            <a:br>
              <a:rPr lang="en-GB" altLang="en-US" sz="2800" dirty="0">
                <a:solidFill>
                  <a:srgbClr val="000000"/>
                </a:solidFill>
                <a:latin typeface="Times New Roman" pitchFamily="18" charset="0"/>
              </a:rPr>
            </a:br>
            <a:r>
              <a:rPr lang="en-GB" altLang="en-US" sz="2800" dirty="0">
                <a:solidFill>
                  <a:srgbClr val="000000"/>
                </a:solidFill>
                <a:latin typeface="Times New Roman" pitchFamily="18" charset="0"/>
              </a:rPr>
              <a:t>Conscious</a:t>
            </a:r>
            <a:br>
              <a:rPr lang="en-GB" altLang="en-US" sz="2800" dirty="0">
                <a:solidFill>
                  <a:srgbClr val="000000"/>
                </a:solidFill>
                <a:latin typeface="Times New Roman" pitchFamily="18" charset="0"/>
              </a:rPr>
            </a:br>
            <a:r>
              <a:rPr lang="en-GB" altLang="en-US" sz="2800" dirty="0">
                <a:solidFill>
                  <a:srgbClr val="000000"/>
                </a:solidFill>
                <a:latin typeface="Times New Roman" pitchFamily="18" charset="0"/>
              </a:rPr>
              <a:t>Unconscious</a:t>
            </a:r>
            <a:br>
              <a:rPr lang="en-GB" altLang="en-US" sz="2800" dirty="0">
                <a:solidFill>
                  <a:srgbClr val="000000"/>
                </a:solidFill>
                <a:latin typeface="Times New Roman" pitchFamily="18" charset="0"/>
              </a:rPr>
            </a:br>
            <a:r>
              <a:rPr lang="en-GB" altLang="en-US" sz="2800" dirty="0" smtClean="0">
                <a:solidFill>
                  <a:srgbClr val="000000"/>
                </a:solidFill>
                <a:latin typeface="Times New Roman" pitchFamily="18" charset="0"/>
              </a:rPr>
              <a:t>Emotions</a:t>
            </a:r>
            <a:endParaRPr lang="en-GB" altLang="en-US" sz="2800" dirty="0">
              <a:solidFill>
                <a:srgbClr val="000000"/>
              </a:solidFill>
              <a:latin typeface="Times New Roman" pitchFamily="18" charset="0"/>
            </a:endParaRPr>
          </a:p>
          <a:p>
            <a:r>
              <a:rPr lang="en-GB" altLang="en-US" sz="2800" dirty="0">
                <a:solidFill>
                  <a:srgbClr val="000000"/>
                </a:solidFill>
                <a:latin typeface="Times New Roman" pitchFamily="18" charset="0"/>
              </a:rPr>
              <a:t>Will </a:t>
            </a:r>
          </a:p>
          <a:p>
            <a:r>
              <a:rPr lang="en-GB" altLang="en-US" sz="2800" dirty="0" smtClean="0">
                <a:solidFill>
                  <a:srgbClr val="FF0000"/>
                </a:solidFill>
                <a:latin typeface="Times New Roman" pitchFamily="18" charset="0"/>
              </a:rPr>
              <a:t>Choice</a:t>
            </a:r>
            <a:endParaRPr lang="en-GB" altLang="en-US" sz="2800" dirty="0">
              <a:solidFill>
                <a:srgbClr val="FF0000"/>
              </a:solidFill>
            </a:endParaRPr>
          </a:p>
        </p:txBody>
      </p:sp>
      <p:sp>
        <p:nvSpPr>
          <p:cNvPr id="243718" name="Text Box 6"/>
          <p:cNvSpPr txBox="1">
            <a:spLocks noChangeArrowheads="1"/>
          </p:cNvSpPr>
          <p:nvPr/>
        </p:nvSpPr>
        <p:spPr bwMode="auto">
          <a:xfrm>
            <a:off x="6227763" y="1196975"/>
            <a:ext cx="2376487" cy="5111750"/>
          </a:xfrm>
          <a:prstGeom prst="rect">
            <a:avLst/>
          </a:prstGeom>
          <a:solidFill>
            <a:srgbClr val="FFFFFF"/>
          </a:solidFill>
          <a:ln w="9525">
            <a:solidFill>
              <a:srgbClr val="000000"/>
            </a:solidFill>
            <a:miter lim="800000"/>
            <a:headEnd/>
            <a:tailEnd/>
          </a:ln>
        </p:spPr>
        <p:txBody>
          <a:bodyPr/>
          <a:lstStyle/>
          <a:p>
            <a:pPr algn="ctr"/>
            <a:r>
              <a:rPr lang="en-GB" altLang="en-US" sz="2800" b="1" dirty="0">
                <a:solidFill>
                  <a:srgbClr val="000000"/>
                </a:solidFill>
                <a:latin typeface="Times New Roman" pitchFamily="18" charset="0"/>
              </a:rPr>
              <a:t>My BODY</a:t>
            </a:r>
          </a:p>
          <a:p>
            <a:endParaRPr lang="en-GB" altLang="en-US" sz="1200" dirty="0">
              <a:solidFill>
                <a:srgbClr val="000000"/>
              </a:solidFill>
              <a:latin typeface="Times New Roman" pitchFamily="18" charset="0"/>
            </a:endParaRPr>
          </a:p>
          <a:p>
            <a:r>
              <a:rPr lang="en-GB" altLang="en-US" sz="2800" dirty="0" smtClean="0">
                <a:solidFill>
                  <a:srgbClr val="000000"/>
                </a:solidFill>
                <a:latin typeface="Times New Roman" pitchFamily="18" charset="0"/>
              </a:rPr>
              <a:t>Eye - Sight</a:t>
            </a:r>
            <a:endParaRPr lang="en-GB" altLang="en-US" sz="2800" dirty="0">
              <a:solidFill>
                <a:srgbClr val="000000"/>
              </a:solidFill>
              <a:latin typeface="Times New Roman" pitchFamily="18" charset="0"/>
            </a:endParaRPr>
          </a:p>
          <a:p>
            <a:r>
              <a:rPr lang="en-GB" altLang="en-US" sz="2800" dirty="0" smtClean="0">
                <a:solidFill>
                  <a:srgbClr val="000000"/>
                </a:solidFill>
                <a:latin typeface="Times New Roman" pitchFamily="18" charset="0"/>
              </a:rPr>
              <a:t>Ear - Hearing</a:t>
            </a:r>
            <a:endParaRPr lang="en-GB" altLang="en-US" sz="2800" dirty="0">
              <a:solidFill>
                <a:srgbClr val="000000"/>
              </a:solidFill>
              <a:latin typeface="Times New Roman" pitchFamily="18" charset="0"/>
            </a:endParaRPr>
          </a:p>
          <a:p>
            <a:r>
              <a:rPr lang="en-GB" altLang="en-US" sz="2800" dirty="0" smtClean="0">
                <a:solidFill>
                  <a:srgbClr val="000000"/>
                </a:solidFill>
                <a:latin typeface="Times New Roman" pitchFamily="18" charset="0"/>
              </a:rPr>
              <a:t>Nose - Smell</a:t>
            </a:r>
            <a:endParaRPr lang="en-GB" altLang="en-US" sz="2800" dirty="0">
              <a:solidFill>
                <a:srgbClr val="000000"/>
              </a:solidFill>
              <a:latin typeface="Times New Roman" pitchFamily="18" charset="0"/>
            </a:endParaRPr>
          </a:p>
          <a:p>
            <a:r>
              <a:rPr lang="en-GB" altLang="en-US" sz="2800" dirty="0" smtClean="0">
                <a:solidFill>
                  <a:srgbClr val="000000"/>
                </a:solidFill>
                <a:latin typeface="Times New Roman" pitchFamily="18" charset="0"/>
              </a:rPr>
              <a:t>Mouth -Taste</a:t>
            </a:r>
            <a:endParaRPr lang="en-GB" altLang="en-US" sz="2800" dirty="0">
              <a:solidFill>
                <a:srgbClr val="000000"/>
              </a:solidFill>
              <a:latin typeface="Times New Roman" pitchFamily="18" charset="0"/>
            </a:endParaRPr>
          </a:p>
          <a:p>
            <a:r>
              <a:rPr lang="en-GB" altLang="en-US" sz="2800" dirty="0" smtClean="0">
                <a:solidFill>
                  <a:srgbClr val="000000"/>
                </a:solidFill>
                <a:latin typeface="Times New Roman" pitchFamily="18" charset="0"/>
              </a:rPr>
              <a:t>Hands -</a:t>
            </a:r>
            <a:r>
              <a:rPr lang="en-GB" altLang="en-US" sz="2800" dirty="0" smtClean="0">
                <a:solidFill>
                  <a:srgbClr val="000000"/>
                </a:solidFill>
                <a:latin typeface="Times New Roman" pitchFamily="18" charset="0"/>
              </a:rPr>
              <a:t>Touch</a:t>
            </a:r>
            <a:endParaRPr lang="en-GB" altLang="en-US" sz="2800" dirty="0">
              <a:solidFill>
                <a:srgbClr val="000000"/>
              </a:solidFill>
              <a:latin typeface="Times New Roman" pitchFamily="18" charset="0"/>
            </a:endParaRPr>
          </a:p>
          <a:p>
            <a:endParaRPr lang="en-GB" altLang="en-US" sz="2800" dirty="0">
              <a:solidFill>
                <a:srgbClr val="000000"/>
              </a:solidFill>
            </a:endParaRPr>
          </a:p>
        </p:txBody>
      </p:sp>
      <p:sp>
        <p:nvSpPr>
          <p:cNvPr id="243720" name="Rectangle 8"/>
          <p:cNvSpPr>
            <a:spLocks noGrp="1" noChangeArrowheads="1"/>
          </p:cNvSpPr>
          <p:nvPr>
            <p:ph type="title"/>
          </p:nvPr>
        </p:nvSpPr>
        <p:spPr>
          <a:xfrm>
            <a:off x="362139" y="115888"/>
            <a:ext cx="8458011" cy="847725"/>
          </a:xfrm>
          <a:noFill/>
          <a:ln/>
        </p:spPr>
        <p:txBody>
          <a:bodyPr/>
          <a:lstStyle/>
          <a:p>
            <a:r>
              <a:rPr lang="en-GB" dirty="0">
                <a:effectLst>
                  <a:outerShdw blurRad="38100" dist="38100" dir="2700000" algn="tl">
                    <a:srgbClr val="000000"/>
                  </a:outerShdw>
                </a:effectLst>
              </a:rPr>
              <a:t>First Love House of God 3</a:t>
            </a:r>
            <a:endParaRPr lang="en-GB" altLang="en-US" dirty="0"/>
          </a:p>
        </p:txBody>
      </p:sp>
    </p:spTree>
    <p:extLst>
      <p:ext uri="{BB962C8B-B14F-4D97-AF65-F5344CB8AC3E}">
        <p14:creationId xmlns:p14="http://schemas.microsoft.com/office/powerpoint/2010/main" val="301578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81" y="117693"/>
            <a:ext cx="6335430" cy="6676931"/>
          </a:xfrm>
          <a:prstGeom prst="rect">
            <a:avLst/>
          </a:prstGeom>
        </p:spPr>
      </p:pic>
    </p:spTree>
    <p:extLst>
      <p:ext uri="{BB962C8B-B14F-4D97-AF65-F5344CB8AC3E}">
        <p14:creationId xmlns:p14="http://schemas.microsoft.com/office/powerpoint/2010/main" val="37391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A Gateway is </a:t>
            </a:r>
            <a:r>
              <a:rPr lang="en-GB" sz="4400" dirty="0"/>
              <a:t>a </a:t>
            </a:r>
            <a:r>
              <a:rPr lang="en-GB" sz="4400" dirty="0" smtClean="0"/>
              <a:t>place </a:t>
            </a:r>
            <a:r>
              <a:rPr lang="en-GB" sz="4400" dirty="0"/>
              <a:t>of </a:t>
            </a:r>
            <a:r>
              <a:rPr lang="en-GB" sz="4400" dirty="0" smtClean="0"/>
              <a:t>authority where dominion </a:t>
            </a:r>
            <a:r>
              <a:rPr lang="en-GB" sz="4400" dirty="0"/>
              <a:t>is </a:t>
            </a:r>
            <a:r>
              <a:rPr lang="en-GB" sz="4400" dirty="0" smtClean="0"/>
              <a:t>exercised </a:t>
            </a:r>
          </a:p>
          <a:p>
            <a:r>
              <a:rPr lang="en-GB" sz="4400" dirty="0" smtClean="0"/>
              <a:t>Whoever </a:t>
            </a:r>
            <a:r>
              <a:rPr lang="en-GB" sz="4400" dirty="0"/>
              <a:t>controls your life’s different gateways exercises authority, dominion &amp; control over </a:t>
            </a:r>
            <a:r>
              <a:rPr lang="en-GB" sz="4400" dirty="0" smtClean="0"/>
              <a:t>you</a:t>
            </a:r>
          </a:p>
          <a:p>
            <a:r>
              <a:rPr lang="en-GB" sz="4400" dirty="0" smtClean="0"/>
              <a:t>Your gates are designed to be open and flowing from the inside out so that you become a gateway of heaven</a:t>
            </a:r>
            <a:endParaRPr lang="en-GB" sz="4400" dirty="0"/>
          </a:p>
        </p:txBody>
      </p:sp>
    </p:spTree>
    <p:extLst>
      <p:ext uri="{BB962C8B-B14F-4D97-AF65-F5344CB8AC3E}">
        <p14:creationId xmlns:p14="http://schemas.microsoft.com/office/powerpoint/2010/main" val="33683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3800" dirty="0" smtClean="0"/>
              <a:t>Our eyes and ears </a:t>
            </a:r>
            <a:r>
              <a:rPr lang="en-GB" sz="3800" dirty="0" err="1" smtClean="0"/>
              <a:t>etc</a:t>
            </a:r>
            <a:r>
              <a:rPr lang="en-GB" sz="3800" dirty="0" smtClean="0"/>
              <a:t> are windows or gates</a:t>
            </a:r>
          </a:p>
          <a:p>
            <a:pPr>
              <a:spcBef>
                <a:spcPts val="600"/>
              </a:spcBef>
            </a:pPr>
            <a:r>
              <a:rPr lang="en-GB" sz="3800" dirty="0" smtClean="0"/>
              <a:t>Problem is that everything has flowed from the outside in and we are conformed to that pattern – worlds mould</a:t>
            </a:r>
          </a:p>
          <a:p>
            <a:pPr>
              <a:spcBef>
                <a:spcPts val="600"/>
              </a:spcBef>
            </a:pPr>
            <a:r>
              <a:rPr lang="en-GB" sz="3800" dirty="0" smtClean="0"/>
              <a:t>For us to be conformed to the heavenly pattern everything must flow from inside out</a:t>
            </a:r>
          </a:p>
          <a:p>
            <a:pPr>
              <a:spcBef>
                <a:spcPts val="600"/>
              </a:spcBef>
            </a:pPr>
            <a:r>
              <a:rPr lang="en-GB" sz="3800" dirty="0" smtClean="0"/>
              <a:t>Your gates must be open</a:t>
            </a:r>
          </a:p>
          <a:p>
            <a:pPr>
              <a:spcBef>
                <a:spcPts val="600"/>
              </a:spcBef>
            </a:pPr>
            <a:r>
              <a:rPr lang="en-GB" sz="3800" dirty="0" smtClean="0"/>
              <a:t>Whoever sits in the gate controls it</a:t>
            </a:r>
            <a:endParaRPr lang="en-GB" sz="3800" dirty="0"/>
          </a:p>
        </p:txBody>
      </p:sp>
    </p:spTree>
    <p:extLst>
      <p:ext uri="{BB962C8B-B14F-4D97-AF65-F5344CB8AC3E}">
        <p14:creationId xmlns:p14="http://schemas.microsoft.com/office/powerpoint/2010/main" val="37662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t>We </a:t>
            </a:r>
            <a:r>
              <a:rPr lang="en-GB" sz="4400" dirty="0"/>
              <a:t>may have inadvertently given demonic forces legal access and legal rights to sit in those </a:t>
            </a:r>
            <a:r>
              <a:rPr lang="en-GB" sz="4400" dirty="0" smtClean="0"/>
              <a:t>gates </a:t>
            </a:r>
            <a:r>
              <a:rPr lang="en-GB" sz="4400" dirty="0"/>
              <a:t>to </a:t>
            </a:r>
            <a:r>
              <a:rPr lang="en-GB" sz="4400" dirty="0" smtClean="0"/>
              <a:t>control, resist and block the flow</a:t>
            </a:r>
            <a:r>
              <a:rPr lang="en-GB" sz="4400" dirty="0" smtClean="0"/>
              <a:t> </a:t>
            </a:r>
          </a:p>
          <a:p>
            <a:pPr>
              <a:lnSpc>
                <a:spcPct val="110000"/>
              </a:lnSpc>
              <a:spcBef>
                <a:spcPts val="600"/>
              </a:spcBef>
            </a:pPr>
            <a:r>
              <a:rPr lang="en-GB" sz="4400" dirty="0" smtClean="0"/>
              <a:t>Our </a:t>
            </a:r>
            <a:r>
              <a:rPr lang="en-GB" sz="4400" dirty="0"/>
              <a:t>ancestors may have given </a:t>
            </a:r>
            <a:r>
              <a:rPr lang="en-GB" sz="4400" dirty="0" smtClean="0"/>
              <a:t>a legal </a:t>
            </a:r>
            <a:r>
              <a:rPr lang="en-GB" sz="4400" dirty="0"/>
              <a:t>right </a:t>
            </a:r>
            <a:r>
              <a:rPr lang="en-GB" sz="4400" dirty="0" smtClean="0"/>
              <a:t>to demons.</a:t>
            </a:r>
          </a:p>
          <a:p>
            <a:pPr>
              <a:lnSpc>
                <a:spcPct val="110000"/>
              </a:lnSpc>
              <a:spcBef>
                <a:spcPts val="600"/>
              </a:spcBef>
            </a:pPr>
            <a:r>
              <a:rPr lang="en-GB" sz="4400" dirty="0" smtClean="0"/>
              <a:t>Those legal rights </a:t>
            </a:r>
            <a:r>
              <a:rPr lang="en-GB" sz="4400" dirty="0"/>
              <a:t>may still be </a:t>
            </a:r>
            <a:r>
              <a:rPr lang="en-GB" sz="4400" dirty="0" smtClean="0"/>
              <a:t>there</a:t>
            </a:r>
          </a:p>
          <a:p>
            <a:pPr>
              <a:lnSpc>
                <a:spcPct val="110000"/>
              </a:lnSpc>
              <a:spcBef>
                <a:spcPts val="600"/>
              </a:spcBef>
            </a:pPr>
            <a:r>
              <a:rPr lang="en-GB" sz="4400" dirty="0" smtClean="0"/>
              <a:t>We need to remove those legal rights, cleanse and purify and rule gates</a:t>
            </a:r>
            <a:endParaRPr lang="en-GB" sz="4400" dirty="0"/>
          </a:p>
        </p:txBody>
      </p:sp>
    </p:spTree>
    <p:extLst>
      <p:ext uri="{BB962C8B-B14F-4D97-AF65-F5344CB8AC3E}">
        <p14:creationId xmlns:p14="http://schemas.microsoft.com/office/powerpoint/2010/main" val="10089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975693" y="116632"/>
            <a:ext cx="2602460" cy="22048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sz="3200" dirty="0" smtClean="0">
                <a:solidFill>
                  <a:prstClr val="white"/>
                </a:solidFill>
              </a:rPr>
              <a:t>Base Camp</a:t>
            </a:r>
          </a:p>
          <a:p>
            <a:pPr algn="ctr"/>
            <a:r>
              <a:rPr lang="en-GB" sz="3200" dirty="0" smtClean="0">
                <a:solidFill>
                  <a:prstClr val="white"/>
                </a:solidFill>
              </a:rPr>
              <a:t>Journey Preparation</a:t>
            </a:r>
            <a:endParaRPr lang="en-GB" sz="3200" dirty="0">
              <a:solidFill>
                <a:prstClr val="white"/>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499" t="27601" r="34814" b="28828"/>
          <a:stretch/>
        </p:blipFill>
        <p:spPr>
          <a:xfrm>
            <a:off x="2761628" y="2996952"/>
            <a:ext cx="3116688" cy="2987899"/>
          </a:xfrm>
          <a:prstGeom prst="rect">
            <a:avLst/>
          </a:prstGeom>
        </p:spPr>
      </p:pic>
      <p:sp>
        <p:nvSpPr>
          <p:cNvPr id="6" name="Wave 5"/>
          <p:cNvSpPr/>
          <p:nvPr/>
        </p:nvSpPr>
        <p:spPr>
          <a:xfrm rot="5400000">
            <a:off x="3786144" y="2584509"/>
            <a:ext cx="958074" cy="432048"/>
          </a:xfrm>
          <a:prstGeom prst="wav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8" name="Wave 7"/>
          <p:cNvSpPr/>
          <p:nvPr/>
        </p:nvSpPr>
        <p:spPr>
          <a:xfrm>
            <a:off x="4543400" y="4149080"/>
            <a:ext cx="4605940" cy="432048"/>
          </a:xfrm>
          <a:prstGeom prst="wav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prstClr val="white"/>
                </a:solidFill>
              </a:rPr>
              <a:t>River of Life</a:t>
            </a:r>
            <a:endParaRPr lang="en-GB" dirty="0">
              <a:solidFill>
                <a:prstClr val="white"/>
              </a:solidFill>
            </a:endParaRPr>
          </a:p>
        </p:txBody>
      </p:sp>
      <p:sp>
        <p:nvSpPr>
          <p:cNvPr id="9" name="Wave 8"/>
          <p:cNvSpPr/>
          <p:nvPr/>
        </p:nvSpPr>
        <p:spPr>
          <a:xfrm>
            <a:off x="107504" y="4149080"/>
            <a:ext cx="3813852" cy="43204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prstClr val="white"/>
                </a:solidFill>
              </a:rPr>
              <a:t>River of Life</a:t>
            </a:r>
            <a:endParaRPr lang="en-GB" dirty="0">
              <a:solidFill>
                <a:prstClr val="white"/>
              </a:solidFill>
            </a:endParaRPr>
          </a:p>
        </p:txBody>
      </p:sp>
      <p:sp>
        <p:nvSpPr>
          <p:cNvPr id="13" name="TextBox 12"/>
          <p:cNvSpPr txBox="1"/>
          <p:nvPr/>
        </p:nvSpPr>
        <p:spPr>
          <a:xfrm>
            <a:off x="6588224" y="3277450"/>
            <a:ext cx="1872208" cy="369332"/>
          </a:xfrm>
          <a:prstGeom prst="rect">
            <a:avLst/>
          </a:prstGeom>
          <a:noFill/>
        </p:spPr>
        <p:txBody>
          <a:bodyPr wrap="square" rtlCol="0">
            <a:spAutoFit/>
          </a:bodyPr>
          <a:lstStyle/>
          <a:p>
            <a:pPr algn="ctr"/>
            <a:r>
              <a:rPr lang="en-GB" dirty="0" smtClean="0">
                <a:solidFill>
                  <a:prstClr val="black"/>
                </a:solidFill>
              </a:rPr>
              <a:t>Heavenly Realms</a:t>
            </a:r>
            <a:endParaRPr lang="en-GB" dirty="0">
              <a:solidFill>
                <a:prstClr val="black"/>
              </a:solidFill>
            </a:endParaRPr>
          </a:p>
        </p:txBody>
      </p:sp>
      <p:sp>
        <p:nvSpPr>
          <p:cNvPr id="14" name="TextBox 13"/>
          <p:cNvSpPr txBox="1"/>
          <p:nvPr/>
        </p:nvSpPr>
        <p:spPr>
          <a:xfrm>
            <a:off x="889420" y="3091945"/>
            <a:ext cx="1872208" cy="923330"/>
          </a:xfrm>
          <a:prstGeom prst="rect">
            <a:avLst/>
          </a:prstGeom>
          <a:noFill/>
        </p:spPr>
        <p:txBody>
          <a:bodyPr wrap="square" rtlCol="0">
            <a:spAutoFit/>
          </a:bodyPr>
          <a:lstStyle/>
          <a:p>
            <a:pPr algn="ctr"/>
            <a:r>
              <a:rPr lang="en-GB" dirty="0" smtClean="0">
                <a:solidFill>
                  <a:prstClr val="black"/>
                </a:solidFill>
              </a:rPr>
              <a:t>Unseen Realms</a:t>
            </a:r>
          </a:p>
          <a:p>
            <a:pPr algn="ctr"/>
            <a:r>
              <a:rPr lang="en-GB" dirty="0">
                <a:solidFill>
                  <a:prstClr val="black"/>
                </a:solidFill>
              </a:rPr>
              <a:t>s</a:t>
            </a:r>
            <a:r>
              <a:rPr lang="en-GB" dirty="0" smtClean="0">
                <a:solidFill>
                  <a:prstClr val="black"/>
                </a:solidFill>
              </a:rPr>
              <a:t>pirit, soul, angelic</a:t>
            </a:r>
            <a:endParaRPr lang="en-GB" dirty="0">
              <a:solidFill>
                <a:prstClr val="black"/>
              </a:solidFill>
            </a:endParaRPr>
          </a:p>
        </p:txBody>
      </p:sp>
      <p:sp>
        <p:nvSpPr>
          <p:cNvPr id="15" name="TextBox 14"/>
          <p:cNvSpPr txBox="1"/>
          <p:nvPr/>
        </p:nvSpPr>
        <p:spPr>
          <a:xfrm>
            <a:off x="2167136" y="6165304"/>
            <a:ext cx="4752528" cy="584775"/>
          </a:xfrm>
          <a:prstGeom prst="rect">
            <a:avLst/>
          </a:prstGeom>
          <a:noFill/>
        </p:spPr>
        <p:txBody>
          <a:bodyPr wrap="square" rtlCol="0">
            <a:spAutoFit/>
          </a:bodyPr>
          <a:lstStyle/>
          <a:p>
            <a:pPr algn="ctr"/>
            <a:r>
              <a:rPr lang="en-GB" sz="3200" dirty="0" smtClean="0">
                <a:solidFill>
                  <a:prstClr val="black"/>
                </a:solidFill>
              </a:rPr>
              <a:t>Pathway of Relationship</a:t>
            </a:r>
            <a:endParaRPr lang="en-GB" sz="3200" dirty="0">
              <a:solidFill>
                <a:prstClr val="black"/>
              </a:solidFill>
            </a:endParaRPr>
          </a:p>
        </p:txBody>
      </p:sp>
    </p:spTree>
    <p:extLst>
      <p:ext uri="{BB962C8B-B14F-4D97-AF65-F5344CB8AC3E}">
        <p14:creationId xmlns:p14="http://schemas.microsoft.com/office/powerpoint/2010/main" val="283393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Familiars </a:t>
            </a:r>
            <a:r>
              <a:rPr lang="en-GB" sz="4400" dirty="0" smtClean="0"/>
              <a:t>can counterfeit </a:t>
            </a:r>
            <a:r>
              <a:rPr lang="en-GB" sz="4400" dirty="0"/>
              <a:t>gate functions for illegitimate </a:t>
            </a:r>
            <a:r>
              <a:rPr lang="en-GB" sz="4400" dirty="0" smtClean="0"/>
              <a:t>purposes</a:t>
            </a:r>
          </a:p>
          <a:p>
            <a:r>
              <a:rPr lang="en-GB" sz="4400" dirty="0" smtClean="0"/>
              <a:t>We must engage and know our gates </a:t>
            </a:r>
          </a:p>
          <a:p>
            <a:r>
              <a:rPr lang="en-GB" sz="4400" dirty="0" smtClean="0"/>
              <a:t>We must open our gates</a:t>
            </a:r>
          </a:p>
          <a:p>
            <a:r>
              <a:rPr lang="en-GB" sz="4400" dirty="0" smtClean="0"/>
              <a:t>We must cleanse and purify our gates </a:t>
            </a:r>
          </a:p>
          <a:p>
            <a:r>
              <a:rPr lang="en-GB" sz="4400" dirty="0" smtClean="0"/>
              <a:t>We must use our gates for their designed purpose and function</a:t>
            </a:r>
          </a:p>
          <a:p>
            <a:r>
              <a:rPr lang="en-GB" sz="4400" dirty="0" smtClean="0"/>
              <a:t>We must become a gateway for God</a:t>
            </a:r>
            <a:endParaRPr lang="en-GB" sz="4400" dirty="0"/>
          </a:p>
          <a:p>
            <a:endParaRPr lang="en-GB" sz="4400" dirty="0"/>
          </a:p>
        </p:txBody>
      </p:sp>
    </p:spTree>
    <p:extLst>
      <p:ext uri="{BB962C8B-B14F-4D97-AF65-F5344CB8AC3E}">
        <p14:creationId xmlns:p14="http://schemas.microsoft.com/office/powerpoint/2010/main" val="26265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Tabernacle had veils or </a:t>
            </a:r>
            <a:r>
              <a:rPr lang="en-GB" sz="4400" dirty="0" smtClean="0"/>
              <a:t>gates</a:t>
            </a:r>
            <a:endParaRPr lang="en-GB" sz="4400" dirty="0"/>
          </a:p>
          <a:p>
            <a:r>
              <a:rPr lang="en-GB" sz="4400" dirty="0"/>
              <a:t>Your body soul spirit has </a:t>
            </a:r>
            <a:r>
              <a:rPr lang="en-GB" sz="4400" dirty="0" smtClean="0"/>
              <a:t>gates</a:t>
            </a:r>
            <a:endParaRPr lang="en-GB" sz="4400" dirty="0"/>
          </a:p>
          <a:p>
            <a:r>
              <a:rPr lang="en-GB" sz="4400" dirty="0" smtClean="0"/>
              <a:t>You are designed to be a gateway for heaven to </a:t>
            </a:r>
            <a:r>
              <a:rPr lang="en-GB" sz="4400" dirty="0" smtClean="0"/>
              <a:t>rule the</a:t>
            </a:r>
            <a:r>
              <a:rPr lang="en-GB" sz="4400" dirty="0" smtClean="0"/>
              <a:t> earth</a:t>
            </a:r>
          </a:p>
          <a:p>
            <a:r>
              <a:rPr lang="en-GB" sz="4400" dirty="0" smtClean="0"/>
              <a:t>You are a gateway for the kingdom to be at hand around you</a:t>
            </a:r>
          </a:p>
          <a:p>
            <a:r>
              <a:rPr lang="en-GB" sz="4400" dirty="0"/>
              <a:t>John </a:t>
            </a:r>
            <a:r>
              <a:rPr lang="en-GB" sz="4400" dirty="0" smtClean="0"/>
              <a:t>14:12 .. he </a:t>
            </a:r>
            <a:r>
              <a:rPr lang="en-GB" sz="4400" dirty="0"/>
              <a:t>who believes in Me, the works that I do, he will do also; and greater works than these he will do;</a:t>
            </a:r>
            <a:endParaRPr lang="en-GB" sz="4400" dirty="0" smtClean="0"/>
          </a:p>
        </p:txBody>
      </p:sp>
    </p:spTree>
    <p:extLst>
      <p:ext uri="{BB962C8B-B14F-4D97-AF65-F5344CB8AC3E}">
        <p14:creationId xmlns:p14="http://schemas.microsoft.com/office/powerpoint/2010/main" val="25303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600"/>
              </a:spcBef>
            </a:pPr>
            <a:r>
              <a:rPr lang="en-GB" sz="4400" dirty="0" smtClean="0"/>
              <a:t>John 10:9 we can go in and out of the gate</a:t>
            </a:r>
          </a:p>
          <a:p>
            <a:pPr>
              <a:spcBef>
                <a:spcPts val="600"/>
              </a:spcBef>
            </a:pPr>
            <a:r>
              <a:rPr lang="en-GB" sz="4400" dirty="0" smtClean="0"/>
              <a:t>Jesus as the door is a torn veil between heaven and earth</a:t>
            </a:r>
          </a:p>
          <a:p>
            <a:pPr>
              <a:spcBef>
                <a:spcPts val="600"/>
              </a:spcBef>
            </a:pPr>
            <a:r>
              <a:rPr lang="en-GB" sz="4400" dirty="0" smtClean="0"/>
              <a:t>We live under an open gate to heaven</a:t>
            </a:r>
          </a:p>
          <a:p>
            <a:pPr>
              <a:spcBef>
                <a:spcPts val="600"/>
              </a:spcBef>
            </a:pPr>
            <a:r>
              <a:rPr lang="en-GB" sz="4400" dirty="0"/>
              <a:t>John 1:51 And He said to him, "Truly, truly, I say to you, you will see the heavens opened and the angels of God ascending and descending on the Son of Man.“</a:t>
            </a:r>
          </a:p>
          <a:p>
            <a:pPr marL="0" indent="0">
              <a:buNone/>
            </a:pPr>
            <a:endParaRPr lang="en-GB" sz="4400" dirty="0"/>
          </a:p>
        </p:txBody>
      </p:sp>
    </p:spTree>
    <p:extLst>
      <p:ext uri="{BB962C8B-B14F-4D97-AF65-F5344CB8AC3E}">
        <p14:creationId xmlns:p14="http://schemas.microsoft.com/office/powerpoint/2010/main" val="2413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Heb</a:t>
            </a:r>
            <a:r>
              <a:rPr lang="en-GB" sz="4400" dirty="0" smtClean="0"/>
              <a:t> 10:19 Therefore, brethren, since we have confidence to enter the holy place by the blood of Jesus, 20 by a new and living way which He inaugurated for us through </a:t>
            </a:r>
            <a:r>
              <a:rPr lang="en-GB" sz="4400" dirty="0" smtClean="0">
                <a:solidFill>
                  <a:srgbClr val="FFFF00"/>
                </a:solidFill>
              </a:rPr>
              <a:t>the veil, that is, His flesh</a:t>
            </a:r>
            <a:r>
              <a:rPr lang="en-GB" sz="4400" dirty="0" smtClean="0"/>
              <a:t>, 21 and since we have a great priest over the house of God, 22 </a:t>
            </a:r>
            <a:r>
              <a:rPr lang="en-GB" sz="4400" dirty="0" smtClean="0">
                <a:solidFill>
                  <a:srgbClr val="FFFF00"/>
                </a:solidFill>
              </a:rPr>
              <a:t>let us draw near </a:t>
            </a:r>
            <a:endParaRPr lang="en-GB" sz="4400" dirty="0">
              <a:solidFill>
                <a:srgbClr val="FFFF00"/>
              </a:solidFill>
            </a:endParaRPr>
          </a:p>
        </p:txBody>
      </p:sp>
    </p:spTree>
    <p:extLst>
      <p:ext uri="{BB962C8B-B14F-4D97-AF65-F5344CB8AC3E}">
        <p14:creationId xmlns:p14="http://schemas.microsoft.com/office/powerpoint/2010/main" val="2679919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t>Open heaven examples, Abraham, Jacob, Moses, 70 Elders, Joshua, Isaiah, Ezekiel, Zechariah, Jesus, Stephen, Paul, John &amp; many mystics</a:t>
            </a:r>
          </a:p>
          <a:p>
            <a:pPr>
              <a:lnSpc>
                <a:spcPct val="110000"/>
              </a:lnSpc>
              <a:spcBef>
                <a:spcPts val="600"/>
              </a:spcBef>
            </a:pPr>
            <a:r>
              <a:rPr lang="en-GB" sz="4400" dirty="0" smtClean="0"/>
              <a:t>Rev 4:1 door stands open in heaven</a:t>
            </a:r>
          </a:p>
          <a:p>
            <a:pPr>
              <a:lnSpc>
                <a:spcPct val="110000"/>
              </a:lnSpc>
              <a:spcBef>
                <a:spcPts val="600"/>
              </a:spcBef>
            </a:pPr>
            <a:r>
              <a:rPr lang="en-GB" sz="4400" dirty="0"/>
              <a:t>You live under </a:t>
            </a:r>
            <a:r>
              <a:rPr lang="en-GB" sz="4400" dirty="0" smtClean="0"/>
              <a:t>that </a:t>
            </a:r>
            <a:r>
              <a:rPr lang="en-GB" sz="4400" dirty="0"/>
              <a:t>open heaven with an invitation to interact with the spiritual </a:t>
            </a:r>
            <a:r>
              <a:rPr lang="en-GB" sz="4400" dirty="0" smtClean="0"/>
              <a:t>realms </a:t>
            </a:r>
            <a:r>
              <a:rPr lang="en-GB" sz="4400" dirty="0"/>
              <a:t>both </a:t>
            </a:r>
            <a:r>
              <a:rPr lang="en-GB" sz="4400" dirty="0" smtClean="0"/>
              <a:t>the eternal </a:t>
            </a:r>
            <a:r>
              <a:rPr lang="en-GB" sz="4400" dirty="0"/>
              <a:t>heavenly and </a:t>
            </a:r>
            <a:r>
              <a:rPr lang="en-GB" sz="4400" dirty="0" smtClean="0"/>
              <a:t>the unseen angelic realms</a:t>
            </a:r>
            <a:endParaRPr lang="en-GB" sz="4400" dirty="0"/>
          </a:p>
          <a:p>
            <a:endParaRPr lang="en-GB" sz="4400" dirty="0" smtClean="0"/>
          </a:p>
          <a:p>
            <a:endParaRPr lang="en-GB" sz="4400" dirty="0"/>
          </a:p>
        </p:txBody>
      </p:sp>
    </p:spTree>
    <p:extLst>
      <p:ext uri="{BB962C8B-B14F-4D97-AF65-F5344CB8AC3E}">
        <p14:creationId xmlns:p14="http://schemas.microsoft.com/office/powerpoint/2010/main" val="38227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3500" dirty="0" smtClean="0"/>
              <a:t>Gate of First Love is our access to the source of living </a:t>
            </a:r>
            <a:r>
              <a:rPr lang="en-GB" sz="3500" dirty="0"/>
              <a:t>water </a:t>
            </a:r>
            <a:r>
              <a:rPr lang="en-GB" sz="3500" dirty="0" smtClean="0"/>
              <a:t>to be filled and to overflow life </a:t>
            </a:r>
          </a:p>
          <a:p>
            <a:pPr>
              <a:spcBef>
                <a:spcPts val="600"/>
              </a:spcBef>
            </a:pPr>
            <a:r>
              <a:rPr lang="en-GB" sz="3500" dirty="0" smtClean="0"/>
              <a:t>John </a:t>
            </a:r>
            <a:r>
              <a:rPr lang="en-GB" sz="3500" dirty="0"/>
              <a:t>4:10, 13-14 Jesus answered and said to her, "If you knew the gift of God, </a:t>
            </a:r>
            <a:r>
              <a:rPr lang="en-GB" sz="3500" dirty="0" smtClean="0"/>
              <a:t>… He </a:t>
            </a:r>
            <a:r>
              <a:rPr lang="en-GB" sz="3500" dirty="0"/>
              <a:t>would have given you </a:t>
            </a:r>
            <a:r>
              <a:rPr lang="en-GB" sz="3500" dirty="0">
                <a:solidFill>
                  <a:srgbClr val="FFFF00"/>
                </a:solidFill>
              </a:rPr>
              <a:t>living water</a:t>
            </a:r>
            <a:r>
              <a:rPr lang="en-GB" sz="3500" dirty="0"/>
              <a:t>."  Jesus answered and said to her, "Everyone who drinks of this water will thirst again;  but whoever drinks of the water that I will give him shall never thirst; but the water that I will give him will become in him </a:t>
            </a:r>
            <a:r>
              <a:rPr lang="en-GB" sz="3500" dirty="0">
                <a:solidFill>
                  <a:srgbClr val="FFFF00"/>
                </a:solidFill>
              </a:rPr>
              <a:t>a </a:t>
            </a:r>
            <a:r>
              <a:rPr lang="en-GB" sz="3500" dirty="0" smtClean="0">
                <a:solidFill>
                  <a:srgbClr val="FFFF00"/>
                </a:solidFill>
              </a:rPr>
              <a:t>fountain </a:t>
            </a:r>
            <a:r>
              <a:rPr lang="en-GB" sz="3500" dirty="0">
                <a:solidFill>
                  <a:srgbClr val="FFFF00"/>
                </a:solidFill>
              </a:rPr>
              <a:t>of water springing up to eternal life</a:t>
            </a:r>
            <a:r>
              <a:rPr lang="en-GB" sz="3500" dirty="0" smtClean="0"/>
              <a:t>."</a:t>
            </a:r>
          </a:p>
        </p:txBody>
      </p:sp>
    </p:spTree>
    <p:extLst>
      <p:ext uri="{BB962C8B-B14F-4D97-AF65-F5344CB8AC3E}">
        <p14:creationId xmlns:p14="http://schemas.microsoft.com/office/powerpoint/2010/main" val="5574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400" dirty="0" smtClean="0"/>
              <a:t>John </a:t>
            </a:r>
            <a:r>
              <a:rPr lang="en-GB" sz="4400" dirty="0"/>
              <a:t>7:37-39 </a:t>
            </a:r>
            <a:r>
              <a:rPr lang="en-GB" sz="4400" dirty="0" smtClean="0"/>
              <a:t>.. Jesus </a:t>
            </a:r>
            <a:r>
              <a:rPr lang="en-GB" sz="4400" dirty="0"/>
              <a:t>stood and cried out, saying, "If anyone is thirsty, let him come to Me and drink.  He who believes in Me, as the Scripture said, 'From his </a:t>
            </a:r>
            <a:r>
              <a:rPr lang="en-GB" sz="4400" dirty="0">
                <a:solidFill>
                  <a:srgbClr val="FFFF00"/>
                </a:solidFill>
              </a:rPr>
              <a:t>innermost being will flow rivers of living water</a:t>
            </a:r>
            <a:r>
              <a:rPr lang="en-GB" sz="4400" dirty="0"/>
              <a:t>.'"  But this He spoke of the Spirit, whom those who believed in Him were to receive; </a:t>
            </a:r>
          </a:p>
        </p:txBody>
      </p:sp>
    </p:spTree>
    <p:extLst>
      <p:ext uri="{BB962C8B-B14F-4D97-AF65-F5344CB8AC3E}">
        <p14:creationId xmlns:p14="http://schemas.microsoft.com/office/powerpoint/2010/main" val="3505153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pPr>
            <a:r>
              <a:rPr lang="en-GB" sz="4400" dirty="0"/>
              <a:t>Ezekiel 47:1 Then he brought me back to the door of the house; and behold, </a:t>
            </a:r>
            <a:r>
              <a:rPr lang="en-GB" sz="4400" dirty="0">
                <a:solidFill>
                  <a:srgbClr val="FFFF00"/>
                </a:solidFill>
              </a:rPr>
              <a:t>water was flowing </a:t>
            </a:r>
            <a:r>
              <a:rPr lang="en-GB" sz="4400" dirty="0"/>
              <a:t>from under the threshold of </a:t>
            </a:r>
            <a:r>
              <a:rPr lang="en-GB" sz="4400" dirty="0">
                <a:solidFill>
                  <a:srgbClr val="FFFF00"/>
                </a:solidFill>
              </a:rPr>
              <a:t>the house </a:t>
            </a:r>
            <a:r>
              <a:rPr lang="en-GB" sz="4400" dirty="0"/>
              <a:t>toward the </a:t>
            </a:r>
            <a:r>
              <a:rPr lang="en-GB" sz="4400" dirty="0">
                <a:solidFill>
                  <a:srgbClr val="FFFF00"/>
                </a:solidFill>
              </a:rPr>
              <a:t>east</a:t>
            </a:r>
            <a:r>
              <a:rPr lang="en-GB" sz="4400" dirty="0"/>
              <a:t>, </a:t>
            </a:r>
          </a:p>
          <a:p>
            <a:pPr>
              <a:lnSpc>
                <a:spcPct val="120000"/>
              </a:lnSpc>
            </a:pPr>
            <a:r>
              <a:rPr lang="en-GB" sz="4400" dirty="0"/>
              <a:t>Ezekiel 47:7-9, 12 </a:t>
            </a:r>
            <a:r>
              <a:rPr lang="en-GB" sz="4400" dirty="0" smtClean="0"/>
              <a:t>Now </a:t>
            </a:r>
            <a:r>
              <a:rPr lang="en-GB" sz="4400" dirty="0"/>
              <a:t>when I had returned, behold, on the bank of the river there were very many trees on the one side and on the other. Then he said to me, "These waters go out toward the eastern region </a:t>
            </a:r>
            <a:r>
              <a:rPr lang="en-GB" sz="4400" dirty="0" smtClean="0"/>
              <a:t>.. then </a:t>
            </a:r>
            <a:r>
              <a:rPr lang="en-GB" sz="4400" dirty="0"/>
              <a:t>they go toward the sea, being made to flow into the sea, and the </a:t>
            </a:r>
            <a:r>
              <a:rPr lang="en-GB" sz="4400" dirty="0">
                <a:solidFill>
                  <a:srgbClr val="FFFF00"/>
                </a:solidFill>
              </a:rPr>
              <a:t>waters of the sea become </a:t>
            </a:r>
            <a:r>
              <a:rPr lang="en-GB" sz="4400" dirty="0" smtClean="0">
                <a:solidFill>
                  <a:srgbClr val="FFFF00"/>
                </a:solidFill>
              </a:rPr>
              <a:t>fresh</a:t>
            </a:r>
            <a:endParaRPr lang="en-GB" sz="4400" dirty="0">
              <a:solidFill>
                <a:srgbClr val="FFFF00"/>
              </a:solidFill>
            </a:endParaRPr>
          </a:p>
        </p:txBody>
      </p:sp>
    </p:spTree>
    <p:extLst>
      <p:ext uri="{BB962C8B-B14F-4D97-AF65-F5344CB8AC3E}">
        <p14:creationId xmlns:p14="http://schemas.microsoft.com/office/powerpoint/2010/main" val="27628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pPr>
              <a:lnSpc>
                <a:spcPct val="120000"/>
              </a:lnSpc>
            </a:pPr>
            <a:r>
              <a:rPr lang="en-GB" sz="4600" dirty="0" smtClean="0"/>
              <a:t>Ezekiel </a:t>
            </a:r>
            <a:r>
              <a:rPr lang="en-GB" sz="4600" dirty="0"/>
              <a:t>47:7-9, 12 </a:t>
            </a:r>
            <a:r>
              <a:rPr lang="en-GB" sz="4600" dirty="0" smtClean="0"/>
              <a:t>It </a:t>
            </a:r>
            <a:r>
              <a:rPr lang="en-GB" sz="4600" dirty="0"/>
              <a:t>will come about that every living creature which swarms </a:t>
            </a:r>
            <a:r>
              <a:rPr lang="en-GB" sz="4600" dirty="0">
                <a:solidFill>
                  <a:srgbClr val="FFFF00"/>
                </a:solidFill>
              </a:rPr>
              <a:t>in every place where the river goes, will live</a:t>
            </a:r>
            <a:r>
              <a:rPr lang="en-GB" sz="4600" dirty="0"/>
              <a:t>. And there will be very many fish, for these waters go there and the others become fresh; </a:t>
            </a:r>
            <a:r>
              <a:rPr lang="en-GB" sz="4600" dirty="0">
                <a:solidFill>
                  <a:srgbClr val="FFFF00"/>
                </a:solidFill>
              </a:rPr>
              <a:t>so everything will live where the river goes</a:t>
            </a:r>
            <a:r>
              <a:rPr lang="en-GB" sz="4600" dirty="0"/>
              <a:t>. By the river on its bank, on one side and on the other, will grow all kinds of </a:t>
            </a:r>
            <a:r>
              <a:rPr lang="en-GB" sz="4600" dirty="0">
                <a:solidFill>
                  <a:srgbClr val="FFFF00"/>
                </a:solidFill>
              </a:rPr>
              <a:t>trees for food</a:t>
            </a:r>
            <a:r>
              <a:rPr lang="en-GB" sz="4600" dirty="0"/>
              <a:t>. Their leaves will not wither and their </a:t>
            </a:r>
            <a:r>
              <a:rPr lang="en-GB" sz="4600" dirty="0">
                <a:solidFill>
                  <a:srgbClr val="FFFF00"/>
                </a:solidFill>
              </a:rPr>
              <a:t>fruit will not fail</a:t>
            </a:r>
            <a:r>
              <a:rPr lang="en-GB" sz="4600" dirty="0"/>
              <a:t>. They will bear every month because </a:t>
            </a:r>
            <a:r>
              <a:rPr lang="en-GB" sz="4600" dirty="0">
                <a:solidFill>
                  <a:srgbClr val="FFFF00"/>
                </a:solidFill>
              </a:rPr>
              <a:t>their water flows from the sanctuary</a:t>
            </a:r>
            <a:r>
              <a:rPr lang="en-GB" sz="4600" dirty="0"/>
              <a:t>, and their fruit will be for food and their </a:t>
            </a:r>
            <a:r>
              <a:rPr lang="en-GB" sz="4600" dirty="0">
                <a:solidFill>
                  <a:srgbClr val="FFFF00"/>
                </a:solidFill>
              </a:rPr>
              <a:t>leaves for healing</a:t>
            </a:r>
            <a:r>
              <a:rPr lang="en-GB" sz="4600" dirty="0" smtClean="0"/>
              <a:t>."</a:t>
            </a:r>
            <a:endParaRPr lang="en-GB" sz="4600" dirty="0"/>
          </a:p>
        </p:txBody>
      </p:sp>
    </p:spTree>
    <p:extLst>
      <p:ext uri="{BB962C8B-B14F-4D97-AF65-F5344CB8AC3E}">
        <p14:creationId xmlns:p14="http://schemas.microsoft.com/office/powerpoint/2010/main" val="1715991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I am a gateway for the river of life to flow from heaven through </a:t>
            </a:r>
            <a:r>
              <a:rPr lang="en-GB" sz="4400" dirty="0" smtClean="0"/>
              <a:t>my </a:t>
            </a:r>
            <a:r>
              <a:rPr lang="en-GB" sz="4400" dirty="0"/>
              <a:t>spirit through my heart </a:t>
            </a:r>
            <a:r>
              <a:rPr lang="en-GB" sz="4400" dirty="0" smtClean="0"/>
              <a:t>to </a:t>
            </a:r>
            <a:r>
              <a:rPr lang="en-GB" sz="4400" dirty="0"/>
              <a:t>the world just </a:t>
            </a:r>
            <a:r>
              <a:rPr lang="en-GB" sz="4400" dirty="0" smtClean="0"/>
              <a:t>as the </a:t>
            </a:r>
            <a:r>
              <a:rPr lang="en-GB" sz="4400" dirty="0"/>
              <a:t>river that flowed from Eden </a:t>
            </a:r>
            <a:r>
              <a:rPr lang="en-GB" sz="4400" dirty="0" smtClean="0"/>
              <a:t>the heavenly garden </a:t>
            </a:r>
            <a:r>
              <a:rPr lang="en-GB" sz="4400" dirty="0"/>
              <a:t>to Adam's garden at </a:t>
            </a:r>
            <a:r>
              <a:rPr lang="en-GB" sz="4400" dirty="0" smtClean="0"/>
              <a:t>the east to become </a:t>
            </a:r>
            <a:r>
              <a:rPr lang="en-GB" sz="4400" dirty="0"/>
              <a:t>4 rivers to water earth. </a:t>
            </a:r>
            <a:endParaRPr lang="en-GB" sz="4400" dirty="0" smtClean="0"/>
          </a:p>
          <a:p>
            <a:r>
              <a:rPr lang="en-GB" sz="4400" dirty="0" smtClean="0"/>
              <a:t>East </a:t>
            </a:r>
            <a:r>
              <a:rPr lang="en-GB" sz="4400" dirty="0"/>
              <a:t>gate </a:t>
            </a:r>
            <a:r>
              <a:rPr lang="en-GB" sz="4400" dirty="0" smtClean="0"/>
              <a:t>where the river flowed</a:t>
            </a:r>
            <a:endParaRPr lang="en-GB" sz="4400" dirty="0"/>
          </a:p>
        </p:txBody>
      </p:sp>
    </p:spTree>
    <p:extLst>
      <p:ext uri="{BB962C8B-B14F-4D97-AF65-F5344CB8AC3E}">
        <p14:creationId xmlns:p14="http://schemas.microsoft.com/office/powerpoint/2010/main" val="12765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343290" y="34335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First Love</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389642" y="5066681"/>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472702"/>
            </a:xfrm>
            <a:prstGeom prst="rect">
              <a:avLst/>
            </a:prstGeom>
            <a:noFill/>
          </p:spPr>
          <p:txBody>
            <a:bodyPr wrap="square" lIns="0" tIns="0" rIns="0" bIns="0">
              <a:spAutoFit/>
            </a:bodyPr>
            <a:lstStyle/>
            <a:p>
              <a:pPr algn="ctr">
                <a:defRPr/>
              </a:pPr>
              <a:r>
                <a:rPr lang="en-US" sz="2400" dirty="0" smtClean="0">
                  <a:solidFill>
                    <a:prstClr val="black"/>
                  </a:solidFill>
                  <a:ea typeface="ＭＳ Ｐゴシック" charset="-128"/>
                  <a:cs typeface="ＭＳ Ｐゴシック" charset="-128"/>
                </a:rPr>
                <a:t>Seat of </a:t>
              </a:r>
              <a:br>
                <a:rPr lang="en-US" sz="2400" dirty="0" smtClean="0">
                  <a:solidFill>
                    <a:prstClr val="black"/>
                  </a:solidFill>
                  <a:ea typeface="ＭＳ Ｐゴシック" charset="-128"/>
                  <a:cs typeface="ＭＳ Ｐゴシック" charset="-128"/>
                </a:rPr>
              </a:br>
              <a:r>
                <a:rPr lang="en-US" sz="2400" dirty="0" smtClean="0">
                  <a:solidFill>
                    <a:prstClr val="black"/>
                  </a:solidFill>
                  <a:ea typeface="ＭＳ Ｐゴシック" charset="-128"/>
                  <a:cs typeface="ＭＳ Ｐゴシック" charset="-128"/>
                </a:rPr>
                <a:t>Government</a:t>
              </a:r>
              <a:endParaRPr lang="en-US" sz="2400" dirty="0">
                <a:solidFill>
                  <a:prstClr val="black"/>
                </a:solidFill>
                <a:ea typeface="ＭＳ Ｐゴシック" charset="-128"/>
                <a:cs typeface="ＭＳ Ｐゴシック" charset="-128"/>
              </a:endParaRPr>
            </a:p>
          </p:txBody>
        </p:sp>
      </p:grpSp>
      <p:sp>
        <p:nvSpPr>
          <p:cNvPr id="14" name="Rektangel 101"/>
          <p:cNvSpPr>
            <a:spLocks noChangeArrowheads="1"/>
          </p:cNvSpPr>
          <p:nvPr/>
        </p:nvSpPr>
        <p:spPr bwMode="auto">
          <a:xfrm>
            <a:off x="6343290" y="2449934"/>
            <a:ext cx="2311771" cy="1026597"/>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sz="2400" kern="0" dirty="0" smtClean="0">
                <a:solidFill>
                  <a:prstClr val="black"/>
                </a:solidFill>
                <a:latin typeface="Calibri"/>
                <a:ea typeface="ＭＳ Ｐゴシック" pitchFamily="-97" charset="-128"/>
                <a:cs typeface="ＭＳ Ｐゴシック" charset="-128"/>
              </a:rPr>
              <a:t>River of Life</a:t>
            </a:r>
            <a:endParaRPr lang="da-DK" sz="2400" kern="0" dirty="0">
              <a:solidFill>
                <a:prstClr val="black"/>
              </a:solidFill>
              <a:latin typeface="Calibri"/>
              <a:ea typeface="ＭＳ Ｐゴシック" pitchFamily="-97" charset="-128"/>
              <a:cs typeface="ＭＳ Ｐゴシック" charset="-128"/>
            </a:endParaRPr>
          </a:p>
        </p:txBody>
      </p:sp>
      <p:grpSp>
        <p:nvGrpSpPr>
          <p:cNvPr id="16" name="Group 15"/>
          <p:cNvGrpSpPr/>
          <p:nvPr/>
        </p:nvGrpSpPr>
        <p:grpSpPr>
          <a:xfrm>
            <a:off x="6370824" y="5066680"/>
            <a:ext cx="2284238" cy="989327"/>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411424"/>
              <a:ext cx="1905410" cy="232857"/>
            </a:xfrm>
            <a:prstGeom prst="rect">
              <a:avLst/>
            </a:prstGeom>
            <a:noFill/>
          </p:spPr>
          <p:txBody>
            <a:bodyPr wrap="square" lIns="0" tIns="0" rIns="0" bIns="0">
              <a:spAutoFit/>
            </a:bodyPr>
            <a:lstStyle/>
            <a:p>
              <a:pPr algn="ctr">
                <a:defRPr/>
              </a:pPr>
              <a:r>
                <a:rPr lang="en-US" sz="2400" dirty="0" smtClean="0">
                  <a:solidFill>
                    <a:prstClr val="black"/>
                  </a:solidFill>
                  <a:ea typeface="ＭＳ Ｐゴシック" charset="-128"/>
                  <a:cs typeface="ＭＳ Ｐゴシック" charset="-128"/>
                </a:rPr>
                <a:t>Yoke of Jesus</a:t>
              </a:r>
              <a:endParaRPr lang="en-US" sz="2400" dirty="0">
                <a:solidFill>
                  <a:prstClr val="black"/>
                </a:solidFill>
                <a:ea typeface="ＭＳ Ｐゴシック" charset="-128"/>
                <a:cs typeface="ＭＳ Ｐゴシック" charset="-128"/>
              </a:endParaRP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3919764" y="50321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7067116" y="4079398"/>
            <a:ext cx="938032" cy="49278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4107970" y="522932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772868" y="350863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 name="Group 18"/>
          <p:cNvGrpSpPr/>
          <p:nvPr/>
        </p:nvGrpSpPr>
        <p:grpSpPr>
          <a:xfrm>
            <a:off x="507647" y="362323"/>
            <a:ext cx="2206974" cy="989249"/>
            <a:chOff x="3352133" y="2191893"/>
            <a:chExt cx="1905410" cy="633112"/>
          </a:xfrm>
        </p:grpSpPr>
        <p:sp>
          <p:nvSpPr>
            <p:cNvPr id="20" name="Rektangel 101"/>
            <p:cNvSpPr>
              <a:spLocks noChangeArrowheads="1"/>
            </p:cNvSpPr>
            <p:nvPr/>
          </p:nvSpPr>
          <p:spPr bwMode="auto">
            <a:xfrm>
              <a:off x="3352133"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a:solidFill>
                    <a:prstClr val="black"/>
                  </a:solidFill>
                  <a:latin typeface="Calibri"/>
                  <a:ea typeface="ＭＳ Ｐゴシック" charset="-128"/>
                  <a:cs typeface="ＭＳ Ｐゴシック" charset="-128"/>
                </a:rPr>
                <a:t>House of </a:t>
              </a:r>
              <a:r>
                <a:rPr lang="en-US" sz="2800" dirty="0" smtClean="0">
                  <a:solidFill>
                    <a:prstClr val="black"/>
                  </a:solidFill>
                  <a:latin typeface="Calibri"/>
                  <a:ea typeface="ＭＳ Ｐゴシック" charset="-128"/>
                  <a:cs typeface="ＭＳ Ｐゴシック" charset="-128"/>
                </a:rPr>
                <a:t>God</a:t>
              </a:r>
              <a:endParaRPr lang="en-US" sz="2800" dirty="0">
                <a:solidFill>
                  <a:prstClr val="black"/>
                </a:solidFill>
                <a:latin typeface="Calibri"/>
                <a:ea typeface="ＭＳ Ｐゴシック" charset="-128"/>
                <a:cs typeface="ＭＳ Ｐゴシック" charset="-128"/>
              </a:endParaRPr>
            </a:p>
          </p:txBody>
        </p:sp>
      </p:grpSp>
      <p:sp>
        <p:nvSpPr>
          <p:cNvPr id="28" name="Notched Right Arrow 27"/>
          <p:cNvSpPr/>
          <p:nvPr/>
        </p:nvSpPr>
        <p:spPr>
          <a:xfrm rot="5400000">
            <a:off x="7144907" y="1644280"/>
            <a:ext cx="696991" cy="4073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94492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rot="238139">
            <a:off x="205534" y="2800794"/>
            <a:ext cx="3825998"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4" name="TextBox 3"/>
          <p:cNvSpPr txBox="1"/>
          <p:nvPr/>
        </p:nvSpPr>
        <p:spPr>
          <a:xfrm>
            <a:off x="6876256" y="620688"/>
            <a:ext cx="1861407" cy="646331"/>
          </a:xfrm>
          <a:prstGeom prst="rect">
            <a:avLst/>
          </a:prstGeom>
          <a:noFill/>
        </p:spPr>
        <p:txBody>
          <a:bodyPr wrap="none" rtlCol="0">
            <a:spAutoFit/>
          </a:bodyPr>
          <a:lstStyle/>
          <a:p>
            <a:r>
              <a:rPr lang="en-GB" dirty="0" smtClean="0"/>
              <a:t>Gateway first love</a:t>
            </a:r>
          </a:p>
          <a:p>
            <a:pPr algn="ctr"/>
            <a:r>
              <a:rPr lang="en-GB" dirty="0" smtClean="0"/>
              <a:t>Rev 3:20</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22" y="0"/>
            <a:ext cx="9351295" cy="6858000"/>
          </a:xfrm>
          <a:prstGeom prst="rect">
            <a:avLst/>
          </a:prstGeom>
        </p:spPr>
      </p:pic>
      <p:sp>
        <p:nvSpPr>
          <p:cNvPr id="8" name="TextBox 7"/>
          <p:cNvSpPr txBox="1"/>
          <p:nvPr/>
        </p:nvSpPr>
        <p:spPr>
          <a:xfrm>
            <a:off x="6008181" y="497848"/>
            <a:ext cx="2877903" cy="861774"/>
          </a:xfrm>
          <a:prstGeom prst="rect">
            <a:avLst/>
          </a:prstGeom>
          <a:noFill/>
        </p:spPr>
        <p:txBody>
          <a:bodyPr wrap="square" lIns="0" tIns="0" rIns="0" bIns="0" rtlCol="0">
            <a:normAutofit/>
          </a:bodyPr>
          <a:lstStyle/>
          <a:p>
            <a:pPr algn="ctr"/>
            <a:r>
              <a:rPr lang="en-GB" sz="2800" dirty="0" smtClean="0"/>
              <a:t>Gateway first love</a:t>
            </a:r>
          </a:p>
          <a:p>
            <a:pPr algn="ctr"/>
            <a:r>
              <a:rPr lang="en-GB" sz="2800" dirty="0" smtClean="0"/>
              <a:t>Rev 3:20</a:t>
            </a:r>
            <a:endParaRPr lang="en-GB" sz="2800" dirty="0"/>
          </a:p>
        </p:txBody>
      </p:sp>
      <p:sp>
        <p:nvSpPr>
          <p:cNvPr id="9" name="Wave 8"/>
          <p:cNvSpPr/>
          <p:nvPr/>
        </p:nvSpPr>
        <p:spPr>
          <a:xfrm rot="19251116">
            <a:off x="122648" y="3827488"/>
            <a:ext cx="3584513" cy="196125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0" name="TextBox 9"/>
          <p:cNvSpPr txBox="1"/>
          <p:nvPr/>
        </p:nvSpPr>
        <p:spPr>
          <a:xfrm>
            <a:off x="166605" y="512966"/>
            <a:ext cx="2877903" cy="861774"/>
          </a:xfrm>
          <a:prstGeom prst="rect">
            <a:avLst/>
          </a:prstGeom>
          <a:noFill/>
        </p:spPr>
        <p:txBody>
          <a:bodyPr wrap="square" lIns="0" tIns="0" rIns="0" bIns="0" rtlCol="0">
            <a:normAutofit/>
          </a:bodyPr>
          <a:lstStyle/>
          <a:p>
            <a:pPr algn="ctr"/>
            <a:r>
              <a:rPr lang="en-GB" sz="2800" dirty="0" smtClean="0"/>
              <a:t>Living Water</a:t>
            </a:r>
          </a:p>
          <a:p>
            <a:pPr algn="ctr"/>
            <a:r>
              <a:rPr lang="en-GB" sz="2800" dirty="0" smtClean="0"/>
              <a:t>John 4 &amp; John 7</a:t>
            </a:r>
            <a:endParaRPr lang="en-GB" sz="2800" dirty="0"/>
          </a:p>
        </p:txBody>
      </p:sp>
    </p:spTree>
    <p:extLst>
      <p:ext uri="{BB962C8B-B14F-4D97-AF65-F5344CB8AC3E}">
        <p14:creationId xmlns:p14="http://schemas.microsoft.com/office/powerpoint/2010/main" val="1630174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 y="1"/>
            <a:ext cx="9190670" cy="6858000"/>
          </a:xfrm>
          <a:prstGeom prst="rect">
            <a:avLst/>
          </a:prstGeom>
        </p:spPr>
      </p:pic>
      <p:sp>
        <p:nvSpPr>
          <p:cNvPr id="3" name="Wave 2"/>
          <p:cNvSpPr/>
          <p:nvPr/>
        </p:nvSpPr>
        <p:spPr>
          <a:xfrm rot="4733593">
            <a:off x="4542924" y="5527372"/>
            <a:ext cx="2205496"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8" name="TextBox 7"/>
          <p:cNvSpPr txBox="1"/>
          <p:nvPr/>
        </p:nvSpPr>
        <p:spPr>
          <a:xfrm>
            <a:off x="6588224" y="31656"/>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sp>
        <p:nvSpPr>
          <p:cNvPr id="9" name="Wave 8"/>
          <p:cNvSpPr/>
          <p:nvPr/>
        </p:nvSpPr>
        <p:spPr>
          <a:xfrm rot="19251116">
            <a:off x="-438595" y="5132129"/>
            <a:ext cx="3451416" cy="607783"/>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0" name="TextBox 9"/>
          <p:cNvSpPr txBox="1"/>
          <p:nvPr/>
        </p:nvSpPr>
        <p:spPr>
          <a:xfrm>
            <a:off x="150017" y="42346"/>
            <a:ext cx="2877903" cy="861774"/>
          </a:xfrm>
          <a:prstGeom prst="rect">
            <a:avLst/>
          </a:prstGeom>
          <a:noFill/>
        </p:spPr>
        <p:txBody>
          <a:bodyPr wrap="square" lIns="0" tIns="0" rIns="0" bIns="0" rtlCol="0">
            <a:normAutofit/>
          </a:bodyPr>
          <a:lstStyle/>
          <a:p>
            <a:pPr algn="ctr"/>
            <a:r>
              <a:rPr lang="en-GB" sz="2800" dirty="0" smtClean="0"/>
              <a:t>Living Water</a:t>
            </a:r>
          </a:p>
          <a:p>
            <a:pPr algn="ctr"/>
            <a:r>
              <a:rPr lang="en-GB" sz="2800" dirty="0" smtClean="0"/>
              <a:t>John 4 &amp; John 7</a:t>
            </a:r>
            <a:endParaRPr lang="en-GB" sz="2800" dirty="0"/>
          </a:p>
        </p:txBody>
      </p:sp>
      <p:sp>
        <p:nvSpPr>
          <p:cNvPr id="11" name="Wave 10"/>
          <p:cNvSpPr/>
          <p:nvPr/>
        </p:nvSpPr>
        <p:spPr>
          <a:xfrm rot="1900651">
            <a:off x="7277717" y="4006070"/>
            <a:ext cx="2176592"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2" name="Wave 11"/>
          <p:cNvSpPr/>
          <p:nvPr/>
        </p:nvSpPr>
        <p:spPr>
          <a:xfrm rot="21319536">
            <a:off x="-115417" y="2630615"/>
            <a:ext cx="1542730"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23" y="1722156"/>
            <a:ext cx="873892" cy="1166691"/>
          </a:xfrm>
          <a:prstGeom prst="rect">
            <a:avLst/>
          </a:prstGeom>
        </p:spPr>
      </p:pic>
      <p:sp>
        <p:nvSpPr>
          <p:cNvPr id="14" name="Wave 13"/>
          <p:cNvSpPr/>
          <p:nvPr/>
        </p:nvSpPr>
        <p:spPr>
          <a:xfrm rot="20589419">
            <a:off x="7780821" y="1484759"/>
            <a:ext cx="1479970" cy="369606"/>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19" y="2029629"/>
            <a:ext cx="589346" cy="7868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9" y="2305501"/>
            <a:ext cx="1075449" cy="715662"/>
          </a:xfrm>
          <a:prstGeom prst="rect">
            <a:avLst/>
          </a:prstGeom>
        </p:spPr>
      </p:pic>
      <p:sp>
        <p:nvSpPr>
          <p:cNvPr id="17" name="Wave 16"/>
          <p:cNvSpPr/>
          <p:nvPr/>
        </p:nvSpPr>
        <p:spPr>
          <a:xfrm rot="18162682">
            <a:off x="3104057" y="2780569"/>
            <a:ext cx="1076794" cy="1037036"/>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Tree>
    <p:extLst>
      <p:ext uri="{BB962C8B-B14F-4D97-AF65-F5344CB8AC3E}">
        <p14:creationId xmlns:p14="http://schemas.microsoft.com/office/powerpoint/2010/main" val="38611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God is light, Jesus was the light of the world</a:t>
            </a:r>
          </a:p>
          <a:p>
            <a:r>
              <a:rPr lang="en-GB" sz="4400" dirty="0" smtClean="0"/>
              <a:t>We are to be the light of the world</a:t>
            </a:r>
            <a:endParaRPr lang="en-GB" sz="4400" dirty="0" smtClean="0"/>
          </a:p>
          <a:p>
            <a:r>
              <a:rPr lang="en-GB" sz="4400" dirty="0" smtClean="0"/>
              <a:t>The source of life and light is in us </a:t>
            </a:r>
          </a:p>
          <a:p>
            <a:r>
              <a:rPr lang="en-GB" sz="4400" dirty="0" smtClean="0"/>
              <a:t>Life must radiate out of us</a:t>
            </a:r>
          </a:p>
          <a:p>
            <a:r>
              <a:rPr lang="en-GB" sz="4400" dirty="0" smtClean="0"/>
              <a:t>Light must emanate from us</a:t>
            </a:r>
          </a:p>
          <a:p>
            <a:r>
              <a:rPr lang="en-GB" sz="4400" dirty="0" smtClean="0"/>
              <a:t>Kingdom is in us but must manifest through us</a:t>
            </a:r>
          </a:p>
        </p:txBody>
      </p:sp>
    </p:spTree>
    <p:extLst>
      <p:ext uri="{BB962C8B-B14F-4D97-AF65-F5344CB8AC3E}">
        <p14:creationId xmlns:p14="http://schemas.microsoft.com/office/powerpoint/2010/main" val="23170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Kingdom </a:t>
            </a:r>
            <a:r>
              <a:rPr lang="en-GB" sz="4400" dirty="0"/>
              <a:t>is within me and Isa 9 says there is no end to the increase of His government (kingdom) and peace shalom, wholeness  </a:t>
            </a:r>
          </a:p>
          <a:p>
            <a:r>
              <a:rPr lang="en-GB" sz="4400" dirty="0"/>
              <a:t>It must increase expand grow in me and through me and around </a:t>
            </a:r>
            <a:r>
              <a:rPr lang="en-GB" sz="4400" dirty="0" smtClean="0"/>
              <a:t>me</a:t>
            </a:r>
          </a:p>
          <a:p>
            <a:r>
              <a:rPr lang="en-GB" sz="4400" dirty="0"/>
              <a:t>Gifts and fruit of the spirit </a:t>
            </a:r>
            <a:r>
              <a:rPr lang="en-GB" sz="4400" dirty="0" smtClean="0"/>
              <a:t>developing and growing in us - flowing </a:t>
            </a:r>
            <a:r>
              <a:rPr lang="en-GB" sz="4400" dirty="0"/>
              <a:t>through </a:t>
            </a:r>
            <a:r>
              <a:rPr lang="en-GB" sz="4400" dirty="0" smtClean="0"/>
              <a:t>us</a:t>
            </a:r>
            <a:endParaRPr lang="en-GB" sz="4400" dirty="0" smtClean="0"/>
          </a:p>
          <a:p>
            <a:r>
              <a:rPr lang="en-GB" sz="4400" dirty="0" smtClean="0"/>
              <a:t>So we bring life wherever we go</a:t>
            </a:r>
            <a:endParaRPr lang="en-GB" sz="4400" dirty="0"/>
          </a:p>
        </p:txBody>
      </p:sp>
    </p:spTree>
    <p:extLst>
      <p:ext uri="{BB962C8B-B14F-4D97-AF65-F5344CB8AC3E}">
        <p14:creationId xmlns:p14="http://schemas.microsoft.com/office/powerpoint/2010/main" val="22323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t>John 14:12 works of Jesus manifested through us, miracles, healings, nature</a:t>
            </a:r>
          </a:p>
          <a:p>
            <a:pPr>
              <a:lnSpc>
                <a:spcPct val="110000"/>
              </a:lnSpc>
              <a:spcBef>
                <a:spcPts val="600"/>
              </a:spcBef>
            </a:pPr>
            <a:r>
              <a:rPr lang="en-GB" sz="4400" dirty="0" smtClean="0"/>
              <a:t>Everything created has a vibrating frequency – sound and image</a:t>
            </a:r>
            <a:endParaRPr lang="en-GB" sz="4400" dirty="0" smtClean="0"/>
          </a:p>
          <a:p>
            <a:pPr>
              <a:lnSpc>
                <a:spcPct val="110000"/>
              </a:lnSpc>
              <a:spcBef>
                <a:spcPts val="600"/>
              </a:spcBef>
            </a:pPr>
            <a:r>
              <a:rPr lang="en-GB" sz="4400" dirty="0" smtClean="0"/>
              <a:t>When we resonate </a:t>
            </a:r>
            <a:r>
              <a:rPr lang="en-GB" sz="4400" dirty="0" smtClean="0"/>
              <a:t>with God’s frequency </a:t>
            </a:r>
            <a:r>
              <a:rPr lang="en-GB" sz="4400" dirty="0"/>
              <a:t>of love</a:t>
            </a:r>
            <a:r>
              <a:rPr lang="en-GB" sz="4400" dirty="0" smtClean="0"/>
              <a:t>, grace and mercy we have vibrating energy in us, through us and around us</a:t>
            </a:r>
          </a:p>
          <a:p>
            <a:pPr>
              <a:lnSpc>
                <a:spcPct val="110000"/>
              </a:lnSpc>
              <a:spcBef>
                <a:spcPts val="600"/>
              </a:spcBef>
            </a:pPr>
            <a:r>
              <a:rPr lang="en-GB" sz="4400" dirty="0" smtClean="0"/>
              <a:t>So we bring life wherever we go</a:t>
            </a:r>
            <a:endParaRPr lang="en-GB" sz="4400" dirty="0"/>
          </a:p>
        </p:txBody>
      </p:sp>
    </p:spTree>
    <p:extLst>
      <p:ext uri="{BB962C8B-B14F-4D97-AF65-F5344CB8AC3E}">
        <p14:creationId xmlns:p14="http://schemas.microsoft.com/office/powerpoint/2010/main" val="35847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t>I am a heavenly </a:t>
            </a:r>
            <a:r>
              <a:rPr lang="en-GB" sz="4400" dirty="0" smtClean="0"/>
              <a:t>gate  for my mountain </a:t>
            </a:r>
            <a:r>
              <a:rPr lang="en-GB" sz="4400" dirty="0"/>
              <a:t>authority </a:t>
            </a:r>
            <a:endParaRPr lang="en-GB" sz="4400" dirty="0" smtClean="0"/>
          </a:p>
          <a:p>
            <a:pPr>
              <a:lnSpc>
                <a:spcPct val="110000"/>
              </a:lnSpc>
              <a:spcBef>
                <a:spcPts val="600"/>
              </a:spcBef>
            </a:pPr>
            <a:r>
              <a:rPr lang="en-GB" sz="4400" dirty="0"/>
              <a:t>A</a:t>
            </a:r>
            <a:r>
              <a:rPr lang="en-GB" sz="4400" dirty="0" smtClean="0"/>
              <a:t> </a:t>
            </a:r>
            <a:r>
              <a:rPr lang="en-GB" sz="4400" dirty="0"/>
              <a:t>channel for the kingdom within to become the </a:t>
            </a:r>
            <a:r>
              <a:rPr lang="en-GB" sz="4400" dirty="0" smtClean="0"/>
              <a:t>kingdom </a:t>
            </a:r>
            <a:r>
              <a:rPr lang="en-GB" sz="4400" dirty="0"/>
              <a:t>around me as my spirit joined with Him in </a:t>
            </a:r>
            <a:r>
              <a:rPr lang="en-GB" sz="4400" dirty="0" smtClean="0"/>
              <a:t>unity,  </a:t>
            </a:r>
            <a:r>
              <a:rPr lang="en-GB" sz="4400" dirty="0"/>
              <a:t>oneness engages and brings dominion to </a:t>
            </a:r>
            <a:r>
              <a:rPr lang="en-GB" sz="4400" dirty="0" smtClean="0"/>
              <a:t>the spiritual </a:t>
            </a:r>
            <a:r>
              <a:rPr lang="en-GB" sz="4400" dirty="0"/>
              <a:t>and physical realms within my sphere of influence into my </a:t>
            </a:r>
            <a:r>
              <a:rPr lang="en-GB" sz="4400" dirty="0" smtClean="0"/>
              <a:t>circumstances</a:t>
            </a:r>
            <a:r>
              <a:rPr lang="en-GB" sz="4400" dirty="0"/>
              <a:t>. </a:t>
            </a:r>
          </a:p>
        </p:txBody>
      </p:sp>
    </p:spTree>
    <p:extLst>
      <p:ext uri="{BB962C8B-B14F-4D97-AF65-F5344CB8AC3E}">
        <p14:creationId xmlns:p14="http://schemas.microsoft.com/office/powerpoint/2010/main" val="172021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t>The </a:t>
            </a:r>
            <a:r>
              <a:rPr lang="en-GB" sz="4400" dirty="0"/>
              <a:t>kingdom is at hand </a:t>
            </a:r>
            <a:r>
              <a:rPr lang="en-GB" sz="4400" dirty="0" smtClean="0"/>
              <a:t>wherever </a:t>
            </a:r>
            <a:r>
              <a:rPr lang="en-GB" sz="4400" dirty="0"/>
              <a:t>l </a:t>
            </a:r>
            <a:r>
              <a:rPr lang="en-GB" sz="4400" dirty="0" smtClean="0"/>
              <a:t>stand, live, work go etc. </a:t>
            </a:r>
          </a:p>
          <a:p>
            <a:pPr>
              <a:lnSpc>
                <a:spcPct val="120000"/>
              </a:lnSpc>
              <a:spcBef>
                <a:spcPts val="600"/>
              </a:spcBef>
            </a:pPr>
            <a:r>
              <a:rPr lang="en-GB" sz="4400" dirty="0" smtClean="0"/>
              <a:t>Energy </a:t>
            </a:r>
            <a:r>
              <a:rPr lang="en-GB" sz="4400" dirty="0"/>
              <a:t>field </a:t>
            </a:r>
            <a:r>
              <a:rPr lang="en-GB" sz="4400" dirty="0" smtClean="0"/>
              <a:t>of </a:t>
            </a:r>
            <a:r>
              <a:rPr lang="en-GB" sz="4400" dirty="0"/>
              <a:t>vibrational frequency or </a:t>
            </a:r>
            <a:r>
              <a:rPr lang="en-GB" sz="4400" dirty="0" smtClean="0"/>
              <a:t>the atmosphere </a:t>
            </a:r>
            <a:r>
              <a:rPr lang="en-GB" sz="4400" dirty="0"/>
              <a:t>around me. </a:t>
            </a:r>
            <a:endParaRPr lang="en-GB" sz="4400" dirty="0" smtClean="0"/>
          </a:p>
          <a:p>
            <a:pPr>
              <a:lnSpc>
                <a:spcPct val="120000"/>
              </a:lnSpc>
              <a:spcBef>
                <a:spcPts val="600"/>
              </a:spcBef>
            </a:pPr>
            <a:r>
              <a:rPr lang="en-GB" sz="4400" dirty="0" smtClean="0"/>
              <a:t>Living </a:t>
            </a:r>
            <a:r>
              <a:rPr lang="en-GB" sz="4400" dirty="0"/>
              <a:t>in the atmosphere of heaven on earth. </a:t>
            </a:r>
          </a:p>
          <a:p>
            <a:pPr>
              <a:lnSpc>
                <a:spcPct val="120000"/>
              </a:lnSpc>
              <a:spcBef>
                <a:spcPts val="600"/>
              </a:spcBef>
            </a:pPr>
            <a:r>
              <a:rPr lang="en-GB" sz="4400" dirty="0" smtClean="0"/>
              <a:t>Living </a:t>
            </a:r>
            <a:r>
              <a:rPr lang="en-GB" sz="4400" dirty="0"/>
              <a:t>under the </a:t>
            </a:r>
            <a:r>
              <a:rPr lang="en-GB" sz="4400" dirty="0" smtClean="0"/>
              <a:t>authority, power of love</a:t>
            </a:r>
          </a:p>
          <a:p>
            <a:pPr>
              <a:lnSpc>
                <a:spcPct val="120000"/>
              </a:lnSpc>
              <a:spcBef>
                <a:spcPts val="600"/>
              </a:spcBef>
            </a:pPr>
            <a:r>
              <a:rPr lang="en-GB" sz="4400" dirty="0" smtClean="0"/>
              <a:t>Establishing the </a:t>
            </a:r>
            <a:r>
              <a:rPr lang="en-GB" sz="4400" dirty="0"/>
              <a:t>rule of heaven </a:t>
            </a:r>
            <a:r>
              <a:rPr lang="en-GB" sz="4400" dirty="0" smtClean="0"/>
              <a:t>as embassies </a:t>
            </a:r>
            <a:r>
              <a:rPr lang="en-GB" sz="4400" dirty="0"/>
              <a:t>on earth being ambassadors of </a:t>
            </a:r>
            <a:r>
              <a:rPr lang="en-GB" sz="4400" dirty="0" smtClean="0"/>
              <a:t>reconciliation to </a:t>
            </a:r>
            <a:r>
              <a:rPr lang="en-GB" sz="4400" dirty="0"/>
              <a:t>bring restoration to the world. </a:t>
            </a:r>
          </a:p>
        </p:txBody>
      </p:sp>
    </p:spTree>
    <p:extLst>
      <p:ext uri="{BB962C8B-B14F-4D97-AF65-F5344CB8AC3E}">
        <p14:creationId xmlns:p14="http://schemas.microsoft.com/office/powerpoint/2010/main" val="21772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W</a:t>
            </a:r>
            <a:r>
              <a:rPr lang="en-GB" sz="4400" dirty="0" smtClean="0"/>
              <a:t>e become free </a:t>
            </a:r>
            <a:r>
              <a:rPr lang="en-GB" sz="4400" dirty="0"/>
              <a:t>flowing </a:t>
            </a:r>
            <a:r>
              <a:rPr lang="en-GB" sz="4400" dirty="0" smtClean="0"/>
              <a:t>gateways so  that the </a:t>
            </a:r>
            <a:r>
              <a:rPr lang="en-GB" sz="4400" dirty="0"/>
              <a:t>atmosphere of heaven the glory </a:t>
            </a:r>
            <a:r>
              <a:rPr lang="en-GB" sz="4400" dirty="0" smtClean="0"/>
              <a:t>and expression </a:t>
            </a:r>
            <a:r>
              <a:rPr lang="en-GB" sz="4400" dirty="0"/>
              <a:t>of </a:t>
            </a:r>
            <a:r>
              <a:rPr lang="en-GB" sz="4400" dirty="0" smtClean="0"/>
              <a:t>God as love radiates </a:t>
            </a:r>
            <a:r>
              <a:rPr lang="en-GB" sz="4400" dirty="0"/>
              <a:t>as light </a:t>
            </a:r>
            <a:r>
              <a:rPr lang="en-GB" sz="4400" dirty="0" smtClean="0"/>
              <a:t>through us as transfigured </a:t>
            </a:r>
            <a:r>
              <a:rPr lang="en-GB" sz="4400" dirty="0"/>
              <a:t>spirit </a:t>
            </a:r>
            <a:r>
              <a:rPr lang="en-GB" sz="4400" dirty="0" smtClean="0"/>
              <a:t>beings</a:t>
            </a:r>
          </a:p>
          <a:p>
            <a:r>
              <a:rPr lang="en-GB" sz="4400" dirty="0" smtClean="0"/>
              <a:t>Love, Joy, Peace Patience Goodness Kindness </a:t>
            </a:r>
            <a:r>
              <a:rPr lang="en-GB" sz="4400" dirty="0" err="1"/>
              <a:t>etc</a:t>
            </a:r>
            <a:r>
              <a:rPr lang="en-GB" sz="4400" dirty="0"/>
              <a:t> bringing </a:t>
            </a:r>
            <a:r>
              <a:rPr lang="en-GB" sz="4400" dirty="0" smtClean="0"/>
              <a:t>life, </a:t>
            </a:r>
            <a:r>
              <a:rPr lang="en-GB" sz="4400" dirty="0"/>
              <a:t>peace and </a:t>
            </a:r>
            <a:r>
              <a:rPr lang="en-GB" sz="4400" dirty="0" smtClean="0"/>
              <a:t>rest changing salt water </a:t>
            </a:r>
            <a:r>
              <a:rPr lang="en-GB" sz="4400" dirty="0"/>
              <a:t>to </a:t>
            </a:r>
            <a:r>
              <a:rPr lang="en-GB" sz="4400" dirty="0" smtClean="0"/>
              <a:t>fresh</a:t>
            </a:r>
            <a:endParaRPr lang="en-GB" sz="4400" dirty="0"/>
          </a:p>
        </p:txBody>
      </p:sp>
    </p:spTree>
    <p:extLst>
      <p:ext uri="{BB962C8B-B14F-4D97-AF65-F5344CB8AC3E}">
        <p14:creationId xmlns:p14="http://schemas.microsoft.com/office/powerpoint/2010/main" val="31422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Rom 8:19 For the anxious longing of the creation waits eagerly for the </a:t>
            </a:r>
            <a:r>
              <a:rPr lang="en-GB" sz="4400" dirty="0">
                <a:solidFill>
                  <a:srgbClr val="FFFF00"/>
                </a:solidFill>
              </a:rPr>
              <a:t>revealing of the sons of God</a:t>
            </a:r>
            <a:r>
              <a:rPr lang="en-GB" sz="4400" dirty="0"/>
              <a:t>. </a:t>
            </a:r>
            <a:r>
              <a:rPr lang="en-GB" sz="4400" dirty="0" smtClean="0"/>
              <a:t>21 </a:t>
            </a:r>
            <a:r>
              <a:rPr lang="en-GB" sz="4400" dirty="0"/>
              <a:t>that the creation itself also will be set free from its slavery to corruption into the </a:t>
            </a:r>
            <a:r>
              <a:rPr lang="en-GB" sz="4400" dirty="0">
                <a:solidFill>
                  <a:srgbClr val="FFFF00"/>
                </a:solidFill>
              </a:rPr>
              <a:t>freedom of the glory of the children of God.</a:t>
            </a:r>
            <a:r>
              <a:rPr lang="en-GB" sz="4400" dirty="0"/>
              <a:t> 22 For we know that the whole creation groans and suffers the pains of childbirth together until now.</a:t>
            </a:r>
          </a:p>
          <a:p>
            <a:pPr marL="0" indent="0">
              <a:buNone/>
            </a:pPr>
            <a:endParaRPr lang="en-GB" sz="4400" dirty="0"/>
          </a:p>
        </p:txBody>
      </p:sp>
    </p:spTree>
    <p:extLst>
      <p:ext uri="{BB962C8B-B14F-4D97-AF65-F5344CB8AC3E}">
        <p14:creationId xmlns:p14="http://schemas.microsoft.com/office/powerpoint/2010/main" val="3380783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t>We become a resonant </a:t>
            </a:r>
            <a:r>
              <a:rPr lang="en-GB" sz="4400" dirty="0"/>
              <a:t>harmonic </a:t>
            </a:r>
            <a:r>
              <a:rPr lang="en-GB" sz="4400" dirty="0" smtClean="0"/>
              <a:t>frequency as we become </a:t>
            </a:r>
            <a:r>
              <a:rPr lang="en-GB" sz="4400" dirty="0"/>
              <a:t>part of heavens symphony answering creations </a:t>
            </a:r>
            <a:r>
              <a:rPr lang="en-GB" sz="4400" dirty="0" smtClean="0"/>
              <a:t>groan </a:t>
            </a:r>
          </a:p>
          <a:p>
            <a:pPr>
              <a:lnSpc>
                <a:spcPct val="110000"/>
              </a:lnSpc>
              <a:spcBef>
                <a:spcPts val="600"/>
              </a:spcBef>
            </a:pPr>
            <a:r>
              <a:rPr lang="en-GB" sz="4400" dirty="0" smtClean="0"/>
              <a:t>A frequency or sound </a:t>
            </a:r>
            <a:r>
              <a:rPr lang="en-GB" sz="4400" dirty="0"/>
              <a:t>recognized and responded to by creation </a:t>
            </a:r>
            <a:r>
              <a:rPr lang="en-GB" sz="4400" dirty="0" smtClean="0"/>
              <a:t>itself </a:t>
            </a:r>
          </a:p>
          <a:p>
            <a:pPr>
              <a:lnSpc>
                <a:spcPct val="110000"/>
              </a:lnSpc>
              <a:spcBef>
                <a:spcPts val="600"/>
              </a:spcBef>
            </a:pPr>
            <a:r>
              <a:rPr lang="en-GB" sz="4400" dirty="0" smtClean="0"/>
              <a:t>We </a:t>
            </a:r>
            <a:r>
              <a:rPr lang="en-GB" sz="4400" dirty="0"/>
              <a:t>will raise </a:t>
            </a:r>
            <a:r>
              <a:rPr lang="en-GB" sz="4400" dirty="0" smtClean="0"/>
              <a:t>creation’s </a:t>
            </a:r>
            <a:r>
              <a:rPr lang="en-GB" sz="4400" dirty="0"/>
              <a:t>frequency back to its original </a:t>
            </a:r>
            <a:r>
              <a:rPr lang="en-GB" sz="4400" dirty="0" smtClean="0"/>
              <a:t>condition </a:t>
            </a:r>
            <a:r>
              <a:rPr lang="en-GB" sz="4400" dirty="0"/>
              <a:t>of harmony between heaven and earth.</a:t>
            </a:r>
          </a:p>
          <a:p>
            <a:pPr marL="0" indent="0">
              <a:buNone/>
            </a:pPr>
            <a:endParaRPr lang="en-GB" sz="4400" dirty="0"/>
          </a:p>
        </p:txBody>
      </p:sp>
    </p:spTree>
    <p:extLst>
      <p:ext uri="{BB962C8B-B14F-4D97-AF65-F5344CB8AC3E}">
        <p14:creationId xmlns:p14="http://schemas.microsoft.com/office/powerpoint/2010/main" val="38598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6" y="2398930"/>
              <a:ext cx="1865725" cy="219037"/>
            </a:xfrm>
            <a:prstGeom prst="rect">
              <a:avLst/>
            </a:prstGeom>
            <a:noFill/>
          </p:spPr>
          <p:txBody>
            <a:bodyPr wrap="square" lIns="0" tIns="0" rIns="0" bIns="0">
              <a:normAutofit/>
            </a:bodyPr>
            <a:lstStyle/>
            <a:p>
              <a:pPr algn="ctr">
                <a:defRPr/>
              </a:pPr>
              <a:r>
                <a:rPr lang="en-US" sz="3200" dirty="0" smtClean="0">
                  <a:solidFill>
                    <a:prstClr val="black"/>
                  </a:solidFill>
                  <a:ea typeface="ＭＳ Ｐゴシック" charset="-128"/>
                  <a:cs typeface="ＭＳ Ｐゴシック" charset="-128"/>
                </a:rPr>
                <a:t>House of God</a:t>
              </a:r>
              <a:endParaRPr lang="en-US" sz="3200" dirty="0">
                <a:solidFill>
                  <a:prstClr val="black"/>
                </a:solidFill>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Calibri"/>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solidFill>
                    <a:prstClr val="black"/>
                  </a:solidFill>
                  <a:latin typeface="Calibri"/>
                  <a:ea typeface="ＭＳ Ｐゴシック" charset="-128"/>
                  <a:cs typeface="ＭＳ Ｐゴシック" charset="-128"/>
                </a:rPr>
                <a:t> </a:t>
              </a:r>
              <a:endParaRPr lang="en-US" sz="2400" dirty="0">
                <a:solidFill>
                  <a:prstClr val="black"/>
                </a:solidFill>
                <a:latin typeface="Calibri"/>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Calibri"/>
              </a:endParaRPr>
            </a:p>
          </p:txBody>
        </p:sp>
        <p:sp>
          <p:nvSpPr>
            <p:cNvPr id="23" name="TextBox 22"/>
            <p:cNvSpPr txBox="1"/>
            <p:nvPr/>
          </p:nvSpPr>
          <p:spPr>
            <a:xfrm>
              <a:off x="5070153" y="627596"/>
              <a:ext cx="927100" cy="427317"/>
            </a:xfrm>
            <a:prstGeom prst="rect">
              <a:avLst/>
            </a:prstGeom>
            <a:noFill/>
          </p:spPr>
          <p:txBody>
            <a:bodyPr lIns="0" tIns="0" rIns="0" bIns="0">
              <a:spAutoFit/>
            </a:bodyPr>
            <a:lstStyle/>
            <a:p>
              <a:pPr algn="ctr">
                <a:defRPr/>
              </a:pPr>
              <a:r>
                <a:rPr lang="en-US" sz="2800" dirty="0" smtClean="0">
                  <a:solidFill>
                    <a:prstClr val="black"/>
                  </a:solidFill>
                  <a:latin typeface="Calibri"/>
                  <a:ea typeface="ＭＳ Ｐゴシック" charset="-128"/>
                  <a:cs typeface="ＭＳ Ｐゴシック" charset="-128"/>
                </a:rPr>
                <a:t>I am a gateway  </a:t>
              </a:r>
              <a:endParaRPr lang="en-US" sz="2800" dirty="0">
                <a:solidFill>
                  <a:prstClr val="black"/>
                </a:solidFill>
                <a:latin typeface="Calibri"/>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Calibri"/>
            </a:endParaRPr>
          </a:p>
        </p:txBody>
      </p:sp>
      <p:sp>
        <p:nvSpPr>
          <p:cNvPr id="26" name="TextBox 25"/>
          <p:cNvSpPr txBox="1"/>
          <p:nvPr/>
        </p:nvSpPr>
        <p:spPr>
          <a:xfrm>
            <a:off x="3504611" y="1603289"/>
            <a:ext cx="1676297" cy="738664"/>
          </a:xfrm>
          <a:prstGeom prst="rect">
            <a:avLst/>
          </a:prstGeom>
          <a:noFill/>
        </p:spPr>
        <p:txBody>
          <a:bodyPr lIns="0" tIns="0" rIns="0" bIns="0">
            <a:spAutoFit/>
          </a:bodyPr>
          <a:lstStyle/>
          <a:p>
            <a:pPr algn="ctr">
              <a:defRPr/>
            </a:pPr>
            <a:r>
              <a:rPr lang="en-US" sz="2400" dirty="0" smtClean="0">
                <a:solidFill>
                  <a:prstClr val="black"/>
                </a:solidFill>
                <a:ea typeface="ＭＳ Ｐゴシック" charset="-128"/>
                <a:cs typeface="ＭＳ Ｐゴシック" charset="-128"/>
              </a:rPr>
              <a:t>I am a Mountain</a:t>
            </a:r>
            <a:endParaRPr lang="en-US" sz="2400" dirty="0">
              <a:solidFill>
                <a:prstClr val="black"/>
              </a:solidFill>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71700" y="1572511"/>
            <a:ext cx="1351652" cy="830997"/>
          </a:xfrm>
          <a:prstGeom prst="rect">
            <a:avLst/>
          </a:prstGeom>
        </p:spPr>
        <p:txBody>
          <a:bodyPr wrap="none">
            <a:spAutoFit/>
          </a:bodyPr>
          <a:lstStyle/>
          <a:p>
            <a:pPr algn="ctr">
              <a:defRPr/>
            </a:pPr>
            <a:r>
              <a:rPr lang="en-US" sz="2400" dirty="0" smtClean="0">
                <a:solidFill>
                  <a:prstClr val="black"/>
                </a:solidFill>
                <a:ea typeface="ＭＳ Ｐゴシック" charset="-128"/>
                <a:cs typeface="ＭＳ Ｐゴシック" charset="-128"/>
              </a:rPr>
              <a:t>I am a </a:t>
            </a:r>
            <a:br>
              <a:rPr lang="en-US" sz="2400" dirty="0" smtClean="0">
                <a:solidFill>
                  <a:prstClr val="black"/>
                </a:solidFill>
                <a:ea typeface="ＭＳ Ｐゴシック" charset="-128"/>
                <a:cs typeface="ＭＳ Ｐゴシック" charset="-128"/>
              </a:rPr>
            </a:br>
            <a:r>
              <a:rPr lang="en-US" sz="2400" dirty="0" smtClean="0">
                <a:solidFill>
                  <a:prstClr val="black"/>
                </a:solidFill>
                <a:ea typeface="ＭＳ Ｐゴシック" charset="-128"/>
                <a:cs typeface="ＭＳ Ｐゴシック" charset="-128"/>
              </a:rPr>
              <a:t>Dwelling</a:t>
            </a:r>
            <a:endParaRPr lang="en-US" sz="2400" dirty="0">
              <a:solidFill>
                <a:prstClr val="black"/>
              </a:solidFill>
              <a:ea typeface="ＭＳ Ｐゴシック" charset="-128"/>
              <a:cs typeface="ＭＳ Ｐゴシック" charset="-128"/>
            </a:endParaRPr>
          </a:p>
        </p:txBody>
      </p:sp>
    </p:spTree>
    <p:extLst>
      <p:ext uri="{BB962C8B-B14F-4D97-AF65-F5344CB8AC3E}">
        <p14:creationId xmlns:p14="http://schemas.microsoft.com/office/powerpoint/2010/main" val="37434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1000" tmFilter="0, 0; .2, .5; .8, .5; 1, 0"/>
                                        <p:tgtEl>
                                          <p:spTgt spid="21"/>
                                        </p:tgtEl>
                                      </p:cBhvr>
                                    </p:animEffect>
                                    <p:animScale>
                                      <p:cBhvr>
                                        <p:cTn id="7" dur="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As we embrace our destiny as sons</a:t>
            </a:r>
          </a:p>
          <a:p>
            <a:r>
              <a:rPr lang="en-GB" sz="4400" dirty="0"/>
              <a:t>God desires to reveal or manifest us as sons of God </a:t>
            </a:r>
            <a:r>
              <a:rPr lang="en-GB" sz="4400" dirty="0" smtClean="0"/>
              <a:t>who </a:t>
            </a:r>
            <a:r>
              <a:rPr lang="en-GB" sz="4400" dirty="0"/>
              <a:t>live at a higher frequency</a:t>
            </a:r>
          </a:p>
          <a:p>
            <a:r>
              <a:rPr lang="en-GB" sz="4400" dirty="0" smtClean="0"/>
              <a:t>Restoring </a:t>
            </a:r>
            <a:r>
              <a:rPr lang="en-GB" sz="4400" dirty="0"/>
              <a:t>the frequency of the planet into alignment </a:t>
            </a:r>
            <a:r>
              <a:rPr lang="en-GB" sz="4400" dirty="0" smtClean="0"/>
              <a:t>- resonating </a:t>
            </a:r>
            <a:r>
              <a:rPr lang="en-GB" sz="4400" dirty="0"/>
              <a:t>with heaven once </a:t>
            </a:r>
            <a:r>
              <a:rPr lang="en-GB" sz="4400" dirty="0" smtClean="0"/>
              <a:t>again</a:t>
            </a:r>
          </a:p>
          <a:p>
            <a:r>
              <a:rPr lang="en-GB" sz="4400" dirty="0" smtClean="0"/>
              <a:t>Reconciling and restoring</a:t>
            </a:r>
          </a:p>
        </p:txBody>
      </p:sp>
    </p:spTree>
    <p:extLst>
      <p:ext uri="{BB962C8B-B14F-4D97-AF65-F5344CB8AC3E}">
        <p14:creationId xmlns:p14="http://schemas.microsoft.com/office/powerpoint/2010/main" val="8770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4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043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Romans 5:10-11 For if while we were enemies we were reconciled to God through the death of His Son, much more, having been reconciled, we shall </a:t>
            </a:r>
            <a:r>
              <a:rPr lang="en-GB" sz="4400" dirty="0">
                <a:solidFill>
                  <a:srgbClr val="FFFF00"/>
                </a:solidFill>
              </a:rPr>
              <a:t>be saved by His life</a:t>
            </a:r>
            <a:r>
              <a:rPr lang="en-GB" sz="4400" dirty="0"/>
              <a:t>. And not only this, but we also exult in God through our Lord Jesus Christ, through whom we have now received the </a:t>
            </a:r>
            <a:r>
              <a:rPr lang="en-GB" sz="4400" dirty="0">
                <a:solidFill>
                  <a:srgbClr val="FFFF00"/>
                </a:solidFill>
              </a:rPr>
              <a:t>reconciliation</a:t>
            </a:r>
            <a:r>
              <a:rPr lang="en-GB" sz="4400" dirty="0" smtClean="0"/>
              <a:t>.</a:t>
            </a:r>
          </a:p>
          <a:p>
            <a:r>
              <a:rPr lang="en-GB" sz="4400" dirty="0" smtClean="0"/>
              <a:t>Spirit soul body in harmony – saved </a:t>
            </a:r>
            <a:r>
              <a:rPr lang="en-GB" sz="4400" dirty="0" err="1" smtClean="0"/>
              <a:t>sozo</a:t>
            </a:r>
            <a:endParaRPr lang="en-GB" sz="4400" dirty="0"/>
          </a:p>
        </p:txBody>
      </p:sp>
    </p:spTree>
    <p:extLst>
      <p:ext uri="{BB962C8B-B14F-4D97-AF65-F5344CB8AC3E}">
        <p14:creationId xmlns:p14="http://schemas.microsoft.com/office/powerpoint/2010/main" val="383295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10000"/>
              </a:lnSpc>
              <a:spcBef>
                <a:spcPts val="0"/>
              </a:spcBef>
            </a:pPr>
            <a:r>
              <a:rPr lang="en-GB" sz="4400" dirty="0" smtClean="0"/>
              <a:t>2 </a:t>
            </a:r>
            <a:r>
              <a:rPr lang="en-GB" sz="4400" dirty="0"/>
              <a:t>Corinthians 1:18-20 Now all these things are from God, who reconciled us to Himself through Christ and </a:t>
            </a:r>
            <a:r>
              <a:rPr lang="en-GB" sz="4400" dirty="0">
                <a:solidFill>
                  <a:srgbClr val="FFFF00"/>
                </a:solidFill>
              </a:rPr>
              <a:t>gave us the ministry of reconciliation</a:t>
            </a:r>
            <a:r>
              <a:rPr lang="en-GB" sz="4400" dirty="0"/>
              <a:t>, namely, that God was in Christ reconciling the world to Himself, not counting their trespasses against them, and He has committed to us the </a:t>
            </a:r>
            <a:r>
              <a:rPr lang="en-GB" sz="4400" dirty="0">
                <a:solidFill>
                  <a:srgbClr val="FFFF00"/>
                </a:solidFill>
              </a:rPr>
              <a:t>word of reconciliation</a:t>
            </a:r>
            <a:r>
              <a:rPr lang="en-GB" sz="4400" dirty="0"/>
              <a:t>.   Therefore, we are </a:t>
            </a:r>
            <a:r>
              <a:rPr lang="en-GB" sz="4400" dirty="0">
                <a:solidFill>
                  <a:srgbClr val="FFFF00"/>
                </a:solidFill>
              </a:rPr>
              <a:t>ambassadors for Christ</a:t>
            </a:r>
            <a:r>
              <a:rPr lang="en-GB" sz="4400" dirty="0"/>
              <a:t>, as though God were making an appeal through us; we beg you on behalf of Christ, be reconciled to God</a:t>
            </a:r>
            <a:r>
              <a:rPr lang="en-GB" sz="4400" dirty="0" smtClean="0"/>
              <a:t>.</a:t>
            </a:r>
            <a:endParaRPr lang="en-GB" sz="4400" dirty="0"/>
          </a:p>
        </p:txBody>
      </p:sp>
    </p:spTree>
    <p:extLst>
      <p:ext uri="{BB962C8B-B14F-4D97-AF65-F5344CB8AC3E}">
        <p14:creationId xmlns:p14="http://schemas.microsoft.com/office/powerpoint/2010/main" val="1243981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a:t>
            </a:r>
            <a:r>
              <a:rPr lang="en-GB" sz="4400" dirty="0" smtClean="0"/>
              <a:t>14:10 </a:t>
            </a:r>
            <a:r>
              <a:rPr lang="en-GB" sz="4400" dirty="0"/>
              <a:t>Do you not believe that I am in </a:t>
            </a:r>
            <a:r>
              <a:rPr lang="en-GB" sz="4400" dirty="0" smtClean="0"/>
              <a:t>the Father</a:t>
            </a:r>
            <a:r>
              <a:rPr lang="en-GB" sz="4400" dirty="0"/>
              <a:t>, and the Father is in Me? The words that I say to you I do not speak on My own initiative, but the Father </a:t>
            </a:r>
            <a:r>
              <a:rPr lang="en-GB" sz="4400" dirty="0">
                <a:solidFill>
                  <a:srgbClr val="FFFF00"/>
                </a:solidFill>
              </a:rPr>
              <a:t>abiding in Me does His works</a:t>
            </a:r>
            <a:r>
              <a:rPr lang="en-GB" sz="4400" dirty="0" smtClean="0"/>
              <a:t>.</a:t>
            </a:r>
          </a:p>
          <a:p>
            <a:r>
              <a:rPr lang="en-GB" sz="4400" dirty="0" smtClean="0"/>
              <a:t>We are a gateway – a God channel</a:t>
            </a:r>
          </a:p>
          <a:p>
            <a:r>
              <a:rPr lang="en-GB" sz="4400" dirty="0" smtClean="0"/>
              <a:t>For God to work through us as sons</a:t>
            </a:r>
          </a:p>
        </p:txBody>
      </p:sp>
    </p:spTree>
    <p:extLst>
      <p:ext uri="{BB962C8B-B14F-4D97-AF65-F5344CB8AC3E}">
        <p14:creationId xmlns:p14="http://schemas.microsoft.com/office/powerpoint/2010/main" val="16883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As my spirit grows, it enlarges </a:t>
            </a:r>
            <a:r>
              <a:rPr lang="en-GB" sz="4400" dirty="0"/>
              <a:t>its territory </a:t>
            </a:r>
            <a:r>
              <a:rPr lang="en-GB" sz="4400" dirty="0" smtClean="0"/>
              <a:t>to encompass and be unified with my soul and in cooperation to flow out through my body to engage the world</a:t>
            </a:r>
            <a:r>
              <a:rPr lang="en-GB" sz="4400" dirty="0"/>
              <a:t> </a:t>
            </a:r>
            <a:r>
              <a:rPr lang="en-GB" sz="4400" dirty="0" smtClean="0"/>
              <a:t>around me.</a:t>
            </a:r>
          </a:p>
          <a:p>
            <a:r>
              <a:rPr lang="en-GB" sz="4400" dirty="0" smtClean="0"/>
              <a:t>I am whole and bring that wholeness to a broken fractured world</a:t>
            </a:r>
          </a:p>
          <a:p>
            <a:r>
              <a:rPr lang="en-GB" sz="4400" dirty="0" smtClean="0"/>
              <a:t>For God so loved the world He gave His Son Jesus and He gives us as His sons</a:t>
            </a:r>
          </a:p>
          <a:p>
            <a:endParaRPr lang="en-GB" sz="4400" dirty="0"/>
          </a:p>
        </p:txBody>
      </p:sp>
    </p:spTree>
    <p:extLst>
      <p:ext uri="{BB962C8B-B14F-4D97-AF65-F5344CB8AC3E}">
        <p14:creationId xmlns:p14="http://schemas.microsoft.com/office/powerpoint/2010/main" val="36046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45873" name="AutoShape 49"/>
          <p:cNvSpPr>
            <a:spLocks noChangeArrowheads="1"/>
          </p:cNvSpPr>
          <p:nvPr/>
        </p:nvSpPr>
        <p:spPr bwMode="auto">
          <a:xfrm>
            <a:off x="7148513" y="2954338"/>
            <a:ext cx="1727200" cy="792163"/>
          </a:xfrm>
          <a:prstGeom prst="flowChartAlternateProcess">
            <a:avLst/>
          </a:prstGeom>
          <a:solidFill>
            <a:srgbClr val="7030A0"/>
          </a:solidFill>
          <a:ln w="9525">
            <a:solidFill>
              <a:schemeClr val="tx1"/>
            </a:solidFill>
            <a:miter lim="800000"/>
            <a:headEnd/>
            <a:tailEnd/>
          </a:ln>
          <a:effectLst/>
          <a:extLst/>
        </p:spPr>
        <p:txBody>
          <a:bodyPr wrap="none" anchor="ctr"/>
          <a:lstStyle/>
          <a:p>
            <a:pPr algn="ctr"/>
            <a:r>
              <a:rPr lang="en-GB" altLang="en-US" sz="1600">
                <a:solidFill>
                  <a:srgbClr val="000000"/>
                </a:solidFill>
                <a:latin typeface="Verdana" pitchFamily="34" charset="0"/>
              </a:rPr>
              <a:t>Access to</a:t>
            </a:r>
            <a:br>
              <a:rPr lang="en-GB" altLang="en-US" sz="1600">
                <a:solidFill>
                  <a:srgbClr val="000000"/>
                </a:solidFill>
                <a:latin typeface="Verdana" pitchFamily="34" charset="0"/>
              </a:rPr>
            </a:br>
            <a:r>
              <a:rPr lang="en-GB" altLang="en-US" sz="1600">
                <a:solidFill>
                  <a:srgbClr val="000000"/>
                </a:solidFill>
                <a:latin typeface="Verdana" pitchFamily="34" charset="0"/>
              </a:rPr>
              <a:t>heavenly realms</a:t>
            </a:r>
          </a:p>
        </p:txBody>
      </p:sp>
      <p:sp>
        <p:nvSpPr>
          <p:cNvPr id="845874" name="Line 50"/>
          <p:cNvSpPr>
            <a:spLocks noChangeShapeType="1"/>
          </p:cNvSpPr>
          <p:nvPr/>
        </p:nvSpPr>
        <p:spPr bwMode="auto">
          <a:xfrm flipV="1">
            <a:off x="6213475" y="3371849"/>
            <a:ext cx="935038" cy="0"/>
          </a:xfrm>
          <a:prstGeom prst="line">
            <a:avLst/>
          </a:prstGeom>
          <a:noFill/>
          <a:ln w="5080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nvGrpSpPr>
          <p:cNvPr id="845882" name="Group 58"/>
          <p:cNvGrpSpPr>
            <a:grpSpLocks/>
          </p:cNvGrpSpPr>
          <p:nvPr/>
        </p:nvGrpSpPr>
        <p:grpSpPr bwMode="auto">
          <a:xfrm>
            <a:off x="1028700" y="131763"/>
            <a:ext cx="6119813" cy="6524625"/>
            <a:chOff x="648" y="83"/>
            <a:chExt cx="3855" cy="4110"/>
          </a:xfrm>
        </p:grpSpPr>
        <p:sp>
          <p:nvSpPr>
            <p:cNvPr id="845826" name="AutoShape 2"/>
            <p:cNvSpPr>
              <a:spLocks noChangeArrowheads="1"/>
            </p:cNvSpPr>
            <p:nvPr/>
          </p:nvSpPr>
          <p:spPr bwMode="auto">
            <a:xfrm>
              <a:off x="2055" y="83"/>
              <a:ext cx="1043" cy="499"/>
            </a:xfrm>
            <a:prstGeom prst="flowChartAlternateProcess">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New Birth</a:t>
              </a:r>
              <a:br>
                <a:rPr lang="en-GB" altLang="en-US" dirty="0">
                  <a:solidFill>
                    <a:srgbClr val="000000"/>
                  </a:solidFill>
                  <a:latin typeface="Verdana" pitchFamily="34" charset="0"/>
                </a:rPr>
              </a:br>
              <a:r>
                <a:rPr lang="en-GB" altLang="en-US" dirty="0">
                  <a:solidFill>
                    <a:srgbClr val="000000"/>
                  </a:solidFill>
                  <a:latin typeface="Verdana" pitchFamily="34" charset="0"/>
                </a:rPr>
                <a:t>Spirit DNA </a:t>
              </a:r>
              <a:br>
                <a:rPr lang="en-GB" altLang="en-US" dirty="0">
                  <a:solidFill>
                    <a:srgbClr val="000000"/>
                  </a:solidFill>
                  <a:latin typeface="Verdana" pitchFamily="34" charset="0"/>
                </a:rPr>
              </a:br>
              <a:r>
                <a:rPr lang="en-GB" altLang="en-US" dirty="0">
                  <a:solidFill>
                    <a:srgbClr val="000000"/>
                  </a:solidFill>
                  <a:latin typeface="Verdana" pitchFamily="34" charset="0"/>
                </a:rPr>
                <a:t>of God</a:t>
              </a:r>
            </a:p>
          </p:txBody>
        </p:sp>
        <p:sp>
          <p:nvSpPr>
            <p:cNvPr id="845827" name="AutoShape 3"/>
            <p:cNvSpPr>
              <a:spLocks noChangeArrowheads="1"/>
            </p:cNvSpPr>
            <p:nvPr/>
          </p:nvSpPr>
          <p:spPr bwMode="auto">
            <a:xfrm>
              <a:off x="648" y="944"/>
              <a:ext cx="1088" cy="499"/>
            </a:xfrm>
            <a:prstGeom prst="flowChartAlternateProcess">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Access to </a:t>
              </a:r>
              <a:br>
                <a:rPr lang="en-GB" altLang="en-US" dirty="0">
                  <a:solidFill>
                    <a:srgbClr val="000000"/>
                  </a:solidFill>
                  <a:latin typeface="Verdana" pitchFamily="34" charset="0"/>
                </a:rPr>
              </a:br>
              <a:r>
                <a:rPr lang="en-GB" altLang="en-US" dirty="0">
                  <a:solidFill>
                    <a:srgbClr val="000000"/>
                  </a:solidFill>
                  <a:latin typeface="Verdana" pitchFamily="34" charset="0"/>
                </a:rPr>
                <a:t>our Destiny</a:t>
              </a:r>
            </a:p>
          </p:txBody>
        </p:sp>
        <p:sp>
          <p:nvSpPr>
            <p:cNvPr id="845828" name="AutoShape 4"/>
            <p:cNvSpPr>
              <a:spLocks noChangeArrowheads="1"/>
            </p:cNvSpPr>
            <p:nvPr/>
          </p:nvSpPr>
          <p:spPr bwMode="auto">
            <a:xfrm>
              <a:off x="2055" y="944"/>
              <a:ext cx="1088" cy="499"/>
            </a:xfrm>
            <a:prstGeom prst="flowChartAlternateProcess">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solidFill>
                    <a:srgbClr val="000000"/>
                  </a:solidFill>
                  <a:latin typeface="Verdana" pitchFamily="34" charset="0"/>
                </a:rPr>
                <a:t>Water of Life</a:t>
              </a:r>
              <a:br>
                <a:rPr lang="en-GB" altLang="en-US">
                  <a:solidFill>
                    <a:srgbClr val="000000"/>
                  </a:solidFill>
                  <a:latin typeface="Verdana" pitchFamily="34" charset="0"/>
                </a:rPr>
              </a:br>
              <a:r>
                <a:rPr lang="en-GB" altLang="en-US">
                  <a:solidFill>
                    <a:srgbClr val="000000"/>
                  </a:solidFill>
                  <a:latin typeface="Verdana" pitchFamily="34" charset="0"/>
                </a:rPr>
                <a:t>Fountain</a:t>
              </a:r>
            </a:p>
          </p:txBody>
        </p:sp>
        <p:sp>
          <p:nvSpPr>
            <p:cNvPr id="845829" name="AutoShape 5"/>
            <p:cNvSpPr>
              <a:spLocks noChangeArrowheads="1"/>
            </p:cNvSpPr>
            <p:nvPr/>
          </p:nvSpPr>
          <p:spPr bwMode="auto">
            <a:xfrm>
              <a:off x="3415" y="944"/>
              <a:ext cx="1088" cy="499"/>
            </a:xfrm>
            <a:prstGeom prst="flowChartAlternateProcess">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600">
                  <a:solidFill>
                    <a:srgbClr val="000000"/>
                  </a:solidFill>
                  <a:latin typeface="Verdana" pitchFamily="34" charset="0"/>
                </a:rPr>
                <a:t>Dwelling Place </a:t>
              </a:r>
              <a:br>
                <a:rPr lang="en-GB" altLang="en-US" sz="1600">
                  <a:solidFill>
                    <a:srgbClr val="000000"/>
                  </a:solidFill>
                  <a:latin typeface="Verdana" pitchFamily="34" charset="0"/>
                </a:rPr>
              </a:br>
              <a:r>
                <a:rPr lang="en-GB" altLang="en-US" sz="1600">
                  <a:solidFill>
                    <a:srgbClr val="000000"/>
                  </a:solidFill>
                  <a:latin typeface="Verdana" pitchFamily="34" charset="0"/>
                </a:rPr>
                <a:t>of the </a:t>
              </a:r>
              <a:br>
                <a:rPr lang="en-GB" altLang="en-US" sz="1600">
                  <a:solidFill>
                    <a:srgbClr val="000000"/>
                  </a:solidFill>
                  <a:latin typeface="Verdana" pitchFamily="34" charset="0"/>
                </a:rPr>
              </a:br>
              <a:r>
                <a:rPr lang="en-GB" altLang="en-US" sz="1600">
                  <a:solidFill>
                    <a:srgbClr val="000000"/>
                  </a:solidFill>
                  <a:latin typeface="Verdana" pitchFamily="34" charset="0"/>
                </a:rPr>
                <a:t>Father &amp; Son</a:t>
              </a:r>
            </a:p>
          </p:txBody>
        </p:sp>
        <p:sp>
          <p:nvSpPr>
            <p:cNvPr id="845830" name="AutoShape 6"/>
            <p:cNvSpPr>
              <a:spLocks noChangeArrowheads="1"/>
            </p:cNvSpPr>
            <p:nvPr/>
          </p:nvSpPr>
          <p:spPr bwMode="auto">
            <a:xfrm>
              <a:off x="1338" y="1861"/>
              <a:ext cx="2586" cy="589"/>
            </a:xfrm>
            <a:prstGeom prst="flowChartAlternateProcess">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200" dirty="0">
                  <a:solidFill>
                    <a:srgbClr val="000000"/>
                  </a:solidFill>
                  <a:latin typeface="Verdana" pitchFamily="34" charset="0"/>
                </a:rPr>
                <a:t/>
              </a:r>
              <a:br>
                <a:rPr lang="en-GB" altLang="en-US" sz="3200" dirty="0">
                  <a:solidFill>
                    <a:srgbClr val="000000"/>
                  </a:solidFill>
                  <a:latin typeface="Verdana" pitchFamily="34" charset="0"/>
                </a:rPr>
              </a:br>
              <a:r>
                <a:rPr lang="en-GB" altLang="en-US" sz="3200" dirty="0" smtClean="0">
                  <a:solidFill>
                    <a:srgbClr val="000000"/>
                  </a:solidFill>
                  <a:latin typeface="Verdana" pitchFamily="34" charset="0"/>
                </a:rPr>
                <a:t>SPIRIT</a:t>
              </a:r>
              <a:br>
                <a:rPr lang="en-GB" altLang="en-US" sz="3200" dirty="0" smtClean="0">
                  <a:solidFill>
                    <a:srgbClr val="000000"/>
                  </a:solidFill>
                  <a:latin typeface="Verdana" pitchFamily="34" charset="0"/>
                </a:rPr>
              </a:br>
              <a:r>
                <a:rPr lang="en-GB" altLang="en-US" sz="3200" dirty="0" smtClean="0">
                  <a:solidFill>
                    <a:srgbClr val="000000"/>
                  </a:solidFill>
                  <a:latin typeface="Verdana" pitchFamily="34" charset="0"/>
                </a:rPr>
                <a:t>Kingdom of God</a:t>
              </a:r>
              <a:r>
                <a:rPr lang="en-GB" altLang="en-US" sz="3200" b="1" dirty="0">
                  <a:solidFill>
                    <a:srgbClr val="000000"/>
                  </a:solidFill>
                  <a:latin typeface="Verdana" pitchFamily="34" charset="0"/>
                </a:rPr>
                <a:t/>
              </a:r>
              <a:br>
                <a:rPr lang="en-GB" altLang="en-US" sz="3200" b="1" dirty="0">
                  <a:solidFill>
                    <a:srgbClr val="000000"/>
                  </a:solidFill>
                  <a:latin typeface="Verdana" pitchFamily="34" charset="0"/>
                </a:rPr>
              </a:br>
              <a:endParaRPr lang="en-GB" altLang="en-US" sz="3200" dirty="0">
                <a:solidFill>
                  <a:srgbClr val="000000"/>
                </a:solidFill>
                <a:latin typeface="Verdana" pitchFamily="34" charset="0"/>
              </a:endParaRPr>
            </a:p>
          </p:txBody>
        </p:sp>
        <p:sp>
          <p:nvSpPr>
            <p:cNvPr id="845831" name="AutoShape 7"/>
            <p:cNvSpPr>
              <a:spLocks noChangeArrowheads="1"/>
            </p:cNvSpPr>
            <p:nvPr/>
          </p:nvSpPr>
          <p:spPr bwMode="auto">
            <a:xfrm>
              <a:off x="2055" y="2668"/>
              <a:ext cx="1088" cy="499"/>
            </a:xfrm>
            <a:prstGeom prst="flowChartAlternateProcess">
              <a:avLst/>
            </a:prstGeom>
            <a:solidFill>
              <a:srgbClr val="7030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Heart Soul</a:t>
              </a:r>
              <a:br>
                <a:rPr lang="en-GB" altLang="en-US" dirty="0">
                  <a:solidFill>
                    <a:srgbClr val="000000"/>
                  </a:solidFill>
                  <a:latin typeface="Verdana" pitchFamily="34" charset="0"/>
                </a:rPr>
              </a:br>
              <a:r>
                <a:rPr lang="en-GB" altLang="en-US" dirty="0">
                  <a:solidFill>
                    <a:srgbClr val="000000"/>
                  </a:solidFill>
                  <a:latin typeface="Verdana" pitchFamily="34" charset="0"/>
                </a:rPr>
                <a:t>Garden</a:t>
              </a:r>
            </a:p>
          </p:txBody>
        </p:sp>
        <p:sp>
          <p:nvSpPr>
            <p:cNvPr id="845832" name="Line 8"/>
            <p:cNvSpPr>
              <a:spLocks noChangeShapeType="1"/>
            </p:cNvSpPr>
            <p:nvPr/>
          </p:nvSpPr>
          <p:spPr bwMode="auto">
            <a:xfrm>
              <a:off x="2553" y="582"/>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3" name="Line 9"/>
            <p:cNvSpPr>
              <a:spLocks noChangeShapeType="1"/>
            </p:cNvSpPr>
            <p:nvPr/>
          </p:nvSpPr>
          <p:spPr bwMode="auto">
            <a:xfrm flipH="1">
              <a:off x="1737" y="582"/>
              <a:ext cx="363"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4" name="Line 10"/>
            <p:cNvSpPr>
              <a:spLocks noChangeShapeType="1"/>
            </p:cNvSpPr>
            <p:nvPr/>
          </p:nvSpPr>
          <p:spPr bwMode="auto">
            <a:xfrm>
              <a:off x="2553" y="1443"/>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5" name="Line 11"/>
            <p:cNvSpPr>
              <a:spLocks noChangeShapeType="1"/>
            </p:cNvSpPr>
            <p:nvPr/>
          </p:nvSpPr>
          <p:spPr bwMode="auto">
            <a:xfrm>
              <a:off x="3079" y="563"/>
              <a:ext cx="363" cy="3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6" name="Line 12"/>
            <p:cNvSpPr>
              <a:spLocks noChangeShapeType="1"/>
            </p:cNvSpPr>
            <p:nvPr/>
          </p:nvSpPr>
          <p:spPr bwMode="auto">
            <a:xfrm>
              <a:off x="1692" y="1443"/>
              <a:ext cx="857"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7" name="Line 13"/>
            <p:cNvSpPr>
              <a:spLocks noChangeShapeType="1"/>
            </p:cNvSpPr>
            <p:nvPr/>
          </p:nvSpPr>
          <p:spPr bwMode="auto">
            <a:xfrm flipH="1">
              <a:off x="2549" y="1435"/>
              <a:ext cx="893" cy="4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8" name="Line 14"/>
            <p:cNvSpPr>
              <a:spLocks noChangeShapeType="1"/>
            </p:cNvSpPr>
            <p:nvPr/>
          </p:nvSpPr>
          <p:spPr bwMode="auto">
            <a:xfrm>
              <a:off x="2599" y="2441"/>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39" name="Line 15"/>
            <p:cNvSpPr>
              <a:spLocks noChangeShapeType="1"/>
            </p:cNvSpPr>
            <p:nvPr/>
          </p:nvSpPr>
          <p:spPr bwMode="auto">
            <a:xfrm>
              <a:off x="2622" y="3167"/>
              <a:ext cx="0" cy="2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0" name="AutoShape 16"/>
            <p:cNvSpPr>
              <a:spLocks noChangeArrowheads="1"/>
            </p:cNvSpPr>
            <p:nvPr/>
          </p:nvSpPr>
          <p:spPr bwMode="auto">
            <a:xfrm>
              <a:off x="2078" y="3394"/>
              <a:ext cx="1088" cy="499"/>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600">
                  <a:solidFill>
                    <a:srgbClr val="FF0000"/>
                  </a:solidFill>
                  <a:latin typeface="Verdana" pitchFamily="34" charset="0"/>
                </a:rPr>
                <a:t>Body</a:t>
              </a:r>
              <a:br>
                <a:rPr lang="en-GB" altLang="en-US" sz="1600">
                  <a:solidFill>
                    <a:srgbClr val="FF0000"/>
                  </a:solidFill>
                  <a:latin typeface="Verdana" pitchFamily="34" charset="0"/>
                </a:rPr>
              </a:br>
              <a:r>
                <a:rPr lang="en-GB" altLang="en-US" sz="1600">
                  <a:solidFill>
                    <a:srgbClr val="FF0000"/>
                  </a:solidFill>
                  <a:latin typeface="Verdana" pitchFamily="34" charset="0"/>
                </a:rPr>
                <a:t>Kingdom </a:t>
              </a:r>
              <a:br>
                <a:rPr lang="en-GB" altLang="en-US" sz="1600">
                  <a:solidFill>
                    <a:srgbClr val="FF0000"/>
                  </a:solidFill>
                  <a:latin typeface="Verdana" pitchFamily="34" charset="0"/>
                </a:rPr>
              </a:br>
              <a:r>
                <a:rPr lang="en-GB" altLang="en-US" sz="1600">
                  <a:solidFill>
                    <a:srgbClr val="FF0000"/>
                  </a:solidFill>
                  <a:latin typeface="Verdana" pitchFamily="34" charset="0"/>
                </a:rPr>
                <a:t> Around us</a:t>
              </a:r>
            </a:p>
          </p:txBody>
        </p:sp>
        <p:grpSp>
          <p:nvGrpSpPr>
            <p:cNvPr id="845841" name="Group 17"/>
            <p:cNvGrpSpPr>
              <a:grpSpLocks/>
            </p:cNvGrpSpPr>
            <p:nvPr/>
          </p:nvGrpSpPr>
          <p:grpSpPr bwMode="auto">
            <a:xfrm>
              <a:off x="1851" y="3258"/>
              <a:ext cx="1542" cy="815"/>
              <a:chOff x="1860" y="3505"/>
              <a:chExt cx="1542" cy="815"/>
            </a:xfrm>
          </p:grpSpPr>
          <p:sp>
            <p:nvSpPr>
              <p:cNvPr id="845842" name="Line 18"/>
              <p:cNvSpPr>
                <a:spLocks noChangeShapeType="1"/>
              </p:cNvSpPr>
              <p:nvPr/>
            </p:nvSpPr>
            <p:spPr bwMode="auto">
              <a:xfrm flipH="1" flipV="1">
                <a:off x="1898" y="3628"/>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3" name="Line 19"/>
              <p:cNvSpPr>
                <a:spLocks noChangeShapeType="1"/>
              </p:cNvSpPr>
              <p:nvPr/>
            </p:nvSpPr>
            <p:spPr bwMode="auto">
              <a:xfrm flipH="1" flipV="1">
                <a:off x="1905" y="3793"/>
                <a:ext cx="182" cy="9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4" name="Line 20"/>
              <p:cNvSpPr>
                <a:spLocks noChangeShapeType="1"/>
              </p:cNvSpPr>
              <p:nvPr/>
            </p:nvSpPr>
            <p:spPr bwMode="auto">
              <a:xfrm flipH="1">
                <a:off x="1905" y="4110"/>
                <a:ext cx="182" cy="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5" name="Line 21"/>
              <p:cNvSpPr>
                <a:spLocks noChangeShapeType="1"/>
              </p:cNvSpPr>
              <p:nvPr/>
            </p:nvSpPr>
            <p:spPr bwMode="auto">
              <a:xfrm flipH="1" flipV="1">
                <a:off x="1860" y="3974"/>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6" name="Line 22"/>
              <p:cNvSpPr>
                <a:spLocks noChangeShapeType="1"/>
              </p:cNvSpPr>
              <p:nvPr/>
            </p:nvSpPr>
            <p:spPr bwMode="auto">
              <a:xfrm flipH="1" flipV="1">
                <a:off x="3151" y="3949"/>
                <a:ext cx="227"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7" name="Line 23"/>
              <p:cNvSpPr>
                <a:spLocks noChangeShapeType="1"/>
              </p:cNvSpPr>
              <p:nvPr/>
            </p:nvSpPr>
            <p:spPr bwMode="auto">
              <a:xfrm flipH="1">
                <a:off x="3175" y="3657"/>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8" name="Line 24"/>
              <p:cNvSpPr>
                <a:spLocks noChangeShapeType="1"/>
              </p:cNvSpPr>
              <p:nvPr/>
            </p:nvSpPr>
            <p:spPr bwMode="auto">
              <a:xfrm flipH="1" flipV="1">
                <a:off x="3152" y="4110"/>
                <a:ext cx="227" cy="9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49" name="Line 25"/>
              <p:cNvSpPr>
                <a:spLocks noChangeShapeType="1"/>
              </p:cNvSpPr>
              <p:nvPr/>
            </p:nvSpPr>
            <p:spPr bwMode="auto">
              <a:xfrm flipV="1">
                <a:off x="3085" y="3521"/>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0" name="Line 26"/>
              <p:cNvSpPr>
                <a:spLocks noChangeShapeType="1"/>
              </p:cNvSpPr>
              <p:nvPr/>
            </p:nvSpPr>
            <p:spPr bwMode="auto">
              <a:xfrm flipV="1">
                <a:off x="2857" y="3505"/>
                <a:ext cx="45" cy="19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1" name="Line 27"/>
              <p:cNvSpPr>
                <a:spLocks noChangeShapeType="1"/>
              </p:cNvSpPr>
              <p:nvPr/>
            </p:nvSpPr>
            <p:spPr bwMode="auto">
              <a:xfrm flipH="1" flipV="1">
                <a:off x="2359" y="3521"/>
                <a:ext cx="90"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2" name="Line 28"/>
              <p:cNvSpPr>
                <a:spLocks noChangeShapeType="1"/>
              </p:cNvSpPr>
              <p:nvPr/>
            </p:nvSpPr>
            <p:spPr bwMode="auto">
              <a:xfrm flipH="1" flipV="1">
                <a:off x="2132" y="3521"/>
                <a:ext cx="91"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3" name="Line 29"/>
              <p:cNvSpPr>
                <a:spLocks noChangeShapeType="1"/>
              </p:cNvSpPr>
              <p:nvPr/>
            </p:nvSpPr>
            <p:spPr bwMode="auto">
              <a:xfrm flipH="1" flipV="1">
                <a:off x="3061" y="4156"/>
                <a:ext cx="91"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4" name="Line 30"/>
              <p:cNvSpPr>
                <a:spLocks noChangeShapeType="1"/>
              </p:cNvSpPr>
              <p:nvPr/>
            </p:nvSpPr>
            <p:spPr bwMode="auto">
              <a:xfrm flipV="1">
                <a:off x="2223"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5" name="Line 31"/>
              <p:cNvSpPr>
                <a:spLocks noChangeShapeType="1"/>
              </p:cNvSpPr>
              <p:nvPr/>
            </p:nvSpPr>
            <p:spPr bwMode="auto">
              <a:xfrm flipH="1" flipV="1">
                <a:off x="2835" y="4156"/>
                <a:ext cx="45" cy="164"/>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6" name="Line 32"/>
              <p:cNvSpPr>
                <a:spLocks noChangeShapeType="1"/>
              </p:cNvSpPr>
              <p:nvPr/>
            </p:nvSpPr>
            <p:spPr bwMode="auto">
              <a:xfrm flipV="1">
                <a:off x="2472" y="4139"/>
                <a:ext cx="45" cy="181"/>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845857" name="Line 33"/>
            <p:cNvSpPr>
              <a:spLocks noChangeShapeType="1"/>
            </p:cNvSpPr>
            <p:nvPr/>
          </p:nvSpPr>
          <p:spPr bwMode="auto">
            <a:xfrm flipH="1">
              <a:off x="1737" y="1171"/>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8" name="Line 34"/>
            <p:cNvSpPr>
              <a:spLocks noChangeShapeType="1"/>
            </p:cNvSpPr>
            <p:nvPr/>
          </p:nvSpPr>
          <p:spPr bwMode="auto">
            <a:xfrm>
              <a:off x="3143" y="117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59" name="AutoShape 35"/>
            <p:cNvSpPr>
              <a:spLocks noChangeArrowheads="1"/>
            </p:cNvSpPr>
            <p:nvPr/>
          </p:nvSpPr>
          <p:spPr bwMode="auto">
            <a:xfrm>
              <a:off x="2009" y="1534"/>
              <a:ext cx="1088" cy="226"/>
            </a:xfrm>
            <a:prstGeom prst="flowChartAlternateProcess">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Relationship</a:t>
              </a:r>
            </a:p>
          </p:txBody>
        </p:sp>
        <p:sp>
          <p:nvSpPr>
            <p:cNvPr id="845860" name="AutoShape 36"/>
            <p:cNvSpPr>
              <a:spLocks noChangeArrowheads="1"/>
            </p:cNvSpPr>
            <p:nvPr/>
          </p:nvSpPr>
          <p:spPr bwMode="auto">
            <a:xfrm>
              <a:off x="1102" y="2577"/>
              <a:ext cx="817" cy="362"/>
            </a:xfrm>
            <a:prstGeom prst="flowChartAlternateProcess">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Fruit of </a:t>
              </a:r>
              <a:br>
                <a:rPr lang="en-GB" altLang="en-US" dirty="0">
                  <a:solidFill>
                    <a:srgbClr val="000000"/>
                  </a:solidFill>
                  <a:latin typeface="Verdana" pitchFamily="34" charset="0"/>
                </a:rPr>
              </a:br>
              <a:r>
                <a:rPr lang="en-GB" altLang="en-US" dirty="0">
                  <a:solidFill>
                    <a:srgbClr val="000000"/>
                  </a:solidFill>
                  <a:latin typeface="Verdana" pitchFamily="34" charset="0"/>
                </a:rPr>
                <a:t>the Spirit</a:t>
              </a:r>
            </a:p>
          </p:txBody>
        </p:sp>
        <p:sp>
          <p:nvSpPr>
            <p:cNvPr id="845861" name="AutoShape 37"/>
            <p:cNvSpPr>
              <a:spLocks noChangeArrowheads="1"/>
            </p:cNvSpPr>
            <p:nvPr/>
          </p:nvSpPr>
          <p:spPr bwMode="auto">
            <a:xfrm>
              <a:off x="3279" y="2577"/>
              <a:ext cx="907" cy="363"/>
            </a:xfrm>
            <a:prstGeom prst="flowChartAlternateProcess">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solidFill>
                    <a:srgbClr val="000000"/>
                  </a:solidFill>
                  <a:latin typeface="Verdana" pitchFamily="34" charset="0"/>
                </a:rPr>
                <a:t>Gifts of the</a:t>
              </a:r>
              <a:br>
                <a:rPr lang="en-GB" altLang="en-US" dirty="0">
                  <a:solidFill>
                    <a:srgbClr val="000000"/>
                  </a:solidFill>
                  <a:latin typeface="Verdana" pitchFamily="34" charset="0"/>
                </a:rPr>
              </a:br>
              <a:r>
                <a:rPr lang="en-GB" altLang="en-US" dirty="0">
                  <a:solidFill>
                    <a:srgbClr val="000000"/>
                  </a:solidFill>
                  <a:latin typeface="Verdana" pitchFamily="34" charset="0"/>
                </a:rPr>
                <a:t>Spirit</a:t>
              </a:r>
            </a:p>
          </p:txBody>
        </p:sp>
        <p:sp>
          <p:nvSpPr>
            <p:cNvPr id="845862" name="Line 38"/>
            <p:cNvSpPr>
              <a:spLocks noChangeShapeType="1"/>
            </p:cNvSpPr>
            <p:nvPr/>
          </p:nvSpPr>
          <p:spPr bwMode="auto">
            <a:xfrm flipH="1">
              <a:off x="1556" y="2447"/>
              <a:ext cx="173"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63" name="Line 39"/>
            <p:cNvSpPr>
              <a:spLocks noChangeShapeType="1"/>
            </p:cNvSpPr>
            <p:nvPr/>
          </p:nvSpPr>
          <p:spPr bwMode="auto">
            <a:xfrm>
              <a:off x="3461" y="2456"/>
              <a:ext cx="226" cy="1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64" name="Line 40"/>
            <p:cNvSpPr>
              <a:spLocks noChangeShapeType="1"/>
            </p:cNvSpPr>
            <p:nvPr/>
          </p:nvSpPr>
          <p:spPr bwMode="auto">
            <a:xfrm>
              <a:off x="1873" y="2940"/>
              <a:ext cx="182"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65" name="Line 41"/>
            <p:cNvSpPr>
              <a:spLocks noChangeShapeType="1"/>
            </p:cNvSpPr>
            <p:nvPr/>
          </p:nvSpPr>
          <p:spPr bwMode="auto">
            <a:xfrm flipH="1">
              <a:off x="3143" y="2940"/>
              <a:ext cx="18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45866" name="AutoShape 42"/>
            <p:cNvSpPr>
              <a:spLocks noChangeArrowheads="1"/>
            </p:cNvSpPr>
            <p:nvPr/>
          </p:nvSpPr>
          <p:spPr bwMode="auto">
            <a:xfrm>
              <a:off x="1420" y="3938"/>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Miracles</a:t>
              </a:r>
            </a:p>
          </p:txBody>
        </p:sp>
        <p:sp>
          <p:nvSpPr>
            <p:cNvPr id="845867" name="AutoShape 43"/>
            <p:cNvSpPr>
              <a:spLocks noChangeArrowheads="1"/>
            </p:cNvSpPr>
            <p:nvPr/>
          </p:nvSpPr>
          <p:spPr bwMode="auto">
            <a:xfrm>
              <a:off x="1193" y="3621"/>
              <a:ext cx="635"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Jesus Works</a:t>
              </a:r>
            </a:p>
          </p:txBody>
        </p:sp>
        <p:sp>
          <p:nvSpPr>
            <p:cNvPr id="845868" name="AutoShape 44"/>
            <p:cNvSpPr>
              <a:spLocks noChangeArrowheads="1"/>
            </p:cNvSpPr>
            <p:nvPr/>
          </p:nvSpPr>
          <p:spPr bwMode="auto">
            <a:xfrm>
              <a:off x="3370" y="3621"/>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Greater Works</a:t>
              </a:r>
            </a:p>
          </p:txBody>
        </p:sp>
        <p:sp>
          <p:nvSpPr>
            <p:cNvPr id="845869" name="AutoShape 45"/>
            <p:cNvSpPr>
              <a:spLocks noChangeArrowheads="1"/>
            </p:cNvSpPr>
            <p:nvPr/>
          </p:nvSpPr>
          <p:spPr bwMode="auto">
            <a:xfrm>
              <a:off x="3506" y="3847"/>
              <a:ext cx="454"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Healing</a:t>
              </a:r>
            </a:p>
          </p:txBody>
        </p:sp>
        <p:sp>
          <p:nvSpPr>
            <p:cNvPr id="845870" name="AutoShape 46"/>
            <p:cNvSpPr>
              <a:spLocks noChangeArrowheads="1"/>
            </p:cNvSpPr>
            <p:nvPr/>
          </p:nvSpPr>
          <p:spPr bwMode="auto">
            <a:xfrm>
              <a:off x="3392" y="3258"/>
              <a:ext cx="454" cy="227"/>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Signs &amp;</a:t>
              </a:r>
              <a:br>
                <a:rPr lang="en-GB" altLang="en-US" sz="1200">
                  <a:solidFill>
                    <a:srgbClr val="FF0000"/>
                  </a:solidFill>
                  <a:latin typeface="Verdana" pitchFamily="34" charset="0"/>
                </a:rPr>
              </a:br>
              <a:r>
                <a:rPr lang="en-GB" altLang="en-US" sz="1200">
                  <a:solidFill>
                    <a:srgbClr val="FF0000"/>
                  </a:solidFill>
                  <a:latin typeface="Verdana" pitchFamily="34" charset="0"/>
                </a:rPr>
                <a:t>Wonders</a:t>
              </a:r>
            </a:p>
          </p:txBody>
        </p:sp>
        <p:sp>
          <p:nvSpPr>
            <p:cNvPr id="845871" name="AutoShape 47"/>
            <p:cNvSpPr>
              <a:spLocks noChangeArrowheads="1"/>
            </p:cNvSpPr>
            <p:nvPr/>
          </p:nvSpPr>
          <p:spPr bwMode="auto">
            <a:xfrm>
              <a:off x="1193" y="3303"/>
              <a:ext cx="726"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Deliverance</a:t>
              </a:r>
            </a:p>
          </p:txBody>
        </p:sp>
        <p:sp>
          <p:nvSpPr>
            <p:cNvPr id="845872" name="AutoShape 48"/>
            <p:cNvSpPr>
              <a:spLocks noChangeArrowheads="1"/>
            </p:cNvSpPr>
            <p:nvPr/>
          </p:nvSpPr>
          <p:spPr bwMode="auto">
            <a:xfrm>
              <a:off x="2055" y="3966"/>
              <a:ext cx="726" cy="227"/>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solidFill>
                    <a:srgbClr val="FF0000"/>
                  </a:solidFill>
                  <a:latin typeface="Verdana" pitchFamily="34" charset="0"/>
                </a:rPr>
                <a:t>Supernatural</a:t>
              </a:r>
              <a:br>
                <a:rPr lang="en-GB" altLang="en-US" sz="1200">
                  <a:solidFill>
                    <a:srgbClr val="FF0000"/>
                  </a:solidFill>
                  <a:latin typeface="Verdana" pitchFamily="34" charset="0"/>
                </a:rPr>
              </a:br>
              <a:r>
                <a:rPr lang="en-GB" altLang="en-US" sz="1200">
                  <a:solidFill>
                    <a:srgbClr val="FF0000"/>
                  </a:solidFill>
                  <a:latin typeface="Verdana" pitchFamily="34" charset="0"/>
                </a:rPr>
                <a:t>Works</a:t>
              </a:r>
            </a:p>
          </p:txBody>
        </p:sp>
        <p:sp>
          <p:nvSpPr>
            <p:cNvPr id="845875" name="AutoShape 51"/>
            <p:cNvSpPr>
              <a:spLocks noChangeArrowheads="1"/>
            </p:cNvSpPr>
            <p:nvPr/>
          </p:nvSpPr>
          <p:spPr bwMode="auto">
            <a:xfrm>
              <a:off x="2864" y="3973"/>
              <a:ext cx="499" cy="181"/>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0">
                  <a:solidFill>
                    <a:srgbClr val="FF0000"/>
                  </a:solidFill>
                  <a:latin typeface="Verdana" pitchFamily="34" charset="0"/>
                </a:rPr>
                <a:t>Jesus </a:t>
              </a:r>
              <a:br>
                <a:rPr lang="en-GB" altLang="en-US" sz="1000">
                  <a:solidFill>
                    <a:srgbClr val="FF0000"/>
                  </a:solidFill>
                  <a:latin typeface="Verdana" pitchFamily="34" charset="0"/>
                </a:rPr>
              </a:br>
              <a:r>
                <a:rPr lang="en-GB" altLang="en-US" sz="1000">
                  <a:solidFill>
                    <a:srgbClr val="FF0000"/>
                  </a:solidFill>
                  <a:latin typeface="Verdana" pitchFamily="34" charset="0"/>
                </a:rPr>
                <a:t>Character</a:t>
              </a:r>
            </a:p>
          </p:txBody>
        </p:sp>
      </p:grpSp>
    </p:spTree>
    <p:extLst>
      <p:ext uri="{BB962C8B-B14F-4D97-AF65-F5344CB8AC3E}">
        <p14:creationId xmlns:p14="http://schemas.microsoft.com/office/powerpoint/2010/main" val="2348088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417" y="1862305"/>
            <a:ext cx="2817058" cy="2756163"/>
          </a:xfrm>
          <a:prstGeom prst="rect">
            <a:avLst/>
          </a:prstGeom>
        </p:spPr>
      </p:pic>
      <p:grpSp>
        <p:nvGrpSpPr>
          <p:cNvPr id="7" name="Group 6"/>
          <p:cNvGrpSpPr/>
          <p:nvPr/>
        </p:nvGrpSpPr>
        <p:grpSpPr>
          <a:xfrm>
            <a:off x="2596354" y="1386443"/>
            <a:ext cx="3993183" cy="4078951"/>
            <a:chOff x="-782897" y="443774"/>
            <a:chExt cx="4740183" cy="49956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97" y="443774"/>
              <a:ext cx="4740183" cy="49956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03" y="2191987"/>
              <a:ext cx="1125181" cy="1777702"/>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549" y="563100"/>
            <a:ext cx="5432789" cy="5725635"/>
          </a:xfrm>
          <a:prstGeom prst="rect">
            <a:avLst/>
          </a:prstGeom>
        </p:spPr>
      </p:pic>
    </p:spTree>
    <p:extLst>
      <p:ext uri="{BB962C8B-B14F-4D97-AF65-F5344CB8AC3E}">
        <p14:creationId xmlns:p14="http://schemas.microsoft.com/office/powerpoint/2010/main" val="14610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2"/>
                                        </p:tgtEl>
                                      </p:cBhvr>
                                      <p:by x="260000" y="260000"/>
                                    </p:animScale>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smtClean="0"/>
              <a:t>As a Gateway of Love we can radiate the essence </a:t>
            </a:r>
            <a:r>
              <a:rPr lang="en-GB" sz="4400" dirty="0"/>
              <a:t>of </a:t>
            </a:r>
            <a:r>
              <a:rPr lang="en-GB" sz="4400" dirty="0" smtClean="0"/>
              <a:t>love</a:t>
            </a:r>
          </a:p>
          <a:p>
            <a:pPr>
              <a:lnSpc>
                <a:spcPct val="110000"/>
              </a:lnSpc>
              <a:spcBef>
                <a:spcPts val="600"/>
              </a:spcBef>
            </a:pPr>
            <a:r>
              <a:rPr lang="en-GB" sz="4400" dirty="0"/>
              <a:t>W</a:t>
            </a:r>
            <a:r>
              <a:rPr lang="en-GB" sz="4400" dirty="0" smtClean="0"/>
              <a:t>orks </a:t>
            </a:r>
            <a:r>
              <a:rPr lang="en-GB" sz="4400" dirty="0"/>
              <a:t>of Jesus are </a:t>
            </a:r>
            <a:r>
              <a:rPr lang="en-GB" sz="4400" dirty="0" smtClean="0"/>
              <a:t>love in action the essence </a:t>
            </a:r>
            <a:r>
              <a:rPr lang="en-GB" sz="4400" dirty="0"/>
              <a:t>of the Father through us and around us as </a:t>
            </a:r>
            <a:r>
              <a:rPr lang="en-GB" sz="4400" dirty="0" smtClean="0"/>
              <a:t>an </a:t>
            </a:r>
            <a:r>
              <a:rPr lang="en-GB" sz="4400" dirty="0"/>
              <a:t>electro magnetic field of love </a:t>
            </a:r>
            <a:endParaRPr lang="en-GB" sz="4400" dirty="0" smtClean="0"/>
          </a:p>
          <a:p>
            <a:pPr>
              <a:lnSpc>
                <a:spcPct val="110000"/>
              </a:lnSpc>
              <a:spcBef>
                <a:spcPts val="600"/>
              </a:spcBef>
            </a:pPr>
            <a:r>
              <a:rPr lang="en-GB" sz="4400" dirty="0" smtClean="0"/>
              <a:t>Atmosphere </a:t>
            </a:r>
            <a:r>
              <a:rPr lang="en-GB" sz="4400" dirty="0"/>
              <a:t>of </a:t>
            </a:r>
            <a:r>
              <a:rPr lang="en-GB" sz="4400" dirty="0" smtClean="0"/>
              <a:t>the </a:t>
            </a:r>
            <a:r>
              <a:rPr lang="en-GB" sz="4400" dirty="0"/>
              <a:t>kingdom that rules and governs by love</a:t>
            </a:r>
          </a:p>
          <a:p>
            <a:pPr>
              <a:lnSpc>
                <a:spcPct val="110000"/>
              </a:lnSpc>
              <a:spcBef>
                <a:spcPts val="600"/>
              </a:spcBef>
            </a:pPr>
            <a:r>
              <a:rPr lang="en-GB" sz="4400" dirty="0"/>
              <a:t>Creating an atmosphere or field of love </a:t>
            </a:r>
            <a:r>
              <a:rPr lang="en-GB" sz="4400" dirty="0" smtClean="0"/>
              <a:t>a vibrational </a:t>
            </a:r>
            <a:r>
              <a:rPr lang="en-GB" sz="4400" dirty="0"/>
              <a:t>frequency of love that creation the Spirit </a:t>
            </a:r>
            <a:r>
              <a:rPr lang="en-GB" sz="4400" dirty="0" smtClean="0"/>
              <a:t>realm, </a:t>
            </a:r>
            <a:r>
              <a:rPr lang="en-GB" sz="4400" dirty="0"/>
              <a:t>angels </a:t>
            </a:r>
            <a:r>
              <a:rPr lang="en-GB" sz="4400" dirty="0" smtClean="0"/>
              <a:t>and demons </a:t>
            </a:r>
            <a:r>
              <a:rPr lang="en-GB" sz="4400" dirty="0"/>
              <a:t>can detect</a:t>
            </a:r>
          </a:p>
          <a:p>
            <a:endParaRPr lang="en-GB" sz="4400" dirty="0"/>
          </a:p>
        </p:txBody>
      </p:sp>
    </p:spTree>
    <p:extLst>
      <p:ext uri="{BB962C8B-B14F-4D97-AF65-F5344CB8AC3E}">
        <p14:creationId xmlns:p14="http://schemas.microsoft.com/office/powerpoint/2010/main" val="15922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56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pPr>
              <a:lnSpc>
                <a:spcPct val="120000"/>
              </a:lnSpc>
              <a:spcBef>
                <a:spcPts val="600"/>
              </a:spcBef>
            </a:pPr>
            <a:r>
              <a:rPr lang="en-GB" sz="5400" dirty="0" smtClean="0"/>
              <a:t>We are made in the image of God and patterned after the heavenly </a:t>
            </a:r>
            <a:r>
              <a:rPr lang="en-GB" sz="5400" dirty="0" smtClean="0"/>
              <a:t>blueprint the tabernacle </a:t>
            </a:r>
            <a:r>
              <a:rPr lang="en-GB" sz="5400" dirty="0" smtClean="0"/>
              <a:t>– a dwelling </a:t>
            </a:r>
            <a:r>
              <a:rPr lang="en-GB" sz="5400" dirty="0" smtClean="0"/>
              <a:t>place</a:t>
            </a:r>
          </a:p>
          <a:p>
            <a:pPr>
              <a:lnSpc>
                <a:spcPct val="120000"/>
              </a:lnSpc>
              <a:spcBef>
                <a:spcPts val="600"/>
              </a:spcBef>
            </a:pPr>
            <a:r>
              <a:rPr lang="en-GB" sz="5400" dirty="0"/>
              <a:t>Ex 25:40 See that you make them after the pattern for them, which was shown to you on the mountain</a:t>
            </a:r>
            <a:r>
              <a:rPr lang="en-GB" sz="5400" dirty="0" smtClean="0"/>
              <a:t>.</a:t>
            </a:r>
            <a:endParaRPr lang="en-GB" sz="5400" dirty="0" smtClean="0"/>
          </a:p>
          <a:p>
            <a:pPr>
              <a:lnSpc>
                <a:spcPct val="120000"/>
              </a:lnSpc>
              <a:spcBef>
                <a:spcPts val="600"/>
              </a:spcBef>
            </a:pPr>
            <a:r>
              <a:rPr lang="en-GB" sz="5400" dirty="0" smtClean="0"/>
              <a:t>Outer &amp; Inner courts, Holy of </a:t>
            </a:r>
            <a:r>
              <a:rPr lang="en-GB" sz="5400" dirty="0" smtClean="0"/>
              <a:t>Holies  </a:t>
            </a:r>
            <a:r>
              <a:rPr lang="en-GB" sz="5400" dirty="0" err="1" smtClean="0"/>
              <a:t>cf</a:t>
            </a:r>
            <a:r>
              <a:rPr lang="en-GB" sz="5400" dirty="0" smtClean="0"/>
              <a:t> Body </a:t>
            </a:r>
            <a:r>
              <a:rPr lang="en-GB" sz="5400" dirty="0" smtClean="0"/>
              <a:t>– Soul – Spirit</a:t>
            </a:r>
          </a:p>
          <a:p>
            <a:pPr>
              <a:lnSpc>
                <a:spcPct val="120000"/>
              </a:lnSpc>
              <a:spcBef>
                <a:spcPts val="600"/>
              </a:spcBef>
            </a:pPr>
            <a:r>
              <a:rPr lang="en-GB" sz="5400" dirty="0" smtClean="0"/>
              <a:t>Our body is a dwelling </a:t>
            </a:r>
            <a:r>
              <a:rPr lang="en-GB" sz="5400" dirty="0" smtClean="0"/>
              <a:t>place</a:t>
            </a:r>
          </a:p>
          <a:p>
            <a:pPr>
              <a:lnSpc>
                <a:spcPct val="120000"/>
              </a:lnSpc>
              <a:spcBef>
                <a:spcPts val="600"/>
              </a:spcBef>
            </a:pPr>
            <a:r>
              <a:rPr lang="en-GB" sz="5400" dirty="0" smtClean="0"/>
              <a:t>The kingdom is in us we are a mountain</a:t>
            </a:r>
            <a:endParaRPr lang="en-GB" sz="5400" dirty="0" smtClean="0"/>
          </a:p>
        </p:txBody>
      </p:sp>
    </p:spTree>
    <p:extLst>
      <p:ext uri="{BB962C8B-B14F-4D97-AF65-F5344CB8AC3E}">
        <p14:creationId xmlns:p14="http://schemas.microsoft.com/office/powerpoint/2010/main" val="22434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t>Practical application</a:t>
            </a:r>
          </a:p>
          <a:p>
            <a:pPr>
              <a:lnSpc>
                <a:spcPct val="120000"/>
              </a:lnSpc>
              <a:spcBef>
                <a:spcPts val="600"/>
              </a:spcBef>
            </a:pPr>
            <a:r>
              <a:rPr lang="en-GB" sz="4400" dirty="0" smtClean="0"/>
              <a:t>Draw from within us by choice</a:t>
            </a:r>
          </a:p>
          <a:p>
            <a:pPr>
              <a:lnSpc>
                <a:spcPct val="120000"/>
              </a:lnSpc>
              <a:spcBef>
                <a:spcPts val="600"/>
              </a:spcBef>
            </a:pPr>
            <a:r>
              <a:rPr lang="en-GB" sz="4400" dirty="0"/>
              <a:t>D</a:t>
            </a:r>
            <a:r>
              <a:rPr lang="en-GB" sz="4400" dirty="0" smtClean="0"/>
              <a:t>raw the anointing from </a:t>
            </a:r>
            <a:r>
              <a:rPr lang="en-GB" sz="4400" dirty="0"/>
              <a:t>within </a:t>
            </a:r>
            <a:r>
              <a:rPr lang="en-GB" sz="4400" dirty="0" smtClean="0"/>
              <a:t>us</a:t>
            </a:r>
          </a:p>
          <a:p>
            <a:pPr>
              <a:lnSpc>
                <a:spcPct val="120000"/>
              </a:lnSpc>
              <a:spcBef>
                <a:spcPts val="600"/>
              </a:spcBef>
            </a:pPr>
            <a:r>
              <a:rPr lang="en-GB" sz="4400" dirty="0" smtClean="0"/>
              <a:t>Access the faith gate to potential possibilities</a:t>
            </a:r>
          </a:p>
          <a:p>
            <a:pPr>
              <a:lnSpc>
                <a:spcPct val="120000"/>
              </a:lnSpc>
              <a:spcBef>
                <a:spcPts val="600"/>
              </a:spcBef>
            </a:pPr>
            <a:r>
              <a:rPr lang="en-GB" sz="4400" dirty="0" smtClean="0"/>
              <a:t>Truth - lay hands on the sick, cast out demons, raise the dead etc.</a:t>
            </a:r>
            <a:endParaRPr lang="en-GB" sz="4400" dirty="0"/>
          </a:p>
          <a:p>
            <a:pPr>
              <a:lnSpc>
                <a:spcPct val="120000"/>
              </a:lnSpc>
              <a:spcBef>
                <a:spcPts val="600"/>
              </a:spcBef>
            </a:pPr>
            <a:r>
              <a:rPr lang="en-GB" sz="4400" dirty="0"/>
              <a:t>Faith mixed with </a:t>
            </a:r>
            <a:r>
              <a:rPr lang="en-GB" sz="4400" dirty="0" smtClean="0"/>
              <a:t>the grace or divine ability vibrating energy in your hand or words = </a:t>
            </a:r>
            <a:r>
              <a:rPr lang="en-GB" sz="4400" dirty="0"/>
              <a:t>anointing </a:t>
            </a:r>
            <a:r>
              <a:rPr lang="en-GB" sz="4400" dirty="0" smtClean="0"/>
              <a:t>a charge of power forms</a:t>
            </a:r>
            <a:endParaRPr lang="en-GB" sz="4400" dirty="0"/>
          </a:p>
          <a:p>
            <a:endParaRPr lang="en-GB" sz="4400" dirty="0"/>
          </a:p>
        </p:txBody>
      </p:sp>
    </p:spTree>
    <p:extLst>
      <p:ext uri="{BB962C8B-B14F-4D97-AF65-F5344CB8AC3E}">
        <p14:creationId xmlns:p14="http://schemas.microsoft.com/office/powerpoint/2010/main" val="5550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The gates </a:t>
            </a:r>
            <a:r>
              <a:rPr lang="en-GB" sz="4400" dirty="0"/>
              <a:t>of </a:t>
            </a:r>
            <a:r>
              <a:rPr lang="en-GB" sz="4400" dirty="0" smtClean="0"/>
              <a:t>our spirit, </a:t>
            </a:r>
            <a:r>
              <a:rPr lang="en-GB" sz="4400" dirty="0"/>
              <a:t>soul </a:t>
            </a:r>
            <a:r>
              <a:rPr lang="en-GB" sz="4400" dirty="0" smtClean="0"/>
              <a:t>and body </a:t>
            </a:r>
            <a:r>
              <a:rPr lang="en-GB" sz="4400" dirty="0"/>
              <a:t>must be open </a:t>
            </a:r>
            <a:endParaRPr lang="en-GB" sz="4400" dirty="0" smtClean="0"/>
          </a:p>
          <a:p>
            <a:r>
              <a:rPr lang="en-GB" sz="4400" dirty="0"/>
              <a:t>S</a:t>
            </a:r>
            <a:r>
              <a:rPr lang="en-GB" sz="4400" dirty="0" smtClean="0"/>
              <a:t>tarting </a:t>
            </a:r>
            <a:r>
              <a:rPr lang="en-GB" sz="4400" dirty="0"/>
              <a:t>with the first love gate that is the source of heavens </a:t>
            </a:r>
            <a:r>
              <a:rPr lang="en-GB" sz="4400" dirty="0" smtClean="0"/>
              <a:t>life</a:t>
            </a:r>
          </a:p>
          <a:p>
            <a:r>
              <a:rPr lang="en-GB" sz="4400" dirty="0" smtClean="0"/>
              <a:t>What </a:t>
            </a:r>
            <a:r>
              <a:rPr lang="en-GB" sz="4400" dirty="0"/>
              <a:t>is flowing through you as a </a:t>
            </a:r>
            <a:r>
              <a:rPr lang="en-GB" sz="4400" dirty="0" smtClean="0"/>
              <a:t>gate?</a:t>
            </a:r>
            <a:endParaRPr lang="en-GB" sz="4400" dirty="0"/>
          </a:p>
          <a:p>
            <a:r>
              <a:rPr lang="en-GB" sz="4400" dirty="0" smtClean="0"/>
              <a:t>What </a:t>
            </a:r>
            <a:r>
              <a:rPr lang="en-GB" sz="4400" dirty="0"/>
              <a:t>frequency are you </a:t>
            </a:r>
            <a:r>
              <a:rPr lang="en-GB" sz="4400" dirty="0" smtClean="0"/>
              <a:t>vibrating at?</a:t>
            </a:r>
          </a:p>
          <a:p>
            <a:r>
              <a:rPr lang="en-GB" sz="4400" dirty="0" smtClean="0"/>
              <a:t>What colour is filling the atmosphere around your life?</a:t>
            </a:r>
          </a:p>
        </p:txBody>
      </p:sp>
    </p:spTree>
    <p:extLst>
      <p:ext uri="{BB962C8B-B14F-4D97-AF65-F5344CB8AC3E}">
        <p14:creationId xmlns:p14="http://schemas.microsoft.com/office/powerpoint/2010/main" val="1828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effectLst>
                  <a:outerShdw blurRad="38100" dist="38100" dir="2700000" algn="tl">
                    <a:srgbClr val="000000"/>
                  </a:outerShdw>
                </a:effectLst>
              </a:rPr>
              <a:t>First Love House of God </a:t>
            </a:r>
            <a:r>
              <a:rPr lang="en-GB" sz="4800" dirty="0" smtClean="0"/>
              <a:t>3</a:t>
            </a:r>
            <a:endParaRPr lang="en-GB" sz="4800" dirty="0"/>
          </a:p>
        </p:txBody>
      </p:sp>
      <p:sp>
        <p:nvSpPr>
          <p:cNvPr id="3" name="Content Placeholder 2"/>
          <p:cNvSpPr>
            <a:spLocks noGrp="1"/>
          </p:cNvSpPr>
          <p:nvPr>
            <p:ph idx="1"/>
          </p:nvPr>
        </p:nvSpPr>
        <p:spPr>
          <a:xfrm>
            <a:off x="0" y="1052736"/>
            <a:ext cx="9144000" cy="5805264"/>
          </a:xfrm>
        </p:spPr>
        <p:txBody>
          <a:bodyPr>
            <a:normAutofit/>
          </a:bodyPr>
          <a:lstStyle/>
          <a:p>
            <a:pPr>
              <a:spcBef>
                <a:spcPts val="600"/>
              </a:spcBef>
            </a:pPr>
            <a:r>
              <a:rPr lang="en-GB" sz="4800" dirty="0"/>
              <a:t>Revelation 3:20 </a:t>
            </a:r>
            <a:r>
              <a:rPr lang="en-GB" sz="4800" dirty="0">
                <a:solidFill>
                  <a:srgbClr val="FFFF00"/>
                </a:solidFill>
              </a:rPr>
              <a:t>Behold</a:t>
            </a:r>
            <a:r>
              <a:rPr lang="en-GB" sz="4800" dirty="0"/>
              <a:t>, I stand at the </a:t>
            </a:r>
            <a:r>
              <a:rPr lang="en-GB" sz="4800" dirty="0">
                <a:solidFill>
                  <a:srgbClr val="FFFF00"/>
                </a:solidFill>
              </a:rPr>
              <a:t>door</a:t>
            </a:r>
            <a:r>
              <a:rPr lang="en-GB" sz="4800" dirty="0"/>
              <a:t> and knock; if anyone </a:t>
            </a:r>
            <a:r>
              <a:rPr lang="en-GB" sz="4800" dirty="0">
                <a:solidFill>
                  <a:srgbClr val="FFFF00"/>
                </a:solidFill>
              </a:rPr>
              <a:t>hears My voice</a:t>
            </a:r>
            <a:r>
              <a:rPr lang="en-GB" sz="4800" dirty="0"/>
              <a:t> and </a:t>
            </a:r>
            <a:r>
              <a:rPr lang="en-GB" sz="4800" dirty="0">
                <a:solidFill>
                  <a:srgbClr val="FFFF00"/>
                </a:solidFill>
              </a:rPr>
              <a:t>opens the door</a:t>
            </a:r>
            <a:r>
              <a:rPr lang="en-GB" sz="4800" dirty="0"/>
              <a:t>, I will come in to him and will dine with him, and he with Me.</a:t>
            </a:r>
          </a:p>
          <a:p>
            <a:pPr>
              <a:spcBef>
                <a:spcPts val="600"/>
              </a:spcBef>
            </a:pPr>
            <a:r>
              <a:rPr lang="en-GB" sz="4800" dirty="0" smtClean="0"/>
              <a:t>We </a:t>
            </a:r>
            <a:r>
              <a:rPr lang="en-GB" sz="4800" dirty="0" smtClean="0"/>
              <a:t>invite Him to our mountain and </a:t>
            </a:r>
            <a:r>
              <a:rPr lang="en-GB" sz="4800" dirty="0" smtClean="0"/>
              <a:t>throne so we can be a gateway</a:t>
            </a:r>
            <a:endParaRPr lang="en-GB" sz="4800" dirty="0" smtClean="0"/>
          </a:p>
        </p:txBody>
      </p:sp>
    </p:spTree>
    <p:extLst>
      <p:ext uri="{BB962C8B-B14F-4D97-AF65-F5344CB8AC3E}">
        <p14:creationId xmlns:p14="http://schemas.microsoft.com/office/powerpoint/2010/main" val="4276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1 </a:t>
            </a:r>
            <a:r>
              <a:rPr lang="en-GB" sz="4800" dirty="0" err="1" smtClean="0"/>
              <a:t>Cor</a:t>
            </a:r>
            <a:r>
              <a:rPr lang="en-GB" sz="4800" dirty="0" smtClean="0"/>
              <a:t> </a:t>
            </a:r>
            <a:r>
              <a:rPr lang="en-GB" sz="4800" dirty="0" smtClean="0"/>
              <a:t>6:17 </a:t>
            </a:r>
            <a:r>
              <a:rPr lang="en-GB" sz="4800" dirty="0"/>
              <a:t>But the one who joins himself to the Lord is one spirit with Him</a:t>
            </a:r>
            <a:r>
              <a:rPr lang="en-GB" sz="4800" dirty="0" smtClean="0"/>
              <a:t>.</a:t>
            </a:r>
          </a:p>
          <a:p>
            <a:r>
              <a:rPr lang="en-GB" sz="4800" dirty="0" smtClean="0"/>
              <a:t>Become joined, entwined in oneness, spiritual </a:t>
            </a:r>
            <a:r>
              <a:rPr lang="en-GB" sz="4800" dirty="0" smtClean="0"/>
              <a:t>union, resonating with His frequency</a:t>
            </a:r>
            <a:endParaRPr lang="en-GB" sz="4800" dirty="0" smtClean="0"/>
          </a:p>
          <a:p>
            <a:r>
              <a:rPr lang="en-GB" sz="4800" dirty="0" smtClean="0"/>
              <a:t>Flowing and radiating</a:t>
            </a:r>
            <a:endParaRPr lang="en-GB" sz="4800" dirty="0"/>
          </a:p>
        </p:txBody>
      </p:sp>
    </p:spTree>
    <p:extLst>
      <p:ext uri="{BB962C8B-B14F-4D97-AF65-F5344CB8AC3E}">
        <p14:creationId xmlns:p14="http://schemas.microsoft.com/office/powerpoint/2010/main" val="32334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28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1473131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2634081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149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25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Close your eyes and relax</a:t>
            </a:r>
          </a:p>
          <a:p>
            <a:r>
              <a:rPr lang="en-GB" sz="4400" dirty="0" smtClean="0"/>
              <a:t>Starting focusing on the door in your spirit, think about that door with expectation</a:t>
            </a:r>
          </a:p>
          <a:p>
            <a:r>
              <a:rPr lang="en-GB" sz="4400" dirty="0" smtClean="0"/>
              <a:t>Start to picture that door using </a:t>
            </a:r>
            <a:r>
              <a:rPr lang="en-GB" sz="4400" dirty="0" smtClean="0"/>
              <a:t>the</a:t>
            </a:r>
            <a:r>
              <a:rPr lang="en-GB" sz="4400" dirty="0" smtClean="0"/>
              <a:t> </a:t>
            </a:r>
            <a:r>
              <a:rPr lang="en-GB" sz="4400" dirty="0" smtClean="0"/>
              <a:t>imagination screen in your mind</a:t>
            </a:r>
          </a:p>
          <a:p>
            <a:r>
              <a:rPr lang="en-GB" sz="4400" dirty="0" smtClean="0"/>
              <a:t>Listen for God knocking, listen to what He is saying</a:t>
            </a:r>
            <a:endParaRPr lang="en-GB" sz="4400" dirty="0"/>
          </a:p>
        </p:txBody>
      </p:sp>
    </p:spTree>
    <p:extLst>
      <p:ext uri="{BB962C8B-B14F-4D97-AF65-F5344CB8AC3E}">
        <p14:creationId xmlns:p14="http://schemas.microsoft.com/office/powerpoint/2010/main" val="95057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a:t>
            </a:r>
            <a:r>
              <a:rPr lang="en-GB" dirty="0" smtClean="0">
                <a:effectLst>
                  <a:outerShdw blurRad="38100" dist="38100" dir="2700000" algn="tl">
                    <a:srgbClr val="000000"/>
                  </a:outerShdw>
                </a:effectLst>
              </a:rPr>
              <a:t>God 3</a:t>
            </a:r>
            <a:endParaRPr lang="en-GB" dirty="0"/>
          </a:p>
        </p:txBody>
      </p:sp>
      <p:sp>
        <p:nvSpPr>
          <p:cNvPr id="3" name="Content Placeholder 2"/>
          <p:cNvSpPr>
            <a:spLocks noGrp="1"/>
          </p:cNvSpPr>
          <p:nvPr>
            <p:ph idx="1"/>
          </p:nvPr>
        </p:nvSpPr>
        <p:spPr>
          <a:xfrm>
            <a:off x="0" y="986828"/>
            <a:ext cx="9144000" cy="5871172"/>
          </a:xfrm>
        </p:spPr>
        <p:txBody>
          <a:bodyPr>
            <a:normAutofit lnSpcReduction="10000"/>
          </a:bodyPr>
          <a:lstStyle/>
          <a:p>
            <a:r>
              <a:rPr lang="en-GB" dirty="0" smtClean="0"/>
              <a:t>Gen </a:t>
            </a:r>
            <a:r>
              <a:rPr lang="en-GB" dirty="0"/>
              <a:t>28:12, 17 And he dreamed that there was a ladder set up on the earth, and the top of it reached to heaven; and the angels of God were ascending and descending on it! He was afraid and said, How to be feared and reverenced is this place! This is none other than the </a:t>
            </a:r>
            <a:r>
              <a:rPr lang="en-GB" dirty="0">
                <a:solidFill>
                  <a:srgbClr val="FFFF00"/>
                </a:solidFill>
              </a:rPr>
              <a:t>house of God</a:t>
            </a:r>
            <a:r>
              <a:rPr lang="en-GB" dirty="0"/>
              <a:t>, and this is </a:t>
            </a:r>
            <a:r>
              <a:rPr lang="en-GB" dirty="0">
                <a:solidFill>
                  <a:srgbClr val="FFFF00"/>
                </a:solidFill>
              </a:rPr>
              <a:t>the gateway to </a:t>
            </a:r>
            <a:r>
              <a:rPr lang="en-GB" dirty="0" smtClean="0">
                <a:solidFill>
                  <a:srgbClr val="FFFF00"/>
                </a:solidFill>
              </a:rPr>
              <a:t>heaven</a:t>
            </a:r>
          </a:p>
          <a:p>
            <a:r>
              <a:rPr lang="en-GB" dirty="0" smtClean="0"/>
              <a:t>You are a gateway to heaven and for heaven</a:t>
            </a:r>
            <a:endParaRPr lang="en-GB" dirty="0" smtClean="0"/>
          </a:p>
        </p:txBody>
      </p:sp>
    </p:spTree>
    <p:extLst>
      <p:ext uri="{BB962C8B-B14F-4D97-AF65-F5344CB8AC3E}">
        <p14:creationId xmlns:p14="http://schemas.microsoft.com/office/powerpoint/2010/main" val="1808696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Reach out and open the door</a:t>
            </a:r>
          </a:p>
          <a:p>
            <a:r>
              <a:rPr lang="en-GB" sz="4400" dirty="0" smtClean="0"/>
              <a:t>Invite God in</a:t>
            </a:r>
          </a:p>
          <a:p>
            <a:r>
              <a:rPr lang="en-GB" sz="4400" dirty="0" smtClean="0"/>
              <a:t>Engage your body and your senses, feel His embrace, feel His presence, feel His acceptance and love</a:t>
            </a:r>
          </a:p>
          <a:p>
            <a:r>
              <a:rPr lang="en-GB" sz="4400" dirty="0" smtClean="0"/>
              <a:t>Feel yourself becoming joined, connected, </a:t>
            </a:r>
            <a:r>
              <a:rPr lang="en-GB" sz="4400" dirty="0" smtClean="0"/>
              <a:t>vibrating intimate </a:t>
            </a:r>
            <a:r>
              <a:rPr lang="en-GB" sz="4400" dirty="0" smtClean="0"/>
              <a:t>with Him</a:t>
            </a:r>
          </a:p>
          <a:p>
            <a:r>
              <a:rPr lang="en-GB" sz="4400" dirty="0" smtClean="0"/>
              <a:t>Feel your heart next to His heart</a:t>
            </a:r>
            <a:endParaRPr lang="en-GB" sz="4400" dirty="0"/>
          </a:p>
        </p:txBody>
      </p:sp>
    </p:spTree>
    <p:extLst>
      <p:ext uri="{BB962C8B-B14F-4D97-AF65-F5344CB8AC3E}">
        <p14:creationId xmlns:p14="http://schemas.microsoft.com/office/powerpoint/2010/main" val="1413194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400" dirty="0" smtClean="0"/>
              <a:t>See the living water flowing from the first love gate</a:t>
            </a:r>
          </a:p>
          <a:p>
            <a:pPr>
              <a:spcBef>
                <a:spcPts val="600"/>
              </a:spcBef>
            </a:pPr>
            <a:r>
              <a:rPr lang="en-GB" sz="4400" dirty="0" smtClean="0"/>
              <a:t>Drink that living water deep and deeper</a:t>
            </a:r>
          </a:p>
          <a:p>
            <a:pPr>
              <a:spcBef>
                <a:spcPts val="600"/>
              </a:spcBef>
            </a:pPr>
            <a:r>
              <a:rPr lang="en-GB" sz="4400" dirty="0" smtClean="0"/>
              <a:t>Let it become a river in you</a:t>
            </a:r>
          </a:p>
          <a:p>
            <a:pPr>
              <a:spcBef>
                <a:spcPts val="600"/>
              </a:spcBef>
            </a:pPr>
            <a:r>
              <a:rPr lang="en-GB" sz="4400" dirty="0" smtClean="0"/>
              <a:t>Feel its vibrational energy resonating within you</a:t>
            </a:r>
          </a:p>
          <a:p>
            <a:pPr>
              <a:spcBef>
                <a:spcPts val="600"/>
              </a:spcBef>
            </a:pPr>
            <a:r>
              <a:rPr lang="en-GB" sz="4400" dirty="0" smtClean="0"/>
              <a:t>Feel its flow</a:t>
            </a:r>
          </a:p>
          <a:p>
            <a:pPr>
              <a:lnSpc>
                <a:spcPct val="120000"/>
              </a:lnSpc>
              <a:spcBef>
                <a:spcPts val="600"/>
              </a:spcBef>
            </a:pPr>
            <a:endParaRPr lang="en-GB" sz="4400" dirty="0"/>
          </a:p>
        </p:txBody>
      </p:sp>
    </p:spTree>
    <p:extLst>
      <p:ext uri="{BB962C8B-B14F-4D97-AF65-F5344CB8AC3E}">
        <p14:creationId xmlns:p14="http://schemas.microsoft.com/office/powerpoint/2010/main" val="1298933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t>Consciously choose to open your soul gates to the flow</a:t>
            </a:r>
          </a:p>
          <a:p>
            <a:pPr>
              <a:lnSpc>
                <a:spcPct val="110000"/>
              </a:lnSpc>
              <a:spcBef>
                <a:spcPts val="600"/>
              </a:spcBef>
            </a:pPr>
            <a:r>
              <a:rPr lang="en-GB" sz="4400" dirty="0" smtClean="0"/>
              <a:t>Let it flow in you</a:t>
            </a:r>
          </a:p>
          <a:p>
            <a:pPr>
              <a:lnSpc>
                <a:spcPct val="110000"/>
              </a:lnSpc>
              <a:spcBef>
                <a:spcPts val="600"/>
              </a:spcBef>
            </a:pPr>
            <a:r>
              <a:rPr lang="en-GB" sz="4400" dirty="0" smtClean="0"/>
              <a:t>Consciously choose to open your body gates</a:t>
            </a:r>
          </a:p>
          <a:p>
            <a:pPr>
              <a:lnSpc>
                <a:spcPct val="110000"/>
              </a:lnSpc>
              <a:spcBef>
                <a:spcPts val="600"/>
              </a:spcBef>
            </a:pPr>
            <a:r>
              <a:rPr lang="en-GB" sz="4400" dirty="0" smtClean="0"/>
              <a:t>Let it flow out of you</a:t>
            </a:r>
          </a:p>
          <a:p>
            <a:pPr>
              <a:lnSpc>
                <a:spcPct val="110000"/>
              </a:lnSpc>
              <a:spcBef>
                <a:spcPts val="600"/>
              </a:spcBef>
            </a:pPr>
            <a:r>
              <a:rPr lang="en-GB" sz="4400" dirty="0" smtClean="0"/>
              <a:t>Feel your spirit growing enlarging through your soul forming an atmosphere of love, joy peace around you</a:t>
            </a:r>
            <a:endParaRPr lang="en-GB" sz="4400" dirty="0"/>
          </a:p>
        </p:txBody>
      </p:sp>
    </p:spTree>
    <p:extLst>
      <p:ext uri="{BB962C8B-B14F-4D97-AF65-F5344CB8AC3E}">
        <p14:creationId xmlns:p14="http://schemas.microsoft.com/office/powerpoint/2010/main" val="3303547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Engage the spiritual atmosphere around you</a:t>
            </a:r>
          </a:p>
          <a:p>
            <a:r>
              <a:rPr lang="en-GB" sz="4400" dirty="0"/>
              <a:t>Draw from the revelation gate to see into the atmosphere around </a:t>
            </a:r>
            <a:r>
              <a:rPr lang="en-GB" sz="4400" dirty="0" smtClean="0"/>
              <a:t>you</a:t>
            </a:r>
          </a:p>
          <a:p>
            <a:r>
              <a:rPr lang="en-GB" sz="4400" dirty="0" smtClean="0"/>
              <a:t>Engage your angels</a:t>
            </a:r>
            <a:endParaRPr lang="en-GB" sz="4400" dirty="0"/>
          </a:p>
          <a:p>
            <a:r>
              <a:rPr lang="en-GB" sz="4400" dirty="0" smtClean="0"/>
              <a:t>Draw through the faith gate for healing power to flow from you and send it out like Peters’ shadow</a:t>
            </a:r>
          </a:p>
        </p:txBody>
      </p:sp>
    </p:spTree>
    <p:extLst>
      <p:ext uri="{BB962C8B-B14F-4D97-AF65-F5344CB8AC3E}">
        <p14:creationId xmlns:p14="http://schemas.microsoft.com/office/powerpoint/2010/main" val="28388080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32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572" y="21853"/>
            <a:ext cx="6987186" cy="6836147"/>
          </a:xfrm>
          <a:prstGeom prst="rect">
            <a:avLst/>
          </a:prstGeom>
        </p:spPr>
      </p:pic>
      <p:grpSp>
        <p:nvGrpSpPr>
          <p:cNvPr id="7" name="Group 6"/>
          <p:cNvGrpSpPr/>
          <p:nvPr/>
        </p:nvGrpSpPr>
        <p:grpSpPr>
          <a:xfrm>
            <a:off x="2770027" y="1674530"/>
            <a:ext cx="3479055" cy="3530792"/>
            <a:chOff x="893647" y="714256"/>
            <a:chExt cx="4740183" cy="49956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47" y="714256"/>
              <a:ext cx="4740183" cy="49956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147" y="2489779"/>
              <a:ext cx="1125181" cy="1777702"/>
            </a:xfrm>
            <a:prstGeom prst="rect">
              <a:avLst/>
            </a:prstGeom>
          </p:spPr>
        </p:pic>
      </p:grpSp>
    </p:spTree>
    <p:extLst>
      <p:ext uri="{BB962C8B-B14F-4D97-AF65-F5344CB8AC3E}">
        <p14:creationId xmlns:p14="http://schemas.microsoft.com/office/powerpoint/2010/main" val="44277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2546524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81" y="117693"/>
            <a:ext cx="6335430" cy="6676931"/>
          </a:xfrm>
          <a:prstGeom prst="rect">
            <a:avLst/>
          </a:prstGeom>
        </p:spPr>
      </p:pic>
    </p:spTree>
    <p:extLst>
      <p:ext uri="{BB962C8B-B14F-4D97-AF65-F5344CB8AC3E}">
        <p14:creationId xmlns:p14="http://schemas.microsoft.com/office/powerpoint/2010/main" val="36379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26" y="123655"/>
            <a:ext cx="6756747" cy="6610690"/>
          </a:xfrm>
          <a:prstGeom prst="rect">
            <a:avLst/>
          </a:prstGeom>
        </p:spPr>
      </p:pic>
    </p:spTree>
    <p:extLst>
      <p:ext uri="{BB962C8B-B14F-4D97-AF65-F5344CB8AC3E}">
        <p14:creationId xmlns:p14="http://schemas.microsoft.com/office/powerpoint/2010/main" val="1364353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Slideshop_flowchart</Template>
  <TotalTime>131580</TotalTime>
  <Words>2974</Words>
  <Application>Microsoft Office PowerPoint</Application>
  <PresentationFormat>On-screen Show (4:3)</PresentationFormat>
  <Paragraphs>287</Paragraphs>
  <Slides>65</Slides>
  <Notes>3</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Slideshop_flowchart</vt:lpstr>
      <vt:lpstr>1_Theme1</vt:lpstr>
      <vt:lpstr>1_Slideshop_flowchart</vt:lpstr>
      <vt:lpstr>Engaging God</vt:lpstr>
      <vt:lpstr>PowerPoint Presentation</vt:lpstr>
      <vt:lpstr>PowerPoint Presentation</vt:lpstr>
      <vt:lpstr>PowerPoint Presentation</vt:lpstr>
      <vt:lpstr>First Love House of God 3</vt:lpstr>
      <vt:lpstr>First Love House of God 3</vt:lpstr>
      <vt:lpstr>PowerPoint Presentation</vt:lpstr>
      <vt:lpstr>PowerPoint Presentation</vt:lpstr>
      <vt:lpstr>PowerPoint Presentation</vt:lpstr>
      <vt:lpstr>PowerPoint Presentation</vt:lpstr>
      <vt:lpstr>First Love House of God 3</vt:lpstr>
      <vt:lpstr>First Love House of God 3</vt:lpstr>
      <vt:lpstr>First Love House of God 3</vt:lpstr>
      <vt:lpstr>First Love House of God 3</vt:lpstr>
      <vt:lpstr>First Love House of God 3</vt:lpstr>
      <vt:lpstr>PowerPoint Presentation</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PowerPoint Presentation</vt:lpstr>
      <vt:lpstr>PowerPoint Presentation</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First Love House of God 3</vt:lpstr>
      <vt:lpstr>PowerPoint Presentation</vt:lpstr>
      <vt:lpstr>First Love House of God 3</vt:lpstr>
      <vt:lpstr>First Love House of God 3</vt:lpstr>
      <vt:lpstr>First Love House of God 3</vt:lpstr>
      <vt:lpstr>First Love House of God 3</vt:lpstr>
      <vt:lpstr>PowerPoint Presentation</vt:lpstr>
      <vt:lpstr>PowerPoint Presentation</vt:lpstr>
      <vt:lpstr>First Love House of God 3</vt:lpstr>
      <vt:lpstr>PowerPoint Presentation</vt:lpstr>
      <vt:lpstr>First Love House of God 3</vt:lpstr>
      <vt:lpstr>First Love House of God 3</vt:lpstr>
      <vt:lpstr>First Love House of God 3</vt:lpstr>
      <vt:lpstr>First Love House of God 3</vt:lpstr>
      <vt:lpstr>PowerPoint Presentation</vt:lpstr>
      <vt:lpstr>PowerPoint Presentation</vt:lpstr>
      <vt:lpstr>PowerPoint Presentation</vt:lpstr>
      <vt:lpstr>First Love House of God 1</vt:lpstr>
      <vt:lpstr>PowerPoint Presentation</vt:lpstr>
      <vt:lpstr>First Love House of God 3</vt:lpstr>
      <vt:lpstr>First Love House of God 3</vt:lpstr>
      <vt:lpstr>First Love House of God 3</vt:lpstr>
      <vt:lpstr>First Love House of God 3</vt:lpstr>
      <vt:lpstr>First Love House of God 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268</cp:revision>
  <cp:lastPrinted>2013-11-28T15:48:49Z</cp:lastPrinted>
  <dcterms:created xsi:type="dcterms:W3CDTF">2013-11-21T11:57:26Z</dcterms:created>
  <dcterms:modified xsi:type="dcterms:W3CDTF">2014-12-07T09:28:16Z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