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 id="2147483770" r:id="rId3"/>
  </p:sldMasterIdLst>
  <p:notesMasterIdLst>
    <p:notesMasterId r:id="rId58"/>
  </p:notesMasterIdLst>
  <p:sldIdLst>
    <p:sldId id="335" r:id="rId4"/>
    <p:sldId id="332" r:id="rId5"/>
    <p:sldId id="374" r:id="rId6"/>
    <p:sldId id="445" r:id="rId7"/>
    <p:sldId id="518" r:id="rId8"/>
    <p:sldId id="479" r:id="rId9"/>
    <p:sldId id="480" r:id="rId10"/>
    <p:sldId id="535" r:id="rId11"/>
    <p:sldId id="348" r:id="rId12"/>
    <p:sldId id="431" r:id="rId13"/>
    <p:sldId id="538" r:id="rId14"/>
    <p:sldId id="465" r:id="rId15"/>
    <p:sldId id="433" r:id="rId16"/>
    <p:sldId id="483" r:id="rId17"/>
    <p:sldId id="521" r:id="rId18"/>
    <p:sldId id="488" r:id="rId19"/>
    <p:sldId id="505" r:id="rId20"/>
    <p:sldId id="496" r:id="rId21"/>
    <p:sldId id="497" r:id="rId22"/>
    <p:sldId id="520" r:id="rId23"/>
    <p:sldId id="434" r:id="rId24"/>
    <p:sldId id="436" r:id="rId25"/>
    <p:sldId id="357" r:id="rId26"/>
    <p:sldId id="443" r:id="rId27"/>
    <p:sldId id="529" r:id="rId28"/>
    <p:sldId id="504" r:id="rId29"/>
    <p:sldId id="525" r:id="rId30"/>
    <p:sldId id="499" r:id="rId31"/>
    <p:sldId id="459" r:id="rId32"/>
    <p:sldId id="461" r:id="rId33"/>
    <p:sldId id="482" r:id="rId34"/>
    <p:sldId id="522" r:id="rId35"/>
    <p:sldId id="503" r:id="rId36"/>
    <p:sldId id="523" r:id="rId37"/>
    <p:sldId id="536" r:id="rId38"/>
    <p:sldId id="524" r:id="rId39"/>
    <p:sldId id="502" r:id="rId40"/>
    <p:sldId id="469" r:id="rId41"/>
    <p:sldId id="409" r:id="rId42"/>
    <p:sldId id="487" r:id="rId43"/>
    <p:sldId id="500" r:id="rId44"/>
    <p:sldId id="530" r:id="rId45"/>
    <p:sldId id="491" r:id="rId46"/>
    <p:sldId id="481" r:id="rId47"/>
    <p:sldId id="490" r:id="rId48"/>
    <p:sldId id="474" r:id="rId49"/>
    <p:sldId id="526" r:id="rId50"/>
    <p:sldId id="506" r:id="rId51"/>
    <p:sldId id="508" r:id="rId52"/>
    <p:sldId id="509" r:id="rId53"/>
    <p:sldId id="510" r:id="rId54"/>
    <p:sldId id="511" r:id="rId55"/>
    <p:sldId id="517" r:id="rId56"/>
    <p:sldId id="539" r:id="rId57"/>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0E62"/>
    <a:srgbClr val="391981"/>
    <a:srgbClr val="00B0FF"/>
    <a:srgbClr val="2C8434"/>
    <a:srgbClr val="90AB5E"/>
    <a:srgbClr val="336FFA"/>
    <a:srgbClr val="00FFFC"/>
    <a:srgbClr val="2856BF"/>
    <a:srgbClr val="00F3F0"/>
    <a:srgbClr val="00D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01" autoAdjust="0"/>
    <p:restoredTop sz="94660"/>
  </p:normalViewPr>
  <p:slideViewPr>
    <p:cSldViewPr snapToGrid="0" snapToObjects="1">
      <p:cViewPr varScale="1">
        <p:scale>
          <a:sx n="70" d="100"/>
          <a:sy n="70" d="100"/>
        </p:scale>
        <p:origin x="-516" y="-68"/>
      </p:cViewPr>
      <p:guideLst>
        <p:guide orient="horz" pos="215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A1475A5-8CB7-41D5-B6C1-7C4DAAAC11E5}" type="datetimeFigureOut">
              <a:rPr lang="en-GB" smtClean="0"/>
              <a:t>09/11/2014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5F5D8472-7C19-480B-B42C-DE8105A671B2}" type="slidenum">
              <a:rPr lang="en-GB" smtClean="0"/>
              <a:t>‹#›</a:t>
            </a:fld>
            <a:endParaRPr lang="en-GB"/>
          </a:p>
        </p:txBody>
      </p:sp>
    </p:spTree>
    <p:extLst>
      <p:ext uri="{BB962C8B-B14F-4D97-AF65-F5344CB8AC3E}">
        <p14:creationId xmlns:p14="http://schemas.microsoft.com/office/powerpoint/2010/main" val="3260473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10BF4A85-B5D8-4C5F-B5AD-28ABBF307C33}" type="datetime1">
              <a:rPr lang="en-US"/>
              <a:pPr/>
              <a:t>11/9/2014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3904079C-FE85-4EA2-8E9A-0B0426AAA54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C92A842A-D3D8-4CE7-AA68-5AB8968BDE14}" type="datetime1">
              <a:rPr lang="en-US"/>
              <a:pPr/>
              <a:t>11/9/2014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B38952C-40D6-4971-B620-107CDE7F870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02ED31BA-F18E-474C-ADD9-A4F6D1C99AA4}" type="datetime1">
              <a:rPr lang="en-US"/>
              <a:pPr/>
              <a:t>11/9/2014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860DDBA-925D-486A-B5F7-7946269F2E1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11/9/2014</a:t>
            </a:fld>
            <a:endParaRPr lang="en-US">
              <a:solidFill>
                <a:srgbClr val="000000"/>
              </a:solidFill>
              <a:latin typeface="Calibri"/>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1661287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94123"/>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11/9/2014</a:t>
            </a:fld>
            <a:endParaRPr lang="en-US">
              <a:solidFill>
                <a:srgbClr val="000000"/>
              </a:solidFill>
              <a:latin typeface="Calibri"/>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1582467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11/9/2014</a:t>
            </a:fld>
            <a:endParaRPr lang="en-US">
              <a:solidFill>
                <a:srgbClr val="000000"/>
              </a:solidFill>
              <a:latin typeface="Calibri"/>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4006452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11/9/2014</a:t>
            </a:fld>
            <a:endParaRPr lang="en-US">
              <a:solidFill>
                <a:srgbClr val="000000"/>
              </a:solidFill>
              <a:latin typeface="Calibri"/>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2451638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11/9/2014</a:t>
            </a:fld>
            <a:endParaRPr lang="en-US">
              <a:solidFill>
                <a:srgbClr val="000000"/>
              </a:solidFill>
              <a:latin typeface="Calibri"/>
            </a:endParaRPr>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1181050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11/9/2014</a:t>
            </a:fld>
            <a:endParaRPr lang="en-US">
              <a:solidFill>
                <a:srgbClr val="000000"/>
              </a:solidFill>
              <a:latin typeface="Calibri"/>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1535365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11/9/2014</a:t>
            </a:fld>
            <a:endParaRPr lang="en-US">
              <a:solidFill>
                <a:srgbClr val="000000"/>
              </a:solidFill>
              <a:latin typeface="Calibri"/>
            </a:endParaRPr>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323351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11/9/2014</a:t>
            </a:fld>
            <a:endParaRPr lang="en-US">
              <a:solidFill>
                <a:srgbClr val="000000"/>
              </a:solidFill>
              <a:latin typeface="Calibri"/>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37595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65FC1F6-21F9-46C6-82DF-BD1ABA182524}" type="datetime1">
              <a:rPr lang="en-US"/>
              <a:pPr/>
              <a:t>11/9/2014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C64166EE-DC0C-4390-8A05-88BA7593FCE1}"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11/9/2014</a:t>
            </a:fld>
            <a:endParaRPr lang="en-US">
              <a:solidFill>
                <a:srgbClr val="000000"/>
              </a:solidFill>
              <a:latin typeface="Calibri"/>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1591691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11/9/2014</a:t>
            </a:fld>
            <a:endParaRPr lang="en-US">
              <a:solidFill>
                <a:srgbClr val="000000"/>
              </a:solidFill>
              <a:latin typeface="Calibri"/>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1652795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11/9/2014</a:t>
            </a:fld>
            <a:endParaRPr lang="en-US">
              <a:solidFill>
                <a:srgbClr val="000000"/>
              </a:solidFill>
              <a:latin typeface="Calibri"/>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446387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11/9/2014</a:t>
            </a:fld>
            <a:endParaRPr lang="en-US">
              <a:solidFill>
                <a:srgbClr val="000000">
                  <a:shade val="50000"/>
                </a:srgbClr>
              </a:solidFill>
              <a:latin typeface="Calibri"/>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hade val="50000"/>
                </a:srgbClr>
              </a:solidFill>
              <a:latin typeface="Calibri"/>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dirty="0">
              <a:solidFill>
                <a:srgbClr val="000000">
                  <a:shade val="50000"/>
                </a:srgbClr>
              </a:solidFill>
              <a:latin typeface="Calibri"/>
            </a:endParaRPr>
          </a:p>
        </p:txBody>
      </p:sp>
    </p:spTree>
    <p:extLst>
      <p:ext uri="{BB962C8B-B14F-4D97-AF65-F5344CB8AC3E}">
        <p14:creationId xmlns:p14="http://schemas.microsoft.com/office/powerpoint/2010/main" val="294184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11/9/2014</a:t>
            </a:fld>
            <a:endParaRPr lang="en-US">
              <a:solidFill>
                <a:srgbClr val="000000">
                  <a:shade val="50000"/>
                </a:srgbClr>
              </a:solidFill>
              <a:latin typeface="Calibri"/>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hade val="50000"/>
                </a:srgbClr>
              </a:solidFill>
              <a:latin typeface="Calibri"/>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dirty="0">
              <a:solidFill>
                <a:srgbClr val="000000">
                  <a:shade val="50000"/>
                </a:srgbClr>
              </a:solidFill>
              <a:latin typeface="Calibri"/>
            </a:endParaRPr>
          </a:p>
        </p:txBody>
      </p:sp>
    </p:spTree>
    <p:extLst>
      <p:ext uri="{BB962C8B-B14F-4D97-AF65-F5344CB8AC3E}">
        <p14:creationId xmlns:p14="http://schemas.microsoft.com/office/powerpoint/2010/main" val="3717829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4F90825-EC70-4740-9C36-CBF24AB153EE}" type="datetime1">
              <a:rPr lang="en-US"/>
              <a:pPr/>
              <a:t>11/9/2014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62AEA8F-ADE3-41AA-A46A-B67CBAFE660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D17E147-A361-4A09-975A-2D2524FF488C}" type="datetime1">
              <a:rPr lang="en-US"/>
              <a:pPr/>
              <a:t>11/9/2014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AD478E5-E718-4ECC-918D-0D55125F1C3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8700EC2-30D7-4812-9E17-08755DDDFF33}" type="datetime1">
              <a:rPr lang="en-US"/>
              <a:pPr/>
              <a:t>11/9/2014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DC256400-08F3-479F-A69B-432633871B0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93F70058-933A-4CF4-8311-E2E41AE8F390}" type="datetime1">
              <a:rPr lang="en-US"/>
              <a:pPr/>
              <a:t>11/9/2014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03E930C-81E3-4992-A393-7501B80CE0E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F3500AC-90C2-4D0B-981C-470338E8177A}" type="datetime1">
              <a:rPr lang="en-US"/>
              <a:pPr/>
              <a:t>11/9/2014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BB15BBF2-F61F-4913-A90E-489FDBEBEF1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B882F4E9-2881-488A-AAA6-1B09780524E4}" type="datetime1">
              <a:rPr lang="en-US"/>
              <a:pPr/>
              <a:t>11/9/2014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CF9200D-E54A-4971-9E20-FADEBF01191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50D47B6-A135-40D5-9A8F-C5FF40116782}" type="datetime1">
              <a:rPr lang="en-US"/>
              <a:pPr/>
              <a:t>11/9/2014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99DCC66D-96A4-481D-B21A-49908705072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0" y="4476744"/>
            <a:ext cx="9144000" cy="2381256"/>
          </a:xfrm>
          <a:prstGeom prst="rect">
            <a:avLst/>
          </a:prstGeom>
          <a:gradFill>
            <a:gsLst>
              <a:gs pos="61000">
                <a:schemeClr val="bg1">
                  <a:alpha val="0"/>
                </a:schemeClr>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388" y="46136"/>
            <a:ext cx="8784976" cy="994123"/>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1196752"/>
            <a:ext cx="9144000" cy="5661248"/>
          </a:xfrm>
          <a:prstGeom prst="rect">
            <a:avLst/>
          </a:prstGeom>
        </p:spPr>
        <p:txBody>
          <a:bodyPr vert="horz" lIns="72000" tIns="0" rIns="0" bIns="0" rtlCol="0">
            <a:normAutofit/>
          </a:bodyPr>
          <a:lstStyle/>
          <a:p>
            <a:pPr lvl="0"/>
            <a:r>
              <a:rPr lang="en-US" dirty="0" smtClean="0"/>
              <a:t>Click to edit Master text styles</a:t>
            </a:r>
          </a:p>
        </p:txBody>
      </p:sp>
    </p:spTree>
    <p:extLst>
      <p:ext uri="{BB962C8B-B14F-4D97-AF65-F5344CB8AC3E}">
        <p14:creationId xmlns:p14="http://schemas.microsoft.com/office/powerpoint/2010/main" val="382355424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txStyles>
    <p:titleStyle>
      <a:lvl1pPr algn="ctr" defTabSz="914400" rtl="0" eaLnBrk="1" latinLnBrk="0" hangingPunct="1">
        <a:spcBef>
          <a:spcPct val="0"/>
        </a:spcBef>
        <a:buNone/>
        <a:defRPr sz="5400"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60000" indent="-360000" algn="l" defTabSz="914400" rtl="0" eaLnBrk="1" latinLnBrk="0" hangingPunct="1">
        <a:spcBef>
          <a:spcPct val="20000"/>
        </a:spcBef>
        <a:buClr>
          <a:srgbClr val="FFFF00"/>
        </a:buClr>
        <a:buSzPct val="120000"/>
        <a:buFont typeface="Arial" pitchFamily="34" charset="0"/>
        <a:buChar char="•"/>
        <a:defRPr sz="4000" kern="1200" baseline="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Preparation/Journey%20Maps.pptx"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t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t>Pathway of relationship that leads to deeper intimacy with God</a:t>
            </a:r>
          </a:p>
          <a:p>
            <a:r>
              <a:rPr lang="en-GB" sz="4400" dirty="0"/>
              <a:t>Flowing </a:t>
            </a:r>
            <a:r>
              <a:rPr lang="en-GB" sz="4400" dirty="0" smtClean="0"/>
              <a:t>from inside </a:t>
            </a:r>
            <a:r>
              <a:rPr lang="en-GB" sz="4400" dirty="0"/>
              <a:t>out </a:t>
            </a:r>
            <a:r>
              <a:rPr lang="en-GB" sz="4400" dirty="0" smtClean="0"/>
              <a:t>- heaven </a:t>
            </a:r>
            <a:r>
              <a:rPr lang="en-GB" sz="4400" dirty="0"/>
              <a:t>to our gateways of spirit, soul, body to </a:t>
            </a:r>
            <a:r>
              <a:rPr lang="en-GB" sz="4400" dirty="0" smtClean="0"/>
              <a:t>the world around us</a:t>
            </a:r>
            <a:endParaRPr lang="en-GB" sz="4400" dirty="0"/>
          </a:p>
          <a:p>
            <a:r>
              <a:rPr lang="en-GB" sz="4400" dirty="0" smtClean="0"/>
              <a:t>Pathway </a:t>
            </a:r>
            <a:r>
              <a:rPr lang="en-GB" sz="4400" dirty="0"/>
              <a:t>of responsibility </a:t>
            </a:r>
            <a:r>
              <a:rPr lang="en-GB" sz="4400" dirty="0" smtClean="0"/>
              <a:t>that leads </a:t>
            </a:r>
            <a:r>
              <a:rPr lang="en-GB" sz="4400" dirty="0"/>
              <a:t>to greater kingdom rulership </a:t>
            </a:r>
            <a:endParaRPr lang="en-GB" sz="4400" dirty="0" smtClean="0"/>
          </a:p>
          <a:p>
            <a:r>
              <a:rPr lang="en-GB" sz="4400" dirty="0" smtClean="0"/>
              <a:t>Flowing from </a:t>
            </a:r>
            <a:r>
              <a:rPr lang="en-GB" sz="4400" dirty="0"/>
              <a:t>o</a:t>
            </a:r>
            <a:r>
              <a:rPr lang="en-GB" sz="4400" dirty="0" smtClean="0"/>
              <a:t>utside in from earth to heaven as living sacrifices to rule.</a:t>
            </a:r>
          </a:p>
          <a:p>
            <a:endParaRPr lang="en-GB" sz="4400" dirty="0">
              <a:effectLst>
                <a:outerShdw blurRad="38100" dist="38100" dir="2700000" algn="ctr" rotWithShape="0">
                  <a:schemeClr val="bg1"/>
                </a:outerShdw>
              </a:effectLst>
            </a:endParaRPr>
          </a:p>
        </p:txBody>
      </p:sp>
    </p:spTree>
    <p:extLst>
      <p:ext uri="{BB962C8B-B14F-4D97-AF65-F5344CB8AC3E}">
        <p14:creationId xmlns:p14="http://schemas.microsoft.com/office/powerpoint/2010/main" val="1613602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smtClean="0"/>
              <a:t>Gen </a:t>
            </a:r>
            <a:r>
              <a:rPr lang="en-GB" sz="4800" dirty="0"/>
              <a:t>12:8 Then he proceeded from there to the </a:t>
            </a:r>
            <a:r>
              <a:rPr lang="en-GB" sz="4800" dirty="0">
                <a:solidFill>
                  <a:srgbClr val="FFFF00"/>
                </a:solidFill>
              </a:rPr>
              <a:t>mountain</a:t>
            </a:r>
            <a:r>
              <a:rPr lang="en-GB" sz="4800" dirty="0"/>
              <a:t> on the east of </a:t>
            </a:r>
            <a:r>
              <a:rPr lang="en-GB" sz="4800" dirty="0">
                <a:solidFill>
                  <a:srgbClr val="FFFF00"/>
                </a:solidFill>
              </a:rPr>
              <a:t>Bethel</a:t>
            </a:r>
            <a:r>
              <a:rPr lang="en-GB" sz="4800" dirty="0"/>
              <a:t>, and pitched his tent, with Bethel on the west and Ai on the east; and there he built an </a:t>
            </a:r>
            <a:r>
              <a:rPr lang="en-GB" sz="4800" dirty="0">
                <a:solidFill>
                  <a:srgbClr val="FFFF00"/>
                </a:solidFill>
              </a:rPr>
              <a:t>altar</a:t>
            </a:r>
            <a:r>
              <a:rPr lang="en-GB" sz="4800" dirty="0"/>
              <a:t> to the Lord and </a:t>
            </a:r>
            <a:r>
              <a:rPr lang="en-GB" sz="4800" dirty="0">
                <a:solidFill>
                  <a:srgbClr val="FFFF00"/>
                </a:solidFill>
              </a:rPr>
              <a:t>called upon the name of the Lord</a:t>
            </a:r>
            <a:r>
              <a:rPr lang="en-GB" sz="4400" dirty="0" smtClean="0"/>
              <a:t>. I am</a:t>
            </a:r>
            <a:endParaRPr lang="en-GB" sz="4400" dirty="0"/>
          </a:p>
        </p:txBody>
      </p:sp>
    </p:spTree>
    <p:extLst>
      <p:ext uri="{BB962C8B-B14F-4D97-AF65-F5344CB8AC3E}">
        <p14:creationId xmlns:p14="http://schemas.microsoft.com/office/powerpoint/2010/main" val="3718732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5400" dirty="0" smtClean="0"/>
              <a:t>Where does God </a:t>
            </a:r>
            <a:r>
              <a:rPr lang="en-GB" sz="5400" dirty="0" smtClean="0"/>
              <a:t>dwell in heaven?</a:t>
            </a:r>
            <a:endParaRPr lang="en-GB" sz="5400" dirty="0" smtClean="0"/>
          </a:p>
          <a:p>
            <a:r>
              <a:rPr lang="en-GB" sz="5400" dirty="0" smtClean="0"/>
              <a:t>Where is God’s </a:t>
            </a:r>
            <a:r>
              <a:rPr lang="en-GB" sz="5400" dirty="0" smtClean="0"/>
              <a:t>throne in heaven?</a:t>
            </a:r>
            <a:endParaRPr lang="en-GB" sz="5400" dirty="0" smtClean="0"/>
          </a:p>
          <a:p>
            <a:r>
              <a:rPr lang="en-GB" sz="5400" dirty="0" smtClean="0"/>
              <a:t>We are made </a:t>
            </a:r>
            <a:r>
              <a:rPr lang="en-GB" sz="5400" dirty="0" smtClean="0"/>
              <a:t>in God’s image?</a:t>
            </a:r>
          </a:p>
          <a:p>
            <a:r>
              <a:rPr lang="en-GB" sz="5400" dirty="0" smtClean="0"/>
              <a:t>We are made </a:t>
            </a:r>
            <a:r>
              <a:rPr lang="en-GB" sz="5400" dirty="0" smtClean="0"/>
              <a:t>to reflect </a:t>
            </a:r>
            <a:r>
              <a:rPr lang="en-GB" sz="5400" dirty="0" smtClean="0"/>
              <a:t>heaven</a:t>
            </a:r>
          </a:p>
        </p:txBody>
      </p:sp>
    </p:spTree>
    <p:extLst>
      <p:ext uri="{BB962C8B-B14F-4D97-AF65-F5344CB8AC3E}">
        <p14:creationId xmlns:p14="http://schemas.microsoft.com/office/powerpoint/2010/main" val="429429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r>
              <a:rPr lang="en-GB" sz="4800" dirty="0" smtClean="0"/>
              <a:t>There will be a connection between where God dwells and rules in heaven and where He dwells and has His throne in us </a:t>
            </a:r>
            <a:endParaRPr lang="en-GB" sz="4800" dirty="0" smtClean="0"/>
          </a:p>
          <a:p>
            <a:r>
              <a:rPr lang="en-GB" sz="4800" dirty="0" smtClean="0"/>
              <a:t>We are His ambassadors living in heaven and on earth under heavens government</a:t>
            </a:r>
          </a:p>
          <a:p>
            <a:r>
              <a:rPr lang="en-GB" sz="4800" dirty="0" smtClean="0"/>
              <a:t>So we </a:t>
            </a:r>
            <a:r>
              <a:rPr lang="en-GB" sz="4800" dirty="0" smtClean="0"/>
              <a:t>can be m</a:t>
            </a:r>
            <a:r>
              <a:rPr lang="en-GB" sz="4800" dirty="0" smtClean="0"/>
              <a:t>anifested as sons </a:t>
            </a:r>
            <a:r>
              <a:rPr lang="en-GB" sz="4800" dirty="0" smtClean="0"/>
              <a:t>on earth as it is in heaven</a:t>
            </a:r>
          </a:p>
          <a:p>
            <a:endParaRPr lang="en-GB" sz="4400" dirty="0"/>
          </a:p>
        </p:txBody>
      </p:sp>
    </p:spTree>
    <p:extLst>
      <p:ext uri="{BB962C8B-B14F-4D97-AF65-F5344CB8AC3E}">
        <p14:creationId xmlns:p14="http://schemas.microsoft.com/office/powerpoint/2010/main" val="143888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err="1" smtClean="0"/>
              <a:t>Ezek</a:t>
            </a:r>
            <a:r>
              <a:rPr lang="en-GB" sz="4400" dirty="0"/>
              <a:t> </a:t>
            </a:r>
            <a:r>
              <a:rPr lang="en-GB" sz="4400" dirty="0"/>
              <a:t>28:13 “You were in Eden, the garden of God</a:t>
            </a:r>
            <a:r>
              <a:rPr lang="en-GB" sz="4400" dirty="0" smtClean="0"/>
              <a:t>; 14 </a:t>
            </a:r>
            <a:r>
              <a:rPr lang="en-GB" sz="4400" dirty="0"/>
              <a:t>…You were on the holy </a:t>
            </a:r>
            <a:r>
              <a:rPr lang="en-GB" sz="4400" dirty="0">
                <a:solidFill>
                  <a:srgbClr val="FFFF00"/>
                </a:solidFill>
              </a:rPr>
              <a:t>mountain</a:t>
            </a:r>
            <a:r>
              <a:rPr lang="en-GB" sz="4400" dirty="0"/>
              <a:t> of God</a:t>
            </a:r>
            <a:r>
              <a:rPr lang="en-GB" sz="4400" dirty="0" smtClean="0"/>
              <a:t>;</a:t>
            </a:r>
          </a:p>
          <a:p>
            <a:r>
              <a:rPr lang="en-GB" sz="4400" dirty="0" err="1" smtClean="0"/>
              <a:t>Psa</a:t>
            </a:r>
            <a:r>
              <a:rPr lang="en-GB" sz="4400" dirty="0"/>
              <a:t> 68:16 16 Why do you look with envy, O mountains with many </a:t>
            </a:r>
            <a:r>
              <a:rPr lang="en-GB" sz="4400" dirty="0" smtClean="0"/>
              <a:t>peaks, At </a:t>
            </a:r>
            <a:r>
              <a:rPr lang="en-GB" sz="4400" dirty="0"/>
              <a:t>the </a:t>
            </a:r>
            <a:r>
              <a:rPr lang="en-GB" sz="4400" dirty="0">
                <a:solidFill>
                  <a:srgbClr val="FFFF00"/>
                </a:solidFill>
              </a:rPr>
              <a:t>mountain</a:t>
            </a:r>
            <a:r>
              <a:rPr lang="en-GB" sz="4400" dirty="0"/>
              <a:t> which God has desired for </a:t>
            </a:r>
            <a:r>
              <a:rPr lang="en-GB" sz="4400" dirty="0">
                <a:solidFill>
                  <a:srgbClr val="FFFF00"/>
                </a:solidFill>
              </a:rPr>
              <a:t>His </a:t>
            </a:r>
            <a:r>
              <a:rPr lang="en-GB" sz="4400" dirty="0" smtClean="0">
                <a:solidFill>
                  <a:srgbClr val="FFFF00"/>
                </a:solidFill>
              </a:rPr>
              <a:t>abode</a:t>
            </a:r>
            <a:r>
              <a:rPr lang="en-GB" sz="4400" dirty="0" smtClean="0"/>
              <a:t>? Surely </a:t>
            </a:r>
            <a:r>
              <a:rPr lang="en-GB" sz="4400" dirty="0"/>
              <a:t>the Lord will dwell there forever</a:t>
            </a:r>
            <a:r>
              <a:rPr lang="en-GB" sz="4400" dirty="0" smtClean="0"/>
              <a:t>.</a:t>
            </a:r>
          </a:p>
          <a:p>
            <a:r>
              <a:rPr lang="en-GB" sz="4400" dirty="0" smtClean="0"/>
              <a:t>God dwells on a mountain</a:t>
            </a:r>
            <a:endParaRPr lang="en-GB" sz="4400" dirty="0"/>
          </a:p>
        </p:txBody>
      </p:sp>
    </p:spTree>
    <p:extLst>
      <p:ext uri="{BB962C8B-B14F-4D97-AF65-F5344CB8AC3E}">
        <p14:creationId xmlns:p14="http://schemas.microsoft.com/office/powerpoint/2010/main" val="362389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pPr>
              <a:lnSpc>
                <a:spcPct val="120000"/>
              </a:lnSpc>
              <a:spcBef>
                <a:spcPts val="600"/>
              </a:spcBef>
            </a:pPr>
            <a:r>
              <a:rPr lang="en-GB" sz="4400" dirty="0" smtClean="0"/>
              <a:t>When God </a:t>
            </a:r>
            <a:r>
              <a:rPr lang="en-GB" sz="4400" dirty="0"/>
              <a:t>started coming and appearing to man, it was </a:t>
            </a:r>
            <a:r>
              <a:rPr lang="en-GB" sz="4400" dirty="0" smtClean="0"/>
              <a:t>unsurprisingly  on mountain tops.</a:t>
            </a:r>
          </a:p>
          <a:p>
            <a:pPr>
              <a:lnSpc>
                <a:spcPct val="120000"/>
              </a:lnSpc>
              <a:spcBef>
                <a:spcPts val="600"/>
              </a:spcBef>
            </a:pPr>
            <a:r>
              <a:rPr lang="en-GB" sz="4400" dirty="0"/>
              <a:t>Gen 22:2 He said, “Take now your son, your only son, whom you love, Isaac, and go to the land of Moriah, and offer him there as a burnt offering on one of </a:t>
            </a:r>
            <a:r>
              <a:rPr lang="en-GB" sz="4400" dirty="0">
                <a:solidFill>
                  <a:srgbClr val="FFFF00"/>
                </a:solidFill>
              </a:rPr>
              <a:t>the mountains </a:t>
            </a:r>
            <a:r>
              <a:rPr lang="en-GB" sz="4400" dirty="0"/>
              <a:t>of which I will tell you. 14 Abraham called the name of that place </a:t>
            </a:r>
            <a:r>
              <a:rPr lang="en-GB" sz="4400" dirty="0">
                <a:solidFill>
                  <a:srgbClr val="FFFF00"/>
                </a:solidFill>
              </a:rPr>
              <a:t>The Lord Will Provide</a:t>
            </a:r>
            <a:r>
              <a:rPr lang="en-GB" sz="4400" dirty="0"/>
              <a:t>, as it is said to this day, “In the </a:t>
            </a:r>
            <a:r>
              <a:rPr lang="en-GB" sz="4400" dirty="0">
                <a:solidFill>
                  <a:srgbClr val="FFFF00"/>
                </a:solidFill>
              </a:rPr>
              <a:t>mount of the Lord </a:t>
            </a:r>
            <a:r>
              <a:rPr lang="en-GB" sz="4400" dirty="0"/>
              <a:t>it will be provided</a:t>
            </a:r>
            <a:r>
              <a:rPr lang="en-GB" sz="4400" dirty="0" smtClean="0"/>
              <a:t>.”</a:t>
            </a:r>
            <a:endParaRPr lang="en-GB" sz="4400" dirty="0"/>
          </a:p>
        </p:txBody>
      </p:sp>
    </p:spTree>
    <p:extLst>
      <p:ext uri="{BB962C8B-B14F-4D97-AF65-F5344CB8AC3E}">
        <p14:creationId xmlns:p14="http://schemas.microsoft.com/office/powerpoint/2010/main" val="142132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Ex </a:t>
            </a:r>
            <a:r>
              <a:rPr lang="en-GB" sz="4400" dirty="0" smtClean="0"/>
              <a:t>24:17 And </a:t>
            </a:r>
            <a:r>
              <a:rPr lang="en-GB" sz="4400" dirty="0"/>
              <a:t>to the eyes of the sons of Israel the appearance of the glory of the LORD was like a consuming fire on the </a:t>
            </a:r>
            <a:r>
              <a:rPr lang="en-GB" sz="4400" dirty="0">
                <a:solidFill>
                  <a:srgbClr val="FFFF00"/>
                </a:solidFill>
              </a:rPr>
              <a:t>mountain </a:t>
            </a:r>
            <a:r>
              <a:rPr lang="en-GB" sz="4400" dirty="0" smtClean="0"/>
              <a:t>top.</a:t>
            </a:r>
            <a:endParaRPr lang="en-GB" sz="4400" dirty="0"/>
          </a:p>
          <a:p>
            <a:r>
              <a:rPr lang="en-GB" sz="4400" dirty="0"/>
              <a:t>Ps </a:t>
            </a:r>
            <a:r>
              <a:rPr lang="en-GB" sz="4400" dirty="0" smtClean="0"/>
              <a:t>48:1 Great </a:t>
            </a:r>
            <a:r>
              <a:rPr lang="en-GB" sz="4400" dirty="0"/>
              <a:t>is the Lord, and greatly to be </a:t>
            </a:r>
            <a:r>
              <a:rPr lang="en-GB" sz="4400" dirty="0" smtClean="0"/>
              <a:t>praised, </a:t>
            </a:r>
            <a:r>
              <a:rPr lang="en-GB" sz="4400" dirty="0" smtClean="0">
                <a:solidFill>
                  <a:srgbClr val="FFFF00"/>
                </a:solidFill>
              </a:rPr>
              <a:t>In </a:t>
            </a:r>
            <a:r>
              <a:rPr lang="en-GB" sz="4400" dirty="0">
                <a:solidFill>
                  <a:srgbClr val="FFFF00"/>
                </a:solidFill>
              </a:rPr>
              <a:t>the city of our God</a:t>
            </a:r>
            <a:r>
              <a:rPr lang="en-GB" sz="4400" dirty="0"/>
              <a:t>, </a:t>
            </a:r>
            <a:r>
              <a:rPr lang="en-GB" sz="4400" dirty="0">
                <a:solidFill>
                  <a:srgbClr val="FFFF00"/>
                </a:solidFill>
              </a:rPr>
              <a:t>His holy </a:t>
            </a:r>
            <a:r>
              <a:rPr lang="en-GB" sz="4400" dirty="0" smtClean="0">
                <a:solidFill>
                  <a:srgbClr val="FFFF00"/>
                </a:solidFill>
              </a:rPr>
              <a:t>mountain</a:t>
            </a:r>
            <a:r>
              <a:rPr lang="en-GB" sz="4400" dirty="0" smtClean="0"/>
              <a:t>.</a:t>
            </a:r>
            <a:endParaRPr lang="en-GB" sz="4400" dirty="0"/>
          </a:p>
        </p:txBody>
      </p:sp>
    </p:spTree>
    <p:extLst>
      <p:ext uri="{BB962C8B-B14F-4D97-AF65-F5344CB8AC3E}">
        <p14:creationId xmlns:p14="http://schemas.microsoft.com/office/powerpoint/2010/main" val="255609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lnSpc>
                <a:spcPct val="110000"/>
              </a:lnSpc>
              <a:spcBef>
                <a:spcPts val="600"/>
              </a:spcBef>
            </a:pPr>
            <a:r>
              <a:rPr lang="en-GB" sz="4400" dirty="0"/>
              <a:t>The city of God and the mountain of God are synonymous terms. </a:t>
            </a:r>
            <a:endParaRPr lang="en-GB" sz="4400" dirty="0" smtClean="0"/>
          </a:p>
          <a:p>
            <a:pPr>
              <a:lnSpc>
                <a:spcPct val="110000"/>
              </a:lnSpc>
              <a:spcBef>
                <a:spcPts val="600"/>
              </a:spcBef>
            </a:pPr>
            <a:r>
              <a:rPr lang="en-GB" sz="4400" dirty="0" smtClean="0"/>
              <a:t>T</a:t>
            </a:r>
            <a:r>
              <a:rPr lang="en-GB" sz="4400" dirty="0" smtClean="0"/>
              <a:t>he </a:t>
            </a:r>
            <a:r>
              <a:rPr lang="en-GB" sz="4400" dirty="0"/>
              <a:t>bible uses lots of different terms to describe </a:t>
            </a:r>
            <a:r>
              <a:rPr lang="en-GB" sz="4400" dirty="0" smtClean="0"/>
              <a:t>where</a:t>
            </a:r>
            <a:r>
              <a:rPr lang="en-GB" sz="4400" dirty="0" smtClean="0"/>
              <a:t> </a:t>
            </a:r>
            <a:r>
              <a:rPr lang="en-GB" sz="4400" dirty="0"/>
              <a:t>God </a:t>
            </a:r>
            <a:r>
              <a:rPr lang="en-GB" sz="4400" dirty="0" smtClean="0"/>
              <a:t>dwells, rules </a:t>
            </a:r>
            <a:r>
              <a:rPr lang="en-GB" sz="4400" dirty="0"/>
              <a:t>and where His throne </a:t>
            </a:r>
            <a:r>
              <a:rPr lang="en-GB" sz="4400" dirty="0" smtClean="0"/>
              <a:t>is</a:t>
            </a:r>
          </a:p>
          <a:p>
            <a:pPr>
              <a:lnSpc>
                <a:spcPct val="110000"/>
              </a:lnSpc>
              <a:spcBef>
                <a:spcPts val="600"/>
              </a:spcBef>
            </a:pPr>
            <a:r>
              <a:rPr lang="en-GB" sz="4400" dirty="0" smtClean="0"/>
              <a:t>Sometimes </a:t>
            </a:r>
            <a:r>
              <a:rPr lang="en-GB" sz="4400" dirty="0"/>
              <a:t>it will be like a temple, like a city, like a mountain, but they are all talking about the same </a:t>
            </a:r>
            <a:r>
              <a:rPr lang="en-GB" sz="4400" dirty="0" smtClean="0"/>
              <a:t>thi</a:t>
            </a:r>
            <a:r>
              <a:rPr lang="en-GB" sz="4400" dirty="0"/>
              <a:t>n</a:t>
            </a:r>
            <a:r>
              <a:rPr lang="en-GB" sz="4400" dirty="0" smtClean="0"/>
              <a:t>g</a:t>
            </a:r>
            <a:endParaRPr lang="en-GB" sz="4400" dirty="0"/>
          </a:p>
        </p:txBody>
      </p:sp>
    </p:spTree>
    <p:extLst>
      <p:ext uri="{BB962C8B-B14F-4D97-AF65-F5344CB8AC3E}">
        <p14:creationId xmlns:p14="http://schemas.microsoft.com/office/powerpoint/2010/main" val="407228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5400" dirty="0" smtClean="0"/>
              <a:t>Ex 3:1 Now </a:t>
            </a:r>
            <a:r>
              <a:rPr lang="en-GB" sz="5400" dirty="0" smtClean="0"/>
              <a:t>Moses… led </a:t>
            </a:r>
            <a:r>
              <a:rPr lang="en-GB" sz="5400" dirty="0"/>
              <a:t>the flock to the west side of the wilderness and came </a:t>
            </a:r>
            <a:r>
              <a:rPr lang="en-GB" sz="5400" dirty="0" smtClean="0"/>
              <a:t>to </a:t>
            </a:r>
            <a:r>
              <a:rPr lang="en-GB" sz="5400" dirty="0" err="1"/>
              <a:t>Horeb</a:t>
            </a:r>
            <a:r>
              <a:rPr lang="en-GB" sz="5400" dirty="0"/>
              <a:t>, the </a:t>
            </a:r>
            <a:r>
              <a:rPr lang="en-GB" sz="5400" dirty="0">
                <a:solidFill>
                  <a:srgbClr val="FFFF00"/>
                </a:solidFill>
              </a:rPr>
              <a:t>mountain of God</a:t>
            </a:r>
            <a:r>
              <a:rPr lang="en-GB" sz="5400" dirty="0"/>
              <a:t>. </a:t>
            </a:r>
            <a:endParaRPr lang="en-GB" sz="5400" dirty="0" smtClean="0"/>
          </a:p>
          <a:p>
            <a:r>
              <a:rPr lang="en-GB" sz="5400" dirty="0" smtClean="0"/>
              <a:t>Also know as Mount Sinai</a:t>
            </a:r>
          </a:p>
          <a:p>
            <a:r>
              <a:rPr lang="en-GB" sz="5400" dirty="0" smtClean="0"/>
              <a:t>God’s dwelling place on earth</a:t>
            </a:r>
          </a:p>
          <a:p>
            <a:pPr marL="0" indent="0">
              <a:buNone/>
            </a:pPr>
            <a:endParaRPr lang="en-GB" sz="4800" dirty="0" smtClean="0"/>
          </a:p>
        </p:txBody>
      </p:sp>
    </p:spTree>
    <p:extLst>
      <p:ext uri="{BB962C8B-B14F-4D97-AF65-F5344CB8AC3E}">
        <p14:creationId xmlns:p14="http://schemas.microsoft.com/office/powerpoint/2010/main" val="2923262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err="1" smtClean="0"/>
              <a:t>Ezek</a:t>
            </a:r>
            <a:r>
              <a:rPr lang="en-GB" sz="4400" dirty="0"/>
              <a:t> 20:40 For on </a:t>
            </a:r>
            <a:r>
              <a:rPr lang="en-GB" sz="4400" dirty="0">
                <a:solidFill>
                  <a:srgbClr val="FFFF00"/>
                </a:solidFill>
              </a:rPr>
              <a:t>My holy mountain</a:t>
            </a:r>
            <a:r>
              <a:rPr lang="en-GB" sz="4400" dirty="0"/>
              <a:t>, on the high </a:t>
            </a:r>
            <a:r>
              <a:rPr lang="en-GB" sz="4400" dirty="0">
                <a:solidFill>
                  <a:srgbClr val="FFFF00"/>
                </a:solidFill>
              </a:rPr>
              <a:t>mountain of Israel</a:t>
            </a:r>
            <a:r>
              <a:rPr lang="en-GB" sz="4400" dirty="0"/>
              <a:t>,” </a:t>
            </a:r>
            <a:endParaRPr lang="en-GB" sz="4400" dirty="0" smtClean="0"/>
          </a:p>
          <a:p>
            <a:r>
              <a:rPr lang="en-GB" sz="4400" dirty="0"/>
              <a:t>Isa 66:20 Then they shall bring all your brethren from all the </a:t>
            </a:r>
            <a:r>
              <a:rPr lang="en-GB" sz="4400" dirty="0" smtClean="0"/>
              <a:t>nations…., </a:t>
            </a:r>
            <a:r>
              <a:rPr lang="en-GB" sz="4400" dirty="0"/>
              <a:t>to </a:t>
            </a:r>
            <a:r>
              <a:rPr lang="en-GB" sz="4400" dirty="0">
                <a:solidFill>
                  <a:srgbClr val="FFFF00"/>
                </a:solidFill>
              </a:rPr>
              <a:t>My </a:t>
            </a:r>
            <a:r>
              <a:rPr lang="en-GB" sz="4400" dirty="0" smtClean="0">
                <a:solidFill>
                  <a:srgbClr val="FFFF00"/>
                </a:solidFill>
              </a:rPr>
              <a:t>holy </a:t>
            </a:r>
            <a:r>
              <a:rPr lang="en-GB" sz="4400" dirty="0">
                <a:solidFill>
                  <a:srgbClr val="FFFF00"/>
                </a:solidFill>
              </a:rPr>
              <a:t>mountain Jerusalem</a:t>
            </a:r>
            <a:r>
              <a:rPr lang="en-GB" sz="4400" dirty="0" smtClean="0">
                <a:solidFill>
                  <a:srgbClr val="FFFF00"/>
                </a:solidFill>
              </a:rPr>
              <a:t>,</a:t>
            </a:r>
          </a:p>
          <a:p>
            <a:r>
              <a:rPr lang="en-GB" sz="4400" dirty="0" smtClean="0"/>
              <a:t>There is a progression of deeper connection, intimacy and immanency</a:t>
            </a:r>
            <a:endParaRPr lang="en-GB" sz="4400" dirty="0"/>
          </a:p>
        </p:txBody>
      </p:sp>
    </p:spTree>
    <p:extLst>
      <p:ext uri="{BB962C8B-B14F-4D97-AF65-F5344CB8AC3E}">
        <p14:creationId xmlns:p14="http://schemas.microsoft.com/office/powerpoint/2010/main" val="272180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r>
              <a:rPr lang="en-GB" sz="4400" dirty="0"/>
              <a:t>John 4:21 Jesus </a:t>
            </a:r>
            <a:r>
              <a:rPr lang="en-GB" sz="4400" dirty="0" smtClean="0"/>
              <a:t>said </a:t>
            </a:r>
            <a:r>
              <a:rPr lang="en-GB" sz="4400" dirty="0"/>
              <a:t>to her, “Woman, believe Me, an hour is coming when </a:t>
            </a:r>
            <a:r>
              <a:rPr lang="en-GB" sz="4400" dirty="0">
                <a:solidFill>
                  <a:srgbClr val="FFFF00"/>
                </a:solidFill>
              </a:rPr>
              <a:t>neither in this mountain </a:t>
            </a:r>
            <a:r>
              <a:rPr lang="en-GB" sz="4400" dirty="0"/>
              <a:t>nor in Jerusalem will you worship the Father. 23 But an hour is coming, and now is, when the true worshipers will worship the Father in </a:t>
            </a:r>
            <a:r>
              <a:rPr lang="en-GB" sz="4400" dirty="0">
                <a:solidFill>
                  <a:srgbClr val="FFFF00"/>
                </a:solidFill>
              </a:rPr>
              <a:t>spirit and truth</a:t>
            </a:r>
            <a:r>
              <a:rPr lang="en-GB" sz="4400" dirty="0"/>
              <a:t>; for such people the Father seeks to be His worshipers. 24 God is spirit, and those who worship Him must worship </a:t>
            </a:r>
            <a:r>
              <a:rPr lang="en-GB" sz="4400" dirty="0">
                <a:solidFill>
                  <a:srgbClr val="FFFF00"/>
                </a:solidFill>
              </a:rPr>
              <a:t>in spirit and truth</a:t>
            </a:r>
            <a:r>
              <a:rPr lang="en-GB" sz="4400" dirty="0"/>
              <a:t>. </a:t>
            </a:r>
          </a:p>
        </p:txBody>
      </p:sp>
    </p:spTree>
    <p:extLst>
      <p:ext uri="{BB962C8B-B14F-4D97-AF65-F5344CB8AC3E}">
        <p14:creationId xmlns:p14="http://schemas.microsoft.com/office/powerpoint/2010/main" val="2273776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p:cNvSpPr/>
          <p:nvPr/>
        </p:nvSpPr>
        <p:spPr>
          <a:xfrm>
            <a:off x="2975693" y="116632"/>
            <a:ext cx="2602460" cy="220486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a:bodyPr>
          <a:lstStyle/>
          <a:p>
            <a:pPr algn="ctr"/>
            <a:r>
              <a:rPr lang="en-GB" sz="3200" dirty="0" smtClean="0"/>
              <a:t>Base Camp</a:t>
            </a:r>
          </a:p>
          <a:p>
            <a:pPr algn="ctr"/>
            <a:r>
              <a:rPr lang="en-GB" sz="3200" dirty="0" smtClean="0"/>
              <a:t>Journey Preparation</a:t>
            </a:r>
            <a:endParaRPr lang="en-GB" sz="320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1499" t="27601" r="34814" b="28828"/>
          <a:stretch/>
        </p:blipFill>
        <p:spPr>
          <a:xfrm>
            <a:off x="2761628" y="2996952"/>
            <a:ext cx="3116688" cy="2987899"/>
          </a:xfrm>
          <a:prstGeom prst="rect">
            <a:avLst/>
          </a:prstGeom>
        </p:spPr>
      </p:pic>
      <p:sp>
        <p:nvSpPr>
          <p:cNvPr id="6" name="Wave 5"/>
          <p:cNvSpPr/>
          <p:nvPr/>
        </p:nvSpPr>
        <p:spPr>
          <a:xfrm rot="5400000">
            <a:off x="3786144" y="2584509"/>
            <a:ext cx="958074" cy="432048"/>
          </a:xfrm>
          <a:prstGeom prst="wav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Wave 7"/>
          <p:cNvSpPr/>
          <p:nvPr/>
        </p:nvSpPr>
        <p:spPr>
          <a:xfrm>
            <a:off x="4543400" y="4149080"/>
            <a:ext cx="4605940" cy="432048"/>
          </a:xfrm>
          <a:prstGeom prst="wave">
            <a:avLst/>
          </a:prstGeom>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River of Life</a:t>
            </a:r>
            <a:endParaRPr lang="en-GB" dirty="0"/>
          </a:p>
        </p:txBody>
      </p:sp>
      <p:sp>
        <p:nvSpPr>
          <p:cNvPr id="9" name="Wave 8"/>
          <p:cNvSpPr/>
          <p:nvPr/>
        </p:nvSpPr>
        <p:spPr>
          <a:xfrm>
            <a:off x="107504" y="4149080"/>
            <a:ext cx="3813852" cy="432048"/>
          </a:xfrm>
          <a:prstGeom prst="wave">
            <a:avLst/>
          </a:prstGeom>
          <a:gradFill>
            <a:gsLst>
              <a:gs pos="0">
                <a:srgbClr val="0070C0"/>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River of Life</a:t>
            </a:r>
            <a:endParaRPr lang="en-GB" dirty="0"/>
          </a:p>
        </p:txBody>
      </p:sp>
      <p:sp>
        <p:nvSpPr>
          <p:cNvPr id="13" name="TextBox 12"/>
          <p:cNvSpPr txBox="1"/>
          <p:nvPr/>
        </p:nvSpPr>
        <p:spPr>
          <a:xfrm>
            <a:off x="6588224" y="3277450"/>
            <a:ext cx="1872208" cy="369332"/>
          </a:xfrm>
          <a:prstGeom prst="rect">
            <a:avLst/>
          </a:prstGeom>
          <a:noFill/>
        </p:spPr>
        <p:txBody>
          <a:bodyPr wrap="square" rtlCol="0">
            <a:spAutoFit/>
          </a:bodyPr>
          <a:lstStyle/>
          <a:p>
            <a:pPr algn="ctr"/>
            <a:r>
              <a:rPr lang="en-GB" dirty="0" smtClean="0"/>
              <a:t>Heavenly Realms</a:t>
            </a:r>
            <a:endParaRPr lang="en-GB" dirty="0"/>
          </a:p>
        </p:txBody>
      </p:sp>
      <p:sp>
        <p:nvSpPr>
          <p:cNvPr id="14" name="TextBox 13"/>
          <p:cNvSpPr txBox="1"/>
          <p:nvPr/>
        </p:nvSpPr>
        <p:spPr>
          <a:xfrm>
            <a:off x="889420" y="3091945"/>
            <a:ext cx="1872208" cy="923330"/>
          </a:xfrm>
          <a:prstGeom prst="rect">
            <a:avLst/>
          </a:prstGeom>
          <a:noFill/>
        </p:spPr>
        <p:txBody>
          <a:bodyPr wrap="square" rtlCol="0">
            <a:spAutoFit/>
          </a:bodyPr>
          <a:lstStyle/>
          <a:p>
            <a:pPr algn="ctr"/>
            <a:r>
              <a:rPr lang="en-GB" dirty="0" smtClean="0"/>
              <a:t>Unseen </a:t>
            </a:r>
            <a:r>
              <a:rPr lang="en-GB" dirty="0" smtClean="0"/>
              <a:t>Realms</a:t>
            </a:r>
          </a:p>
          <a:p>
            <a:pPr algn="ctr"/>
            <a:r>
              <a:rPr lang="en-GB" dirty="0"/>
              <a:t>s</a:t>
            </a:r>
            <a:r>
              <a:rPr lang="en-GB" dirty="0" smtClean="0"/>
              <a:t>pirit, soul, angelic</a:t>
            </a:r>
            <a:endParaRPr lang="en-GB" dirty="0"/>
          </a:p>
        </p:txBody>
      </p:sp>
      <p:sp>
        <p:nvSpPr>
          <p:cNvPr id="15" name="TextBox 14"/>
          <p:cNvSpPr txBox="1"/>
          <p:nvPr/>
        </p:nvSpPr>
        <p:spPr>
          <a:xfrm>
            <a:off x="2167136" y="6165304"/>
            <a:ext cx="4752528" cy="584775"/>
          </a:xfrm>
          <a:prstGeom prst="rect">
            <a:avLst/>
          </a:prstGeom>
          <a:noFill/>
        </p:spPr>
        <p:txBody>
          <a:bodyPr wrap="square" rtlCol="0">
            <a:spAutoFit/>
          </a:bodyPr>
          <a:lstStyle/>
          <a:p>
            <a:pPr algn="ctr"/>
            <a:r>
              <a:rPr lang="en-GB" sz="3200" dirty="0" smtClean="0"/>
              <a:t>Pathway of Relationship</a:t>
            </a:r>
            <a:endParaRPr lang="en-GB" sz="3200" dirty="0"/>
          </a:p>
        </p:txBody>
      </p:sp>
    </p:spTree>
    <p:extLst>
      <p:ext uri="{BB962C8B-B14F-4D97-AF65-F5344CB8AC3E}">
        <p14:creationId xmlns:p14="http://schemas.microsoft.com/office/powerpoint/2010/main" val="3577550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t>God did everything on mountains</a:t>
            </a:r>
          </a:p>
          <a:p>
            <a:r>
              <a:rPr lang="en-GB" sz="4400" dirty="0" smtClean="0"/>
              <a:t>Eden was a mountain</a:t>
            </a:r>
          </a:p>
          <a:p>
            <a:r>
              <a:rPr lang="en-GB" sz="4400" dirty="0" smtClean="0"/>
              <a:t>Mount Moriah – Jerusalem</a:t>
            </a:r>
          </a:p>
          <a:p>
            <a:r>
              <a:rPr lang="en-GB" sz="4400" dirty="0" smtClean="0"/>
              <a:t>Mount </a:t>
            </a:r>
            <a:r>
              <a:rPr lang="en-GB" sz="4400" dirty="0" err="1" smtClean="0"/>
              <a:t>Horeb</a:t>
            </a:r>
            <a:r>
              <a:rPr lang="en-GB" sz="4400" dirty="0" smtClean="0"/>
              <a:t> – Sinai God’s mountain</a:t>
            </a:r>
          </a:p>
          <a:p>
            <a:r>
              <a:rPr lang="en-GB" sz="4400" dirty="0" smtClean="0"/>
              <a:t>Israel described as God’s mountain</a:t>
            </a:r>
          </a:p>
          <a:p>
            <a:r>
              <a:rPr lang="en-GB" sz="4400" dirty="0" smtClean="0"/>
              <a:t>Jerusalem described as God’s mountain</a:t>
            </a:r>
          </a:p>
          <a:p>
            <a:r>
              <a:rPr lang="en-GB" sz="4400" dirty="0" smtClean="0"/>
              <a:t>We are now God’s mountain</a:t>
            </a:r>
            <a:endParaRPr lang="en-GB" sz="4400" dirty="0"/>
          </a:p>
        </p:txBody>
      </p:sp>
    </p:spTree>
    <p:extLst>
      <p:ext uri="{BB962C8B-B14F-4D97-AF65-F5344CB8AC3E}">
        <p14:creationId xmlns:p14="http://schemas.microsoft.com/office/powerpoint/2010/main" val="78387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a:t>Ex </a:t>
            </a:r>
            <a:r>
              <a:rPr lang="en-GB" sz="4400" dirty="0" smtClean="0"/>
              <a:t>15:17“You </a:t>
            </a:r>
            <a:r>
              <a:rPr lang="en-GB" sz="4400" dirty="0"/>
              <a:t>will bring them and plant them in the </a:t>
            </a:r>
            <a:r>
              <a:rPr lang="en-GB" sz="4400" dirty="0">
                <a:solidFill>
                  <a:srgbClr val="FFFF00"/>
                </a:solidFill>
              </a:rPr>
              <a:t>mountain of Your </a:t>
            </a:r>
            <a:r>
              <a:rPr lang="en-GB" sz="4400" dirty="0" smtClean="0">
                <a:solidFill>
                  <a:srgbClr val="FFFF00"/>
                </a:solidFill>
              </a:rPr>
              <a:t>inheritance</a:t>
            </a:r>
            <a:r>
              <a:rPr lang="en-GB" sz="4400" dirty="0" smtClean="0"/>
              <a:t>, The </a:t>
            </a:r>
            <a:r>
              <a:rPr lang="en-GB" sz="4400" dirty="0"/>
              <a:t>place, O Lord, which You have made for Your </a:t>
            </a:r>
            <a:r>
              <a:rPr lang="en-GB" sz="4400" dirty="0" smtClean="0"/>
              <a:t>dwelling, The </a:t>
            </a:r>
            <a:r>
              <a:rPr lang="en-GB" sz="4400" dirty="0"/>
              <a:t>sanctuary, O Lord, which Your hands have established</a:t>
            </a:r>
            <a:r>
              <a:rPr lang="en-GB" sz="4400" dirty="0" smtClean="0"/>
              <a:t>.</a:t>
            </a:r>
          </a:p>
          <a:p>
            <a:r>
              <a:rPr lang="en-GB" sz="4400" dirty="0"/>
              <a:t>Ps 2:6 “But as for Me, I have </a:t>
            </a:r>
            <a:r>
              <a:rPr lang="en-GB" sz="4400" dirty="0">
                <a:solidFill>
                  <a:srgbClr val="FFFF00"/>
                </a:solidFill>
              </a:rPr>
              <a:t>installed My King</a:t>
            </a:r>
            <a:r>
              <a:rPr lang="en-GB" sz="4400" dirty="0"/>
              <a:t> Upon Zion, My holy mountain</a:t>
            </a:r>
            <a:r>
              <a:rPr lang="en-GB" sz="4400" dirty="0" smtClean="0"/>
              <a:t>.”</a:t>
            </a:r>
          </a:p>
          <a:p>
            <a:r>
              <a:rPr lang="en-GB" sz="4400" dirty="0" smtClean="0"/>
              <a:t>His throne is on the mountain</a:t>
            </a:r>
            <a:endParaRPr lang="en-GB" sz="4400" dirty="0"/>
          </a:p>
        </p:txBody>
      </p:sp>
    </p:spTree>
    <p:extLst>
      <p:ext uri="{BB962C8B-B14F-4D97-AF65-F5344CB8AC3E}">
        <p14:creationId xmlns:p14="http://schemas.microsoft.com/office/powerpoint/2010/main" val="402528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Our spirit is a </a:t>
            </a:r>
            <a:r>
              <a:rPr lang="en-GB" sz="4400" dirty="0" smtClean="0"/>
              <a:t>mountain, symbolic </a:t>
            </a:r>
            <a:r>
              <a:rPr lang="en-GB" sz="4400" dirty="0" smtClean="0"/>
              <a:t>of authority and God’s throne and </a:t>
            </a:r>
            <a:r>
              <a:rPr lang="en-GB" sz="4400" dirty="0" smtClean="0"/>
              <a:t>dwelling place</a:t>
            </a:r>
            <a:endParaRPr lang="en-GB" sz="4400" dirty="0" smtClean="0"/>
          </a:p>
          <a:p>
            <a:r>
              <a:rPr lang="en-GB" sz="4400" dirty="0" smtClean="0"/>
              <a:t>Our </a:t>
            </a:r>
            <a:r>
              <a:rPr lang="en-GB" sz="4400" dirty="0" smtClean="0"/>
              <a:t>spirit is a place of governmental authority</a:t>
            </a:r>
          </a:p>
          <a:p>
            <a:r>
              <a:rPr lang="en-GB" sz="4400" dirty="0" smtClean="0"/>
              <a:t>God’s </a:t>
            </a:r>
            <a:r>
              <a:rPr lang="en-GB" sz="4400" dirty="0" smtClean="0"/>
              <a:t>Kingdom </a:t>
            </a:r>
            <a:r>
              <a:rPr lang="en-GB" sz="4400" dirty="0" smtClean="0"/>
              <a:t>resides within our </a:t>
            </a:r>
            <a:r>
              <a:rPr lang="en-GB" sz="4400" dirty="0" smtClean="0"/>
              <a:t>spirit</a:t>
            </a:r>
          </a:p>
          <a:p>
            <a:r>
              <a:rPr lang="en-GB" sz="4400" dirty="0" smtClean="0"/>
              <a:t>God has called to rule as His sons</a:t>
            </a:r>
            <a:endParaRPr lang="en-GB" sz="4400" dirty="0"/>
          </a:p>
        </p:txBody>
      </p:sp>
    </p:spTree>
    <p:extLst>
      <p:ext uri="{BB962C8B-B14F-4D97-AF65-F5344CB8AC3E}">
        <p14:creationId xmlns:p14="http://schemas.microsoft.com/office/powerpoint/2010/main" val="292077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smtClean="0"/>
              <a:t>You are a mountain</a:t>
            </a:r>
          </a:p>
          <a:p>
            <a:r>
              <a:rPr lang="en-GB" sz="4400" dirty="0" smtClean="0"/>
              <a:t>You are a place of authority</a:t>
            </a:r>
          </a:p>
          <a:p>
            <a:r>
              <a:rPr lang="en-GB" sz="4400" dirty="0" smtClean="0"/>
              <a:t>When God </a:t>
            </a:r>
            <a:r>
              <a:rPr lang="en-GB" sz="4400" dirty="0" smtClean="0"/>
              <a:t>dwells on </a:t>
            </a:r>
            <a:r>
              <a:rPr lang="en-GB" sz="4400" dirty="0" smtClean="0"/>
              <a:t>your </a:t>
            </a:r>
            <a:r>
              <a:rPr lang="en-GB" sz="4400" dirty="0" smtClean="0"/>
              <a:t>mountain </a:t>
            </a:r>
            <a:r>
              <a:rPr lang="en-GB" sz="4400" dirty="0" smtClean="0"/>
              <a:t>you reflect the heavenly realms</a:t>
            </a:r>
            <a:endParaRPr lang="en-GB" sz="4400" dirty="0" smtClean="0"/>
          </a:p>
          <a:p>
            <a:r>
              <a:rPr lang="en-GB" sz="4400" dirty="0" smtClean="0"/>
              <a:t>You also have mountain ranges in the heavenly realms</a:t>
            </a:r>
          </a:p>
          <a:p>
            <a:r>
              <a:rPr lang="en-GB" sz="4400" dirty="0" smtClean="0"/>
              <a:t>You have thrones on those mountains</a:t>
            </a:r>
          </a:p>
          <a:p>
            <a:r>
              <a:rPr lang="en-GB" sz="4400" dirty="0" smtClean="0"/>
              <a:t>You are and have a position of authority</a:t>
            </a:r>
            <a:endParaRPr lang="en-GB" sz="4400" dirty="0"/>
          </a:p>
        </p:txBody>
      </p:sp>
    </p:spTree>
    <p:extLst>
      <p:ext uri="{BB962C8B-B14F-4D97-AF65-F5344CB8AC3E}">
        <p14:creationId xmlns:p14="http://schemas.microsoft.com/office/powerpoint/2010/main" val="415046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pPr>
              <a:lnSpc>
                <a:spcPct val="120000"/>
              </a:lnSpc>
              <a:spcBef>
                <a:spcPts val="600"/>
              </a:spcBef>
            </a:pPr>
            <a:r>
              <a:rPr lang="en-GB" sz="4400" dirty="0"/>
              <a:t>Matt </a:t>
            </a:r>
            <a:r>
              <a:rPr lang="en-GB" sz="4400" dirty="0" smtClean="0"/>
              <a:t>4:8 </a:t>
            </a:r>
            <a:r>
              <a:rPr lang="en-GB" sz="4400" dirty="0"/>
              <a:t>Again, the devil </a:t>
            </a:r>
            <a:r>
              <a:rPr lang="en-GB" sz="4400" dirty="0" smtClean="0"/>
              <a:t>took </a:t>
            </a:r>
            <a:r>
              <a:rPr lang="en-GB" sz="4400" dirty="0"/>
              <a:t>Him to a very </a:t>
            </a:r>
            <a:r>
              <a:rPr lang="en-GB" sz="4400" dirty="0">
                <a:solidFill>
                  <a:srgbClr val="FFFF00"/>
                </a:solidFill>
              </a:rPr>
              <a:t>high mountain </a:t>
            </a:r>
            <a:r>
              <a:rPr lang="en-GB" sz="4400" dirty="0"/>
              <a:t>and </a:t>
            </a:r>
            <a:r>
              <a:rPr lang="en-GB" sz="4400" dirty="0" smtClean="0"/>
              <a:t>showed </a:t>
            </a:r>
            <a:r>
              <a:rPr lang="en-GB" sz="4400" dirty="0"/>
              <a:t>Him all the kingdoms of the world and their </a:t>
            </a:r>
            <a:r>
              <a:rPr lang="en-GB" sz="4400" dirty="0" smtClean="0"/>
              <a:t>glory</a:t>
            </a:r>
          </a:p>
          <a:p>
            <a:pPr>
              <a:lnSpc>
                <a:spcPct val="120000"/>
              </a:lnSpc>
              <a:spcBef>
                <a:spcPts val="600"/>
              </a:spcBef>
            </a:pPr>
            <a:r>
              <a:rPr lang="en-GB" sz="4400" dirty="0" smtClean="0"/>
              <a:t>He was shown all the kingdom governmental spheres including yours and mine</a:t>
            </a:r>
          </a:p>
          <a:p>
            <a:pPr>
              <a:lnSpc>
                <a:spcPct val="120000"/>
              </a:lnSpc>
              <a:spcBef>
                <a:spcPts val="600"/>
              </a:spcBef>
            </a:pPr>
            <a:r>
              <a:rPr lang="en-GB" sz="4400" dirty="0" smtClean="0"/>
              <a:t>We each have 7 mountains or governmental spheres under our position or seat of government in the heavenly kingdom of God</a:t>
            </a:r>
          </a:p>
          <a:p>
            <a:pPr>
              <a:lnSpc>
                <a:spcPct val="120000"/>
              </a:lnSpc>
              <a:spcBef>
                <a:spcPts val="600"/>
              </a:spcBef>
            </a:pPr>
            <a:r>
              <a:rPr lang="en-GB" sz="4400" dirty="0" smtClean="0"/>
              <a:t>The mountain ranges in the heavenly realms are patterned after God’s mountain</a:t>
            </a:r>
            <a:endParaRPr lang="en-GB" sz="4400" dirty="0"/>
          </a:p>
        </p:txBody>
      </p:sp>
    </p:spTree>
    <p:extLst>
      <p:ext uri="{BB962C8B-B14F-4D97-AF65-F5344CB8AC3E}">
        <p14:creationId xmlns:p14="http://schemas.microsoft.com/office/powerpoint/2010/main" val="346513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a:t>Mountains </a:t>
            </a:r>
            <a:r>
              <a:rPr lang="en-GB" sz="4800" dirty="0" smtClean="0"/>
              <a:t>represent the 7 </a:t>
            </a:r>
            <a:r>
              <a:rPr lang="en-GB" sz="4800" dirty="0"/>
              <a:t>redemptive governmental aspects of your destiny</a:t>
            </a:r>
          </a:p>
          <a:p>
            <a:r>
              <a:rPr lang="en-GB" sz="4800" dirty="0" smtClean="0"/>
              <a:t>These spheres </a:t>
            </a:r>
            <a:r>
              <a:rPr lang="en-GB" sz="4800" dirty="0"/>
              <a:t>of </a:t>
            </a:r>
            <a:r>
              <a:rPr lang="en-GB" sz="4800" dirty="0" smtClean="0"/>
              <a:t>authority </a:t>
            </a:r>
            <a:r>
              <a:rPr lang="en-GB" sz="4800" dirty="0"/>
              <a:t>are </a:t>
            </a:r>
            <a:r>
              <a:rPr lang="en-GB" sz="4800" dirty="0" smtClean="0"/>
              <a:t>your destined role </a:t>
            </a:r>
            <a:r>
              <a:rPr lang="en-GB" sz="4800" dirty="0"/>
              <a:t>in the manifestation of sonship that will bring about creations </a:t>
            </a:r>
            <a:r>
              <a:rPr lang="en-GB" sz="4800" dirty="0" smtClean="0"/>
              <a:t>restoration</a:t>
            </a:r>
            <a:endParaRPr lang="en-GB" sz="4800" dirty="0"/>
          </a:p>
          <a:p>
            <a:pPr marL="0" indent="0">
              <a:buNone/>
            </a:pPr>
            <a:endParaRPr lang="en-GB" sz="4400" dirty="0"/>
          </a:p>
        </p:txBody>
      </p:sp>
    </p:spTree>
    <p:extLst>
      <p:ext uri="{BB962C8B-B14F-4D97-AF65-F5344CB8AC3E}">
        <p14:creationId xmlns:p14="http://schemas.microsoft.com/office/powerpoint/2010/main" val="262781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Hebrew language each letter is a picture</a:t>
            </a:r>
          </a:p>
          <a:p>
            <a:r>
              <a:rPr lang="en-GB" sz="4400" dirty="0" smtClean="0"/>
              <a:t>Each word is </a:t>
            </a:r>
            <a:r>
              <a:rPr lang="en-GB" sz="4400" dirty="0" err="1" smtClean="0"/>
              <a:t>thereforea</a:t>
            </a:r>
            <a:r>
              <a:rPr lang="en-GB" sz="4400" dirty="0" smtClean="0"/>
              <a:t> </a:t>
            </a:r>
            <a:r>
              <a:rPr lang="en-GB" sz="4400" dirty="0" smtClean="0"/>
              <a:t>comic strip</a:t>
            </a:r>
          </a:p>
          <a:p>
            <a:r>
              <a:rPr lang="en-GB" sz="4400" dirty="0" smtClean="0"/>
              <a:t>Mountain </a:t>
            </a:r>
            <a:r>
              <a:rPr lang="he-IL" sz="4400" dirty="0" smtClean="0"/>
              <a:t>הָ֫רַר</a:t>
            </a:r>
            <a:r>
              <a:rPr lang="en-GB" sz="4400" dirty="0" smtClean="0"/>
              <a:t> </a:t>
            </a:r>
            <a:r>
              <a:rPr lang="en-GB" sz="4400" dirty="0" err="1" smtClean="0"/>
              <a:t>harar</a:t>
            </a:r>
            <a:r>
              <a:rPr lang="en-GB" sz="4400" dirty="0" smtClean="0"/>
              <a:t> means -</a:t>
            </a:r>
            <a:endParaRPr lang="en-GB" sz="4400" dirty="0" smtClean="0"/>
          </a:p>
          <a:p>
            <a:r>
              <a:rPr lang="en-GB" sz="4400" dirty="0" smtClean="0"/>
              <a:t>Behold the ruler of </a:t>
            </a:r>
            <a:r>
              <a:rPr lang="en-GB" sz="4400" dirty="0" smtClean="0"/>
              <a:t>rulers</a:t>
            </a:r>
          </a:p>
          <a:p>
            <a:r>
              <a:rPr lang="en-GB" sz="4400" dirty="0" smtClean="0"/>
              <a:t>Mountains are places of authority, rulership and government</a:t>
            </a:r>
            <a:endParaRPr lang="en-GB" sz="4400" dirty="0"/>
          </a:p>
        </p:txBody>
      </p:sp>
    </p:spTree>
    <p:extLst>
      <p:ext uri="{BB962C8B-B14F-4D97-AF65-F5344CB8AC3E}">
        <p14:creationId xmlns:p14="http://schemas.microsoft.com/office/powerpoint/2010/main" val="86498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20000"/>
          </a:bodyPr>
          <a:lstStyle/>
          <a:p>
            <a:pPr>
              <a:lnSpc>
                <a:spcPct val="120000"/>
              </a:lnSpc>
              <a:spcBef>
                <a:spcPts val="600"/>
              </a:spcBef>
            </a:pPr>
            <a:r>
              <a:rPr lang="en-GB" sz="4400" dirty="0" smtClean="0"/>
              <a:t>T</a:t>
            </a:r>
            <a:r>
              <a:rPr lang="en-GB" sz="4400" dirty="0" smtClean="0"/>
              <a:t>hink </a:t>
            </a:r>
            <a:r>
              <a:rPr lang="en-GB" sz="4400" dirty="0"/>
              <a:t>Hebrew and not Greek. We need to think function, not form – </a:t>
            </a:r>
            <a:r>
              <a:rPr lang="en-GB" sz="4400" dirty="0" smtClean="0"/>
              <a:t>but</a:t>
            </a:r>
            <a:r>
              <a:rPr lang="en-GB" sz="4400" dirty="0" smtClean="0"/>
              <a:t> </a:t>
            </a:r>
            <a:r>
              <a:rPr lang="en-GB" sz="4400" dirty="0"/>
              <a:t>that is alien to the western </a:t>
            </a:r>
            <a:r>
              <a:rPr lang="en-GB" sz="4400" dirty="0" smtClean="0"/>
              <a:t>mind-set</a:t>
            </a:r>
          </a:p>
          <a:p>
            <a:pPr>
              <a:lnSpc>
                <a:spcPct val="120000"/>
              </a:lnSpc>
              <a:spcBef>
                <a:spcPts val="600"/>
              </a:spcBef>
            </a:pPr>
            <a:r>
              <a:rPr lang="en-GB" sz="4400" dirty="0" smtClean="0"/>
              <a:t>The </a:t>
            </a:r>
            <a:r>
              <a:rPr lang="en-GB" sz="4400" dirty="0"/>
              <a:t>function of a mountain is authority. </a:t>
            </a:r>
            <a:endParaRPr lang="en-GB" sz="4400" dirty="0" smtClean="0"/>
          </a:p>
          <a:p>
            <a:pPr>
              <a:lnSpc>
                <a:spcPct val="120000"/>
              </a:lnSpc>
              <a:spcBef>
                <a:spcPts val="600"/>
              </a:spcBef>
            </a:pPr>
            <a:r>
              <a:rPr lang="en-GB" sz="4400" dirty="0" smtClean="0"/>
              <a:t>The </a:t>
            </a:r>
            <a:r>
              <a:rPr lang="en-GB" sz="4400" dirty="0"/>
              <a:t>function </a:t>
            </a:r>
            <a:r>
              <a:rPr lang="en-GB" sz="4400" dirty="0" smtClean="0"/>
              <a:t>of </a:t>
            </a:r>
            <a:r>
              <a:rPr lang="en-GB" sz="4400" dirty="0"/>
              <a:t>a throne </a:t>
            </a:r>
            <a:r>
              <a:rPr lang="en-GB" sz="4400" dirty="0" smtClean="0"/>
              <a:t>is</a:t>
            </a:r>
            <a:r>
              <a:rPr lang="en-GB" sz="4400" dirty="0" smtClean="0"/>
              <a:t> rulership.</a:t>
            </a:r>
          </a:p>
          <a:p>
            <a:pPr>
              <a:lnSpc>
                <a:spcPct val="120000"/>
              </a:lnSpc>
              <a:spcBef>
                <a:spcPts val="600"/>
              </a:spcBef>
            </a:pPr>
            <a:r>
              <a:rPr lang="en-GB" sz="4400" dirty="0" smtClean="0"/>
              <a:t>When </a:t>
            </a:r>
            <a:r>
              <a:rPr lang="en-GB" sz="4400" dirty="0"/>
              <a:t>we come across </a:t>
            </a:r>
            <a:r>
              <a:rPr lang="en-GB" sz="4400" dirty="0" smtClean="0"/>
              <a:t>mountains</a:t>
            </a:r>
            <a:r>
              <a:rPr lang="en-GB" sz="4400" dirty="0" smtClean="0"/>
              <a:t> </a:t>
            </a:r>
            <a:r>
              <a:rPr lang="en-GB" sz="4400" dirty="0"/>
              <a:t>in </a:t>
            </a:r>
            <a:r>
              <a:rPr lang="en-GB" sz="4400" dirty="0" smtClean="0"/>
              <a:t>the </a:t>
            </a:r>
            <a:r>
              <a:rPr lang="en-GB" sz="4400" dirty="0" smtClean="0"/>
              <a:t>bible</a:t>
            </a:r>
            <a:r>
              <a:rPr lang="en-GB" sz="4400" dirty="0" smtClean="0"/>
              <a:t>, dreams, visions </a:t>
            </a:r>
            <a:r>
              <a:rPr lang="en-GB" sz="4400" dirty="0" err="1" smtClean="0"/>
              <a:t>etc</a:t>
            </a:r>
            <a:r>
              <a:rPr lang="en-GB" sz="4400" dirty="0" smtClean="0"/>
              <a:t> we </a:t>
            </a:r>
            <a:r>
              <a:rPr lang="en-GB" sz="4400" dirty="0" smtClean="0"/>
              <a:t>can now </a:t>
            </a:r>
            <a:r>
              <a:rPr lang="en-GB" sz="4400" dirty="0"/>
              <a:t>stop thinking about them as big lumps of rock, things to climb and plant a flag on?</a:t>
            </a:r>
          </a:p>
        </p:txBody>
      </p:sp>
    </p:spTree>
    <p:extLst>
      <p:ext uri="{BB962C8B-B14F-4D97-AF65-F5344CB8AC3E}">
        <p14:creationId xmlns:p14="http://schemas.microsoft.com/office/powerpoint/2010/main" val="162908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err="1" smtClean="0"/>
              <a:t>Psa</a:t>
            </a:r>
            <a:r>
              <a:rPr lang="en-GB" sz="4400" dirty="0"/>
              <a:t> 2:6 “But as for Me, I have installed My </a:t>
            </a:r>
            <a:r>
              <a:rPr lang="en-GB" sz="4400" dirty="0" smtClean="0"/>
              <a:t>King Upon </a:t>
            </a:r>
            <a:r>
              <a:rPr lang="en-GB" sz="4400" dirty="0">
                <a:solidFill>
                  <a:srgbClr val="FFFF00"/>
                </a:solidFill>
              </a:rPr>
              <a:t>Zion, My holy mountain</a:t>
            </a:r>
            <a:r>
              <a:rPr lang="en-GB" sz="4400" dirty="0" smtClean="0">
                <a:solidFill>
                  <a:srgbClr val="FFFF00"/>
                </a:solidFill>
              </a:rPr>
              <a:t>.</a:t>
            </a:r>
            <a:r>
              <a:rPr lang="en-GB" sz="4400" dirty="0" smtClean="0"/>
              <a:t>” 7 </a:t>
            </a:r>
            <a:r>
              <a:rPr lang="en-GB" sz="4400" dirty="0"/>
              <a:t>“I will surely tell of the decree of the </a:t>
            </a:r>
            <a:r>
              <a:rPr lang="en-GB" sz="4400" dirty="0" smtClean="0"/>
              <a:t>Lord: He </a:t>
            </a:r>
            <a:r>
              <a:rPr lang="en-GB" sz="4400" dirty="0"/>
              <a:t>said to Me, ‘You are My </a:t>
            </a:r>
            <a:r>
              <a:rPr lang="en-GB" sz="4400" dirty="0" smtClean="0"/>
              <a:t>Son, Today </a:t>
            </a:r>
            <a:r>
              <a:rPr lang="en-GB" sz="4400" dirty="0"/>
              <a:t>I have begotten You</a:t>
            </a:r>
            <a:r>
              <a:rPr lang="en-GB" sz="4400" dirty="0" smtClean="0"/>
              <a:t>.</a:t>
            </a:r>
          </a:p>
          <a:p>
            <a:r>
              <a:rPr lang="en-GB" sz="4400" dirty="0" smtClean="0"/>
              <a:t>Kingdom – </a:t>
            </a:r>
            <a:r>
              <a:rPr lang="en-GB" sz="4400" dirty="0" smtClean="0"/>
              <a:t>associated with mountains</a:t>
            </a:r>
            <a:endParaRPr lang="en-GB" sz="4400" dirty="0" smtClean="0"/>
          </a:p>
          <a:p>
            <a:r>
              <a:rPr lang="en-GB" sz="4400" dirty="0" smtClean="0"/>
              <a:t>Jesus is </a:t>
            </a:r>
            <a:r>
              <a:rPr lang="en-GB" sz="4400" dirty="0" smtClean="0"/>
              <a:t>enthroned as King of Kings</a:t>
            </a:r>
            <a:endParaRPr lang="en-GB" sz="4400" dirty="0"/>
          </a:p>
        </p:txBody>
      </p:sp>
    </p:spTree>
    <p:extLst>
      <p:ext uri="{BB962C8B-B14F-4D97-AF65-F5344CB8AC3E}">
        <p14:creationId xmlns:p14="http://schemas.microsoft.com/office/powerpoint/2010/main" val="140780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a:t>Isaiah 2:2-5, 12-14, 17-18 Now it will come about that In the last days The </a:t>
            </a:r>
            <a:r>
              <a:rPr lang="en-GB" sz="4400" dirty="0">
                <a:solidFill>
                  <a:srgbClr val="FFFF00"/>
                </a:solidFill>
              </a:rPr>
              <a:t>mountain of the house of the Lord  </a:t>
            </a:r>
            <a:r>
              <a:rPr lang="en-GB" sz="4400" dirty="0"/>
              <a:t>Will be established as the </a:t>
            </a:r>
            <a:r>
              <a:rPr lang="en-GB" sz="4400" dirty="0">
                <a:solidFill>
                  <a:srgbClr val="FFFF00"/>
                </a:solidFill>
              </a:rPr>
              <a:t>chief of the mountains</a:t>
            </a:r>
            <a:r>
              <a:rPr lang="en-GB" sz="4400" dirty="0"/>
              <a:t>, And will be raised above the hills; And all the nations will stream to it</a:t>
            </a:r>
            <a:r>
              <a:rPr lang="en-GB" sz="4400" dirty="0" smtClean="0"/>
              <a:t>.</a:t>
            </a:r>
          </a:p>
          <a:p>
            <a:r>
              <a:rPr lang="en-GB" sz="4400" dirty="0" smtClean="0"/>
              <a:t>The destiny of God’s people and the true Ecclesia of God, the true government of God</a:t>
            </a:r>
            <a:endParaRPr lang="en-GB" sz="4400" dirty="0"/>
          </a:p>
        </p:txBody>
      </p:sp>
    </p:spTree>
    <p:extLst>
      <p:ext uri="{BB962C8B-B14F-4D97-AF65-F5344CB8AC3E}">
        <p14:creationId xmlns:p14="http://schemas.microsoft.com/office/powerpoint/2010/main" val="396096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6343290" y="343355"/>
            <a:ext cx="2206974" cy="989249"/>
            <a:chOff x="3301192" y="2191893"/>
            <a:chExt cx="1905410" cy="633112"/>
          </a:xfrm>
        </p:grpSpPr>
        <p:sp>
          <p:nvSpPr>
            <p:cNvPr id="8"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9" name="TextBox 8"/>
            <p:cNvSpPr txBox="1"/>
            <p:nvPr/>
          </p:nvSpPr>
          <p:spPr>
            <a:xfrm>
              <a:off x="3364103" y="2352627"/>
              <a:ext cx="1779585" cy="287366"/>
            </a:xfrm>
            <a:prstGeom prst="rect">
              <a:avLst/>
            </a:prstGeom>
            <a:noFill/>
          </p:spPr>
          <p:txBody>
            <a:bodyPr wrap="square" lIns="0" tIns="0" rIns="0" bIns="0">
              <a:noAutofit/>
            </a:bodyPr>
            <a:lstStyle/>
            <a:p>
              <a:pPr algn="ctr">
                <a:defRPr/>
              </a:pPr>
              <a:r>
                <a:rPr lang="en-US" sz="2800" dirty="0" smtClean="0">
                  <a:solidFill>
                    <a:prstClr val="black"/>
                  </a:solidFill>
                  <a:latin typeface="Calibri"/>
                  <a:ea typeface="ＭＳ Ｐゴシック" charset="-128"/>
                  <a:cs typeface="ＭＳ Ｐゴシック" charset="-128"/>
                </a:rPr>
                <a:t>First Love</a:t>
              </a:r>
              <a:endParaRPr lang="en-US" sz="2800" dirty="0">
                <a:solidFill>
                  <a:prstClr val="black"/>
                </a:solidFill>
                <a:latin typeface="Calibri"/>
                <a:ea typeface="ＭＳ Ｐゴシック" charset="-128"/>
                <a:cs typeface="ＭＳ Ｐゴシック" charset="-128"/>
              </a:endParaRPr>
            </a:p>
          </p:txBody>
        </p:sp>
      </p:grpSp>
      <p:grpSp>
        <p:nvGrpSpPr>
          <p:cNvPr id="10" name="Group 9"/>
          <p:cNvGrpSpPr/>
          <p:nvPr/>
        </p:nvGrpSpPr>
        <p:grpSpPr>
          <a:xfrm>
            <a:off x="389642" y="5066681"/>
            <a:ext cx="2374433" cy="989327"/>
            <a:chOff x="3301192" y="2191893"/>
            <a:chExt cx="1905410" cy="633112"/>
          </a:xfrm>
        </p:grpSpPr>
        <p:sp>
          <p:nvSpPr>
            <p:cNvPr id="11"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2" name="TextBox 11"/>
            <p:cNvSpPr txBox="1"/>
            <p:nvPr/>
          </p:nvSpPr>
          <p:spPr>
            <a:xfrm>
              <a:off x="3301192" y="2234127"/>
              <a:ext cx="1865725" cy="472702"/>
            </a:xfrm>
            <a:prstGeom prst="rect">
              <a:avLst/>
            </a:prstGeom>
            <a:noFill/>
          </p:spPr>
          <p:txBody>
            <a:bodyPr wrap="square" lIns="0" tIns="0" rIns="0" bIns="0">
              <a:spAutoFit/>
            </a:bodyPr>
            <a:lstStyle/>
            <a:p>
              <a:pPr algn="ctr">
                <a:defRPr/>
              </a:pPr>
              <a:r>
                <a:rPr lang="en-US" sz="2400" dirty="0" smtClean="0">
                  <a:ea typeface="ＭＳ Ｐゴシック" charset="-128"/>
                  <a:cs typeface="ＭＳ Ｐゴシック" charset="-128"/>
                </a:rPr>
                <a:t>Seat of </a:t>
              </a:r>
              <a:br>
                <a:rPr lang="en-US" sz="2400" dirty="0" smtClean="0">
                  <a:ea typeface="ＭＳ Ｐゴシック" charset="-128"/>
                  <a:cs typeface="ＭＳ Ｐゴシック" charset="-128"/>
                </a:rPr>
              </a:br>
              <a:r>
                <a:rPr lang="en-US" sz="2400" dirty="0" smtClean="0">
                  <a:ea typeface="ＭＳ Ｐゴシック" charset="-128"/>
                  <a:cs typeface="ＭＳ Ｐゴシック" charset="-128"/>
                </a:rPr>
                <a:t>Government</a:t>
              </a:r>
              <a:endParaRPr lang="en-US" sz="2400" dirty="0">
                <a:ea typeface="ＭＳ Ｐゴシック" charset="-128"/>
                <a:cs typeface="ＭＳ Ｐゴシック" charset="-128"/>
              </a:endParaRPr>
            </a:p>
          </p:txBody>
        </p:sp>
      </p:grpSp>
      <p:sp>
        <p:nvSpPr>
          <p:cNvPr id="14" name="Rektangel 101"/>
          <p:cNvSpPr>
            <a:spLocks noChangeArrowheads="1"/>
          </p:cNvSpPr>
          <p:nvPr/>
        </p:nvSpPr>
        <p:spPr bwMode="auto">
          <a:xfrm>
            <a:off x="6343290" y="2449934"/>
            <a:ext cx="2311771" cy="1026597"/>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r>
              <a:rPr lang="da-DK" sz="2400" kern="0" dirty="0" smtClean="0">
                <a:latin typeface="Calibri"/>
                <a:ea typeface="ＭＳ Ｐゴシック" pitchFamily="-97" charset="-128"/>
                <a:cs typeface="ＭＳ Ｐゴシック" charset="-128"/>
              </a:rPr>
              <a:t>River of Life</a:t>
            </a:r>
            <a:endParaRPr lang="da-DK" sz="2400" kern="0" dirty="0">
              <a:latin typeface="Calibri"/>
              <a:ea typeface="ＭＳ Ｐゴシック" pitchFamily="-97" charset="-128"/>
              <a:cs typeface="ＭＳ Ｐゴシック" charset="-128"/>
            </a:endParaRPr>
          </a:p>
        </p:txBody>
      </p:sp>
      <p:grpSp>
        <p:nvGrpSpPr>
          <p:cNvPr id="16" name="Group 15"/>
          <p:cNvGrpSpPr/>
          <p:nvPr/>
        </p:nvGrpSpPr>
        <p:grpSpPr>
          <a:xfrm>
            <a:off x="6370824" y="5016358"/>
            <a:ext cx="2284238" cy="1004171"/>
            <a:chOff x="3301192" y="2191893"/>
            <a:chExt cx="1905411" cy="633112"/>
          </a:xfrm>
        </p:grpSpPr>
        <p:sp>
          <p:nvSpPr>
            <p:cNvPr id="17"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8" name="TextBox 17"/>
            <p:cNvSpPr txBox="1"/>
            <p:nvPr/>
          </p:nvSpPr>
          <p:spPr>
            <a:xfrm>
              <a:off x="3301193" y="2411424"/>
              <a:ext cx="1905410" cy="232857"/>
            </a:xfrm>
            <a:prstGeom prst="rect">
              <a:avLst/>
            </a:prstGeom>
            <a:noFill/>
          </p:spPr>
          <p:txBody>
            <a:bodyPr wrap="square" lIns="0" tIns="0" rIns="0" bIns="0">
              <a:spAutoFit/>
            </a:bodyPr>
            <a:lstStyle/>
            <a:p>
              <a:pPr algn="ctr">
                <a:defRPr/>
              </a:pPr>
              <a:r>
                <a:rPr lang="en-US" sz="2400" dirty="0" smtClean="0">
                  <a:ea typeface="ＭＳ Ｐゴシック" charset="-128"/>
                  <a:cs typeface="ＭＳ Ｐゴシック" charset="-128"/>
                </a:rPr>
                <a:t>Yoke of Jesus</a:t>
              </a:r>
              <a:endParaRPr lang="en-US" sz="2400" dirty="0">
                <a:ea typeface="ＭＳ Ｐゴシック" charset="-128"/>
                <a:cs typeface="ＭＳ Ｐゴシック" charset="-128"/>
              </a:endParaRPr>
            </a:p>
          </p:txBody>
        </p:sp>
      </p:grpSp>
      <p:sp>
        <p:nvSpPr>
          <p:cNvPr id="21" name="Oval 20"/>
          <p:cNvSpPr/>
          <p:nvPr/>
        </p:nvSpPr>
        <p:spPr>
          <a:xfrm>
            <a:off x="3146568" y="2048400"/>
            <a:ext cx="2602460" cy="2204864"/>
          </a:xfrm>
          <a:prstGeom prst="ellipse">
            <a:avLst/>
          </a:prstGeom>
          <a:gradFill flip="none" rotWithShape="1">
            <a:gsLst>
              <a:gs pos="22000">
                <a:srgbClr val="008000"/>
              </a:gs>
              <a:gs pos="77000">
                <a:srgbClr val="4FF600"/>
              </a:gs>
              <a:gs pos="100000">
                <a:srgbClr val="00B300"/>
              </a:gs>
            </a:gsLst>
            <a:lin ang="13500000" scaled="1"/>
            <a:tileRect/>
          </a:gradFill>
          <a:ln w="12700">
            <a:solidFill>
              <a:srgbClr val="008000"/>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lIns="0" tIns="0" rIns="0" bIns="0" anchor="ctr"/>
          <a:lstStyle/>
          <a:p>
            <a:pPr algn="ctr" fontAlgn="auto">
              <a:spcBef>
                <a:spcPts val="0"/>
              </a:spcBef>
              <a:spcAft>
                <a:spcPts val="0"/>
              </a:spcAft>
            </a:pPr>
            <a:r>
              <a:rPr lang="en-GB" sz="2800" kern="0" dirty="0" smtClean="0">
                <a:solidFill>
                  <a:prstClr val="black"/>
                </a:solidFill>
                <a:latin typeface="Calibri"/>
                <a:ea typeface="ＭＳ Ｐゴシック" pitchFamily="-97" charset="-128"/>
                <a:cs typeface="ＭＳ Ｐゴシック" charset="-128"/>
              </a:rPr>
              <a:t>First Love</a:t>
            </a:r>
          </a:p>
          <a:p>
            <a:pPr algn="ctr" fontAlgn="auto">
              <a:spcBef>
                <a:spcPts val="0"/>
              </a:spcBef>
              <a:spcAft>
                <a:spcPts val="0"/>
              </a:spcAft>
            </a:pPr>
            <a:r>
              <a:rPr lang="en-GB" sz="2800" kern="0" dirty="0" smtClean="0">
                <a:solidFill>
                  <a:prstClr val="black"/>
                </a:solidFill>
                <a:latin typeface="Calibri"/>
                <a:ea typeface="ＭＳ Ｐゴシック" pitchFamily="-97" charset="-128"/>
                <a:cs typeface="ＭＳ Ｐゴシック" charset="-128"/>
              </a:rPr>
              <a:t>Engaging our spirit</a:t>
            </a:r>
            <a:endParaRPr lang="en-GB" sz="2800" kern="0" dirty="0">
              <a:solidFill>
                <a:prstClr val="black"/>
              </a:solidFill>
              <a:latin typeface="Calibri"/>
              <a:ea typeface="ＭＳ Ｐゴシック" pitchFamily="-97" charset="-128"/>
              <a:cs typeface="ＭＳ Ｐゴシック" charset="-128"/>
            </a:endParaRPr>
          </a:p>
        </p:txBody>
      </p:sp>
      <p:sp>
        <p:nvSpPr>
          <p:cNvPr id="22" name="TextBox 21"/>
          <p:cNvSpPr txBox="1"/>
          <p:nvPr/>
        </p:nvSpPr>
        <p:spPr>
          <a:xfrm>
            <a:off x="316774" y="1866943"/>
            <a:ext cx="2263936" cy="954107"/>
          </a:xfrm>
          <a:prstGeom prst="rect">
            <a:avLst/>
          </a:prstGeom>
          <a:solidFill>
            <a:srgbClr val="00B0F0"/>
          </a:solidFill>
        </p:spPr>
        <p:txBody>
          <a:bodyPr wrap="square" rtlCol="0">
            <a:spAutoFit/>
          </a:bodyPr>
          <a:lstStyle/>
          <a:p>
            <a:pPr algn="ctr"/>
            <a:r>
              <a:rPr lang="en-GB" sz="2800" dirty="0" smtClean="0">
                <a:solidFill>
                  <a:prstClr val="black"/>
                </a:solidFill>
              </a:rPr>
              <a:t>JOURNEY </a:t>
            </a:r>
            <a:r>
              <a:rPr lang="en-GB" sz="2800" dirty="0" smtClean="0">
                <a:solidFill>
                  <a:prstClr val="black"/>
                </a:solidFill>
                <a:hlinkClick r:id="rId2" action="ppaction://hlinkpres?slideindex=1&amp;slidetitle="/>
              </a:rPr>
              <a:t>MAPS</a:t>
            </a:r>
            <a:endParaRPr lang="en-GB" sz="2800" dirty="0">
              <a:solidFill>
                <a:prstClr val="black"/>
              </a:solidFill>
            </a:endParaRPr>
          </a:p>
        </p:txBody>
      </p:sp>
      <p:sp>
        <p:nvSpPr>
          <p:cNvPr id="24" name="Notched Right Arrow 23"/>
          <p:cNvSpPr/>
          <p:nvPr/>
        </p:nvSpPr>
        <p:spPr>
          <a:xfrm>
            <a:off x="3919764" y="503211"/>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5" name="Notched Right Arrow 24"/>
          <p:cNvSpPr/>
          <p:nvPr/>
        </p:nvSpPr>
        <p:spPr>
          <a:xfrm rot="5400000">
            <a:off x="7067116" y="4079398"/>
            <a:ext cx="938032" cy="492788"/>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6" name="Notched Right Arrow 25"/>
          <p:cNvSpPr/>
          <p:nvPr/>
        </p:nvSpPr>
        <p:spPr>
          <a:xfrm rot="10800000">
            <a:off x="4107970" y="5229321"/>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7" name="Notched Right Arrow 26"/>
          <p:cNvSpPr/>
          <p:nvPr/>
        </p:nvSpPr>
        <p:spPr>
          <a:xfrm rot="16200000">
            <a:off x="772868" y="3508635"/>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19" name="Group 18"/>
          <p:cNvGrpSpPr/>
          <p:nvPr/>
        </p:nvGrpSpPr>
        <p:grpSpPr>
          <a:xfrm>
            <a:off x="507647" y="362323"/>
            <a:ext cx="2206974" cy="989249"/>
            <a:chOff x="3352133" y="2191893"/>
            <a:chExt cx="1905410" cy="633112"/>
          </a:xfrm>
        </p:grpSpPr>
        <p:sp>
          <p:nvSpPr>
            <p:cNvPr id="20" name="Rektangel 101"/>
            <p:cNvSpPr>
              <a:spLocks noChangeArrowheads="1"/>
            </p:cNvSpPr>
            <p:nvPr/>
          </p:nvSpPr>
          <p:spPr bwMode="auto">
            <a:xfrm>
              <a:off x="3352133"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23" name="TextBox 22"/>
            <p:cNvSpPr txBox="1"/>
            <p:nvPr/>
          </p:nvSpPr>
          <p:spPr>
            <a:xfrm>
              <a:off x="3364103" y="2352627"/>
              <a:ext cx="1779585" cy="287366"/>
            </a:xfrm>
            <a:prstGeom prst="rect">
              <a:avLst/>
            </a:prstGeom>
            <a:noFill/>
          </p:spPr>
          <p:txBody>
            <a:bodyPr wrap="square" lIns="0" tIns="0" rIns="0" bIns="0">
              <a:noAutofit/>
            </a:bodyPr>
            <a:lstStyle/>
            <a:p>
              <a:pPr algn="ctr">
                <a:defRPr/>
              </a:pPr>
              <a:r>
                <a:rPr lang="en-US" sz="2800" dirty="0">
                  <a:solidFill>
                    <a:prstClr val="black"/>
                  </a:solidFill>
                  <a:latin typeface="Calibri"/>
                  <a:ea typeface="ＭＳ Ｐゴシック" charset="-128"/>
                  <a:cs typeface="ＭＳ Ｐゴシック" charset="-128"/>
                </a:rPr>
                <a:t>House of </a:t>
              </a:r>
              <a:r>
                <a:rPr lang="en-US" sz="2800" dirty="0" smtClean="0">
                  <a:solidFill>
                    <a:prstClr val="black"/>
                  </a:solidFill>
                  <a:latin typeface="Calibri"/>
                  <a:ea typeface="ＭＳ Ｐゴシック" charset="-128"/>
                  <a:cs typeface="ＭＳ Ｐゴシック" charset="-128"/>
                </a:rPr>
                <a:t>God</a:t>
              </a:r>
              <a:endParaRPr lang="en-US" sz="2800" dirty="0">
                <a:solidFill>
                  <a:prstClr val="black"/>
                </a:solidFill>
                <a:latin typeface="Calibri"/>
                <a:ea typeface="ＭＳ Ｐゴシック" charset="-128"/>
                <a:cs typeface="ＭＳ Ｐゴシック" charset="-128"/>
              </a:endParaRPr>
            </a:p>
          </p:txBody>
        </p:sp>
      </p:grpSp>
      <p:sp>
        <p:nvSpPr>
          <p:cNvPr id="28" name="Notched Right Arrow 27"/>
          <p:cNvSpPr/>
          <p:nvPr/>
        </p:nvSpPr>
        <p:spPr>
          <a:xfrm rot="5400000">
            <a:off x="7144907" y="1644280"/>
            <a:ext cx="696991" cy="407326"/>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235909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fontScale="77500" lnSpcReduction="20000"/>
          </a:bodyPr>
          <a:lstStyle/>
          <a:p>
            <a:pPr>
              <a:lnSpc>
                <a:spcPct val="120000"/>
              </a:lnSpc>
              <a:spcBef>
                <a:spcPts val="600"/>
              </a:spcBef>
            </a:pPr>
            <a:r>
              <a:rPr lang="en-GB" sz="4400" dirty="0"/>
              <a:t>Daniel 2:34-35, 43-45 You continued looking until </a:t>
            </a:r>
            <a:r>
              <a:rPr lang="en-GB" sz="4400" dirty="0">
                <a:solidFill>
                  <a:srgbClr val="FFFF00"/>
                </a:solidFill>
              </a:rPr>
              <a:t>a stone </a:t>
            </a:r>
            <a:r>
              <a:rPr lang="en-GB" sz="4400" dirty="0"/>
              <a:t>was cut out without hands</a:t>
            </a:r>
            <a:r>
              <a:rPr lang="en-GB" sz="4400" dirty="0" smtClean="0"/>
              <a:t>,</a:t>
            </a:r>
            <a:r>
              <a:rPr lang="en-GB" sz="4400" dirty="0"/>
              <a:t> Inasmuch as you saw that a </a:t>
            </a:r>
            <a:r>
              <a:rPr lang="en-GB" sz="4400" dirty="0">
                <a:solidFill>
                  <a:srgbClr val="FFFF00"/>
                </a:solidFill>
              </a:rPr>
              <a:t>stone was cut out of the mountain</a:t>
            </a:r>
            <a:r>
              <a:rPr lang="en-GB" sz="4400" dirty="0"/>
              <a:t> without hands </a:t>
            </a:r>
            <a:r>
              <a:rPr lang="en-GB" sz="4400" dirty="0" smtClean="0"/>
              <a:t> </a:t>
            </a:r>
            <a:r>
              <a:rPr lang="en-GB" sz="4400" dirty="0"/>
              <a:t>and it struck the </a:t>
            </a:r>
            <a:r>
              <a:rPr lang="en-GB" sz="4400" dirty="0" smtClean="0"/>
              <a:t>statue...</a:t>
            </a:r>
          </a:p>
          <a:p>
            <a:pPr>
              <a:lnSpc>
                <a:spcPct val="120000"/>
              </a:lnSpc>
              <a:spcBef>
                <a:spcPts val="600"/>
              </a:spcBef>
            </a:pPr>
            <a:r>
              <a:rPr lang="en-GB" sz="4400" dirty="0" smtClean="0"/>
              <a:t>But </a:t>
            </a:r>
            <a:r>
              <a:rPr lang="en-GB" sz="4400" dirty="0"/>
              <a:t>the </a:t>
            </a:r>
            <a:r>
              <a:rPr lang="en-GB" sz="4400" dirty="0">
                <a:solidFill>
                  <a:srgbClr val="FFFF00"/>
                </a:solidFill>
              </a:rPr>
              <a:t>stone</a:t>
            </a:r>
            <a:r>
              <a:rPr lang="en-GB" sz="4400" dirty="0"/>
              <a:t> that struck the statue </a:t>
            </a:r>
            <a:r>
              <a:rPr lang="en-GB" sz="4400" dirty="0">
                <a:solidFill>
                  <a:srgbClr val="FFFF00"/>
                </a:solidFill>
              </a:rPr>
              <a:t>became a great mountain</a:t>
            </a:r>
            <a:r>
              <a:rPr lang="en-GB" sz="4400" dirty="0"/>
              <a:t> and filled the whole earth. </a:t>
            </a:r>
            <a:endParaRPr lang="en-GB" sz="4400" dirty="0" smtClean="0"/>
          </a:p>
          <a:p>
            <a:pPr>
              <a:lnSpc>
                <a:spcPct val="120000"/>
              </a:lnSpc>
              <a:spcBef>
                <a:spcPts val="600"/>
              </a:spcBef>
            </a:pPr>
            <a:r>
              <a:rPr lang="en-GB" sz="4400" dirty="0" smtClean="0"/>
              <a:t>In </a:t>
            </a:r>
            <a:r>
              <a:rPr lang="en-GB" sz="4400" dirty="0"/>
              <a:t>the days of those kings the God of heaven will </a:t>
            </a:r>
            <a:r>
              <a:rPr lang="en-GB" sz="4400" dirty="0">
                <a:solidFill>
                  <a:srgbClr val="FFFF00"/>
                </a:solidFill>
              </a:rPr>
              <a:t>set up a kingdom </a:t>
            </a:r>
            <a:r>
              <a:rPr lang="en-GB" sz="4400" dirty="0"/>
              <a:t>which will never be destroyed, and that kingdom </a:t>
            </a:r>
            <a:r>
              <a:rPr lang="en-GB" sz="4400" dirty="0">
                <a:solidFill>
                  <a:srgbClr val="FFFF00"/>
                </a:solidFill>
              </a:rPr>
              <a:t>will not be left for another people</a:t>
            </a:r>
            <a:r>
              <a:rPr lang="en-GB" sz="4400" dirty="0"/>
              <a:t>; it will crush and put an end to all these kingdoms, </a:t>
            </a:r>
          </a:p>
        </p:txBody>
      </p:sp>
    </p:spTree>
    <p:extLst>
      <p:ext uri="{BB962C8B-B14F-4D97-AF65-F5344CB8AC3E}">
        <p14:creationId xmlns:p14="http://schemas.microsoft.com/office/powerpoint/2010/main" val="31270487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pPr>
              <a:lnSpc>
                <a:spcPct val="120000"/>
              </a:lnSpc>
              <a:spcBef>
                <a:spcPts val="0"/>
              </a:spcBef>
            </a:pPr>
            <a:r>
              <a:rPr lang="en-GB" sz="4400" dirty="0"/>
              <a:t>Daniel 7:9-10, 13-14, 18, 22, 26-27 "I kept looking Until </a:t>
            </a:r>
            <a:r>
              <a:rPr lang="en-GB" sz="4400" dirty="0">
                <a:solidFill>
                  <a:srgbClr val="FFFF00"/>
                </a:solidFill>
              </a:rPr>
              <a:t>thrones were set up</a:t>
            </a:r>
            <a:r>
              <a:rPr lang="en-GB" sz="4400" dirty="0"/>
              <a:t>, And the Ancient of Days took His seat; His vesture was like white snow And the hair of His head like pure wool. His throne was ablaze with flames, Its wheels were a burning fire. "A river of fire was flowing And coming out from before Him; Thousands upon thousands were attending Him, And myriads upon myriads were standing before Him; </a:t>
            </a:r>
          </a:p>
        </p:txBody>
      </p:sp>
    </p:spTree>
    <p:extLst>
      <p:ext uri="{BB962C8B-B14F-4D97-AF65-F5344CB8AC3E}">
        <p14:creationId xmlns:p14="http://schemas.microsoft.com/office/powerpoint/2010/main" val="41716052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fontScale="77500" lnSpcReduction="20000"/>
          </a:bodyPr>
          <a:lstStyle/>
          <a:p>
            <a:pPr>
              <a:lnSpc>
                <a:spcPct val="120000"/>
              </a:lnSpc>
              <a:spcBef>
                <a:spcPts val="600"/>
              </a:spcBef>
            </a:pPr>
            <a:r>
              <a:rPr lang="en-GB" sz="4400" dirty="0"/>
              <a:t>Daniel 7:9-10, 13-14, 18, 22, 26-27 </a:t>
            </a:r>
            <a:r>
              <a:rPr lang="en-GB" sz="4400" dirty="0" smtClean="0"/>
              <a:t>"The </a:t>
            </a:r>
            <a:r>
              <a:rPr lang="en-GB" sz="4400" dirty="0">
                <a:solidFill>
                  <a:srgbClr val="FFFF00"/>
                </a:solidFill>
              </a:rPr>
              <a:t>court</a:t>
            </a:r>
            <a:r>
              <a:rPr lang="en-GB" sz="4400" dirty="0"/>
              <a:t> sat, And the </a:t>
            </a:r>
            <a:r>
              <a:rPr lang="en-GB" sz="4400" dirty="0">
                <a:solidFill>
                  <a:srgbClr val="FFFF00"/>
                </a:solidFill>
              </a:rPr>
              <a:t>books</a:t>
            </a:r>
            <a:r>
              <a:rPr lang="en-GB" sz="4400" dirty="0"/>
              <a:t> were opened.  "I kept looking in the night visions, And behold, with the clouds of heaven One </a:t>
            </a:r>
            <a:r>
              <a:rPr lang="en-GB" sz="4400" dirty="0">
                <a:solidFill>
                  <a:srgbClr val="FFFF00"/>
                </a:solidFill>
              </a:rPr>
              <a:t>like a Son of Man </a:t>
            </a:r>
            <a:r>
              <a:rPr lang="en-GB" sz="4400" dirty="0"/>
              <a:t>was coming, And He came up to the Ancient of Days And was presented before Him. "And to Him was given </a:t>
            </a:r>
            <a:r>
              <a:rPr lang="en-GB" sz="4400" dirty="0">
                <a:solidFill>
                  <a:srgbClr val="FFFF00"/>
                </a:solidFill>
              </a:rPr>
              <a:t>dominion, Glory and a kingdom</a:t>
            </a:r>
            <a:r>
              <a:rPr lang="en-GB" sz="4400" dirty="0"/>
              <a:t>, That all the peoples, nations and men of every language Might serve Him. His dominion is an everlasting dominion </a:t>
            </a:r>
            <a:r>
              <a:rPr lang="en-GB" sz="4400" dirty="0" smtClean="0"/>
              <a:t>which </a:t>
            </a:r>
            <a:r>
              <a:rPr lang="en-GB" sz="4400" dirty="0"/>
              <a:t>will not pass away; And His </a:t>
            </a:r>
            <a:r>
              <a:rPr lang="en-GB" sz="4400" dirty="0">
                <a:solidFill>
                  <a:srgbClr val="FFFF00"/>
                </a:solidFill>
              </a:rPr>
              <a:t>kingdom is one </a:t>
            </a:r>
            <a:r>
              <a:rPr lang="en-GB" sz="4400" dirty="0" smtClean="0">
                <a:solidFill>
                  <a:srgbClr val="FFFF00"/>
                </a:solidFill>
              </a:rPr>
              <a:t>which </a:t>
            </a:r>
            <a:r>
              <a:rPr lang="en-GB" sz="4400" dirty="0">
                <a:solidFill>
                  <a:srgbClr val="FFFF00"/>
                </a:solidFill>
              </a:rPr>
              <a:t>will not be destroyed</a:t>
            </a:r>
            <a:r>
              <a:rPr lang="en-GB" sz="4400" dirty="0"/>
              <a:t>.  </a:t>
            </a:r>
          </a:p>
        </p:txBody>
      </p:sp>
    </p:spTree>
    <p:extLst>
      <p:ext uri="{BB962C8B-B14F-4D97-AF65-F5344CB8AC3E}">
        <p14:creationId xmlns:p14="http://schemas.microsoft.com/office/powerpoint/2010/main" val="19505729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t>Daniel 7:9-10, 13-14, 18, 22, 26-27 </a:t>
            </a:r>
            <a:r>
              <a:rPr lang="en-GB" sz="4400" dirty="0" smtClean="0"/>
              <a:t>"But </a:t>
            </a:r>
            <a:r>
              <a:rPr lang="en-GB" sz="4400" dirty="0"/>
              <a:t>the </a:t>
            </a:r>
            <a:r>
              <a:rPr lang="en-GB" sz="4400" dirty="0">
                <a:solidFill>
                  <a:srgbClr val="FFFF00"/>
                </a:solidFill>
              </a:rPr>
              <a:t>saints</a:t>
            </a:r>
            <a:r>
              <a:rPr lang="en-GB" sz="4400" dirty="0"/>
              <a:t> of the Highest One will </a:t>
            </a:r>
            <a:r>
              <a:rPr lang="en-GB" sz="4400" dirty="0">
                <a:solidFill>
                  <a:srgbClr val="FFFF00"/>
                </a:solidFill>
              </a:rPr>
              <a:t>receive the kingdom </a:t>
            </a:r>
            <a:r>
              <a:rPr lang="en-GB" sz="4400" dirty="0"/>
              <a:t>and possess the kingdom forever, for all ages to come.'   until the Ancient of Days came and </a:t>
            </a:r>
            <a:r>
              <a:rPr lang="en-GB" sz="4400" dirty="0">
                <a:solidFill>
                  <a:srgbClr val="FFFF00"/>
                </a:solidFill>
              </a:rPr>
              <a:t>judgment</a:t>
            </a:r>
            <a:r>
              <a:rPr lang="en-GB" sz="4400" dirty="0"/>
              <a:t> was passed in </a:t>
            </a:r>
            <a:r>
              <a:rPr lang="en-GB" sz="4400" dirty="0" smtClean="0"/>
              <a:t>favour </a:t>
            </a:r>
            <a:r>
              <a:rPr lang="en-GB" sz="4400" dirty="0"/>
              <a:t>of the saints of the Highest One, and the time arrived when the </a:t>
            </a:r>
            <a:r>
              <a:rPr lang="en-GB" sz="4400" dirty="0">
                <a:solidFill>
                  <a:srgbClr val="FFFF00"/>
                </a:solidFill>
              </a:rPr>
              <a:t>saints took possession of the kingdom</a:t>
            </a:r>
            <a:r>
              <a:rPr lang="en-GB" sz="4400" dirty="0"/>
              <a:t>.   </a:t>
            </a:r>
            <a:endParaRPr lang="en-GB" sz="4400" dirty="0" smtClean="0"/>
          </a:p>
        </p:txBody>
      </p:sp>
    </p:spTree>
    <p:extLst>
      <p:ext uri="{BB962C8B-B14F-4D97-AF65-F5344CB8AC3E}">
        <p14:creationId xmlns:p14="http://schemas.microsoft.com/office/powerpoint/2010/main" val="41591300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pPr>
              <a:lnSpc>
                <a:spcPct val="110000"/>
              </a:lnSpc>
              <a:spcBef>
                <a:spcPts val="0"/>
              </a:spcBef>
            </a:pPr>
            <a:r>
              <a:rPr lang="en-GB" sz="4400" dirty="0"/>
              <a:t>Daniel 7:9-10, 13-14, 18, 22, 26-27 </a:t>
            </a:r>
            <a:r>
              <a:rPr lang="en-GB" sz="4400" dirty="0" smtClean="0"/>
              <a:t>"But </a:t>
            </a:r>
            <a:r>
              <a:rPr lang="en-GB" sz="4400" dirty="0"/>
              <a:t>the court will sit for judgment, and his dominion will be taken away, annihilated and destroyed forever. Then the sovereignty, </a:t>
            </a:r>
            <a:r>
              <a:rPr lang="en-GB" sz="4400" dirty="0">
                <a:solidFill>
                  <a:srgbClr val="FFFF00"/>
                </a:solidFill>
              </a:rPr>
              <a:t>the dominion and the greatness of all the kingdoms under the whole heaven will be given to the people of the saints of the Highest One</a:t>
            </a:r>
            <a:r>
              <a:rPr lang="en-GB" sz="4400" dirty="0"/>
              <a:t>; His kingdom will be an everlasting kingdom, and all the dominions will serve and obey Him</a:t>
            </a:r>
            <a:r>
              <a:rPr lang="en-GB" sz="4400" dirty="0" smtClean="0"/>
              <a:t>.‘</a:t>
            </a:r>
          </a:p>
        </p:txBody>
      </p:sp>
    </p:spTree>
    <p:extLst>
      <p:ext uri="{BB962C8B-B14F-4D97-AF65-F5344CB8AC3E}">
        <p14:creationId xmlns:p14="http://schemas.microsoft.com/office/powerpoint/2010/main" val="13588066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pPr>
              <a:lnSpc>
                <a:spcPct val="110000"/>
              </a:lnSpc>
              <a:spcBef>
                <a:spcPts val="0"/>
              </a:spcBef>
            </a:pPr>
            <a:r>
              <a:rPr lang="en-GB" sz="4400" dirty="0" smtClean="0"/>
              <a:t>Rev </a:t>
            </a:r>
            <a:r>
              <a:rPr lang="en-GB" sz="4400" dirty="0"/>
              <a:t>1:6 and He has made us to be </a:t>
            </a:r>
            <a:r>
              <a:rPr lang="en-GB" sz="4400" dirty="0">
                <a:solidFill>
                  <a:srgbClr val="FFFF00"/>
                </a:solidFill>
              </a:rPr>
              <a:t>a kingdom, priests</a:t>
            </a:r>
            <a:r>
              <a:rPr lang="en-GB" sz="4400" dirty="0"/>
              <a:t> to His God and Father—to Him be the glory and the dominion forever and ever. Amen</a:t>
            </a:r>
            <a:r>
              <a:rPr lang="en-GB" sz="4400" dirty="0" smtClean="0"/>
              <a:t>.</a:t>
            </a:r>
          </a:p>
          <a:p>
            <a:pPr>
              <a:lnSpc>
                <a:spcPct val="110000"/>
              </a:lnSpc>
              <a:spcBef>
                <a:spcPts val="0"/>
              </a:spcBef>
            </a:pPr>
            <a:r>
              <a:rPr lang="en-GB" sz="4400" dirty="0"/>
              <a:t>Rev </a:t>
            </a:r>
            <a:r>
              <a:rPr lang="en-GB" sz="4400" dirty="0" smtClean="0"/>
              <a:t>5:10 You </a:t>
            </a:r>
            <a:r>
              <a:rPr lang="en-GB" sz="4400" dirty="0"/>
              <a:t>have made them to be a kingdom and priests to our God; and </a:t>
            </a:r>
            <a:r>
              <a:rPr lang="en-GB" sz="4400" dirty="0">
                <a:solidFill>
                  <a:srgbClr val="FFFF00"/>
                </a:solidFill>
              </a:rPr>
              <a:t>they will reign upon the </a:t>
            </a:r>
            <a:r>
              <a:rPr lang="en-GB" sz="4400" dirty="0" smtClean="0">
                <a:solidFill>
                  <a:srgbClr val="FFFF00"/>
                </a:solidFill>
              </a:rPr>
              <a:t>earth</a:t>
            </a:r>
          </a:p>
          <a:p>
            <a:pPr>
              <a:lnSpc>
                <a:spcPct val="110000"/>
              </a:lnSpc>
              <a:spcBef>
                <a:spcPts val="0"/>
              </a:spcBef>
            </a:pPr>
            <a:r>
              <a:rPr lang="en-GB" sz="4400" dirty="0"/>
              <a:t>Rev </a:t>
            </a:r>
            <a:r>
              <a:rPr lang="en-GB" sz="4400" dirty="0" smtClean="0"/>
              <a:t>11:15 </a:t>
            </a:r>
            <a:r>
              <a:rPr lang="en-GB" sz="4400" dirty="0" smtClean="0">
                <a:solidFill>
                  <a:srgbClr val="FFFF00"/>
                </a:solidFill>
              </a:rPr>
              <a:t>The </a:t>
            </a:r>
            <a:r>
              <a:rPr lang="en-GB" sz="4400" dirty="0">
                <a:solidFill>
                  <a:srgbClr val="FFFF00"/>
                </a:solidFill>
              </a:rPr>
              <a:t>kingdom of the world </a:t>
            </a:r>
            <a:r>
              <a:rPr lang="en-GB" sz="4400" dirty="0"/>
              <a:t>has become the kingdom of our Lord and of His Christ; and He will reign forever and ever.</a:t>
            </a:r>
            <a:endParaRPr lang="en-GB" sz="4400" dirty="0"/>
          </a:p>
        </p:txBody>
      </p:sp>
    </p:spTree>
    <p:extLst>
      <p:ext uri="{BB962C8B-B14F-4D97-AF65-F5344CB8AC3E}">
        <p14:creationId xmlns:p14="http://schemas.microsoft.com/office/powerpoint/2010/main" val="89735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a:t>Hebrews 12:18 For you have </a:t>
            </a:r>
            <a:r>
              <a:rPr lang="en-GB" sz="4400" dirty="0">
                <a:solidFill>
                  <a:srgbClr val="FFFF00"/>
                </a:solidFill>
              </a:rPr>
              <a:t>not come to a mountain that can be touched </a:t>
            </a:r>
            <a:r>
              <a:rPr lang="en-GB" sz="4400" dirty="0"/>
              <a:t>and to a blazing fire, and to darkness and gloom and whirlwind, 22 But </a:t>
            </a:r>
            <a:r>
              <a:rPr lang="en-GB" sz="4400" dirty="0">
                <a:solidFill>
                  <a:srgbClr val="FFFF00"/>
                </a:solidFill>
              </a:rPr>
              <a:t>you have come to Mount Zion</a:t>
            </a:r>
            <a:r>
              <a:rPr lang="en-GB" sz="4400" dirty="0"/>
              <a:t> and to the city of the living God, the heavenly Jerusalem, and to myriads of angels, 23 to the general assembly and church of the firstborn who are enrolled in </a:t>
            </a:r>
            <a:r>
              <a:rPr lang="en-GB" sz="4400" dirty="0" smtClean="0"/>
              <a:t>heaven…</a:t>
            </a:r>
            <a:endParaRPr lang="en-GB" sz="4400" dirty="0"/>
          </a:p>
        </p:txBody>
      </p:sp>
    </p:spTree>
    <p:extLst>
      <p:ext uri="{BB962C8B-B14F-4D97-AF65-F5344CB8AC3E}">
        <p14:creationId xmlns:p14="http://schemas.microsoft.com/office/powerpoint/2010/main" val="19257396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Isaiah </a:t>
            </a:r>
            <a:r>
              <a:rPr lang="en-GB" sz="4400" dirty="0"/>
              <a:t>9:7 There will be </a:t>
            </a:r>
            <a:r>
              <a:rPr lang="en-GB" sz="4400" dirty="0">
                <a:solidFill>
                  <a:srgbClr val="FFFF00"/>
                </a:solidFill>
              </a:rPr>
              <a:t>no end to the increase </a:t>
            </a:r>
            <a:r>
              <a:rPr lang="en-GB" sz="4400" dirty="0"/>
              <a:t>of His </a:t>
            </a:r>
            <a:r>
              <a:rPr lang="en-GB" sz="4400" dirty="0">
                <a:solidFill>
                  <a:srgbClr val="FFFF00"/>
                </a:solidFill>
              </a:rPr>
              <a:t>government or of peace</a:t>
            </a:r>
            <a:r>
              <a:rPr lang="en-GB" sz="4400" dirty="0"/>
              <a:t>, On the throne of David and over his kingdom, To establish it and to uphold it with </a:t>
            </a:r>
            <a:r>
              <a:rPr lang="en-GB" sz="4400" dirty="0">
                <a:solidFill>
                  <a:srgbClr val="FFFF00"/>
                </a:solidFill>
              </a:rPr>
              <a:t>justice and righteousness</a:t>
            </a:r>
            <a:r>
              <a:rPr lang="en-GB" sz="4400" dirty="0"/>
              <a:t> From then on and forevermore. The zeal of the Lord of hosts will accomplish this.</a:t>
            </a:r>
          </a:p>
          <a:p>
            <a:endParaRPr lang="en-GB" sz="4400" dirty="0"/>
          </a:p>
        </p:txBody>
      </p:sp>
    </p:spTree>
    <p:extLst>
      <p:ext uri="{BB962C8B-B14F-4D97-AF65-F5344CB8AC3E}">
        <p14:creationId xmlns:p14="http://schemas.microsoft.com/office/powerpoint/2010/main" val="4350693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The purpose of true government is to bring </a:t>
            </a:r>
            <a:r>
              <a:rPr lang="en-GB" sz="4400" dirty="0" smtClean="0"/>
              <a:t>rest and peace</a:t>
            </a:r>
            <a:endParaRPr lang="en-GB" sz="4400" dirty="0"/>
          </a:p>
          <a:p>
            <a:r>
              <a:rPr lang="en-GB" sz="4400" dirty="0" smtClean="0"/>
              <a:t>He </a:t>
            </a:r>
            <a:r>
              <a:rPr lang="en-GB" sz="4400" dirty="0"/>
              <a:t>must be on the seat of rest and government in me </a:t>
            </a:r>
            <a:r>
              <a:rPr lang="en-GB" sz="4400" dirty="0" smtClean="0"/>
              <a:t>on my mountain and my </a:t>
            </a:r>
            <a:r>
              <a:rPr lang="en-GB" sz="4400" dirty="0" smtClean="0"/>
              <a:t>throne </a:t>
            </a:r>
            <a:r>
              <a:rPr lang="en-GB" sz="4400" dirty="0" smtClean="0"/>
              <a:t>until </a:t>
            </a:r>
            <a:r>
              <a:rPr lang="en-GB" sz="4400" dirty="0"/>
              <a:t>I am </a:t>
            </a:r>
            <a:r>
              <a:rPr lang="en-GB" sz="4400" dirty="0" smtClean="0"/>
              <a:t>seated </a:t>
            </a:r>
            <a:r>
              <a:rPr lang="en-GB" sz="4400" dirty="0"/>
              <a:t>on my throne in heaven as a fully </a:t>
            </a:r>
            <a:r>
              <a:rPr lang="en-GB" sz="4400" dirty="0" smtClean="0"/>
              <a:t>mandated and manifested </a:t>
            </a:r>
            <a:r>
              <a:rPr lang="en-GB" sz="4400" dirty="0"/>
              <a:t>s</a:t>
            </a:r>
            <a:r>
              <a:rPr lang="en-GB" sz="4400" dirty="0" smtClean="0"/>
              <a:t>on </a:t>
            </a:r>
            <a:r>
              <a:rPr lang="en-GB" sz="4400" dirty="0"/>
              <a:t>of </a:t>
            </a:r>
            <a:r>
              <a:rPr lang="en-GB" sz="4400" dirty="0" smtClean="0"/>
              <a:t>God</a:t>
            </a:r>
            <a:endParaRPr lang="en-GB" sz="4400" dirty="0"/>
          </a:p>
          <a:p>
            <a:endParaRPr lang="en-GB" sz="4400" dirty="0"/>
          </a:p>
        </p:txBody>
      </p:sp>
    </p:spTree>
    <p:extLst>
      <p:ext uri="{BB962C8B-B14F-4D97-AF65-F5344CB8AC3E}">
        <p14:creationId xmlns:p14="http://schemas.microsoft.com/office/powerpoint/2010/main" val="265743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K</a:t>
            </a:r>
            <a:r>
              <a:rPr lang="en-GB" sz="4400" dirty="0" smtClean="0"/>
              <a:t>ingdom </a:t>
            </a:r>
            <a:r>
              <a:rPr lang="en-GB" sz="4400" dirty="0"/>
              <a:t>is </a:t>
            </a:r>
            <a:r>
              <a:rPr lang="en-GB" sz="4400" dirty="0" smtClean="0"/>
              <a:t>within us there </a:t>
            </a:r>
            <a:r>
              <a:rPr lang="en-GB" sz="4400" dirty="0"/>
              <a:t>is no end to the increase of His government (kingdom) and </a:t>
            </a:r>
            <a:r>
              <a:rPr lang="en-GB" sz="4400" dirty="0" smtClean="0"/>
              <a:t>peace, </a:t>
            </a:r>
            <a:r>
              <a:rPr lang="en-GB" sz="4400" dirty="0"/>
              <a:t>shalom, </a:t>
            </a:r>
            <a:r>
              <a:rPr lang="en-GB" sz="4400" dirty="0" smtClean="0"/>
              <a:t>wholeness</a:t>
            </a:r>
          </a:p>
          <a:p>
            <a:r>
              <a:rPr lang="en-GB" sz="4400" dirty="0" smtClean="0"/>
              <a:t>Therefore the kingdom </a:t>
            </a:r>
            <a:r>
              <a:rPr lang="en-GB" sz="4400" dirty="0"/>
              <a:t>must </a:t>
            </a:r>
            <a:r>
              <a:rPr lang="en-GB" sz="4400" dirty="0" smtClean="0"/>
              <a:t>also increase, </a:t>
            </a:r>
            <a:r>
              <a:rPr lang="en-GB" sz="4400" dirty="0"/>
              <a:t>expand </a:t>
            </a:r>
            <a:r>
              <a:rPr lang="en-GB" sz="4400" dirty="0" smtClean="0"/>
              <a:t>and grow </a:t>
            </a:r>
            <a:r>
              <a:rPr lang="en-GB" sz="4400" dirty="0"/>
              <a:t>in me and through me and around me</a:t>
            </a:r>
            <a:r>
              <a:rPr lang="en-GB" sz="4400" dirty="0" smtClean="0"/>
              <a:t>.</a:t>
            </a:r>
            <a:endParaRPr lang="en-GB" sz="4400" dirty="0"/>
          </a:p>
          <a:p>
            <a:endParaRPr lang="en-GB" sz="4400" dirty="0"/>
          </a:p>
        </p:txBody>
      </p:sp>
    </p:spTree>
    <p:extLst>
      <p:ext uri="{BB962C8B-B14F-4D97-AF65-F5344CB8AC3E}">
        <p14:creationId xmlns:p14="http://schemas.microsoft.com/office/powerpoint/2010/main" val="154925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2826736" y="4655454"/>
            <a:ext cx="2970187" cy="1423374"/>
            <a:chOff x="3301192" y="2191893"/>
            <a:chExt cx="1905410" cy="633112"/>
          </a:xfrm>
        </p:grpSpPr>
        <p:sp>
          <p:nvSpPr>
            <p:cNvPr id="16"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7" name="TextBox 16"/>
            <p:cNvSpPr txBox="1"/>
            <p:nvPr/>
          </p:nvSpPr>
          <p:spPr>
            <a:xfrm>
              <a:off x="3340876" y="2398930"/>
              <a:ext cx="1865725" cy="219037"/>
            </a:xfrm>
            <a:prstGeom prst="rect">
              <a:avLst/>
            </a:prstGeom>
            <a:noFill/>
          </p:spPr>
          <p:txBody>
            <a:bodyPr wrap="square" lIns="0" tIns="0" rIns="0" bIns="0">
              <a:normAutofit/>
            </a:bodyPr>
            <a:lstStyle/>
            <a:p>
              <a:pPr algn="ctr">
                <a:defRPr/>
              </a:pPr>
              <a:r>
                <a:rPr lang="en-US" sz="3200" dirty="0" smtClean="0">
                  <a:ea typeface="ＭＳ Ｐゴシック" charset="-128"/>
                  <a:cs typeface="ＭＳ Ｐゴシック" charset="-128"/>
                </a:rPr>
                <a:t>House of God</a:t>
              </a:r>
              <a:endParaRPr lang="en-US" sz="3200" dirty="0">
                <a:ea typeface="ＭＳ Ｐゴシック" charset="-128"/>
                <a:cs typeface="ＭＳ Ｐゴシック" charset="-128"/>
              </a:endParaRPr>
            </a:p>
          </p:txBody>
        </p:sp>
      </p:grpSp>
      <p:grpSp>
        <p:nvGrpSpPr>
          <p:cNvPr id="20" name="Group 19"/>
          <p:cNvGrpSpPr>
            <a:grpSpLocks noChangeAspect="1"/>
          </p:cNvGrpSpPr>
          <p:nvPr/>
        </p:nvGrpSpPr>
        <p:grpSpPr>
          <a:xfrm>
            <a:off x="557785" y="1165764"/>
            <a:ext cx="1677600" cy="1679132"/>
            <a:chOff x="5074915" y="463506"/>
            <a:chExt cx="927100" cy="831850"/>
          </a:xfrm>
        </p:grpSpPr>
        <p:sp>
          <p:nvSpPr>
            <p:cNvPr id="18" name="Oval 17"/>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5074915" y="596856"/>
              <a:ext cx="927100" cy="182969"/>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 </a:t>
              </a:r>
              <a:endParaRPr lang="en-US" sz="2400" dirty="0">
                <a:latin typeface="+mn-lt"/>
                <a:ea typeface="ＭＳ Ｐゴシック" charset="-128"/>
                <a:cs typeface="ＭＳ Ｐゴシック" charset="-128"/>
              </a:endParaRPr>
            </a:p>
          </p:txBody>
        </p:sp>
      </p:grpSp>
      <p:grpSp>
        <p:nvGrpSpPr>
          <p:cNvPr id="21" name="Group 20"/>
          <p:cNvGrpSpPr>
            <a:grpSpLocks noChangeAspect="1"/>
          </p:cNvGrpSpPr>
          <p:nvPr/>
        </p:nvGrpSpPr>
        <p:grpSpPr>
          <a:xfrm>
            <a:off x="6299871" y="1210812"/>
            <a:ext cx="1677600" cy="1677600"/>
            <a:chOff x="5070153" y="463506"/>
            <a:chExt cx="927100" cy="831850"/>
          </a:xfrm>
        </p:grpSpPr>
        <p:sp>
          <p:nvSpPr>
            <p:cNvPr id="22" name="Oval 21"/>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TextBox 22"/>
            <p:cNvSpPr txBox="1"/>
            <p:nvPr/>
          </p:nvSpPr>
          <p:spPr>
            <a:xfrm>
              <a:off x="5070153" y="627596"/>
              <a:ext cx="927100" cy="427317"/>
            </a:xfrm>
            <a:prstGeom prst="rect">
              <a:avLst/>
            </a:prstGeom>
            <a:noFill/>
          </p:spPr>
          <p:txBody>
            <a:bodyPr lIns="0" tIns="0" rIns="0" bIns="0">
              <a:spAutoFit/>
            </a:bodyPr>
            <a:lstStyle/>
            <a:p>
              <a:pPr algn="ctr">
                <a:defRPr/>
              </a:pPr>
              <a:r>
                <a:rPr lang="en-US" sz="2800" dirty="0" smtClean="0">
                  <a:latin typeface="+mn-lt"/>
                  <a:ea typeface="ＭＳ Ｐゴシック" charset="-128"/>
                  <a:cs typeface="ＭＳ Ｐゴシック" charset="-128"/>
                </a:rPr>
                <a:t>I am a gateway  </a:t>
              </a:r>
              <a:endParaRPr lang="en-US" sz="2800" dirty="0">
                <a:latin typeface="+mn-lt"/>
                <a:ea typeface="ＭＳ Ｐゴシック" charset="-128"/>
                <a:cs typeface="ＭＳ Ｐゴシック" charset="-128"/>
              </a:endParaRPr>
            </a:p>
          </p:txBody>
        </p:sp>
      </p:grpSp>
      <p:sp>
        <p:nvSpPr>
          <p:cNvPr id="25" name="Oval 24"/>
          <p:cNvSpPr>
            <a:spLocks noChangeArrowheads="1"/>
          </p:cNvSpPr>
          <p:nvPr/>
        </p:nvSpPr>
        <p:spPr bwMode="auto">
          <a:xfrm>
            <a:off x="3564382" y="1210812"/>
            <a:ext cx="1504075" cy="167760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TextBox 25"/>
          <p:cNvSpPr txBox="1"/>
          <p:nvPr/>
        </p:nvSpPr>
        <p:spPr>
          <a:xfrm>
            <a:off x="3504611" y="1603289"/>
            <a:ext cx="1676297" cy="738664"/>
          </a:xfrm>
          <a:prstGeom prst="rect">
            <a:avLst/>
          </a:prstGeom>
          <a:noFill/>
        </p:spPr>
        <p:txBody>
          <a:bodyPr lIns="0" tIns="0" rIns="0" bIns="0">
            <a:spAutoFit/>
          </a:bodyPr>
          <a:lstStyle/>
          <a:p>
            <a:pPr algn="ctr">
              <a:defRPr/>
            </a:pPr>
            <a:r>
              <a:rPr lang="en-US" sz="2400" dirty="0" smtClean="0">
                <a:ea typeface="ＭＳ Ｐゴシック" charset="-128"/>
                <a:cs typeface="ＭＳ Ｐゴシック" charset="-128"/>
              </a:rPr>
              <a:t>I am a Mountain</a:t>
            </a:r>
            <a:endParaRPr lang="en-US" sz="2400" dirty="0">
              <a:ea typeface="ＭＳ Ｐゴシック" charset="-128"/>
              <a:cs typeface="ＭＳ Ｐゴシック" charset="-128"/>
            </a:endParaRPr>
          </a:p>
        </p:txBody>
      </p:sp>
      <p:sp>
        <p:nvSpPr>
          <p:cNvPr id="29" name="Notched Right Arrow 28"/>
          <p:cNvSpPr/>
          <p:nvPr/>
        </p:nvSpPr>
        <p:spPr>
          <a:xfrm rot="16200000">
            <a:off x="3814726" y="3447967"/>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Notched Right Arrow 29"/>
          <p:cNvSpPr/>
          <p:nvPr/>
        </p:nvSpPr>
        <p:spPr>
          <a:xfrm rot="14196431">
            <a:off x="1830107" y="350624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Notched Right Arrow 30"/>
          <p:cNvSpPr/>
          <p:nvPr/>
        </p:nvSpPr>
        <p:spPr>
          <a:xfrm rot="18336473">
            <a:off x="5858015" y="351757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p:cNvSpPr/>
          <p:nvPr/>
        </p:nvSpPr>
        <p:spPr>
          <a:xfrm>
            <a:off x="671700" y="1572511"/>
            <a:ext cx="1351652" cy="830997"/>
          </a:xfrm>
          <a:prstGeom prst="rect">
            <a:avLst/>
          </a:prstGeom>
        </p:spPr>
        <p:txBody>
          <a:bodyPr wrap="none">
            <a:spAutoFit/>
          </a:bodyPr>
          <a:lstStyle/>
          <a:p>
            <a:pPr algn="ctr">
              <a:defRPr/>
            </a:pPr>
            <a:r>
              <a:rPr lang="en-US" sz="2400" dirty="0" smtClean="0">
                <a:ea typeface="ＭＳ Ｐゴシック" charset="-128"/>
                <a:cs typeface="ＭＳ Ｐゴシック" charset="-128"/>
              </a:rPr>
              <a:t>I am a </a:t>
            </a:r>
            <a:br>
              <a:rPr lang="en-US" sz="2400" dirty="0" smtClean="0">
                <a:ea typeface="ＭＳ Ｐゴシック" charset="-128"/>
                <a:cs typeface="ＭＳ Ｐゴシック" charset="-128"/>
              </a:rPr>
            </a:br>
            <a:r>
              <a:rPr lang="en-US" sz="2400" dirty="0" smtClean="0">
                <a:ea typeface="ＭＳ Ｐゴシック" charset="-128"/>
                <a:cs typeface="ＭＳ Ｐゴシック" charset="-128"/>
              </a:rPr>
              <a:t>Dwelling</a:t>
            </a:r>
            <a:endParaRPr lang="en-US" sz="2400" dirty="0">
              <a:ea typeface="ＭＳ Ｐゴシック" charset="-128"/>
              <a:cs typeface="ＭＳ Ｐゴシック" charset="-128"/>
            </a:endParaRPr>
          </a:p>
        </p:txBody>
      </p:sp>
    </p:spTree>
    <p:extLst>
      <p:ext uri="{BB962C8B-B14F-4D97-AF65-F5344CB8AC3E}">
        <p14:creationId xmlns:p14="http://schemas.microsoft.com/office/powerpoint/2010/main" val="327691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1500" autoRev="1" fill="remove"/>
                                        <p:tgtEl>
                                          <p:spTgt spid="26">
                                            <p:txEl>
                                              <p:pRg st="0" end="0"/>
                                            </p:txEl>
                                          </p:spTgt>
                                        </p:tgtEl>
                                        <p:attrNameLst>
                                          <p:attrName>style.color</p:attrName>
                                        </p:attrNameLst>
                                      </p:cBhvr>
                                      <p:to>
                                        <a:schemeClr val="bg1"/>
                                      </p:to>
                                    </p:animClr>
                                    <p:animClr clrSpc="rgb" dir="cw">
                                      <p:cBhvr>
                                        <p:cTn id="7" dur="1500" autoRev="1" fill="remove"/>
                                        <p:tgtEl>
                                          <p:spTgt spid="26">
                                            <p:txEl>
                                              <p:pRg st="0" end="0"/>
                                            </p:txEl>
                                          </p:spTgt>
                                        </p:tgtEl>
                                        <p:attrNameLst>
                                          <p:attrName>fillcolor</p:attrName>
                                        </p:attrNameLst>
                                      </p:cBhvr>
                                      <p:to>
                                        <a:schemeClr val="bg1"/>
                                      </p:to>
                                    </p:animClr>
                                    <p:set>
                                      <p:cBhvr>
                                        <p:cTn id="8" dur="1500" autoRev="1" fill="remove"/>
                                        <p:tgtEl>
                                          <p:spTgt spid="26">
                                            <p:txEl>
                                              <p:pRg st="0" end="0"/>
                                            </p:txEl>
                                          </p:spTgt>
                                        </p:tgtEl>
                                        <p:attrNameLst>
                                          <p:attrName>fill.type</p:attrName>
                                        </p:attrNameLst>
                                      </p:cBhvr>
                                      <p:to>
                                        <p:strVal val="solid"/>
                                      </p:to>
                                    </p:set>
                                    <p:set>
                                      <p:cBhvr>
                                        <p:cTn id="9" dur="1500" autoRev="1" fill="remove"/>
                                        <p:tgtEl>
                                          <p:spTgt spid="2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t>I have had many encounters with mountains</a:t>
            </a:r>
          </a:p>
          <a:p>
            <a:r>
              <a:rPr lang="en-GB" sz="4400" dirty="0" smtClean="0"/>
              <a:t>I am here because of a mountain vision 1993 as I climbed it and my spirit saw now</a:t>
            </a:r>
          </a:p>
          <a:p>
            <a:r>
              <a:rPr lang="en-GB" sz="4400" dirty="0" smtClean="0"/>
              <a:t>2006 I saw a vision of a mountain rising up out of a desert with the 4 faces of God the pattern of heavenly government</a:t>
            </a:r>
            <a:endParaRPr lang="en-GB" sz="4400" dirty="0"/>
          </a:p>
        </p:txBody>
      </p:sp>
    </p:spTree>
    <p:extLst>
      <p:ext uri="{BB962C8B-B14F-4D97-AF65-F5344CB8AC3E}">
        <p14:creationId xmlns:p14="http://schemas.microsoft.com/office/powerpoint/2010/main" val="392637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God is looking for a reflection of heaven in us and on earth</a:t>
            </a:r>
          </a:p>
          <a:p>
            <a:r>
              <a:rPr lang="en-GB" sz="4400" dirty="0" smtClean="0"/>
              <a:t>God is looking for the government of His kingdom on earth as it is in heaven</a:t>
            </a:r>
          </a:p>
          <a:p>
            <a:r>
              <a:rPr lang="en-GB" sz="4400" dirty="0" smtClean="0"/>
              <a:t>Judgement is coming to the Church on the basis of what God sees</a:t>
            </a:r>
          </a:p>
          <a:p>
            <a:r>
              <a:rPr lang="en-GB" sz="4400" dirty="0" smtClean="0"/>
              <a:t>This is like Me and reflects heaven and I will inhabit this person or place</a:t>
            </a:r>
            <a:endParaRPr lang="en-GB" sz="4400" dirty="0"/>
          </a:p>
        </p:txBody>
      </p:sp>
    </p:spTree>
    <p:extLst>
      <p:ext uri="{BB962C8B-B14F-4D97-AF65-F5344CB8AC3E}">
        <p14:creationId xmlns:p14="http://schemas.microsoft.com/office/powerpoint/2010/main" val="38152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r>
              <a:rPr lang="en-GB" sz="4400" dirty="0"/>
              <a:t>Jesus talks about the authority figures on earth how they lord it over people (Mark </a:t>
            </a:r>
            <a:r>
              <a:rPr lang="en-GB" sz="4400" dirty="0" smtClean="0"/>
              <a:t>10:42)</a:t>
            </a:r>
          </a:p>
          <a:p>
            <a:r>
              <a:rPr lang="en-GB" sz="4400" dirty="0" smtClean="0"/>
              <a:t>Jesus</a:t>
            </a:r>
            <a:r>
              <a:rPr lang="en-GB" sz="4400" dirty="0" smtClean="0"/>
              <a:t> </a:t>
            </a:r>
            <a:r>
              <a:rPr lang="en-GB" sz="4400" dirty="0"/>
              <a:t>says His kingdom is totally different. He didn’t come to be served, but to serve</a:t>
            </a:r>
            <a:r>
              <a:rPr lang="en-GB" sz="4400" dirty="0" smtClean="0"/>
              <a:t>.</a:t>
            </a:r>
          </a:p>
          <a:p>
            <a:r>
              <a:rPr lang="en-GB" sz="4400" dirty="0" smtClean="0"/>
              <a:t>So </a:t>
            </a:r>
            <a:r>
              <a:rPr lang="en-GB" sz="4400" dirty="0"/>
              <a:t>everything about rulership in God’s kingdom is about serving, not dictatorship. The first will be last and the last first. </a:t>
            </a:r>
            <a:endParaRPr lang="en-GB" sz="4400" dirty="0" smtClean="0"/>
          </a:p>
        </p:txBody>
      </p:sp>
    </p:spTree>
    <p:extLst>
      <p:ext uri="{BB962C8B-B14F-4D97-AF65-F5344CB8AC3E}">
        <p14:creationId xmlns:p14="http://schemas.microsoft.com/office/powerpoint/2010/main" val="423467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That </a:t>
            </a:r>
            <a:r>
              <a:rPr lang="en-GB" sz="4400" dirty="0"/>
              <a:t>turns on its head the whole system of the world, in which people want to be more highly placed than others </a:t>
            </a:r>
            <a:r>
              <a:rPr lang="en-GB" sz="4400" dirty="0" smtClean="0"/>
              <a:t>so use them to climb up and then they </a:t>
            </a:r>
            <a:r>
              <a:rPr lang="en-GB" sz="4400" dirty="0"/>
              <a:t>can stamp on them and keep them down. </a:t>
            </a:r>
            <a:endParaRPr lang="en-GB" sz="4400" dirty="0" smtClean="0"/>
          </a:p>
          <a:p>
            <a:r>
              <a:rPr lang="en-GB" sz="4400" dirty="0" smtClean="0"/>
              <a:t>In </a:t>
            </a:r>
            <a:r>
              <a:rPr lang="en-GB" sz="4400" dirty="0"/>
              <a:t>the kingdom of God, authority is all about raising people up.</a:t>
            </a:r>
          </a:p>
        </p:txBody>
      </p:sp>
    </p:spTree>
    <p:extLst>
      <p:ext uri="{BB962C8B-B14F-4D97-AF65-F5344CB8AC3E}">
        <p14:creationId xmlns:p14="http://schemas.microsoft.com/office/powerpoint/2010/main" val="185701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What is a reflection on earth of the heavenly mountain?</a:t>
            </a:r>
            <a:endParaRPr lang="en-GB" sz="4400" dirty="0"/>
          </a:p>
        </p:txBody>
      </p:sp>
      <p:grpSp>
        <p:nvGrpSpPr>
          <p:cNvPr id="8" name="Group 7"/>
          <p:cNvGrpSpPr/>
          <p:nvPr/>
        </p:nvGrpSpPr>
        <p:grpSpPr>
          <a:xfrm>
            <a:off x="2688878" y="2434624"/>
            <a:ext cx="2986136" cy="1539089"/>
            <a:chOff x="2254312" y="2434624"/>
            <a:chExt cx="2986136" cy="1539089"/>
          </a:xfrm>
        </p:grpSpPr>
        <p:cxnSp>
          <p:nvCxnSpPr>
            <p:cNvPr id="5" name="Straight Connector 4"/>
            <p:cNvCxnSpPr/>
            <p:nvPr/>
          </p:nvCxnSpPr>
          <p:spPr>
            <a:xfrm flipH="1">
              <a:off x="2254312" y="2434624"/>
              <a:ext cx="1439501" cy="1539089"/>
            </a:xfrm>
            <a:prstGeom prst="line">
              <a:avLst/>
            </a:prstGeom>
            <a:ln w="635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3693814" y="2434624"/>
              <a:ext cx="1546634" cy="1504385"/>
            </a:xfrm>
            <a:prstGeom prst="line">
              <a:avLst/>
            </a:prstGeom>
            <a:ln w="63500" cmpd="sng">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rot="10800000">
            <a:off x="2688878" y="5005053"/>
            <a:ext cx="2986136" cy="1539089"/>
            <a:chOff x="2254312" y="2434624"/>
            <a:chExt cx="2986136" cy="1539089"/>
          </a:xfrm>
        </p:grpSpPr>
        <p:cxnSp>
          <p:nvCxnSpPr>
            <p:cNvPr id="10" name="Straight Connector 9"/>
            <p:cNvCxnSpPr/>
            <p:nvPr/>
          </p:nvCxnSpPr>
          <p:spPr>
            <a:xfrm flipH="1">
              <a:off x="2254312" y="2434624"/>
              <a:ext cx="1439501" cy="1539089"/>
            </a:xfrm>
            <a:prstGeom prst="line">
              <a:avLst/>
            </a:prstGeom>
            <a:ln w="635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3693814" y="2434624"/>
              <a:ext cx="1546634" cy="1504385"/>
            </a:xfrm>
            <a:prstGeom prst="line">
              <a:avLst/>
            </a:prstGeom>
            <a:ln w="63500" cmpd="sng">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6426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1.66667E-6 -1.64469E-6 L -1.66667E-6 -0.16054 " pathEditMode="relative" rAng="0" ptsTypes="AA">
                                      <p:cBhvr>
                                        <p:cTn id="18" dur="2000" fill="hold"/>
                                        <p:tgtEl>
                                          <p:spTgt spid="9"/>
                                        </p:tgtEl>
                                        <p:attrNameLst>
                                          <p:attrName>ppt_x</p:attrName>
                                          <p:attrName>ppt_y</p:attrName>
                                        </p:attrNameLst>
                                      </p:cBhvr>
                                      <p:rCtr x="0" y="-80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So </a:t>
            </a:r>
            <a:r>
              <a:rPr lang="en-GB" sz="4400" dirty="0" smtClean="0"/>
              <a:t>there </a:t>
            </a:r>
            <a:r>
              <a:rPr lang="en-GB" sz="4400" dirty="0"/>
              <a:t>is a place where you rule, and it is called a mountain and a throne, </a:t>
            </a:r>
            <a:endParaRPr lang="en-GB" sz="4400" dirty="0" smtClean="0"/>
          </a:p>
          <a:p>
            <a:r>
              <a:rPr lang="en-GB" sz="4400" dirty="0" smtClean="0"/>
              <a:t>The nature </a:t>
            </a:r>
            <a:r>
              <a:rPr lang="en-GB" sz="4400" dirty="0"/>
              <a:t>of the rulership we are called to is to raise people up into their own places of authority and power, not to keep them down and </a:t>
            </a:r>
            <a:r>
              <a:rPr lang="en-GB" sz="4400" dirty="0" smtClean="0"/>
              <a:t>subservient</a:t>
            </a:r>
          </a:p>
          <a:p>
            <a:r>
              <a:rPr lang="en-GB" sz="4400" dirty="0" smtClean="0"/>
              <a:t>Joshua generation</a:t>
            </a:r>
            <a:endParaRPr lang="en-GB" sz="4400" dirty="0"/>
          </a:p>
        </p:txBody>
      </p:sp>
    </p:spTree>
    <p:extLst>
      <p:ext uri="{BB962C8B-B14F-4D97-AF65-F5344CB8AC3E}">
        <p14:creationId xmlns:p14="http://schemas.microsoft.com/office/powerpoint/2010/main" val="1278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sz="4800" dirty="0">
                <a:effectLst>
                  <a:outerShdw blurRad="38100" dist="38100" dir="2700000" algn="tl">
                    <a:srgbClr val="000000"/>
                  </a:outerShdw>
                </a:effectLst>
              </a:rPr>
              <a:t>First Love House of God 2</a:t>
            </a:r>
            <a:endParaRPr lang="en-GB" sz="4800" dirty="0"/>
          </a:p>
        </p:txBody>
      </p:sp>
      <p:sp>
        <p:nvSpPr>
          <p:cNvPr id="3" name="Content Placeholder 2"/>
          <p:cNvSpPr>
            <a:spLocks noGrp="1"/>
          </p:cNvSpPr>
          <p:nvPr>
            <p:ph idx="1"/>
          </p:nvPr>
        </p:nvSpPr>
        <p:spPr>
          <a:xfrm>
            <a:off x="0" y="1052736"/>
            <a:ext cx="9144000" cy="5805264"/>
          </a:xfrm>
        </p:spPr>
        <p:txBody>
          <a:bodyPr>
            <a:normAutofit fontScale="92500" lnSpcReduction="10000"/>
          </a:bodyPr>
          <a:lstStyle/>
          <a:p>
            <a:pPr>
              <a:spcBef>
                <a:spcPts val="600"/>
              </a:spcBef>
            </a:pPr>
            <a:r>
              <a:rPr lang="en-GB" sz="4800" dirty="0"/>
              <a:t>Revelation 3:20 </a:t>
            </a:r>
            <a:r>
              <a:rPr lang="en-GB" sz="4800" dirty="0">
                <a:solidFill>
                  <a:srgbClr val="FFFF00"/>
                </a:solidFill>
              </a:rPr>
              <a:t>Behold</a:t>
            </a:r>
            <a:r>
              <a:rPr lang="en-GB" sz="4800" dirty="0"/>
              <a:t>, I stand at the </a:t>
            </a:r>
            <a:r>
              <a:rPr lang="en-GB" sz="4800" dirty="0">
                <a:solidFill>
                  <a:srgbClr val="FFFF00"/>
                </a:solidFill>
              </a:rPr>
              <a:t>door</a:t>
            </a:r>
            <a:r>
              <a:rPr lang="en-GB" sz="4800" dirty="0"/>
              <a:t> and knock; if anyone </a:t>
            </a:r>
            <a:r>
              <a:rPr lang="en-GB" sz="4800" dirty="0">
                <a:solidFill>
                  <a:srgbClr val="FFFF00"/>
                </a:solidFill>
              </a:rPr>
              <a:t>hears My voice</a:t>
            </a:r>
            <a:r>
              <a:rPr lang="en-GB" sz="4800" dirty="0"/>
              <a:t> and </a:t>
            </a:r>
            <a:r>
              <a:rPr lang="en-GB" sz="4800" dirty="0">
                <a:solidFill>
                  <a:srgbClr val="FFFF00"/>
                </a:solidFill>
              </a:rPr>
              <a:t>opens the door</a:t>
            </a:r>
            <a:r>
              <a:rPr lang="en-GB" sz="4800" dirty="0"/>
              <a:t>, I will come in to him and will dine with him, and he with Me.</a:t>
            </a:r>
          </a:p>
          <a:p>
            <a:pPr>
              <a:spcBef>
                <a:spcPts val="600"/>
              </a:spcBef>
            </a:pPr>
            <a:r>
              <a:rPr lang="en-GB" sz="4800" dirty="0" smtClean="0"/>
              <a:t>We give God this daily invitation to fill us and flow through </a:t>
            </a:r>
            <a:r>
              <a:rPr lang="en-GB" sz="4800" dirty="0" smtClean="0"/>
              <a:t>us</a:t>
            </a:r>
          </a:p>
          <a:p>
            <a:pPr>
              <a:spcBef>
                <a:spcPts val="600"/>
              </a:spcBef>
            </a:pPr>
            <a:r>
              <a:rPr lang="en-GB" sz="4800" dirty="0" smtClean="0"/>
              <a:t>We invite Him to our mountain and throne</a:t>
            </a:r>
            <a:endParaRPr lang="en-GB" sz="4800" dirty="0" smtClean="0"/>
          </a:p>
        </p:txBody>
      </p:sp>
    </p:spTree>
    <p:extLst>
      <p:ext uri="{BB962C8B-B14F-4D97-AF65-F5344CB8AC3E}">
        <p14:creationId xmlns:p14="http://schemas.microsoft.com/office/powerpoint/2010/main" val="425729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t>1 </a:t>
            </a:r>
            <a:r>
              <a:rPr lang="en-GB" sz="4400" dirty="0" err="1" smtClean="0"/>
              <a:t>C</a:t>
            </a:r>
            <a:r>
              <a:rPr lang="en-GB" sz="4400" dirty="0" err="1" smtClean="0"/>
              <a:t>or</a:t>
            </a:r>
            <a:r>
              <a:rPr lang="en-GB" sz="4400" dirty="0" smtClean="0"/>
              <a:t> </a:t>
            </a:r>
            <a:r>
              <a:rPr lang="en-GB" sz="4400" dirty="0"/>
              <a:t>6:17 17 But the one who joins himself to the Lord is one spirit with Him</a:t>
            </a:r>
            <a:r>
              <a:rPr lang="en-GB" sz="4400" dirty="0" smtClean="0"/>
              <a:t>.</a:t>
            </a:r>
          </a:p>
          <a:p>
            <a:r>
              <a:rPr lang="en-GB" sz="4400" dirty="0" smtClean="0"/>
              <a:t>Become joined, entwined in oneness, spiritual union</a:t>
            </a:r>
          </a:p>
          <a:p>
            <a:r>
              <a:rPr lang="en-GB" sz="4400" dirty="0" smtClean="0"/>
              <a:t>This will mostly be spirit to spirit communication but may engage your most developed soul area</a:t>
            </a:r>
          </a:p>
          <a:p>
            <a:r>
              <a:rPr lang="en-GB" sz="4400" dirty="0" smtClean="0"/>
              <a:t>Emotions, imagination, reason</a:t>
            </a:r>
          </a:p>
          <a:p>
            <a:endParaRPr lang="en-GB" sz="4400" dirty="0"/>
          </a:p>
        </p:txBody>
      </p:sp>
    </p:spTree>
    <p:extLst>
      <p:ext uri="{BB962C8B-B14F-4D97-AF65-F5344CB8AC3E}">
        <p14:creationId xmlns:p14="http://schemas.microsoft.com/office/powerpoint/2010/main" val="218506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91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1103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7833"/>
                    </a14:imgEffect>
                    <a14:imgEffect>
                      <a14:brightnessContrast contrast="-1000"/>
                    </a14:imgEffect>
                  </a14:imgLayer>
                </a14:imgProps>
              </a:ext>
              <a:ext uri="{28A0092B-C50C-407E-A947-70E740481C1C}">
                <a14:useLocalDpi xmlns:a14="http://schemas.microsoft.com/office/drawing/2010/main" val="0"/>
              </a:ext>
            </a:extLst>
          </a:blip>
          <a:srcRect l="23734" r="17081"/>
          <a:stretch/>
        </p:blipFill>
        <p:spPr bwMode="auto">
          <a:xfrm>
            <a:off x="0" y="-23086"/>
            <a:ext cx="9144000" cy="6881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485584" y="6030055"/>
            <a:ext cx="471316" cy="827945"/>
          </a:xfrm>
          <a:effectLst/>
        </p:spPr>
      </p:pic>
    </p:spTree>
    <p:extLst>
      <p:ext uri="{BB962C8B-B14F-4D97-AF65-F5344CB8AC3E}">
        <p14:creationId xmlns:p14="http://schemas.microsoft.com/office/powerpoint/2010/main" val="837167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a:t>
            </a:r>
            <a:r>
              <a:rPr lang="en-GB" dirty="0" smtClean="0">
                <a:effectLst>
                  <a:outerShdw blurRad="38100" dist="38100" dir="2700000" algn="tl">
                    <a:srgbClr val="000000"/>
                  </a:outerShdw>
                </a:effectLst>
              </a:rPr>
              <a:t>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pPr>
              <a:lnSpc>
                <a:spcPct val="120000"/>
              </a:lnSpc>
              <a:spcBef>
                <a:spcPts val="600"/>
              </a:spcBef>
            </a:pPr>
            <a:r>
              <a:rPr lang="en-GB" sz="5400" dirty="0" smtClean="0"/>
              <a:t>We are made in the image of God and patterned after the </a:t>
            </a:r>
            <a:r>
              <a:rPr lang="en-GB" sz="5400" dirty="0" smtClean="0"/>
              <a:t>heavenly tabernacle – a dwelling place</a:t>
            </a:r>
          </a:p>
          <a:p>
            <a:pPr>
              <a:lnSpc>
                <a:spcPct val="120000"/>
              </a:lnSpc>
              <a:spcBef>
                <a:spcPts val="600"/>
              </a:spcBef>
            </a:pPr>
            <a:r>
              <a:rPr lang="en-GB" sz="5400" dirty="0" smtClean="0"/>
              <a:t>Outer &amp; Inner courts, Holy of Holies</a:t>
            </a:r>
            <a:endParaRPr lang="en-GB" sz="5400" dirty="0" smtClean="0"/>
          </a:p>
          <a:p>
            <a:pPr>
              <a:lnSpc>
                <a:spcPct val="120000"/>
              </a:lnSpc>
              <a:spcBef>
                <a:spcPts val="600"/>
              </a:spcBef>
            </a:pPr>
            <a:r>
              <a:rPr lang="en-GB" sz="5400" dirty="0" smtClean="0"/>
              <a:t>Body – Soul – Spirit</a:t>
            </a:r>
          </a:p>
          <a:p>
            <a:pPr>
              <a:lnSpc>
                <a:spcPct val="120000"/>
              </a:lnSpc>
              <a:spcBef>
                <a:spcPts val="600"/>
              </a:spcBef>
            </a:pPr>
            <a:r>
              <a:rPr lang="en-GB" sz="5400" dirty="0" smtClean="0"/>
              <a:t>Our body is a dwelling place</a:t>
            </a:r>
          </a:p>
          <a:p>
            <a:pPr>
              <a:lnSpc>
                <a:spcPct val="120000"/>
              </a:lnSpc>
              <a:spcBef>
                <a:spcPts val="600"/>
              </a:spcBef>
            </a:pPr>
            <a:r>
              <a:rPr lang="en-GB" sz="5400" dirty="0" smtClean="0"/>
              <a:t>Our spirit is </a:t>
            </a:r>
            <a:r>
              <a:rPr lang="en-GB" sz="5400" dirty="0" smtClean="0"/>
              <a:t>also a </a:t>
            </a:r>
            <a:r>
              <a:rPr lang="en-GB" sz="5400" dirty="0" smtClean="0"/>
              <a:t>dwelling place</a:t>
            </a:r>
          </a:p>
        </p:txBody>
      </p:sp>
    </p:spTree>
    <p:extLst>
      <p:ext uri="{BB962C8B-B14F-4D97-AF65-F5344CB8AC3E}">
        <p14:creationId xmlns:p14="http://schemas.microsoft.com/office/powerpoint/2010/main" val="296425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7833"/>
                    </a14:imgEffect>
                    <a14:imgEffect>
                      <a14:brightnessContrast contrast="-1000"/>
                    </a14:imgEffect>
                  </a14:imgLayer>
                </a14:imgProps>
              </a:ext>
              <a:ext uri="{28A0092B-C50C-407E-A947-70E740481C1C}">
                <a14:useLocalDpi xmlns:a14="http://schemas.microsoft.com/office/drawing/2010/main" val="0"/>
              </a:ext>
            </a:extLst>
          </a:blip>
          <a:srcRect l="35752" r="36648"/>
          <a:stretch/>
        </p:blipFill>
        <p:spPr bwMode="auto">
          <a:xfrm>
            <a:off x="0" y="14028"/>
            <a:ext cx="9144000" cy="6881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97522" y="14028"/>
            <a:ext cx="3911096" cy="6870494"/>
          </a:xfrm>
        </p:spPr>
      </p:pic>
    </p:spTree>
    <p:extLst>
      <p:ext uri="{BB962C8B-B14F-4D97-AF65-F5344CB8AC3E}">
        <p14:creationId xmlns:p14="http://schemas.microsoft.com/office/powerpoint/2010/main" val="16932469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1676"/>
            <a:ext cx="8784976" cy="994122"/>
          </a:xfrm>
        </p:spPr>
        <p:txBody>
          <a:bodyPr/>
          <a:lstStyle/>
          <a:p>
            <a:r>
              <a:rPr lang="en-GB" dirty="0">
                <a:effectLst>
                  <a:outerShdw blurRad="38100" dist="38100" dir="2700000" algn="tl">
                    <a:srgbClr val="000000"/>
                  </a:outerShdw>
                </a:effectLst>
              </a:rPr>
              <a:t>First Love House of God </a:t>
            </a:r>
            <a:r>
              <a:rPr lang="en-GB" dirty="0" smtClean="0">
                <a:effectLst>
                  <a:outerShdw blurRad="38100" dist="38100" dir="2700000" algn="tl">
                    <a:srgbClr val="000000"/>
                  </a:outerShdw>
                </a:effectLst>
              </a:rPr>
              <a:t>1</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080626" cy="6810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74119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563"/>
            <a:ext cx="9144000" cy="691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4080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79373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19"/>
            <a:ext cx="9144000" cy="6840761"/>
          </a:xfrm>
          <a:prstGeom prst="rect">
            <a:avLst/>
          </a:prstGeom>
        </p:spPr>
      </p:pic>
    </p:spTree>
    <p:extLst>
      <p:ext uri="{BB962C8B-B14F-4D97-AF65-F5344CB8AC3E}">
        <p14:creationId xmlns:p14="http://schemas.microsoft.com/office/powerpoint/2010/main" val="53822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381" y="117693"/>
            <a:ext cx="6335430" cy="6676931"/>
          </a:xfrm>
          <a:prstGeom prst="rect">
            <a:avLst/>
          </a:prstGeom>
        </p:spPr>
      </p:pic>
    </p:spTree>
    <p:extLst>
      <p:ext uri="{BB962C8B-B14F-4D97-AF65-F5344CB8AC3E}">
        <p14:creationId xmlns:p14="http://schemas.microsoft.com/office/powerpoint/2010/main" val="274941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626" y="123655"/>
            <a:ext cx="6756747" cy="6610690"/>
          </a:xfrm>
          <a:prstGeom prst="rect">
            <a:avLst/>
          </a:prstGeom>
        </p:spPr>
      </p:pic>
    </p:spTree>
    <p:extLst>
      <p:ext uri="{BB962C8B-B14F-4D97-AF65-F5344CB8AC3E}">
        <p14:creationId xmlns:p14="http://schemas.microsoft.com/office/powerpoint/2010/main" val="1357036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90670" cy="6858000"/>
          </a:xfrm>
          <a:prstGeom prst="rect">
            <a:avLst/>
          </a:prstGeom>
        </p:spPr>
      </p:pic>
      <p:sp>
        <p:nvSpPr>
          <p:cNvPr id="8" name="TextBox 7"/>
          <p:cNvSpPr txBox="1"/>
          <p:nvPr/>
        </p:nvSpPr>
        <p:spPr>
          <a:xfrm>
            <a:off x="6614453" y="176512"/>
            <a:ext cx="2555776" cy="733048"/>
          </a:xfrm>
          <a:prstGeom prst="rect">
            <a:avLst/>
          </a:prstGeom>
          <a:noFill/>
        </p:spPr>
        <p:txBody>
          <a:bodyPr wrap="square" lIns="0" tIns="0" rIns="0" bIns="0" rtlCol="0">
            <a:normAutofit fontScale="85000" lnSpcReduction="10000"/>
          </a:bodyPr>
          <a:lstStyle/>
          <a:p>
            <a:pPr algn="ctr"/>
            <a:r>
              <a:rPr lang="en-GB" sz="2800" dirty="0" smtClean="0"/>
              <a:t>Gateway first love</a:t>
            </a:r>
          </a:p>
          <a:p>
            <a:pPr algn="ctr"/>
            <a:r>
              <a:rPr lang="en-GB" sz="2800" dirty="0" smtClean="0"/>
              <a:t>Rev 3:20</a:t>
            </a:r>
            <a:endParaRPr lang="en-GB" sz="2800"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5723" y="1722156"/>
            <a:ext cx="873892" cy="1166691"/>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1319" y="2029629"/>
            <a:ext cx="589346" cy="786807"/>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3919" y="2305501"/>
            <a:ext cx="1075449" cy="715662"/>
          </a:xfrm>
          <a:prstGeom prst="rect">
            <a:avLst/>
          </a:prstGeom>
        </p:spPr>
      </p:pic>
      <p:sp>
        <p:nvSpPr>
          <p:cNvPr id="7" name="Wave 6"/>
          <p:cNvSpPr/>
          <p:nvPr/>
        </p:nvSpPr>
        <p:spPr>
          <a:xfrm rot="18036909">
            <a:off x="3237822" y="3038799"/>
            <a:ext cx="965683" cy="827544"/>
          </a:xfrm>
          <a:prstGeom prst="wave">
            <a:avLst/>
          </a:prstGeom>
          <a:gradFill>
            <a:gsLst>
              <a:gs pos="0">
                <a:srgbClr val="0070C0"/>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River of Life</a:t>
            </a:r>
            <a:endParaRPr lang="en-GB" dirty="0"/>
          </a:p>
        </p:txBody>
      </p:sp>
    </p:spTree>
    <p:extLst>
      <p:ext uri="{BB962C8B-B14F-4D97-AF65-F5344CB8AC3E}">
        <p14:creationId xmlns:p14="http://schemas.microsoft.com/office/powerpoint/2010/main" val="3640045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a:t>
            </a:r>
            <a:r>
              <a:rPr lang="en-GB" dirty="0" smtClean="0">
                <a:effectLst>
                  <a:outerShdw blurRad="38100" dist="38100" dir="2700000" algn="tl">
                    <a:srgbClr val="000000"/>
                  </a:outerShdw>
                </a:effectLst>
              </a:rPr>
              <a:t>2</a:t>
            </a:r>
            <a:endParaRPr lang="en-GB" dirty="0"/>
          </a:p>
        </p:txBody>
      </p:sp>
      <p:sp>
        <p:nvSpPr>
          <p:cNvPr id="3" name="Content Placeholder 2"/>
          <p:cNvSpPr>
            <a:spLocks noGrp="1"/>
          </p:cNvSpPr>
          <p:nvPr>
            <p:ph idx="1"/>
          </p:nvPr>
        </p:nvSpPr>
        <p:spPr>
          <a:xfrm>
            <a:off x="0" y="986828"/>
            <a:ext cx="9144000" cy="5871172"/>
          </a:xfrm>
        </p:spPr>
        <p:txBody>
          <a:bodyPr>
            <a:normAutofit/>
          </a:bodyPr>
          <a:lstStyle/>
          <a:p>
            <a:r>
              <a:rPr lang="en-GB" dirty="0" smtClean="0"/>
              <a:t>You </a:t>
            </a:r>
            <a:r>
              <a:rPr lang="en-GB" dirty="0"/>
              <a:t>are a house of </a:t>
            </a:r>
            <a:r>
              <a:rPr lang="en-GB" dirty="0" smtClean="0"/>
              <a:t>God, He </a:t>
            </a:r>
            <a:r>
              <a:rPr lang="en-GB" dirty="0" smtClean="0"/>
              <a:t>lives </a:t>
            </a:r>
            <a:r>
              <a:rPr lang="en-GB" dirty="0"/>
              <a:t>in you </a:t>
            </a:r>
            <a:endParaRPr lang="en-GB" dirty="0" smtClean="0"/>
          </a:p>
          <a:p>
            <a:r>
              <a:rPr lang="en-GB" dirty="0" smtClean="0"/>
              <a:t>Gen </a:t>
            </a:r>
            <a:r>
              <a:rPr lang="en-GB" dirty="0"/>
              <a:t>28:12, 17 And he dreamed that there was a ladder set up on the earth, and the top of it reached to heaven; and the angels of God were ascending and descending on it! He was afraid and said, How to be feared and reverenced is this place! This is none other than the </a:t>
            </a:r>
            <a:r>
              <a:rPr lang="en-GB" dirty="0">
                <a:solidFill>
                  <a:srgbClr val="FFFF00"/>
                </a:solidFill>
              </a:rPr>
              <a:t>house of God</a:t>
            </a:r>
            <a:r>
              <a:rPr lang="en-GB" dirty="0"/>
              <a:t>, and this is </a:t>
            </a:r>
            <a:r>
              <a:rPr lang="en-GB" dirty="0">
                <a:solidFill>
                  <a:srgbClr val="FFFF00"/>
                </a:solidFill>
              </a:rPr>
              <a:t>the gateway to heaven</a:t>
            </a:r>
            <a:endParaRPr lang="en-GB" dirty="0" smtClean="0">
              <a:solidFill>
                <a:srgbClr val="FFFF00"/>
              </a:solidFill>
            </a:endParaRPr>
          </a:p>
        </p:txBody>
      </p:sp>
    </p:spTree>
    <p:extLst>
      <p:ext uri="{BB962C8B-B14F-4D97-AF65-F5344CB8AC3E}">
        <p14:creationId xmlns:p14="http://schemas.microsoft.com/office/powerpoint/2010/main" val="315236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shop_flow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eme1">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AEDEFC-91D4-4A73-89B4-58D0C1C657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Slideshop_flowchart</Template>
  <TotalTime>121313</TotalTime>
  <Words>2713</Words>
  <Application>Microsoft Office PowerPoint</Application>
  <PresentationFormat>On-screen Show (4:3)</PresentationFormat>
  <Paragraphs>181</Paragraphs>
  <Slides>54</Slides>
  <Notes>0</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Slideshop_flowchart</vt:lpstr>
      <vt:lpstr>1_Theme1</vt:lpstr>
      <vt:lpstr>Engaging God</vt:lpstr>
      <vt:lpstr>PowerPoint Presentation</vt:lpstr>
      <vt:lpstr>PowerPoint Presentation</vt:lpstr>
      <vt:lpstr>PowerPoint Presentation</vt:lpstr>
      <vt:lpstr>First Love House of God 2</vt:lpstr>
      <vt:lpstr>PowerPoint Presentation</vt:lpstr>
      <vt:lpstr>PowerPoint Presentation</vt:lpstr>
      <vt:lpstr>PowerPoint Presentation</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First Love House of God 2</vt:lpstr>
      <vt:lpstr>PowerPoint Presentation</vt:lpstr>
      <vt:lpstr>PowerPoint Presentation</vt:lpstr>
      <vt:lpstr>PowerPoint Presentation</vt:lpstr>
      <vt:lpstr>First Love House of God 1</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Parsons</dc:creator>
  <cp:lastModifiedBy>Mike Parsons</cp:lastModifiedBy>
  <cp:revision>254</cp:revision>
  <cp:lastPrinted>2013-11-28T15:48:49Z</cp:lastPrinted>
  <dcterms:created xsi:type="dcterms:W3CDTF">2013-11-21T11:57:26Z</dcterms:created>
  <dcterms:modified xsi:type="dcterms:W3CDTF">2014-11-16T09:19:26Z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TC018754909991</vt:lpwstr>
  </property>
</Properties>
</file>