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770" r:id="rId3"/>
    <p:sldMasterId id="2147483784" r:id="rId4"/>
  </p:sldMasterIdLst>
  <p:notesMasterIdLst>
    <p:notesMasterId r:id="rId55"/>
  </p:notesMasterIdLst>
  <p:sldIdLst>
    <p:sldId id="334" r:id="rId5"/>
    <p:sldId id="335" r:id="rId6"/>
    <p:sldId id="332" r:id="rId7"/>
    <p:sldId id="374" r:id="rId8"/>
    <p:sldId id="445" r:id="rId9"/>
    <p:sldId id="432" r:id="rId10"/>
    <p:sldId id="495" r:id="rId11"/>
    <p:sldId id="494" r:id="rId12"/>
    <p:sldId id="482" r:id="rId13"/>
    <p:sldId id="331" r:id="rId14"/>
    <p:sldId id="479" r:id="rId15"/>
    <p:sldId id="480" r:id="rId16"/>
    <p:sldId id="477" r:id="rId17"/>
    <p:sldId id="333" r:id="rId18"/>
    <p:sldId id="483" r:id="rId19"/>
    <p:sldId id="484" r:id="rId20"/>
    <p:sldId id="488" r:id="rId21"/>
    <p:sldId id="358" r:id="rId22"/>
    <p:sldId id="359" r:id="rId23"/>
    <p:sldId id="360" r:id="rId24"/>
    <p:sldId id="361" r:id="rId25"/>
    <p:sldId id="365" r:id="rId26"/>
    <p:sldId id="366" r:id="rId27"/>
    <p:sldId id="485" r:id="rId28"/>
    <p:sldId id="364" r:id="rId29"/>
    <p:sldId id="463" r:id="rId30"/>
    <p:sldId id="486" r:id="rId31"/>
    <p:sldId id="487" r:id="rId32"/>
    <p:sldId id="350" r:id="rId33"/>
    <p:sldId id="348" r:id="rId34"/>
    <p:sldId id="471" r:id="rId35"/>
    <p:sldId id="473" r:id="rId36"/>
    <p:sldId id="472" r:id="rId37"/>
    <p:sldId id="349" r:id="rId38"/>
    <p:sldId id="466" r:id="rId39"/>
    <p:sldId id="467" r:id="rId40"/>
    <p:sldId id="491" r:id="rId41"/>
    <p:sldId id="464" r:id="rId42"/>
    <p:sldId id="468" r:id="rId43"/>
    <p:sldId id="437" r:id="rId44"/>
    <p:sldId id="440" r:id="rId45"/>
    <p:sldId id="474" r:id="rId46"/>
    <p:sldId id="499" r:id="rId47"/>
    <p:sldId id="475" r:id="rId48"/>
    <p:sldId id="492" r:id="rId49"/>
    <p:sldId id="493" r:id="rId50"/>
    <p:sldId id="431" r:id="rId51"/>
    <p:sldId id="489" r:id="rId52"/>
    <p:sldId id="496" r:id="rId53"/>
    <p:sldId id="500" r:id="rId54"/>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62"/>
    <a:srgbClr val="391981"/>
    <a:srgbClr val="00B0FF"/>
    <a:srgbClr val="2C8434"/>
    <a:srgbClr val="90AB5E"/>
    <a:srgbClr val="336FFA"/>
    <a:srgbClr val="00FFFC"/>
    <a:srgbClr val="2856BF"/>
    <a:srgbClr val="00F3F0"/>
    <a:srgbClr val="00D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0" autoAdjust="0"/>
    <p:restoredTop sz="94660"/>
  </p:normalViewPr>
  <p:slideViewPr>
    <p:cSldViewPr snapToGrid="0" snapToObjects="1">
      <p:cViewPr varScale="1">
        <p:scale>
          <a:sx n="70" d="100"/>
          <a:sy n="70" d="100"/>
        </p:scale>
        <p:origin x="-1096" y="-68"/>
      </p:cViewPr>
      <p:guideLst>
        <p:guide orient="horz" pos="21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1475A5-8CB7-41D5-B6C1-7C4DAAAC11E5}" type="datetimeFigureOut">
              <a:rPr lang="en-GB" smtClean="0"/>
              <a:t>09/11/2014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F5D8472-7C19-480B-B42C-DE8105A671B2}" type="slidenum">
              <a:rPr lang="en-GB" smtClean="0"/>
              <a:t>‹#›</a:t>
            </a:fld>
            <a:endParaRPr lang="en-GB"/>
          </a:p>
        </p:txBody>
      </p:sp>
    </p:spTree>
    <p:extLst>
      <p:ext uri="{BB962C8B-B14F-4D97-AF65-F5344CB8AC3E}">
        <p14:creationId xmlns:p14="http://schemas.microsoft.com/office/powerpoint/2010/main" val="326047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BFA2E-E72A-4753-A2D1-4BC5D5161952}" type="slidenum">
              <a:rPr lang="en-GB" altLang="en-US">
                <a:solidFill>
                  <a:prstClr val="black"/>
                </a:solidFill>
              </a:rPr>
              <a:pPr/>
              <a:t>15</a:t>
            </a:fld>
            <a:endParaRPr lang="en-GB" altLang="en-US">
              <a:solidFill>
                <a:prstClr val="black"/>
              </a:solidFill>
            </a:endParaRPr>
          </a:p>
        </p:txBody>
      </p:sp>
      <p:sp>
        <p:nvSpPr>
          <p:cNvPr id="849922" name="Rectangle 2"/>
          <p:cNvSpPr>
            <a:spLocks noGrp="1" noRot="1" noChangeAspect="1" noChangeArrowheads="1" noTextEdit="1"/>
          </p:cNvSpPr>
          <p:nvPr>
            <p:ph type="sldImg"/>
          </p:nvPr>
        </p:nvSpPr>
        <p:spPr>
          <a:xfrm>
            <a:off x="917575" y="744538"/>
            <a:ext cx="4962525" cy="3722687"/>
          </a:xfrm>
          <a:ln/>
        </p:spPr>
      </p:sp>
      <p:sp>
        <p:nvSpPr>
          <p:cNvPr id="849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25</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26</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67447-9040-46DF-AB1F-C01259D5173B}" type="slidenum">
              <a:rPr lang="en-GB" altLang="en-US">
                <a:solidFill>
                  <a:prstClr val="black"/>
                </a:solidFill>
              </a:rPr>
              <a:pPr/>
              <a:t>16</a:t>
            </a:fld>
            <a:endParaRPr lang="en-GB" altLang="en-US">
              <a:solidFill>
                <a:prstClr val="black"/>
              </a:solidFill>
            </a:endParaRPr>
          </a:p>
        </p:txBody>
      </p:sp>
      <p:sp>
        <p:nvSpPr>
          <p:cNvPr id="850946" name="Rectangle 2"/>
          <p:cNvSpPr>
            <a:spLocks noGrp="1" noRot="1" noChangeAspect="1" noChangeArrowheads="1" noTextEdit="1"/>
          </p:cNvSpPr>
          <p:nvPr>
            <p:ph type="sldImg"/>
          </p:nvPr>
        </p:nvSpPr>
        <p:spPr>
          <a:xfrm>
            <a:off x="917575" y="744538"/>
            <a:ext cx="4962525" cy="3722687"/>
          </a:xfrm>
          <a:ln/>
        </p:spPr>
      </p:sp>
      <p:sp>
        <p:nvSpPr>
          <p:cNvPr id="850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18</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19</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20</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21</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22</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A3F4A-9F5A-4ED1-B02D-73AEB1E2FA04}" type="slidenum">
              <a:rPr lang="en-GB" altLang="en-US">
                <a:solidFill>
                  <a:prstClr val="black"/>
                </a:solidFill>
              </a:rPr>
              <a:pPr/>
              <a:t>23</a:t>
            </a:fld>
            <a:endParaRPr lang="en-GB" alt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24</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6128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8246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00645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245163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18105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3536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2335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759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9169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5279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4638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29418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11/9/2014</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3717829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11/9/2014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16638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11/9/2014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00688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11/9/2014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10171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7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149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pPr/>
              <a:t>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7646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020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08667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29961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729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3140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11/9/2014</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10683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11/9/2014</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0116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pPr/>
              <a:t>11/9/2014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pPr/>
              <a:t>11/9/2014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pPr/>
              <a:t>11/9/2014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pPr/>
              <a:t>11/9/2014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pPr/>
              <a:t>11/9/2014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pPr/>
              <a:t>11/9/2014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8235542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74638"/>
            <a:ext cx="8784976" cy="994122"/>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484784"/>
            <a:ext cx="9144000" cy="5373216"/>
          </a:xfrm>
          <a:prstGeom prst="rect">
            <a:avLst/>
          </a:prstGeom>
        </p:spPr>
        <p:txBody>
          <a:bodyPr vert="horz" lIns="7200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C9EF-435C-4BA5-8190-6ABB42CE9159}" type="datetimeFigureOut">
              <a:rPr lang="en-GB" smtClean="0">
                <a:solidFill>
                  <a:prstClr val="black">
                    <a:tint val="75000"/>
                  </a:prstClr>
                </a:solidFill>
              </a:rPr>
              <a:pPr/>
              <a:t>09/11/2014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C96D-87EA-41E5-BA9D-AE76A273EF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28901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defTabSz="914400" rtl="0" eaLnBrk="1" latinLnBrk="0" hangingPunct="1">
        <a:spcBef>
          <a:spcPct val="0"/>
        </a:spcBef>
        <a:buNone/>
        <a:defRPr sz="5400" kern="1200">
          <a:solidFill>
            <a:srgbClr val="FFFF00"/>
          </a:solidFill>
          <a:latin typeface="+mj-lt"/>
          <a:ea typeface="+mj-ea"/>
          <a:cs typeface="+mj-cs"/>
        </a:defRPr>
      </a:lvl1pPr>
    </p:titleStyle>
    <p:bodyStyle>
      <a:lvl1pPr marL="571500" indent="-571500" algn="l" defTabSz="914400" rtl="0" eaLnBrk="1" latinLnBrk="0" hangingPunct="1">
        <a:spcBef>
          <a:spcPct val="20000"/>
        </a:spcBef>
        <a:buClr>
          <a:srgbClr val="FFFF00"/>
        </a:buClr>
        <a:buSzPct val="120000"/>
        <a:buFont typeface="Arial" pitchFamily="34" charset="0"/>
        <a:buChar char="•"/>
        <a:defRPr sz="3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706693"/>
          </a:xfrm>
        </p:spPr>
        <p:txBody>
          <a:bodyPr>
            <a:noAutofit/>
          </a:bodyPr>
          <a:lstStyle/>
          <a:p>
            <a:r>
              <a:rPr lang="en-GB" dirty="0" smtClean="0">
                <a:effectLst>
                  <a:outerShdw blurRad="38100" dist="38100" dir="2700000" algn="tl">
                    <a:srgbClr val="000000"/>
                  </a:outerShdw>
                </a:effectLst>
              </a:rPr>
              <a:t>Engaging God</a:t>
            </a:r>
            <a:endParaRPr lang="en-GB" dirty="0"/>
          </a:p>
        </p:txBody>
      </p:sp>
      <p:sp>
        <p:nvSpPr>
          <p:cNvPr id="3" name="Content Placeholder 2"/>
          <p:cNvSpPr>
            <a:spLocks noGrp="1"/>
          </p:cNvSpPr>
          <p:nvPr>
            <p:ph idx="1"/>
          </p:nvPr>
        </p:nvSpPr>
        <p:spPr>
          <a:xfrm>
            <a:off x="0" y="980728"/>
            <a:ext cx="9144000" cy="5877272"/>
          </a:xfrm>
        </p:spPr>
        <p:txBody>
          <a:bodyPr>
            <a:normAutofit fontScale="92500"/>
          </a:bodyPr>
          <a:lstStyle/>
          <a:p>
            <a:r>
              <a:rPr lang="en-GB" sz="4800" dirty="0" smtClean="0"/>
              <a:t>We are going on a journey or an adventure together - systematic way</a:t>
            </a:r>
          </a:p>
          <a:p>
            <a:r>
              <a:rPr lang="en-GB" sz="4800" dirty="0" smtClean="0"/>
              <a:t>Journey of discovering how to engage the spiritual realms</a:t>
            </a:r>
          </a:p>
          <a:p>
            <a:r>
              <a:rPr lang="en-GB" sz="4800" dirty="0" smtClean="0"/>
              <a:t>Discovering the realms within us, around us and the heavenly realms</a:t>
            </a:r>
          </a:p>
          <a:p>
            <a:r>
              <a:rPr lang="en-GB" sz="4800" dirty="0" smtClean="0"/>
              <a:t>There are 2 main pathways that we are going to follow</a:t>
            </a:r>
          </a:p>
        </p:txBody>
      </p:sp>
    </p:spTree>
    <p:extLst>
      <p:ext uri="{BB962C8B-B14F-4D97-AF65-F5344CB8AC3E}">
        <p14:creationId xmlns:p14="http://schemas.microsoft.com/office/powerpoint/2010/main" val="94283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625" y="0"/>
            <a:ext cx="6432750" cy="6858000"/>
          </a:xfrm>
          <a:prstGeom prst="rect">
            <a:avLst/>
          </a:prstGeom>
        </p:spPr>
      </p:pic>
    </p:spTree>
    <p:extLst>
      <p:ext uri="{BB962C8B-B14F-4D97-AF65-F5344CB8AC3E}">
        <p14:creationId xmlns:p14="http://schemas.microsoft.com/office/powerpoint/2010/main" val="338535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381" y="117693"/>
            <a:ext cx="6335430" cy="6676931"/>
          </a:xfrm>
          <a:prstGeom prst="rect">
            <a:avLst/>
          </a:prstGeom>
        </p:spPr>
      </p:pic>
    </p:spTree>
    <p:extLst>
      <p:ext uri="{BB962C8B-B14F-4D97-AF65-F5344CB8AC3E}">
        <p14:creationId xmlns:p14="http://schemas.microsoft.com/office/powerpoint/2010/main" val="27494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26" y="123655"/>
            <a:ext cx="6756747" cy="6610690"/>
          </a:xfrm>
          <a:prstGeom prst="rect">
            <a:avLst/>
          </a:prstGeom>
        </p:spPr>
      </p:pic>
    </p:spTree>
    <p:extLst>
      <p:ext uri="{BB962C8B-B14F-4D97-AF65-F5344CB8AC3E}">
        <p14:creationId xmlns:p14="http://schemas.microsoft.com/office/powerpoint/2010/main" val="1357036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0670" cy="6858000"/>
          </a:xfrm>
          <a:prstGeom prst="rect">
            <a:avLst/>
          </a:prstGeom>
        </p:spPr>
      </p:pic>
      <p:sp>
        <p:nvSpPr>
          <p:cNvPr id="8" name="TextBox 7"/>
          <p:cNvSpPr txBox="1"/>
          <p:nvPr/>
        </p:nvSpPr>
        <p:spPr>
          <a:xfrm>
            <a:off x="6614453" y="176512"/>
            <a:ext cx="2555776" cy="733048"/>
          </a:xfrm>
          <a:prstGeom prst="rect">
            <a:avLst/>
          </a:prstGeom>
          <a:noFill/>
        </p:spPr>
        <p:txBody>
          <a:bodyPr wrap="square" lIns="0" tIns="0" rIns="0" bIns="0" rtlCol="0">
            <a:normAutofit fontScale="85000" lnSpcReduction="10000"/>
          </a:bodyPr>
          <a:lstStyle/>
          <a:p>
            <a:pPr algn="ctr"/>
            <a:r>
              <a:rPr lang="en-GB" sz="2800" dirty="0" smtClean="0"/>
              <a:t>Gateway first love</a:t>
            </a:r>
          </a:p>
          <a:p>
            <a:pPr algn="ctr"/>
            <a:r>
              <a:rPr lang="en-GB" sz="2800" dirty="0" smtClean="0"/>
              <a:t>Rev 3:20</a:t>
            </a:r>
            <a:endParaRPr lang="en-GB" sz="28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23" y="1722156"/>
            <a:ext cx="873892" cy="116669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319" y="2029629"/>
            <a:ext cx="589346" cy="78680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19" y="2305501"/>
            <a:ext cx="1075449" cy="715662"/>
          </a:xfrm>
          <a:prstGeom prst="rect">
            <a:avLst/>
          </a:prstGeom>
        </p:spPr>
      </p:pic>
      <p:sp>
        <p:nvSpPr>
          <p:cNvPr id="7" name="Wave 6"/>
          <p:cNvSpPr/>
          <p:nvPr/>
        </p:nvSpPr>
        <p:spPr>
          <a:xfrm rot="18036909">
            <a:off x="3237822" y="3038799"/>
            <a:ext cx="965683" cy="827544"/>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Tree>
    <p:extLst>
      <p:ext uri="{BB962C8B-B14F-4D97-AF65-F5344CB8AC3E}">
        <p14:creationId xmlns:p14="http://schemas.microsoft.com/office/powerpoint/2010/main" val="11127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Box 3"/>
          <p:cNvSpPr txBox="1"/>
          <p:nvPr/>
        </p:nvSpPr>
        <p:spPr>
          <a:xfrm>
            <a:off x="3383868" y="116632"/>
            <a:ext cx="1728192" cy="461665"/>
          </a:xfrm>
          <a:prstGeom prst="rect">
            <a:avLst/>
          </a:prstGeom>
          <a:noFill/>
        </p:spPr>
        <p:txBody>
          <a:bodyPr wrap="square" rtlCol="0">
            <a:spAutoFit/>
          </a:bodyPr>
          <a:lstStyle/>
          <a:p>
            <a:pPr algn="ctr"/>
            <a:r>
              <a:rPr lang="en-GB" sz="2400" dirty="0" smtClean="0"/>
              <a:t>SPIRIT</a:t>
            </a:r>
            <a:endParaRPr lang="en-GB" dirty="0" smtClean="0"/>
          </a:p>
        </p:txBody>
      </p:sp>
      <p:sp>
        <p:nvSpPr>
          <p:cNvPr id="5" name="Oval 4"/>
          <p:cNvSpPr/>
          <p:nvPr/>
        </p:nvSpPr>
        <p:spPr>
          <a:xfrm>
            <a:off x="1835696" y="1267019"/>
            <a:ext cx="4824536" cy="4538245"/>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092" y="2647633"/>
            <a:ext cx="1728709" cy="12478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077" y="4077070"/>
            <a:ext cx="873892" cy="1166691"/>
          </a:xfrm>
          <a:prstGeom prst="rect">
            <a:avLst/>
          </a:prstGeom>
        </p:spPr>
      </p:pic>
      <p:sp>
        <p:nvSpPr>
          <p:cNvPr id="8" name="Wave 7"/>
          <p:cNvSpPr/>
          <p:nvPr/>
        </p:nvSpPr>
        <p:spPr>
          <a:xfrm rot="238139">
            <a:off x="-479" y="3022178"/>
            <a:ext cx="3797028"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9" name="Rectangle 8"/>
          <p:cNvSpPr/>
          <p:nvPr/>
        </p:nvSpPr>
        <p:spPr>
          <a:xfrm rot="17876655">
            <a:off x="1959982" y="2475396"/>
            <a:ext cx="313932"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19028206">
            <a:off x="2287475" y="1981005"/>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9765509">
            <a:off x="2829349" y="1544252"/>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15026645">
            <a:off x="1768616" y="4292087"/>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14283147">
            <a:off x="2099071" y="4809458"/>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16200000">
            <a:off x="1654261" y="3736369"/>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3146661">
            <a:off x="2440125" y="5220902"/>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Wave 15"/>
          <p:cNvSpPr/>
          <p:nvPr/>
        </p:nvSpPr>
        <p:spPr>
          <a:xfrm rot="428507">
            <a:off x="4762833" y="3500649"/>
            <a:ext cx="4396448" cy="375560"/>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7" name="Rectangle 16"/>
          <p:cNvSpPr/>
          <p:nvPr/>
        </p:nvSpPr>
        <p:spPr>
          <a:xfrm>
            <a:off x="8224471" y="536344"/>
            <a:ext cx="216024" cy="5400600"/>
          </a:xfrm>
          <a:prstGeom prst="rect">
            <a:avLst/>
          </a:prstGeom>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221280" y="820817"/>
            <a:ext cx="2877903" cy="861774"/>
          </a:xfrm>
          <a:prstGeom prst="rect">
            <a:avLst/>
          </a:prstGeom>
          <a:noFill/>
        </p:spPr>
        <p:txBody>
          <a:bodyPr wrap="square" lIns="0" tIns="0" rIns="0" bIns="0" rtlCol="0">
            <a:normAutofit fontScale="77500" lnSpcReduction="20000"/>
          </a:bodyPr>
          <a:lstStyle/>
          <a:p>
            <a:pPr algn="ctr"/>
            <a:r>
              <a:rPr lang="en-GB" sz="2800" dirty="0" smtClean="0"/>
              <a:t>Gateway first love</a:t>
            </a:r>
            <a:br>
              <a:rPr lang="en-GB" sz="2800" dirty="0" smtClean="0"/>
            </a:br>
            <a:r>
              <a:rPr lang="en-GB" sz="2800" dirty="0" smtClean="0"/>
              <a:t>Come up here</a:t>
            </a:r>
          </a:p>
          <a:p>
            <a:pPr algn="ctr"/>
            <a:r>
              <a:rPr lang="en-GB" sz="2800" dirty="0" smtClean="0"/>
              <a:t>Rev 4:1</a:t>
            </a:r>
            <a:endParaRPr lang="en-GB" sz="2800" dirty="0"/>
          </a:p>
        </p:txBody>
      </p:sp>
      <p:sp>
        <p:nvSpPr>
          <p:cNvPr id="19" name="TextBox 18"/>
          <p:cNvSpPr txBox="1"/>
          <p:nvPr/>
        </p:nvSpPr>
        <p:spPr>
          <a:xfrm>
            <a:off x="7415808" y="11455"/>
            <a:ext cx="1728192" cy="461665"/>
          </a:xfrm>
          <a:prstGeom prst="rect">
            <a:avLst/>
          </a:prstGeom>
          <a:noFill/>
        </p:spPr>
        <p:txBody>
          <a:bodyPr wrap="square" rtlCol="0">
            <a:spAutoFit/>
          </a:bodyPr>
          <a:lstStyle/>
          <a:p>
            <a:pPr algn="ctr"/>
            <a:r>
              <a:rPr lang="en-GB" sz="2400" dirty="0" smtClean="0"/>
              <a:t>Heaven</a:t>
            </a:r>
            <a:endParaRPr lang="en-GB" dirty="0" smtClean="0"/>
          </a:p>
        </p:txBody>
      </p:sp>
      <p:sp>
        <p:nvSpPr>
          <p:cNvPr id="20" name="TextBox 19"/>
          <p:cNvSpPr txBox="1"/>
          <p:nvPr/>
        </p:nvSpPr>
        <p:spPr>
          <a:xfrm>
            <a:off x="1649373" y="6218785"/>
            <a:ext cx="5311684" cy="523220"/>
          </a:xfrm>
          <a:prstGeom prst="rect">
            <a:avLst/>
          </a:prstGeom>
          <a:noFill/>
        </p:spPr>
        <p:txBody>
          <a:bodyPr wrap="square" rtlCol="0">
            <a:spAutoFit/>
          </a:bodyPr>
          <a:lstStyle/>
          <a:p>
            <a:pPr algn="ctr"/>
            <a:r>
              <a:rPr lang="en-GB" sz="2800" dirty="0" smtClean="0"/>
              <a:t>Pathway of Relationship</a:t>
            </a:r>
            <a:endParaRPr lang="en-GB" sz="2800"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287" y="4524994"/>
            <a:ext cx="533593" cy="71237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838" y="2289802"/>
            <a:ext cx="1075449" cy="715662"/>
          </a:xfrm>
          <a:prstGeom prst="rect">
            <a:avLst/>
          </a:prstGeom>
        </p:spPr>
      </p:pic>
      <p:sp>
        <p:nvSpPr>
          <p:cNvPr id="22" name="TextBox 21"/>
          <p:cNvSpPr txBox="1"/>
          <p:nvPr/>
        </p:nvSpPr>
        <p:spPr>
          <a:xfrm>
            <a:off x="73625" y="900495"/>
            <a:ext cx="2555776" cy="733048"/>
          </a:xfrm>
          <a:prstGeom prst="rect">
            <a:avLst/>
          </a:prstGeom>
          <a:noFill/>
        </p:spPr>
        <p:txBody>
          <a:bodyPr wrap="square" lIns="0" tIns="0" rIns="0" bIns="0" rtlCol="0">
            <a:normAutofit fontScale="85000" lnSpcReduction="10000"/>
          </a:bodyPr>
          <a:lstStyle/>
          <a:p>
            <a:pPr algn="ctr"/>
            <a:r>
              <a:rPr lang="en-GB" sz="2800" dirty="0" smtClean="0"/>
              <a:t>Gateway first love</a:t>
            </a:r>
          </a:p>
          <a:p>
            <a:pPr algn="ctr"/>
            <a:r>
              <a:rPr lang="en-GB" sz="2800" dirty="0" smtClean="0"/>
              <a:t>Rev 3:20</a:t>
            </a:r>
            <a:endParaRPr lang="en-GB" sz="2800" dirty="0"/>
          </a:p>
        </p:txBody>
      </p:sp>
    </p:spTree>
    <p:extLst>
      <p:ext uri="{BB962C8B-B14F-4D97-AF65-F5344CB8AC3E}">
        <p14:creationId xmlns:p14="http://schemas.microsoft.com/office/powerpoint/2010/main" val="137544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 name="Group 8"/>
          <p:cNvGrpSpPr>
            <a:grpSpLocks/>
          </p:cNvGrpSpPr>
          <p:nvPr/>
        </p:nvGrpSpPr>
        <p:grpSpPr bwMode="auto">
          <a:xfrm>
            <a:off x="3085306" y="1215231"/>
            <a:ext cx="2447925" cy="1293813"/>
            <a:chOff x="1837" y="3505"/>
            <a:chExt cx="1542" cy="815"/>
          </a:xfrm>
        </p:grpSpPr>
        <p:sp>
          <p:nvSpPr>
            <p:cNvPr id="58" name="Line 9"/>
            <p:cNvSpPr>
              <a:spLocks noChangeShapeType="1"/>
            </p:cNvSpPr>
            <p:nvPr/>
          </p:nvSpPr>
          <p:spPr bwMode="auto">
            <a:xfrm flipH="1" flipV="1">
              <a:off x="1898" y="3628"/>
              <a:ext cx="182" cy="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59" name="Line 10"/>
            <p:cNvSpPr>
              <a:spLocks noChangeShapeType="1"/>
            </p:cNvSpPr>
            <p:nvPr/>
          </p:nvSpPr>
          <p:spPr bwMode="auto">
            <a:xfrm flipH="1" flipV="1">
              <a:off x="1882" y="3793"/>
              <a:ext cx="182" cy="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0" name="Line 11"/>
            <p:cNvSpPr>
              <a:spLocks noChangeShapeType="1"/>
            </p:cNvSpPr>
            <p:nvPr/>
          </p:nvSpPr>
          <p:spPr bwMode="auto">
            <a:xfrm flipH="1">
              <a:off x="1882" y="4110"/>
              <a:ext cx="182" cy="9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1" name="Line 12"/>
            <p:cNvSpPr>
              <a:spLocks noChangeShapeType="1"/>
            </p:cNvSpPr>
            <p:nvPr/>
          </p:nvSpPr>
          <p:spPr bwMode="auto">
            <a:xfrm flipH="1" flipV="1">
              <a:off x="1837" y="3974"/>
              <a:ext cx="227"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2" name="Line 13"/>
            <p:cNvSpPr>
              <a:spLocks noChangeShapeType="1"/>
            </p:cNvSpPr>
            <p:nvPr/>
          </p:nvSpPr>
          <p:spPr bwMode="auto">
            <a:xfrm flipH="1" flipV="1">
              <a:off x="3151" y="3949"/>
              <a:ext cx="227"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3" name="Line 14"/>
            <p:cNvSpPr>
              <a:spLocks noChangeShapeType="1"/>
            </p:cNvSpPr>
            <p:nvPr/>
          </p:nvSpPr>
          <p:spPr bwMode="auto">
            <a:xfrm flipH="1">
              <a:off x="3152" y="3657"/>
              <a:ext cx="227" cy="9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4" name="Line 15"/>
            <p:cNvSpPr>
              <a:spLocks noChangeShapeType="1"/>
            </p:cNvSpPr>
            <p:nvPr/>
          </p:nvSpPr>
          <p:spPr bwMode="auto">
            <a:xfrm flipH="1" flipV="1">
              <a:off x="3152" y="4110"/>
              <a:ext cx="227" cy="9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5" name="Line 16"/>
            <p:cNvSpPr>
              <a:spLocks noChangeShapeType="1"/>
            </p:cNvSpPr>
            <p:nvPr/>
          </p:nvSpPr>
          <p:spPr bwMode="auto">
            <a:xfrm flipV="1">
              <a:off x="3062" y="3521"/>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6" name="Line 17"/>
            <p:cNvSpPr>
              <a:spLocks noChangeShapeType="1"/>
            </p:cNvSpPr>
            <p:nvPr/>
          </p:nvSpPr>
          <p:spPr bwMode="auto">
            <a:xfrm flipV="1">
              <a:off x="2835" y="3505"/>
              <a:ext cx="45" cy="19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7" name="Line 18"/>
            <p:cNvSpPr>
              <a:spLocks noChangeShapeType="1"/>
            </p:cNvSpPr>
            <p:nvPr/>
          </p:nvSpPr>
          <p:spPr bwMode="auto">
            <a:xfrm flipH="1" flipV="1">
              <a:off x="2336" y="3521"/>
              <a:ext cx="90"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8" name="Line 19"/>
            <p:cNvSpPr>
              <a:spLocks noChangeShapeType="1"/>
            </p:cNvSpPr>
            <p:nvPr/>
          </p:nvSpPr>
          <p:spPr bwMode="auto">
            <a:xfrm flipH="1" flipV="1">
              <a:off x="2109" y="3521"/>
              <a:ext cx="91"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70" name="Line 21"/>
            <p:cNvSpPr>
              <a:spLocks noChangeShapeType="1"/>
            </p:cNvSpPr>
            <p:nvPr/>
          </p:nvSpPr>
          <p:spPr bwMode="auto">
            <a:xfrm flipH="1" flipV="1">
              <a:off x="3061" y="4156"/>
              <a:ext cx="91" cy="16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71" name="Line 22"/>
            <p:cNvSpPr>
              <a:spLocks noChangeShapeType="1"/>
            </p:cNvSpPr>
            <p:nvPr/>
          </p:nvSpPr>
          <p:spPr bwMode="auto">
            <a:xfrm flipV="1">
              <a:off x="2200" y="4139"/>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72" name="Line 23"/>
            <p:cNvSpPr>
              <a:spLocks noChangeShapeType="1"/>
            </p:cNvSpPr>
            <p:nvPr/>
          </p:nvSpPr>
          <p:spPr bwMode="auto">
            <a:xfrm flipH="1" flipV="1">
              <a:off x="2835" y="4156"/>
              <a:ext cx="45" cy="16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73" name="Line 24"/>
            <p:cNvSpPr>
              <a:spLocks noChangeShapeType="1"/>
            </p:cNvSpPr>
            <p:nvPr/>
          </p:nvSpPr>
          <p:spPr bwMode="auto">
            <a:xfrm flipV="1">
              <a:off x="2472" y="4139"/>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sp>
        <p:nvSpPr>
          <p:cNvPr id="847874" name="Rectangle 2"/>
          <p:cNvSpPr>
            <a:spLocks noGrp="1" noChangeArrowheads="1"/>
          </p:cNvSpPr>
          <p:nvPr>
            <p:ph type="body" idx="1"/>
          </p:nvPr>
        </p:nvSpPr>
        <p:spPr>
          <a:xfrm>
            <a:off x="596445" y="115888"/>
            <a:ext cx="8229600" cy="936625"/>
          </a:xfrm>
        </p:spPr>
        <p:txBody>
          <a:bodyPr/>
          <a:lstStyle/>
          <a:p>
            <a:pPr marL="0" indent="0">
              <a:buNone/>
            </a:pPr>
            <a:r>
              <a:rPr lang="en-GB" altLang="en-US" sz="1800" dirty="0" err="1">
                <a:solidFill>
                  <a:schemeClr val="tx1"/>
                </a:solidFill>
              </a:rPr>
              <a:t>Jer</a:t>
            </a:r>
            <a:r>
              <a:rPr lang="en-GB" altLang="en-US" sz="1800" dirty="0">
                <a:solidFill>
                  <a:schemeClr val="tx1"/>
                </a:solidFill>
              </a:rPr>
              <a:t> 2:13"For My people have committed two evils: They have forsaken Me The fountain of living waters, To hew for themselves cisterns, Broken cisterns That can hold no water.</a:t>
            </a:r>
          </a:p>
        </p:txBody>
      </p:sp>
      <p:sp>
        <p:nvSpPr>
          <p:cNvPr id="847875" name="AutoShape 3"/>
          <p:cNvSpPr>
            <a:spLocks noChangeArrowheads="1"/>
          </p:cNvSpPr>
          <p:nvPr/>
        </p:nvSpPr>
        <p:spPr bwMode="auto">
          <a:xfrm>
            <a:off x="2843213" y="3644900"/>
            <a:ext cx="2736850" cy="10080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5000"/>
              </a:lnSpc>
            </a:pPr>
            <a:r>
              <a:rPr lang="en-GB" altLang="en-US" sz="1600">
                <a:solidFill>
                  <a:srgbClr val="000000"/>
                </a:solidFill>
                <a:latin typeface="Verdana" pitchFamily="34" charset="0"/>
              </a:rPr>
              <a:t>Soul</a:t>
            </a:r>
            <a:br>
              <a:rPr lang="en-GB" altLang="en-US" sz="1600">
                <a:solidFill>
                  <a:srgbClr val="000000"/>
                </a:solidFill>
                <a:latin typeface="Verdana" pitchFamily="34" charset="0"/>
              </a:rPr>
            </a:br>
            <a:r>
              <a:rPr lang="en-GB" altLang="en-US" sz="1600">
                <a:solidFill>
                  <a:srgbClr val="000000"/>
                </a:solidFill>
                <a:latin typeface="Verdana" pitchFamily="34" charset="0"/>
              </a:rPr>
              <a:t>Heart</a:t>
            </a:r>
            <a:br>
              <a:rPr lang="en-GB" altLang="en-US" sz="1600">
                <a:solidFill>
                  <a:srgbClr val="000000"/>
                </a:solidFill>
                <a:latin typeface="Verdana" pitchFamily="34" charset="0"/>
              </a:rPr>
            </a:br>
            <a:r>
              <a:rPr lang="en-GB" altLang="en-US" sz="1600">
                <a:solidFill>
                  <a:srgbClr val="000000"/>
                </a:solidFill>
                <a:latin typeface="Verdana" pitchFamily="34" charset="0"/>
              </a:rPr>
              <a:t>Natural Needs</a:t>
            </a:r>
          </a:p>
          <a:p>
            <a:pPr algn="ctr">
              <a:lnSpc>
                <a:spcPct val="95000"/>
              </a:lnSpc>
            </a:pPr>
            <a:r>
              <a:rPr lang="en-GB" altLang="en-US" sz="1600">
                <a:solidFill>
                  <a:srgbClr val="000000"/>
                </a:solidFill>
                <a:latin typeface="Verdana" pitchFamily="34" charset="0"/>
              </a:rPr>
              <a:t>Damage</a:t>
            </a:r>
          </a:p>
        </p:txBody>
      </p:sp>
      <p:sp>
        <p:nvSpPr>
          <p:cNvPr id="847876" name="AutoShape 4"/>
          <p:cNvSpPr>
            <a:spLocks noChangeArrowheads="1"/>
          </p:cNvSpPr>
          <p:nvPr/>
        </p:nvSpPr>
        <p:spPr bwMode="auto">
          <a:xfrm>
            <a:off x="3348038" y="2565400"/>
            <a:ext cx="1727200" cy="7921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Body</a:t>
            </a:r>
            <a:br>
              <a:rPr lang="en-GB" altLang="en-US">
                <a:solidFill>
                  <a:srgbClr val="000000"/>
                </a:solidFill>
                <a:latin typeface="Verdana" pitchFamily="34" charset="0"/>
              </a:rPr>
            </a:br>
            <a:r>
              <a:rPr lang="en-GB" altLang="en-US">
                <a:solidFill>
                  <a:srgbClr val="000000"/>
                </a:solidFill>
                <a:latin typeface="Verdana" pitchFamily="34" charset="0"/>
              </a:rPr>
              <a:t>Flesh</a:t>
            </a:r>
          </a:p>
        </p:txBody>
      </p:sp>
      <p:sp>
        <p:nvSpPr>
          <p:cNvPr id="847877" name="Line 5"/>
          <p:cNvSpPr>
            <a:spLocks noChangeShapeType="1"/>
          </p:cNvSpPr>
          <p:nvPr/>
        </p:nvSpPr>
        <p:spPr bwMode="auto">
          <a:xfrm flipV="1">
            <a:off x="4211638" y="3357563"/>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nvGrpSpPr>
          <p:cNvPr id="847878" name="Group 6"/>
          <p:cNvGrpSpPr>
            <a:grpSpLocks/>
          </p:cNvGrpSpPr>
          <p:nvPr/>
        </p:nvGrpSpPr>
        <p:grpSpPr bwMode="auto">
          <a:xfrm>
            <a:off x="1908175" y="953248"/>
            <a:ext cx="4248150" cy="1490663"/>
            <a:chOff x="1247" y="687"/>
            <a:chExt cx="2676" cy="939"/>
          </a:xfrm>
        </p:grpSpPr>
        <p:sp>
          <p:nvSpPr>
            <p:cNvPr id="847879" name="Line 7"/>
            <p:cNvSpPr>
              <a:spLocks noChangeShapeType="1"/>
            </p:cNvSpPr>
            <p:nvPr/>
          </p:nvSpPr>
          <p:spPr bwMode="auto">
            <a:xfrm flipH="1">
              <a:off x="2699" y="1207"/>
              <a:ext cx="544" cy="4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880" name="Line 8"/>
            <p:cNvSpPr>
              <a:spLocks noChangeShapeType="1"/>
            </p:cNvSpPr>
            <p:nvPr/>
          </p:nvSpPr>
          <p:spPr bwMode="auto">
            <a:xfrm flipH="1">
              <a:off x="2653" y="1026"/>
              <a:ext cx="499"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nvGrpSpPr>
            <p:cNvPr id="847881" name="Group 9"/>
            <p:cNvGrpSpPr>
              <a:grpSpLocks/>
            </p:cNvGrpSpPr>
            <p:nvPr/>
          </p:nvGrpSpPr>
          <p:grpSpPr bwMode="auto">
            <a:xfrm>
              <a:off x="1247" y="687"/>
              <a:ext cx="2676" cy="939"/>
              <a:chOff x="1247" y="687"/>
              <a:chExt cx="2676" cy="939"/>
            </a:xfrm>
          </p:grpSpPr>
          <p:grpSp>
            <p:nvGrpSpPr>
              <p:cNvPr id="847882" name="Group 10"/>
              <p:cNvGrpSpPr>
                <a:grpSpLocks/>
              </p:cNvGrpSpPr>
              <p:nvPr/>
            </p:nvGrpSpPr>
            <p:grpSpPr bwMode="auto">
              <a:xfrm>
                <a:off x="1247" y="687"/>
                <a:ext cx="2676" cy="939"/>
                <a:chOff x="1247" y="687"/>
                <a:chExt cx="2676" cy="939"/>
              </a:xfrm>
            </p:grpSpPr>
            <p:sp>
              <p:nvSpPr>
                <p:cNvPr id="847883" name="AutoShape 11"/>
                <p:cNvSpPr>
                  <a:spLocks noChangeArrowheads="1"/>
                </p:cNvSpPr>
                <p:nvPr/>
              </p:nvSpPr>
              <p:spPr bwMode="auto">
                <a:xfrm>
                  <a:off x="1338" y="1162"/>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LOVE</a:t>
                  </a:r>
                </a:p>
              </p:txBody>
            </p:sp>
            <p:sp>
              <p:nvSpPr>
                <p:cNvPr id="847884" name="AutoShape 12"/>
                <p:cNvSpPr>
                  <a:spLocks noChangeArrowheads="1"/>
                </p:cNvSpPr>
                <p:nvPr/>
              </p:nvSpPr>
              <p:spPr bwMode="auto">
                <a:xfrm>
                  <a:off x="1247" y="845"/>
                  <a:ext cx="68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ACCEPTANCE</a:t>
                  </a:r>
                </a:p>
              </p:txBody>
            </p:sp>
            <p:sp>
              <p:nvSpPr>
                <p:cNvPr id="847885" name="AutoShape 13"/>
                <p:cNvSpPr>
                  <a:spLocks noChangeArrowheads="1"/>
                </p:cNvSpPr>
                <p:nvPr/>
              </p:nvSpPr>
              <p:spPr bwMode="auto">
                <a:xfrm>
                  <a:off x="2283" y="687"/>
                  <a:ext cx="68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SECURITY</a:t>
                  </a:r>
                </a:p>
              </p:txBody>
            </p:sp>
            <p:sp>
              <p:nvSpPr>
                <p:cNvPr id="847886" name="AutoShape 14"/>
                <p:cNvSpPr>
                  <a:spLocks noChangeArrowheads="1"/>
                </p:cNvSpPr>
                <p:nvPr/>
              </p:nvSpPr>
              <p:spPr bwMode="auto">
                <a:xfrm>
                  <a:off x="3152" y="845"/>
                  <a:ext cx="77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SIGNIFICANCE</a:t>
                  </a:r>
                </a:p>
              </p:txBody>
            </p:sp>
            <p:sp>
              <p:nvSpPr>
                <p:cNvPr id="847887" name="AutoShape 15"/>
                <p:cNvSpPr>
                  <a:spLocks noChangeArrowheads="1"/>
                </p:cNvSpPr>
                <p:nvPr/>
              </p:nvSpPr>
              <p:spPr bwMode="auto">
                <a:xfrm>
                  <a:off x="3243" y="1162"/>
                  <a:ext cx="59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PURPOSE</a:t>
                  </a:r>
                </a:p>
              </p:txBody>
            </p:sp>
            <p:sp>
              <p:nvSpPr>
                <p:cNvPr id="847888" name="Line 16"/>
                <p:cNvSpPr>
                  <a:spLocks noChangeShapeType="1"/>
                </p:cNvSpPr>
                <p:nvPr/>
              </p:nvSpPr>
              <p:spPr bwMode="auto">
                <a:xfrm>
                  <a:off x="1786" y="1308"/>
                  <a:ext cx="817"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889" name="Line 17"/>
                <p:cNvSpPr>
                  <a:spLocks noChangeShapeType="1"/>
                </p:cNvSpPr>
                <p:nvPr/>
              </p:nvSpPr>
              <p:spPr bwMode="auto">
                <a:xfrm>
                  <a:off x="2634" y="843"/>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890" name="Line 18"/>
                <p:cNvSpPr>
                  <a:spLocks noChangeShapeType="1"/>
                </p:cNvSpPr>
                <p:nvPr/>
              </p:nvSpPr>
              <p:spPr bwMode="auto">
                <a:xfrm>
                  <a:off x="1937" y="975"/>
                  <a:ext cx="681"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sp>
            <p:nvSpPr>
              <p:cNvPr id="847891" name="AutoShape 19"/>
              <p:cNvSpPr>
                <a:spLocks noChangeArrowheads="1"/>
              </p:cNvSpPr>
              <p:nvPr/>
            </p:nvSpPr>
            <p:spPr bwMode="auto">
              <a:xfrm>
                <a:off x="2200" y="1207"/>
                <a:ext cx="862" cy="317"/>
              </a:xfrm>
              <a:prstGeom prst="flowChartAlternate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FF0000"/>
                    </a:solidFill>
                    <a:latin typeface="Verdana" pitchFamily="34" charset="0"/>
                  </a:rPr>
                  <a:t>WORLD</a:t>
                </a:r>
              </a:p>
            </p:txBody>
          </p:sp>
        </p:grpSp>
      </p:grpSp>
      <p:sp>
        <p:nvSpPr>
          <p:cNvPr id="847892" name="AutoShape 20"/>
          <p:cNvSpPr>
            <a:spLocks noChangeArrowheads="1"/>
          </p:cNvSpPr>
          <p:nvPr/>
        </p:nvSpPr>
        <p:spPr bwMode="auto">
          <a:xfrm rot="-1112054">
            <a:off x="3492500" y="4868863"/>
            <a:ext cx="1584325" cy="576262"/>
          </a:xfrm>
          <a:prstGeom prst="lightningBol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47893" name="AutoShape 21"/>
          <p:cNvSpPr>
            <a:spLocks noChangeArrowheads="1"/>
          </p:cNvSpPr>
          <p:nvPr/>
        </p:nvSpPr>
        <p:spPr bwMode="auto">
          <a:xfrm>
            <a:off x="6372225" y="3933825"/>
            <a:ext cx="2447925" cy="790575"/>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chemeClr val="bg1"/>
                </a:solidFill>
                <a:latin typeface="Verdana" pitchFamily="34" charset="0"/>
              </a:rPr>
              <a:t>Transformation</a:t>
            </a:r>
            <a:br>
              <a:rPr lang="en-GB" altLang="en-US" dirty="0">
                <a:solidFill>
                  <a:schemeClr val="bg1"/>
                </a:solidFill>
                <a:latin typeface="Verdana" pitchFamily="34" charset="0"/>
              </a:rPr>
            </a:br>
            <a:r>
              <a:rPr lang="en-GB" altLang="en-US" dirty="0">
                <a:solidFill>
                  <a:schemeClr val="bg1"/>
                </a:solidFill>
                <a:latin typeface="Verdana" pitchFamily="34" charset="0"/>
              </a:rPr>
              <a:t>Restored, Renewed</a:t>
            </a:r>
            <a:br>
              <a:rPr lang="en-GB" altLang="en-US" dirty="0">
                <a:solidFill>
                  <a:schemeClr val="bg1"/>
                </a:solidFill>
                <a:latin typeface="Verdana" pitchFamily="34" charset="0"/>
              </a:rPr>
            </a:br>
            <a:r>
              <a:rPr lang="en-GB" altLang="en-US" dirty="0">
                <a:solidFill>
                  <a:schemeClr val="bg1"/>
                </a:solidFill>
                <a:latin typeface="Verdana" pitchFamily="34" charset="0"/>
              </a:rPr>
              <a:t>to the </a:t>
            </a:r>
            <a:r>
              <a:rPr lang="en-GB" altLang="en-US" dirty="0" err="1">
                <a:solidFill>
                  <a:schemeClr val="bg1"/>
                </a:solidFill>
                <a:latin typeface="Verdana" pitchFamily="34" charset="0"/>
              </a:rPr>
              <a:t>orginal</a:t>
            </a:r>
            <a:endParaRPr lang="en-GB" altLang="en-US" dirty="0">
              <a:solidFill>
                <a:schemeClr val="bg1"/>
              </a:solidFill>
              <a:latin typeface="Verdana" pitchFamily="34" charset="0"/>
            </a:endParaRPr>
          </a:p>
        </p:txBody>
      </p:sp>
      <p:sp>
        <p:nvSpPr>
          <p:cNvPr id="847895" name="AutoShape 23"/>
          <p:cNvSpPr>
            <a:spLocks noChangeArrowheads="1"/>
          </p:cNvSpPr>
          <p:nvPr/>
        </p:nvSpPr>
        <p:spPr bwMode="auto">
          <a:xfrm>
            <a:off x="6877050" y="5661025"/>
            <a:ext cx="1439863" cy="649288"/>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chemeClr val="bg1"/>
                </a:solidFill>
                <a:latin typeface="Verdana" pitchFamily="34" charset="0"/>
              </a:rPr>
              <a:t>Born Again</a:t>
            </a:r>
            <a:br>
              <a:rPr lang="en-GB" altLang="en-US" dirty="0">
                <a:solidFill>
                  <a:schemeClr val="bg1"/>
                </a:solidFill>
                <a:latin typeface="Verdana" pitchFamily="34" charset="0"/>
              </a:rPr>
            </a:br>
            <a:r>
              <a:rPr lang="en-GB" altLang="en-US" dirty="0">
                <a:solidFill>
                  <a:schemeClr val="bg1"/>
                </a:solidFill>
                <a:latin typeface="Verdana" pitchFamily="34" charset="0"/>
              </a:rPr>
              <a:t>Resurrected</a:t>
            </a:r>
          </a:p>
        </p:txBody>
      </p:sp>
      <p:sp>
        <p:nvSpPr>
          <p:cNvPr id="847896" name="Line 24"/>
          <p:cNvSpPr>
            <a:spLocks noChangeShapeType="1"/>
          </p:cNvSpPr>
          <p:nvPr/>
        </p:nvSpPr>
        <p:spPr bwMode="auto">
          <a:xfrm flipV="1">
            <a:off x="4284663" y="4724400"/>
            <a:ext cx="0" cy="792163"/>
          </a:xfrm>
          <a:prstGeom prst="line">
            <a:avLst/>
          </a:prstGeom>
          <a:noFill/>
          <a:ln w="19050">
            <a:solidFill>
              <a:schemeClr val="tx1"/>
            </a:solidFill>
            <a:round/>
            <a:headEnd type="stealth"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01" name="AutoShape 29"/>
          <p:cNvSpPr>
            <a:spLocks noChangeArrowheads="1"/>
          </p:cNvSpPr>
          <p:nvPr/>
        </p:nvSpPr>
        <p:spPr bwMode="auto">
          <a:xfrm>
            <a:off x="3276600" y="5516563"/>
            <a:ext cx="1943100" cy="79216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Spirit </a:t>
            </a:r>
            <a:br>
              <a:rPr lang="en-GB" altLang="en-US">
                <a:solidFill>
                  <a:srgbClr val="000000"/>
                </a:solidFill>
                <a:latin typeface="Verdana" pitchFamily="34" charset="0"/>
              </a:rPr>
            </a:br>
            <a:r>
              <a:rPr lang="en-GB" altLang="en-US">
                <a:solidFill>
                  <a:srgbClr val="000000"/>
                </a:solidFill>
                <a:latin typeface="Verdana" pitchFamily="34" charset="0"/>
              </a:rPr>
              <a:t>Fountain Living</a:t>
            </a:r>
            <a:br>
              <a:rPr lang="en-GB" altLang="en-US">
                <a:solidFill>
                  <a:srgbClr val="000000"/>
                </a:solidFill>
                <a:latin typeface="Verdana" pitchFamily="34" charset="0"/>
              </a:rPr>
            </a:br>
            <a:r>
              <a:rPr lang="en-GB" altLang="en-US">
                <a:solidFill>
                  <a:srgbClr val="000000"/>
                </a:solidFill>
                <a:latin typeface="Verdana" pitchFamily="34" charset="0"/>
              </a:rPr>
              <a:t>Water</a:t>
            </a:r>
          </a:p>
        </p:txBody>
      </p:sp>
      <p:grpSp>
        <p:nvGrpSpPr>
          <p:cNvPr id="847902" name="Group 30"/>
          <p:cNvGrpSpPr>
            <a:grpSpLocks/>
          </p:cNvGrpSpPr>
          <p:nvPr/>
        </p:nvGrpSpPr>
        <p:grpSpPr bwMode="auto">
          <a:xfrm>
            <a:off x="1908175" y="5516563"/>
            <a:ext cx="4537075" cy="1223962"/>
            <a:chOff x="1202" y="3475"/>
            <a:chExt cx="2858" cy="771"/>
          </a:xfrm>
        </p:grpSpPr>
        <p:sp>
          <p:nvSpPr>
            <p:cNvPr id="847903" name="AutoShape 31"/>
            <p:cNvSpPr>
              <a:spLocks noChangeArrowheads="1"/>
            </p:cNvSpPr>
            <p:nvPr/>
          </p:nvSpPr>
          <p:spPr bwMode="auto">
            <a:xfrm>
              <a:off x="3470" y="4020"/>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LOVE</a:t>
              </a:r>
            </a:p>
          </p:txBody>
        </p:sp>
        <p:sp>
          <p:nvSpPr>
            <p:cNvPr id="847904" name="AutoShape 32"/>
            <p:cNvSpPr>
              <a:spLocks noChangeArrowheads="1"/>
            </p:cNvSpPr>
            <p:nvPr/>
          </p:nvSpPr>
          <p:spPr bwMode="auto">
            <a:xfrm>
              <a:off x="3379" y="3475"/>
              <a:ext cx="68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ACCEPTANCE</a:t>
              </a:r>
            </a:p>
          </p:txBody>
        </p:sp>
        <p:sp>
          <p:nvSpPr>
            <p:cNvPr id="847905" name="AutoShape 33"/>
            <p:cNvSpPr>
              <a:spLocks noChangeArrowheads="1"/>
            </p:cNvSpPr>
            <p:nvPr/>
          </p:nvSpPr>
          <p:spPr bwMode="auto">
            <a:xfrm>
              <a:off x="1247" y="3974"/>
              <a:ext cx="68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SECURITY</a:t>
              </a:r>
            </a:p>
          </p:txBody>
        </p:sp>
        <p:sp>
          <p:nvSpPr>
            <p:cNvPr id="847906" name="AutoShape 34"/>
            <p:cNvSpPr>
              <a:spLocks noChangeArrowheads="1"/>
            </p:cNvSpPr>
            <p:nvPr/>
          </p:nvSpPr>
          <p:spPr bwMode="auto">
            <a:xfrm>
              <a:off x="2200" y="4065"/>
              <a:ext cx="77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SIGNIFICANCE</a:t>
              </a:r>
            </a:p>
          </p:txBody>
        </p:sp>
        <p:sp>
          <p:nvSpPr>
            <p:cNvPr id="847907" name="AutoShape 35"/>
            <p:cNvSpPr>
              <a:spLocks noChangeArrowheads="1"/>
            </p:cNvSpPr>
            <p:nvPr/>
          </p:nvSpPr>
          <p:spPr bwMode="auto">
            <a:xfrm>
              <a:off x="1202" y="3475"/>
              <a:ext cx="591"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PURPOSE</a:t>
              </a:r>
            </a:p>
          </p:txBody>
        </p:sp>
        <p:sp>
          <p:nvSpPr>
            <p:cNvPr id="847908" name="Line 36"/>
            <p:cNvSpPr>
              <a:spLocks noChangeShapeType="1"/>
            </p:cNvSpPr>
            <p:nvPr/>
          </p:nvSpPr>
          <p:spPr bwMode="auto">
            <a:xfrm flipH="1" flipV="1">
              <a:off x="1791" y="3566"/>
              <a:ext cx="273" cy="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09" name="Line 37"/>
            <p:cNvSpPr>
              <a:spLocks noChangeShapeType="1"/>
            </p:cNvSpPr>
            <p:nvPr/>
          </p:nvSpPr>
          <p:spPr bwMode="auto">
            <a:xfrm flipH="1">
              <a:off x="1927" y="3974"/>
              <a:ext cx="182"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10" name="Line 38"/>
            <p:cNvSpPr>
              <a:spLocks noChangeShapeType="1"/>
            </p:cNvSpPr>
            <p:nvPr/>
          </p:nvSpPr>
          <p:spPr bwMode="auto">
            <a:xfrm>
              <a:off x="2608" y="3974"/>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11" name="Line 39"/>
            <p:cNvSpPr>
              <a:spLocks noChangeShapeType="1"/>
            </p:cNvSpPr>
            <p:nvPr/>
          </p:nvSpPr>
          <p:spPr bwMode="auto">
            <a:xfrm>
              <a:off x="3243" y="3974"/>
              <a:ext cx="227"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12" name="Line 40"/>
            <p:cNvSpPr>
              <a:spLocks noChangeShapeType="1"/>
            </p:cNvSpPr>
            <p:nvPr/>
          </p:nvSpPr>
          <p:spPr bwMode="auto">
            <a:xfrm flipV="1">
              <a:off x="3288" y="3657"/>
              <a:ext cx="136"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grpSp>
        <p:nvGrpSpPr>
          <p:cNvPr id="847913" name="Group 41"/>
          <p:cNvGrpSpPr>
            <a:grpSpLocks/>
          </p:cNvGrpSpPr>
          <p:nvPr/>
        </p:nvGrpSpPr>
        <p:grpSpPr bwMode="auto">
          <a:xfrm>
            <a:off x="3412332" y="1496786"/>
            <a:ext cx="4968875" cy="1555750"/>
            <a:chOff x="2154" y="999"/>
            <a:chExt cx="3130" cy="980"/>
          </a:xfrm>
        </p:grpSpPr>
        <p:sp>
          <p:nvSpPr>
            <p:cNvPr id="847914" name="AutoShape 42"/>
            <p:cNvSpPr>
              <a:spLocks noChangeArrowheads="1"/>
            </p:cNvSpPr>
            <p:nvPr/>
          </p:nvSpPr>
          <p:spPr bwMode="auto">
            <a:xfrm>
              <a:off x="4241" y="1706"/>
              <a:ext cx="1043" cy="273"/>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chemeClr val="bg1"/>
                  </a:solidFill>
                  <a:latin typeface="Verdana" pitchFamily="34" charset="0"/>
                </a:rPr>
                <a:t>Transfigured</a:t>
              </a:r>
            </a:p>
          </p:txBody>
        </p:sp>
        <p:sp>
          <p:nvSpPr>
            <p:cNvPr id="847915" name="AutoShape 43"/>
            <p:cNvSpPr>
              <a:spLocks noChangeArrowheads="1"/>
            </p:cNvSpPr>
            <p:nvPr/>
          </p:nvSpPr>
          <p:spPr bwMode="auto">
            <a:xfrm>
              <a:off x="2154" y="999"/>
              <a:ext cx="953" cy="454"/>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dirty="0">
                  <a:solidFill>
                    <a:srgbClr val="FF0000"/>
                  </a:solidFill>
                  <a:latin typeface="Verdana" pitchFamily="34" charset="0"/>
                </a:rPr>
                <a:t>Manifest</a:t>
              </a:r>
              <a:br>
                <a:rPr lang="en-GB" altLang="en-US" sz="1200" dirty="0">
                  <a:solidFill>
                    <a:srgbClr val="FF0000"/>
                  </a:solidFill>
                  <a:latin typeface="Verdana" pitchFamily="34" charset="0"/>
                </a:rPr>
              </a:br>
              <a:r>
                <a:rPr lang="en-GB" altLang="en-US" sz="1200" dirty="0">
                  <a:solidFill>
                    <a:srgbClr val="FF0000"/>
                  </a:solidFill>
                  <a:latin typeface="Verdana" pitchFamily="34" charset="0"/>
                </a:rPr>
                <a:t>Presence of God</a:t>
              </a:r>
              <a:br>
                <a:rPr lang="en-GB" altLang="en-US" sz="1200" dirty="0">
                  <a:solidFill>
                    <a:srgbClr val="FF0000"/>
                  </a:solidFill>
                  <a:latin typeface="Verdana" pitchFamily="34" charset="0"/>
                </a:rPr>
              </a:br>
              <a:r>
                <a:rPr lang="en-GB" altLang="en-US" sz="1200" dirty="0">
                  <a:solidFill>
                    <a:srgbClr val="FF0000"/>
                  </a:solidFill>
                  <a:latin typeface="Verdana" pitchFamily="34" charset="0"/>
                </a:rPr>
                <a:t>GLORY</a:t>
              </a:r>
            </a:p>
          </p:txBody>
        </p:sp>
        <p:sp>
          <p:nvSpPr>
            <p:cNvPr id="847916" name="Line 44"/>
            <p:cNvSpPr>
              <a:spLocks noChangeShapeType="1"/>
            </p:cNvSpPr>
            <p:nvPr/>
          </p:nvSpPr>
          <p:spPr bwMode="auto">
            <a:xfrm flipV="1">
              <a:off x="2676" y="1535"/>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sp>
        <p:nvSpPr>
          <p:cNvPr id="847918" name="Line 46"/>
          <p:cNvSpPr>
            <a:spLocks noChangeShapeType="1"/>
          </p:cNvSpPr>
          <p:nvPr/>
        </p:nvSpPr>
        <p:spPr bwMode="auto">
          <a:xfrm flipV="1">
            <a:off x="4140200" y="5300663"/>
            <a:ext cx="0" cy="215900"/>
          </a:xfrm>
          <a:prstGeom prst="line">
            <a:avLst/>
          </a:prstGeom>
          <a:noFill/>
          <a:ln w="222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19" name="Line 47"/>
          <p:cNvSpPr>
            <a:spLocks noChangeShapeType="1"/>
          </p:cNvSpPr>
          <p:nvPr/>
        </p:nvSpPr>
        <p:spPr bwMode="auto">
          <a:xfrm flipV="1">
            <a:off x="4157663" y="4724400"/>
            <a:ext cx="0"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7920" name="AutoShape 48"/>
          <p:cNvSpPr>
            <a:spLocks noChangeArrowheads="1"/>
          </p:cNvSpPr>
          <p:nvPr/>
        </p:nvSpPr>
        <p:spPr bwMode="auto">
          <a:xfrm>
            <a:off x="3276601" y="5509105"/>
            <a:ext cx="1943100" cy="79216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Spirit </a:t>
            </a:r>
            <a:br>
              <a:rPr lang="en-GB" altLang="en-US" dirty="0">
                <a:solidFill>
                  <a:srgbClr val="000000"/>
                </a:solidFill>
                <a:latin typeface="Verdana" pitchFamily="34" charset="0"/>
              </a:rPr>
            </a:br>
            <a:r>
              <a:rPr lang="en-GB" altLang="en-US" dirty="0">
                <a:solidFill>
                  <a:srgbClr val="000000"/>
                </a:solidFill>
                <a:latin typeface="Verdana" pitchFamily="34" charset="0"/>
              </a:rPr>
              <a:t>DEAD TO GOD</a:t>
            </a:r>
          </a:p>
        </p:txBody>
      </p:sp>
      <p:sp>
        <p:nvSpPr>
          <p:cNvPr id="847921" name="AutoShape 49"/>
          <p:cNvSpPr>
            <a:spLocks noChangeArrowheads="1"/>
          </p:cNvSpPr>
          <p:nvPr/>
        </p:nvSpPr>
        <p:spPr bwMode="auto">
          <a:xfrm>
            <a:off x="179388" y="2636838"/>
            <a:ext cx="2016125" cy="2232025"/>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Hurt Pain</a:t>
            </a:r>
            <a:br>
              <a:rPr lang="en-GB" altLang="en-US" dirty="0">
                <a:solidFill>
                  <a:srgbClr val="000000"/>
                </a:solidFill>
                <a:latin typeface="Verdana" pitchFamily="34" charset="0"/>
              </a:rPr>
            </a:br>
            <a:r>
              <a:rPr lang="en-GB" altLang="en-US" dirty="0">
                <a:solidFill>
                  <a:srgbClr val="000000"/>
                </a:solidFill>
                <a:latin typeface="Verdana" pitchFamily="34" charset="0"/>
              </a:rPr>
              <a:t>Rejection</a:t>
            </a:r>
            <a:br>
              <a:rPr lang="en-GB" altLang="en-US" dirty="0">
                <a:solidFill>
                  <a:srgbClr val="000000"/>
                </a:solidFill>
                <a:latin typeface="Verdana" pitchFamily="34" charset="0"/>
              </a:rPr>
            </a:br>
            <a:r>
              <a:rPr lang="en-GB" altLang="en-US" dirty="0">
                <a:solidFill>
                  <a:srgbClr val="000000"/>
                </a:solidFill>
                <a:latin typeface="Verdana" pitchFamily="34" charset="0"/>
              </a:rPr>
              <a:t>Insecurity</a:t>
            </a:r>
            <a:br>
              <a:rPr lang="en-GB" altLang="en-US" dirty="0">
                <a:solidFill>
                  <a:srgbClr val="000000"/>
                </a:solidFill>
                <a:latin typeface="Verdana" pitchFamily="34" charset="0"/>
              </a:rPr>
            </a:br>
            <a:r>
              <a:rPr lang="en-GB" altLang="en-US" dirty="0">
                <a:solidFill>
                  <a:srgbClr val="000000"/>
                </a:solidFill>
                <a:latin typeface="Verdana" pitchFamily="34" charset="0"/>
              </a:rPr>
              <a:t>Fear</a:t>
            </a:r>
            <a:br>
              <a:rPr lang="en-GB" altLang="en-US" dirty="0">
                <a:solidFill>
                  <a:srgbClr val="000000"/>
                </a:solidFill>
                <a:latin typeface="Verdana" pitchFamily="34" charset="0"/>
              </a:rPr>
            </a:br>
            <a:r>
              <a:rPr lang="en-GB" altLang="en-US" dirty="0">
                <a:solidFill>
                  <a:srgbClr val="000000"/>
                </a:solidFill>
                <a:latin typeface="Verdana" pitchFamily="34" charset="0"/>
              </a:rPr>
              <a:t>Disappointment</a:t>
            </a:r>
            <a:br>
              <a:rPr lang="en-GB" altLang="en-US" dirty="0">
                <a:solidFill>
                  <a:srgbClr val="000000"/>
                </a:solidFill>
                <a:latin typeface="Verdana" pitchFamily="34" charset="0"/>
              </a:rPr>
            </a:br>
            <a:r>
              <a:rPr lang="en-GB" altLang="en-US" dirty="0">
                <a:solidFill>
                  <a:srgbClr val="000000"/>
                </a:solidFill>
                <a:latin typeface="Verdana" pitchFamily="34" charset="0"/>
              </a:rPr>
              <a:t>Guilt</a:t>
            </a:r>
            <a:br>
              <a:rPr lang="en-GB" altLang="en-US" dirty="0">
                <a:solidFill>
                  <a:srgbClr val="000000"/>
                </a:solidFill>
                <a:latin typeface="Verdana" pitchFamily="34" charset="0"/>
              </a:rPr>
            </a:br>
            <a:r>
              <a:rPr lang="en-GB" altLang="en-US" dirty="0">
                <a:solidFill>
                  <a:srgbClr val="000000"/>
                </a:solidFill>
                <a:latin typeface="Verdana" pitchFamily="34" charset="0"/>
              </a:rPr>
              <a:t>Shame</a:t>
            </a:r>
            <a:br>
              <a:rPr lang="en-GB" altLang="en-US" dirty="0">
                <a:solidFill>
                  <a:srgbClr val="000000"/>
                </a:solidFill>
                <a:latin typeface="Verdana" pitchFamily="34" charset="0"/>
              </a:rPr>
            </a:br>
            <a:endParaRPr lang="en-GB" altLang="en-US" dirty="0">
              <a:solidFill>
                <a:srgbClr val="000000"/>
              </a:solidFill>
              <a:latin typeface="Verdana" pitchFamily="34" charset="0"/>
            </a:endParaRPr>
          </a:p>
        </p:txBody>
      </p:sp>
      <p:sp>
        <p:nvSpPr>
          <p:cNvPr id="44" name="AutoShape 11"/>
          <p:cNvSpPr>
            <a:spLocks noChangeArrowheads="1"/>
          </p:cNvSpPr>
          <p:nvPr/>
        </p:nvSpPr>
        <p:spPr bwMode="auto">
          <a:xfrm>
            <a:off x="179388" y="1715831"/>
            <a:ext cx="1368276" cy="419123"/>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auto">
              <a:spcBef>
                <a:spcPts val="0"/>
              </a:spcBef>
              <a:spcAft>
                <a:spcPts val="0"/>
              </a:spcAft>
            </a:pPr>
            <a:r>
              <a:rPr lang="en-GB" sz="1400" dirty="0" smtClean="0">
                <a:solidFill>
                  <a:srgbClr val="FF0000"/>
                </a:solidFill>
                <a:latin typeface="Verdana" pitchFamily="34" charset="0"/>
                <a:ea typeface="+mn-ea"/>
              </a:rPr>
              <a:t>Relationships</a:t>
            </a:r>
            <a:endParaRPr lang="en-GB" sz="1400" dirty="0">
              <a:solidFill>
                <a:srgbClr val="FF0000"/>
              </a:solidFill>
              <a:latin typeface="Verdana" pitchFamily="34" charset="0"/>
              <a:ea typeface="+mn-ea"/>
            </a:endParaRPr>
          </a:p>
        </p:txBody>
      </p:sp>
      <p:sp>
        <p:nvSpPr>
          <p:cNvPr id="45" name="AutoShape 11"/>
          <p:cNvSpPr>
            <a:spLocks noChangeArrowheads="1"/>
          </p:cNvSpPr>
          <p:nvPr/>
        </p:nvSpPr>
        <p:spPr bwMode="auto">
          <a:xfrm>
            <a:off x="179388" y="1197769"/>
            <a:ext cx="1119375" cy="419123"/>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auto">
              <a:spcBef>
                <a:spcPts val="0"/>
              </a:spcBef>
              <a:spcAft>
                <a:spcPts val="0"/>
              </a:spcAft>
            </a:pPr>
            <a:r>
              <a:rPr lang="en-GB" sz="1600" dirty="0" smtClean="0">
                <a:solidFill>
                  <a:srgbClr val="FF0000"/>
                </a:solidFill>
                <a:latin typeface="Verdana" pitchFamily="34" charset="0"/>
                <a:ea typeface="+mn-ea"/>
              </a:rPr>
              <a:t>WORK</a:t>
            </a:r>
            <a:endParaRPr lang="en-GB" sz="1600" dirty="0">
              <a:solidFill>
                <a:srgbClr val="FF0000"/>
              </a:solidFill>
              <a:latin typeface="Verdana" pitchFamily="34" charset="0"/>
              <a:ea typeface="+mn-ea"/>
            </a:endParaRPr>
          </a:p>
        </p:txBody>
      </p:sp>
      <p:sp>
        <p:nvSpPr>
          <p:cNvPr id="46" name="AutoShape 11"/>
          <p:cNvSpPr>
            <a:spLocks noChangeArrowheads="1"/>
          </p:cNvSpPr>
          <p:nvPr/>
        </p:nvSpPr>
        <p:spPr bwMode="auto">
          <a:xfrm>
            <a:off x="6877050" y="922315"/>
            <a:ext cx="1119375" cy="419123"/>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auto">
              <a:spcBef>
                <a:spcPts val="0"/>
              </a:spcBef>
              <a:spcAft>
                <a:spcPts val="0"/>
              </a:spcAft>
            </a:pPr>
            <a:r>
              <a:rPr lang="en-GB" sz="1600" dirty="0" smtClean="0">
                <a:solidFill>
                  <a:srgbClr val="FF0000"/>
                </a:solidFill>
                <a:latin typeface="Verdana" pitchFamily="34" charset="0"/>
                <a:ea typeface="+mn-ea"/>
              </a:rPr>
              <a:t>MONEY</a:t>
            </a:r>
            <a:endParaRPr lang="en-GB" sz="1600" dirty="0">
              <a:solidFill>
                <a:srgbClr val="FF0000"/>
              </a:solidFill>
              <a:latin typeface="Verdana" pitchFamily="34" charset="0"/>
              <a:ea typeface="+mn-ea"/>
            </a:endParaRPr>
          </a:p>
        </p:txBody>
      </p:sp>
      <p:sp>
        <p:nvSpPr>
          <p:cNvPr id="47" name="AutoShape 11"/>
          <p:cNvSpPr>
            <a:spLocks noChangeArrowheads="1"/>
          </p:cNvSpPr>
          <p:nvPr/>
        </p:nvSpPr>
        <p:spPr bwMode="auto">
          <a:xfrm>
            <a:off x="6877049" y="1425552"/>
            <a:ext cx="1119375" cy="419123"/>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auto">
              <a:spcBef>
                <a:spcPts val="0"/>
              </a:spcBef>
              <a:spcAft>
                <a:spcPts val="0"/>
              </a:spcAft>
            </a:pPr>
            <a:r>
              <a:rPr lang="en-GB" sz="1600" dirty="0" smtClean="0">
                <a:solidFill>
                  <a:srgbClr val="FF0000"/>
                </a:solidFill>
                <a:latin typeface="Verdana" pitchFamily="34" charset="0"/>
                <a:ea typeface="+mn-ea"/>
              </a:rPr>
              <a:t>POWER</a:t>
            </a:r>
            <a:endParaRPr lang="en-GB" sz="1600" dirty="0">
              <a:solidFill>
                <a:srgbClr val="FF0000"/>
              </a:solidFill>
              <a:latin typeface="Verdana" pitchFamily="34" charset="0"/>
              <a:ea typeface="+mn-ea"/>
            </a:endParaRPr>
          </a:p>
        </p:txBody>
      </p:sp>
      <p:sp>
        <p:nvSpPr>
          <p:cNvPr id="48" name="AutoShape 11"/>
          <p:cNvSpPr>
            <a:spLocks noChangeArrowheads="1"/>
          </p:cNvSpPr>
          <p:nvPr/>
        </p:nvSpPr>
        <p:spPr bwMode="auto">
          <a:xfrm>
            <a:off x="6892425" y="1958170"/>
            <a:ext cx="1119375" cy="419123"/>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auto">
              <a:spcBef>
                <a:spcPts val="0"/>
              </a:spcBef>
              <a:spcAft>
                <a:spcPts val="0"/>
              </a:spcAft>
            </a:pPr>
            <a:r>
              <a:rPr lang="en-GB" sz="1600" dirty="0" smtClean="0">
                <a:solidFill>
                  <a:srgbClr val="FF0000"/>
                </a:solidFill>
                <a:latin typeface="Verdana" pitchFamily="34" charset="0"/>
                <a:ea typeface="+mn-ea"/>
              </a:rPr>
              <a:t>THINGS</a:t>
            </a:r>
            <a:endParaRPr lang="en-GB" sz="1600" dirty="0">
              <a:solidFill>
                <a:srgbClr val="FF0000"/>
              </a:solidFill>
              <a:latin typeface="Verdana" pitchFamily="34" charset="0"/>
              <a:ea typeface="+mn-ea"/>
            </a:endParaRPr>
          </a:p>
        </p:txBody>
      </p:sp>
      <p:grpSp>
        <p:nvGrpSpPr>
          <p:cNvPr id="49" name="Group 25"/>
          <p:cNvGrpSpPr>
            <a:grpSpLocks/>
          </p:cNvGrpSpPr>
          <p:nvPr/>
        </p:nvGrpSpPr>
        <p:grpSpPr bwMode="auto">
          <a:xfrm>
            <a:off x="1763712" y="699247"/>
            <a:ext cx="4681538" cy="1800225"/>
            <a:chOff x="1156" y="2976"/>
            <a:chExt cx="2949" cy="1134"/>
          </a:xfrm>
        </p:grpSpPr>
        <p:sp>
          <p:nvSpPr>
            <p:cNvPr id="50" name="AutoShape 26"/>
            <p:cNvSpPr>
              <a:spLocks noChangeArrowheads="1"/>
            </p:cNvSpPr>
            <p:nvPr/>
          </p:nvSpPr>
          <p:spPr bwMode="auto">
            <a:xfrm>
              <a:off x="1565" y="3748"/>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dirty="0">
                  <a:solidFill>
                    <a:srgbClr val="FF0000"/>
                  </a:solidFill>
                  <a:latin typeface="Verdana" pitchFamily="34" charset="0"/>
                </a:rPr>
                <a:t>Miracles</a:t>
              </a:r>
            </a:p>
          </p:txBody>
        </p:sp>
        <p:sp>
          <p:nvSpPr>
            <p:cNvPr id="51" name="AutoShape 27"/>
            <p:cNvSpPr>
              <a:spLocks noChangeArrowheads="1"/>
            </p:cNvSpPr>
            <p:nvPr/>
          </p:nvSpPr>
          <p:spPr bwMode="auto">
            <a:xfrm>
              <a:off x="1202" y="3385"/>
              <a:ext cx="635"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Jesus Works</a:t>
              </a:r>
            </a:p>
          </p:txBody>
        </p:sp>
        <p:sp>
          <p:nvSpPr>
            <p:cNvPr id="52" name="AutoShape 28"/>
            <p:cNvSpPr>
              <a:spLocks noChangeArrowheads="1"/>
            </p:cNvSpPr>
            <p:nvPr/>
          </p:nvSpPr>
          <p:spPr bwMode="auto">
            <a:xfrm>
              <a:off x="3379" y="3385"/>
              <a:ext cx="726"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Greater Works</a:t>
              </a:r>
            </a:p>
          </p:txBody>
        </p:sp>
        <p:sp>
          <p:nvSpPr>
            <p:cNvPr id="53" name="AutoShape 29"/>
            <p:cNvSpPr>
              <a:spLocks noChangeArrowheads="1"/>
            </p:cNvSpPr>
            <p:nvPr/>
          </p:nvSpPr>
          <p:spPr bwMode="auto">
            <a:xfrm>
              <a:off x="3379" y="3702"/>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Healing</a:t>
              </a:r>
            </a:p>
          </p:txBody>
        </p:sp>
        <p:sp>
          <p:nvSpPr>
            <p:cNvPr id="54" name="AutoShape 30"/>
            <p:cNvSpPr>
              <a:spLocks noChangeArrowheads="1"/>
            </p:cNvSpPr>
            <p:nvPr/>
          </p:nvSpPr>
          <p:spPr bwMode="auto">
            <a:xfrm>
              <a:off x="3379" y="2976"/>
              <a:ext cx="454" cy="227"/>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Signs &amp;</a:t>
              </a:r>
              <a:br>
                <a:rPr lang="en-GB" altLang="en-US" sz="1200">
                  <a:solidFill>
                    <a:srgbClr val="FF0000"/>
                  </a:solidFill>
                  <a:latin typeface="Verdana" pitchFamily="34" charset="0"/>
                </a:rPr>
              </a:br>
              <a:r>
                <a:rPr lang="en-GB" altLang="en-US" sz="1200">
                  <a:solidFill>
                    <a:srgbClr val="FF0000"/>
                  </a:solidFill>
                  <a:latin typeface="Verdana" pitchFamily="34" charset="0"/>
                </a:rPr>
                <a:t>Wonders</a:t>
              </a:r>
            </a:p>
          </p:txBody>
        </p:sp>
        <p:sp>
          <p:nvSpPr>
            <p:cNvPr id="55" name="AutoShape 31"/>
            <p:cNvSpPr>
              <a:spLocks noChangeArrowheads="1"/>
            </p:cNvSpPr>
            <p:nvPr/>
          </p:nvSpPr>
          <p:spPr bwMode="auto">
            <a:xfrm>
              <a:off x="1156" y="2976"/>
              <a:ext cx="726"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Deliverance</a:t>
              </a:r>
            </a:p>
          </p:txBody>
        </p:sp>
        <p:sp>
          <p:nvSpPr>
            <p:cNvPr id="56" name="AutoShape 32"/>
            <p:cNvSpPr>
              <a:spLocks noChangeArrowheads="1"/>
            </p:cNvSpPr>
            <p:nvPr/>
          </p:nvSpPr>
          <p:spPr bwMode="auto">
            <a:xfrm>
              <a:off x="2290" y="3884"/>
              <a:ext cx="726" cy="226"/>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Supernatural</a:t>
              </a:r>
              <a:br>
                <a:rPr lang="en-GB" altLang="en-US" sz="1200">
                  <a:solidFill>
                    <a:srgbClr val="FF0000"/>
                  </a:solidFill>
                  <a:latin typeface="Verdana" pitchFamily="34" charset="0"/>
                </a:rPr>
              </a:br>
              <a:r>
                <a:rPr lang="en-GB" altLang="en-US" sz="1200">
                  <a:solidFill>
                    <a:srgbClr val="FF0000"/>
                  </a:solidFill>
                  <a:latin typeface="Verdana" pitchFamily="34" charset="0"/>
                </a:rPr>
                <a:t>Works</a:t>
              </a:r>
            </a:p>
          </p:txBody>
        </p:sp>
      </p:grpSp>
    </p:spTree>
    <p:extLst>
      <p:ext uri="{BB962C8B-B14F-4D97-AF65-F5344CB8AC3E}">
        <p14:creationId xmlns:p14="http://schemas.microsoft.com/office/powerpoint/2010/main" val="267632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47878"/>
                                        </p:tgtEl>
                                        <p:attrNameLst>
                                          <p:attrName>style.visibility</p:attrName>
                                        </p:attrNameLst>
                                      </p:cBhvr>
                                      <p:to>
                                        <p:strVal val="visible"/>
                                      </p:to>
                                    </p:set>
                                    <p:animEffect transition="in" filter="blinds(horizontal)">
                                      <p:cBhvr>
                                        <p:cTn id="7" dur="500"/>
                                        <p:tgtEl>
                                          <p:spTgt spid="8478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47875">
                                            <p:txEl>
                                              <p:pRg st="1" end="1"/>
                                            </p:txEl>
                                          </p:spTgt>
                                        </p:tgtEl>
                                        <p:attrNameLst>
                                          <p:attrName>style.visibility</p:attrName>
                                        </p:attrNameLst>
                                      </p:cBhvr>
                                      <p:to>
                                        <p:strVal val="visible"/>
                                      </p:to>
                                    </p:set>
                                    <p:animEffect transition="in" filter="blinds(horizontal)">
                                      <p:cBhvr>
                                        <p:cTn id="24" dur="500"/>
                                        <p:tgtEl>
                                          <p:spTgt spid="84787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47921"/>
                                        </p:tgtEl>
                                        <p:attrNameLst>
                                          <p:attrName>style.visibility</p:attrName>
                                        </p:attrNameLst>
                                      </p:cBhvr>
                                      <p:to>
                                        <p:strVal val="visible"/>
                                      </p:to>
                                    </p:set>
                                    <p:animEffect transition="in" filter="blinds(horizontal)">
                                      <p:cBhvr>
                                        <p:cTn id="29" dur="500"/>
                                        <p:tgtEl>
                                          <p:spTgt spid="8479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0" nodeType="clickEffect">
                                  <p:stCondLst>
                                    <p:cond delay="0"/>
                                  </p:stCondLst>
                                  <p:childTnLst>
                                    <p:animEffect transition="out" filter="blinds(horizontal)">
                                      <p:cBhvr>
                                        <p:cTn id="33" dur="500"/>
                                        <p:tgtEl>
                                          <p:spTgt spid="847892"/>
                                        </p:tgtEl>
                                      </p:cBhvr>
                                    </p:animEffect>
                                    <p:set>
                                      <p:cBhvr>
                                        <p:cTn id="34" dur="1" fill="hold">
                                          <p:stCondLst>
                                            <p:cond delay="499"/>
                                          </p:stCondLst>
                                        </p:cTn>
                                        <p:tgtEl>
                                          <p:spTgt spid="84789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847920"/>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8479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47918"/>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847901"/>
                                        </p:tgtEl>
                                        <p:attrNameLst>
                                          <p:attrName>style.visibility</p:attrName>
                                        </p:attrNameLst>
                                      </p:cBhvr>
                                      <p:to>
                                        <p:strVal val="visible"/>
                                      </p:to>
                                    </p:set>
                                    <p:animEffect transition="in" filter="blinds(horizontal)">
                                      <p:cBhvr>
                                        <p:cTn id="43" dur="500"/>
                                        <p:tgtEl>
                                          <p:spTgt spid="847901"/>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847895"/>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847902"/>
                                        </p:tgtEl>
                                        <p:attrNameLst>
                                          <p:attrName>style.visibility</p:attrName>
                                        </p:attrNameLst>
                                      </p:cBhvr>
                                      <p:to>
                                        <p:strVal val="visible"/>
                                      </p:to>
                                    </p:set>
                                    <p:animEffect transition="in" filter="blinds(horizontal)">
                                      <p:cBhvr>
                                        <p:cTn id="50" dur="500"/>
                                        <p:tgtEl>
                                          <p:spTgt spid="8479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47893"/>
                                        </p:tgtEl>
                                        <p:attrNameLst>
                                          <p:attrName>style.visibility</p:attrName>
                                        </p:attrNameLst>
                                      </p:cBhvr>
                                      <p:to>
                                        <p:strVal val="visible"/>
                                      </p:to>
                                    </p:set>
                                    <p:animEffect transition="in" filter="blinds(horizontal)">
                                      <p:cBhvr>
                                        <p:cTn id="55" dur="500"/>
                                        <p:tgtEl>
                                          <p:spTgt spid="84789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nodeType="clickEffect">
                                  <p:stCondLst>
                                    <p:cond delay="0"/>
                                  </p:stCondLst>
                                  <p:childTnLst>
                                    <p:animEffect transition="out" filter="blinds(horizontal)">
                                      <p:cBhvr>
                                        <p:cTn id="59" dur="500"/>
                                        <p:tgtEl>
                                          <p:spTgt spid="847878"/>
                                        </p:tgtEl>
                                      </p:cBhvr>
                                    </p:animEffect>
                                    <p:set>
                                      <p:cBhvr>
                                        <p:cTn id="60" dur="1" fill="hold">
                                          <p:stCondLst>
                                            <p:cond delay="499"/>
                                          </p:stCondLst>
                                        </p:cTn>
                                        <p:tgtEl>
                                          <p:spTgt spid="84787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847874">
                                            <p:txEl>
                                              <p:pRg st="0" end="0"/>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847921"/>
                                        </p:tgtEl>
                                      </p:cBhvr>
                                    </p:animEffect>
                                    <p:set>
                                      <p:cBhvr>
                                        <p:cTn id="69" dur="1" fill="hold">
                                          <p:stCondLst>
                                            <p:cond delay="499"/>
                                          </p:stCondLst>
                                        </p:cTn>
                                        <p:tgtEl>
                                          <p:spTgt spid="847921"/>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847875">
                                            <p:txEl>
                                              <p:pRg st="1" end="1"/>
                                            </p:txEl>
                                          </p:spTgt>
                                        </p:tgtEl>
                                      </p:cBhvr>
                                    </p:animEffect>
                                    <p:set>
                                      <p:cBhvr>
                                        <p:cTn id="72" dur="1" fill="hold">
                                          <p:stCondLst>
                                            <p:cond delay="499"/>
                                          </p:stCondLst>
                                        </p:cTn>
                                        <p:tgtEl>
                                          <p:spTgt spid="847875">
                                            <p:txEl>
                                              <p:pRg st="1" end="1"/>
                                            </p:txEl>
                                          </p:spTgt>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847913"/>
                                        </p:tgtEl>
                                        <p:attrNameLst>
                                          <p:attrName>style.visibility</p:attrName>
                                        </p:attrNameLst>
                                      </p:cBhvr>
                                      <p:to>
                                        <p:strVal val="visible"/>
                                      </p:to>
                                    </p:set>
                                    <p:animEffect transition="in" filter="blinds(horizontal)">
                                      <p:cBhvr>
                                        <p:cTn id="77" dur="500"/>
                                        <p:tgtEl>
                                          <p:spTgt spid="8479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linds(horizontal)">
                                      <p:cBhvr>
                                        <p:cTn id="82" dur="500"/>
                                        <p:tgtEl>
                                          <p:spTgt spid="49"/>
                                        </p:tgtEl>
                                      </p:cBhvr>
                                    </p:animEffect>
                                  </p:childTnLst>
                                </p:cTn>
                              </p:par>
                              <p:par>
                                <p:cTn id="83" presetID="3" presetClass="entr" presetSubtype="1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blinds(horizontal)">
                                      <p:cBhvr>
                                        <p:cTn id="85" dur="500"/>
                                        <p:tgtEl>
                                          <p:spTgt spid="49"/>
                                        </p:tgtEl>
                                      </p:cBhvr>
                                    </p:animEffect>
                                  </p:childTnLst>
                                </p:cTn>
                              </p:par>
                              <p:par>
                                <p:cTn id="86" presetID="3" presetClass="entr" presetSubtype="10"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blinds(horizontal)">
                                      <p:cBhvr>
                                        <p:cTn id="8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build="p"/>
      <p:bldP spid="847892" grpId="0" animBg="1"/>
      <p:bldP spid="847893" grpId="0" animBg="1"/>
      <p:bldP spid="847895" grpId="0" animBg="1"/>
      <p:bldP spid="847901" grpId="0" animBg="1"/>
      <p:bldP spid="847918" grpId="0" animBg="1"/>
      <p:bldP spid="847919" grpId="0" animBg="1"/>
      <p:bldP spid="847920" grpId="0" animBg="1"/>
      <p:bldP spid="847921" grpId="0" animBg="1"/>
      <p:bldP spid="847921" grpId="1" animBg="1"/>
      <p:bldP spid="44" grpId="0" animBg="1"/>
      <p:bldP spid="45" grpId="0" animBg="1"/>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48898" name="AutoShape 2"/>
          <p:cNvSpPr>
            <a:spLocks noChangeArrowheads="1"/>
          </p:cNvSpPr>
          <p:nvPr/>
        </p:nvSpPr>
        <p:spPr bwMode="auto">
          <a:xfrm>
            <a:off x="3276600" y="188913"/>
            <a:ext cx="1655763" cy="79216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Heavenly</a:t>
            </a:r>
            <a:br>
              <a:rPr lang="en-GB" altLang="en-US">
                <a:solidFill>
                  <a:srgbClr val="000000"/>
                </a:solidFill>
                <a:latin typeface="Verdana" pitchFamily="34" charset="0"/>
              </a:rPr>
            </a:br>
            <a:r>
              <a:rPr lang="en-GB" altLang="en-US">
                <a:solidFill>
                  <a:srgbClr val="000000"/>
                </a:solidFill>
                <a:latin typeface="Verdana" pitchFamily="34" charset="0"/>
              </a:rPr>
              <a:t>Realm</a:t>
            </a:r>
          </a:p>
        </p:txBody>
      </p:sp>
      <p:sp>
        <p:nvSpPr>
          <p:cNvPr id="848899" name="AutoShape 3"/>
          <p:cNvSpPr>
            <a:spLocks noChangeArrowheads="1"/>
          </p:cNvSpPr>
          <p:nvPr/>
        </p:nvSpPr>
        <p:spPr bwMode="auto">
          <a:xfrm>
            <a:off x="2124075" y="1557338"/>
            <a:ext cx="4176713" cy="1150937"/>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Spirit – Father/Son/Spirit</a:t>
            </a:r>
          </a:p>
          <a:p>
            <a:pPr algn="ctr"/>
            <a:r>
              <a:rPr lang="en-GB" altLang="en-US" b="1">
                <a:solidFill>
                  <a:srgbClr val="000000"/>
                </a:solidFill>
                <a:latin typeface="Verdana" pitchFamily="34" charset="0"/>
              </a:rPr>
              <a:t/>
            </a:r>
            <a:br>
              <a:rPr lang="en-GB" altLang="en-US" b="1">
                <a:solidFill>
                  <a:srgbClr val="000000"/>
                </a:solidFill>
                <a:latin typeface="Verdana" pitchFamily="34" charset="0"/>
              </a:rPr>
            </a:br>
            <a:r>
              <a:rPr lang="en-GB" altLang="en-US">
                <a:solidFill>
                  <a:srgbClr val="000000"/>
                </a:solidFill>
                <a:latin typeface="Verdana" pitchFamily="34" charset="0"/>
              </a:rPr>
              <a:t>Glory of God is in us &amp; through us</a:t>
            </a:r>
          </a:p>
          <a:p>
            <a:pPr algn="ctr"/>
            <a:r>
              <a:rPr lang="en-GB" altLang="en-US">
                <a:solidFill>
                  <a:srgbClr val="000000"/>
                </a:solidFill>
                <a:latin typeface="Verdana" pitchFamily="34" charset="0"/>
              </a:rPr>
              <a:t>9 Spiritual Senses</a:t>
            </a:r>
          </a:p>
        </p:txBody>
      </p:sp>
      <p:sp>
        <p:nvSpPr>
          <p:cNvPr id="848900" name="AutoShape 4"/>
          <p:cNvSpPr>
            <a:spLocks noChangeArrowheads="1"/>
          </p:cNvSpPr>
          <p:nvPr/>
        </p:nvSpPr>
        <p:spPr bwMode="auto">
          <a:xfrm>
            <a:off x="3203575" y="3357563"/>
            <a:ext cx="1727200" cy="79216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Soul</a:t>
            </a:r>
            <a:br>
              <a:rPr lang="en-GB" altLang="en-US">
                <a:solidFill>
                  <a:srgbClr val="000000"/>
                </a:solidFill>
                <a:latin typeface="Verdana" pitchFamily="34" charset="0"/>
              </a:rPr>
            </a:br>
            <a:r>
              <a:rPr lang="en-GB" altLang="en-US">
                <a:solidFill>
                  <a:srgbClr val="000000"/>
                </a:solidFill>
                <a:latin typeface="Verdana" pitchFamily="34" charset="0"/>
              </a:rPr>
              <a:t>7 Senses</a:t>
            </a:r>
          </a:p>
        </p:txBody>
      </p:sp>
      <p:sp>
        <p:nvSpPr>
          <p:cNvPr id="848901" name="Line 5"/>
          <p:cNvSpPr>
            <a:spLocks noChangeShapeType="1"/>
          </p:cNvSpPr>
          <p:nvPr/>
        </p:nvSpPr>
        <p:spPr bwMode="auto">
          <a:xfrm>
            <a:off x="4067175" y="981075"/>
            <a:ext cx="0" cy="574675"/>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02" name="Line 6"/>
          <p:cNvSpPr>
            <a:spLocks noChangeShapeType="1"/>
          </p:cNvSpPr>
          <p:nvPr/>
        </p:nvSpPr>
        <p:spPr bwMode="auto">
          <a:xfrm>
            <a:off x="4067175" y="2708275"/>
            <a:ext cx="0" cy="64770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03" name="Line 7"/>
          <p:cNvSpPr>
            <a:spLocks noChangeShapeType="1"/>
          </p:cNvSpPr>
          <p:nvPr/>
        </p:nvSpPr>
        <p:spPr bwMode="auto">
          <a:xfrm>
            <a:off x="4140200" y="4149725"/>
            <a:ext cx="0" cy="86360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nvGrpSpPr>
          <p:cNvPr id="848904" name="Group 8"/>
          <p:cNvGrpSpPr>
            <a:grpSpLocks/>
          </p:cNvGrpSpPr>
          <p:nvPr/>
        </p:nvGrpSpPr>
        <p:grpSpPr bwMode="auto">
          <a:xfrm>
            <a:off x="2988468" y="4957527"/>
            <a:ext cx="2447925" cy="1293813"/>
            <a:chOff x="1837" y="3505"/>
            <a:chExt cx="1542" cy="815"/>
          </a:xfrm>
        </p:grpSpPr>
        <p:sp>
          <p:nvSpPr>
            <p:cNvPr id="848905" name="Line 9"/>
            <p:cNvSpPr>
              <a:spLocks noChangeShapeType="1"/>
            </p:cNvSpPr>
            <p:nvPr/>
          </p:nvSpPr>
          <p:spPr bwMode="auto">
            <a:xfrm flipH="1" flipV="1">
              <a:off x="1898" y="3628"/>
              <a:ext cx="182" cy="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06" name="Line 10"/>
            <p:cNvSpPr>
              <a:spLocks noChangeShapeType="1"/>
            </p:cNvSpPr>
            <p:nvPr/>
          </p:nvSpPr>
          <p:spPr bwMode="auto">
            <a:xfrm flipH="1" flipV="1">
              <a:off x="1882" y="3793"/>
              <a:ext cx="182" cy="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07" name="Line 11"/>
            <p:cNvSpPr>
              <a:spLocks noChangeShapeType="1"/>
            </p:cNvSpPr>
            <p:nvPr/>
          </p:nvSpPr>
          <p:spPr bwMode="auto">
            <a:xfrm flipH="1">
              <a:off x="1882" y="4110"/>
              <a:ext cx="182" cy="9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08" name="Line 12"/>
            <p:cNvSpPr>
              <a:spLocks noChangeShapeType="1"/>
            </p:cNvSpPr>
            <p:nvPr/>
          </p:nvSpPr>
          <p:spPr bwMode="auto">
            <a:xfrm flipH="1" flipV="1">
              <a:off x="1837" y="3974"/>
              <a:ext cx="227"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09" name="Line 13"/>
            <p:cNvSpPr>
              <a:spLocks noChangeShapeType="1"/>
            </p:cNvSpPr>
            <p:nvPr/>
          </p:nvSpPr>
          <p:spPr bwMode="auto">
            <a:xfrm flipH="1" flipV="1">
              <a:off x="3151" y="3949"/>
              <a:ext cx="227"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0" name="Line 14"/>
            <p:cNvSpPr>
              <a:spLocks noChangeShapeType="1"/>
            </p:cNvSpPr>
            <p:nvPr/>
          </p:nvSpPr>
          <p:spPr bwMode="auto">
            <a:xfrm flipH="1">
              <a:off x="3152" y="3657"/>
              <a:ext cx="227" cy="9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1" name="Line 15"/>
            <p:cNvSpPr>
              <a:spLocks noChangeShapeType="1"/>
            </p:cNvSpPr>
            <p:nvPr/>
          </p:nvSpPr>
          <p:spPr bwMode="auto">
            <a:xfrm flipH="1" flipV="1">
              <a:off x="3152" y="4110"/>
              <a:ext cx="227" cy="9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2" name="Line 16"/>
            <p:cNvSpPr>
              <a:spLocks noChangeShapeType="1"/>
            </p:cNvSpPr>
            <p:nvPr/>
          </p:nvSpPr>
          <p:spPr bwMode="auto">
            <a:xfrm flipV="1">
              <a:off x="3062" y="3521"/>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3" name="Line 17"/>
            <p:cNvSpPr>
              <a:spLocks noChangeShapeType="1"/>
            </p:cNvSpPr>
            <p:nvPr/>
          </p:nvSpPr>
          <p:spPr bwMode="auto">
            <a:xfrm flipV="1">
              <a:off x="2835" y="3505"/>
              <a:ext cx="45" cy="19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4" name="Line 18"/>
            <p:cNvSpPr>
              <a:spLocks noChangeShapeType="1"/>
            </p:cNvSpPr>
            <p:nvPr/>
          </p:nvSpPr>
          <p:spPr bwMode="auto">
            <a:xfrm flipH="1" flipV="1">
              <a:off x="2336" y="3521"/>
              <a:ext cx="90"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5" name="Line 19"/>
            <p:cNvSpPr>
              <a:spLocks noChangeShapeType="1"/>
            </p:cNvSpPr>
            <p:nvPr/>
          </p:nvSpPr>
          <p:spPr bwMode="auto">
            <a:xfrm flipH="1" flipV="1">
              <a:off x="2109" y="3521"/>
              <a:ext cx="91"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6" name="AutoShape 20"/>
            <p:cNvSpPr>
              <a:spLocks noChangeArrowheads="1"/>
            </p:cNvSpPr>
            <p:nvPr/>
          </p:nvSpPr>
          <p:spPr bwMode="auto">
            <a:xfrm>
              <a:off x="2064" y="3657"/>
              <a:ext cx="1088" cy="499"/>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400">
                  <a:solidFill>
                    <a:srgbClr val="FF0000"/>
                  </a:solidFill>
                  <a:latin typeface="Verdana" pitchFamily="34" charset="0"/>
                </a:rPr>
                <a:t>Body - 5 Senses</a:t>
              </a:r>
              <a:br>
                <a:rPr lang="en-GB" altLang="en-US" sz="1400">
                  <a:solidFill>
                    <a:srgbClr val="FF0000"/>
                  </a:solidFill>
                  <a:latin typeface="Verdana" pitchFamily="34" charset="0"/>
                </a:rPr>
              </a:br>
              <a:r>
                <a:rPr lang="en-GB" altLang="en-US" sz="1400">
                  <a:solidFill>
                    <a:srgbClr val="FF0000"/>
                  </a:solidFill>
                  <a:latin typeface="Verdana" pitchFamily="34" charset="0"/>
                </a:rPr>
                <a:t>Manifest Presence</a:t>
              </a:r>
              <a:br>
                <a:rPr lang="en-GB" altLang="en-US" sz="1400">
                  <a:solidFill>
                    <a:srgbClr val="FF0000"/>
                  </a:solidFill>
                  <a:latin typeface="Verdana" pitchFamily="34" charset="0"/>
                </a:rPr>
              </a:br>
              <a:r>
                <a:rPr lang="en-GB" altLang="en-US" sz="1400">
                  <a:solidFill>
                    <a:srgbClr val="FF0000"/>
                  </a:solidFill>
                  <a:latin typeface="Verdana" pitchFamily="34" charset="0"/>
                </a:rPr>
                <a:t>of God</a:t>
              </a:r>
            </a:p>
          </p:txBody>
        </p:sp>
        <p:sp>
          <p:nvSpPr>
            <p:cNvPr id="848917" name="Line 21"/>
            <p:cNvSpPr>
              <a:spLocks noChangeShapeType="1"/>
            </p:cNvSpPr>
            <p:nvPr/>
          </p:nvSpPr>
          <p:spPr bwMode="auto">
            <a:xfrm flipH="1" flipV="1">
              <a:off x="3061" y="4156"/>
              <a:ext cx="91" cy="16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8" name="Line 22"/>
            <p:cNvSpPr>
              <a:spLocks noChangeShapeType="1"/>
            </p:cNvSpPr>
            <p:nvPr/>
          </p:nvSpPr>
          <p:spPr bwMode="auto">
            <a:xfrm flipV="1">
              <a:off x="2200" y="4139"/>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19" name="Line 23"/>
            <p:cNvSpPr>
              <a:spLocks noChangeShapeType="1"/>
            </p:cNvSpPr>
            <p:nvPr/>
          </p:nvSpPr>
          <p:spPr bwMode="auto">
            <a:xfrm flipH="1" flipV="1">
              <a:off x="2835" y="4156"/>
              <a:ext cx="45" cy="16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8920" name="Line 24"/>
            <p:cNvSpPr>
              <a:spLocks noChangeShapeType="1"/>
            </p:cNvSpPr>
            <p:nvPr/>
          </p:nvSpPr>
          <p:spPr bwMode="auto">
            <a:xfrm flipV="1">
              <a:off x="2472" y="4139"/>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grpSp>
        <p:nvGrpSpPr>
          <p:cNvPr id="848921" name="Group 25"/>
          <p:cNvGrpSpPr>
            <a:grpSpLocks/>
          </p:cNvGrpSpPr>
          <p:nvPr/>
        </p:nvGrpSpPr>
        <p:grpSpPr bwMode="auto">
          <a:xfrm>
            <a:off x="1835150" y="4724400"/>
            <a:ext cx="4681538" cy="1800225"/>
            <a:chOff x="1156" y="2976"/>
            <a:chExt cx="2949" cy="1134"/>
          </a:xfrm>
        </p:grpSpPr>
        <p:sp>
          <p:nvSpPr>
            <p:cNvPr id="848922" name="AutoShape 26"/>
            <p:cNvSpPr>
              <a:spLocks noChangeArrowheads="1"/>
            </p:cNvSpPr>
            <p:nvPr/>
          </p:nvSpPr>
          <p:spPr bwMode="auto">
            <a:xfrm>
              <a:off x="1565" y="3748"/>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Miracles</a:t>
              </a:r>
            </a:p>
          </p:txBody>
        </p:sp>
        <p:sp>
          <p:nvSpPr>
            <p:cNvPr id="848923" name="AutoShape 27"/>
            <p:cNvSpPr>
              <a:spLocks noChangeArrowheads="1"/>
            </p:cNvSpPr>
            <p:nvPr/>
          </p:nvSpPr>
          <p:spPr bwMode="auto">
            <a:xfrm>
              <a:off x="1202" y="3385"/>
              <a:ext cx="635"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Jesus Works</a:t>
              </a:r>
            </a:p>
          </p:txBody>
        </p:sp>
        <p:sp>
          <p:nvSpPr>
            <p:cNvPr id="848924" name="AutoShape 28"/>
            <p:cNvSpPr>
              <a:spLocks noChangeArrowheads="1"/>
            </p:cNvSpPr>
            <p:nvPr/>
          </p:nvSpPr>
          <p:spPr bwMode="auto">
            <a:xfrm>
              <a:off x="3379" y="3385"/>
              <a:ext cx="726"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Greater Works</a:t>
              </a:r>
            </a:p>
          </p:txBody>
        </p:sp>
        <p:sp>
          <p:nvSpPr>
            <p:cNvPr id="848925" name="AutoShape 29"/>
            <p:cNvSpPr>
              <a:spLocks noChangeArrowheads="1"/>
            </p:cNvSpPr>
            <p:nvPr/>
          </p:nvSpPr>
          <p:spPr bwMode="auto">
            <a:xfrm>
              <a:off x="3379" y="3702"/>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Healing</a:t>
              </a:r>
            </a:p>
          </p:txBody>
        </p:sp>
        <p:sp>
          <p:nvSpPr>
            <p:cNvPr id="848926" name="AutoShape 30"/>
            <p:cNvSpPr>
              <a:spLocks noChangeArrowheads="1"/>
            </p:cNvSpPr>
            <p:nvPr/>
          </p:nvSpPr>
          <p:spPr bwMode="auto">
            <a:xfrm>
              <a:off x="3379" y="2976"/>
              <a:ext cx="454" cy="227"/>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Signs &amp;</a:t>
              </a:r>
              <a:br>
                <a:rPr lang="en-GB" altLang="en-US" sz="1200">
                  <a:solidFill>
                    <a:srgbClr val="FF0000"/>
                  </a:solidFill>
                  <a:latin typeface="Verdana" pitchFamily="34" charset="0"/>
                </a:rPr>
              </a:br>
              <a:r>
                <a:rPr lang="en-GB" altLang="en-US" sz="1200">
                  <a:solidFill>
                    <a:srgbClr val="FF0000"/>
                  </a:solidFill>
                  <a:latin typeface="Verdana" pitchFamily="34" charset="0"/>
                </a:rPr>
                <a:t>Wonders</a:t>
              </a:r>
            </a:p>
          </p:txBody>
        </p:sp>
        <p:sp>
          <p:nvSpPr>
            <p:cNvPr id="848927" name="AutoShape 31"/>
            <p:cNvSpPr>
              <a:spLocks noChangeArrowheads="1"/>
            </p:cNvSpPr>
            <p:nvPr/>
          </p:nvSpPr>
          <p:spPr bwMode="auto">
            <a:xfrm>
              <a:off x="1156" y="2976"/>
              <a:ext cx="726"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Deliverance</a:t>
              </a:r>
            </a:p>
          </p:txBody>
        </p:sp>
        <p:sp>
          <p:nvSpPr>
            <p:cNvPr id="848928" name="AutoShape 32"/>
            <p:cNvSpPr>
              <a:spLocks noChangeArrowheads="1"/>
            </p:cNvSpPr>
            <p:nvPr/>
          </p:nvSpPr>
          <p:spPr bwMode="auto">
            <a:xfrm>
              <a:off x="2290" y="3884"/>
              <a:ext cx="726" cy="226"/>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Supernatural</a:t>
              </a:r>
              <a:br>
                <a:rPr lang="en-GB" altLang="en-US" sz="1200">
                  <a:solidFill>
                    <a:srgbClr val="FF0000"/>
                  </a:solidFill>
                  <a:latin typeface="Verdana" pitchFamily="34" charset="0"/>
                </a:rPr>
              </a:br>
              <a:r>
                <a:rPr lang="en-GB" altLang="en-US" sz="1200">
                  <a:solidFill>
                    <a:srgbClr val="FF0000"/>
                  </a:solidFill>
                  <a:latin typeface="Verdana" pitchFamily="34" charset="0"/>
                </a:rPr>
                <a:t>Works</a:t>
              </a:r>
            </a:p>
          </p:txBody>
        </p:sp>
      </p:grpSp>
      <p:sp>
        <p:nvSpPr>
          <p:cNvPr id="848929" name="AutoShape 33"/>
          <p:cNvSpPr>
            <a:spLocks noChangeArrowheads="1"/>
          </p:cNvSpPr>
          <p:nvPr/>
        </p:nvSpPr>
        <p:spPr bwMode="auto">
          <a:xfrm>
            <a:off x="7019925" y="1916113"/>
            <a:ext cx="1439863" cy="649287"/>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Born Again</a:t>
            </a:r>
            <a:br>
              <a:rPr lang="en-GB" altLang="en-US">
                <a:solidFill>
                  <a:srgbClr val="000000"/>
                </a:solidFill>
                <a:latin typeface="Verdana" pitchFamily="34" charset="0"/>
              </a:rPr>
            </a:br>
            <a:r>
              <a:rPr lang="en-GB" altLang="en-US">
                <a:solidFill>
                  <a:srgbClr val="000000"/>
                </a:solidFill>
                <a:latin typeface="Verdana" pitchFamily="34" charset="0"/>
              </a:rPr>
              <a:t>Resurrected</a:t>
            </a:r>
          </a:p>
        </p:txBody>
      </p:sp>
      <p:sp>
        <p:nvSpPr>
          <p:cNvPr id="848930" name="AutoShape 34"/>
          <p:cNvSpPr>
            <a:spLocks noChangeArrowheads="1"/>
          </p:cNvSpPr>
          <p:nvPr/>
        </p:nvSpPr>
        <p:spPr bwMode="auto">
          <a:xfrm>
            <a:off x="6443663" y="3500438"/>
            <a:ext cx="2447925" cy="865187"/>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Transformation</a:t>
            </a:r>
            <a:br>
              <a:rPr lang="en-GB" altLang="en-US">
                <a:solidFill>
                  <a:srgbClr val="000000"/>
                </a:solidFill>
                <a:latin typeface="Verdana" pitchFamily="34" charset="0"/>
              </a:rPr>
            </a:br>
            <a:r>
              <a:rPr lang="en-GB" altLang="en-US">
                <a:solidFill>
                  <a:srgbClr val="000000"/>
                </a:solidFill>
                <a:latin typeface="Verdana" pitchFamily="34" charset="0"/>
              </a:rPr>
              <a:t>Restored, Renewed</a:t>
            </a:r>
            <a:br>
              <a:rPr lang="en-GB" altLang="en-US">
                <a:solidFill>
                  <a:srgbClr val="000000"/>
                </a:solidFill>
                <a:latin typeface="Verdana" pitchFamily="34" charset="0"/>
              </a:rPr>
            </a:br>
            <a:r>
              <a:rPr lang="en-GB" altLang="en-US">
                <a:solidFill>
                  <a:srgbClr val="000000"/>
                </a:solidFill>
                <a:latin typeface="Verdana" pitchFamily="34" charset="0"/>
              </a:rPr>
              <a:t>to original state</a:t>
            </a:r>
          </a:p>
        </p:txBody>
      </p:sp>
      <p:sp>
        <p:nvSpPr>
          <p:cNvPr id="848931" name="AutoShape 35"/>
          <p:cNvSpPr>
            <a:spLocks noChangeArrowheads="1"/>
          </p:cNvSpPr>
          <p:nvPr/>
        </p:nvSpPr>
        <p:spPr bwMode="auto">
          <a:xfrm>
            <a:off x="7092950" y="5373688"/>
            <a:ext cx="1655763" cy="433387"/>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Transfigured</a:t>
            </a:r>
          </a:p>
        </p:txBody>
      </p:sp>
      <p:sp>
        <p:nvSpPr>
          <p:cNvPr id="848932" name="AutoShape 36"/>
          <p:cNvSpPr>
            <a:spLocks noChangeArrowheads="1"/>
          </p:cNvSpPr>
          <p:nvPr/>
        </p:nvSpPr>
        <p:spPr bwMode="auto">
          <a:xfrm>
            <a:off x="107950" y="1844675"/>
            <a:ext cx="1439863" cy="649288"/>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Know God’s</a:t>
            </a:r>
            <a:br>
              <a:rPr lang="en-GB" altLang="en-US">
                <a:solidFill>
                  <a:srgbClr val="000000"/>
                </a:solidFill>
                <a:latin typeface="Verdana" pitchFamily="34" charset="0"/>
              </a:rPr>
            </a:br>
            <a:r>
              <a:rPr lang="en-GB" altLang="en-US">
                <a:solidFill>
                  <a:srgbClr val="000000"/>
                </a:solidFill>
                <a:latin typeface="Verdana" pitchFamily="34" charset="0"/>
              </a:rPr>
              <a:t>LOVE</a:t>
            </a:r>
          </a:p>
        </p:txBody>
      </p:sp>
      <p:sp>
        <p:nvSpPr>
          <p:cNvPr id="848933" name="AutoShape 37"/>
          <p:cNvSpPr>
            <a:spLocks noChangeArrowheads="1"/>
          </p:cNvSpPr>
          <p:nvPr/>
        </p:nvSpPr>
        <p:spPr bwMode="auto">
          <a:xfrm>
            <a:off x="107950" y="3429000"/>
            <a:ext cx="1439863" cy="649288"/>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Feel God’s</a:t>
            </a:r>
            <a:br>
              <a:rPr lang="en-GB" altLang="en-US">
                <a:solidFill>
                  <a:srgbClr val="000000"/>
                </a:solidFill>
                <a:latin typeface="Verdana" pitchFamily="34" charset="0"/>
              </a:rPr>
            </a:br>
            <a:r>
              <a:rPr lang="en-GB" altLang="en-US">
                <a:solidFill>
                  <a:srgbClr val="000000"/>
                </a:solidFill>
                <a:latin typeface="Verdana" pitchFamily="34" charset="0"/>
              </a:rPr>
              <a:t>LOVE</a:t>
            </a:r>
          </a:p>
        </p:txBody>
      </p:sp>
      <p:sp>
        <p:nvSpPr>
          <p:cNvPr id="848934" name="AutoShape 38"/>
          <p:cNvSpPr>
            <a:spLocks noChangeArrowheads="1"/>
          </p:cNvSpPr>
          <p:nvPr/>
        </p:nvSpPr>
        <p:spPr bwMode="auto">
          <a:xfrm>
            <a:off x="179388" y="5516563"/>
            <a:ext cx="1439862" cy="649287"/>
          </a:xfrm>
          <a:prstGeom prst="flowChartAlternateProcess">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Express</a:t>
            </a:r>
            <a:br>
              <a:rPr lang="en-GB" altLang="en-US">
                <a:solidFill>
                  <a:srgbClr val="000000"/>
                </a:solidFill>
                <a:latin typeface="Verdana" pitchFamily="34" charset="0"/>
              </a:rPr>
            </a:br>
            <a:r>
              <a:rPr lang="en-GB" altLang="en-US">
                <a:solidFill>
                  <a:srgbClr val="000000"/>
                </a:solidFill>
                <a:latin typeface="Verdana" pitchFamily="34" charset="0"/>
              </a:rPr>
              <a:t>God’s LOVE</a:t>
            </a:r>
          </a:p>
        </p:txBody>
      </p:sp>
      <p:sp>
        <p:nvSpPr>
          <p:cNvPr id="848935" name="AutoShape 39"/>
          <p:cNvSpPr>
            <a:spLocks noChangeArrowheads="1"/>
          </p:cNvSpPr>
          <p:nvPr/>
        </p:nvSpPr>
        <p:spPr bwMode="auto">
          <a:xfrm>
            <a:off x="3276600" y="2924175"/>
            <a:ext cx="1655763" cy="215900"/>
          </a:xfrm>
          <a:prstGeom prst="flowChartAlternate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Blockage  </a:t>
            </a:r>
          </a:p>
        </p:txBody>
      </p:sp>
      <p:sp>
        <p:nvSpPr>
          <p:cNvPr id="848936" name="AutoShape 40"/>
          <p:cNvSpPr>
            <a:spLocks noChangeArrowheads="1"/>
          </p:cNvSpPr>
          <p:nvPr/>
        </p:nvSpPr>
        <p:spPr bwMode="auto">
          <a:xfrm>
            <a:off x="3348038" y="4365625"/>
            <a:ext cx="1655762" cy="215900"/>
          </a:xfrm>
          <a:prstGeom prst="flowChartAlternate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Blockage</a:t>
            </a:r>
          </a:p>
        </p:txBody>
      </p:sp>
      <p:sp>
        <p:nvSpPr>
          <p:cNvPr id="848937" name="AutoShape 41"/>
          <p:cNvSpPr>
            <a:spLocks noChangeArrowheads="1"/>
          </p:cNvSpPr>
          <p:nvPr/>
        </p:nvSpPr>
        <p:spPr bwMode="auto">
          <a:xfrm>
            <a:off x="3276600" y="1196975"/>
            <a:ext cx="1655763" cy="215900"/>
          </a:xfrm>
          <a:prstGeom prst="flowChartAlternate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Blockage</a:t>
            </a:r>
          </a:p>
        </p:txBody>
      </p:sp>
    </p:spTree>
    <p:extLst>
      <p:ext uri="{BB962C8B-B14F-4D97-AF65-F5344CB8AC3E}">
        <p14:creationId xmlns:p14="http://schemas.microsoft.com/office/powerpoint/2010/main" val="313639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8932"/>
                                        </p:tgtEl>
                                        <p:attrNameLst>
                                          <p:attrName>style.visibility</p:attrName>
                                        </p:attrNameLst>
                                      </p:cBhvr>
                                      <p:to>
                                        <p:strVal val="visible"/>
                                      </p:to>
                                    </p:set>
                                    <p:animEffect transition="in" filter="blinds(horizontal)">
                                      <p:cBhvr>
                                        <p:cTn id="7" dur="500"/>
                                        <p:tgtEl>
                                          <p:spTgt spid="848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8901"/>
                                        </p:tgtEl>
                                        <p:attrNameLst>
                                          <p:attrName>style.visibility</p:attrName>
                                        </p:attrNameLst>
                                      </p:cBhvr>
                                      <p:to>
                                        <p:strVal val="visible"/>
                                      </p:to>
                                    </p:set>
                                    <p:animEffect transition="in" filter="blinds(horizontal)">
                                      <p:cBhvr>
                                        <p:cTn id="12" dur="500"/>
                                        <p:tgtEl>
                                          <p:spTgt spid="84890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48898"/>
                                        </p:tgtEl>
                                        <p:attrNameLst>
                                          <p:attrName>style.visibility</p:attrName>
                                        </p:attrNameLst>
                                      </p:cBhvr>
                                      <p:to>
                                        <p:strVal val="visible"/>
                                      </p:to>
                                    </p:set>
                                    <p:animEffect transition="in" filter="blinds(horizontal)">
                                      <p:cBhvr>
                                        <p:cTn id="15" dur="500"/>
                                        <p:tgtEl>
                                          <p:spTgt spid="848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48902"/>
                                        </p:tgtEl>
                                        <p:attrNameLst>
                                          <p:attrName>style.visibility</p:attrName>
                                        </p:attrNameLst>
                                      </p:cBhvr>
                                      <p:to>
                                        <p:strVal val="visible"/>
                                      </p:to>
                                    </p:set>
                                    <p:animEffect transition="in" filter="blinds(horizontal)">
                                      <p:cBhvr>
                                        <p:cTn id="20" dur="500"/>
                                        <p:tgtEl>
                                          <p:spTgt spid="84890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48900"/>
                                        </p:tgtEl>
                                        <p:attrNameLst>
                                          <p:attrName>style.visibility</p:attrName>
                                        </p:attrNameLst>
                                      </p:cBhvr>
                                      <p:to>
                                        <p:strVal val="visible"/>
                                      </p:to>
                                    </p:set>
                                    <p:animEffect transition="in" filter="blinds(horizontal)">
                                      <p:cBhvr>
                                        <p:cTn id="23" dur="500"/>
                                        <p:tgtEl>
                                          <p:spTgt spid="8489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848921"/>
                                        </p:tgtEl>
                                        <p:attrNameLst>
                                          <p:attrName>style.visibility</p:attrName>
                                        </p:attrNameLst>
                                      </p:cBhvr>
                                      <p:to>
                                        <p:strVal val="visible"/>
                                      </p:to>
                                    </p:set>
                                    <p:animEffect transition="in" filter="blinds(horizontal)">
                                      <p:cBhvr>
                                        <p:cTn id="28" dur="500"/>
                                        <p:tgtEl>
                                          <p:spTgt spid="848921"/>
                                        </p:tgtEl>
                                      </p:cBhvr>
                                    </p:animEffect>
                                  </p:childTnLst>
                                </p:cTn>
                              </p:par>
                              <p:par>
                                <p:cTn id="29" presetID="3" presetClass="entr" presetSubtype="10" fill="hold" nodeType="withEffect">
                                  <p:stCondLst>
                                    <p:cond delay="0"/>
                                  </p:stCondLst>
                                  <p:childTnLst>
                                    <p:set>
                                      <p:cBhvr>
                                        <p:cTn id="30" dur="1" fill="hold">
                                          <p:stCondLst>
                                            <p:cond delay="0"/>
                                          </p:stCondLst>
                                        </p:cTn>
                                        <p:tgtEl>
                                          <p:spTgt spid="848904"/>
                                        </p:tgtEl>
                                        <p:attrNameLst>
                                          <p:attrName>style.visibility</p:attrName>
                                        </p:attrNameLst>
                                      </p:cBhvr>
                                      <p:to>
                                        <p:strVal val="visible"/>
                                      </p:to>
                                    </p:set>
                                    <p:animEffect transition="in" filter="blinds(horizontal)">
                                      <p:cBhvr>
                                        <p:cTn id="31" dur="500"/>
                                        <p:tgtEl>
                                          <p:spTgt spid="84890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48903"/>
                                        </p:tgtEl>
                                        <p:attrNameLst>
                                          <p:attrName>style.visibility</p:attrName>
                                        </p:attrNameLst>
                                      </p:cBhvr>
                                      <p:to>
                                        <p:strVal val="visible"/>
                                      </p:to>
                                    </p:set>
                                    <p:animEffect transition="in" filter="blinds(horizontal)">
                                      <p:cBhvr>
                                        <p:cTn id="34" dur="500"/>
                                        <p:tgtEl>
                                          <p:spTgt spid="84890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48935"/>
                                        </p:tgtEl>
                                        <p:attrNameLst>
                                          <p:attrName>style.visibility</p:attrName>
                                        </p:attrNameLst>
                                      </p:cBhvr>
                                      <p:to>
                                        <p:strVal val="visible"/>
                                      </p:to>
                                    </p:set>
                                    <p:animEffect transition="in" filter="blinds(horizontal)">
                                      <p:cBhvr>
                                        <p:cTn id="39" dur="500"/>
                                        <p:tgtEl>
                                          <p:spTgt spid="84893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48936"/>
                                        </p:tgtEl>
                                        <p:attrNameLst>
                                          <p:attrName>style.visibility</p:attrName>
                                        </p:attrNameLst>
                                      </p:cBhvr>
                                      <p:to>
                                        <p:strVal val="visible"/>
                                      </p:to>
                                    </p:set>
                                    <p:animEffect transition="in" filter="blinds(horizontal)">
                                      <p:cBhvr>
                                        <p:cTn id="42" dur="500"/>
                                        <p:tgtEl>
                                          <p:spTgt spid="84893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848937"/>
                                        </p:tgtEl>
                                        <p:attrNameLst>
                                          <p:attrName>style.visibility</p:attrName>
                                        </p:attrNameLst>
                                      </p:cBhvr>
                                      <p:to>
                                        <p:strVal val="visible"/>
                                      </p:to>
                                    </p:set>
                                  </p:childTnLst>
                                </p:cTn>
                              </p:par>
                              <p:par>
                                <p:cTn id="45" presetID="3" presetClass="exit" presetSubtype="10" fill="hold" nodeType="withEffect">
                                  <p:stCondLst>
                                    <p:cond delay="0"/>
                                  </p:stCondLst>
                                  <p:childTnLst>
                                    <p:animEffect transition="out" filter="blinds(horizontal)">
                                      <p:cBhvr>
                                        <p:cTn id="46" dur="500"/>
                                        <p:tgtEl>
                                          <p:spTgt spid="848921"/>
                                        </p:tgtEl>
                                      </p:cBhvr>
                                    </p:animEffect>
                                    <p:set>
                                      <p:cBhvr>
                                        <p:cTn id="47" dur="1" fill="hold">
                                          <p:stCondLst>
                                            <p:cond delay="499"/>
                                          </p:stCondLst>
                                        </p:cTn>
                                        <p:tgtEl>
                                          <p:spTgt spid="84892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48930"/>
                                        </p:tgtEl>
                                        <p:attrNameLst>
                                          <p:attrName>style.visibility</p:attrName>
                                        </p:attrNameLst>
                                      </p:cBhvr>
                                      <p:to>
                                        <p:strVal val="visible"/>
                                      </p:to>
                                    </p:set>
                                    <p:animEffect transition="in" filter="blinds(horizontal)">
                                      <p:cBhvr>
                                        <p:cTn id="52" dur="500"/>
                                        <p:tgtEl>
                                          <p:spTgt spid="8489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848935"/>
                                        </p:tgtEl>
                                      </p:cBhvr>
                                    </p:animEffect>
                                    <p:set>
                                      <p:cBhvr>
                                        <p:cTn id="57" dur="1" fill="hold">
                                          <p:stCondLst>
                                            <p:cond delay="499"/>
                                          </p:stCondLst>
                                        </p:cTn>
                                        <p:tgtEl>
                                          <p:spTgt spid="848935"/>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48933"/>
                                        </p:tgtEl>
                                        <p:attrNameLst>
                                          <p:attrName>style.visibility</p:attrName>
                                        </p:attrNameLst>
                                      </p:cBhvr>
                                      <p:to>
                                        <p:strVal val="visible"/>
                                      </p:to>
                                    </p:set>
                                    <p:animEffect transition="in" filter="blinds(horizontal)">
                                      <p:cBhvr>
                                        <p:cTn id="62" dur="500"/>
                                        <p:tgtEl>
                                          <p:spTgt spid="8489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grpId="1" nodeType="clickEffect">
                                  <p:stCondLst>
                                    <p:cond delay="0"/>
                                  </p:stCondLst>
                                  <p:childTnLst>
                                    <p:animEffect transition="out" filter="blinds(horizontal)">
                                      <p:cBhvr>
                                        <p:cTn id="66" dur="500"/>
                                        <p:tgtEl>
                                          <p:spTgt spid="848936"/>
                                        </p:tgtEl>
                                      </p:cBhvr>
                                    </p:animEffect>
                                    <p:set>
                                      <p:cBhvr>
                                        <p:cTn id="67" dur="1" fill="hold">
                                          <p:stCondLst>
                                            <p:cond delay="499"/>
                                          </p:stCondLst>
                                        </p:cTn>
                                        <p:tgtEl>
                                          <p:spTgt spid="848936"/>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848937"/>
                                        </p:tgtEl>
                                        <p:attrNameLst>
                                          <p:attrName>style.visibility</p:attrName>
                                        </p:attrNameLst>
                                      </p:cBhvr>
                                      <p:to>
                                        <p:strVal val="hidden"/>
                                      </p:to>
                                    </p:set>
                                  </p:childTnLst>
                                </p:cTn>
                              </p:par>
                              <p:par>
                                <p:cTn id="70" presetID="3" presetClass="entr" presetSubtype="10" fill="hold" nodeType="withEffect">
                                  <p:stCondLst>
                                    <p:cond delay="0"/>
                                  </p:stCondLst>
                                  <p:childTnLst>
                                    <p:set>
                                      <p:cBhvr>
                                        <p:cTn id="71" dur="1" fill="hold">
                                          <p:stCondLst>
                                            <p:cond delay="0"/>
                                          </p:stCondLst>
                                        </p:cTn>
                                        <p:tgtEl>
                                          <p:spTgt spid="848921"/>
                                        </p:tgtEl>
                                        <p:attrNameLst>
                                          <p:attrName>style.visibility</p:attrName>
                                        </p:attrNameLst>
                                      </p:cBhvr>
                                      <p:to>
                                        <p:strVal val="visible"/>
                                      </p:to>
                                    </p:set>
                                    <p:animEffect transition="in" filter="blinds(horizontal)">
                                      <p:cBhvr>
                                        <p:cTn id="72" dur="500"/>
                                        <p:tgtEl>
                                          <p:spTgt spid="8489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48934"/>
                                        </p:tgtEl>
                                        <p:attrNameLst>
                                          <p:attrName>style.visibility</p:attrName>
                                        </p:attrNameLst>
                                      </p:cBhvr>
                                      <p:to>
                                        <p:strVal val="visible"/>
                                      </p:to>
                                    </p:set>
                                    <p:animEffect transition="in" filter="blinds(horizontal)">
                                      <p:cBhvr>
                                        <p:cTn id="77" dur="500"/>
                                        <p:tgtEl>
                                          <p:spTgt spid="84893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48931"/>
                                        </p:tgtEl>
                                        <p:attrNameLst>
                                          <p:attrName>style.visibility</p:attrName>
                                        </p:attrNameLst>
                                      </p:cBhvr>
                                      <p:to>
                                        <p:strVal val="visible"/>
                                      </p:to>
                                    </p:set>
                                    <p:animEffect transition="in" filter="blinds(horizontal)">
                                      <p:cBhvr>
                                        <p:cTn id="80" dur="500"/>
                                        <p:tgtEl>
                                          <p:spTgt spid="84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animBg="1"/>
      <p:bldP spid="848900" grpId="0" animBg="1"/>
      <p:bldP spid="848901" grpId="0" animBg="1"/>
      <p:bldP spid="848902" grpId="0" animBg="1"/>
      <p:bldP spid="848903" grpId="0" animBg="1"/>
      <p:bldP spid="848930" grpId="0" animBg="1"/>
      <p:bldP spid="848931" grpId="0" animBg="1"/>
      <p:bldP spid="848932" grpId="0" animBg="1"/>
      <p:bldP spid="848933" grpId="0" animBg="1"/>
      <p:bldP spid="848934" grpId="0" animBg="1"/>
      <p:bldP spid="848935" grpId="0" animBg="1"/>
      <p:bldP spid="848935" grpId="1" animBg="1"/>
      <p:bldP spid="848936" grpId="0" animBg="1"/>
      <p:bldP spid="848936" grpId="1" animBg="1"/>
      <p:bldP spid="848937" grpId="0" animBg="1"/>
      <p:bldP spid="84893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tl">
                    <a:srgbClr val="000000">
                      <a:alpha val="43137"/>
                    </a:srgbClr>
                  </a:outerShdw>
                </a:effectLst>
              </a:rPr>
              <a:t>First there </a:t>
            </a:r>
            <a:r>
              <a:rPr lang="en-GB" sz="4400" dirty="0" smtClean="0">
                <a:effectLst>
                  <a:outerShdw blurRad="38100" dist="38100" dir="2700000" algn="tl">
                    <a:srgbClr val="000000">
                      <a:alpha val="43137"/>
                    </a:srgbClr>
                  </a:outerShdw>
                </a:effectLst>
              </a:rPr>
              <a:t>must be </a:t>
            </a:r>
            <a:r>
              <a:rPr lang="en-GB" sz="4400" dirty="0">
                <a:effectLst>
                  <a:outerShdw blurRad="38100" dist="38100" dir="2700000" algn="tl">
                    <a:srgbClr val="000000">
                      <a:alpha val="43137"/>
                    </a:srgbClr>
                  </a:outerShdw>
                </a:effectLst>
              </a:rPr>
              <a:t>reconciliation between our spirit and God </a:t>
            </a:r>
            <a:endParaRPr lang="en-GB" sz="4400" dirty="0" smtClean="0">
              <a:effectLst>
                <a:outerShdw blurRad="38100" dist="38100" dir="2700000" algn="tl">
                  <a:srgbClr val="000000">
                    <a:alpha val="43137"/>
                  </a:srgbClr>
                </a:outerShdw>
              </a:effectLst>
            </a:endParaRPr>
          </a:p>
          <a:p>
            <a:r>
              <a:rPr lang="en-GB" sz="4400" dirty="0">
                <a:effectLst>
                  <a:outerShdw blurRad="38100" dist="38100" dir="2700000" algn="tl">
                    <a:srgbClr val="000000">
                      <a:alpha val="43137"/>
                    </a:srgbClr>
                  </a:outerShdw>
                </a:effectLst>
              </a:rPr>
              <a:t>T</a:t>
            </a:r>
            <a:r>
              <a:rPr lang="en-GB" sz="4400" dirty="0" smtClean="0">
                <a:effectLst>
                  <a:outerShdw blurRad="38100" dist="38100" dir="2700000" algn="tl">
                    <a:srgbClr val="000000">
                      <a:alpha val="43137"/>
                    </a:srgbClr>
                  </a:outerShdw>
                </a:effectLst>
              </a:rPr>
              <a:t>hen </a:t>
            </a:r>
            <a:r>
              <a:rPr lang="en-GB" sz="4400" dirty="0">
                <a:effectLst>
                  <a:outerShdw blurRad="38100" dist="38100" dir="2700000" algn="tl">
                    <a:srgbClr val="000000">
                      <a:alpha val="43137"/>
                    </a:srgbClr>
                  </a:outerShdw>
                </a:effectLst>
              </a:rPr>
              <a:t>reconciliation between </a:t>
            </a:r>
            <a:r>
              <a:rPr lang="en-GB" sz="4400" dirty="0">
                <a:effectLst>
                  <a:outerShdw blurRad="38100" dist="38100" dir="2700000" algn="tl">
                    <a:srgbClr val="000000">
                      <a:alpha val="43137"/>
                    </a:srgbClr>
                  </a:outerShdw>
                </a:effectLst>
              </a:rPr>
              <a:t>our </a:t>
            </a:r>
            <a:r>
              <a:rPr lang="en-GB" sz="4400" dirty="0" smtClean="0">
                <a:effectLst>
                  <a:outerShdw blurRad="38100" dist="38100" dir="2700000" algn="tl">
                    <a:srgbClr val="000000">
                      <a:alpha val="43137"/>
                    </a:srgbClr>
                  </a:outerShdw>
                </a:effectLst>
              </a:rPr>
              <a:t>spirit, </a:t>
            </a:r>
            <a:r>
              <a:rPr lang="en-GB" sz="4400" dirty="0">
                <a:effectLst>
                  <a:outerShdw blurRad="38100" dist="38100" dir="2700000" algn="tl">
                    <a:srgbClr val="000000">
                      <a:alpha val="43137"/>
                    </a:srgbClr>
                  </a:outerShdw>
                </a:effectLst>
              </a:rPr>
              <a:t>soul and body and ultimately between us and </a:t>
            </a:r>
            <a:r>
              <a:rPr lang="en-GB" sz="4400" dirty="0" smtClean="0">
                <a:effectLst>
                  <a:outerShdw blurRad="38100" dist="38100" dir="2700000" algn="tl">
                    <a:srgbClr val="000000">
                      <a:alpha val="43137"/>
                    </a:srgbClr>
                  </a:outerShdw>
                </a:effectLst>
              </a:rPr>
              <a:t>creation</a:t>
            </a:r>
          </a:p>
          <a:p>
            <a:r>
              <a:rPr lang="en-GB" sz="4400" dirty="0" smtClean="0">
                <a:effectLst>
                  <a:outerShdw blurRad="38100" dist="38100" dir="2700000" algn="tl">
                    <a:srgbClr val="000000">
                      <a:alpha val="43137"/>
                    </a:srgbClr>
                  </a:outerShdw>
                </a:effectLst>
              </a:rPr>
              <a:t>1 </a:t>
            </a:r>
            <a:r>
              <a:rPr lang="en-GB" sz="4400" dirty="0" err="1">
                <a:effectLst>
                  <a:outerShdw blurRad="38100" dist="38100" dir="2700000" algn="tl">
                    <a:srgbClr val="000000">
                      <a:alpha val="43137"/>
                    </a:srgbClr>
                  </a:outerShdw>
                </a:effectLst>
              </a:rPr>
              <a:t>Cor</a:t>
            </a:r>
            <a:r>
              <a:rPr lang="en-GB" sz="4400" dirty="0">
                <a:effectLst>
                  <a:outerShdw blurRad="38100" dist="38100" dir="2700000" algn="tl">
                    <a:srgbClr val="000000">
                      <a:alpha val="43137"/>
                    </a:srgbClr>
                  </a:outerShdw>
                </a:effectLst>
              </a:rPr>
              <a:t> </a:t>
            </a:r>
            <a:r>
              <a:rPr lang="en-GB" sz="4400" dirty="0" smtClean="0">
                <a:effectLst>
                  <a:outerShdw blurRad="38100" dist="38100" dir="2700000" algn="tl">
                    <a:srgbClr val="000000">
                      <a:alpha val="43137"/>
                    </a:srgbClr>
                  </a:outerShdw>
                </a:effectLst>
              </a:rPr>
              <a:t>6:</a:t>
            </a:r>
            <a:r>
              <a:rPr lang="en-GB" sz="4400" dirty="0">
                <a:effectLst>
                  <a:outerShdw blurRad="38100" dist="38100" dir="2700000" algn="tl">
                    <a:srgbClr val="000000">
                      <a:alpha val="43137"/>
                    </a:srgbClr>
                  </a:outerShdw>
                </a:effectLst>
              </a:rPr>
              <a:t>17 But the one who joins himself to the Lord is one spirit with Him.</a:t>
            </a:r>
          </a:p>
        </p:txBody>
      </p:sp>
    </p:spTree>
    <p:extLst>
      <p:ext uri="{BB962C8B-B14F-4D97-AF65-F5344CB8AC3E}">
        <p14:creationId xmlns:p14="http://schemas.microsoft.com/office/powerpoint/2010/main" val="42902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940158"/>
            <a:ext cx="9144000" cy="5917842"/>
          </a:xfrm>
        </p:spPr>
        <p:txBody>
          <a:bodyPr>
            <a:normAutofit/>
          </a:bodyPr>
          <a:lstStyle/>
          <a:p>
            <a:pPr marL="360000" indent="-360000">
              <a:spcBef>
                <a:spcPts val="1800"/>
              </a:spcBef>
            </a:pPr>
            <a:r>
              <a:rPr lang="en-GB" altLang="en-US" sz="4800" dirty="0">
                <a:effectLst>
                  <a:outerShdw blurRad="38100" dist="38100" dir="2700000" algn="tl">
                    <a:srgbClr val="000000">
                      <a:alpha val="43137"/>
                    </a:srgbClr>
                  </a:outerShdw>
                </a:effectLst>
              </a:rPr>
              <a:t>What is our </a:t>
            </a:r>
            <a:r>
              <a:rPr lang="en-GB" altLang="en-US" sz="4800" dirty="0" smtClean="0">
                <a:effectLst>
                  <a:outerShdw blurRad="38100" dist="38100" dir="2700000" algn="tl">
                    <a:srgbClr val="000000">
                      <a:alpha val="43137"/>
                    </a:srgbClr>
                  </a:outerShdw>
                </a:effectLst>
              </a:rPr>
              <a:t>spirit?</a:t>
            </a:r>
          </a:p>
          <a:p>
            <a:pPr marL="360000" indent="-360000">
              <a:spcBef>
                <a:spcPts val="1800"/>
              </a:spcBef>
            </a:pPr>
            <a:r>
              <a:rPr lang="en-GB" altLang="en-US" sz="4800" dirty="0" smtClean="0">
                <a:effectLst>
                  <a:outerShdw blurRad="38100" dist="38100" dir="2700000" algn="tl">
                    <a:srgbClr val="000000">
                      <a:alpha val="43137"/>
                    </a:srgbClr>
                  </a:outerShdw>
                </a:effectLst>
              </a:rPr>
              <a:t>Where does our spirit come from?</a:t>
            </a:r>
          </a:p>
          <a:p>
            <a:pPr marL="360000" indent="-360000">
              <a:spcBef>
                <a:spcPts val="1800"/>
              </a:spcBef>
            </a:pPr>
            <a:r>
              <a:rPr lang="en-GB" altLang="en-US" sz="4800" dirty="0" smtClean="0">
                <a:effectLst>
                  <a:outerShdw blurRad="38100" dist="38100" dir="2700000" algn="tl">
                    <a:srgbClr val="000000">
                      <a:alpha val="43137"/>
                    </a:srgbClr>
                  </a:outerShdw>
                </a:effectLst>
              </a:rPr>
              <a:t>What is our spirit made of?</a:t>
            </a:r>
          </a:p>
          <a:p>
            <a:pPr marL="360000" indent="-360000">
              <a:spcBef>
                <a:spcPts val="1800"/>
              </a:spcBef>
            </a:pPr>
            <a:r>
              <a:rPr lang="en-GB" altLang="en-US" sz="4800" dirty="0" smtClean="0">
                <a:effectLst>
                  <a:outerShdw blurRad="38100" dist="38100" dir="2700000" algn="tl">
                    <a:srgbClr val="000000">
                      <a:alpha val="43137"/>
                    </a:srgbClr>
                  </a:outerShdw>
                </a:effectLst>
              </a:rPr>
              <a:t>Where is our spirit?</a:t>
            </a:r>
          </a:p>
          <a:p>
            <a:pPr marL="360000" indent="-360000">
              <a:spcBef>
                <a:spcPts val="1800"/>
              </a:spcBef>
            </a:pPr>
            <a:r>
              <a:rPr lang="en-GB" altLang="en-US" sz="4800" dirty="0" smtClean="0">
                <a:effectLst>
                  <a:outerShdw blurRad="38100" dist="38100" dir="2700000" algn="tl">
                    <a:srgbClr val="000000">
                      <a:alpha val="43137"/>
                    </a:srgbClr>
                  </a:outerShdw>
                </a:effectLst>
              </a:rPr>
              <a:t>What does our spirit do?</a:t>
            </a:r>
          </a:p>
          <a:p>
            <a:pPr marL="360000" indent="-360000">
              <a:spcBef>
                <a:spcPts val="1800"/>
              </a:spcBef>
            </a:pPr>
            <a:r>
              <a:rPr lang="en-GB" altLang="en-US" sz="4800" dirty="0" smtClean="0">
                <a:effectLst>
                  <a:outerShdw blurRad="38100" dist="38100" dir="2700000" algn="tl">
                    <a:srgbClr val="000000">
                      <a:alpha val="43137"/>
                    </a:srgbClr>
                  </a:outerShdw>
                </a:effectLst>
              </a:rPr>
              <a:t>How do we engage our spirit?</a:t>
            </a:r>
          </a:p>
          <a:p>
            <a:pPr marL="360000" indent="-360000">
              <a:spcBef>
                <a:spcPts val="600"/>
              </a:spcBef>
            </a:pPr>
            <a:endParaRPr lang="en-GB" altLang="en-US" sz="4000" dirty="0" smtClean="0">
              <a:effectLst>
                <a:outerShdw blurRad="38100" dist="38100" dir="2700000" algn="tl">
                  <a:srgbClr val="000000">
                    <a:alpha val="43137"/>
                  </a:srgbClr>
                </a:outerShdw>
              </a:effectLst>
            </a:endParaRP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9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Effect transition="in" filter="dissolve">
                                      <p:cBhvr>
                                        <p:cTn id="32" dur="500"/>
                                        <p:tgtEl>
                                          <p:spTgt spid="164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a:bodyPr>
          <a:lstStyle/>
          <a:p>
            <a:pPr marL="360000" indent="-360000">
              <a:spcBef>
                <a:spcPts val="600"/>
              </a:spcBef>
            </a:pPr>
            <a:r>
              <a:rPr lang="en-GB" altLang="en-US" sz="4000" dirty="0">
                <a:effectLst>
                  <a:outerShdw blurRad="38100" dist="38100" dir="2700000" algn="tl">
                    <a:srgbClr val="000000">
                      <a:alpha val="43137"/>
                    </a:srgbClr>
                  </a:outerShdw>
                </a:effectLst>
              </a:rPr>
              <a:t>1 John 5:5 This is the message we have heard from Him and announce to you, that God is Light, </a:t>
            </a:r>
          </a:p>
          <a:p>
            <a:pPr marL="360000" indent="-360000">
              <a:spcBef>
                <a:spcPts val="600"/>
              </a:spcBef>
            </a:pPr>
            <a:r>
              <a:rPr lang="en-GB" altLang="en-US" sz="4000" dirty="0">
                <a:effectLst>
                  <a:outerShdw blurRad="38100" dist="38100" dir="2700000" algn="tl">
                    <a:srgbClr val="000000">
                      <a:alpha val="43137"/>
                    </a:srgbClr>
                  </a:outerShdw>
                </a:effectLst>
              </a:rPr>
              <a:t>John 4:24 God is spirit, and those who worship Him must worship in spirit and truth.”</a:t>
            </a:r>
          </a:p>
          <a:p>
            <a:pPr marL="360000" indent="-360000">
              <a:spcBef>
                <a:spcPts val="600"/>
              </a:spcBef>
            </a:pPr>
            <a:r>
              <a:rPr lang="en-GB" altLang="en-US" sz="4000" dirty="0" smtClean="0">
                <a:effectLst>
                  <a:outerShdw blurRad="38100" dist="38100" dir="2700000" algn="tl">
                    <a:srgbClr val="000000">
                      <a:alpha val="43137"/>
                    </a:srgbClr>
                  </a:outerShdw>
                </a:effectLst>
              </a:rPr>
              <a:t>God is spirit, God is light, God is love</a:t>
            </a:r>
          </a:p>
          <a:p>
            <a:pPr marL="360000" indent="-360000">
              <a:spcBef>
                <a:spcPts val="600"/>
              </a:spcBef>
            </a:pPr>
            <a:r>
              <a:rPr lang="en-GB" altLang="en-US" sz="4000" dirty="0" smtClean="0">
                <a:effectLst>
                  <a:outerShdw blurRad="38100" dist="38100" dir="2700000" algn="tl">
                    <a:srgbClr val="000000">
                      <a:alpha val="43137"/>
                    </a:srgbClr>
                  </a:outerShdw>
                </a:effectLst>
              </a:rPr>
              <a:t>We are spirit and our spirit is light – creative light</a:t>
            </a: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8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Pathway of relationship that leads to deeper intimacy with God</a:t>
            </a:r>
          </a:p>
          <a:p>
            <a:r>
              <a:rPr lang="en-GB" sz="4400" dirty="0"/>
              <a:t>Flowing </a:t>
            </a:r>
            <a:r>
              <a:rPr lang="en-GB" sz="4400" dirty="0" smtClean="0"/>
              <a:t>from inside </a:t>
            </a:r>
            <a:r>
              <a:rPr lang="en-GB" sz="4400" dirty="0"/>
              <a:t>out </a:t>
            </a:r>
            <a:r>
              <a:rPr lang="en-GB" sz="4400" dirty="0" smtClean="0"/>
              <a:t>- heaven </a:t>
            </a:r>
            <a:r>
              <a:rPr lang="en-GB" sz="4400" dirty="0"/>
              <a:t>to our gateways of spirit, soul, body to </a:t>
            </a:r>
            <a:r>
              <a:rPr lang="en-GB" sz="4400" dirty="0" smtClean="0"/>
              <a:t>the world around us</a:t>
            </a:r>
            <a:endParaRPr lang="en-GB" sz="4400" dirty="0"/>
          </a:p>
          <a:p>
            <a:r>
              <a:rPr lang="en-GB" sz="4400" dirty="0" smtClean="0"/>
              <a:t>Pathway </a:t>
            </a:r>
            <a:r>
              <a:rPr lang="en-GB" sz="4400" dirty="0"/>
              <a:t>of responsibility </a:t>
            </a:r>
            <a:r>
              <a:rPr lang="en-GB" sz="4400" dirty="0" smtClean="0"/>
              <a:t>that leads </a:t>
            </a:r>
            <a:r>
              <a:rPr lang="en-GB" sz="4400" dirty="0"/>
              <a:t>to greater kingdom rulership </a:t>
            </a:r>
            <a:endParaRPr lang="en-GB" sz="4400" dirty="0" smtClean="0"/>
          </a:p>
          <a:p>
            <a:r>
              <a:rPr lang="en-GB" sz="4400" dirty="0" smtClean="0"/>
              <a:t>Flowing from </a:t>
            </a:r>
            <a:r>
              <a:rPr lang="en-GB" sz="4400" dirty="0"/>
              <a:t>o</a:t>
            </a:r>
            <a:r>
              <a:rPr lang="en-GB" sz="4400" dirty="0" smtClean="0"/>
              <a:t>utside in from earth to heaven as living sacrifices to rule.</a:t>
            </a: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613602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fontScale="92500"/>
          </a:bodyPr>
          <a:lstStyle/>
          <a:p>
            <a:pPr marL="360000" indent="-360000">
              <a:spcBef>
                <a:spcPts val="600"/>
              </a:spcBef>
            </a:pPr>
            <a:r>
              <a:rPr lang="en-GB" altLang="en-US" sz="4000" dirty="0" err="1">
                <a:effectLst>
                  <a:outerShdw blurRad="38100" dist="38100" dir="2700000" algn="tl">
                    <a:srgbClr val="000000">
                      <a:alpha val="43137"/>
                    </a:srgbClr>
                  </a:outerShdw>
                </a:effectLst>
              </a:rPr>
              <a:t>Psa</a:t>
            </a:r>
            <a:r>
              <a:rPr lang="en-GB" altLang="en-US" sz="4000" dirty="0">
                <a:effectLst>
                  <a:outerShdw blurRad="38100" dist="38100" dir="2700000" algn="tl">
                    <a:srgbClr val="000000">
                      <a:alpha val="43137"/>
                    </a:srgbClr>
                  </a:outerShdw>
                </a:effectLst>
              </a:rPr>
              <a:t> 139:13 For You formed my inward parts; You wove me in my mother’s </a:t>
            </a:r>
            <a:r>
              <a:rPr lang="en-GB" altLang="en-US" sz="4000" dirty="0" smtClean="0">
                <a:effectLst>
                  <a:outerShdw blurRad="38100" dist="38100" dir="2700000" algn="tl">
                    <a:srgbClr val="000000">
                      <a:alpha val="43137"/>
                    </a:srgbClr>
                  </a:outerShdw>
                </a:effectLst>
              </a:rPr>
              <a:t>womb. 16 </a:t>
            </a:r>
            <a:r>
              <a:rPr lang="en-GB" altLang="en-US" sz="4000" dirty="0">
                <a:solidFill>
                  <a:srgbClr val="FFFF00"/>
                </a:solidFill>
                <a:effectLst>
                  <a:outerShdw blurRad="38100" dist="38100" dir="2700000" algn="tl">
                    <a:srgbClr val="000000">
                      <a:alpha val="43137"/>
                    </a:srgbClr>
                  </a:outerShdw>
                </a:effectLst>
              </a:rPr>
              <a:t>Your eyes have seen my unformed substance </a:t>
            </a:r>
            <a:r>
              <a:rPr lang="en-GB" altLang="en-US" sz="4000" dirty="0">
                <a:effectLst>
                  <a:outerShdw blurRad="38100" dist="38100" dir="2700000" algn="tl">
                    <a:srgbClr val="000000">
                      <a:alpha val="43137"/>
                    </a:srgbClr>
                  </a:outerShdw>
                </a:effectLst>
              </a:rPr>
              <a:t>And in Your book were all written The days that were ordained for me, When as yet there was not one of them. 17 How precious also are Your thoughts to me, O </a:t>
            </a:r>
            <a:r>
              <a:rPr lang="en-GB" altLang="en-US" sz="4000" dirty="0" smtClean="0">
                <a:effectLst>
                  <a:outerShdw blurRad="38100" dist="38100" dir="2700000" algn="tl">
                    <a:srgbClr val="000000">
                      <a:alpha val="43137"/>
                    </a:srgbClr>
                  </a:outerShdw>
                </a:effectLst>
              </a:rPr>
              <a:t>God! How </a:t>
            </a:r>
            <a:r>
              <a:rPr lang="en-GB" altLang="en-US" sz="4000" dirty="0">
                <a:effectLst>
                  <a:outerShdw blurRad="38100" dist="38100" dir="2700000" algn="tl">
                    <a:srgbClr val="000000">
                      <a:alpha val="43137"/>
                    </a:srgbClr>
                  </a:outerShdw>
                </a:effectLst>
              </a:rPr>
              <a:t>vast is the sum of them!</a:t>
            </a:r>
          </a:p>
          <a:p>
            <a:pPr marL="360000" indent="-360000">
              <a:spcBef>
                <a:spcPts val="600"/>
              </a:spcBef>
            </a:pPr>
            <a:r>
              <a:rPr lang="en-GB" altLang="en-US" sz="4000" dirty="0" smtClean="0">
                <a:effectLst>
                  <a:outerShdw blurRad="38100" dist="38100" dir="2700000" algn="tl">
                    <a:srgbClr val="000000">
                      <a:alpha val="43137"/>
                    </a:srgbClr>
                  </a:outerShdw>
                </a:effectLst>
              </a:rPr>
              <a:t>We pre-existed in eternity as thoughts within the very heart or mind of God</a:t>
            </a: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38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a:effectLst>
                  <a:outerShdw blurRad="38100" dist="38100" dir="2700000" algn="tl">
                    <a:srgbClr val="000000">
                      <a:alpha val="43137"/>
                    </a:srgbClr>
                  </a:outerShdw>
                </a:effectLst>
              </a:rPr>
              <a:t>Our spirit is our eternal essence it came from eternity and will return to it</a:t>
            </a:r>
          </a:p>
          <a:p>
            <a:pPr marL="360000" indent="-360000">
              <a:spcBef>
                <a:spcPts val="600"/>
              </a:spcBef>
            </a:pPr>
            <a:r>
              <a:rPr lang="en-GB" altLang="en-US" sz="4000" dirty="0" err="1">
                <a:effectLst>
                  <a:outerShdw blurRad="38100" dist="38100" dir="2700000" algn="tl">
                    <a:srgbClr val="000000">
                      <a:alpha val="43137"/>
                    </a:srgbClr>
                  </a:outerShdw>
                </a:effectLst>
              </a:rPr>
              <a:t>Pneuma</a:t>
            </a:r>
            <a:r>
              <a:rPr lang="en-GB" altLang="en-US" sz="4000" dirty="0">
                <a:effectLst>
                  <a:outerShdw blurRad="38100" dist="38100" dir="2700000" algn="tl">
                    <a:srgbClr val="000000">
                      <a:alpha val="43137"/>
                    </a:srgbClr>
                  </a:outerShdw>
                </a:effectLst>
              </a:rPr>
              <a:t>, </a:t>
            </a:r>
            <a:r>
              <a:rPr lang="en-GB" altLang="en-US" sz="4000" dirty="0" err="1" smtClean="0">
                <a:effectLst>
                  <a:outerShdw blurRad="38100" dist="38100" dir="2700000" algn="tl">
                    <a:srgbClr val="000000">
                      <a:alpha val="43137"/>
                    </a:srgbClr>
                  </a:outerShdw>
                </a:effectLst>
              </a:rPr>
              <a:t>Ruach</a:t>
            </a:r>
            <a:r>
              <a:rPr lang="en-GB" altLang="en-US" sz="4000" dirty="0" smtClean="0">
                <a:effectLst>
                  <a:outerShdw blurRad="38100" dist="38100" dir="2700000" algn="tl">
                    <a:srgbClr val="000000">
                      <a:alpha val="43137"/>
                    </a:srgbClr>
                  </a:outerShdw>
                </a:effectLst>
              </a:rPr>
              <a:t>, spirit, wind</a:t>
            </a:r>
            <a:r>
              <a:rPr lang="en-GB" altLang="en-US" sz="4000" dirty="0">
                <a:effectLst>
                  <a:outerShdw blurRad="38100" dist="38100" dir="2700000" algn="tl">
                    <a:srgbClr val="000000">
                      <a:alpha val="43137"/>
                    </a:srgbClr>
                  </a:outerShdw>
                </a:effectLst>
              </a:rPr>
              <a:t>, or </a:t>
            </a:r>
            <a:r>
              <a:rPr lang="en-GB" altLang="en-US" sz="4000" dirty="0" smtClean="0">
                <a:effectLst>
                  <a:outerShdw blurRad="38100" dist="38100" dir="2700000" algn="tl">
                    <a:srgbClr val="000000">
                      <a:alpha val="43137"/>
                    </a:srgbClr>
                  </a:outerShdw>
                </a:effectLst>
              </a:rPr>
              <a:t>breath</a:t>
            </a:r>
          </a:p>
          <a:p>
            <a:pPr marL="360000" indent="-360000">
              <a:spcBef>
                <a:spcPts val="600"/>
              </a:spcBef>
            </a:pPr>
            <a:r>
              <a:rPr lang="en-GB" altLang="en-US" sz="4000" dirty="0" smtClean="0">
                <a:effectLst>
                  <a:outerShdw blurRad="38100" dist="38100" dir="2700000" algn="tl">
                    <a:srgbClr val="000000">
                      <a:alpha val="43137"/>
                    </a:srgbClr>
                  </a:outerShdw>
                </a:effectLst>
              </a:rPr>
              <a:t>Our </a:t>
            </a:r>
            <a:r>
              <a:rPr lang="en-GB" altLang="en-US" sz="4000" dirty="0" smtClean="0">
                <a:effectLst>
                  <a:outerShdw blurRad="38100" dist="38100" dir="2700000" algn="tl">
                    <a:srgbClr val="000000">
                      <a:alpha val="43137"/>
                    </a:srgbClr>
                  </a:outerShdw>
                </a:effectLst>
              </a:rPr>
              <a:t>spirit entered our cells at conception</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the centre of our being - our inner most being</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the purest representation of our true self</a:t>
            </a:r>
          </a:p>
          <a:p>
            <a:pPr marL="360000" indent="-360000">
              <a:spcBef>
                <a:spcPts val="600"/>
              </a:spcBef>
            </a:pPr>
            <a:r>
              <a:rPr lang="en-GB" altLang="en-US" sz="4000" dirty="0">
                <a:effectLst>
                  <a:outerShdw blurRad="38100" dist="38100" dir="2700000" algn="tl">
                    <a:srgbClr val="000000">
                      <a:alpha val="43137"/>
                    </a:srgbClr>
                  </a:outerShdw>
                </a:effectLst>
              </a:rPr>
              <a:t>Our spirit is not limited by time and space </a:t>
            </a:r>
            <a:r>
              <a:rPr lang="en-GB" altLang="en-US" sz="4000" dirty="0" smtClean="0">
                <a:effectLst>
                  <a:outerShdw blurRad="38100" dist="38100" dir="2700000" algn="tl">
                    <a:srgbClr val="000000">
                      <a:alpha val="43137"/>
                    </a:srgbClr>
                  </a:outerShdw>
                </a:effectLst>
              </a:rPr>
              <a:t>it is like the TARDIS bigger inside</a:t>
            </a:r>
          </a:p>
        </p:txBody>
      </p:sp>
    </p:spTree>
    <p:extLst>
      <p:ext uri="{BB962C8B-B14F-4D97-AF65-F5344CB8AC3E}">
        <p14:creationId xmlns:p14="http://schemas.microsoft.com/office/powerpoint/2010/main" val="4903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Effect transition="in" filter="dissolve">
                                      <p:cBhvr>
                                        <p:cTn id="32" dur="500"/>
                                        <p:tgtEl>
                                          <p:spTgt spid="164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Autofit/>
          </a:bodyPr>
          <a:lstStyle/>
          <a:p>
            <a:pPr marL="360000" indent="-360000">
              <a:spcBef>
                <a:spcPts val="600"/>
              </a:spcBef>
            </a:pPr>
            <a:r>
              <a:rPr lang="en-GB" altLang="en-US" sz="4200" dirty="0" smtClean="0">
                <a:effectLst>
                  <a:outerShdw blurRad="38100" dist="38100" dir="2700000" algn="tl">
                    <a:srgbClr val="000000">
                      <a:alpha val="43137"/>
                    </a:srgbClr>
                  </a:outerShdw>
                </a:effectLst>
              </a:rPr>
              <a:t>We are a spirit we have a soul that lives in a body (an earth suit) </a:t>
            </a:r>
          </a:p>
          <a:p>
            <a:pPr marL="360000" indent="-360000">
              <a:lnSpc>
                <a:spcPct val="90000"/>
              </a:lnSpc>
              <a:spcBef>
                <a:spcPts val="600"/>
              </a:spcBef>
            </a:pPr>
            <a:r>
              <a:rPr lang="en-GB" altLang="en-US" sz="4200" dirty="0" smtClean="0">
                <a:effectLst>
                  <a:outerShdw blurRad="38100" dist="38100" dir="2700000" algn="tl">
                    <a:srgbClr val="000000">
                      <a:alpha val="43137"/>
                    </a:srgbClr>
                  </a:outerShdw>
                </a:effectLst>
              </a:rPr>
              <a:t>We </a:t>
            </a:r>
            <a:r>
              <a:rPr lang="en-GB" altLang="en-US" sz="4200" dirty="0">
                <a:effectLst>
                  <a:outerShdw blurRad="38100" dist="38100" dir="2700000" algn="tl">
                    <a:srgbClr val="000000">
                      <a:alpha val="43137"/>
                    </a:srgbClr>
                  </a:outerShdw>
                </a:effectLst>
              </a:rPr>
              <a:t>are a spirit being that is God </a:t>
            </a:r>
            <a:r>
              <a:rPr lang="en-GB" altLang="en-US" sz="4200" dirty="0">
                <a:effectLst>
                  <a:outerShdw blurRad="38100" dist="38100" dir="2700000" algn="tl">
                    <a:srgbClr val="000000">
                      <a:alpha val="43137"/>
                    </a:srgbClr>
                  </a:outerShdw>
                </a:effectLst>
              </a:rPr>
              <a:t>and spirit </a:t>
            </a:r>
            <a:r>
              <a:rPr lang="en-GB" altLang="en-US" sz="4200" dirty="0" smtClean="0">
                <a:effectLst>
                  <a:outerShdw blurRad="38100" dist="38100" dir="2700000" algn="tl">
                    <a:srgbClr val="000000">
                      <a:alpha val="43137"/>
                    </a:srgbClr>
                  </a:outerShdw>
                </a:effectLst>
              </a:rPr>
              <a:t>realm conscious</a:t>
            </a:r>
            <a:endParaRPr lang="en-GB" altLang="en-US" sz="4200" dirty="0">
              <a:effectLst>
                <a:outerShdw blurRad="38100" dist="38100" dir="2700000" algn="tl">
                  <a:srgbClr val="000000">
                    <a:alpha val="43137"/>
                  </a:srgbClr>
                </a:outerShdw>
              </a:effectLst>
            </a:endParaRPr>
          </a:p>
          <a:p>
            <a:pPr marL="360000" indent="-360000">
              <a:lnSpc>
                <a:spcPct val="90000"/>
              </a:lnSpc>
              <a:spcBef>
                <a:spcPts val="600"/>
              </a:spcBef>
            </a:pPr>
            <a:r>
              <a:rPr lang="en-GB" altLang="en-US" sz="4200" dirty="0">
                <a:effectLst>
                  <a:outerShdw blurRad="38100" dist="38100" dir="2700000" algn="tl">
                    <a:srgbClr val="000000">
                      <a:alpha val="43137"/>
                    </a:srgbClr>
                  </a:outerShdw>
                </a:effectLst>
              </a:rPr>
              <a:t>We have a soul that is self conscious and </a:t>
            </a:r>
            <a:r>
              <a:rPr lang="en-GB" altLang="en-US" sz="4200" dirty="0" smtClean="0">
                <a:effectLst>
                  <a:outerShdw blurRad="38100" dist="38100" dir="2700000" algn="tl">
                    <a:srgbClr val="000000">
                      <a:alpha val="43137"/>
                    </a:srgbClr>
                  </a:outerShdw>
                </a:effectLst>
              </a:rPr>
              <a:t>that makes </a:t>
            </a:r>
            <a:r>
              <a:rPr lang="en-GB" altLang="en-US" sz="4200" dirty="0">
                <a:effectLst>
                  <a:outerShdw blurRad="38100" dist="38100" dir="2700000" algn="tl">
                    <a:srgbClr val="000000">
                      <a:alpha val="43137"/>
                    </a:srgbClr>
                  </a:outerShdw>
                </a:effectLst>
              </a:rPr>
              <a:t>us a human being</a:t>
            </a:r>
          </a:p>
          <a:p>
            <a:pPr marL="360000" indent="-360000">
              <a:lnSpc>
                <a:spcPct val="90000"/>
              </a:lnSpc>
              <a:spcBef>
                <a:spcPts val="600"/>
              </a:spcBef>
            </a:pPr>
            <a:r>
              <a:rPr lang="en-GB" altLang="en-US" sz="4200" dirty="0" smtClean="0">
                <a:effectLst>
                  <a:outerShdw blurRad="38100" dist="38100" dir="2700000" algn="tl">
                    <a:srgbClr val="000000">
                      <a:alpha val="43137"/>
                    </a:srgbClr>
                  </a:outerShdw>
                </a:effectLst>
              </a:rPr>
              <a:t>Our </a:t>
            </a:r>
            <a:r>
              <a:rPr lang="en-GB" altLang="en-US" sz="4200" dirty="0">
                <a:effectLst>
                  <a:outerShdw blurRad="38100" dist="38100" dir="2700000" algn="tl">
                    <a:srgbClr val="000000">
                      <a:alpha val="43137"/>
                    </a:srgbClr>
                  </a:outerShdw>
                </a:effectLst>
              </a:rPr>
              <a:t>spirit and soul </a:t>
            </a:r>
            <a:r>
              <a:rPr lang="en-GB" altLang="en-US" sz="4200" dirty="0" smtClean="0">
                <a:effectLst>
                  <a:outerShdw blurRad="38100" dist="38100" dir="2700000" algn="tl">
                    <a:srgbClr val="000000">
                      <a:alpha val="43137"/>
                    </a:srgbClr>
                  </a:outerShdw>
                </a:effectLst>
              </a:rPr>
              <a:t>together makes </a:t>
            </a:r>
            <a:r>
              <a:rPr lang="en-GB" altLang="en-US" sz="4200" dirty="0">
                <a:effectLst>
                  <a:outerShdw blurRad="38100" dist="38100" dir="2700000" algn="tl">
                    <a:srgbClr val="000000">
                      <a:alpha val="43137"/>
                    </a:srgbClr>
                  </a:outerShdw>
                </a:effectLst>
              </a:rPr>
              <a:t>us a living </a:t>
            </a:r>
            <a:r>
              <a:rPr lang="en-GB" altLang="en-US" sz="4200" dirty="0" smtClean="0">
                <a:effectLst>
                  <a:outerShdw blurRad="38100" dist="38100" dir="2700000" algn="tl">
                    <a:srgbClr val="000000">
                      <a:alpha val="43137"/>
                    </a:srgbClr>
                  </a:outerShdw>
                </a:effectLst>
              </a:rPr>
              <a:t>being</a:t>
            </a:r>
          </a:p>
          <a:p>
            <a:pPr marL="360000" indent="-360000">
              <a:lnSpc>
                <a:spcPct val="90000"/>
              </a:lnSpc>
              <a:spcBef>
                <a:spcPts val="600"/>
              </a:spcBef>
            </a:pPr>
            <a:r>
              <a:rPr lang="en-GB" altLang="en-US" sz="4200" dirty="0" smtClean="0">
                <a:effectLst>
                  <a:outerShdw blurRad="38100" dist="38100" dir="2700000" algn="tl">
                    <a:srgbClr val="000000">
                      <a:alpha val="43137"/>
                    </a:srgbClr>
                  </a:outerShdw>
                </a:effectLst>
              </a:rPr>
              <a:t>We are in a process of restoration</a:t>
            </a:r>
            <a:endParaRPr lang="en-GB" altLang="en-US" sz="4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0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0" y="981075"/>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normAutofit/>
          </a:bodyPr>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pPr marL="360000" indent="-360000" algn="l">
              <a:spcBef>
                <a:spcPts val="600"/>
              </a:spcBef>
              <a:buClr>
                <a:srgbClr val="FFFF00"/>
              </a:buClr>
              <a:buFont typeface="Arial" panose="020B0604020202020204" pitchFamily="34" charset="0"/>
              <a:buChar char="•"/>
            </a:pPr>
            <a:endParaRPr lang="en-US" altLang="en-US" sz="4800" dirty="0">
              <a:solidFill>
                <a:prstClr val="white"/>
              </a:solidFill>
              <a:latin typeface="Calibri"/>
            </a:endParaRPr>
          </a:p>
        </p:txBody>
      </p:sp>
      <p:sp>
        <p:nvSpPr>
          <p:cNvPr id="151556" name="Rectangle 4"/>
          <p:cNvSpPr>
            <a:spLocks noChangeArrowheads="1"/>
          </p:cNvSpPr>
          <p:nvPr/>
        </p:nvSpPr>
        <p:spPr bwMode="auto">
          <a:xfrm>
            <a:off x="468313" y="0"/>
            <a:ext cx="8229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r>
              <a:rPr lang="en-GB" sz="4800" dirty="0">
                <a:solidFill>
                  <a:srgbClr val="FFFF00"/>
                </a:solidFill>
              </a:rPr>
              <a:t>First Love House of God 1</a:t>
            </a:r>
            <a:endParaRPr lang="en-GB" altLang="en-US" dirty="0">
              <a:solidFill>
                <a:srgbClr val="FFFF00"/>
              </a:solidFill>
            </a:endParaRPr>
          </a:p>
        </p:txBody>
      </p:sp>
      <p:sp>
        <p:nvSpPr>
          <p:cNvPr id="4" name="Rectangle 3"/>
          <p:cNvSpPr>
            <a:spLocks noChangeArrowheads="1"/>
          </p:cNvSpPr>
          <p:nvPr/>
        </p:nvSpPr>
        <p:spPr bwMode="auto">
          <a:xfrm>
            <a:off x="0" y="981075"/>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normAutofit lnSpcReduction="10000"/>
          </a:bodyPr>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pPr marL="360000" indent="-360000" algn="l" defTabSz="914400" fontAlgn="auto">
              <a:spcBef>
                <a:spcPts val="600"/>
              </a:spcBef>
              <a:spcAft>
                <a:spcPts val="0"/>
              </a:spcAft>
              <a:buClr>
                <a:srgbClr val="FFFF00"/>
              </a:buClr>
              <a:buSzPct val="120000"/>
              <a:buFont typeface="Arial" pitchFamily="34" charset="0"/>
              <a:buChar char="•"/>
            </a:pPr>
            <a:r>
              <a:rPr lang="en-GB" altLang="en-US" sz="4000" dirty="0" smtClean="0">
                <a:solidFill>
                  <a:prstClr val="white"/>
                </a:solidFill>
                <a:effectLst>
                  <a:outerShdw blurRad="38100" dist="38100" dir="2700000" algn="tl">
                    <a:srgbClr val="000000">
                      <a:alpha val="43137"/>
                    </a:srgbClr>
                  </a:outerShdw>
                </a:effectLst>
                <a:latin typeface="Calibri"/>
              </a:rPr>
              <a:t>Adam’s </a:t>
            </a:r>
            <a:r>
              <a:rPr lang="en-GB" altLang="en-US" sz="4000" dirty="0">
                <a:solidFill>
                  <a:prstClr val="white"/>
                </a:solidFill>
                <a:effectLst>
                  <a:outerShdw blurRad="38100" dist="38100" dir="2700000" algn="tl">
                    <a:srgbClr val="000000">
                      <a:alpha val="43137"/>
                    </a:srgbClr>
                  </a:outerShdw>
                </a:effectLst>
                <a:latin typeface="Calibri"/>
              </a:rPr>
              <a:t>spirit was </a:t>
            </a:r>
            <a:r>
              <a:rPr lang="en-GB" altLang="en-US" sz="4000" dirty="0" smtClean="0">
                <a:solidFill>
                  <a:prstClr val="white"/>
                </a:solidFill>
                <a:effectLst>
                  <a:outerShdw blurRad="38100" dist="38100" dir="2700000" algn="tl">
                    <a:srgbClr val="000000">
                      <a:alpha val="43137"/>
                    </a:srgbClr>
                  </a:outerShdw>
                </a:effectLst>
                <a:latin typeface="Calibri"/>
              </a:rPr>
              <a:t>on the outside of his </a:t>
            </a:r>
            <a:r>
              <a:rPr lang="en-GB" altLang="en-US" sz="4000" dirty="0">
                <a:solidFill>
                  <a:prstClr val="white"/>
                </a:solidFill>
                <a:effectLst>
                  <a:outerShdw blurRad="38100" dist="38100" dir="2700000" algn="tl">
                    <a:srgbClr val="000000">
                      <a:alpha val="43137"/>
                    </a:srgbClr>
                  </a:outerShdw>
                </a:effectLst>
                <a:latin typeface="Calibri"/>
              </a:rPr>
              <a:t>body and as a light being he could travel in the spiritual </a:t>
            </a:r>
            <a:r>
              <a:rPr lang="en-GB" altLang="en-US" sz="4000" dirty="0" smtClean="0">
                <a:solidFill>
                  <a:prstClr val="white"/>
                </a:solidFill>
                <a:effectLst>
                  <a:outerShdw blurRad="38100" dist="38100" dir="2700000" algn="tl">
                    <a:srgbClr val="000000">
                      <a:alpha val="43137"/>
                    </a:srgbClr>
                  </a:outerShdw>
                </a:effectLst>
                <a:latin typeface="Calibri"/>
              </a:rPr>
              <a:t>realms</a:t>
            </a:r>
          </a:p>
          <a:p>
            <a:pPr marL="360000" indent="-360000" algn="l" defTabSz="914400" fontAlgn="auto">
              <a:spcBef>
                <a:spcPts val="600"/>
              </a:spcBef>
              <a:spcAft>
                <a:spcPts val="0"/>
              </a:spcAft>
              <a:buClr>
                <a:srgbClr val="FFFF00"/>
              </a:buClr>
              <a:buSzPct val="120000"/>
              <a:buFont typeface="Arial" pitchFamily="34" charset="0"/>
              <a:buChar char="•"/>
            </a:pPr>
            <a:r>
              <a:rPr lang="en-GB" altLang="en-US" sz="4000" dirty="0" smtClean="0">
                <a:solidFill>
                  <a:prstClr val="white"/>
                </a:solidFill>
                <a:effectLst>
                  <a:outerShdw blurRad="38100" dist="38100" dir="2700000" algn="tl">
                    <a:srgbClr val="000000">
                      <a:alpha val="43137"/>
                    </a:srgbClr>
                  </a:outerShdw>
                </a:effectLst>
                <a:latin typeface="Calibri"/>
              </a:rPr>
              <a:t>Psa 8:4 What </a:t>
            </a:r>
            <a:r>
              <a:rPr lang="en-GB" altLang="en-US" sz="4000" dirty="0">
                <a:solidFill>
                  <a:prstClr val="white"/>
                </a:solidFill>
                <a:effectLst>
                  <a:outerShdw blurRad="38100" dist="38100" dir="2700000" algn="tl">
                    <a:srgbClr val="000000">
                      <a:alpha val="43137"/>
                    </a:srgbClr>
                  </a:outerShdw>
                </a:effectLst>
                <a:latin typeface="Calibri"/>
              </a:rPr>
              <a:t>is man that You take thought of </a:t>
            </a:r>
            <a:r>
              <a:rPr lang="en-GB" altLang="en-US" sz="4000" dirty="0" smtClean="0">
                <a:solidFill>
                  <a:prstClr val="white"/>
                </a:solidFill>
                <a:effectLst>
                  <a:outerShdw blurRad="38100" dist="38100" dir="2700000" algn="tl">
                    <a:srgbClr val="000000">
                      <a:alpha val="43137"/>
                    </a:srgbClr>
                  </a:outerShdw>
                </a:effectLst>
                <a:latin typeface="Calibri"/>
              </a:rPr>
              <a:t>him, And </a:t>
            </a:r>
            <a:r>
              <a:rPr lang="en-GB" altLang="en-US" sz="4000" dirty="0">
                <a:solidFill>
                  <a:prstClr val="white"/>
                </a:solidFill>
                <a:effectLst>
                  <a:outerShdw blurRad="38100" dist="38100" dir="2700000" algn="tl">
                    <a:srgbClr val="000000">
                      <a:alpha val="43137"/>
                    </a:srgbClr>
                  </a:outerShdw>
                </a:effectLst>
                <a:latin typeface="Calibri"/>
              </a:rPr>
              <a:t>the son of man that You care for </a:t>
            </a:r>
            <a:r>
              <a:rPr lang="en-GB" altLang="en-US" sz="4000" dirty="0" smtClean="0">
                <a:solidFill>
                  <a:prstClr val="white"/>
                </a:solidFill>
                <a:effectLst>
                  <a:outerShdw blurRad="38100" dist="38100" dir="2700000" algn="tl">
                    <a:srgbClr val="000000">
                      <a:alpha val="43137"/>
                    </a:srgbClr>
                  </a:outerShdw>
                </a:effectLst>
                <a:latin typeface="Calibri"/>
              </a:rPr>
              <a:t>him? 5 </a:t>
            </a:r>
            <a:r>
              <a:rPr lang="en-GB" altLang="en-US" sz="4000" dirty="0">
                <a:solidFill>
                  <a:prstClr val="white"/>
                </a:solidFill>
                <a:effectLst>
                  <a:outerShdw blurRad="38100" dist="38100" dir="2700000" algn="tl">
                    <a:srgbClr val="000000">
                      <a:alpha val="43137"/>
                    </a:srgbClr>
                  </a:outerShdw>
                </a:effectLst>
                <a:latin typeface="Calibri"/>
              </a:rPr>
              <a:t>Yet You have made him a little lower than </a:t>
            </a:r>
            <a:r>
              <a:rPr lang="en-GB" altLang="en-US" sz="4000" dirty="0" smtClean="0">
                <a:solidFill>
                  <a:prstClr val="white"/>
                </a:solidFill>
                <a:effectLst>
                  <a:outerShdw blurRad="38100" dist="38100" dir="2700000" algn="tl">
                    <a:srgbClr val="000000">
                      <a:alpha val="43137"/>
                    </a:srgbClr>
                  </a:outerShdw>
                </a:effectLst>
                <a:latin typeface="Calibri"/>
              </a:rPr>
              <a:t>God, And </a:t>
            </a:r>
            <a:r>
              <a:rPr lang="en-GB" altLang="en-US" sz="4000" dirty="0">
                <a:solidFill>
                  <a:prstClr val="white"/>
                </a:solidFill>
                <a:effectLst>
                  <a:outerShdw blurRad="38100" dist="38100" dir="2700000" algn="tl">
                    <a:srgbClr val="000000">
                      <a:alpha val="43137"/>
                    </a:srgbClr>
                  </a:outerShdw>
                </a:effectLst>
                <a:latin typeface="Calibri"/>
              </a:rPr>
              <a:t>You </a:t>
            </a:r>
            <a:r>
              <a:rPr lang="en-GB" altLang="en-US" sz="4000" dirty="0">
                <a:solidFill>
                  <a:srgbClr val="FFFF00"/>
                </a:solidFill>
                <a:effectLst>
                  <a:outerShdw blurRad="38100" dist="38100" dir="2700000" algn="tl">
                    <a:srgbClr val="000000">
                      <a:alpha val="43137"/>
                    </a:srgbClr>
                  </a:outerShdw>
                </a:effectLst>
                <a:latin typeface="Calibri"/>
              </a:rPr>
              <a:t>crown him with glory</a:t>
            </a:r>
            <a:r>
              <a:rPr lang="en-GB" altLang="en-US" sz="4000" dirty="0">
                <a:solidFill>
                  <a:prstClr val="white"/>
                </a:solidFill>
                <a:effectLst>
                  <a:outerShdw blurRad="38100" dist="38100" dir="2700000" algn="tl">
                    <a:srgbClr val="000000">
                      <a:alpha val="43137"/>
                    </a:srgbClr>
                  </a:outerShdw>
                </a:effectLst>
                <a:latin typeface="Calibri"/>
              </a:rPr>
              <a:t> and </a:t>
            </a:r>
            <a:r>
              <a:rPr lang="en-GB" altLang="en-US" sz="4000" dirty="0" smtClean="0">
                <a:solidFill>
                  <a:prstClr val="white"/>
                </a:solidFill>
                <a:effectLst>
                  <a:outerShdw blurRad="38100" dist="38100" dir="2700000" algn="tl">
                    <a:srgbClr val="000000">
                      <a:alpha val="43137"/>
                    </a:srgbClr>
                  </a:outerShdw>
                </a:effectLst>
                <a:latin typeface="Calibri"/>
              </a:rPr>
              <a:t>majesty! 6 </a:t>
            </a:r>
            <a:r>
              <a:rPr lang="en-GB" altLang="en-US" sz="4000" dirty="0">
                <a:solidFill>
                  <a:prstClr val="white"/>
                </a:solidFill>
                <a:effectLst>
                  <a:outerShdw blurRad="38100" dist="38100" dir="2700000" algn="tl">
                    <a:srgbClr val="000000">
                      <a:alpha val="43137"/>
                    </a:srgbClr>
                  </a:outerShdw>
                </a:effectLst>
                <a:latin typeface="Calibri"/>
              </a:rPr>
              <a:t>You make him </a:t>
            </a:r>
            <a:r>
              <a:rPr lang="en-GB" altLang="en-US" sz="4000" dirty="0">
                <a:solidFill>
                  <a:srgbClr val="FFFF00"/>
                </a:solidFill>
                <a:effectLst>
                  <a:outerShdw blurRad="38100" dist="38100" dir="2700000" algn="tl">
                    <a:srgbClr val="000000">
                      <a:alpha val="43137"/>
                    </a:srgbClr>
                  </a:outerShdw>
                </a:effectLst>
                <a:latin typeface="Calibri"/>
              </a:rPr>
              <a:t>to rule </a:t>
            </a:r>
            <a:r>
              <a:rPr lang="en-GB" altLang="en-US" sz="4000" dirty="0">
                <a:solidFill>
                  <a:prstClr val="white"/>
                </a:solidFill>
                <a:effectLst>
                  <a:outerShdw blurRad="38100" dist="38100" dir="2700000" algn="tl">
                    <a:srgbClr val="000000">
                      <a:alpha val="43137"/>
                    </a:srgbClr>
                  </a:outerShdw>
                </a:effectLst>
                <a:latin typeface="Calibri"/>
              </a:rPr>
              <a:t>over the works of Your </a:t>
            </a:r>
            <a:r>
              <a:rPr lang="en-GB" altLang="en-US" sz="4000" dirty="0" smtClean="0">
                <a:solidFill>
                  <a:prstClr val="white"/>
                </a:solidFill>
                <a:effectLst>
                  <a:outerShdw blurRad="38100" dist="38100" dir="2700000" algn="tl">
                    <a:srgbClr val="000000">
                      <a:alpha val="43137"/>
                    </a:srgbClr>
                  </a:outerShdw>
                </a:effectLst>
                <a:latin typeface="Calibri"/>
              </a:rPr>
              <a:t>hands; You </a:t>
            </a:r>
            <a:r>
              <a:rPr lang="en-GB" altLang="en-US" sz="4000" dirty="0">
                <a:solidFill>
                  <a:prstClr val="white"/>
                </a:solidFill>
                <a:effectLst>
                  <a:outerShdw blurRad="38100" dist="38100" dir="2700000" algn="tl">
                    <a:srgbClr val="000000">
                      <a:alpha val="43137"/>
                    </a:srgbClr>
                  </a:outerShdw>
                </a:effectLst>
                <a:latin typeface="Calibri"/>
              </a:rPr>
              <a:t>have put all things under his feet</a:t>
            </a:r>
          </a:p>
        </p:txBody>
      </p:sp>
    </p:spTree>
    <p:extLst>
      <p:ext uri="{BB962C8B-B14F-4D97-AF65-F5344CB8AC3E}">
        <p14:creationId xmlns:p14="http://schemas.microsoft.com/office/powerpoint/2010/main" val="36709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5400" dirty="0" smtClean="0">
                <a:effectLst>
                  <a:outerShdw blurRad="38100" dist="38100" dir="2700000" algn="tl">
                    <a:srgbClr val="000000">
                      <a:alpha val="43137"/>
                    </a:srgbClr>
                  </a:outerShdw>
                </a:effectLst>
              </a:rPr>
              <a:t>I am a dwelling</a:t>
            </a:r>
          </a:p>
          <a:p>
            <a:pPr marL="360000" indent="-360000">
              <a:spcBef>
                <a:spcPts val="600"/>
              </a:spcBef>
            </a:pPr>
            <a:r>
              <a:rPr lang="en-GB" altLang="en-US" sz="5400" dirty="0" smtClean="0">
                <a:effectLst>
                  <a:outerShdw blurRad="38100" dist="38100" dir="2700000" algn="tl">
                    <a:srgbClr val="000000">
                      <a:alpha val="43137"/>
                    </a:srgbClr>
                  </a:outerShdw>
                </a:effectLst>
              </a:rPr>
              <a:t>What or who dwells in me?</a:t>
            </a:r>
          </a:p>
          <a:p>
            <a:pPr marL="360000" indent="-360000">
              <a:spcBef>
                <a:spcPts val="600"/>
              </a:spcBef>
            </a:pPr>
            <a:r>
              <a:rPr lang="en-GB" altLang="en-US" sz="5400" dirty="0">
                <a:effectLst>
                  <a:outerShdw blurRad="38100" dist="38100" dir="2700000" algn="tl">
                    <a:srgbClr val="000000">
                      <a:alpha val="43137"/>
                    </a:srgbClr>
                  </a:outerShdw>
                </a:effectLst>
              </a:rPr>
              <a:t>Our </a:t>
            </a:r>
            <a:r>
              <a:rPr lang="en-GB" altLang="en-US" sz="5400" dirty="0" smtClean="0">
                <a:effectLst>
                  <a:outerShdw blurRad="38100" dist="38100" dir="2700000" algn="tl">
                    <a:srgbClr val="000000">
                      <a:alpha val="43137"/>
                    </a:srgbClr>
                  </a:outerShdw>
                </a:effectLst>
              </a:rPr>
              <a:t>spirit and soul dwell in our body</a:t>
            </a:r>
            <a:endParaRPr lang="en-GB" altLang="en-US" sz="5400" dirty="0">
              <a:effectLst>
                <a:outerShdw blurRad="38100" dist="38100" dir="2700000" algn="tl">
                  <a:srgbClr val="000000">
                    <a:alpha val="43137"/>
                  </a:srgbClr>
                </a:outerShdw>
              </a:effectLst>
            </a:endParaRPr>
          </a:p>
          <a:p>
            <a:pPr marL="360000" indent="-360000">
              <a:spcBef>
                <a:spcPts val="600"/>
              </a:spcBef>
            </a:pPr>
            <a:r>
              <a:rPr lang="en-GB" altLang="en-US" sz="5400" dirty="0" smtClean="0">
                <a:effectLst>
                  <a:outerShdw blurRad="38100" dist="38100" dir="2700000" algn="tl">
                    <a:srgbClr val="000000">
                      <a:alpha val="43137"/>
                    </a:srgbClr>
                  </a:outerShdw>
                </a:effectLst>
              </a:rPr>
              <a:t>Our spirit is also a dwelling place</a:t>
            </a:r>
          </a:p>
          <a:p>
            <a:pPr marL="360000" indent="-360000">
              <a:spcBef>
                <a:spcPts val="600"/>
              </a:spcBef>
            </a:pPr>
            <a:r>
              <a:rPr lang="en-GB" altLang="en-US" sz="5400" dirty="0" smtClean="0">
                <a:effectLst>
                  <a:outerShdw blurRad="38100" dist="38100" dir="2700000" algn="tl">
                    <a:srgbClr val="000000">
                      <a:alpha val="43137"/>
                    </a:srgbClr>
                  </a:outerShdw>
                </a:effectLst>
              </a:rPr>
              <a:t>What dwells in our spirit?</a:t>
            </a:r>
          </a:p>
        </p:txBody>
      </p:sp>
    </p:spTree>
    <p:extLst>
      <p:ext uri="{BB962C8B-B14F-4D97-AF65-F5344CB8AC3E}">
        <p14:creationId xmlns:p14="http://schemas.microsoft.com/office/powerpoint/2010/main" val="1636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fontScale="92500" lnSpcReduction="10000"/>
          </a:bodyPr>
          <a:lstStyle/>
          <a:p>
            <a:pPr marL="360000" indent="-360000">
              <a:spcBef>
                <a:spcPts val="600"/>
              </a:spcBef>
            </a:pPr>
            <a:r>
              <a:rPr lang="en-GB" altLang="en-US" sz="4000" dirty="0">
                <a:effectLst>
                  <a:outerShdw blurRad="38100" dist="38100" dir="2700000" algn="tl">
                    <a:srgbClr val="000000">
                      <a:alpha val="43137"/>
                    </a:srgbClr>
                  </a:outerShdw>
                </a:effectLst>
              </a:rPr>
              <a:t>John 14:16 I will ask the Father, and He will give you another Helper,… 17 that is the Spirit of truth, .. </a:t>
            </a:r>
            <a:r>
              <a:rPr lang="en-GB" altLang="en-US" sz="4000" dirty="0">
                <a:solidFill>
                  <a:srgbClr val="FFFF00"/>
                </a:solidFill>
                <a:effectLst>
                  <a:outerShdw blurRad="38100" dist="38100" dir="2700000" algn="tl">
                    <a:srgbClr val="000000">
                      <a:alpha val="43137"/>
                    </a:srgbClr>
                  </a:outerShdw>
                </a:effectLst>
              </a:rPr>
              <a:t>He abides with you and will be in you</a:t>
            </a:r>
            <a:r>
              <a:rPr lang="en-GB" altLang="en-US" sz="4000" dirty="0">
                <a:effectLst>
                  <a:outerShdw blurRad="38100" dist="38100" dir="2700000" algn="tl">
                    <a:srgbClr val="000000">
                      <a:alpha val="43137"/>
                    </a:srgbClr>
                  </a:outerShdw>
                </a:effectLst>
              </a:rPr>
              <a:t>.</a:t>
            </a:r>
          </a:p>
          <a:p>
            <a:pPr marL="360000" indent="-360000">
              <a:spcBef>
                <a:spcPts val="600"/>
              </a:spcBef>
            </a:pPr>
            <a:r>
              <a:rPr lang="en-GB" altLang="en-US" sz="4000" dirty="0">
                <a:effectLst>
                  <a:outerShdw blurRad="38100" dist="38100" dir="2700000" algn="tl">
                    <a:srgbClr val="000000">
                      <a:alpha val="43137"/>
                    </a:srgbClr>
                  </a:outerShdw>
                </a:effectLst>
              </a:rPr>
              <a:t>John 14:20 In that day you will know that I am in My Father, and </a:t>
            </a:r>
            <a:r>
              <a:rPr lang="en-GB" altLang="en-US" sz="4000" dirty="0">
                <a:solidFill>
                  <a:srgbClr val="FFFF00"/>
                </a:solidFill>
                <a:effectLst>
                  <a:outerShdw blurRad="38100" dist="38100" dir="2700000" algn="tl">
                    <a:srgbClr val="000000">
                      <a:alpha val="43137"/>
                    </a:srgbClr>
                  </a:outerShdw>
                </a:effectLst>
              </a:rPr>
              <a:t>you in Me, and I in you.</a:t>
            </a:r>
            <a:r>
              <a:rPr lang="en-GB" altLang="en-US" sz="4000" dirty="0">
                <a:effectLst>
                  <a:outerShdw blurRad="38100" dist="38100" dir="2700000" algn="tl">
                    <a:srgbClr val="000000">
                      <a:alpha val="43137"/>
                    </a:srgbClr>
                  </a:outerShdw>
                </a:effectLst>
              </a:rPr>
              <a:t> 23 … We will come to him and make Our </a:t>
            </a:r>
            <a:r>
              <a:rPr lang="en-GB" altLang="en-US" sz="4000" dirty="0">
                <a:solidFill>
                  <a:srgbClr val="FFFF00"/>
                </a:solidFill>
                <a:effectLst>
                  <a:outerShdw blurRad="38100" dist="38100" dir="2700000" algn="tl">
                    <a:srgbClr val="000000">
                      <a:alpha val="43137"/>
                    </a:srgbClr>
                  </a:outerShdw>
                </a:effectLst>
              </a:rPr>
              <a:t>home </a:t>
            </a:r>
            <a:r>
              <a:rPr lang="en-GB" altLang="en-US" sz="4000" dirty="0">
                <a:effectLst>
                  <a:outerShdw blurRad="38100" dist="38100" dir="2700000" algn="tl">
                    <a:srgbClr val="000000">
                      <a:alpha val="43137"/>
                    </a:srgbClr>
                  </a:outerShdw>
                </a:effectLst>
              </a:rPr>
              <a:t>with him.</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a dimensional place that God dwells in and can also dwell in God and the heavenly dimensions</a:t>
            </a:r>
          </a:p>
        </p:txBody>
      </p:sp>
    </p:spTree>
    <p:extLst>
      <p:ext uri="{BB962C8B-B14F-4D97-AF65-F5344CB8AC3E}">
        <p14:creationId xmlns:p14="http://schemas.microsoft.com/office/powerpoint/2010/main" val="34123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outerShdw>
                </a:effectLst>
              </a:rPr>
              <a:t>First Love House of God 1</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a:bodyPr>
          <a:lstStyle/>
          <a:p>
            <a:pPr marL="360000" indent="-360000">
              <a:spcBef>
                <a:spcPts val="600"/>
              </a:spcBef>
            </a:pPr>
            <a:r>
              <a:rPr lang="en-GB" altLang="en-US" sz="4000" dirty="0">
                <a:effectLst>
                  <a:outerShdw blurRad="38100" dist="38100" dir="2700000" algn="tl">
                    <a:srgbClr val="000000">
                      <a:alpha val="43137"/>
                    </a:srgbClr>
                  </a:outerShdw>
                </a:effectLst>
              </a:rPr>
              <a:t>John 3:3 Jesus answered and said to him, “Truly, truly, I say to you, unless one is born again he cannot see the kingdom of God.”</a:t>
            </a:r>
          </a:p>
          <a:p>
            <a:pPr marL="360000" indent="-360000">
              <a:spcBef>
                <a:spcPts val="600"/>
              </a:spcBef>
            </a:pPr>
            <a:r>
              <a:rPr lang="en-GB" altLang="en-US" sz="4000" dirty="0">
                <a:effectLst>
                  <a:outerShdw blurRad="38100" dist="38100" dir="2700000" algn="tl">
                    <a:srgbClr val="000000">
                      <a:alpha val="43137"/>
                    </a:srgbClr>
                  </a:outerShdw>
                </a:effectLst>
              </a:rPr>
              <a:t>O</a:t>
            </a:r>
            <a:r>
              <a:rPr lang="en-GB" altLang="en-US" sz="4000" dirty="0" smtClean="0">
                <a:effectLst>
                  <a:outerShdw blurRad="38100" dist="38100" dir="2700000" algn="tl">
                    <a:srgbClr val="000000">
                      <a:alpha val="43137"/>
                    </a:srgbClr>
                  </a:outerShdw>
                </a:effectLst>
              </a:rPr>
              <a:t>ur spirit becomes alive to God and we our reconciled and reconnected to His presence</a:t>
            </a:r>
          </a:p>
          <a:p>
            <a:pPr marL="360000" indent="-360000">
              <a:spcBef>
                <a:spcPts val="600"/>
              </a:spcBef>
            </a:pPr>
            <a:r>
              <a:rPr lang="en-GB" altLang="en-US" sz="4000" dirty="0" smtClean="0">
                <a:effectLst>
                  <a:outerShdw blurRad="38100" dist="38100" dir="2700000" algn="tl">
                    <a:srgbClr val="000000">
                      <a:alpha val="43137"/>
                    </a:srgbClr>
                  </a:outerShdw>
                </a:effectLst>
              </a:rPr>
              <a:t>God then comes and dwells in us</a:t>
            </a:r>
          </a:p>
          <a:p>
            <a:pPr marL="360000" indent="-360000">
              <a:spcBef>
                <a:spcPts val="600"/>
              </a:spcBef>
            </a:pPr>
            <a:r>
              <a:rPr lang="en-GB" altLang="en-US" sz="4000" dirty="0" smtClean="0">
                <a:effectLst>
                  <a:outerShdw blurRad="38100" dist="38100" dir="2700000" algn="tl">
                    <a:srgbClr val="000000">
                      <a:alpha val="43137"/>
                    </a:srgbClr>
                  </a:outerShdw>
                </a:effectLst>
              </a:rPr>
              <a:t>Where does God dwell in our spirit?</a:t>
            </a:r>
          </a:p>
        </p:txBody>
      </p:sp>
    </p:spTree>
    <p:extLst>
      <p:ext uri="{BB962C8B-B14F-4D97-AF65-F5344CB8AC3E}">
        <p14:creationId xmlns:p14="http://schemas.microsoft.com/office/powerpoint/2010/main" val="42275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endParaRPr lang="en-GB" dirty="0"/>
          </a:p>
        </p:txBody>
      </p:sp>
      <p:sp>
        <p:nvSpPr>
          <p:cNvPr id="3" name="Content Placeholder 2"/>
          <p:cNvSpPr>
            <a:spLocks noGrp="1"/>
          </p:cNvSpPr>
          <p:nvPr>
            <p:ph idx="1"/>
          </p:nvPr>
        </p:nvSpPr>
        <p:spPr>
          <a:xfrm>
            <a:off x="0" y="1052736"/>
            <a:ext cx="9144000" cy="5805264"/>
          </a:xfrm>
        </p:spPr>
        <p:txBody>
          <a:bodyPr>
            <a:normAutofit/>
          </a:bodyPr>
          <a:lstStyle/>
          <a:p>
            <a:pPr>
              <a:spcBef>
                <a:spcPts val="600"/>
              </a:spcBef>
            </a:pPr>
            <a:r>
              <a:rPr lang="en-GB" sz="4200" dirty="0" smtClean="0"/>
              <a:t>Luke </a:t>
            </a:r>
            <a:r>
              <a:rPr lang="en-GB" sz="4200" dirty="0"/>
              <a:t>17:21 Nor will people say, Look! Here [it is]! or, See, [it is] there! For behold, the </a:t>
            </a:r>
            <a:r>
              <a:rPr lang="en-GB" sz="4200" dirty="0">
                <a:solidFill>
                  <a:srgbClr val="FFFF00"/>
                </a:solidFill>
              </a:rPr>
              <a:t>kingdom of God is within you </a:t>
            </a:r>
            <a:r>
              <a:rPr lang="en-GB" sz="4200" dirty="0"/>
              <a:t>[in your hearts] and among you [surrounding you]. </a:t>
            </a:r>
            <a:endParaRPr lang="en-GB" sz="4200" dirty="0" smtClean="0"/>
          </a:p>
          <a:p>
            <a:pPr>
              <a:spcBef>
                <a:spcPts val="600"/>
              </a:spcBef>
            </a:pPr>
            <a:r>
              <a:rPr lang="en-GB" sz="4200" dirty="0" smtClean="0"/>
              <a:t>Kingdom is the area where God dwells in us but He does not want to </a:t>
            </a:r>
            <a:r>
              <a:rPr lang="en-GB" sz="4200" dirty="0" smtClean="0"/>
              <a:t>be imprisoned and limited there</a:t>
            </a:r>
            <a:endParaRPr lang="en-GB" sz="4200" dirty="0" smtClean="0"/>
          </a:p>
        </p:txBody>
      </p:sp>
    </p:spTree>
    <p:extLst>
      <p:ext uri="{BB962C8B-B14F-4D97-AF65-F5344CB8AC3E}">
        <p14:creationId xmlns:p14="http://schemas.microsoft.com/office/powerpoint/2010/main" val="9710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pPr>
              <a:lnSpc>
                <a:spcPct val="120000"/>
              </a:lnSpc>
              <a:spcBef>
                <a:spcPts val="600"/>
              </a:spcBef>
            </a:pPr>
            <a:r>
              <a:rPr lang="en-GB" dirty="0"/>
              <a:t>"The primary meaning of both the Hebrew word </a:t>
            </a:r>
            <a:r>
              <a:rPr lang="en-GB" dirty="0" err="1"/>
              <a:t>malkuth</a:t>
            </a:r>
            <a:r>
              <a:rPr lang="en-GB" dirty="0"/>
              <a:t> in the Old Testament and of the Greek word </a:t>
            </a:r>
            <a:r>
              <a:rPr lang="en-GB" dirty="0" err="1"/>
              <a:t>basileia</a:t>
            </a:r>
            <a:r>
              <a:rPr lang="en-GB" dirty="0"/>
              <a:t> in the New Testament is the rank, authority and sovereignty exercised by a king</a:t>
            </a:r>
            <a:r>
              <a:rPr lang="en-GB" dirty="0" smtClean="0"/>
              <a:t>.</a:t>
            </a:r>
          </a:p>
          <a:p>
            <a:pPr>
              <a:lnSpc>
                <a:spcPct val="120000"/>
              </a:lnSpc>
              <a:spcBef>
                <a:spcPts val="600"/>
              </a:spcBef>
            </a:pPr>
            <a:r>
              <a:rPr lang="en-GB" dirty="0" smtClean="0"/>
              <a:t>A </a:t>
            </a:r>
            <a:r>
              <a:rPr lang="en-GB" dirty="0" err="1"/>
              <a:t>basileia</a:t>
            </a:r>
            <a:r>
              <a:rPr lang="en-GB" dirty="0"/>
              <a:t> </a:t>
            </a:r>
            <a:r>
              <a:rPr lang="en-GB" dirty="0" smtClean="0"/>
              <a:t>is </a:t>
            </a:r>
            <a:r>
              <a:rPr lang="en-GB" dirty="0"/>
              <a:t>a realm over which a sovereign exercises his </a:t>
            </a:r>
            <a:r>
              <a:rPr lang="en-GB" dirty="0" smtClean="0"/>
              <a:t>authority</a:t>
            </a:r>
          </a:p>
        </p:txBody>
      </p:sp>
    </p:spTree>
    <p:extLst>
      <p:ext uri="{BB962C8B-B14F-4D97-AF65-F5344CB8AC3E}">
        <p14:creationId xmlns:p14="http://schemas.microsoft.com/office/powerpoint/2010/main" val="3449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endParaRPr lang="en-GB"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t>Spirit </a:t>
            </a:r>
            <a:r>
              <a:rPr lang="en-GB" dirty="0"/>
              <a:t>realm is connected to you </a:t>
            </a:r>
            <a:r>
              <a:rPr lang="en-GB" dirty="0" smtClean="0"/>
              <a:t>because heaven </a:t>
            </a:r>
            <a:r>
              <a:rPr lang="en-GB" dirty="0"/>
              <a:t>or God's kingdom is in you </a:t>
            </a:r>
            <a:endParaRPr lang="en-GB" dirty="0" smtClean="0"/>
          </a:p>
          <a:p>
            <a:r>
              <a:rPr lang="en-GB" dirty="0" smtClean="0"/>
              <a:t>Therefore </a:t>
            </a:r>
            <a:r>
              <a:rPr lang="en-GB" dirty="0"/>
              <a:t>you have access to </a:t>
            </a:r>
            <a:r>
              <a:rPr lang="en-GB" dirty="0" smtClean="0"/>
              <a:t>God, to the </a:t>
            </a:r>
            <a:r>
              <a:rPr lang="en-GB" dirty="0"/>
              <a:t>heavenly spiritual </a:t>
            </a:r>
            <a:r>
              <a:rPr lang="en-GB" dirty="0" smtClean="0"/>
              <a:t>realms and those realms have </a:t>
            </a:r>
            <a:r>
              <a:rPr lang="en-GB" dirty="0"/>
              <a:t>access to </a:t>
            </a:r>
            <a:r>
              <a:rPr lang="en-GB" dirty="0" smtClean="0"/>
              <a:t>you and through you – if you allow </a:t>
            </a:r>
          </a:p>
          <a:p>
            <a:r>
              <a:rPr lang="en-GB" dirty="0" smtClean="0"/>
              <a:t>You </a:t>
            </a:r>
            <a:r>
              <a:rPr lang="en-GB" dirty="0"/>
              <a:t>are a </a:t>
            </a:r>
            <a:r>
              <a:rPr lang="en-GB" dirty="0" smtClean="0"/>
              <a:t>gate to and </a:t>
            </a:r>
            <a:r>
              <a:rPr lang="en-GB" dirty="0"/>
              <a:t>of the </a:t>
            </a:r>
            <a:r>
              <a:rPr lang="en-GB" dirty="0" smtClean="0"/>
              <a:t>heavenly spiritual </a:t>
            </a:r>
            <a:r>
              <a:rPr lang="en-GB" dirty="0"/>
              <a:t>realms and </a:t>
            </a:r>
            <a:r>
              <a:rPr lang="en-GB" dirty="0" smtClean="0"/>
              <a:t>are a </a:t>
            </a:r>
            <a:r>
              <a:rPr lang="en-GB" dirty="0"/>
              <a:t>God c</a:t>
            </a:r>
            <a:r>
              <a:rPr lang="en-GB" dirty="0" smtClean="0"/>
              <a:t>hannel</a:t>
            </a:r>
          </a:p>
        </p:txBody>
      </p:sp>
    </p:spTree>
    <p:extLst>
      <p:ext uri="{BB962C8B-B14F-4D97-AF65-F5344CB8AC3E}">
        <p14:creationId xmlns:p14="http://schemas.microsoft.com/office/powerpoint/2010/main" val="23814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975693" y="116632"/>
            <a:ext cx="2602460" cy="22048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sz="3200" dirty="0" smtClean="0"/>
              <a:t>Base Camp</a:t>
            </a:r>
          </a:p>
          <a:p>
            <a:pPr algn="ctr"/>
            <a:r>
              <a:rPr lang="en-GB" sz="3200" dirty="0" smtClean="0"/>
              <a:t>Journey Preparation</a:t>
            </a:r>
            <a:endParaRPr lang="en-GB" sz="32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499" t="27601" r="34814" b="28828"/>
          <a:stretch/>
        </p:blipFill>
        <p:spPr>
          <a:xfrm>
            <a:off x="2761628" y="2996952"/>
            <a:ext cx="3116688" cy="2987899"/>
          </a:xfrm>
          <a:prstGeom prst="rect">
            <a:avLst/>
          </a:prstGeom>
        </p:spPr>
      </p:pic>
      <p:sp>
        <p:nvSpPr>
          <p:cNvPr id="6" name="Wave 5"/>
          <p:cNvSpPr/>
          <p:nvPr/>
        </p:nvSpPr>
        <p:spPr>
          <a:xfrm rot="5400000">
            <a:off x="3786144" y="2584509"/>
            <a:ext cx="958074" cy="432048"/>
          </a:xfrm>
          <a:prstGeom prst="wav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Wave 7"/>
          <p:cNvSpPr/>
          <p:nvPr/>
        </p:nvSpPr>
        <p:spPr>
          <a:xfrm>
            <a:off x="4543400" y="4149080"/>
            <a:ext cx="4605940" cy="432048"/>
          </a:xfrm>
          <a:prstGeom prst="wav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9" name="Wave 8"/>
          <p:cNvSpPr/>
          <p:nvPr/>
        </p:nvSpPr>
        <p:spPr>
          <a:xfrm>
            <a:off x="107504" y="4149080"/>
            <a:ext cx="3813852" cy="432048"/>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3" name="TextBox 12"/>
          <p:cNvSpPr txBox="1"/>
          <p:nvPr/>
        </p:nvSpPr>
        <p:spPr>
          <a:xfrm>
            <a:off x="6588224" y="3277450"/>
            <a:ext cx="1872208" cy="369332"/>
          </a:xfrm>
          <a:prstGeom prst="rect">
            <a:avLst/>
          </a:prstGeom>
          <a:noFill/>
        </p:spPr>
        <p:txBody>
          <a:bodyPr wrap="square" rtlCol="0">
            <a:spAutoFit/>
          </a:bodyPr>
          <a:lstStyle/>
          <a:p>
            <a:pPr algn="ctr"/>
            <a:r>
              <a:rPr lang="en-GB" dirty="0" smtClean="0"/>
              <a:t>Heavenly Realms</a:t>
            </a:r>
            <a:endParaRPr lang="en-GB" dirty="0"/>
          </a:p>
        </p:txBody>
      </p:sp>
      <p:sp>
        <p:nvSpPr>
          <p:cNvPr id="14" name="TextBox 13"/>
          <p:cNvSpPr txBox="1"/>
          <p:nvPr/>
        </p:nvSpPr>
        <p:spPr>
          <a:xfrm>
            <a:off x="889420" y="3291121"/>
            <a:ext cx="1872208" cy="369332"/>
          </a:xfrm>
          <a:prstGeom prst="rect">
            <a:avLst/>
          </a:prstGeom>
          <a:noFill/>
        </p:spPr>
        <p:txBody>
          <a:bodyPr wrap="square" rtlCol="0">
            <a:spAutoFit/>
          </a:bodyPr>
          <a:lstStyle/>
          <a:p>
            <a:pPr algn="ctr"/>
            <a:r>
              <a:rPr lang="en-GB" dirty="0" smtClean="0"/>
              <a:t>Unseen Realms</a:t>
            </a:r>
            <a:endParaRPr lang="en-GB" dirty="0"/>
          </a:p>
        </p:txBody>
      </p:sp>
      <p:sp>
        <p:nvSpPr>
          <p:cNvPr id="15" name="TextBox 14"/>
          <p:cNvSpPr txBox="1"/>
          <p:nvPr/>
        </p:nvSpPr>
        <p:spPr>
          <a:xfrm>
            <a:off x="2167136" y="6165304"/>
            <a:ext cx="4752528" cy="584775"/>
          </a:xfrm>
          <a:prstGeom prst="rect">
            <a:avLst/>
          </a:prstGeom>
          <a:noFill/>
        </p:spPr>
        <p:txBody>
          <a:bodyPr wrap="square" rtlCol="0">
            <a:spAutoFit/>
          </a:bodyPr>
          <a:lstStyle/>
          <a:p>
            <a:pPr algn="ctr"/>
            <a:r>
              <a:rPr lang="en-GB" sz="3200" dirty="0" smtClean="0"/>
              <a:t>Pathway of Relationship</a:t>
            </a:r>
            <a:endParaRPr lang="en-GB" sz="3200" dirty="0"/>
          </a:p>
        </p:txBody>
      </p:sp>
    </p:spTree>
    <p:extLst>
      <p:ext uri="{BB962C8B-B14F-4D97-AF65-F5344CB8AC3E}">
        <p14:creationId xmlns:p14="http://schemas.microsoft.com/office/powerpoint/2010/main" val="35775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endParaRPr lang="en-GB" dirty="0"/>
          </a:p>
        </p:txBody>
      </p:sp>
      <p:sp>
        <p:nvSpPr>
          <p:cNvPr id="3" name="Content Placeholder 2"/>
          <p:cNvSpPr>
            <a:spLocks noGrp="1"/>
          </p:cNvSpPr>
          <p:nvPr>
            <p:ph idx="1"/>
          </p:nvPr>
        </p:nvSpPr>
        <p:spPr>
          <a:xfrm>
            <a:off x="0" y="1052134"/>
            <a:ext cx="9144000" cy="5805866"/>
          </a:xfrm>
        </p:spPr>
        <p:txBody>
          <a:bodyPr>
            <a:normAutofit/>
          </a:bodyPr>
          <a:lstStyle/>
          <a:p>
            <a:r>
              <a:rPr lang="en-GB" dirty="0" smtClean="0"/>
              <a:t>You </a:t>
            </a:r>
            <a:r>
              <a:rPr lang="en-GB" dirty="0"/>
              <a:t>are a house of </a:t>
            </a:r>
            <a:r>
              <a:rPr lang="en-GB" dirty="0" smtClean="0"/>
              <a:t>God who lives </a:t>
            </a:r>
            <a:r>
              <a:rPr lang="en-GB" dirty="0"/>
              <a:t>in you </a:t>
            </a:r>
            <a:endParaRPr lang="en-GB" dirty="0" smtClean="0"/>
          </a:p>
          <a:p>
            <a:r>
              <a:rPr lang="en-GB" dirty="0" smtClean="0"/>
              <a:t>Gen </a:t>
            </a:r>
            <a:r>
              <a:rPr lang="en-GB" dirty="0"/>
              <a:t>28:12, 17 And he dreamed that there was a ladder set up on the earth, and the top of it reached to heaven; and the angels of God were ascending and descending on it! He was afraid and said, How to be feared and reverenced is this place! This is none other than the </a:t>
            </a:r>
            <a:r>
              <a:rPr lang="en-GB" dirty="0">
                <a:solidFill>
                  <a:srgbClr val="FFFF00"/>
                </a:solidFill>
              </a:rPr>
              <a:t>house of God</a:t>
            </a:r>
            <a:r>
              <a:rPr lang="en-GB" dirty="0"/>
              <a:t>, and this is </a:t>
            </a:r>
            <a:r>
              <a:rPr lang="en-GB" dirty="0">
                <a:solidFill>
                  <a:srgbClr val="FFFF00"/>
                </a:solidFill>
              </a:rPr>
              <a:t>the gateway to heaven</a:t>
            </a:r>
            <a:endParaRPr lang="en-GB" dirty="0" smtClean="0">
              <a:solidFill>
                <a:srgbClr val="FFFF00"/>
              </a:solidFill>
            </a:endParaRPr>
          </a:p>
        </p:txBody>
      </p:sp>
    </p:spTree>
    <p:extLst>
      <p:ext uri="{BB962C8B-B14F-4D97-AF65-F5344CB8AC3E}">
        <p14:creationId xmlns:p14="http://schemas.microsoft.com/office/powerpoint/2010/main" val="315236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14:2 In My Father’s house are many dwelling places; </a:t>
            </a:r>
            <a:r>
              <a:rPr lang="en-GB" sz="4400" dirty="0" smtClean="0"/>
              <a:t>for </a:t>
            </a:r>
            <a:r>
              <a:rPr lang="en-GB" sz="4400" dirty="0"/>
              <a:t>I go to prepare </a:t>
            </a:r>
            <a:r>
              <a:rPr lang="en-GB" sz="4400" dirty="0" smtClean="0"/>
              <a:t>you to be a dwelling </a:t>
            </a:r>
            <a:r>
              <a:rPr lang="en-GB" sz="4400" dirty="0"/>
              <a:t>place </a:t>
            </a:r>
            <a:r>
              <a:rPr lang="en-GB" sz="4400" dirty="0" smtClean="0"/>
              <a:t>3 </a:t>
            </a:r>
            <a:r>
              <a:rPr lang="en-GB" sz="4400" dirty="0"/>
              <a:t>If I go and prepare </a:t>
            </a:r>
            <a:r>
              <a:rPr lang="en-GB" sz="4400" dirty="0" smtClean="0"/>
              <a:t>you to be a dwelling place, </a:t>
            </a:r>
            <a:r>
              <a:rPr lang="en-GB" sz="4400" dirty="0"/>
              <a:t>I will come again and receive you to Myself, that where I am, there you may be also</a:t>
            </a:r>
            <a:r>
              <a:rPr lang="en-GB" sz="4400" dirty="0" smtClean="0"/>
              <a:t>.</a:t>
            </a:r>
          </a:p>
          <a:p>
            <a:r>
              <a:rPr lang="en-GB" sz="4400" dirty="0" smtClean="0"/>
              <a:t>My paraphrase</a:t>
            </a:r>
            <a:endParaRPr lang="en-GB" sz="4400" dirty="0"/>
          </a:p>
        </p:txBody>
      </p:sp>
    </p:spTree>
    <p:extLst>
      <p:ext uri="{BB962C8B-B14F-4D97-AF65-F5344CB8AC3E}">
        <p14:creationId xmlns:p14="http://schemas.microsoft.com/office/powerpoint/2010/main" val="2031581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14:10 Do you not believe that </a:t>
            </a:r>
            <a:r>
              <a:rPr lang="en-GB" sz="4400" dirty="0">
                <a:solidFill>
                  <a:srgbClr val="FFFF00"/>
                </a:solidFill>
              </a:rPr>
              <a:t>I am</a:t>
            </a:r>
            <a:r>
              <a:rPr lang="en-GB" sz="4400" dirty="0"/>
              <a:t> in the Father, and the Father is in Me? The words that I say to you I do not speak on My own initiative, but the </a:t>
            </a:r>
            <a:r>
              <a:rPr lang="en-GB" sz="4400" dirty="0">
                <a:solidFill>
                  <a:srgbClr val="FFFF00"/>
                </a:solidFill>
              </a:rPr>
              <a:t>Father abiding in Me </a:t>
            </a:r>
            <a:r>
              <a:rPr lang="en-GB" sz="4400" dirty="0"/>
              <a:t>does His works.</a:t>
            </a:r>
          </a:p>
        </p:txBody>
      </p:sp>
    </p:spTree>
    <p:extLst>
      <p:ext uri="{BB962C8B-B14F-4D97-AF65-F5344CB8AC3E}">
        <p14:creationId xmlns:p14="http://schemas.microsoft.com/office/powerpoint/2010/main" val="879809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14:20 In that day you will know that </a:t>
            </a:r>
            <a:r>
              <a:rPr lang="en-GB" sz="4400" dirty="0">
                <a:solidFill>
                  <a:srgbClr val="FFFF00"/>
                </a:solidFill>
              </a:rPr>
              <a:t>I am in My Father, and you in Me</a:t>
            </a:r>
            <a:r>
              <a:rPr lang="en-GB" sz="4400" dirty="0"/>
              <a:t>, and </a:t>
            </a:r>
            <a:r>
              <a:rPr lang="en-GB" sz="4400" dirty="0">
                <a:solidFill>
                  <a:srgbClr val="FFFF00"/>
                </a:solidFill>
              </a:rPr>
              <a:t>I in you</a:t>
            </a:r>
            <a:r>
              <a:rPr lang="en-GB" sz="4400" dirty="0"/>
              <a:t>. 23 Jesus answered and said to him, “If anyone loves Me, he will keep My word; and My Father will love him, and </a:t>
            </a:r>
            <a:r>
              <a:rPr lang="en-GB" sz="4400" dirty="0">
                <a:solidFill>
                  <a:srgbClr val="FFFF00"/>
                </a:solidFill>
              </a:rPr>
              <a:t>We will come to him and make Our </a:t>
            </a:r>
            <a:r>
              <a:rPr lang="en-GB" sz="4400" dirty="0" smtClean="0">
                <a:solidFill>
                  <a:srgbClr val="FFFF00"/>
                </a:solidFill>
              </a:rPr>
              <a:t>home </a:t>
            </a:r>
            <a:r>
              <a:rPr lang="en-GB" sz="4400" dirty="0">
                <a:solidFill>
                  <a:srgbClr val="FFFF00"/>
                </a:solidFill>
              </a:rPr>
              <a:t>with him</a:t>
            </a:r>
            <a:r>
              <a:rPr lang="en-GB" sz="4400" dirty="0"/>
              <a:t>.</a:t>
            </a:r>
          </a:p>
        </p:txBody>
      </p:sp>
    </p:spTree>
    <p:extLst>
      <p:ext uri="{BB962C8B-B14F-4D97-AF65-F5344CB8AC3E}">
        <p14:creationId xmlns:p14="http://schemas.microsoft.com/office/powerpoint/2010/main" val="3155963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endParaRPr lang="en-GB" dirty="0"/>
          </a:p>
        </p:txBody>
      </p:sp>
      <p:sp>
        <p:nvSpPr>
          <p:cNvPr id="3" name="Content Placeholder 2"/>
          <p:cNvSpPr>
            <a:spLocks noGrp="1"/>
          </p:cNvSpPr>
          <p:nvPr>
            <p:ph idx="1"/>
          </p:nvPr>
        </p:nvSpPr>
        <p:spPr>
          <a:xfrm>
            <a:off x="0" y="986828"/>
            <a:ext cx="9144000" cy="5871172"/>
          </a:xfrm>
        </p:spPr>
        <p:txBody>
          <a:bodyPr>
            <a:normAutofit/>
          </a:bodyPr>
          <a:lstStyle/>
          <a:p>
            <a:r>
              <a:rPr lang="en-GB" sz="4400" dirty="0" smtClean="0"/>
              <a:t>1 </a:t>
            </a:r>
            <a:r>
              <a:rPr lang="en-GB" sz="4400" dirty="0"/>
              <a:t>Corinthians 3:16 Do you not know that you are a temple of God and that the Spirit of God dwells in you</a:t>
            </a:r>
            <a:r>
              <a:rPr lang="en-GB" sz="4400" dirty="0" smtClean="0"/>
              <a:t>?</a:t>
            </a:r>
          </a:p>
          <a:p>
            <a:r>
              <a:rPr lang="en-GB" sz="4400" dirty="0" smtClean="0"/>
              <a:t>1 </a:t>
            </a:r>
            <a:r>
              <a:rPr lang="en-GB" sz="4400" dirty="0"/>
              <a:t>Corinthians 6:19 Or do you not know that your body is a temple of the Holy Spirit who is in you, whom you have from God, and that you are not your own</a:t>
            </a:r>
            <a:r>
              <a:rPr lang="en-GB" sz="4400" dirty="0" smtClean="0"/>
              <a:t>?</a:t>
            </a:r>
          </a:p>
        </p:txBody>
      </p:sp>
    </p:spTree>
    <p:extLst>
      <p:ext uri="{BB962C8B-B14F-4D97-AF65-F5344CB8AC3E}">
        <p14:creationId xmlns:p14="http://schemas.microsoft.com/office/powerpoint/2010/main" val="3174046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Ex 4:14 Now they may say to me, ‘What is His name?’ What shall I say to them?” 14 God said to Moses, “</a:t>
            </a:r>
            <a:r>
              <a:rPr lang="en-GB" sz="4400" dirty="0">
                <a:solidFill>
                  <a:srgbClr val="FFFF00"/>
                </a:solidFill>
              </a:rPr>
              <a:t>I AM WHO I AM”;</a:t>
            </a:r>
          </a:p>
          <a:p>
            <a:r>
              <a:rPr lang="en-GB" sz="4400" dirty="0" smtClean="0"/>
              <a:t>John </a:t>
            </a:r>
            <a:r>
              <a:rPr lang="en-GB" sz="4400" dirty="0"/>
              <a:t>14:6 Jesus </a:t>
            </a:r>
            <a:r>
              <a:rPr lang="en-GB" sz="4400" dirty="0" smtClean="0"/>
              <a:t>said </a:t>
            </a:r>
            <a:r>
              <a:rPr lang="en-GB" sz="4400" dirty="0"/>
              <a:t>to him, “</a:t>
            </a:r>
            <a:r>
              <a:rPr lang="en-GB" sz="4400" dirty="0">
                <a:solidFill>
                  <a:srgbClr val="FFFF00"/>
                </a:solidFill>
              </a:rPr>
              <a:t>I am the way</a:t>
            </a:r>
            <a:r>
              <a:rPr lang="en-GB" sz="4400" dirty="0"/>
              <a:t>, and the truth, and the life; no one comes to the Father but through Me</a:t>
            </a:r>
            <a:r>
              <a:rPr lang="en-GB" sz="4400" dirty="0" smtClean="0"/>
              <a:t>.</a:t>
            </a:r>
            <a:endParaRPr lang="en-GB" sz="4400" dirty="0"/>
          </a:p>
        </p:txBody>
      </p:sp>
    </p:spTree>
    <p:extLst>
      <p:ext uri="{BB962C8B-B14F-4D97-AF65-F5344CB8AC3E}">
        <p14:creationId xmlns:p14="http://schemas.microsoft.com/office/powerpoint/2010/main" val="1965637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1200"/>
              </a:spcBef>
            </a:pPr>
            <a:r>
              <a:rPr lang="en-GB" sz="4800" dirty="0" smtClean="0"/>
              <a:t>I am is in you</a:t>
            </a:r>
          </a:p>
          <a:p>
            <a:pPr>
              <a:spcBef>
                <a:spcPts val="1200"/>
              </a:spcBef>
            </a:pPr>
            <a:r>
              <a:rPr lang="en-GB" sz="4800" dirty="0" smtClean="0"/>
              <a:t>John 6:35</a:t>
            </a:r>
            <a:r>
              <a:rPr lang="en-GB" sz="4800" dirty="0"/>
              <a:t>, 48 I am the bread of life</a:t>
            </a:r>
          </a:p>
          <a:p>
            <a:pPr>
              <a:spcBef>
                <a:spcPts val="1200"/>
              </a:spcBef>
            </a:pPr>
            <a:r>
              <a:rPr lang="en-GB" sz="4800" dirty="0"/>
              <a:t>John </a:t>
            </a:r>
            <a:r>
              <a:rPr lang="en-GB" sz="4800" dirty="0" smtClean="0"/>
              <a:t>8:12</a:t>
            </a:r>
            <a:r>
              <a:rPr lang="en-GB" sz="4800" dirty="0"/>
              <a:t>, 9:5 I am the light of the world</a:t>
            </a:r>
          </a:p>
          <a:p>
            <a:pPr>
              <a:spcBef>
                <a:spcPts val="1200"/>
              </a:spcBef>
            </a:pPr>
            <a:r>
              <a:rPr lang="en-GB" sz="4800" dirty="0" smtClean="0"/>
              <a:t>John </a:t>
            </a:r>
            <a:r>
              <a:rPr lang="en-GB" sz="4800" dirty="0"/>
              <a:t>10:9 I am the door</a:t>
            </a:r>
          </a:p>
          <a:p>
            <a:pPr>
              <a:spcBef>
                <a:spcPts val="1200"/>
              </a:spcBef>
            </a:pPr>
            <a:r>
              <a:rPr lang="en-GB" sz="4800" dirty="0"/>
              <a:t>John 10:11 I am the good </a:t>
            </a:r>
            <a:r>
              <a:rPr lang="en-GB" sz="4800" dirty="0" smtClean="0"/>
              <a:t>shepherd</a:t>
            </a:r>
            <a:endParaRPr lang="en-GB" sz="4800" dirty="0"/>
          </a:p>
        </p:txBody>
      </p:sp>
    </p:spTree>
    <p:extLst>
      <p:ext uri="{BB962C8B-B14F-4D97-AF65-F5344CB8AC3E}">
        <p14:creationId xmlns:p14="http://schemas.microsoft.com/office/powerpoint/2010/main" val="406535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John </a:t>
            </a:r>
            <a:r>
              <a:rPr lang="en-GB" sz="4400" dirty="0"/>
              <a:t>11:25 I am the resurrection and the life</a:t>
            </a:r>
          </a:p>
          <a:p>
            <a:r>
              <a:rPr lang="en-GB" sz="4400" dirty="0"/>
              <a:t>John 14:6 I am the way, the truth, and the life</a:t>
            </a:r>
          </a:p>
          <a:p>
            <a:r>
              <a:rPr lang="en-GB" sz="4400" dirty="0"/>
              <a:t>John 15:1 I am the true </a:t>
            </a:r>
            <a:r>
              <a:rPr lang="en-GB" sz="4400" dirty="0" smtClean="0"/>
              <a:t>vine</a:t>
            </a:r>
          </a:p>
          <a:p>
            <a:r>
              <a:rPr lang="en-GB" sz="4400" smtClean="0"/>
              <a:t>John </a:t>
            </a:r>
            <a:r>
              <a:rPr lang="en-GB" sz="4400" smtClean="0"/>
              <a:t>8:58 </a:t>
            </a:r>
            <a:r>
              <a:rPr lang="en-GB" sz="4400" dirty="0"/>
              <a:t>Before Abraham was, I </a:t>
            </a:r>
            <a:r>
              <a:rPr lang="en-GB" sz="4400" dirty="0" smtClean="0"/>
              <a:t>am</a:t>
            </a:r>
          </a:p>
          <a:p>
            <a:r>
              <a:rPr lang="en-GB" sz="4400" dirty="0" smtClean="0"/>
              <a:t>Eternal I </a:t>
            </a:r>
            <a:r>
              <a:rPr lang="en-GB" sz="4400" dirty="0" smtClean="0"/>
              <a:t>am is in our spirit</a:t>
            </a:r>
            <a:endParaRPr lang="en-GB" sz="4400" dirty="0"/>
          </a:p>
          <a:p>
            <a:endParaRPr lang="en-GB" sz="4400" dirty="0"/>
          </a:p>
        </p:txBody>
      </p:sp>
    </p:spTree>
    <p:extLst>
      <p:ext uri="{BB962C8B-B14F-4D97-AF65-F5344CB8AC3E}">
        <p14:creationId xmlns:p14="http://schemas.microsoft.com/office/powerpoint/2010/main" val="37629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0mnipresent, Omnipotent, </a:t>
            </a:r>
            <a:r>
              <a:rPr lang="en-GB" sz="4400" dirty="0"/>
              <a:t>Omniscient </a:t>
            </a:r>
            <a:endParaRPr lang="en-GB" sz="4400" dirty="0" smtClean="0"/>
          </a:p>
          <a:p>
            <a:r>
              <a:rPr lang="en-GB" sz="4400" dirty="0" smtClean="0"/>
              <a:t>All Present, All Powerful, All Knowing</a:t>
            </a:r>
          </a:p>
          <a:p>
            <a:r>
              <a:rPr lang="en-GB" sz="4400" dirty="0" smtClean="0"/>
              <a:t>We are in </a:t>
            </a:r>
            <a:r>
              <a:rPr lang="en-GB" sz="4400" dirty="0"/>
              <a:t>Him </a:t>
            </a:r>
            <a:r>
              <a:rPr lang="en-GB" sz="4400" dirty="0" smtClean="0"/>
              <a:t>and He </a:t>
            </a:r>
            <a:r>
              <a:rPr lang="en-GB" sz="4400" dirty="0"/>
              <a:t>in </a:t>
            </a:r>
            <a:r>
              <a:rPr lang="en-GB" sz="4400" dirty="0" smtClean="0"/>
              <a:t>us</a:t>
            </a:r>
          </a:p>
          <a:p>
            <a:r>
              <a:rPr lang="en-GB" sz="4400" dirty="0" smtClean="0"/>
              <a:t>Therefore </a:t>
            </a:r>
            <a:r>
              <a:rPr lang="en-GB" sz="4400" dirty="0"/>
              <a:t>we have access </a:t>
            </a:r>
            <a:r>
              <a:rPr lang="en-GB" sz="4400" dirty="0" smtClean="0"/>
              <a:t>to:</a:t>
            </a:r>
          </a:p>
          <a:p>
            <a:r>
              <a:rPr lang="en-GB" sz="4400" dirty="0"/>
              <a:t>K</a:t>
            </a:r>
            <a:r>
              <a:rPr lang="en-GB" sz="4400" dirty="0" smtClean="0"/>
              <a:t>now </a:t>
            </a:r>
            <a:r>
              <a:rPr lang="en-GB" sz="4400" dirty="0"/>
              <a:t>anything </a:t>
            </a:r>
            <a:endParaRPr lang="en-GB" sz="4400" dirty="0" smtClean="0"/>
          </a:p>
          <a:p>
            <a:r>
              <a:rPr lang="en-GB" sz="4400" dirty="0"/>
              <a:t>D</a:t>
            </a:r>
            <a:r>
              <a:rPr lang="en-GB" sz="4400" dirty="0" smtClean="0"/>
              <a:t>o anything</a:t>
            </a:r>
          </a:p>
          <a:p>
            <a:r>
              <a:rPr lang="en-GB" sz="4400" dirty="0"/>
              <a:t>B</a:t>
            </a:r>
            <a:r>
              <a:rPr lang="en-GB" sz="4400" dirty="0" smtClean="0"/>
              <a:t>e anywhere in time and space and beyond</a:t>
            </a:r>
            <a:endParaRPr lang="en-GB" sz="4400" dirty="0"/>
          </a:p>
        </p:txBody>
      </p:sp>
    </p:spTree>
    <p:extLst>
      <p:ext uri="{BB962C8B-B14F-4D97-AF65-F5344CB8AC3E}">
        <p14:creationId xmlns:p14="http://schemas.microsoft.com/office/powerpoint/2010/main" val="35747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1052134"/>
            <a:ext cx="9144000" cy="5805866"/>
          </a:xfrm>
          <a:effectLst/>
        </p:spPr>
        <p:txBody>
          <a:bodyPr lIns="0" tIns="0" rIns="0" bIns="0">
            <a:normAutofit lnSpcReduction="10000"/>
          </a:bodyPr>
          <a:lstStyle/>
          <a:p>
            <a:r>
              <a:rPr lang="en-GB" sz="4400" dirty="0" smtClean="0"/>
              <a:t>Jesus said I </a:t>
            </a:r>
            <a:r>
              <a:rPr lang="en-GB" sz="4400" dirty="0"/>
              <a:t>am in My Father </a:t>
            </a:r>
          </a:p>
          <a:p>
            <a:r>
              <a:rPr lang="en-GB" sz="4400" dirty="0"/>
              <a:t>Jesus is in you and you are in Him</a:t>
            </a:r>
          </a:p>
          <a:p>
            <a:r>
              <a:rPr lang="en-GB" sz="4400" dirty="0"/>
              <a:t>The Father is in you and you </a:t>
            </a:r>
            <a:r>
              <a:rPr lang="en-GB" sz="4400" dirty="0" smtClean="0"/>
              <a:t>are in </a:t>
            </a:r>
            <a:r>
              <a:rPr lang="en-GB" sz="4400" dirty="0"/>
              <a:t>the </a:t>
            </a:r>
            <a:r>
              <a:rPr lang="en-GB" sz="4400" dirty="0" smtClean="0"/>
              <a:t>Father</a:t>
            </a:r>
          </a:p>
          <a:p>
            <a:r>
              <a:rPr lang="en-GB" sz="4400" dirty="0" smtClean="0"/>
              <a:t>Intimacy, relationship, oneness, wholeness</a:t>
            </a:r>
            <a:endParaRPr lang="en-GB" sz="4400" dirty="0"/>
          </a:p>
          <a:p>
            <a:r>
              <a:rPr lang="en-GB" sz="4400" dirty="0"/>
              <a:t>You are My beloved son </a:t>
            </a:r>
            <a:r>
              <a:rPr lang="en-GB" sz="4400" dirty="0" smtClean="0"/>
              <a:t>in you I </a:t>
            </a:r>
            <a:r>
              <a:rPr lang="en-GB" sz="4400" dirty="0"/>
              <a:t>am well pleased</a:t>
            </a:r>
            <a:r>
              <a:rPr lang="en-GB" sz="4400" dirty="0" smtClean="0"/>
              <a:t>.</a:t>
            </a:r>
            <a:endParaRPr lang="en-GB" sz="4400" dirty="0"/>
          </a:p>
        </p:txBody>
      </p:sp>
    </p:spTree>
    <p:extLst>
      <p:ext uri="{BB962C8B-B14F-4D97-AF65-F5344CB8AC3E}">
        <p14:creationId xmlns:p14="http://schemas.microsoft.com/office/powerpoint/2010/main" val="14699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343290" y="34335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First Love</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389642" y="5066681"/>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472702"/>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Seat of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Government</a:t>
              </a:r>
              <a:endParaRPr lang="en-US" sz="2400" dirty="0">
                <a:ea typeface="ＭＳ Ｐゴシック" charset="-128"/>
                <a:cs typeface="ＭＳ Ｐゴシック" charset="-128"/>
              </a:endParaRPr>
            </a:p>
          </p:txBody>
        </p:sp>
      </p:grpSp>
      <p:sp>
        <p:nvSpPr>
          <p:cNvPr id="14" name="Rektangel 101"/>
          <p:cNvSpPr>
            <a:spLocks noChangeArrowheads="1"/>
          </p:cNvSpPr>
          <p:nvPr/>
        </p:nvSpPr>
        <p:spPr bwMode="auto">
          <a:xfrm>
            <a:off x="6500576" y="2449935"/>
            <a:ext cx="2154485" cy="956684"/>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sz="2400" kern="0" dirty="0" smtClean="0">
                <a:latin typeface="Calibri"/>
                <a:ea typeface="ＭＳ Ｐゴシック" pitchFamily="-97" charset="-128"/>
                <a:cs typeface="ＭＳ Ｐゴシック" charset="-128"/>
              </a:rPr>
              <a:t>River of Life</a:t>
            </a:r>
            <a:endParaRPr lang="da-DK" sz="2400" kern="0" dirty="0">
              <a:latin typeface="Calibri"/>
              <a:ea typeface="ＭＳ Ｐゴシック" pitchFamily="-97" charset="-128"/>
              <a:cs typeface="ＭＳ Ｐゴシック" charset="-128"/>
            </a:endParaRPr>
          </a:p>
        </p:txBody>
      </p:sp>
      <p:grpSp>
        <p:nvGrpSpPr>
          <p:cNvPr id="16" name="Group 15"/>
          <p:cNvGrpSpPr/>
          <p:nvPr/>
        </p:nvGrpSpPr>
        <p:grpSpPr>
          <a:xfrm>
            <a:off x="6370824" y="5016358"/>
            <a:ext cx="2284238" cy="1004171"/>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411424"/>
              <a:ext cx="1905410" cy="232857"/>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Yoke of Jesus</a:t>
              </a:r>
              <a:endParaRPr lang="en-US" sz="2400" dirty="0">
                <a:ea typeface="ＭＳ Ｐゴシック" charset="-128"/>
                <a:cs typeface="ＭＳ Ｐゴシック" charset="-128"/>
              </a:endParaRP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3919764" y="50321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7067116" y="4079398"/>
            <a:ext cx="938032" cy="49278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4107970" y="522932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772868" y="350863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 name="Group 18"/>
          <p:cNvGrpSpPr/>
          <p:nvPr/>
        </p:nvGrpSpPr>
        <p:grpSpPr>
          <a:xfrm>
            <a:off x="507647" y="362323"/>
            <a:ext cx="2206974" cy="989249"/>
            <a:chOff x="3352133" y="2191893"/>
            <a:chExt cx="1905410" cy="633112"/>
          </a:xfrm>
        </p:grpSpPr>
        <p:sp>
          <p:nvSpPr>
            <p:cNvPr id="20" name="Rektangel 101"/>
            <p:cNvSpPr>
              <a:spLocks noChangeArrowheads="1"/>
            </p:cNvSpPr>
            <p:nvPr/>
          </p:nvSpPr>
          <p:spPr bwMode="auto">
            <a:xfrm>
              <a:off x="3352133"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a:solidFill>
                    <a:prstClr val="black"/>
                  </a:solidFill>
                  <a:latin typeface="Calibri"/>
                  <a:ea typeface="ＭＳ Ｐゴシック" charset="-128"/>
                  <a:cs typeface="ＭＳ Ｐゴシック" charset="-128"/>
                </a:rPr>
                <a:t>House of </a:t>
              </a:r>
              <a:r>
                <a:rPr lang="en-US" sz="2800" dirty="0" smtClean="0">
                  <a:solidFill>
                    <a:prstClr val="black"/>
                  </a:solidFill>
                  <a:latin typeface="Calibri"/>
                  <a:ea typeface="ＭＳ Ｐゴシック" charset="-128"/>
                  <a:cs typeface="ＭＳ Ｐゴシック" charset="-128"/>
                </a:rPr>
                <a:t>God</a:t>
              </a:r>
              <a:endParaRPr lang="en-US" sz="2800" dirty="0">
                <a:solidFill>
                  <a:prstClr val="black"/>
                </a:solidFill>
                <a:latin typeface="Calibri"/>
                <a:ea typeface="ＭＳ Ｐゴシック" charset="-128"/>
                <a:cs typeface="ＭＳ Ｐゴシック" charset="-128"/>
              </a:endParaRPr>
            </a:p>
          </p:txBody>
        </p:sp>
      </p:grpSp>
      <p:sp>
        <p:nvSpPr>
          <p:cNvPr id="28" name="Notched Right Arrow 27"/>
          <p:cNvSpPr/>
          <p:nvPr/>
        </p:nvSpPr>
        <p:spPr>
          <a:xfrm rot="5400000">
            <a:off x="7144907" y="1644280"/>
            <a:ext cx="696991" cy="40732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35909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What does it feel like to embrace God?</a:t>
            </a:r>
          </a:p>
          <a:p>
            <a:r>
              <a:rPr lang="en-GB" sz="4400" dirty="0" smtClean="0"/>
              <a:t>What does it feel like to be embraced by God?</a:t>
            </a:r>
          </a:p>
          <a:p>
            <a:r>
              <a:rPr lang="en-GB" sz="4400" dirty="0" smtClean="0"/>
              <a:t>Embracing </a:t>
            </a:r>
            <a:r>
              <a:rPr lang="en-GB" sz="4400" dirty="0"/>
              <a:t>God's presence </a:t>
            </a:r>
            <a:r>
              <a:rPr lang="en-GB" sz="4400" dirty="0" smtClean="0"/>
              <a:t>is holistic – our spirit, soul and body need to be involved</a:t>
            </a:r>
          </a:p>
        </p:txBody>
      </p:sp>
    </p:spTree>
    <p:extLst>
      <p:ext uri="{BB962C8B-B14F-4D97-AF65-F5344CB8AC3E}">
        <p14:creationId xmlns:p14="http://schemas.microsoft.com/office/powerpoint/2010/main" val="15911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Engaging in the physical or natural realm can activate the spiritual</a:t>
            </a:r>
          </a:p>
          <a:p>
            <a:r>
              <a:rPr lang="en-GB" sz="4400" dirty="0" smtClean="0"/>
              <a:t>Physical actions can be faith </a:t>
            </a:r>
            <a:r>
              <a:rPr lang="en-GB" sz="4400" dirty="0"/>
              <a:t>steps </a:t>
            </a:r>
            <a:r>
              <a:rPr lang="en-GB" sz="4400" dirty="0" smtClean="0"/>
              <a:t>as faith </a:t>
            </a:r>
            <a:r>
              <a:rPr lang="en-GB" sz="4400" dirty="0"/>
              <a:t>without works is </a:t>
            </a:r>
            <a:r>
              <a:rPr lang="en-GB" sz="4400" dirty="0" smtClean="0"/>
              <a:t>dead</a:t>
            </a:r>
          </a:p>
          <a:p>
            <a:r>
              <a:rPr lang="en-GB" sz="4400" dirty="0"/>
              <a:t>Raise our hands, kneel or lie down physical expression of spiritual reality</a:t>
            </a:r>
          </a:p>
          <a:p>
            <a:r>
              <a:rPr lang="en-GB" sz="4400" dirty="0" smtClean="0"/>
              <a:t>Hugging or embracing ourselves is faith step</a:t>
            </a:r>
          </a:p>
        </p:txBody>
      </p:sp>
    </p:spTree>
    <p:extLst>
      <p:ext uri="{BB962C8B-B14F-4D97-AF65-F5344CB8AC3E}">
        <p14:creationId xmlns:p14="http://schemas.microsoft.com/office/powerpoint/2010/main" val="29863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effectLst>
                  <a:outerShdw blurRad="38100" dist="38100" dir="2700000" algn="tl">
                    <a:srgbClr val="000000"/>
                  </a:outerShdw>
                </a:effectLst>
              </a:rPr>
              <a:t>First Love House of God 1</a:t>
            </a:r>
            <a:endParaRPr lang="en-GB" sz="4800"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a:spcBef>
                <a:spcPts val="600"/>
              </a:spcBef>
            </a:pPr>
            <a:r>
              <a:rPr lang="en-GB" sz="4800" dirty="0"/>
              <a:t>Revelation 3:20 </a:t>
            </a:r>
            <a:r>
              <a:rPr lang="en-GB" sz="4800" dirty="0">
                <a:solidFill>
                  <a:srgbClr val="FFFF00"/>
                </a:solidFill>
              </a:rPr>
              <a:t>Behold</a:t>
            </a:r>
            <a:r>
              <a:rPr lang="en-GB" sz="4800" dirty="0"/>
              <a:t>, I stand at the door and </a:t>
            </a:r>
            <a:r>
              <a:rPr lang="en-GB" sz="4800" dirty="0">
                <a:solidFill>
                  <a:srgbClr val="FFFF00"/>
                </a:solidFill>
              </a:rPr>
              <a:t>knock</a:t>
            </a:r>
            <a:r>
              <a:rPr lang="en-GB" sz="4800" dirty="0"/>
              <a:t>; if anyone </a:t>
            </a:r>
            <a:r>
              <a:rPr lang="en-GB" sz="4800" dirty="0">
                <a:solidFill>
                  <a:srgbClr val="FFFF00"/>
                </a:solidFill>
              </a:rPr>
              <a:t>hears My voice</a:t>
            </a:r>
            <a:r>
              <a:rPr lang="en-GB" sz="4800" dirty="0"/>
              <a:t> and opens the door, I will come in to him and will dine with him, and he with Me.</a:t>
            </a:r>
          </a:p>
          <a:p>
            <a:pPr>
              <a:spcBef>
                <a:spcPts val="600"/>
              </a:spcBef>
            </a:pPr>
            <a:r>
              <a:rPr lang="en-GB" sz="4800" dirty="0"/>
              <a:t>This is the access point to the Pathway of relationship</a:t>
            </a:r>
          </a:p>
          <a:p>
            <a:pPr>
              <a:spcBef>
                <a:spcPts val="600"/>
              </a:spcBef>
            </a:pPr>
            <a:r>
              <a:rPr lang="en-GB" sz="4800" dirty="0" smtClean="0"/>
              <a:t>We can give God this daily invitation to fill us and flow through us</a:t>
            </a:r>
          </a:p>
        </p:txBody>
      </p:sp>
    </p:spTree>
    <p:extLst>
      <p:ext uri="{BB962C8B-B14F-4D97-AF65-F5344CB8AC3E}">
        <p14:creationId xmlns:p14="http://schemas.microsoft.com/office/powerpoint/2010/main" val="42572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err="1" smtClean="0"/>
              <a:t>Psa</a:t>
            </a:r>
            <a:r>
              <a:rPr lang="en-GB" sz="5400" dirty="0"/>
              <a:t> 24:7 Lift up your heads, O </a:t>
            </a:r>
            <a:r>
              <a:rPr lang="en-GB" sz="5400" dirty="0" smtClean="0">
                <a:solidFill>
                  <a:srgbClr val="FFFF00"/>
                </a:solidFill>
              </a:rPr>
              <a:t>gates</a:t>
            </a:r>
            <a:r>
              <a:rPr lang="en-GB" sz="5400" dirty="0" smtClean="0"/>
              <a:t>, And </a:t>
            </a:r>
            <a:r>
              <a:rPr lang="en-GB" sz="5400" dirty="0"/>
              <a:t>be lifted up, O ancient </a:t>
            </a:r>
            <a:r>
              <a:rPr lang="en-GB" sz="5400" dirty="0" smtClean="0">
                <a:solidFill>
                  <a:srgbClr val="FFFF00"/>
                </a:solidFill>
              </a:rPr>
              <a:t>doors</a:t>
            </a:r>
            <a:r>
              <a:rPr lang="en-GB" sz="5400" dirty="0" smtClean="0"/>
              <a:t>, That </a:t>
            </a:r>
            <a:r>
              <a:rPr lang="en-GB" sz="5400" dirty="0"/>
              <a:t>the King of glory may come in!</a:t>
            </a:r>
          </a:p>
        </p:txBody>
      </p:sp>
    </p:spTree>
    <p:extLst>
      <p:ext uri="{BB962C8B-B14F-4D97-AF65-F5344CB8AC3E}">
        <p14:creationId xmlns:p14="http://schemas.microsoft.com/office/powerpoint/2010/main" val="1926284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971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30" r="4861"/>
          <a:stretch/>
        </p:blipFill>
        <p:spPr>
          <a:xfrm>
            <a:off x="-108520" y="-19386"/>
            <a:ext cx="9252520" cy="6904770"/>
          </a:xfrm>
          <a:prstGeom prst="rect">
            <a:avLst/>
          </a:prstGeom>
        </p:spPr>
      </p:pic>
    </p:spTree>
    <p:extLst>
      <p:ext uri="{BB962C8B-B14F-4D97-AF65-F5344CB8AC3E}">
        <p14:creationId xmlns:p14="http://schemas.microsoft.com/office/powerpoint/2010/main" val="8244525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1765237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35752" r="36648"/>
          <a:stretch/>
        </p:blipFill>
        <p:spPr bwMode="auto">
          <a:xfrm>
            <a:off x="0" y="14028"/>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7522" y="14028"/>
            <a:ext cx="3911096" cy="6870494"/>
          </a:xfrm>
        </p:spPr>
      </p:pic>
    </p:spTree>
    <p:extLst>
      <p:ext uri="{BB962C8B-B14F-4D97-AF65-F5344CB8AC3E}">
        <p14:creationId xmlns:p14="http://schemas.microsoft.com/office/powerpoint/2010/main" val="3718732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1676"/>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0626" cy="6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884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42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House of God</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27596"/>
              <a:ext cx="927100" cy="427317"/>
            </a:xfrm>
            <a:prstGeom prst="rect">
              <a:avLst/>
            </a:prstGeom>
            <a:noFill/>
          </p:spPr>
          <p:txBody>
            <a:bodyPr lIns="0" tIns="0" rIns="0" bIns="0">
              <a:spAutoFit/>
            </a:bodyPr>
            <a:lstStyle/>
            <a:p>
              <a:pPr algn="ctr">
                <a:defRPr/>
              </a:pPr>
              <a:r>
                <a:rPr lang="en-US" sz="2800" dirty="0" smtClean="0">
                  <a:latin typeface="+mn-lt"/>
                  <a:ea typeface="ＭＳ Ｐゴシック" charset="-128"/>
                  <a:cs typeface="ＭＳ Ｐゴシック" charset="-128"/>
                </a:rPr>
                <a:t>I am a Gateway  </a:t>
              </a:r>
              <a:endParaRPr lang="en-US" sz="28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4611" y="1603289"/>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 am a Mountain</a:t>
            </a:r>
            <a:endParaRPr lang="en-US" sz="2400" dirty="0">
              <a:ea typeface="ＭＳ Ｐゴシック" charset="-128"/>
              <a:cs typeface="ＭＳ Ｐゴシック" charset="-128"/>
            </a:endParaRPr>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671700" y="1572511"/>
            <a:ext cx="1351652" cy="830997"/>
          </a:xfrm>
          <a:prstGeom prst="rect">
            <a:avLst/>
          </a:prstGeom>
        </p:spPr>
        <p:txBody>
          <a:bodyPr wrap="none">
            <a:spAutoFit/>
          </a:bodyPr>
          <a:lstStyle/>
          <a:p>
            <a:pPr algn="ctr">
              <a:defRPr/>
            </a:pPr>
            <a:r>
              <a:rPr lang="en-US" sz="2400" dirty="0" smtClean="0">
                <a:ea typeface="ＭＳ Ｐゴシック" charset="-128"/>
                <a:cs typeface="ＭＳ Ｐゴシック" charset="-128"/>
              </a:rPr>
              <a:t>I am a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Dwelling</a:t>
            </a:r>
            <a:endParaRPr lang="en-US" sz="2400" dirty="0">
              <a:ea typeface="ＭＳ Ｐゴシック" charset="-128"/>
              <a:cs typeface="ＭＳ Ｐゴシック" charset="-128"/>
            </a:endParaRPr>
          </a:p>
        </p:txBody>
      </p:sp>
    </p:spTree>
    <p:extLst>
      <p:ext uri="{BB962C8B-B14F-4D97-AF65-F5344CB8AC3E}">
        <p14:creationId xmlns:p14="http://schemas.microsoft.com/office/powerpoint/2010/main" val="3276913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23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t>D</a:t>
            </a:r>
            <a:r>
              <a:rPr lang="en-GB" sz="5400" dirty="0" smtClean="0"/>
              <a:t>welling places of God</a:t>
            </a:r>
          </a:p>
          <a:p>
            <a:r>
              <a:rPr lang="en-GB" sz="5400" dirty="0" smtClean="0"/>
              <a:t>Heaven is a house of God</a:t>
            </a:r>
          </a:p>
          <a:p>
            <a:r>
              <a:rPr lang="en-GB" sz="5400" dirty="0" smtClean="0"/>
              <a:t>Tabernacle is a house of God</a:t>
            </a:r>
          </a:p>
          <a:p>
            <a:r>
              <a:rPr lang="en-GB" sz="5400" dirty="0" smtClean="0"/>
              <a:t>Church is a house of God</a:t>
            </a:r>
          </a:p>
          <a:p>
            <a:r>
              <a:rPr lang="en-GB" sz="5400" dirty="0" smtClean="0"/>
              <a:t>We are a house of God</a:t>
            </a:r>
          </a:p>
          <a:p>
            <a:r>
              <a:rPr lang="en-GB" sz="5400" dirty="0" smtClean="0"/>
              <a:t>All spiritual </a:t>
            </a:r>
            <a:r>
              <a:rPr lang="en-GB" sz="5400" dirty="0" smtClean="0"/>
              <a:t>dimensions</a:t>
            </a:r>
          </a:p>
        </p:txBody>
      </p:sp>
    </p:spTree>
    <p:extLst>
      <p:ext uri="{BB962C8B-B14F-4D97-AF65-F5344CB8AC3E}">
        <p14:creationId xmlns:p14="http://schemas.microsoft.com/office/powerpoint/2010/main" val="15013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Tabernacle </a:t>
            </a:r>
            <a:r>
              <a:rPr lang="en-GB" sz="4400" dirty="0"/>
              <a:t>means dwelling or </a:t>
            </a:r>
            <a:r>
              <a:rPr lang="en-GB" sz="4400" dirty="0" smtClean="0"/>
              <a:t>residence</a:t>
            </a:r>
          </a:p>
          <a:p>
            <a:r>
              <a:rPr lang="en-GB" sz="4400" dirty="0" smtClean="0"/>
              <a:t>Earthly tabernacle is </a:t>
            </a:r>
            <a:r>
              <a:rPr lang="en-GB" sz="4400" dirty="0"/>
              <a:t>patterned after </a:t>
            </a:r>
            <a:r>
              <a:rPr lang="en-GB" sz="4400" dirty="0" smtClean="0"/>
              <a:t>the </a:t>
            </a:r>
            <a:r>
              <a:rPr lang="en-GB" sz="4400" dirty="0" smtClean="0"/>
              <a:t>heavenly tabernacle</a:t>
            </a:r>
            <a:endParaRPr lang="en-GB" sz="4400" dirty="0" smtClean="0"/>
          </a:p>
          <a:p>
            <a:r>
              <a:rPr lang="en-GB" sz="4400" dirty="0" smtClean="0"/>
              <a:t>Heavenly tabernacle is patterned after the heavenly realms</a:t>
            </a:r>
          </a:p>
          <a:p>
            <a:r>
              <a:rPr lang="en-GB" sz="4400" dirty="0" smtClean="0"/>
              <a:t>Kingdom of God, Kingdom of Heaven, Heaven</a:t>
            </a:r>
            <a:endParaRPr lang="en-GB" sz="4400" dirty="0"/>
          </a:p>
          <a:p>
            <a:r>
              <a:rPr lang="en-GB" sz="4400" dirty="0" smtClean="0"/>
              <a:t>Outer court – Inner Court – Holy of Holies with veils or gateways</a:t>
            </a:r>
          </a:p>
        </p:txBody>
      </p:sp>
    </p:spTree>
    <p:extLst>
      <p:ext uri="{BB962C8B-B14F-4D97-AF65-F5344CB8AC3E}">
        <p14:creationId xmlns:p14="http://schemas.microsoft.com/office/powerpoint/2010/main" val="394318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We are made in the image of God and patterned after the tabernacle</a:t>
            </a:r>
          </a:p>
          <a:p>
            <a:r>
              <a:rPr lang="en-GB" sz="5400" dirty="0" smtClean="0"/>
              <a:t>Body – Soul – Spirit</a:t>
            </a:r>
          </a:p>
          <a:p>
            <a:r>
              <a:rPr lang="en-GB" sz="5400" dirty="0" smtClean="0"/>
              <a:t>Our body is a dwelling place</a:t>
            </a:r>
          </a:p>
          <a:p>
            <a:r>
              <a:rPr lang="en-GB" sz="5400" dirty="0" smtClean="0"/>
              <a:t>Our spirit is a dwelling place</a:t>
            </a:r>
          </a:p>
        </p:txBody>
      </p:sp>
    </p:spTree>
    <p:extLst>
      <p:ext uri="{BB962C8B-B14F-4D97-AF65-F5344CB8AC3E}">
        <p14:creationId xmlns:p14="http://schemas.microsoft.com/office/powerpoint/2010/main" val="7621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1</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Our spirit is a gateway to God’s heavenly kingdom</a:t>
            </a:r>
          </a:p>
          <a:p>
            <a:r>
              <a:rPr lang="en-GB" sz="4800" dirty="0" smtClean="0"/>
              <a:t>Our spirit has gateways to our soul</a:t>
            </a:r>
          </a:p>
          <a:p>
            <a:r>
              <a:rPr lang="en-GB" sz="4800" dirty="0" smtClean="0"/>
              <a:t>Our soul has gateways to </a:t>
            </a:r>
            <a:r>
              <a:rPr lang="en-GB" sz="4800" dirty="0" smtClean="0"/>
              <a:t>our body</a:t>
            </a:r>
            <a:endParaRPr lang="en-GB" sz="4800" dirty="0" smtClean="0"/>
          </a:p>
          <a:p>
            <a:r>
              <a:rPr lang="en-GB" sz="4800" dirty="0" smtClean="0"/>
              <a:t>Our body has gateways to the world</a:t>
            </a:r>
          </a:p>
        </p:txBody>
      </p:sp>
    </p:spTree>
    <p:extLst>
      <p:ext uri="{BB962C8B-B14F-4D97-AF65-F5344CB8AC3E}">
        <p14:creationId xmlns:p14="http://schemas.microsoft.com/office/powerpoint/2010/main" val="20877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AEDEFC-91D4-4A73-89B4-58D0C1C6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Slideshop_flowchart</Template>
  <TotalTime>114836</TotalTime>
  <Words>2139</Words>
  <Application>Microsoft Office PowerPoint</Application>
  <PresentationFormat>On-screen Show (4:3)</PresentationFormat>
  <Paragraphs>250</Paragraphs>
  <Slides>50</Slides>
  <Notes>11</Notes>
  <HiddenSlides>2</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Slideshop_flowchart</vt:lpstr>
      <vt:lpstr>1_Theme1</vt:lpstr>
      <vt:lpstr>Theme1</vt:lpstr>
      <vt:lpstr>Engaging God</vt:lpstr>
      <vt:lpstr>Engaging God</vt:lpstr>
      <vt:lpstr>PowerPoint Presentation</vt:lpstr>
      <vt:lpstr>PowerPoint Presentation</vt:lpstr>
      <vt:lpstr>PowerPoint Presentation</vt:lpstr>
      <vt:lpstr>First Love House of God 1</vt:lpstr>
      <vt:lpstr>First Love House of God 1</vt:lpstr>
      <vt:lpstr>First Love House of God 1</vt:lpstr>
      <vt:lpstr>First Love House of God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Love House of God 1</vt:lpstr>
      <vt:lpstr>First Love House of God 1</vt:lpstr>
      <vt:lpstr>First Love House of God 1</vt:lpstr>
      <vt:lpstr>First Love House of God 1</vt:lpstr>
      <vt:lpstr>First Love House of God 1</vt:lpstr>
      <vt:lpstr>First Love House of God 1</vt:lpstr>
      <vt:lpstr>PowerPoint Presentation</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First Love House of God 1</vt:lpstr>
      <vt:lpstr>PowerPoint Presentation</vt:lpstr>
      <vt:lpstr>PowerPoint Presentation</vt:lpstr>
      <vt:lpstr>PowerPoint Presentation</vt:lpstr>
      <vt:lpstr>PowerPoint Presentation</vt:lpstr>
      <vt:lpstr>First Love House of God 1</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229</cp:revision>
  <cp:lastPrinted>2013-11-28T15:48:49Z</cp:lastPrinted>
  <dcterms:created xsi:type="dcterms:W3CDTF">2013-11-21T11:57:26Z</dcterms:created>
  <dcterms:modified xsi:type="dcterms:W3CDTF">2014-11-09T09:36:27Z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TC018754909991</vt:lpwstr>
  </property>
</Properties>
</file>