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 id="2147483770" r:id="rId3"/>
    <p:sldMasterId id="2147483784" r:id="rId4"/>
    <p:sldMasterId id="2147483798" r:id="rId5"/>
    <p:sldMasterId id="2147483824" r:id="rId6"/>
    <p:sldMasterId id="2147483843" r:id="rId7"/>
    <p:sldMasterId id="2147483855" r:id="rId8"/>
    <p:sldMasterId id="2147483867" r:id="rId9"/>
  </p:sldMasterIdLst>
  <p:notesMasterIdLst>
    <p:notesMasterId r:id="rId197"/>
  </p:notesMasterIdLst>
  <p:sldIdLst>
    <p:sldId id="601" r:id="rId10"/>
    <p:sldId id="374" r:id="rId11"/>
    <p:sldId id="494" r:id="rId12"/>
    <p:sldId id="446" r:id="rId13"/>
    <p:sldId id="644" r:id="rId14"/>
    <p:sldId id="635" r:id="rId15"/>
    <p:sldId id="544" r:id="rId16"/>
    <p:sldId id="486" r:id="rId17"/>
    <p:sldId id="489" r:id="rId18"/>
    <p:sldId id="459" r:id="rId19"/>
    <p:sldId id="645" r:id="rId20"/>
    <p:sldId id="636" r:id="rId21"/>
    <p:sldId id="439" r:id="rId22"/>
    <p:sldId id="632" r:id="rId23"/>
    <p:sldId id="460" r:id="rId24"/>
    <p:sldId id="602" r:id="rId25"/>
    <p:sldId id="631" r:id="rId26"/>
    <p:sldId id="603" r:id="rId27"/>
    <p:sldId id="637" r:id="rId28"/>
    <p:sldId id="600" r:id="rId29"/>
    <p:sldId id="467" r:id="rId30"/>
    <p:sldId id="469" r:id="rId31"/>
    <p:sldId id="633" r:id="rId32"/>
    <p:sldId id="472" r:id="rId33"/>
    <p:sldId id="641" r:id="rId34"/>
    <p:sldId id="638" r:id="rId35"/>
    <p:sldId id="634" r:id="rId36"/>
    <p:sldId id="618" r:id="rId37"/>
    <p:sldId id="558" r:id="rId38"/>
    <p:sldId id="579" r:id="rId39"/>
    <p:sldId id="532" r:id="rId40"/>
    <p:sldId id="577" r:id="rId41"/>
    <p:sldId id="572" r:id="rId42"/>
    <p:sldId id="619" r:id="rId43"/>
    <p:sldId id="620" r:id="rId44"/>
    <p:sldId id="621" r:id="rId45"/>
    <p:sldId id="622" r:id="rId46"/>
    <p:sldId id="623" r:id="rId47"/>
    <p:sldId id="534" r:id="rId48"/>
    <p:sldId id="580" r:id="rId49"/>
    <p:sldId id="616" r:id="rId50"/>
    <p:sldId id="617" r:id="rId51"/>
    <p:sldId id="536" r:id="rId52"/>
    <p:sldId id="604" r:id="rId53"/>
    <p:sldId id="605" r:id="rId54"/>
    <p:sldId id="606" r:id="rId55"/>
    <p:sldId id="607" r:id="rId56"/>
    <p:sldId id="608" r:id="rId57"/>
    <p:sldId id="609" r:id="rId58"/>
    <p:sldId id="611" r:id="rId59"/>
    <p:sldId id="624" r:id="rId60"/>
    <p:sldId id="642" r:id="rId61"/>
    <p:sldId id="625" r:id="rId62"/>
    <p:sldId id="626" r:id="rId63"/>
    <p:sldId id="627" r:id="rId64"/>
    <p:sldId id="628" r:id="rId65"/>
    <p:sldId id="629" r:id="rId66"/>
    <p:sldId id="614" r:id="rId67"/>
    <p:sldId id="610" r:id="rId68"/>
    <p:sldId id="643" r:id="rId69"/>
    <p:sldId id="581" r:id="rId70"/>
    <p:sldId id="583" r:id="rId71"/>
    <p:sldId id="584" r:id="rId72"/>
    <p:sldId id="450" r:id="rId73"/>
    <p:sldId id="454" r:id="rId74"/>
    <p:sldId id="533" r:id="rId75"/>
    <p:sldId id="523" r:id="rId76"/>
    <p:sldId id="444" r:id="rId77"/>
    <p:sldId id="452" r:id="rId78"/>
    <p:sldId id="455" r:id="rId79"/>
    <p:sldId id="453" r:id="rId80"/>
    <p:sldId id="463" r:id="rId81"/>
    <p:sldId id="464" r:id="rId82"/>
    <p:sldId id="456" r:id="rId83"/>
    <p:sldId id="585" r:id="rId84"/>
    <p:sldId id="586" r:id="rId85"/>
    <p:sldId id="587" r:id="rId86"/>
    <p:sldId id="588" r:id="rId87"/>
    <p:sldId id="589" r:id="rId88"/>
    <p:sldId id="590" r:id="rId89"/>
    <p:sldId id="591" r:id="rId90"/>
    <p:sldId id="592" r:id="rId91"/>
    <p:sldId id="593" r:id="rId92"/>
    <p:sldId id="594" r:id="rId93"/>
    <p:sldId id="595" r:id="rId94"/>
    <p:sldId id="596" r:id="rId95"/>
    <p:sldId id="597" r:id="rId96"/>
    <p:sldId id="598" r:id="rId97"/>
    <p:sldId id="599" r:id="rId98"/>
    <p:sldId id="442" r:id="rId99"/>
    <p:sldId id="427" r:id="rId100"/>
    <p:sldId id="458" r:id="rId101"/>
    <p:sldId id="428" r:id="rId102"/>
    <p:sldId id="373" r:id="rId103"/>
    <p:sldId id="358" r:id="rId104"/>
    <p:sldId id="359" r:id="rId105"/>
    <p:sldId id="360" r:id="rId106"/>
    <p:sldId id="361" r:id="rId107"/>
    <p:sldId id="363" r:id="rId108"/>
    <p:sldId id="364" r:id="rId109"/>
    <p:sldId id="365" r:id="rId110"/>
    <p:sldId id="366" r:id="rId111"/>
    <p:sldId id="367" r:id="rId112"/>
    <p:sldId id="447" r:id="rId113"/>
    <p:sldId id="448" r:id="rId114"/>
    <p:sldId id="449" r:id="rId115"/>
    <p:sldId id="339" r:id="rId116"/>
    <p:sldId id="344" r:id="rId117"/>
    <p:sldId id="565" r:id="rId118"/>
    <p:sldId id="566" r:id="rId119"/>
    <p:sldId id="567" r:id="rId120"/>
    <p:sldId id="568" r:id="rId121"/>
    <p:sldId id="569" r:id="rId122"/>
    <p:sldId id="570" r:id="rId123"/>
    <p:sldId id="571" r:id="rId124"/>
    <p:sldId id="549" r:id="rId125"/>
    <p:sldId id="345" r:id="rId126"/>
    <p:sldId id="350" r:id="rId127"/>
    <p:sldId id="352" r:id="rId128"/>
    <p:sldId id="343" r:id="rId129"/>
    <p:sldId id="342" r:id="rId130"/>
    <p:sldId id="341" r:id="rId131"/>
    <p:sldId id="354" r:id="rId132"/>
    <p:sldId id="353" r:id="rId133"/>
    <p:sldId id="357" r:id="rId134"/>
    <p:sldId id="356" r:id="rId135"/>
    <p:sldId id="355" r:id="rId136"/>
    <p:sldId id="337" r:id="rId137"/>
    <p:sldId id="389" r:id="rId138"/>
    <p:sldId id="429" r:id="rId139"/>
    <p:sldId id="408" r:id="rId140"/>
    <p:sldId id="409" r:id="rId141"/>
    <p:sldId id="399" r:id="rId142"/>
    <p:sldId id="395" r:id="rId143"/>
    <p:sldId id="394" r:id="rId144"/>
    <p:sldId id="393" r:id="rId145"/>
    <p:sldId id="396" r:id="rId146"/>
    <p:sldId id="397" r:id="rId147"/>
    <p:sldId id="400" r:id="rId148"/>
    <p:sldId id="401" r:id="rId149"/>
    <p:sldId id="398" r:id="rId150"/>
    <p:sldId id="402" r:id="rId151"/>
    <p:sldId id="403" r:id="rId152"/>
    <p:sldId id="405" r:id="rId153"/>
    <p:sldId id="404" r:id="rId154"/>
    <p:sldId id="406" r:id="rId155"/>
    <p:sldId id="407" r:id="rId156"/>
    <p:sldId id="410" r:id="rId157"/>
    <p:sldId id="415" r:id="rId158"/>
    <p:sldId id="414" r:id="rId159"/>
    <p:sldId id="413" r:id="rId160"/>
    <p:sldId id="412" r:id="rId161"/>
    <p:sldId id="411" r:id="rId162"/>
    <p:sldId id="418" r:id="rId163"/>
    <p:sldId id="417" r:id="rId164"/>
    <p:sldId id="416" r:id="rId165"/>
    <p:sldId id="419" r:id="rId166"/>
    <p:sldId id="420" r:id="rId167"/>
    <p:sldId id="421" r:id="rId168"/>
    <p:sldId id="423" r:id="rId169"/>
    <p:sldId id="422" r:id="rId170"/>
    <p:sldId id="391" r:id="rId171"/>
    <p:sldId id="390" r:id="rId172"/>
    <p:sldId id="379" r:id="rId173"/>
    <p:sldId id="380" r:id="rId174"/>
    <p:sldId id="382" r:id="rId175"/>
    <p:sldId id="384" r:id="rId176"/>
    <p:sldId id="381" r:id="rId177"/>
    <p:sldId id="383" r:id="rId178"/>
    <p:sldId id="639" r:id="rId179"/>
    <p:sldId id="640" r:id="rId180"/>
    <p:sldId id="387" r:id="rId181"/>
    <p:sldId id="385" r:id="rId182"/>
    <p:sldId id="386" r:id="rId183"/>
    <p:sldId id="271" r:id="rId184"/>
    <p:sldId id="325" r:id="rId185"/>
    <p:sldId id="351" r:id="rId186"/>
    <p:sldId id="327" r:id="rId187"/>
    <p:sldId id="330" r:id="rId188"/>
    <p:sldId id="377" r:id="rId189"/>
    <p:sldId id="376" r:id="rId190"/>
    <p:sldId id="378" r:id="rId191"/>
    <p:sldId id="326" r:id="rId192"/>
    <p:sldId id="371" r:id="rId193"/>
    <p:sldId id="372" r:id="rId194"/>
    <p:sldId id="329" r:id="rId195"/>
    <p:sldId id="375" r:id="rId196"/>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8" charset="-128"/>
        <a:cs typeface="+mn-cs"/>
      </a:defRPr>
    </a:lvl5pPr>
    <a:lvl6pPr marL="2286000" algn="l" defTabSz="914400" rtl="0" eaLnBrk="1" latinLnBrk="0" hangingPunct="1">
      <a:defRPr kern="1200">
        <a:solidFill>
          <a:schemeClr val="tx1"/>
        </a:solidFill>
        <a:latin typeface="Arial" charset="0"/>
        <a:ea typeface="ＭＳ Ｐゴシック" pitchFamily="-108" charset="-128"/>
        <a:cs typeface="+mn-cs"/>
      </a:defRPr>
    </a:lvl6pPr>
    <a:lvl7pPr marL="2743200" algn="l" defTabSz="914400" rtl="0" eaLnBrk="1" latinLnBrk="0" hangingPunct="1">
      <a:defRPr kern="1200">
        <a:solidFill>
          <a:schemeClr val="tx1"/>
        </a:solidFill>
        <a:latin typeface="Arial" charset="0"/>
        <a:ea typeface="ＭＳ Ｐゴシック" pitchFamily="-108" charset="-128"/>
        <a:cs typeface="+mn-cs"/>
      </a:defRPr>
    </a:lvl7pPr>
    <a:lvl8pPr marL="3200400" algn="l" defTabSz="914400" rtl="0" eaLnBrk="1" latinLnBrk="0" hangingPunct="1">
      <a:defRPr kern="1200">
        <a:solidFill>
          <a:schemeClr val="tx1"/>
        </a:solidFill>
        <a:latin typeface="Arial" charset="0"/>
        <a:ea typeface="ＭＳ Ｐゴシック" pitchFamily="-108" charset="-128"/>
        <a:cs typeface="+mn-cs"/>
      </a:defRPr>
    </a:lvl8pPr>
    <a:lvl9pPr marL="3657600" algn="l" defTabSz="914400" rtl="0" eaLnBrk="1" latinLnBrk="0" hangingPunct="1">
      <a:defRPr kern="1200">
        <a:solidFill>
          <a:schemeClr val="tx1"/>
        </a:solidFill>
        <a:latin typeface="Arial"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0E62"/>
    <a:srgbClr val="391981"/>
    <a:srgbClr val="00B0FF"/>
    <a:srgbClr val="2C8434"/>
    <a:srgbClr val="90AB5E"/>
    <a:srgbClr val="336FFA"/>
    <a:srgbClr val="00FFFC"/>
    <a:srgbClr val="2856BF"/>
    <a:srgbClr val="00F3F0"/>
    <a:srgbClr val="00D1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405" autoAdjust="0"/>
    <p:restoredTop sz="94660"/>
  </p:normalViewPr>
  <p:slideViewPr>
    <p:cSldViewPr snapToGrid="0" snapToObjects="1">
      <p:cViewPr varScale="1">
        <p:scale>
          <a:sx n="70" d="100"/>
          <a:sy n="70" d="100"/>
        </p:scale>
        <p:origin x="-320" y="-68"/>
      </p:cViewPr>
      <p:guideLst>
        <p:guide orient="horz" pos="2152"/>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4.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6" Type="http://schemas.openxmlformats.org/officeDocument/2006/relationships/slideMaster" Target="slideMasters/slideMaster5.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6.xml"/><Relationship Id="rId162" Type="http://schemas.openxmlformats.org/officeDocument/2006/relationships/slide" Target="slides/slide153.xml"/><Relationship Id="rId183" Type="http://schemas.openxmlformats.org/officeDocument/2006/relationships/slide" Target="slides/slide174.xml"/><Relationship Id="rId2" Type="http://schemas.openxmlformats.org/officeDocument/2006/relationships/slideMaster" Target="slideMasters/slideMaster1.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7.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2.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190" Type="http://schemas.openxmlformats.org/officeDocument/2006/relationships/slide" Target="slides/slide18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3.xml"/><Relationship Id="rId9" Type="http://schemas.openxmlformats.org/officeDocument/2006/relationships/slideMaster" Target="slideMasters/slideMaster8.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theme" Target="theme/theme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customXml" Target="../customXml/item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presProps" Target="presProps.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A1475A5-8CB7-41D5-B6C1-7C4DAAAC11E5}" type="datetimeFigureOut">
              <a:rPr lang="en-GB" smtClean="0"/>
              <a:t>06/02/2015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F5D8472-7C19-480B-B42C-DE8105A671B2}" type="slidenum">
              <a:rPr lang="en-GB" smtClean="0"/>
              <a:t>‹#›</a:t>
            </a:fld>
            <a:endParaRPr lang="en-GB"/>
          </a:p>
        </p:txBody>
      </p:sp>
    </p:spTree>
    <p:extLst>
      <p:ext uri="{BB962C8B-B14F-4D97-AF65-F5344CB8AC3E}">
        <p14:creationId xmlns:p14="http://schemas.microsoft.com/office/powerpoint/2010/main" val="3260473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87AF32-D18E-43D0-A8F6-D02305B07BCF}" type="slidenum">
              <a:rPr lang="en-GB">
                <a:solidFill>
                  <a:prstClr val="black"/>
                </a:solidFill>
              </a:rPr>
              <a:pPr/>
              <a:t>27</a:t>
            </a:fld>
            <a:endParaRPr lang="en-GB">
              <a:solidFill>
                <a:prstClr val="black"/>
              </a:solidFill>
            </a:endParaRPr>
          </a:p>
        </p:txBody>
      </p:sp>
      <p:sp>
        <p:nvSpPr>
          <p:cNvPr id="849922" name="Rectangle 2"/>
          <p:cNvSpPr>
            <a:spLocks noGrp="1" noRot="1" noChangeAspect="1" noChangeArrowheads="1" noTextEdit="1"/>
          </p:cNvSpPr>
          <p:nvPr>
            <p:ph type="sldImg"/>
          </p:nvPr>
        </p:nvSpPr>
        <p:spPr>
          <a:xfrm>
            <a:off x="917575" y="744538"/>
            <a:ext cx="4962525" cy="3722687"/>
          </a:xfrm>
          <a:ln/>
        </p:spPr>
      </p:sp>
      <p:sp>
        <p:nvSpPr>
          <p:cNvPr id="84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101</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A3F4A-9F5A-4ED1-B02D-73AEB1E2FA04}" type="slidenum">
              <a:rPr lang="en-GB" altLang="en-US">
                <a:solidFill>
                  <a:prstClr val="black"/>
                </a:solidFill>
              </a:rPr>
              <a:pPr/>
              <a:t>102</a:t>
            </a:fld>
            <a:endParaRPr lang="en-GB" altLang="en-US">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5FB8DE5-9B96-4270-89DB-103416A72A94}" type="slidenum">
              <a:rPr lang="en-GB" altLang="en-US">
                <a:solidFill>
                  <a:prstClr val="black"/>
                </a:solidFill>
                <a:latin typeface="Arial" charset="0"/>
              </a:rPr>
              <a:pPr eaLnBrk="1" hangingPunct="1"/>
              <a:t>103</a:t>
            </a:fld>
            <a:endParaRPr lang="en-GB" altLang="en-US">
              <a:solidFill>
                <a:prstClr val="black"/>
              </a:solidFill>
              <a:latin typeface="Arial" charset="0"/>
            </a:endParaRPr>
          </a:p>
        </p:txBody>
      </p:sp>
      <p:sp>
        <p:nvSpPr>
          <p:cNvPr id="79875" name="Rectangle 2"/>
          <p:cNvSpPr>
            <a:spLocks noGrp="1" noRot="1" noChangeAspect="1" noChangeArrowheads="1" noTextEdit="1"/>
          </p:cNvSpPr>
          <p:nvPr>
            <p:ph type="sldImg"/>
          </p:nvPr>
        </p:nvSpPr>
        <p:spPr>
          <a:xfrm>
            <a:off x="917575" y="744538"/>
            <a:ext cx="4962525" cy="3722687"/>
          </a:xfrm>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8284F4-1915-402E-AF08-05F104AB9853}"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44231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40A2B-B0C9-4616-A48F-94852B0B8EB3}" type="slidenum">
              <a:rPr lang="en-GB"/>
              <a:pPr/>
              <a:t>42</a:t>
            </a:fld>
            <a:endParaRPr lang="en-GB"/>
          </a:p>
        </p:txBody>
      </p:sp>
      <p:sp>
        <p:nvSpPr>
          <p:cNvPr id="1051650" name="Rectangle 2"/>
          <p:cNvSpPr>
            <a:spLocks noGrp="1" noRot="1" noChangeAspect="1" noChangeArrowheads="1" noTextEdit="1"/>
          </p:cNvSpPr>
          <p:nvPr>
            <p:ph type="sldImg"/>
          </p:nvPr>
        </p:nvSpPr>
        <p:spPr>
          <a:xfrm>
            <a:off x="917575" y="744538"/>
            <a:ext cx="4960938" cy="3722687"/>
          </a:xfrm>
          <a:ln/>
        </p:spPr>
      </p:sp>
      <p:sp>
        <p:nvSpPr>
          <p:cNvPr id="1051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95</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96</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97</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98</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99</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100</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0BF4A85-B5D8-4C5F-B5AD-28ABBF307C33}" type="datetime1">
              <a:rPr lang="en-US"/>
              <a:pPr/>
              <a:t>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904079C-FE85-4EA2-8E9A-0B0426AAA54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92A842A-D3D8-4CE7-AA68-5AB8968BDE14}" type="datetime1">
              <a:rPr lang="en-US"/>
              <a:pPr/>
              <a:t>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38952C-40D6-4971-B620-107CDE7F870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2ED31BA-F18E-474C-ADD9-A4F6D1C99AA4}" type="datetime1">
              <a:rPr lang="en-US"/>
              <a:pPr/>
              <a:t>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860DDBA-925D-486A-B5F7-7946269F2E1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66128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82467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4006452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2451638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181050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35365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323351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37595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65FC1F6-21F9-46C6-82DF-BD1ABA182524}" type="datetime1">
              <a:rPr lang="en-US"/>
              <a:pPr/>
              <a:t>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64166EE-DC0C-4390-8A05-88BA7593FCE1}"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9169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652795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446387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hade val="50000"/>
                </a:srgbClr>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dirty="0">
              <a:solidFill>
                <a:srgbClr val="000000">
                  <a:shade val="50000"/>
                </a:srgbClr>
              </a:solidFill>
              <a:latin typeface="Calibri"/>
            </a:endParaRPr>
          </a:p>
        </p:txBody>
      </p:sp>
    </p:spTree>
    <p:extLst>
      <p:ext uri="{BB962C8B-B14F-4D97-AF65-F5344CB8AC3E}">
        <p14:creationId xmlns:p14="http://schemas.microsoft.com/office/powerpoint/2010/main" val="294184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2/6/2015</a:t>
            </a:fld>
            <a:endParaRPr lang="en-US">
              <a:solidFill>
                <a:srgbClr val="000000">
                  <a:shade val="50000"/>
                </a:srgbClr>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dirty="0">
              <a:solidFill>
                <a:srgbClr val="000000">
                  <a:shade val="50000"/>
                </a:srgbClr>
              </a:solidFill>
              <a:latin typeface="Calibri"/>
            </a:endParaRPr>
          </a:p>
        </p:txBody>
      </p:sp>
    </p:spTree>
    <p:extLst>
      <p:ext uri="{BB962C8B-B14F-4D97-AF65-F5344CB8AC3E}">
        <p14:creationId xmlns:p14="http://schemas.microsoft.com/office/powerpoint/2010/main" val="3717829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16638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00688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10171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273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149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4F90825-EC70-4740-9C36-CBF24AB153EE}" type="datetime1">
              <a:rPr lang="en-US"/>
              <a:pPr/>
              <a:t>2/6/2015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62AEA8F-ADE3-41AA-A46A-B67CBAFE6608}"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77646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8020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08667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29961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1729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63140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10683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801164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0BF4A85-B5D8-4C5F-B5AD-28ABBF307C33}" type="datetime1">
              <a:rPr lang="en-US">
                <a:solidFill>
                  <a:prstClr val="black"/>
                </a:solidFill>
              </a:rPr>
              <a:pPr/>
              <a:t>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904079C-FE85-4EA2-8E9A-0B0426AAA54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299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65FC1F6-21F9-46C6-82DF-BD1ABA182524}" type="datetime1">
              <a:rPr lang="en-US">
                <a:solidFill>
                  <a:prstClr val="black"/>
                </a:solidFill>
              </a:rPr>
              <a:pPr/>
              <a:t>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64166EE-DC0C-4390-8A05-88BA7593FCE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877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17E147-A361-4A09-975A-2D2524FF488C}" type="datetime1">
              <a:rPr lang="en-US"/>
              <a:pPr/>
              <a:t>2/6/2015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AD478E5-E718-4ECC-918D-0D55125F1C3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4F90825-EC70-4740-9C36-CBF24AB153EE}" type="datetime1">
              <a:rPr lang="en-US">
                <a:solidFill>
                  <a:prstClr val="black"/>
                </a:solidFill>
              </a:rPr>
              <a:pPr/>
              <a:t>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62AEA8F-ADE3-41AA-A46A-B67CBAFE660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884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17E147-A361-4A09-975A-2D2524FF488C}" type="datetime1">
              <a:rPr lang="en-US">
                <a:solidFill>
                  <a:prstClr val="black"/>
                </a:solidFill>
              </a:rPr>
              <a:pPr/>
              <a:t>2/6/2015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AD478E5-E718-4ECC-918D-0D55125F1C3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2441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8700EC2-30D7-4812-9E17-08755DDDFF33}" type="datetime1">
              <a:rPr lang="en-US">
                <a:solidFill>
                  <a:prstClr val="black"/>
                </a:solidFill>
              </a:rPr>
              <a:pPr/>
              <a:t>2/6/2015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C256400-08F3-479F-A69B-432633871B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70896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3F70058-933A-4CF4-8311-E2E41AE8F390}" type="datetime1">
              <a:rPr lang="en-US">
                <a:solidFill>
                  <a:prstClr val="black"/>
                </a:solidFill>
              </a:rPr>
              <a:pPr/>
              <a:t>2/6/2015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03E930C-81E3-4992-A393-7501B80CE0E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7341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F3500AC-90C2-4D0B-981C-470338E8177A}" type="datetime1">
              <a:rPr lang="en-US">
                <a:solidFill>
                  <a:prstClr val="black"/>
                </a:solidFill>
              </a:rPr>
              <a:pPr/>
              <a:t>2/6/2015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B15BBF2-F61F-4913-A90E-489FDBEBEF1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50802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882F4E9-2881-488A-AAA6-1B09780524E4}" type="datetime1">
              <a:rPr lang="en-US">
                <a:solidFill>
                  <a:prstClr val="black"/>
                </a:solidFill>
              </a:rPr>
              <a:pPr/>
              <a:t>2/6/2015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CF9200D-E54A-4971-9E20-FADEBF01191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216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50D47B6-A135-40D5-9A8F-C5FF40116782}" type="datetime1">
              <a:rPr lang="en-US">
                <a:solidFill>
                  <a:prstClr val="black"/>
                </a:solidFill>
              </a:rPr>
              <a:pPr/>
              <a:t>2/6/2015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9DCC66D-96A4-481D-B21A-49908705072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1254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92A842A-D3D8-4CE7-AA68-5AB8968BDE14}" type="datetime1">
              <a:rPr lang="en-US">
                <a:solidFill>
                  <a:prstClr val="black"/>
                </a:solidFill>
              </a:rPr>
              <a:pPr/>
              <a:t>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38952C-40D6-4971-B620-107CDE7F87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014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2ED31BA-F18E-474C-ADD9-A4F6D1C99AA4}" type="datetime1">
              <a:rPr lang="en-US">
                <a:solidFill>
                  <a:prstClr val="black"/>
                </a:solidFill>
              </a:rPr>
              <a:pPr/>
              <a:t>2/6/2015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860DDBA-925D-486A-B5F7-7946269F2E1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6321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270524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8700EC2-30D7-4812-9E17-08755DDDFF33}" type="datetime1">
              <a:rPr lang="en-US"/>
              <a:pPr/>
              <a:t>2/6/2015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C256400-08F3-479F-A69B-432633871B07}"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800537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56771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302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55326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22174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651855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4896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87459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26717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6525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3F70058-933A-4CF4-8311-E2E41AE8F390}" type="datetime1">
              <a:rPr lang="en-US"/>
              <a:pPr/>
              <a:t>2/6/2015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03E930C-81E3-4992-A393-7501B80CE0E8}"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27486235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2/6/2015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2311099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58750"/>
            <a:ext cx="8229600" cy="1258888"/>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GB" altLang="en-US">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GB" altLang="en-US">
              <a:solidFill>
                <a:prstClr val="black">
                  <a:tint val="75000"/>
                </a:prstClr>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A0993A35-E63C-4952-93B1-9B0EB6D8DCE0}" type="slidenum">
              <a:rPr lang="en-GB" altLang="en-US">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1793213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5013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2170633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760316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3737242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180800729"/>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08688"/>
          </a:xfrm>
        </p:spPr>
        <p:txBody>
          <a:bodyPr>
            <a:noAutofit/>
          </a:bodyPr>
          <a:lstStyle>
            <a:lvl1pPr>
              <a:defRPr sz="5400" baseline="0">
                <a:effectLst>
                  <a:outerShdw blurRad="50800" dist="38100" dir="5400000" algn="ctr" rotWithShape="0">
                    <a:schemeClr val="bg1"/>
                  </a:outerShdw>
                </a:effectLst>
              </a:defRPr>
            </a:lvl1pPr>
          </a:lstStyle>
          <a:p>
            <a:endParaRPr kumimoji="0" lang="en-US" dirty="0"/>
          </a:p>
        </p:txBody>
      </p:sp>
      <p:sp>
        <p:nvSpPr>
          <p:cNvPr id="3" name="Content Placeholder 2"/>
          <p:cNvSpPr>
            <a:spLocks noGrp="1"/>
          </p:cNvSpPr>
          <p:nvPr>
            <p:ph idx="1"/>
          </p:nvPr>
        </p:nvSpPr>
        <p:spPr>
          <a:xfrm>
            <a:off x="0" y="980728"/>
            <a:ext cx="9144000" cy="5877272"/>
          </a:xfrm>
        </p:spPr>
        <p:txBody>
          <a:bodyPr lIns="0" tIns="0" rIns="0" bIns="0"/>
          <a:lstStyle>
            <a:lvl1pPr>
              <a:defRPr>
                <a:effectLst>
                  <a:outerShdw blurRad="50800" dist="50800" dir="5400000" algn="ctr" rotWithShape="0">
                    <a:schemeClr val="bg1"/>
                  </a:outerShdw>
                </a:effectLst>
              </a:defRPr>
            </a:lvl1pPr>
            <a:lvl2pPr>
              <a:defRPr>
                <a:effectLst>
                  <a:outerShdw blurRad="50800" dist="50800" dir="5400000" algn="ctr" rotWithShape="0">
                    <a:schemeClr val="bg1"/>
                  </a:outerShdw>
                </a:effectLst>
              </a:defRPr>
            </a:lvl2pPr>
            <a:lvl3pPr>
              <a:defRPr>
                <a:effectLst>
                  <a:outerShdw blurRad="50800" dist="50800" dir="5400000" algn="ctr" rotWithShape="0">
                    <a:schemeClr val="bg1"/>
                  </a:outerShdw>
                </a:effectLst>
              </a:defRPr>
            </a:lvl3pPr>
            <a:lvl4pPr>
              <a:defRPr>
                <a:effectLst>
                  <a:outerShdw blurRad="50800" dist="50800" dir="5400000" algn="ctr" rotWithShape="0">
                    <a:schemeClr val="bg1"/>
                  </a:outerShdw>
                </a:effectLst>
              </a:defRPr>
            </a:lvl4pPr>
            <a:lvl5pPr>
              <a:defRPr>
                <a:effectLst>
                  <a:outerShdw blurRad="50800" dist="50800" dir="5400000" algn="ctr" rotWithShape="0">
                    <a:schemeClr val="bg1"/>
                  </a:outerShdw>
                </a:effectLs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801866237"/>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32356058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F3500AC-90C2-4D0B-981C-470338E8177A}" type="datetime1">
              <a:rPr lang="en-US"/>
              <a:pPr/>
              <a:t>2/6/2015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B15BBF2-F61F-4913-A90E-489FDBEBEF16}"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72511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473887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239307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7464933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019430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Tree>
    <p:extLst>
      <p:ext uri="{BB962C8B-B14F-4D97-AF65-F5344CB8AC3E}">
        <p14:creationId xmlns:p14="http://schemas.microsoft.com/office/powerpoint/2010/main" val="30146763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512913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996317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03390699"/>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08688"/>
          </a:xfrm>
        </p:spPr>
        <p:txBody>
          <a:bodyPr>
            <a:noAutofit/>
          </a:bodyPr>
          <a:lstStyle>
            <a:lvl1pPr>
              <a:defRPr sz="5400" baseline="0">
                <a:effectLst>
                  <a:outerShdw blurRad="50800" dist="38100" dir="5400000" algn="ctr" rotWithShape="0">
                    <a:schemeClr val="bg1"/>
                  </a:outerShdw>
                </a:effectLst>
              </a:defRPr>
            </a:lvl1pPr>
          </a:lstStyle>
          <a:p>
            <a:endParaRPr kumimoji="0" lang="en-US" dirty="0"/>
          </a:p>
        </p:txBody>
      </p:sp>
      <p:sp>
        <p:nvSpPr>
          <p:cNvPr id="3" name="Content Placeholder 2"/>
          <p:cNvSpPr>
            <a:spLocks noGrp="1"/>
          </p:cNvSpPr>
          <p:nvPr>
            <p:ph idx="1"/>
          </p:nvPr>
        </p:nvSpPr>
        <p:spPr>
          <a:xfrm>
            <a:off x="0" y="980728"/>
            <a:ext cx="9144000" cy="5877272"/>
          </a:xfrm>
        </p:spPr>
        <p:txBody>
          <a:bodyPr lIns="0" tIns="0" rIns="0" bIns="0"/>
          <a:lstStyle>
            <a:lvl1pPr>
              <a:defRPr>
                <a:effectLst>
                  <a:outerShdw blurRad="50800" dist="50800" dir="5400000" algn="ctr" rotWithShape="0">
                    <a:schemeClr val="bg1"/>
                  </a:outerShdw>
                </a:effectLst>
              </a:defRPr>
            </a:lvl1pPr>
            <a:lvl2pPr>
              <a:defRPr>
                <a:effectLst>
                  <a:outerShdw blurRad="50800" dist="50800" dir="5400000" algn="ctr" rotWithShape="0">
                    <a:schemeClr val="bg1"/>
                  </a:outerShdw>
                </a:effectLst>
              </a:defRPr>
            </a:lvl2pPr>
            <a:lvl3pPr>
              <a:defRPr>
                <a:effectLst>
                  <a:outerShdw blurRad="50800" dist="50800" dir="5400000" algn="ctr" rotWithShape="0">
                    <a:schemeClr val="bg1"/>
                  </a:outerShdw>
                </a:effectLst>
              </a:defRPr>
            </a:lvl3pPr>
            <a:lvl4pPr>
              <a:defRPr>
                <a:effectLst>
                  <a:outerShdw blurRad="50800" dist="50800" dir="5400000" algn="ctr" rotWithShape="0">
                    <a:schemeClr val="bg1"/>
                  </a:outerShdw>
                </a:effectLst>
              </a:defRPr>
            </a:lvl4pPr>
            <a:lvl5pPr>
              <a:defRPr>
                <a:effectLst>
                  <a:outerShdw blurRad="50800" dist="50800" dir="5400000" algn="ctr" rotWithShape="0">
                    <a:schemeClr val="bg1"/>
                  </a:outerShdw>
                </a:effectLs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87242966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882F4E9-2881-488A-AAA6-1B09780524E4}" type="datetime1">
              <a:rPr lang="en-US"/>
              <a:pPr/>
              <a:t>2/6/2015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CF9200D-E54A-4971-9E20-FADEBF011913}"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2/6/2015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047480949"/>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021961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32185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46418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283824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950139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Tree>
    <p:extLst>
      <p:ext uri="{BB962C8B-B14F-4D97-AF65-F5344CB8AC3E}">
        <p14:creationId xmlns:p14="http://schemas.microsoft.com/office/powerpoint/2010/main" val="6128676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438814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2/6/2015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744493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AA09CD-60E7-4F28-A50F-3418B8946F5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39714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50D47B6-A135-40D5-9A8F-C5FF40116782}" type="datetime1">
              <a:rPr lang="en-US"/>
              <a:pPr/>
              <a:t>2/6/2015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9DCC66D-96A4-481D-B21A-499087050724}"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970D0C-E69C-4479-BBF5-8DF67082DE8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335447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D4DC70-49B0-4BF2-A011-BB45428B2D9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37928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D1A25FB-2316-45F5-A6CD-D2557579028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277120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E49C229-3F41-47FA-8B7C-6754F8DAD4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242225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9D1E31-2785-4708-85AB-5F01E9C1146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84276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397CC5-35EF-4E9F-B3D4-EFBF8B427E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31986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25F44BE-0121-44D3-BC2B-47D97C5E32C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871836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7A86A6-83AF-4AE0-B34D-28BF2FECF29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681365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7BAC10-E5CF-4249-8D05-5253895F256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193152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CF1033-9FDB-4EEA-A562-1667C6178C8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053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1.jp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5.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82355424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C9EF-435C-4BA5-8190-6ABB42CE9159}" type="datetimeFigureOut">
              <a:rPr lang="en-GB" smtClean="0">
                <a:solidFill>
                  <a:prstClr val="black">
                    <a:tint val="75000"/>
                  </a:prstClr>
                </a:solidFill>
              </a:rPr>
              <a:pPr/>
              <a:t>06/02/2015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AC96D-87EA-41E5-BA9D-AE76A273EF7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428901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9498863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C9EF-435C-4BA5-8190-6ABB42CE9159}" type="datetimeFigureOut">
              <a:rPr lang="en-GB" smtClean="0">
                <a:solidFill>
                  <a:prstClr val="black">
                    <a:tint val="75000"/>
                  </a:prstClr>
                </a:solidFill>
              </a:rPr>
              <a:pPr/>
              <a:t>06/02/2015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AC96D-87EA-41E5-BA9D-AE76A273EF7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999387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ea typeface="+mn-ea"/>
              </a:rPr>
              <a:pPr defTabSz="914400" fontAlgn="auto">
                <a:spcBef>
                  <a:spcPts val="0"/>
                </a:spcBef>
                <a:spcAft>
                  <a:spcPts val="0"/>
                </a:spcAft>
              </a:pPr>
              <a:t>2/6/2015</a:t>
            </a:fld>
            <a:endParaRPr lang="en-US">
              <a:solidFill>
                <a:srgbClr val="04617B">
                  <a:shade val="90000"/>
                </a:srgbClr>
              </a:solidFill>
              <a:latin typeface="Constantia"/>
              <a:ea typeface="+mn-ea"/>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fontAlgn="auto">
              <a:spcBef>
                <a:spcPts val="0"/>
              </a:spcBef>
              <a:spcAft>
                <a:spcPts val="0"/>
              </a:spcAft>
            </a:pPr>
            <a:endParaRPr lang="en-US">
              <a:solidFill>
                <a:srgbClr val="04617B">
                  <a:shade val="90000"/>
                </a:srgbClr>
              </a:solidFill>
              <a:latin typeface="Constantia"/>
              <a:ea typeface="+mn-ea"/>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ea typeface="+mn-ea"/>
              </a:rPr>
              <a:pPr defTabSz="914400" fontAlgn="auto">
                <a:spcBef>
                  <a:spcPts val="0"/>
                </a:spcBef>
                <a:spcAft>
                  <a:spcPts val="0"/>
                </a:spcAft>
              </a:pPr>
              <a:t>‹#›</a:t>
            </a:fld>
            <a:endParaRPr lang="en-US">
              <a:solidFill>
                <a:srgbClr val="04617B">
                  <a:shade val="90000"/>
                </a:srgbClr>
              </a:solidFill>
              <a:latin typeface="Constantia"/>
              <a:ea typeface="+mn-e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grpSp>
    </p:spTree>
    <p:extLst>
      <p:ext uri="{BB962C8B-B14F-4D97-AF65-F5344CB8AC3E}">
        <p14:creationId xmlns:p14="http://schemas.microsoft.com/office/powerpoint/2010/main" val="182600979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ea typeface="+mn-ea"/>
              </a:rPr>
              <a:pPr defTabSz="914400" fontAlgn="auto">
                <a:spcBef>
                  <a:spcPts val="0"/>
                </a:spcBef>
                <a:spcAft>
                  <a:spcPts val="0"/>
                </a:spcAft>
              </a:pPr>
              <a:t>2/6/2015</a:t>
            </a:fld>
            <a:endParaRPr lang="en-US">
              <a:solidFill>
                <a:srgbClr val="04617B">
                  <a:shade val="90000"/>
                </a:srgbClr>
              </a:solidFill>
              <a:latin typeface="Constantia"/>
              <a:ea typeface="+mn-ea"/>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fontAlgn="auto">
              <a:spcBef>
                <a:spcPts val="0"/>
              </a:spcBef>
              <a:spcAft>
                <a:spcPts val="0"/>
              </a:spcAft>
            </a:pPr>
            <a:endParaRPr lang="en-US">
              <a:solidFill>
                <a:srgbClr val="04617B">
                  <a:shade val="90000"/>
                </a:srgbClr>
              </a:solidFill>
              <a:latin typeface="Constantia"/>
              <a:ea typeface="+mn-ea"/>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ea typeface="+mn-ea"/>
              </a:rPr>
              <a:pPr defTabSz="914400" fontAlgn="auto">
                <a:spcBef>
                  <a:spcPts val="0"/>
                </a:spcBef>
                <a:spcAft>
                  <a:spcPts val="0"/>
                </a:spcAft>
              </a:pPr>
              <a:t>‹#›</a:t>
            </a:fld>
            <a:endParaRPr lang="en-US">
              <a:solidFill>
                <a:srgbClr val="04617B">
                  <a:shade val="90000"/>
                </a:srgbClr>
              </a:solidFill>
              <a:latin typeface="Constantia"/>
              <a:ea typeface="+mn-e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fontAlgn="auto">
                <a:spcBef>
                  <a:spcPts val="0"/>
                </a:spcBef>
                <a:spcAft>
                  <a:spcPts val="0"/>
                </a:spcAft>
              </a:pPr>
              <a:endParaRPr lang="en-US">
                <a:solidFill>
                  <a:prstClr val="black"/>
                </a:solidFill>
                <a:latin typeface="Constantia"/>
                <a:ea typeface="+mn-ea"/>
              </a:endParaRPr>
            </a:p>
          </p:txBody>
        </p:sp>
      </p:grpSp>
    </p:spTree>
    <p:extLst>
      <p:ext uri="{BB962C8B-B14F-4D97-AF65-F5344CB8AC3E}">
        <p14:creationId xmlns:p14="http://schemas.microsoft.com/office/powerpoint/2010/main" val="50343719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263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2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a:endParaRPr lang="en-GB" smtClean="0">
              <a:solidFill>
                <a:srgbClr val="000000"/>
              </a:solidFill>
              <a:ea typeface="+mn-ea"/>
            </a:endParaRPr>
          </a:p>
        </p:txBody>
      </p:sp>
      <p:sp>
        <p:nvSpPr>
          <p:cNvPr id="82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a:endParaRPr lang="en-GB" smtClean="0">
              <a:solidFill>
                <a:srgbClr val="000000"/>
              </a:solidFill>
              <a:ea typeface="+mn-ea"/>
            </a:endParaRPr>
          </a:p>
        </p:txBody>
      </p:sp>
      <p:sp>
        <p:nvSpPr>
          <p:cNvPr id="82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a:fld id="{A920F49C-1B7A-46D2-9ABC-0447ADD33F9E}" type="slidenum">
              <a:rPr lang="en-GB" smtClean="0">
                <a:solidFill>
                  <a:srgbClr val="000000"/>
                </a:solidFill>
                <a:ea typeface="+mn-ea"/>
              </a:rPr>
              <a:pPr defTabSz="914400"/>
              <a:t>‹#›</a:t>
            </a:fld>
            <a:endParaRPr lang="en-GB" smtClean="0">
              <a:solidFill>
                <a:srgbClr val="000000"/>
              </a:solidFill>
              <a:ea typeface="+mn-ea"/>
            </a:endParaRPr>
          </a:p>
        </p:txBody>
      </p:sp>
    </p:spTree>
    <p:extLst>
      <p:ext uri="{BB962C8B-B14F-4D97-AF65-F5344CB8AC3E}">
        <p14:creationId xmlns:p14="http://schemas.microsoft.com/office/powerpoint/2010/main" val="62850744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04.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Preparation/Journey%20Maps.pptx" TargetMode="Externa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Preparation/Journey%20Maps.pptx"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706693"/>
          </a:xfrm>
        </p:spPr>
        <p:txBody>
          <a:bodyPr>
            <a:noAutofit/>
          </a:bodyPr>
          <a:lstStyle/>
          <a:p>
            <a:r>
              <a:rPr lang="en-GB" dirty="0" smtClean="0">
                <a:effectLst>
                  <a:outerShdw blurRad="38100" dist="38100" dir="2700000" algn="tl">
                    <a:srgbClr val="000000"/>
                  </a:outerShdw>
                </a:effectLst>
              </a:rPr>
              <a:t>Engaging God</a:t>
            </a:r>
            <a:endParaRPr lang="en-GB" dirty="0"/>
          </a:p>
        </p:txBody>
      </p:sp>
      <p:sp>
        <p:nvSpPr>
          <p:cNvPr id="3" name="Content Placeholder 2"/>
          <p:cNvSpPr>
            <a:spLocks noGrp="1"/>
          </p:cNvSpPr>
          <p:nvPr>
            <p:ph idx="1"/>
          </p:nvPr>
        </p:nvSpPr>
        <p:spPr>
          <a:xfrm>
            <a:off x="0" y="980728"/>
            <a:ext cx="9144000" cy="5877272"/>
          </a:xfrm>
        </p:spPr>
        <p:txBody>
          <a:bodyPr>
            <a:normAutofit lnSpcReduction="10000"/>
          </a:bodyPr>
          <a:lstStyle/>
          <a:p>
            <a:r>
              <a:rPr lang="en-GB" sz="4800" dirty="0" smtClean="0"/>
              <a:t>We are on a journey or an adventure together discovering how to engage the spiritual realms</a:t>
            </a:r>
          </a:p>
          <a:p>
            <a:r>
              <a:rPr lang="en-GB" sz="4800" dirty="0" smtClean="0"/>
              <a:t>Discovering the realms within us, around us and the heavenly realms</a:t>
            </a:r>
          </a:p>
          <a:p>
            <a:r>
              <a:rPr lang="en-GB" sz="4800" dirty="0"/>
              <a:t>W</a:t>
            </a:r>
            <a:r>
              <a:rPr lang="en-GB" sz="4800" dirty="0" smtClean="0"/>
              <a:t>e are going to follow the pathway of relationship and responsibility </a:t>
            </a:r>
          </a:p>
        </p:txBody>
      </p:sp>
    </p:spTree>
    <p:extLst>
      <p:ext uri="{BB962C8B-B14F-4D97-AF65-F5344CB8AC3E}">
        <p14:creationId xmlns:p14="http://schemas.microsoft.com/office/powerpoint/2010/main" val="541717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err="1" smtClean="0"/>
              <a:t>Cardiogenesis</a:t>
            </a:r>
            <a:endParaRPr lang="en-GB" sz="4400" dirty="0" smtClean="0"/>
          </a:p>
          <a:p>
            <a:r>
              <a:rPr lang="en-GB" sz="4400" dirty="0" smtClean="0"/>
              <a:t>Development of the embryonic </a:t>
            </a:r>
            <a:r>
              <a:rPr lang="en-GB" sz="4400" dirty="0" smtClean="0"/>
              <a:t>heart formed from the genetic record of our earthly parents</a:t>
            </a:r>
          </a:p>
          <a:p>
            <a:r>
              <a:rPr lang="en-GB" sz="4400" dirty="0" smtClean="0"/>
              <a:t>We can undergo a new </a:t>
            </a:r>
            <a:r>
              <a:rPr lang="en-GB" sz="4400" dirty="0" err="1" smtClean="0"/>
              <a:t>cardiogenesis</a:t>
            </a:r>
            <a:r>
              <a:rPr lang="en-GB" sz="4400" dirty="0" smtClean="0"/>
              <a:t> with a new but eternal record from our heavenly Father</a:t>
            </a:r>
          </a:p>
          <a:p>
            <a:r>
              <a:rPr lang="en-GB" sz="4400" dirty="0" smtClean="0"/>
              <a:t>We need to get heart to heart deep to deep with Him</a:t>
            </a:r>
            <a:endParaRPr lang="en-GB" sz="4400" dirty="0" smtClean="0"/>
          </a:p>
        </p:txBody>
      </p:sp>
    </p:spTree>
    <p:extLst>
      <p:ext uri="{BB962C8B-B14F-4D97-AF65-F5344CB8AC3E}">
        <p14:creationId xmlns:p14="http://schemas.microsoft.com/office/powerpoint/2010/main" val="17355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Our spirit is a dimensional place that God dwells in and can dwell in God</a:t>
            </a:r>
          </a:p>
          <a:p>
            <a:pPr marL="360000" indent="-360000">
              <a:spcBef>
                <a:spcPts val="600"/>
              </a:spcBef>
            </a:pPr>
            <a:r>
              <a:rPr lang="en-GB" altLang="en-US" sz="4000" dirty="0">
                <a:effectLst>
                  <a:outerShdw blurRad="38100" dist="38100" dir="2700000" algn="tl">
                    <a:srgbClr val="000000">
                      <a:alpha val="43137"/>
                    </a:srgbClr>
                  </a:outerShdw>
                </a:effectLst>
              </a:rPr>
              <a:t>John 14:16 I will ask the Father, and He will give you another Helper</a:t>
            </a:r>
            <a:r>
              <a:rPr lang="en-GB" altLang="en-US" sz="4000" dirty="0" smtClean="0">
                <a:effectLst>
                  <a:outerShdw blurRad="38100" dist="38100" dir="2700000" algn="tl">
                    <a:srgbClr val="000000">
                      <a:alpha val="43137"/>
                    </a:srgbClr>
                  </a:outerShdw>
                </a:effectLst>
              </a:rPr>
              <a:t>,… 17 </a:t>
            </a:r>
            <a:r>
              <a:rPr lang="en-GB" altLang="en-US" sz="4000" dirty="0">
                <a:effectLst>
                  <a:outerShdw blurRad="38100" dist="38100" dir="2700000" algn="tl">
                    <a:srgbClr val="000000">
                      <a:alpha val="43137"/>
                    </a:srgbClr>
                  </a:outerShdw>
                </a:effectLst>
              </a:rPr>
              <a:t>that is the Spirit of truth, </a:t>
            </a:r>
            <a:r>
              <a:rPr lang="en-GB" altLang="en-US" sz="4000" dirty="0" smtClean="0">
                <a:effectLst>
                  <a:outerShdw blurRad="38100" dist="38100" dir="2700000" algn="tl">
                    <a:srgbClr val="000000">
                      <a:alpha val="43137"/>
                    </a:srgbClr>
                  </a:outerShdw>
                </a:effectLst>
              </a:rPr>
              <a:t>.. He </a:t>
            </a:r>
            <a:r>
              <a:rPr lang="en-GB" altLang="en-US" sz="4000" dirty="0">
                <a:effectLst>
                  <a:outerShdw blurRad="38100" dist="38100" dir="2700000" algn="tl">
                    <a:srgbClr val="000000">
                      <a:alpha val="43137"/>
                    </a:srgbClr>
                  </a:outerShdw>
                </a:effectLst>
              </a:rPr>
              <a:t>abides with you and will be in you.</a:t>
            </a:r>
            <a:endParaRPr lang="en-GB" altLang="en-US" sz="4000" dirty="0" smtClean="0">
              <a:effectLst>
                <a:outerShdw blurRad="38100" dist="38100" dir="2700000" algn="tl">
                  <a:srgbClr val="000000">
                    <a:alpha val="43137"/>
                  </a:srgbClr>
                </a:outerShdw>
              </a:effectLst>
            </a:endParaRPr>
          </a:p>
          <a:p>
            <a:pPr marL="360000" indent="-360000">
              <a:spcBef>
                <a:spcPts val="600"/>
              </a:spcBef>
            </a:pPr>
            <a:r>
              <a:rPr lang="en-GB" altLang="en-US" sz="4000" dirty="0">
                <a:effectLst>
                  <a:outerShdw blurRad="38100" dist="38100" dir="2700000" algn="tl">
                    <a:srgbClr val="000000">
                      <a:alpha val="43137"/>
                    </a:srgbClr>
                  </a:outerShdw>
                </a:effectLst>
              </a:rPr>
              <a:t>John 14:20 In that day you will know that I am in My Father, and you in Me, and I in you. 23 </a:t>
            </a:r>
            <a:r>
              <a:rPr lang="en-GB" altLang="en-US" sz="4000" dirty="0" smtClean="0">
                <a:effectLst>
                  <a:outerShdw blurRad="38100" dist="38100" dir="2700000" algn="tl">
                    <a:srgbClr val="000000">
                      <a:alpha val="43137"/>
                    </a:srgbClr>
                  </a:outerShdw>
                </a:effectLst>
              </a:rPr>
              <a:t>… We </a:t>
            </a:r>
            <a:r>
              <a:rPr lang="en-GB" altLang="en-US" sz="4000" dirty="0">
                <a:effectLst>
                  <a:outerShdw blurRad="38100" dist="38100" dir="2700000" algn="tl">
                    <a:srgbClr val="000000">
                      <a:alpha val="43137"/>
                    </a:srgbClr>
                  </a:outerShdw>
                </a:effectLst>
              </a:rPr>
              <a:t>will come to him and make Our abode with him.</a:t>
            </a:r>
          </a:p>
        </p:txBody>
      </p:sp>
    </p:spTree>
    <p:extLst>
      <p:ext uri="{BB962C8B-B14F-4D97-AF65-F5344CB8AC3E}">
        <p14:creationId xmlns:p14="http://schemas.microsoft.com/office/powerpoint/2010/main" val="341239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Autofit/>
          </a:bodyPr>
          <a:lstStyle/>
          <a:p>
            <a:pPr marL="360000" indent="-360000">
              <a:spcBef>
                <a:spcPts val="600"/>
              </a:spcBef>
            </a:pPr>
            <a:r>
              <a:rPr lang="en-GB" altLang="en-US" sz="4000" dirty="0" smtClean="0">
                <a:effectLst>
                  <a:outerShdw blurRad="38100" dist="38100" dir="2700000" algn="tl">
                    <a:srgbClr val="000000">
                      <a:alpha val="43137"/>
                    </a:srgbClr>
                  </a:outerShdw>
                </a:effectLst>
              </a:rPr>
              <a:t>We are a spirit we have a soul that lives in a body (an earth suit) </a:t>
            </a:r>
          </a:p>
          <a:p>
            <a:pPr marL="360000" indent="-360000">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are spirit </a:t>
            </a:r>
            <a:r>
              <a:rPr lang="en-GB" altLang="en-US" sz="4000" dirty="0" smtClean="0">
                <a:effectLst>
                  <a:outerShdw blurRad="38100" dist="38100" dir="2700000" algn="tl">
                    <a:srgbClr val="000000">
                      <a:alpha val="43137"/>
                    </a:srgbClr>
                  </a:outerShdw>
                </a:effectLst>
              </a:rPr>
              <a:t>the eternal </a:t>
            </a:r>
            <a:r>
              <a:rPr lang="en-GB" altLang="en-US" sz="4000" dirty="0">
                <a:effectLst>
                  <a:outerShdw blurRad="38100" dist="38100" dir="2700000" algn="tl">
                    <a:srgbClr val="000000">
                      <a:alpha val="43137"/>
                    </a:srgbClr>
                  </a:outerShdw>
                </a:effectLst>
              </a:rPr>
              <a:t>essence of God within that receives spiritual revelation</a:t>
            </a:r>
            <a:r>
              <a:rPr lang="en-GB" altLang="en-US" sz="4000" dirty="0" smtClean="0">
                <a:effectLst>
                  <a:outerShdw blurRad="38100" dist="38100" dir="2700000" algn="tl">
                    <a:srgbClr val="000000">
                      <a:alpha val="43137"/>
                    </a:srgbClr>
                  </a:outerShdw>
                </a:effectLst>
              </a:rPr>
              <a:t>.</a:t>
            </a:r>
          </a:p>
          <a:p>
            <a:pPr marL="360000" indent="-360000">
              <a:lnSpc>
                <a:spcPct val="90000"/>
              </a:lnSpc>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are a spirit being that is God conscious</a:t>
            </a:r>
          </a:p>
          <a:p>
            <a:pPr marL="360000" indent="-360000">
              <a:lnSpc>
                <a:spcPct val="90000"/>
              </a:lnSpc>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have a soul that is self conscious and makes us a human being</a:t>
            </a:r>
          </a:p>
          <a:p>
            <a:pPr marL="360000" indent="-360000">
              <a:lnSpc>
                <a:spcPct val="90000"/>
              </a:lnSpc>
              <a:spcBef>
                <a:spcPts val="600"/>
              </a:spcBef>
            </a:pPr>
            <a:r>
              <a:rPr lang="en-GB" altLang="en-US" sz="4000" dirty="0">
                <a:effectLst>
                  <a:outerShdw blurRad="38100" dist="38100" dir="2700000" algn="tl">
                    <a:srgbClr val="000000">
                      <a:alpha val="43137"/>
                    </a:srgbClr>
                  </a:outerShdw>
                </a:effectLst>
              </a:rPr>
              <a:t>Our spirit and soul makes us a living </a:t>
            </a:r>
            <a:r>
              <a:rPr lang="en-GB" altLang="en-US" sz="4000" dirty="0" smtClean="0">
                <a:effectLst>
                  <a:outerShdw blurRad="38100" dist="38100" dir="2700000" algn="tl">
                    <a:srgbClr val="000000">
                      <a:alpha val="43137"/>
                    </a:srgbClr>
                  </a:outerShdw>
                </a:effectLst>
              </a:rPr>
              <a:t>being</a:t>
            </a:r>
          </a:p>
        </p:txBody>
      </p:sp>
    </p:spTree>
    <p:extLst>
      <p:ext uri="{BB962C8B-B14F-4D97-AF65-F5344CB8AC3E}">
        <p14:creationId xmlns:p14="http://schemas.microsoft.com/office/powerpoint/2010/main" val="1380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5" name="Rectangle 3"/>
          <p:cNvSpPr>
            <a:spLocks noChangeArrowheads="1"/>
          </p:cNvSpPr>
          <p:nvPr/>
        </p:nvSpPr>
        <p:spPr bwMode="auto">
          <a:xfrm>
            <a:off x="0" y="981075"/>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normAutofit/>
          </a:bodyPr>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pPr marL="360000" indent="-360000" algn="l">
              <a:spcBef>
                <a:spcPts val="600"/>
              </a:spcBef>
              <a:buClr>
                <a:srgbClr val="FFFF00"/>
              </a:buClr>
              <a:buFont typeface="Arial" panose="020B0604020202020204" pitchFamily="34" charset="0"/>
              <a:buChar char="•"/>
            </a:pPr>
            <a:endParaRPr lang="en-US" altLang="en-US" sz="4800" dirty="0">
              <a:solidFill>
                <a:prstClr val="white"/>
              </a:solidFill>
              <a:latin typeface="Calibri"/>
            </a:endParaRPr>
          </a:p>
        </p:txBody>
      </p:sp>
      <p:sp>
        <p:nvSpPr>
          <p:cNvPr id="151556" name="Rectangle 4"/>
          <p:cNvSpPr>
            <a:spLocks noChangeArrowheads="1"/>
          </p:cNvSpPr>
          <p:nvPr/>
        </p:nvSpPr>
        <p:spPr bwMode="auto">
          <a:xfrm>
            <a:off x="468313" y="0"/>
            <a:ext cx="822960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r>
              <a:rPr lang="en-GB" sz="4800" dirty="0">
                <a:solidFill>
                  <a:srgbClr val="FFFF00"/>
                </a:solidFill>
              </a:rPr>
              <a:t>Engaging God First Love</a:t>
            </a:r>
            <a:endParaRPr lang="en-GB" altLang="en-US" dirty="0">
              <a:solidFill>
                <a:srgbClr val="FFFF00"/>
              </a:solidFill>
            </a:endParaRPr>
          </a:p>
        </p:txBody>
      </p:sp>
      <p:sp>
        <p:nvSpPr>
          <p:cNvPr id="4" name="Rectangle 3"/>
          <p:cNvSpPr>
            <a:spLocks noChangeArrowheads="1"/>
          </p:cNvSpPr>
          <p:nvPr/>
        </p:nvSpPr>
        <p:spPr bwMode="auto">
          <a:xfrm>
            <a:off x="0" y="981075"/>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normAutofit lnSpcReduction="10000"/>
          </a:bodyPr>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pPr marL="360000" indent="-360000" algn="l" defTabSz="914400" fontAlgn="auto">
              <a:spcBef>
                <a:spcPts val="600"/>
              </a:spcBef>
              <a:spcAft>
                <a:spcPts val="0"/>
              </a:spcAft>
              <a:buClr>
                <a:srgbClr val="FFFF00"/>
              </a:buClr>
              <a:buSzPct val="120000"/>
              <a:buFont typeface="Arial" pitchFamily="34" charset="0"/>
              <a:buChar char="•"/>
            </a:pPr>
            <a:r>
              <a:rPr lang="en-GB" altLang="en-US" sz="4000" dirty="0">
                <a:solidFill>
                  <a:prstClr val="white"/>
                </a:solidFill>
                <a:effectLst>
                  <a:outerShdw blurRad="38100" dist="38100" dir="2700000" algn="tl">
                    <a:srgbClr val="000000">
                      <a:alpha val="43137"/>
                    </a:srgbClr>
                  </a:outerShdw>
                </a:effectLst>
                <a:latin typeface="Calibri"/>
              </a:rPr>
              <a:t>In Adam the spirit was outside the body and as a light being he could travel in the spiritual </a:t>
            </a:r>
            <a:r>
              <a:rPr lang="en-GB" altLang="en-US" sz="4000" dirty="0" smtClean="0">
                <a:solidFill>
                  <a:prstClr val="white"/>
                </a:solidFill>
                <a:effectLst>
                  <a:outerShdw blurRad="38100" dist="38100" dir="2700000" algn="tl">
                    <a:srgbClr val="000000">
                      <a:alpha val="43137"/>
                    </a:srgbClr>
                  </a:outerShdw>
                </a:effectLst>
                <a:latin typeface="Calibri"/>
              </a:rPr>
              <a:t>realms</a:t>
            </a:r>
          </a:p>
          <a:p>
            <a:pPr marL="360000" indent="-360000" algn="l" defTabSz="914400" fontAlgn="auto">
              <a:spcBef>
                <a:spcPts val="600"/>
              </a:spcBef>
              <a:spcAft>
                <a:spcPts val="0"/>
              </a:spcAft>
              <a:buClr>
                <a:srgbClr val="FFFF00"/>
              </a:buClr>
              <a:buSzPct val="120000"/>
              <a:buFont typeface="Arial" pitchFamily="34" charset="0"/>
              <a:buChar char="•"/>
            </a:pPr>
            <a:r>
              <a:rPr lang="en-GB" altLang="en-US" sz="4000" dirty="0" smtClean="0">
                <a:solidFill>
                  <a:prstClr val="white"/>
                </a:solidFill>
                <a:effectLst>
                  <a:outerShdw blurRad="38100" dist="38100" dir="2700000" algn="tl">
                    <a:srgbClr val="000000">
                      <a:alpha val="43137"/>
                    </a:srgbClr>
                  </a:outerShdw>
                </a:effectLst>
                <a:latin typeface="Calibri"/>
              </a:rPr>
              <a:t>Psa 8:4 What </a:t>
            </a:r>
            <a:r>
              <a:rPr lang="en-GB" altLang="en-US" sz="4000" dirty="0">
                <a:solidFill>
                  <a:prstClr val="white"/>
                </a:solidFill>
                <a:effectLst>
                  <a:outerShdw blurRad="38100" dist="38100" dir="2700000" algn="tl">
                    <a:srgbClr val="000000">
                      <a:alpha val="43137"/>
                    </a:srgbClr>
                  </a:outerShdw>
                </a:effectLst>
                <a:latin typeface="Calibri"/>
              </a:rPr>
              <a:t>is man that You take thought of </a:t>
            </a:r>
            <a:r>
              <a:rPr lang="en-GB" altLang="en-US" sz="4000" dirty="0" smtClean="0">
                <a:solidFill>
                  <a:prstClr val="white"/>
                </a:solidFill>
                <a:effectLst>
                  <a:outerShdw blurRad="38100" dist="38100" dir="2700000" algn="tl">
                    <a:srgbClr val="000000">
                      <a:alpha val="43137"/>
                    </a:srgbClr>
                  </a:outerShdw>
                </a:effectLst>
                <a:latin typeface="Calibri"/>
              </a:rPr>
              <a:t>him, And </a:t>
            </a:r>
            <a:r>
              <a:rPr lang="en-GB" altLang="en-US" sz="4000" dirty="0">
                <a:solidFill>
                  <a:prstClr val="white"/>
                </a:solidFill>
                <a:effectLst>
                  <a:outerShdw blurRad="38100" dist="38100" dir="2700000" algn="tl">
                    <a:srgbClr val="000000">
                      <a:alpha val="43137"/>
                    </a:srgbClr>
                  </a:outerShdw>
                </a:effectLst>
                <a:latin typeface="Calibri"/>
              </a:rPr>
              <a:t>the son of man that You care for </a:t>
            </a:r>
            <a:r>
              <a:rPr lang="en-GB" altLang="en-US" sz="4000" dirty="0" smtClean="0">
                <a:solidFill>
                  <a:prstClr val="white"/>
                </a:solidFill>
                <a:effectLst>
                  <a:outerShdw blurRad="38100" dist="38100" dir="2700000" algn="tl">
                    <a:srgbClr val="000000">
                      <a:alpha val="43137"/>
                    </a:srgbClr>
                  </a:outerShdw>
                </a:effectLst>
                <a:latin typeface="Calibri"/>
              </a:rPr>
              <a:t>him? 5 </a:t>
            </a:r>
            <a:r>
              <a:rPr lang="en-GB" altLang="en-US" sz="4000" dirty="0">
                <a:solidFill>
                  <a:prstClr val="white"/>
                </a:solidFill>
                <a:effectLst>
                  <a:outerShdw blurRad="38100" dist="38100" dir="2700000" algn="tl">
                    <a:srgbClr val="000000">
                      <a:alpha val="43137"/>
                    </a:srgbClr>
                  </a:outerShdw>
                </a:effectLst>
                <a:latin typeface="Calibri"/>
              </a:rPr>
              <a:t>Yet You have made him a little lower than </a:t>
            </a:r>
            <a:r>
              <a:rPr lang="en-GB" altLang="en-US" sz="4000" dirty="0" smtClean="0">
                <a:solidFill>
                  <a:prstClr val="white"/>
                </a:solidFill>
                <a:effectLst>
                  <a:outerShdw blurRad="38100" dist="38100" dir="2700000" algn="tl">
                    <a:srgbClr val="000000">
                      <a:alpha val="43137"/>
                    </a:srgbClr>
                  </a:outerShdw>
                </a:effectLst>
                <a:latin typeface="Calibri"/>
              </a:rPr>
              <a:t>God, And </a:t>
            </a:r>
            <a:r>
              <a:rPr lang="en-GB" altLang="en-US" sz="4000" dirty="0">
                <a:solidFill>
                  <a:prstClr val="white"/>
                </a:solidFill>
                <a:effectLst>
                  <a:outerShdw blurRad="38100" dist="38100" dir="2700000" algn="tl">
                    <a:srgbClr val="000000">
                      <a:alpha val="43137"/>
                    </a:srgbClr>
                  </a:outerShdw>
                </a:effectLst>
                <a:latin typeface="Calibri"/>
              </a:rPr>
              <a:t>You </a:t>
            </a:r>
            <a:r>
              <a:rPr lang="en-GB" altLang="en-US" sz="4000" dirty="0">
                <a:solidFill>
                  <a:srgbClr val="FFFF00"/>
                </a:solidFill>
                <a:effectLst>
                  <a:outerShdw blurRad="38100" dist="38100" dir="2700000" algn="tl">
                    <a:srgbClr val="000000">
                      <a:alpha val="43137"/>
                    </a:srgbClr>
                  </a:outerShdw>
                </a:effectLst>
                <a:latin typeface="Calibri"/>
              </a:rPr>
              <a:t>crown him with glory</a:t>
            </a:r>
            <a:r>
              <a:rPr lang="en-GB" altLang="en-US" sz="4000" dirty="0">
                <a:solidFill>
                  <a:prstClr val="white"/>
                </a:solidFill>
                <a:effectLst>
                  <a:outerShdw blurRad="38100" dist="38100" dir="2700000" algn="tl">
                    <a:srgbClr val="000000">
                      <a:alpha val="43137"/>
                    </a:srgbClr>
                  </a:outerShdw>
                </a:effectLst>
                <a:latin typeface="Calibri"/>
              </a:rPr>
              <a:t> and </a:t>
            </a:r>
            <a:r>
              <a:rPr lang="en-GB" altLang="en-US" sz="4000" dirty="0" smtClean="0">
                <a:solidFill>
                  <a:prstClr val="white"/>
                </a:solidFill>
                <a:effectLst>
                  <a:outerShdw blurRad="38100" dist="38100" dir="2700000" algn="tl">
                    <a:srgbClr val="000000">
                      <a:alpha val="43137"/>
                    </a:srgbClr>
                  </a:outerShdw>
                </a:effectLst>
                <a:latin typeface="Calibri"/>
              </a:rPr>
              <a:t>majesty! 6 </a:t>
            </a:r>
            <a:r>
              <a:rPr lang="en-GB" altLang="en-US" sz="4000" dirty="0">
                <a:solidFill>
                  <a:prstClr val="white"/>
                </a:solidFill>
                <a:effectLst>
                  <a:outerShdw blurRad="38100" dist="38100" dir="2700000" algn="tl">
                    <a:srgbClr val="000000">
                      <a:alpha val="43137"/>
                    </a:srgbClr>
                  </a:outerShdw>
                </a:effectLst>
                <a:latin typeface="Calibri"/>
              </a:rPr>
              <a:t>You make him </a:t>
            </a:r>
            <a:r>
              <a:rPr lang="en-GB" altLang="en-US" sz="4000" dirty="0">
                <a:solidFill>
                  <a:srgbClr val="FFFF00"/>
                </a:solidFill>
                <a:effectLst>
                  <a:outerShdw blurRad="38100" dist="38100" dir="2700000" algn="tl">
                    <a:srgbClr val="000000">
                      <a:alpha val="43137"/>
                    </a:srgbClr>
                  </a:outerShdw>
                </a:effectLst>
                <a:latin typeface="Calibri"/>
              </a:rPr>
              <a:t>to rule </a:t>
            </a:r>
            <a:r>
              <a:rPr lang="en-GB" altLang="en-US" sz="4000" dirty="0">
                <a:solidFill>
                  <a:prstClr val="white"/>
                </a:solidFill>
                <a:effectLst>
                  <a:outerShdw blurRad="38100" dist="38100" dir="2700000" algn="tl">
                    <a:srgbClr val="000000">
                      <a:alpha val="43137"/>
                    </a:srgbClr>
                  </a:outerShdw>
                </a:effectLst>
                <a:latin typeface="Calibri"/>
              </a:rPr>
              <a:t>over the works of Your </a:t>
            </a:r>
            <a:r>
              <a:rPr lang="en-GB" altLang="en-US" sz="4000" dirty="0" smtClean="0">
                <a:solidFill>
                  <a:prstClr val="white"/>
                </a:solidFill>
                <a:effectLst>
                  <a:outerShdw blurRad="38100" dist="38100" dir="2700000" algn="tl">
                    <a:srgbClr val="000000">
                      <a:alpha val="43137"/>
                    </a:srgbClr>
                  </a:outerShdw>
                </a:effectLst>
                <a:latin typeface="Calibri"/>
              </a:rPr>
              <a:t>hands; You </a:t>
            </a:r>
            <a:r>
              <a:rPr lang="en-GB" altLang="en-US" sz="4000" dirty="0">
                <a:solidFill>
                  <a:prstClr val="white"/>
                </a:solidFill>
                <a:effectLst>
                  <a:outerShdw blurRad="38100" dist="38100" dir="2700000" algn="tl">
                    <a:srgbClr val="000000">
                      <a:alpha val="43137"/>
                    </a:srgbClr>
                  </a:outerShdw>
                </a:effectLst>
                <a:latin typeface="Calibri"/>
              </a:rPr>
              <a:t>have put all things under his feet</a:t>
            </a:r>
          </a:p>
        </p:txBody>
      </p:sp>
    </p:spTree>
    <p:extLst>
      <p:ext uri="{BB962C8B-B14F-4D97-AF65-F5344CB8AC3E}">
        <p14:creationId xmlns:p14="http://schemas.microsoft.com/office/powerpoint/2010/main" val="367092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6988"/>
            <a:ext cx="380047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6414">
            <a:off x="3924300" y="188913"/>
            <a:ext cx="57943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628775"/>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2924175"/>
            <a:ext cx="557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2" name="Group 34"/>
          <p:cNvGrpSpPr>
            <a:grpSpLocks/>
          </p:cNvGrpSpPr>
          <p:nvPr/>
        </p:nvGrpSpPr>
        <p:grpSpPr bwMode="auto">
          <a:xfrm>
            <a:off x="3924300" y="115888"/>
            <a:ext cx="579438" cy="2952750"/>
            <a:chOff x="2472" y="73"/>
            <a:chExt cx="365" cy="1860"/>
          </a:xfrm>
        </p:grpSpPr>
        <p:sp>
          <p:nvSpPr>
            <p:cNvPr id="9245" name="Freeform 11"/>
            <p:cNvSpPr>
              <a:spLocks/>
            </p:cNvSpPr>
            <p:nvPr/>
          </p:nvSpPr>
          <p:spPr bwMode="auto">
            <a:xfrm>
              <a:off x="2608" y="73"/>
              <a:ext cx="45" cy="1860"/>
            </a:xfrm>
            <a:custGeom>
              <a:avLst/>
              <a:gdLst>
                <a:gd name="T0" fmla="*/ 45 w 194"/>
                <a:gd name="T1" fmla="*/ 0 h 991"/>
                <a:gd name="T2" fmla="*/ 29 w 194"/>
                <a:gd name="T3" fmla="*/ 366 h 991"/>
                <a:gd name="T4" fmla="*/ 19 w 194"/>
                <a:gd name="T5" fmla="*/ 492 h 991"/>
                <a:gd name="T6" fmla="*/ 10 w 194"/>
                <a:gd name="T7" fmla="*/ 636 h 991"/>
                <a:gd name="T8" fmla="*/ 0 w 194"/>
                <a:gd name="T9" fmla="*/ 794 h 991"/>
                <a:gd name="T10" fmla="*/ 2 w 194"/>
                <a:gd name="T11" fmla="*/ 1239 h 991"/>
                <a:gd name="T12" fmla="*/ 43 w 194"/>
                <a:gd name="T13" fmla="*/ 1860 h 9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991">
                  <a:moveTo>
                    <a:pt x="194" y="0"/>
                  </a:moveTo>
                  <a:cubicBezTo>
                    <a:pt x="184" y="66"/>
                    <a:pt x="162" y="137"/>
                    <a:pt x="127" y="195"/>
                  </a:cubicBezTo>
                  <a:cubicBezTo>
                    <a:pt x="113" y="218"/>
                    <a:pt x="84" y="262"/>
                    <a:pt x="84" y="262"/>
                  </a:cubicBezTo>
                  <a:cubicBezTo>
                    <a:pt x="75" y="290"/>
                    <a:pt x="42" y="339"/>
                    <a:pt x="42" y="339"/>
                  </a:cubicBezTo>
                  <a:cubicBezTo>
                    <a:pt x="31" y="374"/>
                    <a:pt x="22" y="393"/>
                    <a:pt x="0" y="423"/>
                  </a:cubicBezTo>
                  <a:cubicBezTo>
                    <a:pt x="3" y="502"/>
                    <a:pt x="0" y="581"/>
                    <a:pt x="8" y="660"/>
                  </a:cubicBezTo>
                  <a:cubicBezTo>
                    <a:pt x="22" y="804"/>
                    <a:pt x="94" y="887"/>
                    <a:pt x="186" y="99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46" name="Freeform 12"/>
            <p:cNvSpPr>
              <a:spLocks/>
            </p:cNvSpPr>
            <p:nvPr/>
          </p:nvSpPr>
          <p:spPr bwMode="auto">
            <a:xfrm>
              <a:off x="2472" y="73"/>
              <a:ext cx="365" cy="161"/>
            </a:xfrm>
            <a:custGeom>
              <a:avLst/>
              <a:gdLst>
                <a:gd name="T0" fmla="*/ 0 w 364"/>
                <a:gd name="T1" fmla="*/ 153 h 161"/>
                <a:gd name="T2" fmla="*/ 51 w 364"/>
                <a:gd name="T3" fmla="*/ 76 h 161"/>
                <a:gd name="T4" fmla="*/ 68 w 364"/>
                <a:gd name="T5" fmla="*/ 43 h 161"/>
                <a:gd name="T6" fmla="*/ 102 w 364"/>
                <a:gd name="T7" fmla="*/ 34 h 161"/>
                <a:gd name="T8" fmla="*/ 161 w 364"/>
                <a:gd name="T9" fmla="*/ 0 h 161"/>
                <a:gd name="T10" fmla="*/ 340 w 364"/>
                <a:gd name="T11" fmla="*/ 102 h 161"/>
                <a:gd name="T12" fmla="*/ 348 w 364"/>
                <a:gd name="T13" fmla="*/ 127 h 161"/>
                <a:gd name="T14" fmla="*/ 365 w 364"/>
                <a:gd name="T15" fmla="*/ 161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4" h="161">
                  <a:moveTo>
                    <a:pt x="0" y="153"/>
                  </a:moveTo>
                  <a:cubicBezTo>
                    <a:pt x="10" y="114"/>
                    <a:pt x="18" y="99"/>
                    <a:pt x="51" y="76"/>
                  </a:cubicBezTo>
                  <a:cubicBezTo>
                    <a:pt x="57" y="65"/>
                    <a:pt x="58" y="51"/>
                    <a:pt x="68" y="43"/>
                  </a:cubicBezTo>
                  <a:cubicBezTo>
                    <a:pt x="77" y="36"/>
                    <a:pt x="91" y="39"/>
                    <a:pt x="102" y="34"/>
                  </a:cubicBezTo>
                  <a:cubicBezTo>
                    <a:pt x="123" y="25"/>
                    <a:pt x="141" y="10"/>
                    <a:pt x="161" y="0"/>
                  </a:cubicBezTo>
                  <a:cubicBezTo>
                    <a:pt x="245" y="15"/>
                    <a:pt x="292" y="30"/>
                    <a:pt x="339" y="102"/>
                  </a:cubicBezTo>
                  <a:cubicBezTo>
                    <a:pt x="342" y="110"/>
                    <a:pt x="344" y="119"/>
                    <a:pt x="347" y="127"/>
                  </a:cubicBezTo>
                  <a:cubicBezTo>
                    <a:pt x="352" y="139"/>
                    <a:pt x="364" y="161"/>
                    <a:pt x="364" y="16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grpSp>
      <p:pic>
        <p:nvPicPr>
          <p:cNvPr id="9223" name="Picture 10"/>
          <p:cNvPicPr>
            <a:picLocks noChangeAspect="1" noChangeArrowheads="1"/>
          </p:cNvPicPr>
          <p:nvPr/>
        </p:nvPicPr>
        <p:blipFill>
          <a:blip r:embed="rId7">
            <a:extLst>
              <a:ext uri="{28A0092B-C50C-407E-A947-70E740481C1C}">
                <a14:useLocalDpi xmlns:a14="http://schemas.microsoft.com/office/drawing/2010/main" val="0"/>
              </a:ext>
            </a:extLst>
          </a:blip>
          <a:srcRect l="5907" r="54633"/>
          <a:stretch>
            <a:fillRect/>
          </a:stretch>
        </p:blipFill>
        <p:spPr bwMode="auto">
          <a:xfrm>
            <a:off x="3995738" y="2276475"/>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5" name="Line 14"/>
          <p:cNvSpPr>
            <a:spLocks noChangeShapeType="1"/>
          </p:cNvSpPr>
          <p:nvPr/>
        </p:nvSpPr>
        <p:spPr bwMode="auto">
          <a:xfrm flipH="1">
            <a:off x="2411413" y="3644900"/>
            <a:ext cx="360362" cy="720725"/>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6" name="Line 15"/>
          <p:cNvSpPr>
            <a:spLocks noChangeShapeType="1"/>
          </p:cNvSpPr>
          <p:nvPr/>
        </p:nvSpPr>
        <p:spPr bwMode="auto">
          <a:xfrm>
            <a:off x="5867400" y="3573463"/>
            <a:ext cx="503238" cy="433387"/>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7" name="Line 16"/>
          <p:cNvSpPr>
            <a:spLocks noChangeShapeType="1"/>
          </p:cNvSpPr>
          <p:nvPr/>
        </p:nvSpPr>
        <p:spPr bwMode="auto">
          <a:xfrm flipV="1">
            <a:off x="4500563" y="1844675"/>
            <a:ext cx="215900"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8" name="Line 17"/>
          <p:cNvSpPr>
            <a:spLocks noChangeShapeType="1"/>
          </p:cNvSpPr>
          <p:nvPr/>
        </p:nvSpPr>
        <p:spPr bwMode="auto">
          <a:xfrm flipH="1">
            <a:off x="4356100" y="1989138"/>
            <a:ext cx="71438" cy="8636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9" name="Line 18"/>
          <p:cNvSpPr>
            <a:spLocks noChangeShapeType="1"/>
          </p:cNvSpPr>
          <p:nvPr/>
        </p:nvSpPr>
        <p:spPr bwMode="auto">
          <a:xfrm flipH="1" flipV="1">
            <a:off x="4427538" y="668427"/>
            <a:ext cx="288925"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0" name="Line 19"/>
          <p:cNvSpPr>
            <a:spLocks noChangeShapeType="1"/>
          </p:cNvSpPr>
          <p:nvPr/>
        </p:nvSpPr>
        <p:spPr bwMode="auto">
          <a:xfrm>
            <a:off x="4284663" y="765175"/>
            <a:ext cx="142875" cy="935038"/>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1" name="Line 21"/>
          <p:cNvSpPr>
            <a:spLocks noChangeShapeType="1"/>
          </p:cNvSpPr>
          <p:nvPr/>
        </p:nvSpPr>
        <p:spPr bwMode="auto">
          <a:xfrm>
            <a:off x="1476374" y="2133600"/>
            <a:ext cx="2519363" cy="574675"/>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2" name="Text Box 22"/>
          <p:cNvSpPr txBox="1">
            <a:spLocks noChangeArrowheads="1"/>
          </p:cNvSpPr>
          <p:nvPr/>
        </p:nvSpPr>
        <p:spPr bwMode="auto">
          <a:xfrm>
            <a:off x="5364163" y="1412875"/>
            <a:ext cx="15113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a:solidFill>
                  <a:prstClr val="black"/>
                </a:solidFill>
              </a:rPr>
              <a:t>Heart</a:t>
            </a:r>
            <a:br>
              <a:rPr lang="en-GB" altLang="en-US">
                <a:solidFill>
                  <a:prstClr val="black"/>
                </a:solidFill>
              </a:rPr>
            </a:br>
            <a:r>
              <a:rPr lang="en-GB" altLang="en-US">
                <a:solidFill>
                  <a:prstClr val="black"/>
                </a:solidFill>
              </a:rPr>
              <a:t>Subconscious Mind</a:t>
            </a:r>
            <a:br>
              <a:rPr lang="en-GB" altLang="en-US">
                <a:solidFill>
                  <a:prstClr val="black"/>
                </a:solidFill>
              </a:rPr>
            </a:br>
            <a:r>
              <a:rPr lang="en-GB" altLang="en-US">
                <a:solidFill>
                  <a:prstClr val="black"/>
                </a:solidFill>
              </a:rPr>
              <a:t>Garden</a:t>
            </a:r>
            <a:br>
              <a:rPr lang="en-GB" altLang="en-US">
                <a:solidFill>
                  <a:prstClr val="black"/>
                </a:solidFill>
              </a:rPr>
            </a:br>
            <a:r>
              <a:rPr lang="en-GB" altLang="en-US">
                <a:solidFill>
                  <a:prstClr val="black"/>
                </a:solidFill>
              </a:rPr>
              <a:t>Scroll</a:t>
            </a:r>
          </a:p>
        </p:txBody>
      </p:sp>
      <p:sp>
        <p:nvSpPr>
          <p:cNvPr id="9233" name="Text Box 23"/>
          <p:cNvSpPr txBox="1">
            <a:spLocks noChangeArrowheads="1"/>
          </p:cNvSpPr>
          <p:nvPr/>
        </p:nvSpPr>
        <p:spPr bwMode="auto">
          <a:xfrm>
            <a:off x="2411413" y="260350"/>
            <a:ext cx="11525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Conscious</a:t>
            </a:r>
            <a:br>
              <a:rPr lang="en-GB" altLang="en-US" dirty="0">
                <a:solidFill>
                  <a:prstClr val="black"/>
                </a:solidFill>
              </a:rPr>
            </a:br>
            <a:r>
              <a:rPr lang="en-GB" altLang="en-US" dirty="0">
                <a:solidFill>
                  <a:prstClr val="black"/>
                </a:solidFill>
              </a:rPr>
              <a:t>Mind</a:t>
            </a:r>
          </a:p>
        </p:txBody>
      </p:sp>
      <p:sp>
        <p:nvSpPr>
          <p:cNvPr id="9234" name="Text Box 24"/>
          <p:cNvSpPr txBox="1">
            <a:spLocks noChangeArrowheads="1"/>
          </p:cNvSpPr>
          <p:nvPr/>
        </p:nvSpPr>
        <p:spPr bwMode="auto">
          <a:xfrm>
            <a:off x="341313" y="1617702"/>
            <a:ext cx="1727200"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Kingdom</a:t>
            </a:r>
            <a:br>
              <a:rPr lang="en-GB" altLang="en-US" dirty="0">
                <a:solidFill>
                  <a:prstClr val="black"/>
                </a:solidFill>
              </a:rPr>
            </a:br>
            <a:r>
              <a:rPr lang="en-GB" altLang="en-US" dirty="0">
                <a:solidFill>
                  <a:prstClr val="black"/>
                </a:solidFill>
              </a:rPr>
              <a:t>within </a:t>
            </a:r>
            <a:r>
              <a:rPr lang="en-GB" altLang="en-US" dirty="0" smtClean="0">
                <a:solidFill>
                  <a:prstClr val="black"/>
                </a:solidFill>
              </a:rPr>
              <a:t>us</a:t>
            </a:r>
          </a:p>
          <a:p>
            <a:pPr algn="ctr" eaLnBrk="1" hangingPunct="1">
              <a:spcBef>
                <a:spcPct val="50000"/>
              </a:spcBef>
            </a:pPr>
            <a:r>
              <a:rPr lang="en-GB" altLang="en-US" dirty="0" smtClean="0">
                <a:solidFill>
                  <a:prstClr val="black"/>
                </a:solidFill>
              </a:rPr>
              <a:t>First Love Gate</a:t>
            </a:r>
            <a:endParaRPr lang="en-GB" altLang="en-US" dirty="0">
              <a:solidFill>
                <a:prstClr val="black"/>
              </a:solidFill>
            </a:endParaRPr>
          </a:p>
        </p:txBody>
      </p:sp>
      <p:pic>
        <p:nvPicPr>
          <p:cNvPr id="9239" name="Picture 29"/>
          <p:cNvPicPr>
            <a:picLocks noChangeAspect="1" noChangeArrowheads="1"/>
          </p:cNvPicPr>
          <p:nvPr/>
        </p:nvPicPr>
        <p:blipFill>
          <a:blip r:embed="rId8">
            <a:extLst>
              <a:ext uri="{28A0092B-C50C-407E-A947-70E740481C1C}">
                <a14:useLocalDpi xmlns:a14="http://schemas.microsoft.com/office/drawing/2010/main" val="0"/>
              </a:ext>
            </a:extLst>
          </a:blip>
          <a:srcRect l="13605" r="48372"/>
          <a:stretch>
            <a:fillRect/>
          </a:stretch>
        </p:blipFill>
        <p:spPr bwMode="auto">
          <a:xfrm>
            <a:off x="7235825" y="260350"/>
            <a:ext cx="9048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0" name="Freeform 30"/>
          <p:cNvSpPr>
            <a:spLocks/>
          </p:cNvSpPr>
          <p:nvPr/>
        </p:nvSpPr>
        <p:spPr bwMode="auto">
          <a:xfrm>
            <a:off x="7556500" y="207963"/>
            <a:ext cx="565150" cy="2903537"/>
          </a:xfrm>
          <a:custGeom>
            <a:avLst/>
            <a:gdLst>
              <a:gd name="T0" fmla="*/ 0 w 356"/>
              <a:gd name="T1" fmla="*/ 60325 h 1829"/>
              <a:gd name="T2" fmla="*/ 176213 w 356"/>
              <a:gd name="T3" fmla="*/ 7937 h 1829"/>
              <a:gd name="T4" fmla="*/ 444500 w 356"/>
              <a:gd name="T5" fmla="*/ 101600 h 1829"/>
              <a:gd name="T6" fmla="*/ 471488 w 356"/>
              <a:gd name="T7" fmla="*/ 141287 h 1829"/>
              <a:gd name="T8" fmla="*/ 511175 w 356"/>
              <a:gd name="T9" fmla="*/ 168275 h 1829"/>
              <a:gd name="T10" fmla="*/ 565150 w 356"/>
              <a:gd name="T11" fmla="*/ 369887 h 1829"/>
              <a:gd name="T12" fmla="*/ 363538 w 356"/>
              <a:gd name="T13" fmla="*/ 679450 h 1829"/>
              <a:gd name="T14" fmla="*/ 269875 w 356"/>
              <a:gd name="T15" fmla="*/ 814387 h 1829"/>
              <a:gd name="T16" fmla="*/ 309563 w 356"/>
              <a:gd name="T17" fmla="*/ 1379537 h 1829"/>
              <a:gd name="T18" fmla="*/ 215900 w 356"/>
              <a:gd name="T19" fmla="*/ 2481262 h 1829"/>
              <a:gd name="T20" fmla="*/ 228600 w 356"/>
              <a:gd name="T21" fmla="*/ 2790825 h 1829"/>
              <a:gd name="T22" fmla="*/ 242888 w 356"/>
              <a:gd name="T23" fmla="*/ 2898775 h 18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6" h="1829">
                <a:moveTo>
                  <a:pt x="0" y="38"/>
                </a:moveTo>
                <a:cubicBezTo>
                  <a:pt x="37" y="27"/>
                  <a:pt x="73" y="14"/>
                  <a:pt x="111" y="5"/>
                </a:cubicBezTo>
                <a:cubicBezTo>
                  <a:pt x="265" y="16"/>
                  <a:pt x="187" y="0"/>
                  <a:pt x="280" y="64"/>
                </a:cubicBezTo>
                <a:cubicBezTo>
                  <a:pt x="286" y="72"/>
                  <a:pt x="290" y="82"/>
                  <a:pt x="297" y="89"/>
                </a:cubicBezTo>
                <a:cubicBezTo>
                  <a:pt x="304" y="96"/>
                  <a:pt x="316" y="98"/>
                  <a:pt x="322" y="106"/>
                </a:cubicBezTo>
                <a:cubicBezTo>
                  <a:pt x="335" y="126"/>
                  <a:pt x="350" y="206"/>
                  <a:pt x="356" y="233"/>
                </a:cubicBezTo>
                <a:cubicBezTo>
                  <a:pt x="346" y="318"/>
                  <a:pt x="318" y="400"/>
                  <a:pt x="229" y="428"/>
                </a:cubicBezTo>
                <a:cubicBezTo>
                  <a:pt x="181" y="495"/>
                  <a:pt x="200" y="467"/>
                  <a:pt x="170" y="513"/>
                </a:cubicBezTo>
                <a:cubicBezTo>
                  <a:pt x="175" y="645"/>
                  <a:pt x="182" y="745"/>
                  <a:pt x="195" y="869"/>
                </a:cubicBezTo>
                <a:cubicBezTo>
                  <a:pt x="190" y="1105"/>
                  <a:pt x="180" y="1332"/>
                  <a:pt x="136" y="1563"/>
                </a:cubicBezTo>
                <a:cubicBezTo>
                  <a:pt x="139" y="1628"/>
                  <a:pt x="138" y="1693"/>
                  <a:pt x="144" y="1758"/>
                </a:cubicBezTo>
                <a:cubicBezTo>
                  <a:pt x="151" y="1829"/>
                  <a:pt x="186" y="1826"/>
                  <a:pt x="153" y="1826"/>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41" name="Text Box 31"/>
          <p:cNvSpPr txBox="1">
            <a:spLocks noChangeArrowheads="1"/>
          </p:cNvSpPr>
          <p:nvPr/>
        </p:nvSpPr>
        <p:spPr bwMode="auto">
          <a:xfrm>
            <a:off x="7956550" y="1125538"/>
            <a:ext cx="79216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Spirit</a:t>
            </a:r>
            <a:br>
              <a:rPr lang="en-GB" altLang="en-US" dirty="0">
                <a:solidFill>
                  <a:prstClr val="black"/>
                </a:solidFill>
              </a:rPr>
            </a:br>
            <a:r>
              <a:rPr lang="en-GB" altLang="en-US" dirty="0">
                <a:solidFill>
                  <a:prstClr val="black"/>
                </a:solidFill>
              </a:rPr>
              <a:t>Father</a:t>
            </a:r>
            <a:br>
              <a:rPr lang="en-GB" altLang="en-US" dirty="0">
                <a:solidFill>
                  <a:prstClr val="black"/>
                </a:solidFill>
              </a:rPr>
            </a:br>
            <a:r>
              <a:rPr lang="en-GB" altLang="en-US" dirty="0">
                <a:solidFill>
                  <a:prstClr val="black"/>
                </a:solidFill>
              </a:rPr>
              <a:t>Son</a:t>
            </a:r>
            <a:br>
              <a:rPr lang="en-GB" altLang="en-US" dirty="0">
                <a:solidFill>
                  <a:prstClr val="black"/>
                </a:solidFill>
              </a:rPr>
            </a:br>
            <a:r>
              <a:rPr lang="en-GB" altLang="en-US" dirty="0">
                <a:solidFill>
                  <a:prstClr val="black"/>
                </a:solidFill>
              </a:rPr>
              <a:t>Holy</a:t>
            </a:r>
            <a:br>
              <a:rPr lang="en-GB" altLang="en-US" dirty="0">
                <a:solidFill>
                  <a:prstClr val="black"/>
                </a:solidFill>
              </a:rPr>
            </a:br>
            <a:r>
              <a:rPr lang="en-GB" altLang="en-US" dirty="0">
                <a:solidFill>
                  <a:prstClr val="black"/>
                </a:solidFill>
              </a:rPr>
              <a:t>Spirit</a:t>
            </a:r>
          </a:p>
        </p:txBody>
      </p:sp>
      <p:pic>
        <p:nvPicPr>
          <p:cNvPr id="9242"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1844675"/>
            <a:ext cx="219075" cy="327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3" name="Picture 33"/>
          <p:cNvPicPr>
            <a:picLocks noChangeAspect="1" noChangeArrowheads="1"/>
          </p:cNvPicPr>
          <p:nvPr/>
        </p:nvPicPr>
        <p:blipFill>
          <a:blip r:embed="rId10">
            <a:extLst>
              <a:ext uri="{28A0092B-C50C-407E-A947-70E740481C1C}">
                <a14:useLocalDpi xmlns:a14="http://schemas.microsoft.com/office/drawing/2010/main" val="0"/>
              </a:ext>
            </a:extLst>
          </a:blip>
          <a:srcRect l="5907" r="54633"/>
          <a:stretch>
            <a:fillRect/>
          </a:stretch>
        </p:blipFill>
        <p:spPr bwMode="auto">
          <a:xfrm>
            <a:off x="7667625" y="2565400"/>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4" name="Text Box 36"/>
          <p:cNvSpPr txBox="1">
            <a:spLocks noChangeArrowheads="1"/>
          </p:cNvSpPr>
          <p:nvPr/>
        </p:nvSpPr>
        <p:spPr bwMode="auto">
          <a:xfrm>
            <a:off x="611188" y="3500438"/>
            <a:ext cx="11874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a:solidFill>
                  <a:prstClr val="black"/>
                </a:solidFill>
              </a:rPr>
              <a:t>Rivers</a:t>
            </a:r>
            <a:br>
              <a:rPr lang="en-GB" altLang="en-US">
                <a:solidFill>
                  <a:prstClr val="black"/>
                </a:solidFill>
              </a:rPr>
            </a:br>
            <a:r>
              <a:rPr lang="en-GB" altLang="en-US">
                <a:solidFill>
                  <a:prstClr val="black"/>
                </a:solidFill>
              </a:rPr>
              <a:t>Power</a:t>
            </a:r>
            <a:br>
              <a:rPr lang="en-GB" altLang="en-US">
                <a:solidFill>
                  <a:prstClr val="black"/>
                </a:solidFill>
              </a:rPr>
            </a:br>
            <a:r>
              <a:rPr lang="en-GB" altLang="en-US">
                <a:solidFill>
                  <a:prstClr val="black"/>
                </a:solidFill>
              </a:rPr>
              <a:t>Anointing</a:t>
            </a:r>
          </a:p>
        </p:txBody>
      </p:sp>
      <p:sp>
        <p:nvSpPr>
          <p:cNvPr id="31" name="Text Box 24"/>
          <p:cNvSpPr txBox="1">
            <a:spLocks noChangeArrowheads="1"/>
          </p:cNvSpPr>
          <p:nvPr/>
        </p:nvSpPr>
        <p:spPr bwMode="auto">
          <a:xfrm>
            <a:off x="6625431" y="4398292"/>
            <a:ext cx="1727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smtClean="0">
                <a:solidFill>
                  <a:prstClr val="black"/>
                </a:solidFill>
              </a:rPr>
              <a:t>Seat </a:t>
            </a:r>
            <a:r>
              <a:rPr lang="en-GB" altLang="en-US" dirty="0">
                <a:solidFill>
                  <a:prstClr val="black"/>
                </a:solidFill>
              </a:rPr>
              <a:t>of Government</a:t>
            </a:r>
          </a:p>
        </p:txBody>
      </p:sp>
      <p:sp>
        <p:nvSpPr>
          <p:cNvPr id="32" name="Line 13"/>
          <p:cNvSpPr>
            <a:spLocks noChangeShapeType="1"/>
          </p:cNvSpPr>
          <p:nvPr/>
        </p:nvSpPr>
        <p:spPr bwMode="auto">
          <a:xfrm flipH="1" flipV="1">
            <a:off x="4427538" y="3450744"/>
            <a:ext cx="2089150" cy="934243"/>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Tree>
    <p:extLst>
      <p:ext uri="{BB962C8B-B14F-4D97-AF65-F5344CB8AC3E}">
        <p14:creationId xmlns:p14="http://schemas.microsoft.com/office/powerpoint/2010/main" val="64991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92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231"/>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923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2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2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22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2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24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2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92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22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923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923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2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22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9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6" grpId="0" animBg="1"/>
      <p:bldP spid="9227" grpId="0" animBg="1"/>
      <p:bldP spid="9228" grpId="0" animBg="1"/>
      <p:bldP spid="9229" grpId="0" animBg="1"/>
      <p:bldP spid="9230" grpId="0" animBg="1"/>
      <p:bldP spid="9231" grpId="0" animBg="1"/>
      <p:bldP spid="9231" grpId="1" animBg="1"/>
      <p:bldP spid="9232" grpId="0"/>
      <p:bldP spid="9233" grpId="0"/>
      <p:bldP spid="9234" grpId="0"/>
      <p:bldP spid="9240" grpId="0" animBg="1"/>
      <p:bldP spid="9241" grpId="0"/>
      <p:bldP spid="9244" grpId="0"/>
      <p:bldP spid="31" grpId="0"/>
      <p:bldP spid="32"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1741" cy="1423374"/>
            <a:chOff x="3301192" y="2191893"/>
            <a:chExt cx="1906407"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1874" y="2343271"/>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River of Life</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26818"/>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Blockages</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59791" y="1153680"/>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6165" y="1805096"/>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Intimacy</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848403" y="1620609"/>
            <a:ext cx="1079142" cy="430887"/>
          </a:xfrm>
          <a:prstGeom prst="rect">
            <a:avLst/>
          </a:prstGeom>
        </p:spPr>
        <p:txBody>
          <a:bodyPr wrap="none">
            <a:spAutoFit/>
          </a:bodyPr>
          <a:lstStyle/>
          <a:p>
            <a:pPr algn="ctr">
              <a:defRPr/>
            </a:pPr>
            <a:r>
              <a:rPr lang="en-US" sz="2200" dirty="0" smtClean="0">
                <a:ea typeface="ＭＳ Ｐゴシック" charset="-128"/>
                <a:cs typeface="ＭＳ Ｐゴシック" charset="-128"/>
              </a:rPr>
              <a:t>Source</a:t>
            </a:r>
            <a:endParaRPr lang="en-US" sz="2200" dirty="0">
              <a:ea typeface="ＭＳ Ｐゴシック" charset="-128"/>
              <a:cs typeface="ＭＳ Ｐゴシック" charset="-128"/>
            </a:endParaRPr>
          </a:p>
        </p:txBody>
      </p:sp>
    </p:spTree>
    <p:extLst>
      <p:ext uri="{BB962C8B-B14F-4D97-AF65-F5344CB8AC3E}">
        <p14:creationId xmlns:p14="http://schemas.microsoft.com/office/powerpoint/2010/main" val="2924959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1741" cy="1423374"/>
            <a:chOff x="3301192" y="2191893"/>
            <a:chExt cx="1906407"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1874" y="2343271"/>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Yoke of Jesus</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26818"/>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Blockages</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59791" y="1153680"/>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6165" y="1805096"/>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Intimacy</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848403" y="1620609"/>
            <a:ext cx="1079142" cy="430887"/>
          </a:xfrm>
          <a:prstGeom prst="rect">
            <a:avLst/>
          </a:prstGeom>
        </p:spPr>
        <p:txBody>
          <a:bodyPr wrap="none">
            <a:spAutoFit/>
          </a:bodyPr>
          <a:lstStyle/>
          <a:p>
            <a:pPr algn="ctr">
              <a:defRPr/>
            </a:pPr>
            <a:r>
              <a:rPr lang="en-US" sz="2200" dirty="0" smtClean="0">
                <a:ea typeface="ＭＳ Ｐゴシック" charset="-128"/>
                <a:cs typeface="ＭＳ Ｐゴシック" charset="-128"/>
              </a:rPr>
              <a:t>Source</a:t>
            </a:r>
            <a:endParaRPr lang="en-US" sz="2200" dirty="0">
              <a:ea typeface="ＭＳ Ｐゴシック" charset="-128"/>
              <a:cs typeface="ＭＳ Ｐゴシック" charset="-128"/>
            </a:endParaRPr>
          </a:p>
        </p:txBody>
      </p:sp>
    </p:spTree>
    <p:extLst>
      <p:ext uri="{BB962C8B-B14F-4D97-AF65-F5344CB8AC3E}">
        <p14:creationId xmlns:p14="http://schemas.microsoft.com/office/powerpoint/2010/main" val="9980955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1741" cy="1423374"/>
            <a:chOff x="3301192" y="2191893"/>
            <a:chExt cx="1906407"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1874" y="2343271"/>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Seat of rest and government</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26818"/>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Blockages</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59791" y="1153680"/>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6165" y="1805096"/>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Intimacy</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848403" y="1620609"/>
            <a:ext cx="1079142" cy="430887"/>
          </a:xfrm>
          <a:prstGeom prst="rect">
            <a:avLst/>
          </a:prstGeom>
        </p:spPr>
        <p:txBody>
          <a:bodyPr wrap="none">
            <a:spAutoFit/>
          </a:bodyPr>
          <a:lstStyle/>
          <a:p>
            <a:pPr algn="ctr">
              <a:defRPr/>
            </a:pPr>
            <a:r>
              <a:rPr lang="en-US" sz="2200" dirty="0" smtClean="0">
                <a:ea typeface="ＭＳ Ｐゴシック" charset="-128"/>
                <a:cs typeface="ＭＳ Ｐゴシック" charset="-128"/>
              </a:rPr>
              <a:t>Source</a:t>
            </a:r>
            <a:endParaRPr lang="en-US" sz="2200" dirty="0">
              <a:ea typeface="ＭＳ Ｐゴシック" charset="-128"/>
              <a:cs typeface="ＭＳ Ｐゴシック" charset="-128"/>
            </a:endParaRPr>
          </a:p>
        </p:txBody>
      </p:sp>
    </p:spTree>
    <p:extLst>
      <p:ext uri="{BB962C8B-B14F-4D97-AF65-F5344CB8AC3E}">
        <p14:creationId xmlns:p14="http://schemas.microsoft.com/office/powerpoint/2010/main" val="40352650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Separate First Love module</a:t>
            </a:r>
          </a:p>
          <a:p>
            <a:r>
              <a:rPr lang="en-GB" sz="4400" dirty="0"/>
              <a:t>Relationship with SSF distinct personalities</a:t>
            </a:r>
          </a:p>
          <a:p>
            <a:r>
              <a:rPr lang="en-GB" sz="4400" dirty="0"/>
              <a:t>River of life engagement</a:t>
            </a:r>
          </a:p>
          <a:p>
            <a:r>
              <a:rPr lang="en-GB" sz="4400" dirty="0" err="1"/>
              <a:t>Sonship</a:t>
            </a:r>
            <a:r>
              <a:rPr lang="en-GB" sz="4400" dirty="0"/>
              <a:t> Fatherhood</a:t>
            </a:r>
          </a:p>
          <a:p>
            <a:r>
              <a:rPr lang="en-GB" sz="4400" dirty="0"/>
              <a:t>Baptised into spirit Jesus Father (Burning ones </a:t>
            </a:r>
            <a:r>
              <a:rPr lang="en-GB" sz="4400" dirty="0" smtClean="0"/>
              <a:t>exercise) clothed </a:t>
            </a:r>
            <a:r>
              <a:rPr lang="en-GB" sz="4400" dirty="0"/>
              <a:t>with SSF deeper</a:t>
            </a:r>
          </a:p>
          <a:p>
            <a:r>
              <a:rPr lang="en-GB" sz="4400" dirty="0"/>
              <a:t>waterfall river pool</a:t>
            </a:r>
          </a:p>
        </p:txBody>
      </p:sp>
    </p:spTree>
    <p:extLst>
      <p:ext uri="{BB962C8B-B14F-4D97-AF65-F5344CB8AC3E}">
        <p14:creationId xmlns:p14="http://schemas.microsoft.com/office/powerpoint/2010/main" val="12892208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p:txBody>
          <a:bodyPr/>
          <a:lstStyle/>
          <a:p>
            <a:r>
              <a:rPr lang="en-GB" dirty="0" smtClean="0"/>
              <a:t>Our Spirit is given life by God’s spirit the breath of life</a:t>
            </a:r>
          </a:p>
          <a:p>
            <a:r>
              <a:rPr lang="en-GB" dirty="0" smtClean="0"/>
              <a:t>Our spirit receives God’s light and becomes light</a:t>
            </a:r>
          </a:p>
          <a:p>
            <a:r>
              <a:rPr lang="en-GB" dirty="0"/>
              <a:t>Light of truth eyes are opened</a:t>
            </a:r>
          </a:p>
          <a:p>
            <a:r>
              <a:rPr lang="en-GB" dirty="0" smtClean="0"/>
              <a:t>Drink Living water and receive a fountain</a:t>
            </a:r>
          </a:p>
          <a:p>
            <a:r>
              <a:rPr lang="en-GB" dirty="0" smtClean="0"/>
              <a:t>Our spirit becomes a House for God’s presence</a:t>
            </a:r>
            <a:endParaRPr lang="en-GB" dirty="0"/>
          </a:p>
        </p:txBody>
      </p:sp>
    </p:spTree>
    <p:extLst>
      <p:ext uri="{BB962C8B-B14F-4D97-AF65-F5344CB8AC3E}">
        <p14:creationId xmlns:p14="http://schemas.microsoft.com/office/powerpoint/2010/main" val="37954227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050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t>Psa</a:t>
            </a:r>
            <a:r>
              <a:rPr lang="en-GB" sz="4400" dirty="0" smtClean="0"/>
              <a:t> </a:t>
            </a:r>
            <a:r>
              <a:rPr lang="en-GB" sz="4400" dirty="0" smtClean="0"/>
              <a:t>84:5 How </a:t>
            </a:r>
            <a:r>
              <a:rPr lang="en-GB" sz="4400" dirty="0"/>
              <a:t>blessed is the man whose strength is in You, In whose heart are the highways to Zion</a:t>
            </a:r>
            <a:r>
              <a:rPr lang="en-GB" sz="4400" dirty="0" smtClean="0"/>
              <a:t>!</a:t>
            </a:r>
          </a:p>
          <a:p>
            <a:r>
              <a:rPr lang="en-GB" sz="4400" dirty="0" smtClean="0"/>
              <a:t>Ancient paths of life flowing in and through us</a:t>
            </a:r>
            <a:endParaRPr lang="en-GB" sz="4400" dirty="0" smtClean="0"/>
          </a:p>
          <a:p>
            <a:r>
              <a:rPr lang="en-GB" sz="4400" dirty="0" err="1" smtClean="0"/>
              <a:t>Prov</a:t>
            </a:r>
            <a:r>
              <a:rPr lang="en-GB" sz="4400" dirty="0" smtClean="0"/>
              <a:t> 23:7 as </a:t>
            </a:r>
            <a:r>
              <a:rPr lang="en-GB" sz="4400" dirty="0"/>
              <a:t>he thinks within </a:t>
            </a:r>
            <a:r>
              <a:rPr lang="en-GB" sz="4400" dirty="0" smtClean="0"/>
              <a:t>himself (In His heart), </a:t>
            </a:r>
            <a:r>
              <a:rPr lang="en-GB" sz="4400" dirty="0"/>
              <a:t>so he is</a:t>
            </a:r>
            <a:r>
              <a:rPr lang="en-GB" sz="4400" dirty="0" smtClean="0"/>
              <a:t>.</a:t>
            </a:r>
            <a:endParaRPr lang="en-GB" sz="4400" dirty="0" smtClean="0"/>
          </a:p>
        </p:txBody>
      </p:sp>
    </p:spTree>
    <p:extLst>
      <p:ext uri="{BB962C8B-B14F-4D97-AF65-F5344CB8AC3E}">
        <p14:creationId xmlns:p14="http://schemas.microsoft.com/office/powerpoint/2010/main" val="10545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23734" r="17081"/>
          <a:stretch/>
        </p:blipFill>
        <p:spPr bwMode="auto">
          <a:xfrm>
            <a:off x="0" y="-23086"/>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85584" y="6030055"/>
            <a:ext cx="471316" cy="827945"/>
          </a:xfrm>
          <a:effectLst/>
        </p:spPr>
      </p:pic>
    </p:spTree>
    <p:extLst>
      <p:ext uri="{BB962C8B-B14F-4D97-AF65-F5344CB8AC3E}">
        <p14:creationId xmlns:p14="http://schemas.microsoft.com/office/powerpoint/2010/main" val="13157308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35752" r="36648"/>
          <a:stretch/>
        </p:blipFill>
        <p:spPr bwMode="auto">
          <a:xfrm>
            <a:off x="0" y="14028"/>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7522" y="14028"/>
            <a:ext cx="3911096" cy="6870494"/>
          </a:xfrm>
        </p:spPr>
      </p:pic>
    </p:spTree>
    <p:extLst>
      <p:ext uri="{BB962C8B-B14F-4D97-AF65-F5344CB8AC3E}">
        <p14:creationId xmlns:p14="http://schemas.microsoft.com/office/powerpoint/2010/main" val="32658463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1676"/>
            <a:ext cx="8784976" cy="994122"/>
          </a:xfrm>
        </p:spPr>
        <p:txBody>
          <a:bodyPr/>
          <a:lstStyle/>
          <a:p>
            <a:r>
              <a:rPr lang="en-GB" dirty="0">
                <a:effectLst>
                  <a:outerShdw blurRad="38100" dist="38100" dir="2700000" algn="tl">
                    <a:srgbClr val="000000"/>
                  </a:outerShdw>
                </a:effectLst>
              </a:rPr>
              <a:t>First Love House of God </a:t>
            </a:r>
            <a:r>
              <a:rPr lang="en-GB" dirty="0" smtClean="0">
                <a:effectLst>
                  <a:outerShdw blurRad="38100" dist="38100" dir="2700000" algn="tl">
                    <a:srgbClr val="000000"/>
                  </a:outerShdw>
                </a:effectLst>
              </a:rPr>
              <a:t>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80626" cy="681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32140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44220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72040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9"/>
            <a:ext cx="9144000" cy="6840761"/>
          </a:xfrm>
          <a:prstGeom prst="rect">
            <a:avLst/>
          </a:prstGeom>
        </p:spPr>
      </p:pic>
    </p:spTree>
    <p:extLst>
      <p:ext uri="{BB962C8B-B14F-4D97-AF65-F5344CB8AC3E}">
        <p14:creationId xmlns:p14="http://schemas.microsoft.com/office/powerpoint/2010/main" val="343222614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Feel the power and strength of His love</a:t>
            </a:r>
          </a:p>
          <a:p>
            <a:r>
              <a:rPr lang="en-GB" sz="4400" dirty="0" smtClean="0"/>
              <a:t>Feel His fire burn in you</a:t>
            </a:r>
          </a:p>
          <a:p>
            <a:r>
              <a:rPr lang="en-GB" sz="4400" dirty="0" smtClean="0"/>
              <a:t>Express your love to Him</a:t>
            </a:r>
          </a:p>
          <a:p>
            <a:r>
              <a:rPr lang="en-GB" sz="4400" dirty="0" smtClean="0"/>
              <a:t>Express your love for Him</a:t>
            </a:r>
            <a:endParaRPr lang="en-GB" sz="4400" dirty="0"/>
          </a:p>
        </p:txBody>
      </p:sp>
    </p:spTree>
    <p:extLst>
      <p:ext uri="{BB962C8B-B14F-4D97-AF65-F5344CB8AC3E}">
        <p14:creationId xmlns:p14="http://schemas.microsoft.com/office/powerpoint/2010/main" val="330440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First Love</a:t>
            </a:r>
            <a:endParaRPr lang="en-ZA" dirty="0"/>
          </a:p>
        </p:txBody>
      </p:sp>
      <p:sp>
        <p:nvSpPr>
          <p:cNvPr id="3" name="Content Placeholder 2"/>
          <p:cNvSpPr>
            <a:spLocks noGrp="1"/>
          </p:cNvSpPr>
          <p:nvPr>
            <p:ph idx="1"/>
          </p:nvPr>
        </p:nvSpPr>
        <p:spPr>
          <a:xfrm>
            <a:off x="0" y="1052736"/>
            <a:ext cx="9144000" cy="5805264"/>
          </a:xfrm>
        </p:spPr>
        <p:txBody>
          <a:bodyPr>
            <a:normAutofit/>
          </a:bodyPr>
          <a:lstStyle/>
          <a:p>
            <a:r>
              <a:rPr lang="en-ZA" dirty="0" smtClean="0"/>
              <a:t>The Centre </a:t>
            </a:r>
            <a:r>
              <a:rPr lang="en-ZA" dirty="0"/>
              <a:t>of Our Being - the residing place of the promise of God, </a:t>
            </a:r>
            <a:r>
              <a:rPr lang="en-ZA" dirty="0" smtClean="0"/>
              <a:t>centred inside </a:t>
            </a:r>
            <a:r>
              <a:rPr lang="en-ZA" dirty="0"/>
              <a:t>our spirit.</a:t>
            </a:r>
          </a:p>
          <a:p>
            <a:r>
              <a:rPr lang="en-ZA" dirty="0" smtClean="0"/>
              <a:t>The </a:t>
            </a:r>
            <a:r>
              <a:rPr lang="en-ZA" dirty="0"/>
              <a:t>Human Spirit</a:t>
            </a:r>
          </a:p>
          <a:p>
            <a:r>
              <a:rPr lang="en-ZA" dirty="0" smtClean="0"/>
              <a:t>The </a:t>
            </a:r>
            <a:r>
              <a:rPr lang="en-ZA" dirty="0"/>
              <a:t>Human Soul</a:t>
            </a:r>
          </a:p>
          <a:p>
            <a:r>
              <a:rPr lang="en-ZA" dirty="0" smtClean="0"/>
              <a:t>The </a:t>
            </a:r>
            <a:r>
              <a:rPr lang="en-ZA" dirty="0"/>
              <a:t>Human Body</a:t>
            </a:r>
          </a:p>
          <a:p>
            <a:pPr>
              <a:buNone/>
            </a:pPr>
            <a:endParaRPr lang="en-ZA" dirty="0"/>
          </a:p>
        </p:txBody>
      </p:sp>
    </p:spTree>
    <p:extLst>
      <p:ext uri="{BB962C8B-B14F-4D97-AF65-F5344CB8AC3E}">
        <p14:creationId xmlns:p14="http://schemas.microsoft.com/office/powerpoint/2010/main" val="143117799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r>
              <a:rPr lang="en-GB" dirty="0" smtClean="0"/>
              <a:t>Luke </a:t>
            </a:r>
            <a:r>
              <a:rPr lang="en-GB" dirty="0"/>
              <a:t>17:21 Nor will people say, Look! Here [it is]! or, See, [it is] there! For behold, the kingdom of God is within you [in your hearts] and among you [surrounding you]. </a:t>
            </a:r>
            <a:endParaRPr lang="en-GB" dirty="0" smtClean="0"/>
          </a:p>
          <a:p>
            <a:r>
              <a:rPr lang="en-GB" dirty="0" smtClean="0"/>
              <a:t>Spirit </a:t>
            </a:r>
            <a:r>
              <a:rPr lang="en-GB" dirty="0"/>
              <a:t>realm is connected to you </a:t>
            </a:r>
            <a:r>
              <a:rPr lang="en-GB" dirty="0" smtClean="0"/>
              <a:t>because heaven </a:t>
            </a:r>
            <a:r>
              <a:rPr lang="en-GB" dirty="0"/>
              <a:t>or God's kingdom is in you </a:t>
            </a:r>
            <a:endParaRPr lang="en-GB" dirty="0" smtClean="0"/>
          </a:p>
          <a:p>
            <a:r>
              <a:rPr lang="en-GB" dirty="0" smtClean="0"/>
              <a:t>Therefore </a:t>
            </a:r>
            <a:r>
              <a:rPr lang="en-GB" dirty="0"/>
              <a:t>you have access to God heavenly spiritual realm and God has access to you. You are a gate of the spiritual realm heaven and God </a:t>
            </a:r>
            <a:r>
              <a:rPr lang="en-GB" dirty="0" smtClean="0"/>
              <a:t>Channel</a:t>
            </a:r>
          </a:p>
        </p:txBody>
      </p:sp>
    </p:spTree>
    <p:extLst>
      <p:ext uri="{BB962C8B-B14F-4D97-AF65-F5344CB8AC3E}">
        <p14:creationId xmlns:p14="http://schemas.microsoft.com/office/powerpoint/2010/main" val="23814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a:t>Psalms </a:t>
            </a:r>
            <a:r>
              <a:rPr lang="en-GB" dirty="0" smtClean="0"/>
              <a:t>46:</a:t>
            </a:r>
            <a:r>
              <a:rPr lang="en-GB" dirty="0"/>
              <a:t>4 There is a </a:t>
            </a:r>
            <a:r>
              <a:rPr lang="en-GB" dirty="0">
                <a:solidFill>
                  <a:srgbClr val="FFFF00"/>
                </a:solidFill>
              </a:rPr>
              <a:t>river whose streams </a:t>
            </a:r>
            <a:r>
              <a:rPr lang="en-GB" dirty="0"/>
              <a:t>make glad the city of God, The holy dwelling places of the Most </a:t>
            </a:r>
            <a:r>
              <a:rPr lang="en-GB" dirty="0" smtClean="0"/>
              <a:t>High.5 God </a:t>
            </a:r>
            <a:r>
              <a:rPr lang="en-GB" dirty="0"/>
              <a:t>is in the midst of her, she will not be </a:t>
            </a:r>
            <a:r>
              <a:rPr lang="en-GB" dirty="0" smtClean="0"/>
              <a:t>moved; God </a:t>
            </a:r>
            <a:r>
              <a:rPr lang="en-GB" dirty="0"/>
              <a:t>will help her when morning </a:t>
            </a:r>
            <a:r>
              <a:rPr lang="en-GB" dirty="0" smtClean="0"/>
              <a:t>dawns. 6 </a:t>
            </a:r>
            <a:r>
              <a:rPr lang="en-GB" dirty="0"/>
              <a:t>The nations made an uproar, the kingdoms </a:t>
            </a:r>
            <a:r>
              <a:rPr lang="en-GB" dirty="0" smtClean="0"/>
              <a:t>tottered; He </a:t>
            </a:r>
            <a:r>
              <a:rPr lang="en-GB" dirty="0"/>
              <a:t>raised His voice, the earth </a:t>
            </a:r>
            <a:r>
              <a:rPr lang="en-GB" dirty="0" smtClean="0"/>
              <a:t>melted. 7 </a:t>
            </a:r>
            <a:r>
              <a:rPr lang="en-GB" dirty="0"/>
              <a:t>The Lord of hosts is with </a:t>
            </a:r>
            <a:r>
              <a:rPr lang="en-GB" dirty="0" smtClean="0"/>
              <a:t>us; The </a:t>
            </a:r>
            <a:r>
              <a:rPr lang="en-GB" dirty="0"/>
              <a:t>God of Jacob is our stronghold.  </a:t>
            </a:r>
          </a:p>
        </p:txBody>
      </p:sp>
    </p:spTree>
    <p:extLst>
      <p:ext uri="{BB962C8B-B14F-4D97-AF65-F5344CB8AC3E}">
        <p14:creationId xmlns:p14="http://schemas.microsoft.com/office/powerpoint/2010/main" val="3120960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smtClean="0"/>
              <a:t>Our heart radiates 10 x more </a:t>
            </a:r>
            <a:r>
              <a:rPr lang="en-GB" sz="4400" dirty="0" smtClean="0"/>
              <a:t>powerful electromagnetic </a:t>
            </a:r>
            <a:r>
              <a:rPr lang="en-GB" sz="4400" dirty="0" smtClean="0"/>
              <a:t>fields than our brain</a:t>
            </a:r>
          </a:p>
          <a:p>
            <a:pPr>
              <a:lnSpc>
                <a:spcPct val="110000"/>
              </a:lnSpc>
              <a:spcBef>
                <a:spcPts val="600"/>
              </a:spcBef>
            </a:pPr>
            <a:r>
              <a:rPr lang="en-GB" sz="4400" dirty="0"/>
              <a:t>E</a:t>
            </a:r>
            <a:r>
              <a:rPr lang="en-GB" sz="4400" dirty="0" smtClean="0"/>
              <a:t>lectromagnetic </a:t>
            </a:r>
            <a:r>
              <a:rPr lang="en-GB" sz="4400" dirty="0" smtClean="0"/>
              <a:t>frequency can be detected 12 inches from our brain but 10 feet from our heart</a:t>
            </a:r>
          </a:p>
          <a:p>
            <a:pPr>
              <a:lnSpc>
                <a:spcPct val="110000"/>
              </a:lnSpc>
              <a:spcBef>
                <a:spcPts val="600"/>
              </a:spcBef>
            </a:pPr>
            <a:r>
              <a:rPr lang="en-GB" sz="4400" dirty="0" smtClean="0"/>
              <a:t>What sort of atmosphere are we radiating?</a:t>
            </a:r>
          </a:p>
          <a:p>
            <a:pPr>
              <a:lnSpc>
                <a:spcPct val="110000"/>
              </a:lnSpc>
              <a:spcBef>
                <a:spcPts val="600"/>
              </a:spcBef>
            </a:pPr>
            <a:r>
              <a:rPr lang="en-GB" sz="4400" dirty="0" smtClean="0"/>
              <a:t>We can engage God and embrace </a:t>
            </a:r>
            <a:r>
              <a:rPr lang="en-GB" sz="4400" dirty="0" smtClean="0"/>
              <a:t>the transformational frequency His </a:t>
            </a:r>
            <a:r>
              <a:rPr lang="en-GB" sz="4400" dirty="0" smtClean="0"/>
              <a:t>heart </a:t>
            </a:r>
            <a:endParaRPr lang="en-GB" sz="4400" dirty="0"/>
          </a:p>
        </p:txBody>
      </p:sp>
    </p:spTree>
    <p:extLst>
      <p:ext uri="{BB962C8B-B14F-4D97-AF65-F5344CB8AC3E}">
        <p14:creationId xmlns:p14="http://schemas.microsoft.com/office/powerpoint/2010/main" val="93758682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River of life living water life of the Holy Spirit Drink it step into it </a:t>
            </a:r>
            <a:r>
              <a:rPr lang="en-GB" sz="4400" dirty="0" err="1"/>
              <a:t>Ezek</a:t>
            </a:r>
            <a:r>
              <a:rPr lang="en-GB" sz="4400" dirty="0"/>
              <a:t> 47 flow deeper ankle knee waste out of depth. walking in the Spirit led by Spirit filled with the Spirit. Spirit flowing like rivers of living water. 1 </a:t>
            </a:r>
            <a:r>
              <a:rPr lang="en-GB" sz="4400" dirty="0" err="1"/>
              <a:t>Cor</a:t>
            </a:r>
            <a:r>
              <a:rPr lang="en-GB" sz="4400" dirty="0"/>
              <a:t> 6:17 joined to Lord intimate yoked become or spirit. 1 </a:t>
            </a:r>
            <a:r>
              <a:rPr lang="en-GB" sz="4400" dirty="0" err="1"/>
              <a:t>Cor</a:t>
            </a:r>
            <a:r>
              <a:rPr lang="en-GB" sz="4400" dirty="0"/>
              <a:t> 2  revelation from the Spirit. Open channel to the Increasing flow produce life around us. </a:t>
            </a:r>
          </a:p>
          <a:p>
            <a:r>
              <a:rPr lang="en-GB" sz="4400" dirty="0"/>
              <a:t>Experience Righteousness Peace and Joy in the Spirit.</a:t>
            </a:r>
          </a:p>
        </p:txBody>
      </p:sp>
    </p:spTree>
    <p:extLst>
      <p:ext uri="{BB962C8B-B14F-4D97-AF65-F5344CB8AC3E}">
        <p14:creationId xmlns:p14="http://schemas.microsoft.com/office/powerpoint/2010/main" val="397880534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Romans 14:17 for the kingdom of God is not eating and drinking, but righteousness and peace and joy in the Holy Spirit.</a:t>
            </a:r>
          </a:p>
          <a:p>
            <a:r>
              <a:rPr lang="en-GB" sz="4400" dirty="0"/>
              <a:t>John 4 John 7 Source joy strength peace help </a:t>
            </a:r>
            <a:r>
              <a:rPr lang="en-GB" sz="4400" dirty="0" err="1"/>
              <a:t>parakletos</a:t>
            </a:r>
            <a:r>
              <a:rPr lang="en-GB" sz="4400" dirty="0"/>
              <a:t> John 15 16 Power Acts 1:8 clothed with power. 1 </a:t>
            </a:r>
            <a:r>
              <a:rPr lang="en-GB" sz="4400" dirty="0" err="1"/>
              <a:t>Cor</a:t>
            </a:r>
            <a:r>
              <a:rPr lang="en-GB" sz="4400" dirty="0"/>
              <a:t> 12 and 14 gifts charismata. Hovering vibrating energy vibrancy abundance of life. Creativity inspiration revelation </a:t>
            </a:r>
          </a:p>
          <a:p>
            <a:r>
              <a:rPr lang="en-GB" sz="4400" dirty="0"/>
              <a:t>Psalm 23 surely goodness and </a:t>
            </a:r>
            <a:r>
              <a:rPr lang="en-GB" sz="4400" dirty="0" err="1"/>
              <a:t>lovingkindness</a:t>
            </a:r>
            <a:r>
              <a:rPr lang="en-GB" sz="4400" dirty="0"/>
              <a:t> mercy follow me.</a:t>
            </a:r>
          </a:p>
        </p:txBody>
      </p:sp>
    </p:spTree>
    <p:extLst>
      <p:ext uri="{BB962C8B-B14F-4D97-AF65-F5344CB8AC3E}">
        <p14:creationId xmlns:p14="http://schemas.microsoft.com/office/powerpoint/2010/main" val="139785051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Flow In us and through us come upon us to anoint us equip us for service to engage us in relationship John reveals Jesus who reveals Father to us. </a:t>
            </a:r>
          </a:p>
          <a:p>
            <a:r>
              <a:rPr lang="en-GB" sz="4400" dirty="0"/>
              <a:t>River is swirling with grace and faith when Mixed in the word hope expectation produces the charge of anointing words vibrating with power. heat vibration electricity light oil fragrance. laughter joy drunkenness intoxication. Peace shalom wholeness rest trance </a:t>
            </a:r>
            <a:r>
              <a:rPr lang="en-GB" sz="4400" dirty="0" err="1"/>
              <a:t>ecstacy</a:t>
            </a:r>
            <a:r>
              <a:rPr lang="en-GB" sz="4400" dirty="0"/>
              <a:t> baptised immersed and filled. </a:t>
            </a:r>
          </a:p>
        </p:txBody>
      </p:sp>
    </p:spTree>
    <p:extLst>
      <p:ext uri="{BB962C8B-B14F-4D97-AF65-F5344CB8AC3E}">
        <p14:creationId xmlns:p14="http://schemas.microsoft.com/office/powerpoint/2010/main" val="76909152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River of living water drink it wash in it be clothed by it channel it focus flow like hydroelectric power. why water 68% body cells die without it quickly flows washes cleanses passes vibrations frequencies focused power. Flowed from heaven Genesis water garden to water world. </a:t>
            </a:r>
          </a:p>
        </p:txBody>
      </p:sp>
    </p:spTree>
    <p:extLst>
      <p:ext uri="{BB962C8B-B14F-4D97-AF65-F5344CB8AC3E}">
        <p14:creationId xmlns:p14="http://schemas.microsoft.com/office/powerpoint/2010/main" val="8175028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Door gate portal entrance access opening. Closed or locked it is a barrier a blockage stops access stops flow stops Connection etc. Gates transactions commerce decisions post slaves chose bond servants elders met defended guarded protected exchange </a:t>
            </a:r>
            <a:r>
              <a:rPr lang="en-GB" sz="4400" dirty="0" smtClean="0"/>
              <a:t>East gate </a:t>
            </a:r>
            <a:r>
              <a:rPr lang="en-GB" sz="4400" dirty="0"/>
              <a:t>Source Northgate trouble. </a:t>
            </a:r>
          </a:p>
          <a:p>
            <a:r>
              <a:rPr lang="en-GB" sz="4400" dirty="0"/>
              <a:t>Yoked joined become one flowing together in resonant harmony. </a:t>
            </a:r>
          </a:p>
        </p:txBody>
      </p:sp>
    </p:spTree>
    <p:extLst>
      <p:ext uri="{BB962C8B-B14F-4D97-AF65-F5344CB8AC3E}">
        <p14:creationId xmlns:p14="http://schemas.microsoft.com/office/powerpoint/2010/main" val="37016103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You are a mountain</a:t>
            </a:r>
          </a:p>
          <a:p>
            <a:r>
              <a:rPr lang="en-GB" sz="4400" dirty="0" smtClean="0"/>
              <a:t>You are a place of authority</a:t>
            </a:r>
          </a:p>
          <a:p>
            <a:r>
              <a:rPr lang="en-GB" sz="4400" dirty="0" smtClean="0"/>
              <a:t>God dwells in a mountain </a:t>
            </a:r>
            <a:r>
              <a:rPr lang="en-GB" sz="4400" dirty="0" err="1" smtClean="0"/>
              <a:t>Ezek</a:t>
            </a:r>
            <a:r>
              <a:rPr lang="en-GB" sz="4400" dirty="0" smtClean="0"/>
              <a:t> 28</a:t>
            </a:r>
          </a:p>
          <a:p>
            <a:r>
              <a:rPr lang="en-GB" sz="4400" dirty="0" smtClean="0"/>
              <a:t>Pillar engages heaven</a:t>
            </a:r>
          </a:p>
          <a:p>
            <a:endParaRPr lang="en-GB" sz="4400" dirty="0"/>
          </a:p>
        </p:txBody>
      </p:sp>
    </p:spTree>
    <p:extLst>
      <p:ext uri="{BB962C8B-B14F-4D97-AF65-F5344CB8AC3E}">
        <p14:creationId xmlns:p14="http://schemas.microsoft.com/office/powerpoint/2010/main" val="41504639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Rev 2:19 But I have this against you, that you have left your first </a:t>
            </a:r>
            <a:r>
              <a:rPr lang="en-GB" sz="4400" dirty="0" smtClean="0"/>
              <a:t>love</a:t>
            </a:r>
          </a:p>
          <a:p>
            <a:r>
              <a:rPr lang="en-GB" sz="4400" dirty="0"/>
              <a:t>Rev 3: 20 Behold, I stand at the door and knock; if anyone hears My voice and opens the door, I will come in to him and will dine with him, and he with Me.</a:t>
            </a:r>
          </a:p>
        </p:txBody>
      </p:sp>
    </p:spTree>
    <p:extLst>
      <p:ext uri="{BB962C8B-B14F-4D97-AF65-F5344CB8AC3E}">
        <p14:creationId xmlns:p14="http://schemas.microsoft.com/office/powerpoint/2010/main" val="15500286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We can embrace and experience God within – Holy Spirit, Jesus &amp; Father as distinct personalities</a:t>
            </a:r>
          </a:p>
          <a:p>
            <a:r>
              <a:rPr lang="en-GB" sz="4400" dirty="0" smtClean="0"/>
              <a:t>We can choose to do that as we have a promise if you draw near</a:t>
            </a:r>
          </a:p>
          <a:p>
            <a:endParaRPr lang="en-GB" sz="4400" dirty="0"/>
          </a:p>
        </p:txBody>
      </p:sp>
    </p:spTree>
    <p:extLst>
      <p:ext uri="{BB962C8B-B14F-4D97-AF65-F5344CB8AC3E}">
        <p14:creationId xmlns:p14="http://schemas.microsoft.com/office/powerpoint/2010/main" val="2309194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The altar experience alters us</a:t>
            </a:r>
          </a:p>
          <a:p>
            <a:r>
              <a:rPr lang="en-GB" sz="4400" dirty="0" smtClean="0"/>
              <a:t>It must be a proactive response a choice to surrender</a:t>
            </a:r>
          </a:p>
          <a:p>
            <a:r>
              <a:rPr lang="en-GB" sz="4400" dirty="0" smtClean="0"/>
              <a:t>A choice to present ourselves as an offering</a:t>
            </a:r>
            <a:endParaRPr lang="en-GB" sz="4400" dirty="0"/>
          </a:p>
        </p:txBody>
      </p:sp>
    </p:spTree>
    <p:extLst>
      <p:ext uri="{BB962C8B-B14F-4D97-AF65-F5344CB8AC3E}">
        <p14:creationId xmlns:p14="http://schemas.microsoft.com/office/powerpoint/2010/main" val="30929192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263149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 y="961053"/>
            <a:ext cx="9156982" cy="5896947"/>
          </a:xfrm>
          <a:effectLst/>
        </p:spPr>
      </p:pic>
    </p:spTree>
    <p:extLst>
      <p:ext uri="{BB962C8B-B14F-4D97-AF65-F5344CB8AC3E}">
        <p14:creationId xmlns:p14="http://schemas.microsoft.com/office/powerpoint/2010/main" val="30541526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38799382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Luke </a:t>
            </a:r>
            <a:r>
              <a:rPr lang="en-GB" sz="4400" dirty="0" smtClean="0"/>
              <a:t>17:21For </a:t>
            </a:r>
            <a:r>
              <a:rPr lang="en-GB" sz="4400" dirty="0"/>
              <a:t>behold, the kingdom of God is within you [in your hearts] and among you [surrounding you].</a:t>
            </a:r>
          </a:p>
        </p:txBody>
      </p:sp>
    </p:spTree>
    <p:extLst>
      <p:ext uri="{BB962C8B-B14F-4D97-AF65-F5344CB8AC3E}">
        <p14:creationId xmlns:p14="http://schemas.microsoft.com/office/powerpoint/2010/main" val="303289820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kingdom is within me and Isa 9 there is no end to the increase of His government (kingdom) and peace shalom, wholeness  it must Increase expand grow in me and through me and around me</a:t>
            </a:r>
            <a:r>
              <a:rPr lang="en-GB" sz="4400" dirty="0" smtClean="0"/>
              <a:t>.</a:t>
            </a:r>
            <a:endParaRPr lang="en-GB" sz="4400" dirty="0"/>
          </a:p>
          <a:p>
            <a:r>
              <a:rPr lang="en-GB" sz="4400" dirty="0"/>
              <a:t>Isaiah 9:7 There will be no end to the increase of His government or of peace, On the throne of David and over his kingdom, To establish it and to uphold it with justice and righteousness From then on and forevermore. The zeal of the Lord of hosts will accomplish this.</a:t>
            </a:r>
          </a:p>
          <a:p>
            <a:endParaRPr lang="en-GB" sz="4400" dirty="0"/>
          </a:p>
        </p:txBody>
      </p:sp>
    </p:spTree>
    <p:extLst>
      <p:ext uri="{BB962C8B-B14F-4D97-AF65-F5344CB8AC3E}">
        <p14:creationId xmlns:p14="http://schemas.microsoft.com/office/powerpoint/2010/main" val="15492554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Liquid light- interspatial matrix interface my spirit</a:t>
            </a:r>
          </a:p>
        </p:txBody>
      </p:sp>
    </p:spTree>
    <p:extLst>
      <p:ext uri="{BB962C8B-B14F-4D97-AF65-F5344CB8AC3E}">
        <p14:creationId xmlns:p14="http://schemas.microsoft.com/office/powerpoint/2010/main" val="379692557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Holy spirit Living water my source My well My fountain My spring My stream my river my insight my revelation My direction my guidance my abundant life my heavenly flow my heavenly Connection my filling my Overflowing my creativity my zero point energy my joy my Extravagance my exuberance my effulgence  my eternal life source.</a:t>
            </a:r>
          </a:p>
        </p:txBody>
      </p:sp>
    </p:spTree>
    <p:extLst>
      <p:ext uri="{BB962C8B-B14F-4D97-AF65-F5344CB8AC3E}">
        <p14:creationId xmlns:p14="http://schemas.microsoft.com/office/powerpoint/2010/main" val="209420120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Jesus my friend my brother my lover my Lord my king my model my example my Rabi my master my disciples my Word my Way my Truth my Life my door my Shepherd my Resurrection my light my Saviour  my High Priest my advocate my </a:t>
            </a:r>
            <a:r>
              <a:rPr lang="en-GB" sz="4400" dirty="0" err="1"/>
              <a:t>interceder</a:t>
            </a:r>
            <a:r>
              <a:rPr lang="en-GB" sz="4400" dirty="0"/>
              <a:t> my yoke my song my Jesus</a:t>
            </a:r>
          </a:p>
        </p:txBody>
      </p:sp>
    </p:spTree>
    <p:extLst>
      <p:ext uri="{BB962C8B-B14F-4D97-AF65-F5344CB8AC3E}">
        <p14:creationId xmlns:p14="http://schemas.microsoft.com/office/powerpoint/2010/main" val="335522055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239317110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211783018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14:16-17 I will ask the Father, and He will give you another Helper, that He may be with you forever;  that is the Spirit of truth, whom the world cannot receive, because it does not see Him or know Him, but you know Him because He abides with you and will be in you.</a:t>
            </a:r>
          </a:p>
        </p:txBody>
      </p:sp>
    </p:spTree>
    <p:extLst>
      <p:ext uri="{BB962C8B-B14F-4D97-AF65-F5344CB8AC3E}">
        <p14:creationId xmlns:p14="http://schemas.microsoft.com/office/powerpoint/2010/main" val="167277223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John 14:20, 23, 25-26 In that day you will know that I am in My Father, and you in Me, and I in you.  Jesus answered and said to him, "If anyone loves Me, he will keep My word; and My Father will love him, and We will come to him and make Our abode with him.  "These things I have spoken to you while abiding with you.  But the Helper, the Holy Spirit, whom the Father will send in My name, He will teach you all things, and bring to your remembrance all that I said to you.</a:t>
            </a:r>
          </a:p>
        </p:txBody>
      </p:sp>
    </p:spTree>
    <p:extLst>
      <p:ext uri="{BB962C8B-B14F-4D97-AF65-F5344CB8AC3E}">
        <p14:creationId xmlns:p14="http://schemas.microsoft.com/office/powerpoint/2010/main" val="14657420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Emotional </a:t>
            </a:r>
            <a:r>
              <a:rPr lang="en-GB" sz="4400" dirty="0"/>
              <a:t>information is actually coded and modulated into these </a:t>
            </a:r>
            <a:r>
              <a:rPr lang="en-GB" sz="4400" dirty="0" smtClean="0"/>
              <a:t>energy fields</a:t>
            </a:r>
            <a:r>
              <a:rPr lang="en-GB" sz="4400" dirty="0"/>
              <a:t>. </a:t>
            </a:r>
            <a:endParaRPr lang="en-GB" sz="4400" dirty="0" smtClean="0"/>
          </a:p>
          <a:p>
            <a:r>
              <a:rPr lang="en-GB" sz="4400" dirty="0" smtClean="0"/>
              <a:t>By </a:t>
            </a:r>
            <a:r>
              <a:rPr lang="en-GB" sz="4400" dirty="0"/>
              <a:t>learning to </a:t>
            </a:r>
            <a:r>
              <a:rPr lang="en-GB" sz="4400" dirty="0" smtClean="0"/>
              <a:t>flow from our spirits, we </a:t>
            </a:r>
            <a:r>
              <a:rPr lang="en-GB" sz="4400" dirty="0" smtClean="0"/>
              <a:t>can</a:t>
            </a:r>
            <a:r>
              <a:rPr lang="en-GB" sz="4400" dirty="0" smtClean="0"/>
              <a:t> change </a:t>
            </a:r>
            <a:r>
              <a:rPr lang="en-GB" sz="4400" dirty="0"/>
              <a:t>the information coded </a:t>
            </a:r>
            <a:r>
              <a:rPr lang="en-GB" sz="4400" dirty="0" smtClean="0"/>
              <a:t>in </a:t>
            </a:r>
            <a:r>
              <a:rPr lang="en-GB" sz="4400" dirty="0"/>
              <a:t>the magnetic fields that are radiated by </a:t>
            </a:r>
            <a:r>
              <a:rPr lang="en-GB" sz="4400" dirty="0" smtClean="0"/>
              <a:t>our</a:t>
            </a:r>
            <a:r>
              <a:rPr lang="en-GB" sz="4400" dirty="0" smtClean="0"/>
              <a:t> hearts, </a:t>
            </a:r>
            <a:r>
              <a:rPr lang="en-GB" sz="4400" dirty="0"/>
              <a:t>and that can impact those around us. </a:t>
            </a:r>
          </a:p>
        </p:txBody>
      </p:sp>
    </p:spTree>
    <p:extLst>
      <p:ext uri="{BB962C8B-B14F-4D97-AF65-F5344CB8AC3E}">
        <p14:creationId xmlns:p14="http://schemas.microsoft.com/office/powerpoint/2010/main" val="2900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55000" lnSpcReduction="20000"/>
          </a:bodyPr>
          <a:lstStyle/>
          <a:p>
            <a:r>
              <a:rPr lang="en-GB" sz="4400" dirty="0"/>
              <a:t>John 15:26 "When the Helper comes, whom I will send to you from the Father, that is the Spirit of truth who proceeds from the Father, He will testify about Me,</a:t>
            </a:r>
          </a:p>
          <a:p>
            <a:r>
              <a:rPr lang="en-GB" sz="4400" dirty="0"/>
              <a:t>John 16:7-15 But I tell you the truth, it is to your advantage that I go away; for if I do not go away, the Helper will not come to you; but if I go, I will send Him to you.  And He, when He comes, will convict the world concerning sin and righteousness and judgment;  concerning sin, because they do not believe in Me;  and concerning righteousness, because I go to the Father and you no longer see Me;  and concerning judgment, because the ruler of this world has been judged.    "I have many more things to say to you, but you cannot bear them now.  But when He, the Spirit of truth, comes, He will guide you into all the truth; for He will not speak on His own initiative, but whatever He hears, He will speak; and He will disclose to you what is to come.  He will glorify Me, for He will take of Mine and will disclose it to you.  All things that the Father has are Mine; therefore I said that He takes of Mine and will disclose it to you</a:t>
            </a:r>
            <a:r>
              <a:rPr lang="en-GB" sz="4400" dirty="0" smtClean="0"/>
              <a:t>.</a:t>
            </a:r>
            <a:endParaRPr lang="en-GB" sz="4400" dirty="0"/>
          </a:p>
        </p:txBody>
      </p:sp>
    </p:spTree>
    <p:extLst>
      <p:ext uri="{BB962C8B-B14F-4D97-AF65-F5344CB8AC3E}">
        <p14:creationId xmlns:p14="http://schemas.microsoft.com/office/powerpoint/2010/main" val="358280322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John 12:26 If anyone serves Me, he must follow Me; and where I am, there My servant will be also; if anyone serves Me, the Father will </a:t>
            </a:r>
            <a:r>
              <a:rPr lang="en-GB" sz="4400" dirty="0" smtClean="0"/>
              <a:t>honour </a:t>
            </a:r>
            <a:r>
              <a:rPr lang="en-GB" sz="4400" dirty="0"/>
              <a:t>him</a:t>
            </a:r>
            <a:r>
              <a:rPr lang="en-GB" sz="4400" dirty="0" smtClean="0"/>
              <a:t>.</a:t>
            </a:r>
            <a:endParaRPr lang="en-GB" sz="4400" dirty="0"/>
          </a:p>
          <a:p>
            <a:r>
              <a:rPr lang="en-GB" sz="4400" dirty="0"/>
              <a:t>John 13:34-35 A new commandment I give to you, that you love one another, even as I have loved you, that you also love one another.  By this all men will know that you are My disciples, if you have love for one another."</a:t>
            </a:r>
          </a:p>
          <a:p>
            <a:endParaRPr lang="en-GB" sz="4400" dirty="0"/>
          </a:p>
        </p:txBody>
      </p:sp>
    </p:spTree>
    <p:extLst>
      <p:ext uri="{BB962C8B-B14F-4D97-AF65-F5344CB8AC3E}">
        <p14:creationId xmlns:p14="http://schemas.microsoft.com/office/powerpoint/2010/main" val="393762240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John </a:t>
            </a:r>
            <a:r>
              <a:rPr lang="en-GB" sz="4400" dirty="0"/>
              <a:t>14:3, 6, 27 If I go and prepare a place for you, I will come again and receive you to Myself, that where I am, there you may be also.  Jesus said to him, "I am the way, and the truth, and the life; no one comes to the Father but through Me.  Peace I leave with you; My peace I give to you; not as the world gives do I give to you. Do not let your heart be troubled, nor let it be fearful.</a:t>
            </a:r>
          </a:p>
          <a:p>
            <a:endParaRPr lang="en-GB" sz="4400" dirty="0"/>
          </a:p>
        </p:txBody>
      </p:sp>
    </p:spTree>
    <p:extLst>
      <p:ext uri="{BB962C8B-B14F-4D97-AF65-F5344CB8AC3E}">
        <p14:creationId xmlns:p14="http://schemas.microsoft.com/office/powerpoint/2010/main" val="67329774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a:t>John 15:10-12, 14-15 If you keep My commandments, you will abide in My love; just as I have kept My Father's commandments and abide in His love.  These things I have spoken to you so that My joy may be in you, and that your joy may be made full.   "This is My commandment, that you love one another, just as I have loved you.  You are My friends if you do what I command you.  No longer do I call you slaves, for the slave does not know what his master is doing; but I have called you friends, for all things that I have heard from My Father I have made known to you.</a:t>
            </a:r>
          </a:p>
        </p:txBody>
      </p:sp>
    </p:spTree>
    <p:extLst>
      <p:ext uri="{BB962C8B-B14F-4D97-AF65-F5344CB8AC3E}">
        <p14:creationId xmlns:p14="http://schemas.microsoft.com/office/powerpoint/2010/main" val="7837050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16:28, 33 I came forth from the Father and have come into the world; I am leaving the world again and going to the Father."    These things I have spoken to you, so that in Me you may have peace. In the world you have tribulation, but take courage; I have overcome the world."</a:t>
            </a:r>
          </a:p>
        </p:txBody>
      </p:sp>
    </p:spTree>
    <p:extLst>
      <p:ext uri="{BB962C8B-B14F-4D97-AF65-F5344CB8AC3E}">
        <p14:creationId xmlns:p14="http://schemas.microsoft.com/office/powerpoint/2010/main" val="274073157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John 17:13, 16-18, 20-21, 26 But now I come to You; and these things I speak in the world so that they may have My joy made full in themselves.  They are not of the world, even as I am not of the world.  Sanctify them in the truth; Your word is truth.  As You sent Me into the world, I also have sent them into the world.  "I do not ask on behalf of these alone, but for those also who believe in Me through their word;  that they may all be one; even as You, Father, are in Me and I in You, that they also may be in Us, so that the world may believe that You sent Me.  and I have made Your name known to them, and will make it known, so that the love with which You loved Me may be in them, and I in them."</a:t>
            </a:r>
          </a:p>
        </p:txBody>
      </p:sp>
    </p:spTree>
    <p:extLst>
      <p:ext uri="{BB962C8B-B14F-4D97-AF65-F5344CB8AC3E}">
        <p14:creationId xmlns:p14="http://schemas.microsoft.com/office/powerpoint/2010/main" val="353468426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Source of life John 4:13 living water connection to heaven. Fountain Spring eternal life connection to eternity quality of heavens Source. Drink walk wade Swim baptised filled Spirit. John 7 rivers of living water Flow streams make glad. </a:t>
            </a:r>
            <a:r>
              <a:rPr lang="en-GB" sz="4400" dirty="0" err="1"/>
              <a:t>Ezek</a:t>
            </a:r>
            <a:r>
              <a:rPr lang="en-GB" sz="4400" dirty="0"/>
              <a:t> 47 flows from kingdom first love gate trickles flows deeper and deeper to engage the garden of our hearts Ps 23 quiet waters</a:t>
            </a:r>
          </a:p>
          <a:p>
            <a:r>
              <a:rPr lang="en-GB" sz="4400" dirty="0"/>
              <a:t>life to the world turns death into rife. Resurrection life power Rom 6 baptised into the river</a:t>
            </a:r>
            <a:r>
              <a:rPr lang="en-GB" sz="4400" dirty="0" smtClean="0"/>
              <a:t>.</a:t>
            </a:r>
            <a:endParaRPr lang="en-GB" sz="4400" dirty="0"/>
          </a:p>
        </p:txBody>
      </p:sp>
    </p:spTree>
    <p:extLst>
      <p:ext uri="{BB962C8B-B14F-4D97-AF65-F5344CB8AC3E}">
        <p14:creationId xmlns:p14="http://schemas.microsoft.com/office/powerpoint/2010/main" val="376673302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Matthew 6:25, 32-33 "For this reason I say to you, do not be worried about your life, as to what you will eat or what you will drink; nor for your body, as to what you will put on. Is not life more than food, and the body more than clothing?  For the Gentiles eagerly seek all these things; for your heavenly Father knows that you need all these things.  But seek first His kingdom and His righteousness, and all these things will be added to you.</a:t>
            </a:r>
          </a:p>
        </p:txBody>
      </p:sp>
    </p:spTree>
    <p:extLst>
      <p:ext uri="{BB962C8B-B14F-4D97-AF65-F5344CB8AC3E}">
        <p14:creationId xmlns:p14="http://schemas.microsoft.com/office/powerpoint/2010/main" val="33571703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Matthew 11:27, 29-30 All things have been handed over to Me by My Father; and no one knows the Son except the Father; nor does anyone know the Father except the Son, and anyone to whom the Son wills to reveal Him.    Take My yoke upon you and learn from Me, for I am gentle and humble in heart, and you will find rest for your souls .  For My yoke is easy and My burden is light."</a:t>
            </a:r>
          </a:p>
        </p:txBody>
      </p:sp>
    </p:spTree>
    <p:extLst>
      <p:ext uri="{BB962C8B-B14F-4D97-AF65-F5344CB8AC3E}">
        <p14:creationId xmlns:p14="http://schemas.microsoft.com/office/powerpoint/2010/main" val="302227009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John 4:10, 13-14 Jesus answered and said to her, "If you knew the gift of God, and who it is who says to you, 'Give Me a drink,' you would have asked Him, and He would have given you living water."  Jesus answered and said to her, "Everyone who drinks of this water will thirst again;  but whoever drinks of the water that I will give him shall never thirst; but the water that I will give him will become in him a well of water springing up to eternal life."</a:t>
            </a:r>
          </a:p>
        </p:txBody>
      </p:sp>
    </p:spTree>
    <p:extLst>
      <p:ext uri="{BB962C8B-B14F-4D97-AF65-F5344CB8AC3E}">
        <p14:creationId xmlns:p14="http://schemas.microsoft.com/office/powerpoint/2010/main" val="2401743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We can be intimately connected to the heart and mind of God</a:t>
            </a:r>
          </a:p>
          <a:p>
            <a:r>
              <a:rPr lang="en-GB" sz="4400" dirty="0" smtClean="0"/>
              <a:t>From the vibrational frequency of God’s love we can vibrate </a:t>
            </a:r>
            <a:r>
              <a:rPr lang="en-GB" sz="4400" dirty="0" smtClean="0"/>
              <a:t>love</a:t>
            </a:r>
            <a:endParaRPr lang="en-GB" sz="4400" dirty="0" smtClean="0"/>
          </a:p>
          <a:p>
            <a:r>
              <a:rPr lang="en-GB" sz="4400" dirty="0" smtClean="0"/>
              <a:t>We </a:t>
            </a:r>
            <a:r>
              <a:rPr lang="en-GB" sz="4400" dirty="0" smtClean="0"/>
              <a:t>can be </a:t>
            </a:r>
            <a:r>
              <a:rPr lang="en-GB" sz="4400" dirty="0" smtClean="0"/>
              <a:t>connected </a:t>
            </a:r>
            <a:r>
              <a:rPr lang="en-GB" sz="4400" dirty="0"/>
              <a:t>with each other and the planet </a:t>
            </a:r>
            <a:r>
              <a:rPr lang="en-GB" sz="4400" dirty="0" smtClean="0"/>
              <a:t>itself</a:t>
            </a:r>
            <a:r>
              <a:rPr lang="en-GB" sz="4400" dirty="0"/>
              <a:t> </a:t>
            </a:r>
            <a:r>
              <a:rPr lang="en-GB" sz="4400" dirty="0" smtClean="0"/>
              <a:t>because we are connected to </a:t>
            </a:r>
            <a:r>
              <a:rPr lang="en-GB" sz="4400" dirty="0" smtClean="0"/>
              <a:t>God</a:t>
            </a:r>
          </a:p>
          <a:p>
            <a:r>
              <a:rPr lang="en-GB" sz="4400" dirty="0" smtClean="0"/>
              <a:t>We all are frequencies</a:t>
            </a:r>
            <a:endParaRPr lang="en-GB" sz="4400" dirty="0"/>
          </a:p>
        </p:txBody>
      </p:sp>
    </p:spTree>
    <p:extLst>
      <p:ext uri="{BB962C8B-B14F-4D97-AF65-F5344CB8AC3E}">
        <p14:creationId xmlns:p14="http://schemas.microsoft.com/office/powerpoint/2010/main" val="101546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John 7:37-39 Now on the last day, the great day of the feast, Jesus stood and cried out, saying, "If anyone is thirsty, let him come to Me and drink.  He who believes in Me, as the Scripture said, 'From his innermost being will flow rivers of living water.'"  But this He spoke of the Spirit, whom those who believed in Him were to receive; for the Spirit was not yet given, because Jesus was not yet glorified.</a:t>
            </a:r>
          </a:p>
        </p:txBody>
      </p:sp>
    </p:spTree>
    <p:extLst>
      <p:ext uri="{BB962C8B-B14F-4D97-AF65-F5344CB8AC3E}">
        <p14:creationId xmlns:p14="http://schemas.microsoft.com/office/powerpoint/2010/main" val="251397876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Ezekiel 47:1 Then he brought me back to the door of the house; and behold, water was flowing from under the threshold of the house toward the east, for the house faced east. And the water was flowing down from under, from the right side of the house, from south of the altar.</a:t>
            </a:r>
          </a:p>
        </p:txBody>
      </p:sp>
    </p:spTree>
    <p:extLst>
      <p:ext uri="{BB962C8B-B14F-4D97-AF65-F5344CB8AC3E}">
        <p14:creationId xmlns:p14="http://schemas.microsoft.com/office/powerpoint/2010/main" val="18857317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62500" lnSpcReduction="20000"/>
          </a:bodyPr>
          <a:lstStyle/>
          <a:p>
            <a:r>
              <a:rPr lang="en-GB" sz="4400" dirty="0"/>
              <a:t>Ezekiel 47:7-9, 12 </a:t>
            </a:r>
          </a:p>
          <a:p>
            <a:r>
              <a:rPr lang="en-GB" sz="4400" dirty="0"/>
              <a:t>Now when I had returned, behold, on the bank of the river there were very many trees on the one side and on the other. Then he said to me, "These waters go out toward the eastern region and go down into the </a:t>
            </a:r>
            <a:r>
              <a:rPr lang="en-GB" sz="4400" dirty="0" err="1"/>
              <a:t>Arabah</a:t>
            </a:r>
            <a:r>
              <a:rPr lang="en-GB" sz="4400" dirty="0"/>
              <a:t>; then they go toward the sea, being made to flow into the sea, and the waters of the sea become fresh. It will come about that every living creature which swarms in every place where the river goes, will live. And there will be very many fish, for these waters go there and the others become fresh; so everything will live where the river goes. By the river on its bank, on one side and on the other, will grow all kinds of trees for food. Their leaves will not wither and their fruit will not fail. They will bear every month because their water flows from the sanctuary, and their fruit will be for food and their leaves for healing</a:t>
            </a:r>
            <a:r>
              <a:rPr lang="en-GB" sz="4400" dirty="0" smtClean="0"/>
              <a:t>."</a:t>
            </a:r>
            <a:endParaRPr lang="en-GB" sz="4400" dirty="0"/>
          </a:p>
        </p:txBody>
      </p:sp>
    </p:spTree>
    <p:extLst>
      <p:ext uri="{BB962C8B-B14F-4D97-AF65-F5344CB8AC3E}">
        <p14:creationId xmlns:p14="http://schemas.microsoft.com/office/powerpoint/2010/main" val="11113679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Revelation 22:1-2 Then he showed me a river of the water of life, clear as crystal, coming from the throne of God and of the Lamb, in the middle of its street. On either side of the river was the tree of life, bearing twelve kinds of fruit, yielding its fruit every month; and the leaves of the tree were for the healing of the nations.</a:t>
            </a:r>
          </a:p>
        </p:txBody>
      </p:sp>
    </p:spTree>
    <p:extLst>
      <p:ext uri="{BB962C8B-B14F-4D97-AF65-F5344CB8AC3E}">
        <p14:creationId xmlns:p14="http://schemas.microsoft.com/office/powerpoint/2010/main" val="238301420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John 11:25 Jesus said to her, "I am the resurrection and the life; he who believes in Me will live even if he dies</a:t>
            </a:r>
            <a:r>
              <a:rPr lang="en-GB" sz="4400" dirty="0" smtClean="0"/>
              <a:t>,</a:t>
            </a:r>
          </a:p>
          <a:p>
            <a:r>
              <a:rPr lang="en-GB" sz="4400" dirty="0"/>
              <a:t>Romans 6:5 For if we have become united with Him in the likeness of His death, certainly we shall also be in the likeness of His resurrection</a:t>
            </a:r>
            <a:r>
              <a:rPr lang="en-GB" sz="4400" dirty="0" smtClean="0"/>
              <a:t>,</a:t>
            </a:r>
            <a:endParaRPr lang="en-GB" sz="4400" dirty="0"/>
          </a:p>
          <a:p>
            <a:r>
              <a:rPr lang="en-GB" sz="4400" dirty="0"/>
              <a:t>Philippians 3:10 that I may know Him and the power of His resurrection and the fellowship of His sufferings, being conformed to His death;</a:t>
            </a:r>
          </a:p>
          <a:p>
            <a:pPr marL="0" indent="0">
              <a:buNone/>
            </a:pPr>
            <a:endParaRPr lang="en-GB" sz="4400" dirty="0"/>
          </a:p>
        </p:txBody>
      </p:sp>
    </p:spTree>
    <p:extLst>
      <p:ext uri="{BB962C8B-B14F-4D97-AF65-F5344CB8AC3E}">
        <p14:creationId xmlns:p14="http://schemas.microsoft.com/office/powerpoint/2010/main" val="372003223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1 Corinthians 15:42-49 So also is the resurrection of the dead. It is sown a perishable body, it is raised an imperishable body;  it is sown in </a:t>
            </a:r>
            <a:r>
              <a:rPr lang="en-GB" sz="4400" dirty="0" err="1"/>
              <a:t>dishonor</a:t>
            </a:r>
            <a:r>
              <a:rPr lang="en-GB" sz="4400" dirty="0"/>
              <a:t>, it is raised in glory; it is sown in weakness, it is raised in power; it is sown a natural body, it is raised a spiritual body. If there is a natural body, there is also a spiritual body.  So also it is written, "The first man , Adam, became a living soul ." The last Adam became a life-giving spirit. However, the spiritual is not first, but the natural; then the spiritual. The first man is from the earth, earthy; the second man is from heaven. As is the earthy, so also are those who are earthy; and as is the heavenly, so also are those who are heavenly. Just as we have borne the image of the earthy, we will also bear the image of the heavenly.</a:t>
            </a:r>
          </a:p>
        </p:txBody>
      </p:sp>
    </p:spTree>
    <p:extLst>
      <p:ext uri="{BB962C8B-B14F-4D97-AF65-F5344CB8AC3E}">
        <p14:creationId xmlns:p14="http://schemas.microsoft.com/office/powerpoint/2010/main" val="326427600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Psalms 46:4 There is a river whose streams make glad the city of God, The holy dwelling places of the Most High</a:t>
            </a:r>
            <a:r>
              <a:rPr lang="en-GB" sz="4400" dirty="0" smtClean="0"/>
              <a:t>.</a:t>
            </a:r>
            <a:endParaRPr lang="en-GB" sz="4400" dirty="0"/>
          </a:p>
          <a:p>
            <a:r>
              <a:rPr lang="en-GB" sz="4400" dirty="0"/>
              <a:t>Psalms 1:3 He will be like a tree firmly planted by streams of water, Which yields its fruit in its season And its leaf does not wither; And in whatever he does, he prospers.</a:t>
            </a:r>
          </a:p>
          <a:p>
            <a:endParaRPr lang="en-GB" sz="4400" dirty="0"/>
          </a:p>
        </p:txBody>
      </p:sp>
    </p:spTree>
    <p:extLst>
      <p:ext uri="{BB962C8B-B14F-4D97-AF65-F5344CB8AC3E}">
        <p14:creationId xmlns:p14="http://schemas.microsoft.com/office/powerpoint/2010/main" val="278704142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Song of Solomon 4:15-16 " You are a garden spring, A well of fresh water, And streams flowing from Lebanon." " Awake, O north wind,  And come, wind of the south; Make my garden breathe out fragrance,  Let its spices be wafted abroad. May my beloved come into his garden And eat its choice fruits!</a:t>
            </a:r>
          </a:p>
          <a:p>
            <a:r>
              <a:rPr lang="en-GB" sz="4400" dirty="0"/>
              <a:t>Amos 5:24 "But let justice roll down like waters And righteousness like an ever-flowing stream.</a:t>
            </a:r>
          </a:p>
          <a:p>
            <a:r>
              <a:rPr lang="en-GB" sz="4400" dirty="0"/>
              <a:t>Jeremiah 17:7-8 "Blessed is the man who trusts in the </a:t>
            </a:r>
            <a:r>
              <a:rPr lang="en-GB" sz="4400" dirty="0" smtClean="0"/>
              <a:t>Lord  </a:t>
            </a:r>
            <a:r>
              <a:rPr lang="en-GB" sz="4400" dirty="0"/>
              <a:t>And whose trust is the Lord . "For he will be like a tree planted by the water, That extends its roots by a stream And will not fear when the heat comes; But its leaves will be green, And it will not be anxious in a year of drought Nor cease to yield fruit</a:t>
            </a:r>
            <a:r>
              <a:rPr lang="en-GB" sz="4400" dirty="0" smtClean="0"/>
              <a:t>.</a:t>
            </a:r>
            <a:endParaRPr lang="en-GB" sz="4400" dirty="0"/>
          </a:p>
        </p:txBody>
      </p:sp>
    </p:spTree>
    <p:extLst>
      <p:ext uri="{BB962C8B-B14F-4D97-AF65-F5344CB8AC3E}">
        <p14:creationId xmlns:p14="http://schemas.microsoft.com/office/powerpoint/2010/main" val="272190777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a:t>Isaiah 30:25-26 On every lofty mountain and on every high hill there will be streams running with water on the day of the great slaughter, when the towers fall. The light of the moon will be as the light of the sun, and the light of the sun will be seven times brighter, like the light of seven days, on the day the </a:t>
            </a:r>
            <a:r>
              <a:rPr lang="en-GB" sz="4400" dirty="0" smtClean="0"/>
              <a:t>Lord </a:t>
            </a:r>
            <a:r>
              <a:rPr lang="en-GB" sz="4400" dirty="0"/>
              <a:t>binds up the fracture of His people and heals the bruise He has inflicted.</a:t>
            </a:r>
          </a:p>
          <a:p>
            <a:r>
              <a:rPr lang="en-GB" sz="4400" dirty="0"/>
              <a:t>Isaiah 44:3 'For I will pour out water on the thirsty land  And streams on the dry ground; I will pour out My Spirit on your offspring And My blessing on your descendants;</a:t>
            </a:r>
          </a:p>
          <a:p>
            <a:endParaRPr lang="en-GB" sz="4400" dirty="0"/>
          </a:p>
        </p:txBody>
      </p:sp>
    </p:spTree>
    <p:extLst>
      <p:ext uri="{BB962C8B-B14F-4D97-AF65-F5344CB8AC3E}">
        <p14:creationId xmlns:p14="http://schemas.microsoft.com/office/powerpoint/2010/main" val="129329650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61165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800" dirty="0"/>
              <a:t>Rev </a:t>
            </a:r>
            <a:r>
              <a:rPr lang="en-GB" sz="4800" dirty="0"/>
              <a:t>3:20 Behold, I stand at the door and knock; if anyone hears My voice and opens the door, I will come in to him and will dine with him, and he with Me. </a:t>
            </a:r>
            <a:endParaRPr lang="en-GB" sz="4800" dirty="0" smtClean="0"/>
          </a:p>
          <a:p>
            <a:r>
              <a:rPr lang="en-GB" sz="4800" dirty="0" smtClean="0"/>
              <a:t>Rev 3:19 </a:t>
            </a:r>
            <a:r>
              <a:rPr lang="en-GB" sz="4800" dirty="0"/>
              <a:t>Those </a:t>
            </a:r>
            <a:r>
              <a:rPr lang="en-GB" sz="4800" dirty="0">
                <a:solidFill>
                  <a:srgbClr val="FFFF00"/>
                </a:solidFill>
              </a:rPr>
              <a:t>whom I love, I reprove and discipline</a:t>
            </a:r>
            <a:r>
              <a:rPr lang="en-GB" sz="4800" dirty="0"/>
              <a:t>; therefore be </a:t>
            </a:r>
            <a:r>
              <a:rPr lang="en-GB" sz="4800" dirty="0">
                <a:solidFill>
                  <a:srgbClr val="FFFF00"/>
                </a:solidFill>
              </a:rPr>
              <a:t>zealous and repent</a:t>
            </a:r>
            <a:r>
              <a:rPr lang="en-GB" sz="4800" dirty="0"/>
              <a:t>. </a:t>
            </a:r>
          </a:p>
        </p:txBody>
      </p:sp>
    </p:spTree>
    <p:extLst>
      <p:ext uri="{BB962C8B-B14F-4D97-AF65-F5344CB8AC3E}">
        <p14:creationId xmlns:p14="http://schemas.microsoft.com/office/powerpoint/2010/main" val="27061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41099706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smtClean="0"/>
              <a:t>seat </a:t>
            </a:r>
            <a:r>
              <a:rPr lang="en-GB" sz="4400" dirty="0"/>
              <a:t>rest and government yielded abdicated to Father Lordship kingship Rest Provision Blessing Protection. Matt 6:33 Seek first kingdom and His righteousness and everything added. Trust Him be at rest in peace living in the eye of the storm</a:t>
            </a:r>
            <a:r>
              <a:rPr lang="en-GB" sz="4400" dirty="0" smtClean="0"/>
              <a:t>.</a:t>
            </a:r>
            <a:endParaRPr lang="en-GB" sz="4400" dirty="0"/>
          </a:p>
          <a:p>
            <a:r>
              <a:rPr lang="en-GB" sz="4400" dirty="0"/>
              <a:t>yoked to Jesus learn from Him discipleship to the master Rabi guidance and direction for the path today. Heart attitude gentle and humble in heart. Rest for the soul Searching for direction identity purpose significance meaning Matt 11:28</a:t>
            </a:r>
          </a:p>
          <a:p>
            <a:endParaRPr lang="en-GB" sz="4400" dirty="0"/>
          </a:p>
        </p:txBody>
      </p:sp>
    </p:spTree>
    <p:extLst>
      <p:ext uri="{BB962C8B-B14F-4D97-AF65-F5344CB8AC3E}">
        <p14:creationId xmlns:p14="http://schemas.microsoft.com/office/powerpoint/2010/main" val="216691153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River of life </a:t>
            </a:r>
            <a:r>
              <a:rPr lang="en-GB" sz="4400" dirty="0" err="1"/>
              <a:t>engagIng</a:t>
            </a:r>
            <a:r>
              <a:rPr lang="en-GB" sz="4400" dirty="0"/>
              <a:t> Source crystal from  the tree of life pathway from eternity throne grace river flowing with grace and faith. </a:t>
            </a:r>
            <a:r>
              <a:rPr lang="en-GB" sz="4400" dirty="0" err="1"/>
              <a:t>Parakletos</a:t>
            </a:r>
            <a:r>
              <a:rPr lang="en-GB" sz="4400" dirty="0"/>
              <a:t> </a:t>
            </a:r>
          </a:p>
          <a:p>
            <a:r>
              <a:rPr lang="en-GB" sz="4400" dirty="0"/>
              <a:t>Yoke of Jesus engaging rest friend joint heirs </a:t>
            </a:r>
          </a:p>
          <a:p>
            <a:r>
              <a:rPr lang="en-GB" sz="4400" dirty="0"/>
              <a:t>Seat of rest and government Fathers tutoring 7 spirits God wisdom cloud of witnesses Gal 4 </a:t>
            </a:r>
            <a:r>
              <a:rPr lang="en-GB" sz="4400" dirty="0" smtClean="0"/>
              <a:t>family</a:t>
            </a:r>
            <a:endParaRPr lang="en-GB" sz="4400" dirty="0"/>
          </a:p>
          <a:p>
            <a:r>
              <a:rPr lang="en-GB" sz="4400" dirty="0"/>
              <a:t>Kingdom within never end to the increase of His </a:t>
            </a:r>
            <a:r>
              <a:rPr lang="en-GB" sz="4400" dirty="0" smtClean="0"/>
              <a:t>government</a:t>
            </a:r>
            <a:endParaRPr lang="en-GB" sz="4400" dirty="0"/>
          </a:p>
          <a:p>
            <a:r>
              <a:rPr lang="en-GB" sz="4400" dirty="0"/>
              <a:t>our Spirit holy holies 4 faces God FSS our spirit agreement window doorway heaven.</a:t>
            </a:r>
          </a:p>
        </p:txBody>
      </p:sp>
    </p:spTree>
    <p:extLst>
      <p:ext uri="{BB962C8B-B14F-4D97-AF65-F5344CB8AC3E}">
        <p14:creationId xmlns:p14="http://schemas.microsoft.com/office/powerpoint/2010/main" val="278750558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I am that I am Ex </a:t>
            </a:r>
          </a:p>
          <a:p>
            <a:r>
              <a:rPr lang="en-GB" sz="4400" dirty="0"/>
              <a:t>There is no flow without drinking priming the more you drink the greater the flew until you can walk in it. Draw from the well and release it to flow from our innermost being. The river is in you and you can be in the </a:t>
            </a:r>
            <a:r>
              <a:rPr lang="en-GB" sz="4400" dirty="0" smtClean="0"/>
              <a:t>river</a:t>
            </a:r>
            <a:endParaRPr lang="en-GB" sz="4400" dirty="0"/>
          </a:p>
          <a:p>
            <a:r>
              <a:rPr lang="en-GB" sz="4400" dirty="0"/>
              <a:t>I am is in me I am way truth life I am the resurrection and the life I am the good shepherd I am the light of the world I am the door I am the bread of life </a:t>
            </a:r>
          </a:p>
          <a:p>
            <a:r>
              <a:rPr lang="en-GB" sz="4400" dirty="0"/>
              <a:t>I am in My Father </a:t>
            </a:r>
          </a:p>
          <a:p>
            <a:r>
              <a:rPr lang="en-GB" sz="4400" dirty="0"/>
              <a:t>Jesus is in you and you are in Him</a:t>
            </a:r>
          </a:p>
          <a:p>
            <a:r>
              <a:rPr lang="en-GB" sz="4400" dirty="0"/>
              <a:t>The Father is in you and you in the Father</a:t>
            </a:r>
          </a:p>
          <a:p>
            <a:r>
              <a:rPr lang="en-GB" sz="4400" dirty="0"/>
              <a:t>You are My beloved son I am well pleased</a:t>
            </a:r>
            <a:r>
              <a:rPr lang="en-GB" sz="4400" dirty="0" smtClean="0"/>
              <a:t>.</a:t>
            </a:r>
            <a:endParaRPr lang="en-GB" sz="4400" dirty="0"/>
          </a:p>
        </p:txBody>
      </p:sp>
    </p:spTree>
    <p:extLst>
      <p:ext uri="{BB962C8B-B14F-4D97-AF65-F5344CB8AC3E}">
        <p14:creationId xmlns:p14="http://schemas.microsoft.com/office/powerpoint/2010/main" val="278251631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rPr>
              <a:t>Holy Spirit Joy abundance </a:t>
            </a:r>
            <a:r>
              <a:rPr lang="en-GB" sz="4400" dirty="0" err="1">
                <a:effectLst/>
              </a:rPr>
              <a:t>joire</a:t>
            </a:r>
            <a:r>
              <a:rPr lang="en-GB" sz="4400" dirty="0">
                <a:effectLst/>
              </a:rPr>
              <a:t> de vie exuberance vitality</a:t>
            </a:r>
          </a:p>
          <a:p>
            <a:r>
              <a:rPr lang="en-GB" sz="4400" dirty="0">
                <a:effectLst/>
              </a:rPr>
              <a:t>Jesus peace shalom wholeness</a:t>
            </a:r>
          </a:p>
          <a:p>
            <a:r>
              <a:rPr lang="en-GB" sz="4400" dirty="0">
                <a:effectLst/>
              </a:rPr>
              <a:t>Father love acceptance affirmation approval </a:t>
            </a:r>
          </a:p>
          <a:p>
            <a:endParaRPr lang="en-GB" sz="4400" dirty="0">
              <a:effectLst/>
            </a:endParaRPr>
          </a:p>
        </p:txBody>
      </p:sp>
    </p:spTree>
    <p:extLst>
      <p:ext uri="{BB962C8B-B14F-4D97-AF65-F5344CB8AC3E}">
        <p14:creationId xmlns:p14="http://schemas.microsoft.com/office/powerpoint/2010/main" val="321104181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Holy spirit Living water my source My well My fountain My spring My stream my river my insight my revelation My direction my guidance my abundant life my heavenly flow my heavenly Connection my filling my Overflowing my creativity my zero point energy my joy my Extravagance my exuberance my effulgence  my eternal life source</a:t>
            </a:r>
          </a:p>
        </p:txBody>
      </p:sp>
    </p:spTree>
    <p:extLst>
      <p:ext uri="{BB962C8B-B14F-4D97-AF65-F5344CB8AC3E}">
        <p14:creationId xmlns:p14="http://schemas.microsoft.com/office/powerpoint/2010/main" val="24632535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Jesus my friend my brother my lover my Lord my king my model my example my Rabi my master my disciples my Word my Way my Truth my Life my door my Shepherd my Resurrection my light my Saviour  my High Priest my advocate my </a:t>
            </a:r>
            <a:r>
              <a:rPr lang="en-GB" sz="4400" dirty="0" err="1"/>
              <a:t>interceder</a:t>
            </a:r>
            <a:r>
              <a:rPr lang="en-GB" sz="4400" dirty="0"/>
              <a:t> my yoke my song my Jesus</a:t>
            </a:r>
          </a:p>
        </p:txBody>
      </p:sp>
    </p:spTree>
    <p:extLst>
      <p:ext uri="{BB962C8B-B14F-4D97-AF65-F5344CB8AC3E}">
        <p14:creationId xmlns:p14="http://schemas.microsoft.com/office/powerpoint/2010/main" val="216922087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320458321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11729489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925447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Rev </a:t>
            </a:r>
            <a:r>
              <a:rPr lang="en-GB" sz="4400" dirty="0" smtClean="0"/>
              <a:t>3:21 </a:t>
            </a:r>
            <a:r>
              <a:rPr lang="en-GB" sz="4400" dirty="0"/>
              <a:t>He </a:t>
            </a:r>
            <a:r>
              <a:rPr lang="en-GB" sz="4400" dirty="0">
                <a:solidFill>
                  <a:srgbClr val="FFFF00"/>
                </a:solidFill>
              </a:rPr>
              <a:t>who overcomes</a:t>
            </a:r>
            <a:r>
              <a:rPr lang="en-GB" sz="4400" dirty="0"/>
              <a:t>, I will grant to him to sit down </a:t>
            </a:r>
            <a:r>
              <a:rPr lang="en-GB" sz="4400" dirty="0">
                <a:solidFill>
                  <a:srgbClr val="FFFF00"/>
                </a:solidFill>
              </a:rPr>
              <a:t>with Me on My throne</a:t>
            </a:r>
            <a:r>
              <a:rPr lang="en-GB" sz="4400" dirty="0"/>
              <a:t>, as I also overcame and sat down with My Father on His throne. </a:t>
            </a:r>
            <a:endParaRPr lang="en-GB" sz="4400" dirty="0" smtClean="0"/>
          </a:p>
          <a:p>
            <a:r>
              <a:rPr lang="en-GB" sz="4400" dirty="0"/>
              <a:t>Love = reproof and discipline – oh no</a:t>
            </a:r>
          </a:p>
          <a:p>
            <a:r>
              <a:rPr lang="en-GB" sz="4400" dirty="0"/>
              <a:t>Don’t equate discipline with </a:t>
            </a:r>
            <a:r>
              <a:rPr lang="en-GB" sz="4400" dirty="0" smtClean="0"/>
              <a:t>punishment</a:t>
            </a:r>
          </a:p>
          <a:p>
            <a:r>
              <a:rPr lang="en-GB" sz="4400" dirty="0" smtClean="0"/>
              <a:t>Discipline</a:t>
            </a:r>
            <a:r>
              <a:rPr lang="en-GB" sz="4400" dirty="0" smtClean="0"/>
              <a:t> </a:t>
            </a:r>
            <a:r>
              <a:rPr lang="en-GB" sz="4400" dirty="0" smtClean="0"/>
              <a:t>is training, conformation and transformation</a:t>
            </a:r>
            <a:endParaRPr lang="en-GB" sz="4400" dirty="0"/>
          </a:p>
          <a:p>
            <a:pPr marL="0" indent="0">
              <a:buNone/>
            </a:pPr>
            <a:endParaRPr lang="en-GB" sz="4400" dirty="0"/>
          </a:p>
        </p:txBody>
      </p:sp>
    </p:spTree>
    <p:extLst>
      <p:ext uri="{BB962C8B-B14F-4D97-AF65-F5344CB8AC3E}">
        <p14:creationId xmlns:p14="http://schemas.microsoft.com/office/powerpoint/2010/main" val="24454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Matt 11:28 “Come to Me, all who are weary and heavy-laden, and I will give you rest. 29 Take My yoke upon you and learn from Me, for I am gentle and humble in heart, and you will find rest for your souls. 30 For My yoke is easy and My burden is light.”</a:t>
            </a:r>
          </a:p>
        </p:txBody>
      </p:sp>
    </p:spTree>
    <p:extLst>
      <p:ext uri="{BB962C8B-B14F-4D97-AF65-F5344CB8AC3E}">
        <p14:creationId xmlns:p14="http://schemas.microsoft.com/office/powerpoint/2010/main" val="32045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Weary carrying my own burdens</a:t>
            </a:r>
          </a:p>
          <a:p>
            <a:r>
              <a:rPr lang="en-GB" sz="4400" dirty="0" smtClean="0"/>
              <a:t>Tired of doing things in my own strength in my own way</a:t>
            </a:r>
          </a:p>
          <a:p>
            <a:r>
              <a:rPr lang="en-GB" sz="4400" dirty="0" smtClean="0"/>
              <a:t>Tired of having to meet my own needs and my own or others expectations</a:t>
            </a:r>
          </a:p>
          <a:p>
            <a:r>
              <a:rPr lang="en-GB" sz="4400" dirty="0" smtClean="0"/>
              <a:t>Tired of self protection and coping mechanism</a:t>
            </a:r>
            <a:endParaRPr lang="en-GB" sz="4400" dirty="0"/>
          </a:p>
        </p:txBody>
      </p:sp>
    </p:spTree>
    <p:extLst>
      <p:ext uri="{BB962C8B-B14F-4D97-AF65-F5344CB8AC3E}">
        <p14:creationId xmlns:p14="http://schemas.microsoft.com/office/powerpoint/2010/main" val="51488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55000" lnSpcReduction="20000"/>
          </a:bodyPr>
          <a:lstStyle/>
          <a:p>
            <a:r>
              <a:rPr lang="en-GB" sz="4400" dirty="0"/>
              <a:t>seat rest and government yielded abdicated to Father Lordship kingship Rest Provision Blessing Protection. Matt 6:33 Seek first kingdom and His righteousness and everything added. Trust Him be at rest in peace living in the eye of the storm</a:t>
            </a:r>
            <a:r>
              <a:rPr lang="en-GB" sz="4400" dirty="0" smtClean="0"/>
              <a:t>.</a:t>
            </a:r>
            <a:endParaRPr lang="en-GB" sz="4400" dirty="0"/>
          </a:p>
          <a:p>
            <a:r>
              <a:rPr lang="en-GB" sz="4400" dirty="0"/>
              <a:t>yoked to Jesus learn from Him discipleship to the master Rabi guidance and direction for the path today. Heart attitude gentle and humble in heart. Rest for the soul Searching for direction identity purpose significance meaning Matt </a:t>
            </a:r>
            <a:r>
              <a:rPr lang="en-GB" sz="4400" dirty="0" smtClean="0"/>
              <a:t>11:28</a:t>
            </a:r>
            <a:endParaRPr lang="en-GB" sz="4400" dirty="0"/>
          </a:p>
          <a:p>
            <a:r>
              <a:rPr lang="en-GB" sz="4400" dirty="0"/>
              <a:t>Source of life John 4:13 living water connection to heaven. Fountain Spring eternal life connection to eternity quality of heavens Source. Drink walk wade Swim baptised filled Spirit. John 7 rivers of living water Flow streams make glad. </a:t>
            </a:r>
            <a:r>
              <a:rPr lang="en-GB" sz="4400" dirty="0" err="1"/>
              <a:t>Ezek</a:t>
            </a:r>
            <a:r>
              <a:rPr lang="en-GB" sz="4400" dirty="0"/>
              <a:t> 47 flows from kingdom first love gate trickles flows deeper and deeper to engage the garden of our hearts Ps 23 quiet waters</a:t>
            </a:r>
          </a:p>
          <a:p>
            <a:r>
              <a:rPr lang="en-GB" sz="4400" dirty="0"/>
              <a:t>life to the world turns death into rife. Resurrection life power Rom 6 baptised into the river</a:t>
            </a:r>
            <a:r>
              <a:rPr lang="en-GB" sz="4400" dirty="0" smtClean="0"/>
              <a:t>.</a:t>
            </a:r>
            <a:endParaRPr lang="en-GB" sz="4400" dirty="0"/>
          </a:p>
        </p:txBody>
      </p:sp>
    </p:spTree>
    <p:extLst>
      <p:ext uri="{BB962C8B-B14F-4D97-AF65-F5344CB8AC3E}">
        <p14:creationId xmlns:p14="http://schemas.microsoft.com/office/powerpoint/2010/main" val="385339046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54120755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161121161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586699" y="133350"/>
            <a:ext cx="3743161" cy="461665"/>
          </a:xfrm>
          <a:prstGeom prst="rect">
            <a:avLst/>
          </a:prstGeom>
          <a:noFill/>
        </p:spPr>
        <p:txBody>
          <a:bodyPr wrap="square">
            <a:spAutoFit/>
          </a:bodyPr>
          <a:lstStyle/>
          <a:p>
            <a:pPr algn="ctr"/>
            <a:r>
              <a:rPr lang="en-US" sz="2400" b="1" dirty="0" smtClean="0">
                <a:latin typeface="Calibri" pitchFamily="34" charset="0"/>
              </a:rPr>
              <a:t>Pathway of Relationship</a:t>
            </a:r>
            <a:endParaRPr lang="en-US" sz="2400" dirty="0">
              <a:latin typeface="Calibri" pitchFamily="34" charset="0"/>
            </a:endParaRPr>
          </a:p>
        </p:txBody>
      </p:sp>
      <p:grpSp>
        <p:nvGrpSpPr>
          <p:cNvPr id="15" name="Group 14"/>
          <p:cNvGrpSpPr/>
          <p:nvPr/>
        </p:nvGrpSpPr>
        <p:grpSpPr>
          <a:xfrm>
            <a:off x="7135945" y="1746059"/>
            <a:ext cx="1928635" cy="3546685"/>
            <a:chOff x="79251" y="1701695"/>
            <a:chExt cx="1928635" cy="3626052"/>
          </a:xfrm>
        </p:grpSpPr>
        <p:sp>
          <p:nvSpPr>
            <p:cNvPr id="33" name="Rektangel 101"/>
            <p:cNvSpPr>
              <a:spLocks noChangeArrowheads="1"/>
            </p:cNvSpPr>
            <p:nvPr/>
          </p:nvSpPr>
          <p:spPr bwMode="auto">
            <a:xfrm>
              <a:off x="102476" y="1701695"/>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 name="Rektangel 101"/>
            <p:cNvSpPr>
              <a:spLocks noChangeArrowheads="1"/>
            </p:cNvSpPr>
            <p:nvPr/>
          </p:nvSpPr>
          <p:spPr bwMode="auto">
            <a:xfrm>
              <a:off x="102475" y="3188224"/>
              <a:ext cx="1905410" cy="647280"/>
            </a:xfrm>
            <a:prstGeom prst="rect">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5" name="TextBox 24"/>
            <p:cNvSpPr txBox="1"/>
            <p:nvPr/>
          </p:nvSpPr>
          <p:spPr>
            <a:xfrm>
              <a:off x="363870" y="3227414"/>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Preparation</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Spirit Building</a:t>
              </a:r>
              <a:endParaRPr lang="en-US" sz="1600" dirty="0">
                <a:latin typeface="+mn-lt"/>
                <a:ea typeface="ＭＳ Ｐゴシック" charset="-128"/>
                <a:cs typeface="ＭＳ Ｐゴシック" charset="-128"/>
              </a:endParaRPr>
            </a:p>
          </p:txBody>
        </p:sp>
        <p:sp>
          <p:nvSpPr>
            <p:cNvPr id="27" name="Right Arrow 26"/>
            <p:cNvSpPr>
              <a:spLocks noChangeArrowheads="1"/>
            </p:cNvSpPr>
            <p:nvPr/>
          </p:nvSpPr>
          <p:spPr bwMode="auto">
            <a:xfrm rot="16200000">
              <a:off x="749094" y="4153320"/>
              <a:ext cx="742654" cy="202769"/>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Rektangel 101"/>
            <p:cNvSpPr>
              <a:spLocks noChangeArrowheads="1"/>
            </p:cNvSpPr>
            <p:nvPr/>
          </p:nvSpPr>
          <p:spPr bwMode="auto">
            <a:xfrm>
              <a:off x="79251" y="4653874"/>
              <a:ext cx="1905410" cy="666151"/>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31" name="TextBox 30"/>
            <p:cNvSpPr txBox="1"/>
            <p:nvPr/>
          </p:nvSpPr>
          <p:spPr>
            <a:xfrm>
              <a:off x="217021" y="4589083"/>
              <a:ext cx="1676318" cy="738664"/>
            </a:xfrm>
            <a:prstGeom prst="rect">
              <a:avLst/>
            </a:prstGeom>
            <a:noFill/>
          </p:spPr>
          <p:txBody>
            <a:bodyPr wrap="square">
              <a:spAutoFit/>
            </a:bodyPr>
            <a:lstStyle/>
            <a:p>
              <a:pPr algn="ctr">
                <a:defRPr/>
              </a:pPr>
              <a:r>
                <a:rPr lang="en-US" sz="1400" dirty="0" smtClean="0">
                  <a:latin typeface="+mn-lt"/>
                  <a:ea typeface="ＭＳ Ｐゴシック" charset="-128"/>
                  <a:cs typeface="ＭＳ Ｐゴシック" charset="-128"/>
                </a:rPr>
                <a:t>Meditation</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Thoughts Of God</a:t>
              </a:r>
              <a:br>
                <a:rPr lang="en-US" sz="1400" dirty="0" smtClean="0">
                  <a:latin typeface="+mn-lt"/>
                  <a:ea typeface="ＭＳ Ｐゴシック" charset="-128"/>
                  <a:cs typeface="ＭＳ Ｐゴシック" charset="-128"/>
                </a:rPr>
              </a:br>
              <a:r>
                <a:rPr lang="en-US" sz="1400" dirty="0" smtClean="0">
                  <a:ea typeface="ＭＳ Ｐゴシック" charset="-128"/>
                  <a:cs typeface="ＭＳ Ｐゴシック" charset="-128"/>
                </a:rPr>
                <a:t>Visualization</a:t>
              </a:r>
              <a:endParaRPr lang="en-US" sz="1400" dirty="0">
                <a:ea typeface="ＭＳ Ｐゴシック" charset="-128"/>
                <a:cs typeface="ＭＳ Ｐゴシック" charset="-128"/>
              </a:endParaRPr>
            </a:p>
          </p:txBody>
        </p:sp>
        <p:sp>
          <p:nvSpPr>
            <p:cNvPr id="32" name="Right Arrow 31"/>
            <p:cNvSpPr>
              <a:spLocks noChangeArrowheads="1"/>
            </p:cNvSpPr>
            <p:nvPr/>
          </p:nvSpPr>
          <p:spPr bwMode="auto">
            <a:xfrm rot="5400000">
              <a:off x="743744" y="2697247"/>
              <a:ext cx="779190" cy="20276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4" name="TextBox 33"/>
            <p:cNvSpPr txBox="1"/>
            <p:nvPr/>
          </p:nvSpPr>
          <p:spPr>
            <a:xfrm>
              <a:off x="142164" y="1705648"/>
              <a:ext cx="1779585" cy="597861"/>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Tongues </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Development</a:t>
              </a:r>
              <a:endParaRPr lang="en-US" sz="1600" dirty="0">
                <a:latin typeface="+mn-lt"/>
                <a:ea typeface="ＭＳ Ｐゴシック" charset="-128"/>
                <a:cs typeface="ＭＳ Ｐゴシック" charset="-128"/>
              </a:endParaRPr>
            </a:p>
          </p:txBody>
        </p:sp>
      </p:grpSp>
      <p:grpSp>
        <p:nvGrpSpPr>
          <p:cNvPr id="13" name="Group 12"/>
          <p:cNvGrpSpPr/>
          <p:nvPr/>
        </p:nvGrpSpPr>
        <p:grpSpPr>
          <a:xfrm>
            <a:off x="4883790" y="1767859"/>
            <a:ext cx="1983745" cy="3524885"/>
            <a:chOff x="2578771" y="1748427"/>
            <a:chExt cx="1983745" cy="3524885"/>
          </a:xfrm>
        </p:grpSpPr>
        <p:sp>
          <p:nvSpPr>
            <p:cNvPr id="14" name="Right Arrow 13"/>
            <p:cNvSpPr>
              <a:spLocks noChangeArrowheads="1"/>
            </p:cNvSpPr>
            <p:nvPr/>
          </p:nvSpPr>
          <p:spPr bwMode="auto">
            <a:xfrm rot="5400000">
              <a:off x="3256209" y="4241069"/>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Right Arrow 17"/>
            <p:cNvSpPr>
              <a:spLocks noChangeArrowheads="1"/>
            </p:cNvSpPr>
            <p:nvPr/>
          </p:nvSpPr>
          <p:spPr bwMode="auto">
            <a:xfrm rot="16200000">
              <a:off x="3268122" y="2631985"/>
              <a:ext cx="564667" cy="177629"/>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 name="Diamond 5"/>
            <p:cNvSpPr>
              <a:spLocks noChangeArrowheads="1"/>
            </p:cNvSpPr>
            <p:nvPr/>
          </p:nvSpPr>
          <p:spPr bwMode="auto">
            <a:xfrm>
              <a:off x="2580564" y="2973702"/>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Rektangel 101"/>
            <p:cNvSpPr>
              <a:spLocks noChangeArrowheads="1"/>
            </p:cNvSpPr>
            <p:nvPr/>
          </p:nvSpPr>
          <p:spPr bwMode="auto">
            <a:xfrm>
              <a:off x="2578771" y="174842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0" name="TextBox 19"/>
            <p:cNvSpPr txBox="1"/>
            <p:nvPr/>
          </p:nvSpPr>
          <p:spPr>
            <a:xfrm>
              <a:off x="3149723" y="3109853"/>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Rev 3:20</a:t>
              </a:r>
              <a:endParaRPr lang="en-US" sz="1200" dirty="0">
                <a:latin typeface="+mn-lt"/>
                <a:ea typeface="ＭＳ Ｐゴシック" charset="-128"/>
                <a:cs typeface="ＭＳ Ｐゴシック" charset="-128"/>
              </a:endParaRPr>
            </a:p>
          </p:txBody>
        </p:sp>
        <p:sp>
          <p:nvSpPr>
            <p:cNvPr id="22" name="TextBox 21"/>
            <p:cNvSpPr txBox="1"/>
            <p:nvPr/>
          </p:nvSpPr>
          <p:spPr>
            <a:xfrm>
              <a:off x="2811339" y="1779679"/>
              <a:ext cx="1436688"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Experience River of life</a:t>
              </a:r>
              <a:endParaRPr lang="en-US" sz="1600" dirty="0">
                <a:latin typeface="+mn-lt"/>
                <a:ea typeface="ＭＳ Ｐゴシック" charset="-128"/>
                <a:cs typeface="ＭＳ Ｐゴシック" charset="-128"/>
              </a:endParaRPr>
            </a:p>
          </p:txBody>
        </p:sp>
        <p:sp>
          <p:nvSpPr>
            <p:cNvPr id="28" name="TextBox 27"/>
            <p:cNvSpPr txBox="1"/>
            <p:nvPr/>
          </p:nvSpPr>
          <p:spPr>
            <a:xfrm>
              <a:off x="2891468" y="3247266"/>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Opening First Love Gate</a:t>
              </a:r>
              <a:endParaRPr lang="en-US" sz="1600" dirty="0">
                <a:latin typeface="+mn-lt"/>
                <a:ea typeface="ＭＳ Ｐゴシック" charset="-128"/>
                <a:cs typeface="ＭＳ Ｐゴシック" charset="-128"/>
              </a:endParaRPr>
            </a:p>
          </p:txBody>
        </p:sp>
        <p:sp>
          <p:nvSpPr>
            <p:cNvPr id="35" name="Rektangel 101"/>
            <p:cNvSpPr>
              <a:spLocks noChangeArrowheads="1"/>
            </p:cNvSpPr>
            <p:nvPr/>
          </p:nvSpPr>
          <p:spPr bwMode="auto">
            <a:xfrm>
              <a:off x="2657106" y="4626032"/>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6" name="TextBox 35"/>
            <p:cNvSpPr txBox="1"/>
            <p:nvPr/>
          </p:nvSpPr>
          <p:spPr>
            <a:xfrm>
              <a:off x="2790155" y="4657284"/>
              <a:ext cx="1676318" cy="584775"/>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sp>
        <p:nvSpPr>
          <p:cNvPr id="41" name="Right Arrow 40"/>
          <p:cNvSpPr>
            <a:spLocks noChangeArrowheads="1"/>
          </p:cNvSpPr>
          <p:nvPr/>
        </p:nvSpPr>
        <p:spPr bwMode="auto">
          <a:xfrm rot="10800000">
            <a:off x="4460715" y="3412969"/>
            <a:ext cx="465943" cy="20637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 name="Right Arrow 10"/>
          <p:cNvSpPr>
            <a:spLocks noChangeArrowheads="1"/>
          </p:cNvSpPr>
          <p:nvPr/>
        </p:nvSpPr>
        <p:spPr bwMode="auto">
          <a:xfrm rot="10800000">
            <a:off x="2093276" y="3456076"/>
            <a:ext cx="536022" cy="17780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Right Arrow 44"/>
          <p:cNvSpPr>
            <a:spLocks noChangeArrowheads="1"/>
          </p:cNvSpPr>
          <p:nvPr/>
        </p:nvSpPr>
        <p:spPr bwMode="auto">
          <a:xfrm rot="10800000">
            <a:off x="6803149" y="3422963"/>
            <a:ext cx="332795" cy="196381"/>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19" name="Group 18"/>
          <p:cNvGrpSpPr/>
          <p:nvPr/>
        </p:nvGrpSpPr>
        <p:grpSpPr>
          <a:xfrm>
            <a:off x="187866" y="1732833"/>
            <a:ext cx="2027837" cy="3548068"/>
            <a:chOff x="4897740" y="1698925"/>
            <a:chExt cx="2027837" cy="3548068"/>
          </a:xfrm>
        </p:grpSpPr>
        <p:sp>
          <p:nvSpPr>
            <p:cNvPr id="7" name="Diamond 6"/>
            <p:cNvSpPr>
              <a:spLocks noChangeArrowheads="1"/>
            </p:cNvSpPr>
            <p:nvPr/>
          </p:nvSpPr>
          <p:spPr bwMode="auto">
            <a:xfrm>
              <a:off x="4901325" y="2973700"/>
              <a:ext cx="1901825" cy="1074737"/>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16" name="Group 15"/>
            <p:cNvGrpSpPr/>
            <p:nvPr/>
          </p:nvGrpSpPr>
          <p:grpSpPr>
            <a:xfrm>
              <a:off x="4897740" y="1698925"/>
              <a:ext cx="2027837" cy="3548068"/>
              <a:chOff x="4892450" y="1706930"/>
              <a:chExt cx="2027837" cy="3548068"/>
            </a:xfrm>
          </p:grpSpPr>
          <p:sp>
            <p:nvSpPr>
              <p:cNvPr id="17" name="Right Arrow 16"/>
              <p:cNvSpPr>
                <a:spLocks noChangeArrowheads="1"/>
              </p:cNvSpPr>
              <p:nvPr/>
            </p:nvSpPr>
            <p:spPr bwMode="auto">
              <a:xfrm rot="5400000">
                <a:off x="5583518" y="2591379"/>
                <a:ext cx="551459" cy="176214"/>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ktangel 101"/>
              <p:cNvSpPr>
                <a:spLocks noChangeArrowheads="1"/>
              </p:cNvSpPr>
              <p:nvPr/>
            </p:nvSpPr>
            <p:spPr bwMode="auto">
              <a:xfrm>
                <a:off x="5014877" y="4607718"/>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3" name="TextBox 22"/>
              <p:cNvSpPr txBox="1"/>
              <p:nvPr/>
            </p:nvSpPr>
            <p:spPr>
              <a:xfrm>
                <a:off x="5166744" y="4762081"/>
                <a:ext cx="1679068" cy="338554"/>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Cultivate &amp; Tend</a:t>
                </a:r>
                <a:endParaRPr lang="en-US" sz="1600" dirty="0">
                  <a:latin typeface="+mn-lt"/>
                  <a:ea typeface="ＭＳ Ｐゴシック" charset="-128"/>
                  <a:cs typeface="ＭＳ Ｐゴシック" charset="-128"/>
                </a:endParaRPr>
              </a:p>
            </p:txBody>
          </p:sp>
          <p:sp>
            <p:nvSpPr>
              <p:cNvPr id="29" name="TextBox 28"/>
              <p:cNvSpPr txBox="1"/>
              <p:nvPr/>
            </p:nvSpPr>
            <p:spPr>
              <a:xfrm>
                <a:off x="5141056" y="3241988"/>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Garden of Heart</a:t>
                </a:r>
                <a:endParaRPr lang="en-US" sz="1600" dirty="0">
                  <a:latin typeface="+mn-lt"/>
                  <a:ea typeface="ＭＳ Ｐゴシック" charset="-128"/>
                  <a:cs typeface="ＭＳ Ｐゴシック" charset="-128"/>
                </a:endParaRPr>
              </a:p>
            </p:txBody>
          </p:sp>
          <p:sp>
            <p:nvSpPr>
              <p:cNvPr id="38" name="Rektangel 101"/>
              <p:cNvSpPr>
                <a:spLocks noChangeArrowheads="1"/>
              </p:cNvSpPr>
              <p:nvPr/>
            </p:nvSpPr>
            <p:spPr bwMode="auto">
              <a:xfrm>
                <a:off x="4892450" y="1706930"/>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9" name="TextBox 38"/>
              <p:cNvSpPr txBox="1"/>
              <p:nvPr/>
            </p:nvSpPr>
            <p:spPr>
              <a:xfrm>
                <a:off x="5039211" y="1727669"/>
                <a:ext cx="1679068" cy="584775"/>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Plant Seeds of</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Testimony</a:t>
                </a:r>
                <a:endParaRPr lang="en-US" sz="1600" dirty="0">
                  <a:latin typeface="+mn-lt"/>
                  <a:ea typeface="ＭＳ Ｐゴシック" charset="-128"/>
                  <a:cs typeface="ＭＳ Ｐゴシック" charset="-128"/>
                </a:endParaRPr>
              </a:p>
            </p:txBody>
          </p:sp>
          <p:sp>
            <p:nvSpPr>
              <p:cNvPr id="40" name="TextBox 39"/>
              <p:cNvSpPr txBox="1"/>
              <p:nvPr/>
            </p:nvSpPr>
            <p:spPr>
              <a:xfrm>
                <a:off x="5466987" y="3090615"/>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Ps 23</a:t>
                </a:r>
                <a:endParaRPr lang="en-US" sz="1200" dirty="0">
                  <a:latin typeface="+mn-lt"/>
                  <a:ea typeface="ＭＳ Ｐゴシック" charset="-128"/>
                  <a:cs typeface="ＭＳ Ｐゴシック" charset="-128"/>
                </a:endParaRPr>
              </a:p>
            </p:txBody>
          </p:sp>
          <p:sp>
            <p:nvSpPr>
              <p:cNvPr id="46" name="Right Arrow 45"/>
              <p:cNvSpPr>
                <a:spLocks noChangeArrowheads="1"/>
              </p:cNvSpPr>
              <p:nvPr/>
            </p:nvSpPr>
            <p:spPr bwMode="auto">
              <a:xfrm rot="16200000">
                <a:off x="5563046" y="4261966"/>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sp>
        <p:nvSpPr>
          <p:cNvPr id="47" name="Oval 46"/>
          <p:cNvSpPr>
            <a:spLocks noChangeArrowheads="1"/>
          </p:cNvSpPr>
          <p:nvPr/>
        </p:nvSpPr>
        <p:spPr bwMode="auto">
          <a:xfrm>
            <a:off x="4260001" y="2449713"/>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8" name="TextBox 47"/>
          <p:cNvSpPr txBox="1"/>
          <p:nvPr/>
        </p:nvSpPr>
        <p:spPr>
          <a:xfrm>
            <a:off x="4217138" y="2755636"/>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Yoked to Jesus</a:t>
            </a:r>
            <a:endParaRPr lang="en-US" sz="1400" dirty="0">
              <a:latin typeface="+mn-lt"/>
              <a:ea typeface="ＭＳ Ｐゴシック" charset="-128"/>
              <a:cs typeface="ＭＳ Ｐゴシック" charset="-128"/>
            </a:endParaRPr>
          </a:p>
        </p:txBody>
      </p:sp>
      <p:sp>
        <p:nvSpPr>
          <p:cNvPr id="49" name="Oval 48"/>
          <p:cNvSpPr>
            <a:spLocks noChangeArrowheads="1"/>
          </p:cNvSpPr>
          <p:nvPr/>
        </p:nvSpPr>
        <p:spPr bwMode="auto">
          <a:xfrm>
            <a:off x="4293681" y="3687352"/>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0" name="TextBox 49"/>
          <p:cNvSpPr txBox="1"/>
          <p:nvPr/>
        </p:nvSpPr>
        <p:spPr>
          <a:xfrm>
            <a:off x="4250818" y="3820702"/>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Jesus is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Lord</a:t>
            </a:r>
            <a:endParaRPr lang="en-US" sz="1400" dirty="0">
              <a:latin typeface="+mn-lt"/>
              <a:ea typeface="ＭＳ Ｐゴシック" charset="-128"/>
              <a:cs typeface="ＭＳ Ｐゴシック" charset="-128"/>
            </a:endParaRPr>
          </a:p>
        </p:txBody>
      </p:sp>
      <p:grpSp>
        <p:nvGrpSpPr>
          <p:cNvPr id="2" name="Group 1"/>
          <p:cNvGrpSpPr/>
          <p:nvPr/>
        </p:nvGrpSpPr>
        <p:grpSpPr>
          <a:xfrm>
            <a:off x="2458289" y="1731640"/>
            <a:ext cx="2090450" cy="3529851"/>
            <a:chOff x="6997357" y="1712208"/>
            <a:chExt cx="2090450" cy="3529851"/>
          </a:xfrm>
        </p:grpSpPr>
        <p:sp>
          <p:nvSpPr>
            <p:cNvPr id="5" name="Rektangel 101"/>
            <p:cNvSpPr>
              <a:spLocks noChangeArrowheads="1"/>
            </p:cNvSpPr>
            <p:nvPr/>
          </p:nvSpPr>
          <p:spPr bwMode="auto">
            <a:xfrm>
              <a:off x="7182397" y="4594779"/>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7416758" y="4588061"/>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Invite Jesus to walk through</a:t>
              </a:r>
            </a:p>
          </p:txBody>
        </p:sp>
        <p:sp>
          <p:nvSpPr>
            <p:cNvPr id="42" name="Diamond 41"/>
            <p:cNvSpPr>
              <a:spLocks noChangeArrowheads="1"/>
            </p:cNvSpPr>
            <p:nvPr/>
          </p:nvSpPr>
          <p:spPr bwMode="auto">
            <a:xfrm>
              <a:off x="7097958" y="2972112"/>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TextBox 42"/>
            <p:cNvSpPr txBox="1"/>
            <p:nvPr/>
          </p:nvSpPr>
          <p:spPr>
            <a:xfrm>
              <a:off x="7359842" y="3172751"/>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Opening gateways</a:t>
              </a:r>
              <a:endParaRPr lang="en-US" sz="1600" dirty="0">
                <a:latin typeface="+mn-lt"/>
                <a:ea typeface="ＭＳ Ｐゴシック" charset="-128"/>
                <a:cs typeface="ＭＳ Ｐゴシック" charset="-128"/>
              </a:endParaRPr>
            </a:p>
          </p:txBody>
        </p:sp>
        <p:sp>
          <p:nvSpPr>
            <p:cNvPr id="51" name="Rektangel 101"/>
            <p:cNvSpPr>
              <a:spLocks noChangeArrowheads="1"/>
            </p:cNvSpPr>
            <p:nvPr/>
          </p:nvSpPr>
          <p:spPr bwMode="auto">
            <a:xfrm>
              <a:off x="6997357" y="1718926"/>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52" name="TextBox 51"/>
            <p:cNvSpPr txBox="1"/>
            <p:nvPr/>
          </p:nvSpPr>
          <p:spPr>
            <a:xfrm>
              <a:off x="7231718" y="1712208"/>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Enlarge Spirit</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Flowing</a:t>
              </a:r>
            </a:p>
          </p:txBody>
        </p:sp>
        <p:sp>
          <p:nvSpPr>
            <p:cNvPr id="53" name="Right Arrow 52"/>
            <p:cNvSpPr>
              <a:spLocks noChangeArrowheads="1"/>
            </p:cNvSpPr>
            <p:nvPr/>
          </p:nvSpPr>
          <p:spPr bwMode="auto">
            <a:xfrm rot="16200000">
              <a:off x="7764354" y="2618113"/>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7" name="Right Arrow 36"/>
            <p:cNvSpPr>
              <a:spLocks noChangeArrowheads="1"/>
            </p:cNvSpPr>
            <p:nvPr/>
          </p:nvSpPr>
          <p:spPr bwMode="auto">
            <a:xfrm rot="16200000">
              <a:off x="7752694" y="4204705"/>
              <a:ext cx="587538" cy="20276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sp>
        <p:nvSpPr>
          <p:cNvPr id="54" name="TextBox 53"/>
          <p:cNvSpPr txBox="1"/>
          <p:nvPr/>
        </p:nvSpPr>
        <p:spPr>
          <a:xfrm>
            <a:off x="4284581" y="2511342"/>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Matt 11</a:t>
            </a:r>
            <a:endParaRPr lang="en-US" sz="1200" dirty="0">
              <a:latin typeface="+mn-lt"/>
              <a:ea typeface="ＭＳ Ｐゴシック" charset="-128"/>
              <a:cs typeface="ＭＳ Ｐゴシック" charset="-128"/>
            </a:endParaRPr>
          </a:p>
        </p:txBody>
      </p:sp>
      <p:grpSp>
        <p:nvGrpSpPr>
          <p:cNvPr id="44" name="Group 43"/>
          <p:cNvGrpSpPr/>
          <p:nvPr/>
        </p:nvGrpSpPr>
        <p:grpSpPr>
          <a:xfrm>
            <a:off x="1820677" y="3738398"/>
            <a:ext cx="927100" cy="831850"/>
            <a:chOff x="1966414" y="3720391"/>
            <a:chExt cx="927100" cy="831850"/>
          </a:xfrm>
        </p:grpSpPr>
        <p:sp>
          <p:nvSpPr>
            <p:cNvPr id="57" name="Oval 56"/>
            <p:cNvSpPr>
              <a:spLocks noChangeArrowheads="1"/>
            </p:cNvSpPr>
            <p:nvPr/>
          </p:nvSpPr>
          <p:spPr bwMode="auto">
            <a:xfrm>
              <a:off x="2013695" y="3720391"/>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8" name="TextBox 57"/>
            <p:cNvSpPr txBox="1"/>
            <p:nvPr/>
          </p:nvSpPr>
          <p:spPr>
            <a:xfrm>
              <a:off x="1966414" y="3806808"/>
              <a:ext cx="927100" cy="677108"/>
            </a:xfrm>
            <a:prstGeom prst="rect">
              <a:avLst/>
            </a:prstGeom>
            <a:noFill/>
          </p:spPr>
          <p:txBody>
            <a:bodyPr lIns="0" tIns="0" rIns="0" bIns="0">
              <a:spAutoFit/>
            </a:bodyPr>
            <a:lstStyle/>
            <a:p>
              <a:pPr algn="ctr">
                <a:defRPr/>
              </a:pPr>
              <a:r>
                <a:rPr lang="en-US" sz="1100" dirty="0" smtClean="0">
                  <a:latin typeface="+mn-lt"/>
                  <a:ea typeface="ＭＳ Ｐゴシック" charset="-128"/>
                  <a:cs typeface="ＭＳ Ｐゴシック" charset="-128"/>
                </a:rPr>
                <a:t>Deal with stones,</a:t>
              </a:r>
              <a:br>
                <a:rPr lang="en-US" sz="1100" dirty="0" smtClean="0">
                  <a:latin typeface="+mn-lt"/>
                  <a:ea typeface="ＭＳ Ｐゴシック" charset="-128"/>
                  <a:cs typeface="ＭＳ Ｐゴシック" charset="-128"/>
                </a:rPr>
              </a:br>
              <a:r>
                <a:rPr lang="en-US" sz="1100" dirty="0" smtClean="0">
                  <a:latin typeface="+mn-lt"/>
                  <a:ea typeface="ＭＳ Ｐゴシック" charset="-128"/>
                  <a:cs typeface="ＭＳ Ｐゴシック" charset="-128"/>
                </a:rPr>
                <a:t> weeds hardness</a:t>
              </a:r>
              <a:endParaRPr lang="en-US" sz="1100" dirty="0">
                <a:latin typeface="+mn-lt"/>
                <a:ea typeface="ＭＳ Ｐゴシック" charset="-128"/>
                <a:cs typeface="ＭＳ Ｐゴシック" charset="-128"/>
              </a:endParaRPr>
            </a:p>
          </p:txBody>
        </p:sp>
      </p:grpSp>
      <p:grpSp>
        <p:nvGrpSpPr>
          <p:cNvPr id="21" name="Group 20"/>
          <p:cNvGrpSpPr/>
          <p:nvPr/>
        </p:nvGrpSpPr>
        <p:grpSpPr>
          <a:xfrm>
            <a:off x="1820677" y="2487533"/>
            <a:ext cx="927100" cy="831850"/>
            <a:chOff x="1820677" y="2487533"/>
            <a:chExt cx="927100" cy="831850"/>
          </a:xfrm>
        </p:grpSpPr>
        <p:sp>
          <p:nvSpPr>
            <p:cNvPr id="55" name="Oval 54"/>
            <p:cNvSpPr>
              <a:spLocks noChangeArrowheads="1"/>
            </p:cNvSpPr>
            <p:nvPr/>
          </p:nvSpPr>
          <p:spPr bwMode="auto">
            <a:xfrm>
              <a:off x="1868302" y="2487533"/>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TextBox 55"/>
            <p:cNvSpPr txBox="1"/>
            <p:nvPr/>
          </p:nvSpPr>
          <p:spPr>
            <a:xfrm>
              <a:off x="1820677" y="2762864"/>
              <a:ext cx="927100" cy="369332"/>
            </a:xfrm>
            <a:prstGeom prst="rect">
              <a:avLst/>
            </a:prstGeom>
            <a:noFill/>
          </p:spPr>
          <p:txBody>
            <a:bodyPr lIns="0" tIns="0" rIns="0" bIns="0">
              <a:spAutoFit/>
            </a:bodyPr>
            <a:lstStyle/>
            <a:p>
              <a:pPr algn="ctr">
                <a:defRPr/>
              </a:pPr>
              <a:r>
                <a:rPr lang="en-US" sz="1200" dirty="0" smtClean="0">
                  <a:latin typeface="+mn-lt"/>
                  <a:ea typeface="ＭＳ Ｐゴシック" charset="-128"/>
                  <a:cs typeface="ＭＳ Ｐゴシック" charset="-128"/>
                </a:rPr>
                <a:t>Cultivate </a:t>
              </a:r>
              <a:br>
                <a:rPr lang="en-US" sz="1200" dirty="0" smtClean="0">
                  <a:latin typeface="+mn-lt"/>
                  <a:ea typeface="ＭＳ Ｐゴシック" charset="-128"/>
                  <a:cs typeface="ＭＳ Ｐゴシック" charset="-128"/>
                </a:rPr>
              </a:br>
              <a:r>
                <a:rPr lang="en-US" sz="1200" dirty="0" smtClean="0">
                  <a:latin typeface="+mn-lt"/>
                  <a:ea typeface="ＭＳ Ｐゴシック" charset="-128"/>
                  <a:cs typeface="ＭＳ Ｐゴシック" charset="-128"/>
                </a:rPr>
                <a:t>good soil</a:t>
              </a:r>
              <a:endParaRPr lang="en-US" sz="1200" dirty="0">
                <a:latin typeface="+mn-lt"/>
                <a:ea typeface="ＭＳ Ｐゴシック" charset="-128"/>
                <a:cs typeface="ＭＳ Ｐゴシック" charset="-128"/>
              </a:endParaRPr>
            </a:p>
          </p:txBody>
        </p:sp>
        <p:sp>
          <p:nvSpPr>
            <p:cNvPr id="59" name="TextBox 58"/>
            <p:cNvSpPr txBox="1"/>
            <p:nvPr/>
          </p:nvSpPr>
          <p:spPr>
            <a:xfrm>
              <a:off x="1883409" y="2541212"/>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Matt 13</a:t>
              </a:r>
              <a:endParaRPr lang="en-US" sz="1200" dirty="0">
                <a:latin typeface="+mn-lt"/>
                <a:ea typeface="ＭＳ Ｐゴシック" charset="-128"/>
                <a:cs typeface="ＭＳ Ｐゴシック" charset="-128"/>
              </a:endParaRPr>
            </a:p>
          </p:txBody>
        </p:sp>
      </p:grpSp>
      <p:sp>
        <p:nvSpPr>
          <p:cNvPr id="60" name="Rectangle 59"/>
          <p:cNvSpPr/>
          <p:nvPr/>
        </p:nvSpPr>
        <p:spPr>
          <a:xfrm>
            <a:off x="3004905" y="728960"/>
            <a:ext cx="3134192" cy="369332"/>
          </a:xfrm>
          <a:prstGeom prst="rect">
            <a:avLst/>
          </a:prstGeom>
        </p:spPr>
        <p:txBody>
          <a:bodyPr wrap="none">
            <a:spAutoFit/>
          </a:bodyPr>
          <a:lstStyle/>
          <a:p>
            <a:pPr algn="ctr">
              <a:defRPr/>
            </a:pPr>
            <a:r>
              <a:rPr lang="en-US" dirty="0" smtClean="0">
                <a:ea typeface="ＭＳ Ｐゴシック" charset="-128"/>
                <a:cs typeface="ＭＳ Ｐゴシック" charset="-128"/>
              </a:rPr>
              <a:t>Flow from heaven inside out</a:t>
            </a:r>
            <a:endParaRPr lang="en-US" dirty="0">
              <a:ea typeface="ＭＳ Ｐゴシック" charset="-128"/>
              <a:cs typeface="ＭＳ Ｐゴシック" charset="-128"/>
            </a:endParaRPr>
          </a:p>
        </p:txBody>
      </p:sp>
    </p:spTree>
    <p:extLst>
      <p:ext uri="{BB962C8B-B14F-4D97-AF65-F5344CB8AC3E}">
        <p14:creationId xmlns:p14="http://schemas.microsoft.com/office/powerpoint/2010/main" val="33591545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p:cNvGrpSpPr/>
          <p:nvPr/>
        </p:nvGrpSpPr>
        <p:grpSpPr>
          <a:xfrm>
            <a:off x="826420" y="1847349"/>
            <a:ext cx="1905410" cy="647280"/>
            <a:chOff x="3151316" y="1799111"/>
            <a:chExt cx="1905410" cy="647280"/>
          </a:xfrm>
        </p:grpSpPr>
        <p:sp>
          <p:nvSpPr>
            <p:cNvPr id="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8" name="TextBox 7"/>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the River of life</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3153109" y="2795498"/>
            <a:ext cx="2300556" cy="1447663"/>
            <a:chOff x="3153109" y="3024386"/>
            <a:chExt cx="1901825" cy="1076325"/>
          </a:xfrm>
        </p:grpSpPr>
        <p:sp>
          <p:nvSpPr>
            <p:cNvPr id="5" name="Diamond 4"/>
            <p:cNvSpPr>
              <a:spLocks noChangeArrowheads="1"/>
            </p:cNvSpPr>
            <p:nvPr/>
          </p:nvSpPr>
          <p:spPr bwMode="auto">
            <a:xfrm>
              <a:off x="3153109" y="3024386"/>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TextBox 6"/>
            <p:cNvSpPr txBox="1"/>
            <p:nvPr/>
          </p:nvSpPr>
          <p:spPr>
            <a:xfrm>
              <a:off x="3722268" y="3197898"/>
              <a:ext cx="759920" cy="18306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Rev 3:20</a:t>
              </a:r>
              <a:endParaRPr lang="en-US" sz="1600" dirty="0">
                <a:latin typeface="+mn-lt"/>
                <a:ea typeface="ＭＳ Ｐゴシック" charset="-128"/>
                <a:cs typeface="ＭＳ Ｐゴシック" charset="-128"/>
              </a:endParaRPr>
            </a:p>
          </p:txBody>
        </p:sp>
        <p:sp>
          <p:nvSpPr>
            <p:cNvPr id="9" name="TextBox 8"/>
            <p:cNvSpPr txBox="1"/>
            <p:nvPr/>
          </p:nvSpPr>
          <p:spPr>
            <a:xfrm>
              <a:off x="3385677" y="3403428"/>
              <a:ext cx="1436687" cy="411893"/>
            </a:xfrm>
            <a:prstGeom prst="rect">
              <a:avLst/>
            </a:prstGeom>
            <a:noFill/>
          </p:spPr>
          <p:txBody>
            <a:bodyPr lIns="0" tIns="0" rIns="0" bIns="0">
              <a:spAutoFit/>
            </a:bodyPr>
            <a:lstStyle/>
            <a:p>
              <a:pPr algn="ctr">
                <a:defRPr/>
              </a:pPr>
              <a:r>
                <a:rPr lang="en-US" dirty="0" smtClean="0">
                  <a:latin typeface="+mn-lt"/>
                  <a:ea typeface="ＭＳ Ｐゴシック" charset="-128"/>
                  <a:cs typeface="ＭＳ Ｐゴシック" charset="-128"/>
                </a:rPr>
                <a:t>Opening First Love Gate</a:t>
              </a:r>
              <a:endParaRPr lang="en-US" dirty="0">
                <a:latin typeface="+mn-lt"/>
                <a:ea typeface="ＭＳ Ｐゴシック" charset="-128"/>
                <a:cs typeface="ＭＳ Ｐゴシック" charset="-128"/>
              </a:endParaRPr>
            </a:p>
          </p:txBody>
        </p:sp>
      </p:grpSp>
      <p:grpSp>
        <p:nvGrpSpPr>
          <p:cNvPr id="21" name="Group 20"/>
          <p:cNvGrpSpPr/>
          <p:nvPr/>
        </p:nvGrpSpPr>
        <p:grpSpPr>
          <a:xfrm>
            <a:off x="5917214" y="1707060"/>
            <a:ext cx="1905410" cy="647280"/>
            <a:chOff x="826420" y="5011287"/>
            <a:chExt cx="1905410" cy="647280"/>
          </a:xfrm>
        </p:grpSpPr>
        <p:sp>
          <p:nvSpPr>
            <p:cNvPr id="10" name="Rektangel 101"/>
            <p:cNvSpPr>
              <a:spLocks noChangeArrowheads="1"/>
            </p:cNvSpPr>
            <p:nvPr/>
          </p:nvSpPr>
          <p:spPr bwMode="auto">
            <a:xfrm>
              <a:off x="826420" y="501128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 name="TextBox 10"/>
            <p:cNvSpPr txBox="1"/>
            <p:nvPr/>
          </p:nvSpPr>
          <p:spPr>
            <a:xfrm>
              <a:off x="940966" y="5042539"/>
              <a:ext cx="1676318"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grpSp>
        <p:nvGrpSpPr>
          <p:cNvPr id="22" name="Group 21"/>
          <p:cNvGrpSpPr/>
          <p:nvPr/>
        </p:nvGrpSpPr>
        <p:grpSpPr>
          <a:xfrm>
            <a:off x="633488" y="4711726"/>
            <a:ext cx="1905410" cy="647280"/>
            <a:chOff x="3151316" y="1799111"/>
            <a:chExt cx="1905410" cy="647280"/>
          </a:xfrm>
        </p:grpSpPr>
        <p:sp>
          <p:nvSpPr>
            <p:cNvPr id="23"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Surrender</a:t>
              </a:r>
            </a:p>
            <a:p>
              <a:pPr algn="ctr">
                <a:defRPr/>
              </a:pPr>
              <a:r>
                <a:rPr lang="en-US" sz="1600" dirty="0" smtClean="0">
                  <a:latin typeface="+mn-lt"/>
                  <a:ea typeface="ＭＳ Ｐゴシック" charset="-128"/>
                  <a:cs typeface="ＭＳ Ｐゴシック" charset="-128"/>
                </a:rPr>
                <a:t>Yoke Yourself</a:t>
              </a:r>
              <a:endParaRPr lang="en-US" sz="1600" dirty="0">
                <a:latin typeface="+mn-lt"/>
                <a:ea typeface="ＭＳ Ｐゴシック" charset="-128"/>
                <a:cs typeface="ＭＳ Ｐゴシック" charset="-128"/>
              </a:endParaRPr>
            </a:p>
          </p:txBody>
        </p:sp>
      </p:grpSp>
      <p:grpSp>
        <p:nvGrpSpPr>
          <p:cNvPr id="25" name="Group 24"/>
          <p:cNvGrpSpPr/>
          <p:nvPr/>
        </p:nvGrpSpPr>
        <p:grpSpPr>
          <a:xfrm>
            <a:off x="6011788" y="4718899"/>
            <a:ext cx="1905410" cy="647280"/>
            <a:chOff x="3151316" y="1799111"/>
            <a:chExt cx="1905410" cy="647280"/>
          </a:xfrm>
        </p:grpSpPr>
        <p:sp>
          <p:nvSpPr>
            <p:cNvPr id="2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7" name="TextBox 26"/>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God’s</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Passion</a:t>
              </a:r>
              <a:endParaRPr lang="en-US" sz="1600" dirty="0">
                <a:latin typeface="+mn-lt"/>
                <a:ea typeface="ＭＳ Ｐゴシック" charset="-128"/>
                <a:cs typeface="ＭＳ Ｐゴシック" charset="-128"/>
              </a:endParaRPr>
            </a:p>
          </p:txBody>
        </p:sp>
      </p:grpSp>
      <p:sp>
        <p:nvSpPr>
          <p:cNvPr id="37" name="Right Arrow 36"/>
          <p:cNvSpPr>
            <a:spLocks noChangeArrowheads="1"/>
          </p:cNvSpPr>
          <p:nvPr/>
        </p:nvSpPr>
        <p:spPr bwMode="auto">
          <a:xfrm rot="12993049">
            <a:off x="2775575" y="2727110"/>
            <a:ext cx="1007330" cy="22630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8" name="Right Arrow 37"/>
          <p:cNvSpPr>
            <a:spLocks noChangeArrowheads="1"/>
          </p:cNvSpPr>
          <p:nvPr/>
        </p:nvSpPr>
        <p:spPr bwMode="auto">
          <a:xfrm rot="8427808">
            <a:off x="2535554" y="4136887"/>
            <a:ext cx="1130335" cy="25095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Right Arrow 38"/>
          <p:cNvSpPr>
            <a:spLocks noChangeArrowheads="1"/>
          </p:cNvSpPr>
          <p:nvPr/>
        </p:nvSpPr>
        <p:spPr bwMode="auto">
          <a:xfrm rot="2150283">
            <a:off x="5199064" y="4055811"/>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Right Arrow 39"/>
          <p:cNvSpPr>
            <a:spLocks noChangeArrowheads="1"/>
          </p:cNvSpPr>
          <p:nvPr/>
        </p:nvSpPr>
        <p:spPr bwMode="auto">
          <a:xfrm rot="18960156">
            <a:off x="4970838" y="2692360"/>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69" name="Group 68"/>
          <p:cNvGrpSpPr/>
          <p:nvPr/>
        </p:nvGrpSpPr>
        <p:grpSpPr>
          <a:xfrm>
            <a:off x="3841596" y="1662779"/>
            <a:ext cx="927100" cy="831850"/>
            <a:chOff x="6243741" y="3779685"/>
            <a:chExt cx="927100" cy="831850"/>
          </a:xfrm>
        </p:grpSpPr>
        <p:sp>
          <p:nvSpPr>
            <p:cNvPr id="70" name="Oval 6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TextBox 70"/>
            <p:cNvSpPr txBox="1"/>
            <p:nvPr/>
          </p:nvSpPr>
          <p:spPr>
            <a:xfrm>
              <a:off x="6243741" y="3913035"/>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Gateways</a:t>
              </a:r>
              <a:r>
                <a:rPr lang="en-US" sz="1400" dirty="0">
                  <a:latin typeface="+mn-lt"/>
                  <a:ea typeface="ＭＳ Ｐゴシック" charset="-128"/>
                  <a:cs typeface="ＭＳ Ｐゴシック" charset="-128"/>
                </a:rPr>
                <a:t/>
              </a:r>
              <a:br>
                <a:rPr lang="en-US" sz="1400" dirty="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Spirit Body</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Soul</a:t>
              </a:r>
              <a:endParaRPr lang="en-US" sz="1400" dirty="0">
                <a:latin typeface="+mn-lt"/>
                <a:ea typeface="ＭＳ Ｐゴシック" charset="-128"/>
                <a:cs typeface="ＭＳ Ｐゴシック" charset="-128"/>
              </a:endParaRPr>
            </a:p>
          </p:txBody>
        </p:sp>
      </p:grpSp>
    </p:spTree>
    <p:extLst>
      <p:ext uri="{BB962C8B-B14F-4D97-AF65-F5344CB8AC3E}">
        <p14:creationId xmlns:p14="http://schemas.microsoft.com/office/powerpoint/2010/main" val="18046958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7812320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316774" y="541145"/>
            <a:ext cx="2206974" cy="989249"/>
            <a:chOff x="3301192" y="2191893"/>
            <a:chExt cx="1905410" cy="633112"/>
          </a:xfrm>
        </p:grpSpPr>
        <p:sp>
          <p:nvSpPr>
            <p:cNvPr id="8"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9" name="TextBox 8"/>
            <p:cNvSpPr txBox="1"/>
            <p:nvPr/>
          </p:nvSpPr>
          <p:spPr>
            <a:xfrm>
              <a:off x="3364103" y="2352627"/>
              <a:ext cx="1779585" cy="287366"/>
            </a:xfrm>
            <a:prstGeom prst="rect">
              <a:avLst/>
            </a:prstGeom>
            <a:noFill/>
          </p:spPr>
          <p:txBody>
            <a:bodyPr wrap="square" lIns="0" tIns="0" rIns="0" bIns="0">
              <a:noAutofit/>
            </a:bodyPr>
            <a:lstStyle/>
            <a:p>
              <a:pPr algn="ctr">
                <a:defRPr/>
              </a:pPr>
              <a:r>
                <a:rPr lang="en-US" sz="2800" dirty="0" smtClean="0">
                  <a:solidFill>
                    <a:prstClr val="black"/>
                  </a:solidFill>
                  <a:latin typeface="Calibri"/>
                  <a:ea typeface="ＭＳ Ｐゴシック" charset="-128"/>
                  <a:cs typeface="ＭＳ Ｐゴシック" charset="-128"/>
                </a:rPr>
                <a:t>House of God</a:t>
              </a:r>
              <a:endParaRPr lang="en-US" sz="2800" dirty="0">
                <a:solidFill>
                  <a:prstClr val="black"/>
                </a:solidFill>
                <a:latin typeface="Calibri"/>
                <a:ea typeface="ＭＳ Ｐゴシック" charset="-128"/>
                <a:cs typeface="ＭＳ Ｐゴシック" charset="-128"/>
              </a:endParaRPr>
            </a:p>
          </p:txBody>
        </p:sp>
      </p:grpSp>
      <p:grpSp>
        <p:nvGrpSpPr>
          <p:cNvPr id="10" name="Group 9"/>
          <p:cNvGrpSpPr/>
          <p:nvPr/>
        </p:nvGrpSpPr>
        <p:grpSpPr>
          <a:xfrm>
            <a:off x="6345221" y="4919197"/>
            <a:ext cx="2374433" cy="989327"/>
            <a:chOff x="3301192" y="2191893"/>
            <a:chExt cx="1905410" cy="633112"/>
          </a:xfrm>
        </p:grpSpPr>
        <p:sp>
          <p:nvSpPr>
            <p:cNvPr id="11"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2" name="TextBox 11"/>
            <p:cNvSpPr txBox="1"/>
            <p:nvPr/>
          </p:nvSpPr>
          <p:spPr>
            <a:xfrm>
              <a:off x="3301192" y="2234127"/>
              <a:ext cx="1865725" cy="393918"/>
            </a:xfrm>
            <a:prstGeom prst="rect">
              <a:avLst/>
            </a:prstGeom>
            <a:noFill/>
          </p:spPr>
          <p:txBody>
            <a:bodyPr wrap="square" lIns="0" tIns="0" rIns="0" bIns="0">
              <a:spAutoFit/>
            </a:bodyPr>
            <a:lstStyle/>
            <a:p>
              <a:pPr algn="ctr">
                <a:defRPr/>
              </a:pPr>
              <a:r>
                <a:rPr lang="en-US" sz="2000" dirty="0">
                  <a:ea typeface="ＭＳ Ｐゴシック" charset="-128"/>
                  <a:cs typeface="ＭＳ Ｐゴシック" charset="-128"/>
                </a:rPr>
                <a:t>Experience God’s </a:t>
              </a:r>
              <a:r>
                <a:rPr lang="en-US" sz="2000" dirty="0" smtClean="0">
                  <a:ea typeface="ＭＳ Ｐゴシック" charset="-128"/>
                  <a:cs typeface="ＭＳ Ｐゴシック" charset="-128"/>
                </a:rPr>
                <a:t>Presence</a:t>
              </a:r>
              <a:endParaRPr lang="en-US" sz="2000" dirty="0">
                <a:ea typeface="ＭＳ Ｐゴシック" charset="-128"/>
                <a:cs typeface="ＭＳ Ｐゴシック" charset="-128"/>
              </a:endParaRPr>
            </a:p>
          </p:txBody>
        </p:sp>
      </p:grpSp>
      <p:grpSp>
        <p:nvGrpSpPr>
          <p:cNvPr id="13" name="Group 12"/>
          <p:cNvGrpSpPr/>
          <p:nvPr/>
        </p:nvGrpSpPr>
        <p:grpSpPr>
          <a:xfrm>
            <a:off x="6435703" y="603075"/>
            <a:ext cx="2173978" cy="956684"/>
            <a:chOff x="3301192" y="2191893"/>
            <a:chExt cx="1922649" cy="633112"/>
          </a:xfrm>
        </p:grpSpPr>
        <p:sp>
          <p:nvSpPr>
            <p:cNvPr id="14"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r>
                <a:rPr lang="en-US" dirty="0" smtClean="0">
                  <a:ea typeface="ＭＳ Ｐゴシック" charset="-128"/>
                  <a:cs typeface="ＭＳ Ｐゴシック" charset="-128"/>
                </a:rPr>
                <a:t>Experience </a:t>
              </a:r>
              <a:r>
                <a:rPr lang="en-US" dirty="0">
                  <a:ea typeface="ＭＳ Ｐゴシック" charset="-128"/>
                  <a:cs typeface="ＭＳ Ｐゴシック" charset="-128"/>
                </a:rPr>
                <a:t>the River of life</a:t>
              </a:r>
            </a:p>
            <a:p>
              <a:pPr algn="ctr"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15" name="TextBox 14"/>
            <p:cNvSpPr txBox="1"/>
            <p:nvPr/>
          </p:nvSpPr>
          <p:spPr>
            <a:xfrm>
              <a:off x="3318431" y="2386243"/>
              <a:ext cx="1905410" cy="244416"/>
            </a:xfrm>
            <a:prstGeom prst="rect">
              <a:avLst/>
            </a:prstGeom>
            <a:noFill/>
          </p:spPr>
          <p:txBody>
            <a:bodyPr wrap="square" lIns="0" tIns="0" rIns="0" bIns="0" anchor="ctr" anchorCtr="0">
              <a:spAutoFit/>
            </a:bodyPr>
            <a:lstStyle/>
            <a:p>
              <a:pPr algn="ctr">
                <a:defRPr/>
              </a:pPr>
              <a:endParaRPr lang="en-US" sz="2400" dirty="0">
                <a:solidFill>
                  <a:prstClr val="black"/>
                </a:solidFill>
                <a:latin typeface="Calibri"/>
                <a:ea typeface="ＭＳ Ｐゴシック" charset="-128"/>
                <a:cs typeface="ＭＳ Ｐゴシック" charset="-128"/>
              </a:endParaRPr>
            </a:p>
          </p:txBody>
        </p:sp>
      </p:grpSp>
      <p:grpSp>
        <p:nvGrpSpPr>
          <p:cNvPr id="16" name="Group 15"/>
          <p:cNvGrpSpPr/>
          <p:nvPr/>
        </p:nvGrpSpPr>
        <p:grpSpPr>
          <a:xfrm>
            <a:off x="229067" y="5063180"/>
            <a:ext cx="2284238" cy="1004171"/>
            <a:chOff x="3301192" y="2191893"/>
            <a:chExt cx="1905411" cy="633112"/>
          </a:xfrm>
        </p:grpSpPr>
        <p:sp>
          <p:nvSpPr>
            <p:cNvPr id="17"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8" name="TextBox 17"/>
            <p:cNvSpPr txBox="1"/>
            <p:nvPr/>
          </p:nvSpPr>
          <p:spPr>
            <a:xfrm>
              <a:off x="3301193" y="2275591"/>
              <a:ext cx="1905410" cy="388095"/>
            </a:xfrm>
            <a:prstGeom prst="rect">
              <a:avLst/>
            </a:prstGeom>
            <a:noFill/>
          </p:spPr>
          <p:txBody>
            <a:bodyPr wrap="square" lIns="0" tIns="0" rIns="0" bIns="0">
              <a:spAutoFit/>
            </a:bodyPr>
            <a:lstStyle/>
            <a:p>
              <a:pPr algn="ctr">
                <a:defRPr/>
              </a:pPr>
              <a:r>
                <a:rPr lang="en-US" sz="2000" dirty="0">
                  <a:ea typeface="ＭＳ Ｐゴシック" charset="-128"/>
                  <a:cs typeface="ＭＳ Ｐゴシック" charset="-128"/>
                </a:rPr>
                <a:t>Experience God’s</a:t>
              </a:r>
              <a:br>
                <a:rPr lang="en-US" sz="2000" dirty="0">
                  <a:ea typeface="ＭＳ Ｐゴシック" charset="-128"/>
                  <a:cs typeface="ＭＳ Ｐゴシック" charset="-128"/>
                </a:rPr>
              </a:br>
              <a:r>
                <a:rPr lang="en-US" sz="2000" dirty="0">
                  <a:ea typeface="ＭＳ Ｐゴシック" charset="-128"/>
                  <a:cs typeface="ＭＳ Ｐゴシック" charset="-128"/>
                </a:rPr>
                <a:t>Passion</a:t>
              </a:r>
            </a:p>
          </p:txBody>
        </p:sp>
      </p:grpSp>
      <p:sp>
        <p:nvSpPr>
          <p:cNvPr id="21" name="Oval 20"/>
          <p:cNvSpPr/>
          <p:nvPr/>
        </p:nvSpPr>
        <p:spPr>
          <a:xfrm>
            <a:off x="3146568" y="2048400"/>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First Love</a:t>
            </a:r>
          </a:p>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Engaging our spirit</a:t>
            </a:r>
            <a:endParaRPr lang="en-GB" sz="2800" kern="0" dirty="0">
              <a:solidFill>
                <a:prstClr val="black"/>
              </a:solidFill>
              <a:latin typeface="Calibri"/>
              <a:ea typeface="ＭＳ Ｐゴシック" pitchFamily="-97" charset="-128"/>
              <a:cs typeface="ＭＳ Ｐゴシック" charset="-128"/>
            </a:endParaRPr>
          </a:p>
        </p:txBody>
      </p:sp>
      <p:sp>
        <p:nvSpPr>
          <p:cNvPr id="22" name="TextBox 21"/>
          <p:cNvSpPr txBox="1"/>
          <p:nvPr/>
        </p:nvSpPr>
        <p:spPr>
          <a:xfrm>
            <a:off x="316774" y="1866943"/>
            <a:ext cx="2263936" cy="954107"/>
          </a:xfrm>
          <a:prstGeom prst="rect">
            <a:avLst/>
          </a:prstGeom>
          <a:solidFill>
            <a:srgbClr val="00B0F0"/>
          </a:solidFill>
        </p:spPr>
        <p:txBody>
          <a:bodyPr wrap="square" rtlCol="0">
            <a:spAutoFit/>
          </a:bodyPr>
          <a:lstStyle/>
          <a:p>
            <a:pPr algn="ctr"/>
            <a:r>
              <a:rPr lang="en-GB" sz="2800" dirty="0" smtClean="0">
                <a:solidFill>
                  <a:prstClr val="black"/>
                </a:solidFill>
              </a:rPr>
              <a:t>JOURNEY </a:t>
            </a:r>
            <a:r>
              <a:rPr lang="en-GB" sz="2800" dirty="0" smtClean="0">
                <a:solidFill>
                  <a:prstClr val="black"/>
                </a:solidFill>
                <a:hlinkClick r:id="rId2" action="ppaction://hlinkpres?slideindex=1&amp;slidetitle="/>
              </a:rPr>
              <a:t>MAPS</a:t>
            </a:r>
            <a:endParaRPr lang="en-GB" sz="2800" dirty="0">
              <a:solidFill>
                <a:prstClr val="black"/>
              </a:solidFill>
            </a:endParaRPr>
          </a:p>
        </p:txBody>
      </p:sp>
      <p:sp>
        <p:nvSpPr>
          <p:cNvPr id="24" name="Notched Right Arrow 23"/>
          <p:cNvSpPr/>
          <p:nvPr/>
        </p:nvSpPr>
        <p:spPr>
          <a:xfrm>
            <a:off x="4018208" y="79229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Notched Right Arrow 24"/>
          <p:cNvSpPr/>
          <p:nvPr/>
        </p:nvSpPr>
        <p:spPr>
          <a:xfrm rot="5400000">
            <a:off x="6913922" y="3059962"/>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Notched Right Arrow 25"/>
          <p:cNvSpPr/>
          <p:nvPr/>
        </p:nvSpPr>
        <p:spPr>
          <a:xfrm rot="10800000">
            <a:off x="2844300" y="541386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Notched Right Arrow 26"/>
          <p:cNvSpPr/>
          <p:nvPr/>
        </p:nvSpPr>
        <p:spPr>
          <a:xfrm rot="16200000">
            <a:off x="843152" y="325398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72115941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House of God</a:t>
              </a:r>
            </a:p>
            <a:p>
              <a:pPr algn="ctr">
                <a:defRPr/>
              </a:pP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366272"/>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Gate of heaven</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619604"/>
            <a:ext cx="1676297" cy="738664"/>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God</a:t>
            </a:r>
          </a:p>
          <a:p>
            <a:pPr algn="ctr">
              <a:defRPr/>
            </a:pPr>
            <a:r>
              <a:rPr lang="en-US" sz="2400" dirty="0" smtClean="0">
                <a:ea typeface="ＭＳ Ｐゴシック" charset="-128"/>
                <a:cs typeface="ＭＳ Ｐゴシック" charset="-128"/>
              </a:rPr>
              <a:t>within</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712947" y="1635783"/>
            <a:ext cx="1197764" cy="1015663"/>
          </a:xfrm>
          <a:prstGeom prst="rect">
            <a:avLst/>
          </a:prstGeom>
        </p:spPr>
        <p:txBody>
          <a:bodyPr wrap="none">
            <a:spAutoFit/>
          </a:bodyPr>
          <a:lstStyle/>
          <a:p>
            <a:pPr algn="ctr">
              <a:defRPr/>
            </a:pPr>
            <a:r>
              <a:rPr lang="en-US" sz="2000" dirty="0" smtClean="0">
                <a:ea typeface="ＭＳ Ｐゴシック" charset="-128"/>
                <a:cs typeface="ＭＳ Ｐゴシック" charset="-128"/>
              </a:rPr>
              <a:t>Kingdom</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God</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Within</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1293057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800" dirty="0" smtClean="0"/>
              <a:t>Repenting - negative or positive? </a:t>
            </a:r>
          </a:p>
          <a:p>
            <a:r>
              <a:rPr lang="en-GB" sz="4800" dirty="0" smtClean="0"/>
              <a:t>Zealous passionate about it </a:t>
            </a:r>
            <a:r>
              <a:rPr lang="en-GB" sz="4800" dirty="0" smtClean="0"/>
              <a:t>how, why</a:t>
            </a:r>
            <a:r>
              <a:rPr lang="en-GB" sz="4800" dirty="0" smtClean="0"/>
              <a:t>?</a:t>
            </a:r>
          </a:p>
          <a:p>
            <a:r>
              <a:rPr lang="en-GB" sz="4800" dirty="0" smtClean="0"/>
              <a:t>Repentance </a:t>
            </a:r>
            <a:r>
              <a:rPr lang="en-GB" sz="4800" dirty="0" smtClean="0"/>
              <a:t> </a:t>
            </a:r>
            <a:r>
              <a:rPr lang="en-GB" sz="4800" dirty="0" smtClean="0"/>
              <a:t>means to change our mind to turn</a:t>
            </a:r>
          </a:p>
          <a:p>
            <a:r>
              <a:rPr lang="en-GB" sz="4800" dirty="0"/>
              <a:t>T</a:t>
            </a:r>
            <a:r>
              <a:rPr lang="en-GB" sz="4800" dirty="0" smtClean="0"/>
              <a:t>o turn and follow Him into relationship and transformation into His </a:t>
            </a:r>
            <a:r>
              <a:rPr lang="en-GB" sz="4800" dirty="0" smtClean="0"/>
              <a:t>image that His love brings</a:t>
            </a:r>
            <a:endParaRPr lang="en-GB" sz="4800" dirty="0" smtClean="0"/>
          </a:p>
          <a:p>
            <a:endParaRPr lang="en-GB" sz="4400" dirty="0"/>
          </a:p>
        </p:txBody>
      </p:sp>
    </p:spTree>
    <p:extLst>
      <p:ext uri="{BB962C8B-B14F-4D97-AF65-F5344CB8AC3E}">
        <p14:creationId xmlns:p14="http://schemas.microsoft.com/office/powerpoint/2010/main" val="239997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05515" y="2412620"/>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River of life</a:t>
              </a: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3386851" y="1210812"/>
            <a:ext cx="1677600" cy="1677600"/>
            <a:chOff x="3460317" y="463506"/>
            <a:chExt cx="927100" cy="831850"/>
          </a:xfrm>
        </p:grpSpPr>
        <p:sp>
          <p:nvSpPr>
            <p:cNvPr id="22" name="Oval 21"/>
            <p:cNvSpPr>
              <a:spLocks noChangeArrowheads="1"/>
            </p:cNvSpPr>
            <p:nvPr/>
          </p:nvSpPr>
          <p:spPr bwMode="auto">
            <a:xfrm>
              <a:off x="3555567"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3460317" y="686373"/>
              <a:ext cx="927100" cy="366272"/>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Engaging</a:t>
              </a:r>
              <a:br>
                <a:rPr lang="en-US" sz="2400" dirty="0" smtClean="0">
                  <a:latin typeface="+mn-lt"/>
                  <a:ea typeface="ＭＳ Ｐゴシック" charset="-128"/>
                  <a:cs typeface="ＭＳ Ｐゴシック" charset="-128"/>
                </a:rPr>
              </a:br>
              <a:r>
                <a:rPr lang="en-US" sz="2400" dirty="0" smtClean="0">
                  <a:latin typeface="+mn-lt"/>
                  <a:ea typeface="ＭＳ Ｐゴシック" charset="-128"/>
                  <a:cs typeface="ＭＳ Ｐゴシック" charset="-128"/>
                </a:rPr>
                <a:t>The river</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6059259" y="1230378"/>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lIns="0" tIns="0" rIns="0" bIns="0" anchor="ctr">
            <a:normAutofit/>
          </a:bodyPr>
          <a:lstStyle/>
          <a:p>
            <a:pPr algn="ctr">
              <a:defRPr/>
            </a:pPr>
            <a:r>
              <a:rPr lang="en-US" sz="2000" dirty="0" smtClean="0">
                <a:latin typeface="+mn-lt"/>
                <a:ea typeface="+mn-ea"/>
              </a:rPr>
              <a:t>Engaging</a:t>
            </a:r>
            <a:br>
              <a:rPr lang="en-US" sz="2000" dirty="0" smtClean="0">
                <a:latin typeface="+mn-lt"/>
                <a:ea typeface="+mn-ea"/>
              </a:rPr>
            </a:br>
            <a:r>
              <a:rPr lang="en-US" sz="2000" dirty="0" smtClean="0">
                <a:latin typeface="+mn-lt"/>
                <a:ea typeface="+mn-ea"/>
              </a:rPr>
              <a:t>Holy Spirit </a:t>
            </a:r>
            <a:endParaRPr lang="en-US" sz="2000" dirty="0">
              <a:latin typeface="+mn-lt"/>
              <a:ea typeface="+mn-ea"/>
            </a:endParaRPr>
          </a:p>
        </p:txBody>
      </p:sp>
      <p:sp>
        <p:nvSpPr>
          <p:cNvPr id="26" name="TextBox 25"/>
          <p:cNvSpPr txBox="1"/>
          <p:nvPr/>
        </p:nvSpPr>
        <p:spPr>
          <a:xfrm>
            <a:off x="559088" y="1475604"/>
            <a:ext cx="1676297" cy="1107996"/>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Drinking</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living</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Water</a:t>
            </a: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519503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Seat of Government</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183136"/>
            </a:xfrm>
            <a:prstGeom prst="rect">
              <a:avLst/>
            </a:prstGeom>
            <a:noFill/>
          </p:spPr>
          <p:txBody>
            <a:bodyPr lIns="0" tIns="0" rIns="0" bIns="0">
              <a:spAutoFit/>
            </a:bodyPr>
            <a:lstStyle/>
            <a:p>
              <a:pPr algn="ctr">
                <a:defRPr/>
              </a:pPr>
              <a:r>
                <a:rPr lang="en-US" sz="2400" dirty="0" err="1" smtClean="0">
                  <a:latin typeface="+mn-lt"/>
                  <a:ea typeface="ＭＳ Ｐゴシック" charset="-128"/>
                  <a:cs typeface="ＭＳ Ｐゴシック" charset="-128"/>
                </a:rPr>
                <a:t>Sonship</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619604"/>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Lordship</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726574" y="1541780"/>
            <a:ext cx="1170513" cy="400110"/>
          </a:xfrm>
          <a:prstGeom prst="rect">
            <a:avLst/>
          </a:prstGeom>
        </p:spPr>
        <p:txBody>
          <a:bodyPr wrap="none">
            <a:spAutoFit/>
          </a:bodyPr>
          <a:lstStyle/>
          <a:p>
            <a:pPr algn="ctr">
              <a:defRPr/>
            </a:pPr>
            <a:r>
              <a:rPr lang="en-US" sz="2000" dirty="0" smtClean="0">
                <a:ea typeface="ＭＳ Ｐゴシック" charset="-128"/>
                <a:cs typeface="ＭＳ Ｐゴシック" charset="-128"/>
              </a:rPr>
              <a:t>Kingship</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76275040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23978" y="2363582"/>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Yoke of Jesus</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40188" y="1210812"/>
            <a:ext cx="1677600" cy="1677600"/>
            <a:chOff x="5037170"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37170" y="823255"/>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Surrender</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804270"/>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Rest</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806723" y="1849557"/>
            <a:ext cx="1010213" cy="400110"/>
          </a:xfrm>
          <a:prstGeom prst="rect">
            <a:avLst/>
          </a:prstGeom>
        </p:spPr>
        <p:txBody>
          <a:bodyPr wrap="none">
            <a:spAutoFit/>
          </a:bodyPr>
          <a:lstStyle/>
          <a:p>
            <a:pPr algn="ctr">
              <a:defRPr/>
            </a:pPr>
            <a:r>
              <a:rPr lang="en-US" sz="2000" dirty="0" smtClean="0">
                <a:ea typeface="ＭＳ Ｐゴシック" charset="-128"/>
                <a:cs typeface="ＭＳ Ｐゴシック" charset="-128"/>
              </a:rPr>
              <a:t>Identity</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343522935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p:cNvGrpSpPr/>
          <p:nvPr/>
        </p:nvGrpSpPr>
        <p:grpSpPr>
          <a:xfrm>
            <a:off x="826420" y="1847349"/>
            <a:ext cx="1905410" cy="647280"/>
            <a:chOff x="3151316" y="1799111"/>
            <a:chExt cx="1905410" cy="647280"/>
          </a:xfrm>
        </p:grpSpPr>
        <p:sp>
          <p:nvSpPr>
            <p:cNvPr id="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8" name="TextBox 7"/>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the River of life</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3153109" y="2795498"/>
            <a:ext cx="2300556" cy="1447663"/>
            <a:chOff x="3153109" y="3024386"/>
            <a:chExt cx="1901825" cy="1076325"/>
          </a:xfrm>
        </p:grpSpPr>
        <p:sp>
          <p:nvSpPr>
            <p:cNvPr id="5" name="Diamond 4"/>
            <p:cNvSpPr>
              <a:spLocks noChangeArrowheads="1"/>
            </p:cNvSpPr>
            <p:nvPr/>
          </p:nvSpPr>
          <p:spPr bwMode="auto">
            <a:xfrm>
              <a:off x="3153109" y="3024386"/>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TextBox 6"/>
            <p:cNvSpPr txBox="1"/>
            <p:nvPr/>
          </p:nvSpPr>
          <p:spPr>
            <a:xfrm>
              <a:off x="3722268" y="3197898"/>
              <a:ext cx="759920" cy="18306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Rev 3:20</a:t>
              </a:r>
              <a:endParaRPr lang="en-US" sz="1600" dirty="0">
                <a:latin typeface="+mn-lt"/>
                <a:ea typeface="ＭＳ Ｐゴシック" charset="-128"/>
                <a:cs typeface="ＭＳ Ｐゴシック" charset="-128"/>
              </a:endParaRPr>
            </a:p>
          </p:txBody>
        </p:sp>
        <p:sp>
          <p:nvSpPr>
            <p:cNvPr id="9" name="TextBox 8"/>
            <p:cNvSpPr txBox="1"/>
            <p:nvPr/>
          </p:nvSpPr>
          <p:spPr>
            <a:xfrm>
              <a:off x="3385677" y="3403428"/>
              <a:ext cx="1436687" cy="411893"/>
            </a:xfrm>
            <a:prstGeom prst="rect">
              <a:avLst/>
            </a:prstGeom>
            <a:noFill/>
          </p:spPr>
          <p:txBody>
            <a:bodyPr lIns="0" tIns="0" rIns="0" bIns="0">
              <a:spAutoFit/>
            </a:bodyPr>
            <a:lstStyle/>
            <a:p>
              <a:pPr algn="ctr">
                <a:defRPr/>
              </a:pPr>
              <a:r>
                <a:rPr lang="en-US" dirty="0" smtClean="0">
                  <a:latin typeface="+mn-lt"/>
                  <a:ea typeface="ＭＳ Ｐゴシック" charset="-128"/>
                  <a:cs typeface="ＭＳ Ｐゴシック" charset="-128"/>
                </a:rPr>
                <a:t>Opening First Love Gate</a:t>
              </a:r>
              <a:endParaRPr lang="en-US" dirty="0">
                <a:latin typeface="+mn-lt"/>
                <a:ea typeface="ＭＳ Ｐゴシック" charset="-128"/>
                <a:cs typeface="ＭＳ Ｐゴシック" charset="-128"/>
              </a:endParaRPr>
            </a:p>
          </p:txBody>
        </p:sp>
      </p:grpSp>
      <p:grpSp>
        <p:nvGrpSpPr>
          <p:cNvPr id="21" name="Group 20"/>
          <p:cNvGrpSpPr/>
          <p:nvPr/>
        </p:nvGrpSpPr>
        <p:grpSpPr>
          <a:xfrm>
            <a:off x="5917214" y="1707060"/>
            <a:ext cx="1905410" cy="647280"/>
            <a:chOff x="826420" y="5011287"/>
            <a:chExt cx="1905410" cy="647280"/>
          </a:xfrm>
        </p:grpSpPr>
        <p:sp>
          <p:nvSpPr>
            <p:cNvPr id="10" name="Rektangel 101"/>
            <p:cNvSpPr>
              <a:spLocks noChangeArrowheads="1"/>
            </p:cNvSpPr>
            <p:nvPr/>
          </p:nvSpPr>
          <p:spPr bwMode="auto">
            <a:xfrm>
              <a:off x="826420" y="501128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 name="TextBox 10"/>
            <p:cNvSpPr txBox="1"/>
            <p:nvPr/>
          </p:nvSpPr>
          <p:spPr>
            <a:xfrm>
              <a:off x="940966" y="5042539"/>
              <a:ext cx="1676318"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grpSp>
        <p:nvGrpSpPr>
          <p:cNvPr id="17" name="Group 16"/>
          <p:cNvGrpSpPr/>
          <p:nvPr/>
        </p:nvGrpSpPr>
        <p:grpSpPr>
          <a:xfrm>
            <a:off x="337953" y="5799950"/>
            <a:ext cx="927100" cy="831850"/>
            <a:chOff x="6238979" y="2542046"/>
            <a:chExt cx="927100" cy="831850"/>
          </a:xfrm>
        </p:grpSpPr>
        <p:sp>
          <p:nvSpPr>
            <p:cNvPr id="12" name="Oval 11"/>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3" name="TextBox 12"/>
            <p:cNvSpPr txBox="1"/>
            <p:nvPr/>
          </p:nvSpPr>
          <p:spPr>
            <a:xfrm>
              <a:off x="6238979" y="2634805"/>
              <a:ext cx="927100" cy="646331"/>
            </a:xfrm>
            <a:prstGeom prst="rect">
              <a:avLst/>
            </a:prstGeom>
            <a:noFill/>
          </p:spPr>
          <p:txBody>
            <a:bodyPr lIns="0" tIns="0" rIns="0" bIns="0">
              <a:spAutoFit/>
            </a:bodyPr>
            <a:lstStyle/>
            <a:p>
              <a:pPr algn="ctr">
                <a:defRPr/>
              </a:pPr>
              <a:r>
                <a:rPr lang="en-US" sz="1400" dirty="0">
                  <a:latin typeface="+mn-lt"/>
                  <a:ea typeface="ＭＳ Ｐゴシック" charset="-128"/>
                  <a:cs typeface="ＭＳ Ｐゴシック" charset="-128"/>
                </a:rPr>
                <a:t>Matt 11</a:t>
              </a:r>
            </a:p>
            <a:p>
              <a:pPr algn="ctr">
                <a:defRPr/>
              </a:pPr>
              <a:r>
                <a:rPr lang="en-US" sz="1400" dirty="0" smtClean="0">
                  <a:latin typeface="+mn-lt"/>
                  <a:ea typeface="ＭＳ Ｐゴシック" charset="-128"/>
                  <a:cs typeface="ＭＳ Ｐゴシック" charset="-128"/>
                </a:rPr>
                <a:t>Yoked to Jesus</a:t>
              </a:r>
              <a:endParaRPr lang="en-US" sz="1400" dirty="0">
                <a:latin typeface="+mn-lt"/>
                <a:ea typeface="ＭＳ Ｐゴシック" charset="-128"/>
                <a:cs typeface="ＭＳ Ｐゴシック" charset="-128"/>
              </a:endParaRPr>
            </a:p>
          </p:txBody>
        </p:sp>
      </p:grpSp>
      <p:grpSp>
        <p:nvGrpSpPr>
          <p:cNvPr id="22" name="Group 21"/>
          <p:cNvGrpSpPr/>
          <p:nvPr/>
        </p:nvGrpSpPr>
        <p:grpSpPr>
          <a:xfrm>
            <a:off x="633488" y="4711726"/>
            <a:ext cx="1905410" cy="647280"/>
            <a:chOff x="3151316" y="1799111"/>
            <a:chExt cx="1905410" cy="647280"/>
          </a:xfrm>
        </p:grpSpPr>
        <p:sp>
          <p:nvSpPr>
            <p:cNvPr id="23"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Surrender</a:t>
              </a:r>
            </a:p>
            <a:p>
              <a:pPr algn="ctr">
                <a:defRPr/>
              </a:pPr>
              <a:r>
                <a:rPr lang="en-US" sz="1600" dirty="0" smtClean="0">
                  <a:latin typeface="+mn-lt"/>
                  <a:ea typeface="ＭＳ Ｐゴシック" charset="-128"/>
                  <a:cs typeface="ＭＳ Ｐゴシック" charset="-128"/>
                </a:rPr>
                <a:t>Yoke Yourself</a:t>
              </a:r>
              <a:endParaRPr lang="en-US" sz="1600" dirty="0">
                <a:latin typeface="+mn-lt"/>
                <a:ea typeface="ＭＳ Ｐゴシック" charset="-128"/>
                <a:cs typeface="ＭＳ Ｐゴシック" charset="-128"/>
              </a:endParaRPr>
            </a:p>
          </p:txBody>
        </p:sp>
      </p:grpSp>
      <p:grpSp>
        <p:nvGrpSpPr>
          <p:cNvPr id="25" name="Group 24"/>
          <p:cNvGrpSpPr/>
          <p:nvPr/>
        </p:nvGrpSpPr>
        <p:grpSpPr>
          <a:xfrm>
            <a:off x="6011788" y="4718899"/>
            <a:ext cx="1905410" cy="647280"/>
            <a:chOff x="3151316" y="1799111"/>
            <a:chExt cx="1905410" cy="647280"/>
          </a:xfrm>
        </p:grpSpPr>
        <p:sp>
          <p:nvSpPr>
            <p:cNvPr id="2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7" name="TextBox 26"/>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God’s</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Passion</a:t>
              </a:r>
              <a:endParaRPr lang="en-US" sz="1600" dirty="0">
                <a:latin typeface="+mn-lt"/>
                <a:ea typeface="ＭＳ Ｐゴシック" charset="-128"/>
                <a:cs typeface="ＭＳ Ｐゴシック" charset="-128"/>
              </a:endParaRPr>
            </a:p>
          </p:txBody>
        </p:sp>
      </p:grpSp>
      <p:grpSp>
        <p:nvGrpSpPr>
          <p:cNvPr id="68" name="Group 67"/>
          <p:cNvGrpSpPr/>
          <p:nvPr/>
        </p:nvGrpSpPr>
        <p:grpSpPr>
          <a:xfrm>
            <a:off x="5738597" y="341480"/>
            <a:ext cx="2969946" cy="841242"/>
            <a:chOff x="407010" y="5700795"/>
            <a:chExt cx="2969946" cy="841242"/>
          </a:xfrm>
        </p:grpSpPr>
        <p:grpSp>
          <p:nvGrpSpPr>
            <p:cNvPr id="18" name="Group 17"/>
            <p:cNvGrpSpPr/>
            <p:nvPr/>
          </p:nvGrpSpPr>
          <p:grpSpPr>
            <a:xfrm>
              <a:off x="407010" y="5710187"/>
              <a:ext cx="927100" cy="831850"/>
              <a:chOff x="6243741" y="3779685"/>
              <a:chExt cx="927100" cy="831850"/>
            </a:xfrm>
          </p:grpSpPr>
          <p:sp>
            <p:nvSpPr>
              <p:cNvPr id="14" name="Oval 13"/>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5" name="TextBox 14"/>
              <p:cNvSpPr txBox="1"/>
              <p:nvPr/>
            </p:nvSpPr>
            <p:spPr>
              <a:xfrm>
                <a:off x="6243741" y="404729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 Love</a:t>
                </a:r>
                <a:endParaRPr lang="en-US" sz="1400" dirty="0">
                  <a:latin typeface="+mn-lt"/>
                  <a:ea typeface="ＭＳ Ｐゴシック" charset="-128"/>
                  <a:cs typeface="ＭＳ Ｐゴシック" charset="-128"/>
                </a:endParaRPr>
              </a:p>
            </p:txBody>
          </p:sp>
        </p:grpSp>
        <p:grpSp>
          <p:nvGrpSpPr>
            <p:cNvPr id="28" name="Group 27"/>
            <p:cNvGrpSpPr/>
            <p:nvPr/>
          </p:nvGrpSpPr>
          <p:grpSpPr>
            <a:xfrm>
              <a:off x="2449856" y="5700795"/>
              <a:ext cx="927100" cy="831850"/>
              <a:chOff x="6286604" y="3779685"/>
              <a:chExt cx="927100" cy="831850"/>
            </a:xfrm>
          </p:grpSpPr>
          <p:sp>
            <p:nvSpPr>
              <p:cNvPr id="29" name="Oval 28"/>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TextBox 29"/>
              <p:cNvSpPr txBox="1"/>
              <p:nvPr/>
            </p:nvSpPr>
            <p:spPr>
              <a:xfrm>
                <a:off x="6286604" y="401681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Peace</a:t>
                </a:r>
                <a:endParaRPr lang="en-US" sz="1400" dirty="0">
                  <a:latin typeface="+mn-lt"/>
                  <a:ea typeface="ＭＳ Ｐゴシック" charset="-128"/>
                  <a:cs typeface="ＭＳ Ｐゴシック" charset="-128"/>
                </a:endParaRPr>
              </a:p>
            </p:txBody>
          </p:sp>
        </p:grpSp>
        <p:grpSp>
          <p:nvGrpSpPr>
            <p:cNvPr id="31" name="Group 30"/>
            <p:cNvGrpSpPr/>
            <p:nvPr/>
          </p:nvGrpSpPr>
          <p:grpSpPr>
            <a:xfrm>
              <a:off x="1405335" y="5710187"/>
              <a:ext cx="927100" cy="831850"/>
              <a:chOff x="6238979" y="3779685"/>
              <a:chExt cx="927100" cy="831850"/>
            </a:xfrm>
          </p:grpSpPr>
          <p:sp>
            <p:nvSpPr>
              <p:cNvPr id="32" name="Oval 31"/>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3" name="TextBox 32"/>
              <p:cNvSpPr txBox="1"/>
              <p:nvPr/>
            </p:nvSpPr>
            <p:spPr>
              <a:xfrm>
                <a:off x="6238979" y="396741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Joy</a:t>
                </a:r>
                <a:endParaRPr lang="en-US" sz="1400" dirty="0">
                  <a:latin typeface="+mn-lt"/>
                  <a:ea typeface="ＭＳ Ｐゴシック" charset="-128"/>
                  <a:cs typeface="ＭＳ Ｐゴシック" charset="-128"/>
                </a:endParaRPr>
              </a:p>
            </p:txBody>
          </p:sp>
        </p:grpSp>
      </p:grpSp>
      <p:grpSp>
        <p:nvGrpSpPr>
          <p:cNvPr id="34" name="Group 33"/>
          <p:cNvGrpSpPr/>
          <p:nvPr/>
        </p:nvGrpSpPr>
        <p:grpSpPr>
          <a:xfrm>
            <a:off x="1383315" y="5799949"/>
            <a:ext cx="927100" cy="831850"/>
            <a:chOff x="6205299" y="2542046"/>
            <a:chExt cx="927100" cy="831850"/>
          </a:xfrm>
        </p:grpSpPr>
        <p:sp>
          <p:nvSpPr>
            <p:cNvPr id="35" name="Oval 34"/>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6" name="TextBox 35"/>
            <p:cNvSpPr txBox="1"/>
            <p:nvPr/>
          </p:nvSpPr>
          <p:spPr>
            <a:xfrm>
              <a:off x="6205299" y="274252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Jesus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is Lord</a:t>
              </a:r>
              <a:endParaRPr lang="en-US" sz="1400" dirty="0">
                <a:latin typeface="+mn-lt"/>
                <a:ea typeface="ＭＳ Ｐゴシック" charset="-128"/>
                <a:cs typeface="ＭＳ Ｐゴシック" charset="-128"/>
              </a:endParaRPr>
            </a:p>
          </p:txBody>
        </p:sp>
      </p:grpSp>
      <p:sp>
        <p:nvSpPr>
          <p:cNvPr id="37" name="Right Arrow 36"/>
          <p:cNvSpPr>
            <a:spLocks noChangeArrowheads="1"/>
          </p:cNvSpPr>
          <p:nvPr/>
        </p:nvSpPr>
        <p:spPr bwMode="auto">
          <a:xfrm rot="12993049">
            <a:off x="2775575" y="2727110"/>
            <a:ext cx="1007330" cy="22630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8" name="Right Arrow 37"/>
          <p:cNvSpPr>
            <a:spLocks noChangeArrowheads="1"/>
          </p:cNvSpPr>
          <p:nvPr/>
        </p:nvSpPr>
        <p:spPr bwMode="auto">
          <a:xfrm rot="8427808">
            <a:off x="2535554" y="4136887"/>
            <a:ext cx="1130335" cy="25095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Right Arrow 38"/>
          <p:cNvSpPr>
            <a:spLocks noChangeArrowheads="1"/>
          </p:cNvSpPr>
          <p:nvPr/>
        </p:nvSpPr>
        <p:spPr bwMode="auto">
          <a:xfrm rot="2150283">
            <a:off x="5199064" y="4055811"/>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Right Arrow 39"/>
          <p:cNvSpPr>
            <a:spLocks noChangeArrowheads="1"/>
          </p:cNvSpPr>
          <p:nvPr/>
        </p:nvSpPr>
        <p:spPr bwMode="auto">
          <a:xfrm rot="18960156">
            <a:off x="4970838" y="2692360"/>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41" name="Group 40"/>
          <p:cNvGrpSpPr/>
          <p:nvPr/>
        </p:nvGrpSpPr>
        <p:grpSpPr>
          <a:xfrm>
            <a:off x="358057" y="542271"/>
            <a:ext cx="927100" cy="831850"/>
            <a:chOff x="6243741" y="3779685"/>
            <a:chExt cx="927100" cy="831850"/>
          </a:xfrm>
        </p:grpSpPr>
        <p:sp>
          <p:nvSpPr>
            <p:cNvPr id="42" name="Oval 41"/>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TextBox 42"/>
            <p:cNvSpPr txBox="1"/>
            <p:nvPr/>
          </p:nvSpPr>
          <p:spPr>
            <a:xfrm>
              <a:off x="6243741" y="3872444"/>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Drink</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Living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Water</a:t>
              </a:r>
              <a:endParaRPr lang="en-US" sz="1400" dirty="0">
                <a:latin typeface="+mn-lt"/>
                <a:ea typeface="ＭＳ Ｐゴシック" charset="-128"/>
                <a:cs typeface="ＭＳ Ｐゴシック" charset="-128"/>
              </a:endParaRPr>
            </a:p>
          </p:txBody>
        </p:sp>
      </p:grpSp>
      <p:grpSp>
        <p:nvGrpSpPr>
          <p:cNvPr id="44" name="Group 43"/>
          <p:cNvGrpSpPr/>
          <p:nvPr/>
        </p:nvGrpSpPr>
        <p:grpSpPr>
          <a:xfrm>
            <a:off x="2358040" y="532879"/>
            <a:ext cx="927100" cy="831850"/>
            <a:chOff x="6243741" y="3779685"/>
            <a:chExt cx="927100" cy="831850"/>
          </a:xfrm>
        </p:grpSpPr>
        <p:sp>
          <p:nvSpPr>
            <p:cNvPr id="45" name="Oval 44"/>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6" name="TextBox 45"/>
            <p:cNvSpPr txBox="1"/>
            <p:nvPr/>
          </p:nvSpPr>
          <p:spPr>
            <a:xfrm>
              <a:off x="6243741" y="391303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Get in</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 the river</a:t>
              </a:r>
              <a:endParaRPr lang="en-US" sz="1400" dirty="0">
                <a:latin typeface="+mn-lt"/>
                <a:ea typeface="ＭＳ Ｐゴシック" charset="-128"/>
                <a:cs typeface="ＭＳ Ｐゴシック" charset="-128"/>
              </a:endParaRPr>
            </a:p>
          </p:txBody>
        </p:sp>
      </p:grpSp>
      <p:grpSp>
        <p:nvGrpSpPr>
          <p:cNvPr id="47" name="Group 46"/>
          <p:cNvGrpSpPr/>
          <p:nvPr/>
        </p:nvGrpSpPr>
        <p:grpSpPr>
          <a:xfrm>
            <a:off x="1356382" y="542271"/>
            <a:ext cx="927100" cy="831850"/>
            <a:chOff x="6238979" y="3779685"/>
            <a:chExt cx="927100" cy="831850"/>
          </a:xfrm>
        </p:grpSpPr>
        <p:sp>
          <p:nvSpPr>
            <p:cNvPr id="48" name="Oval 47"/>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9" name="TextBox 48"/>
            <p:cNvSpPr txBox="1"/>
            <p:nvPr/>
          </p:nvSpPr>
          <p:spPr>
            <a:xfrm>
              <a:off x="6238979" y="3901658"/>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Engage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Source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Life</a:t>
              </a:r>
              <a:endParaRPr lang="en-US" sz="1400" dirty="0">
                <a:latin typeface="+mn-lt"/>
                <a:ea typeface="ＭＳ Ｐゴシック" charset="-128"/>
                <a:cs typeface="ＭＳ Ｐゴシック" charset="-128"/>
              </a:endParaRPr>
            </a:p>
          </p:txBody>
        </p:sp>
      </p:grpSp>
      <p:grpSp>
        <p:nvGrpSpPr>
          <p:cNvPr id="59" name="Group 58"/>
          <p:cNvGrpSpPr/>
          <p:nvPr/>
        </p:nvGrpSpPr>
        <p:grpSpPr>
          <a:xfrm>
            <a:off x="5453665" y="5719579"/>
            <a:ext cx="927100" cy="831850"/>
            <a:chOff x="6243741" y="3779685"/>
            <a:chExt cx="927100" cy="831850"/>
          </a:xfrm>
        </p:grpSpPr>
        <p:sp>
          <p:nvSpPr>
            <p:cNvPr id="60" name="Oval 5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1" name="TextBox 60"/>
            <p:cNvSpPr txBox="1"/>
            <p:nvPr/>
          </p:nvSpPr>
          <p:spPr>
            <a:xfrm>
              <a:off x="6243741" y="395281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 Affirming</a:t>
              </a:r>
              <a:endParaRPr lang="en-US" sz="1400" dirty="0">
                <a:latin typeface="+mn-lt"/>
                <a:ea typeface="ＭＳ Ｐゴシック" charset="-128"/>
                <a:cs typeface="ＭＳ Ｐゴシック" charset="-128"/>
              </a:endParaRPr>
            </a:p>
          </p:txBody>
        </p:sp>
      </p:grpSp>
      <p:grpSp>
        <p:nvGrpSpPr>
          <p:cNvPr id="62" name="Group 61"/>
          <p:cNvGrpSpPr/>
          <p:nvPr/>
        </p:nvGrpSpPr>
        <p:grpSpPr>
          <a:xfrm>
            <a:off x="7453648" y="5710187"/>
            <a:ext cx="927100" cy="831850"/>
            <a:chOff x="6243741" y="3779685"/>
            <a:chExt cx="927100" cy="831850"/>
          </a:xfrm>
        </p:grpSpPr>
        <p:sp>
          <p:nvSpPr>
            <p:cNvPr id="63" name="Oval 62"/>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4" name="TextBox 63"/>
            <p:cNvSpPr txBox="1"/>
            <p:nvPr/>
          </p:nvSpPr>
          <p:spPr>
            <a:xfrm>
              <a:off x="6243741" y="391303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Approval</a:t>
              </a:r>
              <a:endParaRPr lang="en-US" sz="1400" dirty="0">
                <a:latin typeface="+mn-lt"/>
                <a:ea typeface="ＭＳ Ｐゴシック" charset="-128"/>
                <a:cs typeface="ＭＳ Ｐゴシック" charset="-128"/>
              </a:endParaRPr>
            </a:p>
          </p:txBody>
        </p:sp>
      </p:grpSp>
      <p:grpSp>
        <p:nvGrpSpPr>
          <p:cNvPr id="65" name="Group 64"/>
          <p:cNvGrpSpPr/>
          <p:nvPr/>
        </p:nvGrpSpPr>
        <p:grpSpPr>
          <a:xfrm>
            <a:off x="6482820" y="5719579"/>
            <a:ext cx="927100" cy="831850"/>
            <a:chOff x="6269809" y="3779685"/>
            <a:chExt cx="927100" cy="831850"/>
          </a:xfrm>
        </p:grpSpPr>
        <p:sp>
          <p:nvSpPr>
            <p:cNvPr id="66" name="Oval 65"/>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7" name="TextBox 66"/>
            <p:cNvSpPr txBox="1"/>
            <p:nvPr/>
          </p:nvSpPr>
          <p:spPr>
            <a:xfrm>
              <a:off x="6269809" y="3936465"/>
              <a:ext cx="927100" cy="585006"/>
            </a:xfrm>
            <a:prstGeom prst="rect">
              <a:avLst/>
            </a:prstGeom>
            <a:noFill/>
          </p:spPr>
          <p:txBody>
            <a:bodyPr lIns="0" tIns="0" rIns="0" bIns="0">
              <a:norm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Acceptance</a:t>
              </a:r>
              <a:endParaRPr lang="en-US" sz="1400" dirty="0">
                <a:latin typeface="+mn-lt"/>
                <a:ea typeface="ＭＳ Ｐゴシック" charset="-128"/>
                <a:cs typeface="ＭＳ Ｐゴシック" charset="-128"/>
              </a:endParaRPr>
            </a:p>
          </p:txBody>
        </p:sp>
      </p:grpSp>
      <p:grpSp>
        <p:nvGrpSpPr>
          <p:cNvPr id="56" name="Group 55"/>
          <p:cNvGrpSpPr/>
          <p:nvPr/>
        </p:nvGrpSpPr>
        <p:grpSpPr>
          <a:xfrm>
            <a:off x="2507337" y="5796420"/>
            <a:ext cx="927100" cy="831850"/>
            <a:chOff x="6252924" y="2542046"/>
            <a:chExt cx="927100" cy="831850"/>
          </a:xfrm>
        </p:grpSpPr>
        <p:sp>
          <p:nvSpPr>
            <p:cNvPr id="57" name="Oval 56"/>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8" name="TextBox 57"/>
            <p:cNvSpPr txBox="1"/>
            <p:nvPr/>
          </p:nvSpPr>
          <p:spPr>
            <a:xfrm>
              <a:off x="6252924" y="2742526"/>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3</a:t>
              </a:r>
              <a:r>
                <a:rPr lang="en-US" sz="1400" baseline="30000" dirty="0" smtClean="0">
                  <a:latin typeface="+mn-lt"/>
                  <a:ea typeface="ＭＳ Ｐゴシック" charset="-128"/>
                  <a:cs typeface="ＭＳ Ｐゴシック" charset="-128"/>
                </a:rPr>
                <a:t>rd</a:t>
              </a:r>
              <a:r>
                <a:rPr lang="en-US" sz="1400" dirty="0" smtClean="0">
                  <a:latin typeface="+mn-lt"/>
                  <a:ea typeface="ＭＳ Ｐゴシック" charset="-128"/>
                  <a:cs typeface="ＭＳ Ｐゴシック" charset="-128"/>
                </a:rPr>
                <a:t> DNA</a:t>
              </a:r>
            </a:p>
            <a:p>
              <a:pPr algn="ctr">
                <a:defRPr/>
              </a:pPr>
              <a:r>
                <a:rPr lang="en-US" sz="1400" dirty="0" smtClean="0">
                  <a:latin typeface="+mn-lt"/>
                  <a:ea typeface="ＭＳ Ｐゴシック" charset="-128"/>
                  <a:cs typeface="ＭＳ Ｐゴシック" charset="-128"/>
                </a:rPr>
                <a:t>Light</a:t>
              </a:r>
              <a:endParaRPr lang="en-US" sz="1400" dirty="0">
                <a:latin typeface="+mn-lt"/>
                <a:ea typeface="ＭＳ Ｐゴシック" charset="-128"/>
                <a:cs typeface="ＭＳ Ｐゴシック" charset="-128"/>
              </a:endParaRPr>
            </a:p>
          </p:txBody>
        </p:sp>
      </p:grpSp>
      <p:grpSp>
        <p:nvGrpSpPr>
          <p:cNvPr id="69" name="Group 68"/>
          <p:cNvGrpSpPr/>
          <p:nvPr/>
        </p:nvGrpSpPr>
        <p:grpSpPr>
          <a:xfrm>
            <a:off x="3841596" y="1662779"/>
            <a:ext cx="927100" cy="831850"/>
            <a:chOff x="6243741" y="3779685"/>
            <a:chExt cx="927100" cy="831850"/>
          </a:xfrm>
        </p:grpSpPr>
        <p:sp>
          <p:nvSpPr>
            <p:cNvPr id="70" name="Oval 6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TextBox 70"/>
            <p:cNvSpPr txBox="1"/>
            <p:nvPr/>
          </p:nvSpPr>
          <p:spPr>
            <a:xfrm>
              <a:off x="6243741" y="3913035"/>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Gateways</a:t>
              </a:r>
              <a:r>
                <a:rPr lang="en-US" sz="1400" dirty="0">
                  <a:latin typeface="+mn-lt"/>
                  <a:ea typeface="ＭＳ Ｐゴシック" charset="-128"/>
                  <a:cs typeface="ＭＳ Ｐゴシック" charset="-128"/>
                </a:rPr>
                <a:t/>
              </a:r>
              <a:br>
                <a:rPr lang="en-US" sz="1400" dirty="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Spirit Body</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Soul</a:t>
              </a:r>
              <a:endParaRPr lang="en-US" sz="1400" dirty="0">
                <a:latin typeface="+mn-lt"/>
                <a:ea typeface="ＭＳ Ｐゴシック" charset="-128"/>
                <a:cs typeface="ＭＳ Ｐゴシック" charset="-128"/>
              </a:endParaRPr>
            </a:p>
          </p:txBody>
        </p:sp>
      </p:grpSp>
    </p:spTree>
    <p:extLst>
      <p:ext uri="{BB962C8B-B14F-4D97-AF65-F5344CB8AC3E}">
        <p14:creationId xmlns:p14="http://schemas.microsoft.com/office/powerpoint/2010/main" val="27995522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50717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36781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625092" y="1840921"/>
            <a:ext cx="1905410" cy="633112"/>
            <a:chOff x="3301192" y="2191893"/>
            <a:chExt cx="1905410" cy="633112"/>
          </a:xfrm>
        </p:grpSpPr>
        <p:sp>
          <p:nvSpPr>
            <p:cNvPr id="3"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 name="TextBox 9"/>
            <p:cNvSpPr txBox="1"/>
            <p:nvPr/>
          </p:nvSpPr>
          <p:spPr>
            <a:xfrm>
              <a:off x="3340877" y="2221083"/>
              <a:ext cx="1779585" cy="492443"/>
            </a:xfrm>
            <a:prstGeom prst="rect">
              <a:avLst/>
            </a:prstGeom>
            <a:noFill/>
          </p:spPr>
          <p:txBody>
            <a:bodyPr wrap="square" lIns="0" tIns="0" rIns="0" bIns="0">
              <a:normAutofit/>
            </a:bodyPr>
            <a:lstStyle/>
            <a:p>
              <a:pPr algn="ctr">
                <a:defRPr/>
              </a:pPr>
              <a:r>
                <a:rPr lang="en-US" sz="1600" dirty="0" smtClean="0">
                  <a:latin typeface="+mn-lt"/>
                  <a:ea typeface="ＭＳ Ｐゴシック" charset="-128"/>
                  <a:cs typeface="ＭＳ Ｐゴシック" charset="-128"/>
                </a:rPr>
                <a:t>Tongues </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Development</a:t>
              </a:r>
              <a:endParaRPr lang="en-US" sz="1600" dirty="0">
                <a:latin typeface="+mn-lt"/>
                <a:ea typeface="ＭＳ Ｐゴシック" charset="-128"/>
                <a:cs typeface="ＭＳ Ｐゴシック" charset="-128"/>
              </a:endParaRPr>
            </a:p>
          </p:txBody>
        </p:sp>
      </p:grpSp>
      <p:grpSp>
        <p:nvGrpSpPr>
          <p:cNvPr id="15" name="Group 14"/>
          <p:cNvGrpSpPr/>
          <p:nvPr/>
        </p:nvGrpSpPr>
        <p:grpSpPr>
          <a:xfrm>
            <a:off x="6230015" y="1770587"/>
            <a:ext cx="1905410" cy="633112"/>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Meditation Word</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Flow God’s thoughts</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5117778" y="480576"/>
            <a:ext cx="927100" cy="831850"/>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Be still</a:t>
              </a:r>
            </a:p>
            <a:p>
              <a:pPr algn="ctr">
                <a:defRPr/>
              </a:pPr>
              <a:r>
                <a:rPr lang="en-US" sz="1400" dirty="0" smtClean="0">
                  <a:latin typeface="+mn-lt"/>
                  <a:ea typeface="ＭＳ Ｐゴシック" charset="-128"/>
                  <a:cs typeface="ＭＳ Ｐゴシック" charset="-128"/>
                </a:rPr>
                <a:t>Psa 46:10</a:t>
              </a:r>
            </a:p>
            <a:p>
              <a:pPr algn="ctr">
                <a:defRPr/>
              </a:pPr>
              <a:r>
                <a:rPr lang="en-US" sz="1400" dirty="0" smtClean="0">
                  <a:latin typeface="+mn-lt"/>
                  <a:ea typeface="ＭＳ Ｐゴシック" charset="-128"/>
                  <a:cs typeface="ＭＳ Ｐゴシック" charset="-128"/>
                </a:rPr>
                <a:t>Relax  </a:t>
              </a:r>
              <a:endParaRPr lang="en-US" sz="1400" dirty="0">
                <a:latin typeface="+mn-lt"/>
                <a:ea typeface="ＭＳ Ｐゴシック" charset="-128"/>
                <a:cs typeface="ＭＳ Ｐゴシック" charset="-128"/>
              </a:endParaRPr>
            </a:p>
          </p:txBody>
        </p:sp>
      </p:grpSp>
      <p:grpSp>
        <p:nvGrpSpPr>
          <p:cNvPr id="21" name="Group 20"/>
          <p:cNvGrpSpPr/>
          <p:nvPr/>
        </p:nvGrpSpPr>
        <p:grpSpPr>
          <a:xfrm>
            <a:off x="7810591" y="480576"/>
            <a:ext cx="927100" cy="83185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71709"/>
              <a:ext cx="927100" cy="215444"/>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Journaling  </a:t>
              </a:r>
              <a:endParaRPr lang="en-US" sz="1400" dirty="0">
                <a:latin typeface="+mn-lt"/>
                <a:ea typeface="ＭＳ Ｐゴシック" charset="-128"/>
                <a:cs typeface="ＭＳ Ｐゴシック" charset="-128"/>
              </a:endParaRPr>
            </a:p>
          </p:txBody>
        </p:sp>
      </p:grpSp>
      <p:grpSp>
        <p:nvGrpSpPr>
          <p:cNvPr id="24" name="Group 23"/>
          <p:cNvGrpSpPr/>
          <p:nvPr/>
        </p:nvGrpSpPr>
        <p:grpSpPr>
          <a:xfrm>
            <a:off x="6451485" y="480576"/>
            <a:ext cx="927100" cy="831850"/>
            <a:chOff x="5074915" y="463506"/>
            <a:chExt cx="927100" cy="831850"/>
          </a:xfrm>
        </p:grpSpPr>
        <p:sp>
          <p:nvSpPr>
            <p:cNvPr id="25" name="Oval 24"/>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074915" y="577230"/>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Hearing God’s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voice  </a:t>
              </a:r>
              <a:endParaRPr lang="en-US" sz="1400" dirty="0">
                <a:latin typeface="+mn-lt"/>
                <a:ea typeface="ＭＳ Ｐゴシック" charset="-128"/>
                <a:cs typeface="ＭＳ Ｐゴシック" charset="-128"/>
              </a:endParaRPr>
            </a:p>
          </p:txBody>
        </p:sp>
      </p:grpSp>
      <p:grpSp>
        <p:nvGrpSpPr>
          <p:cNvPr id="27" name="Group 26"/>
          <p:cNvGrpSpPr/>
          <p:nvPr/>
        </p:nvGrpSpPr>
        <p:grpSpPr>
          <a:xfrm>
            <a:off x="5381191" y="5816694"/>
            <a:ext cx="927100" cy="831850"/>
            <a:chOff x="5074915" y="463506"/>
            <a:chExt cx="927100" cy="831850"/>
          </a:xfrm>
        </p:grpSpPr>
        <p:sp>
          <p:nvSpPr>
            <p:cNvPr id="28" name="Oval 2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9" name="TextBox 28"/>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 Objects </a:t>
              </a:r>
              <a:endParaRPr lang="en-US" sz="1400" dirty="0">
                <a:latin typeface="+mn-lt"/>
                <a:ea typeface="ＭＳ Ｐゴシック" charset="-128"/>
                <a:cs typeface="ＭＳ Ｐゴシック" charset="-128"/>
              </a:endParaRPr>
            </a:p>
          </p:txBody>
        </p:sp>
      </p:grpSp>
      <p:grpSp>
        <p:nvGrpSpPr>
          <p:cNvPr id="30" name="Group 29"/>
          <p:cNvGrpSpPr/>
          <p:nvPr/>
        </p:nvGrpSpPr>
        <p:grpSpPr>
          <a:xfrm>
            <a:off x="2255106" y="480576"/>
            <a:ext cx="927100" cy="831850"/>
            <a:chOff x="5074915" y="463506"/>
            <a:chExt cx="927100" cy="831850"/>
          </a:xfrm>
        </p:grpSpPr>
        <p:sp>
          <p:nvSpPr>
            <p:cNvPr id="31" name="Oval 30"/>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TextBox 31"/>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p>
            <a:p>
              <a:pPr algn="ctr">
                <a:defRPr/>
              </a:pPr>
              <a:r>
                <a:rPr lang="en-US" sz="1400" dirty="0" smtClean="0">
                  <a:latin typeface="+mn-lt"/>
                  <a:ea typeface="ＭＳ Ｐゴシック" charset="-128"/>
                  <a:cs typeface="ＭＳ Ｐゴシック" charset="-128"/>
                </a:rPr>
                <a:t>Vision </a:t>
              </a:r>
              <a:endParaRPr lang="en-US" sz="1400" dirty="0">
                <a:latin typeface="+mn-lt"/>
                <a:ea typeface="ＭＳ Ｐゴシック" charset="-128"/>
                <a:cs typeface="ＭＳ Ｐゴシック" charset="-128"/>
              </a:endParaRPr>
            </a:p>
          </p:txBody>
        </p:sp>
      </p:grpSp>
      <p:grpSp>
        <p:nvGrpSpPr>
          <p:cNvPr id="33" name="Group 32"/>
          <p:cNvGrpSpPr/>
          <p:nvPr/>
        </p:nvGrpSpPr>
        <p:grpSpPr>
          <a:xfrm>
            <a:off x="572603" y="4668024"/>
            <a:ext cx="1905411" cy="633112"/>
            <a:chOff x="3301192" y="2191893"/>
            <a:chExt cx="1905411" cy="633112"/>
          </a:xfrm>
        </p:grpSpPr>
        <p:sp>
          <p:nvSpPr>
            <p:cNvPr id="34"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5" name="TextBox 34"/>
            <p:cNvSpPr txBox="1"/>
            <p:nvPr/>
          </p:nvSpPr>
          <p:spPr>
            <a:xfrm>
              <a:off x="3301193" y="2221083"/>
              <a:ext cx="1905410"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Eyes of Spirit Activation</a:t>
              </a:r>
              <a:endParaRPr lang="en-US" sz="1600" dirty="0">
                <a:latin typeface="+mn-lt"/>
                <a:ea typeface="ＭＳ Ｐゴシック" charset="-128"/>
                <a:cs typeface="ＭＳ Ｐゴシック" charset="-128"/>
              </a:endParaRPr>
            </a:p>
          </p:txBody>
        </p:sp>
      </p:grpSp>
      <p:grpSp>
        <p:nvGrpSpPr>
          <p:cNvPr id="39" name="Group 38"/>
          <p:cNvGrpSpPr/>
          <p:nvPr/>
        </p:nvGrpSpPr>
        <p:grpSpPr>
          <a:xfrm>
            <a:off x="1202134" y="480576"/>
            <a:ext cx="927100" cy="831850"/>
            <a:chOff x="5074915" y="463506"/>
            <a:chExt cx="927100" cy="831850"/>
          </a:xfrm>
        </p:grpSpPr>
        <p:sp>
          <p:nvSpPr>
            <p:cNvPr id="40" name="Oval 39"/>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TextBox 40"/>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3 ways </a:t>
              </a:r>
              <a:endParaRPr lang="en-US" sz="1400" dirty="0">
                <a:latin typeface="+mn-lt"/>
                <a:ea typeface="ＭＳ Ｐゴシック" charset="-128"/>
                <a:cs typeface="ＭＳ Ｐゴシック" charset="-128"/>
              </a:endParaRPr>
            </a:p>
          </p:txBody>
        </p:sp>
      </p:grpSp>
      <p:grpSp>
        <p:nvGrpSpPr>
          <p:cNvPr id="42" name="Group 41"/>
          <p:cNvGrpSpPr/>
          <p:nvPr/>
        </p:nvGrpSpPr>
        <p:grpSpPr>
          <a:xfrm>
            <a:off x="247250" y="480576"/>
            <a:ext cx="927100" cy="831850"/>
            <a:chOff x="5074915" y="463506"/>
            <a:chExt cx="927100" cy="831850"/>
          </a:xfrm>
        </p:grpSpPr>
        <p:sp>
          <p:nvSpPr>
            <p:cNvPr id="43" name="Oval 42"/>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TextBox 43"/>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Word </a:t>
              </a:r>
              <a:endParaRPr lang="en-US" sz="1400" dirty="0">
                <a:latin typeface="+mn-lt"/>
                <a:ea typeface="ＭＳ Ｐゴシック" charset="-128"/>
                <a:cs typeface="ＭＳ Ｐゴシック" charset="-128"/>
              </a:endParaRPr>
            </a:p>
          </p:txBody>
        </p:sp>
      </p:grpSp>
      <p:grpSp>
        <p:nvGrpSpPr>
          <p:cNvPr id="45" name="Group 44"/>
          <p:cNvGrpSpPr/>
          <p:nvPr/>
        </p:nvGrpSpPr>
        <p:grpSpPr>
          <a:xfrm>
            <a:off x="6481646" y="5816694"/>
            <a:ext cx="927100" cy="831850"/>
            <a:chOff x="5074915" y="463506"/>
            <a:chExt cx="927100" cy="831850"/>
          </a:xfrm>
        </p:grpSpPr>
        <p:sp>
          <p:nvSpPr>
            <p:cNvPr id="46" name="Oval 45"/>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7" name="TextBox 46"/>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Word </a:t>
              </a:r>
              <a:endParaRPr lang="en-US" sz="1400" dirty="0">
                <a:latin typeface="+mn-lt"/>
                <a:ea typeface="ＭＳ Ｐゴシック" charset="-128"/>
                <a:cs typeface="ＭＳ Ｐゴシック" charset="-128"/>
              </a:endParaRPr>
            </a:p>
          </p:txBody>
        </p:sp>
      </p:grpSp>
      <p:grpSp>
        <p:nvGrpSpPr>
          <p:cNvPr id="48" name="Group 47"/>
          <p:cNvGrpSpPr/>
          <p:nvPr/>
        </p:nvGrpSpPr>
        <p:grpSpPr>
          <a:xfrm>
            <a:off x="7581299" y="5816694"/>
            <a:ext cx="927100" cy="831850"/>
            <a:chOff x="5074915" y="463506"/>
            <a:chExt cx="927100" cy="831850"/>
          </a:xfrm>
        </p:grpSpPr>
        <p:sp>
          <p:nvSpPr>
            <p:cNvPr id="49" name="Oval 48"/>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0" name="TextBox 49"/>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Doorways </a:t>
              </a:r>
              <a:endParaRPr lang="en-US" sz="1400" dirty="0">
                <a:latin typeface="+mn-lt"/>
                <a:ea typeface="ＭＳ Ｐゴシック" charset="-128"/>
                <a:cs typeface="ＭＳ Ｐゴシック" charset="-128"/>
              </a:endParaRPr>
            </a:p>
          </p:txBody>
        </p:sp>
      </p:grpSp>
      <p:grpSp>
        <p:nvGrpSpPr>
          <p:cNvPr id="51" name="Group 50"/>
          <p:cNvGrpSpPr/>
          <p:nvPr/>
        </p:nvGrpSpPr>
        <p:grpSpPr>
          <a:xfrm>
            <a:off x="6176194" y="4873101"/>
            <a:ext cx="1905411" cy="633112"/>
            <a:chOff x="3301192" y="2191893"/>
            <a:chExt cx="1905411" cy="633112"/>
          </a:xfrm>
        </p:grpSpPr>
        <p:sp>
          <p:nvSpPr>
            <p:cNvPr id="52"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53" name="TextBox 52"/>
            <p:cNvSpPr txBox="1"/>
            <p:nvPr/>
          </p:nvSpPr>
          <p:spPr>
            <a:xfrm>
              <a:off x="3301193" y="2221083"/>
              <a:ext cx="1905410"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Eyes of heart Activating Imagination</a:t>
              </a:r>
              <a:endParaRPr lang="en-US" sz="1600" dirty="0">
                <a:latin typeface="+mn-lt"/>
                <a:ea typeface="ＭＳ Ｐゴシック" charset="-128"/>
                <a:cs typeface="ＭＳ Ｐゴシック" charset="-128"/>
              </a:endParaRPr>
            </a:p>
          </p:txBody>
        </p:sp>
      </p:grpSp>
      <p:grpSp>
        <p:nvGrpSpPr>
          <p:cNvPr id="54" name="Group 53"/>
          <p:cNvGrpSpPr/>
          <p:nvPr/>
        </p:nvGrpSpPr>
        <p:grpSpPr>
          <a:xfrm>
            <a:off x="275034" y="5816694"/>
            <a:ext cx="927100" cy="831850"/>
            <a:chOff x="5074915" y="463506"/>
            <a:chExt cx="927100" cy="831850"/>
          </a:xfrm>
        </p:grpSpPr>
        <p:sp>
          <p:nvSpPr>
            <p:cNvPr id="55" name="Oval 54"/>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TextBox 55"/>
            <p:cNvSpPr txBox="1"/>
            <p:nvPr/>
          </p:nvSpPr>
          <p:spPr>
            <a:xfrm>
              <a:off x="5074915" y="654434"/>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Black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Veil  </a:t>
              </a:r>
              <a:endParaRPr lang="en-US" sz="1400" dirty="0">
                <a:latin typeface="+mn-lt"/>
                <a:ea typeface="ＭＳ Ｐゴシック" charset="-128"/>
                <a:cs typeface="ＭＳ Ｐゴシック" charset="-128"/>
              </a:endParaRPr>
            </a:p>
          </p:txBody>
        </p:sp>
      </p:grpSp>
      <p:grpSp>
        <p:nvGrpSpPr>
          <p:cNvPr id="57" name="Group 56"/>
          <p:cNvGrpSpPr/>
          <p:nvPr/>
        </p:nvGrpSpPr>
        <p:grpSpPr>
          <a:xfrm>
            <a:off x="1521442" y="5816694"/>
            <a:ext cx="927100" cy="831850"/>
            <a:chOff x="5111189" y="463506"/>
            <a:chExt cx="927100" cy="831850"/>
          </a:xfrm>
        </p:grpSpPr>
        <p:sp>
          <p:nvSpPr>
            <p:cNvPr id="58" name="Oval 5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9" name="TextBox 58"/>
            <p:cNvSpPr txBox="1"/>
            <p:nvPr/>
          </p:nvSpPr>
          <p:spPr>
            <a:xfrm>
              <a:off x="5111189" y="596857"/>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Spirit</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perception  </a:t>
              </a:r>
              <a:endParaRPr lang="en-US" sz="1400" dirty="0">
                <a:latin typeface="+mn-lt"/>
                <a:ea typeface="ＭＳ Ｐゴシック" charset="-128"/>
                <a:cs typeface="ＭＳ Ｐゴシック" charset="-128"/>
              </a:endParaRPr>
            </a:p>
          </p:txBody>
        </p:sp>
      </p:grpSp>
      <p:grpSp>
        <p:nvGrpSpPr>
          <p:cNvPr id="60" name="Group 59"/>
          <p:cNvGrpSpPr/>
          <p:nvPr/>
        </p:nvGrpSpPr>
        <p:grpSpPr>
          <a:xfrm>
            <a:off x="2675793" y="5816694"/>
            <a:ext cx="927100" cy="831850"/>
            <a:chOff x="5074915" y="463506"/>
            <a:chExt cx="927100" cy="831850"/>
          </a:xfrm>
        </p:grpSpPr>
        <p:sp>
          <p:nvSpPr>
            <p:cNvPr id="61" name="Oval 60"/>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2" name="TextBox 61"/>
            <p:cNvSpPr txBox="1"/>
            <p:nvPr/>
          </p:nvSpPr>
          <p:spPr>
            <a:xfrm>
              <a:off x="5074915" y="577230"/>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3 levels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 of spirit realm  </a:t>
              </a:r>
              <a:endParaRPr lang="en-US" sz="1400" dirty="0">
                <a:latin typeface="+mn-lt"/>
                <a:ea typeface="ＭＳ Ｐゴシック" charset="-128"/>
                <a:cs typeface="ＭＳ Ｐゴシック" charset="-128"/>
              </a:endParaRPr>
            </a:p>
          </p:txBody>
        </p:sp>
      </p:grpSp>
      <p:sp>
        <p:nvSpPr>
          <p:cNvPr id="65" name="Notched Right Arrow 64"/>
          <p:cNvSpPr/>
          <p:nvPr/>
        </p:nvSpPr>
        <p:spPr>
          <a:xfrm>
            <a:off x="4018208" y="79229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Notched Right Arrow 65"/>
          <p:cNvSpPr/>
          <p:nvPr/>
        </p:nvSpPr>
        <p:spPr>
          <a:xfrm rot="5400000">
            <a:off x="6913922" y="3059962"/>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Notched Right Arrow 66"/>
          <p:cNvSpPr/>
          <p:nvPr/>
        </p:nvSpPr>
        <p:spPr>
          <a:xfrm rot="10800000">
            <a:off x="3935954" y="483561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Notched Right Arrow 67"/>
          <p:cNvSpPr/>
          <p:nvPr/>
        </p:nvSpPr>
        <p:spPr>
          <a:xfrm rot="16200000">
            <a:off x="843152" y="325398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Oval 68"/>
          <p:cNvSpPr/>
          <p:nvPr/>
        </p:nvSpPr>
        <p:spPr>
          <a:xfrm>
            <a:off x="2978868" y="2157477"/>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2800" kern="0" dirty="0">
                <a:latin typeface="Calibri"/>
                <a:ea typeface="ＭＳ Ｐゴシック" pitchFamily="-97" charset="-128"/>
                <a:cs typeface="ＭＳ Ｐゴシック" charset="-128"/>
              </a:rPr>
              <a:t>Base Camp</a:t>
            </a:r>
          </a:p>
          <a:p>
            <a:pPr algn="ctr" fontAlgn="auto">
              <a:spcBef>
                <a:spcPts val="0"/>
              </a:spcBef>
              <a:spcAft>
                <a:spcPts val="0"/>
              </a:spcAft>
            </a:pPr>
            <a:r>
              <a:rPr lang="en-GB" sz="2800" kern="0" dirty="0">
                <a:latin typeface="Calibri"/>
                <a:ea typeface="ＭＳ Ｐゴシック" pitchFamily="-97" charset="-128"/>
                <a:cs typeface="ＭＳ Ｐゴシック" charset="-128"/>
              </a:rPr>
              <a:t>Spirit Building</a:t>
            </a:r>
          </a:p>
        </p:txBody>
      </p:sp>
    </p:spTree>
    <p:extLst>
      <p:ext uri="{BB962C8B-B14F-4D97-AF65-F5344CB8AC3E}">
        <p14:creationId xmlns:p14="http://schemas.microsoft.com/office/powerpoint/2010/main" val="357522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574972"/>
            </a:xfrm>
            <a:prstGeom prst="rect">
              <a:avLst/>
            </a:prstGeom>
            <a:noFill/>
          </p:spPr>
          <p:txBody>
            <a:bodyPr wrap="square" lIns="0" tIns="0" rIns="0" bIns="0">
              <a:spAutoFit/>
            </a:bodyPr>
            <a:lstStyle/>
            <a:p>
              <a:pPr algn="ctr">
                <a:defRPr/>
              </a:pPr>
              <a:r>
                <a:rPr lang="en-US" sz="2800" dirty="0">
                  <a:ea typeface="ＭＳ Ｐゴシック" charset="-128"/>
                  <a:cs typeface="ＭＳ Ｐゴシック" charset="-128"/>
                </a:rPr>
                <a:t>Eyes of </a:t>
              </a:r>
              <a:r>
                <a:rPr lang="en-US" sz="2800" dirty="0" smtClean="0">
                  <a:ea typeface="ＭＳ Ｐゴシック" charset="-128"/>
                  <a:cs typeface="ＭＳ Ｐゴシック" charset="-128"/>
                </a:rPr>
                <a:t>spirit Activating</a:t>
              </a:r>
              <a:br>
                <a:rPr lang="en-US" sz="2800" dirty="0" smtClean="0">
                  <a:ea typeface="ＭＳ Ｐゴシック" charset="-128"/>
                  <a:cs typeface="ＭＳ Ｐゴシック" charset="-128"/>
                </a:rPr>
              </a:br>
              <a:r>
                <a:rPr lang="en-US" sz="2800" dirty="0" smtClean="0">
                  <a:ea typeface="ＭＳ Ｐゴシック" charset="-128"/>
                  <a:cs typeface="ＭＳ Ｐゴシック" charset="-128"/>
                </a:rPr>
                <a:t>Black Veil</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488362"/>
            </a:xfrm>
            <a:prstGeom prst="rect">
              <a:avLst/>
            </a:prstGeom>
            <a:noFill/>
          </p:spPr>
          <p:txBody>
            <a:bodyPr lIns="0" tIns="0" rIns="0" bIns="0">
              <a:spAutoFit/>
            </a:bodyPr>
            <a:lstStyle/>
            <a:p>
              <a:pPr algn="ctr">
                <a:defRPr/>
              </a:pPr>
              <a:r>
                <a:rPr lang="en-US" sz="2000" dirty="0" smtClean="0">
                  <a:ea typeface="ＭＳ Ｐゴシック" charset="-128"/>
                  <a:cs typeface="ＭＳ Ｐゴシック" charset="-128"/>
                </a:rPr>
                <a:t>3 levels of spirit realm </a:t>
              </a:r>
              <a:endParaRPr lang="en-US" sz="2000" dirty="0">
                <a:ea typeface="ＭＳ Ｐゴシック" charset="-128"/>
                <a:cs typeface="ＭＳ Ｐゴシック" charset="-128"/>
              </a:endParaRPr>
            </a:p>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4611" y="1495614"/>
            <a:ext cx="1676297" cy="738664"/>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Torn</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Veil</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720452" y="1476541"/>
            <a:ext cx="1410964" cy="707886"/>
          </a:xfrm>
          <a:prstGeom prst="rect">
            <a:avLst/>
          </a:prstGeom>
        </p:spPr>
        <p:txBody>
          <a:bodyPr wrap="none">
            <a:spAutoFit/>
          </a:bodyPr>
          <a:lstStyle/>
          <a:p>
            <a:pPr algn="ctr">
              <a:defRPr/>
            </a:pPr>
            <a:r>
              <a:rPr lang="en-US" sz="2000" dirty="0" smtClean="0">
                <a:ea typeface="ＭＳ Ｐゴシック" charset="-128"/>
                <a:cs typeface="ＭＳ Ｐゴシック" charset="-128"/>
              </a:rPr>
              <a:t>Spiritual</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Perception</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771484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Embracing His loving discipline and correction </a:t>
            </a:r>
            <a:r>
              <a:rPr lang="en-GB" sz="4400" dirty="0" smtClean="0"/>
              <a:t>because </a:t>
            </a:r>
            <a:r>
              <a:rPr lang="en-GB" sz="4400" dirty="0" smtClean="0"/>
              <a:t>transformation is the preparation for </a:t>
            </a:r>
            <a:r>
              <a:rPr lang="en-GB" sz="4400" dirty="0" smtClean="0"/>
              <a:t>deeper intimacy</a:t>
            </a:r>
            <a:endParaRPr lang="en-GB" sz="4400" dirty="0" smtClean="0"/>
          </a:p>
          <a:p>
            <a:r>
              <a:rPr lang="en-GB" sz="4400" dirty="0" smtClean="0"/>
              <a:t>It creates </a:t>
            </a:r>
            <a:r>
              <a:rPr lang="en-GB" sz="4400" dirty="0" smtClean="0"/>
              <a:t>the desire for intimacy that helps us to choose to </a:t>
            </a:r>
            <a:r>
              <a:rPr lang="en-GB" sz="4400" dirty="0" smtClean="0"/>
              <a:t>daily open </a:t>
            </a:r>
            <a:r>
              <a:rPr lang="en-GB" sz="4400" dirty="0" smtClean="0"/>
              <a:t>the first love gate </a:t>
            </a:r>
            <a:r>
              <a:rPr lang="en-GB" sz="4400" dirty="0" smtClean="0"/>
              <a:t>and engage First Love</a:t>
            </a:r>
            <a:endParaRPr lang="en-GB" sz="4400" dirty="0" smtClean="0"/>
          </a:p>
          <a:p>
            <a:r>
              <a:rPr lang="en-GB" sz="4400" dirty="0" smtClean="0"/>
              <a:t>Reward of intimacy </a:t>
            </a:r>
            <a:r>
              <a:rPr lang="en-GB" sz="4400" dirty="0" smtClean="0"/>
              <a:t>is rulership </a:t>
            </a:r>
            <a:r>
              <a:rPr lang="en-GB" sz="4400" dirty="0" smtClean="0"/>
              <a:t>we overcome and rule on thrones</a:t>
            </a:r>
          </a:p>
          <a:p>
            <a:endParaRPr lang="en-GB" sz="4400" dirty="0" smtClean="0"/>
          </a:p>
          <a:p>
            <a:endParaRPr lang="en-GB" sz="4400" dirty="0" smtClean="0"/>
          </a:p>
          <a:p>
            <a:endParaRPr lang="en-GB" sz="4400" dirty="0"/>
          </a:p>
        </p:txBody>
      </p:sp>
    </p:spTree>
    <p:extLst>
      <p:ext uri="{BB962C8B-B14F-4D97-AF65-F5344CB8AC3E}">
        <p14:creationId xmlns:p14="http://schemas.microsoft.com/office/powerpoint/2010/main" val="75509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6343290" y="343355"/>
            <a:ext cx="2206974" cy="989249"/>
            <a:chOff x="3301192" y="2191893"/>
            <a:chExt cx="1905410" cy="633112"/>
          </a:xfrm>
        </p:grpSpPr>
        <p:sp>
          <p:nvSpPr>
            <p:cNvPr id="8"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9" name="TextBox 8"/>
            <p:cNvSpPr txBox="1"/>
            <p:nvPr/>
          </p:nvSpPr>
          <p:spPr>
            <a:xfrm>
              <a:off x="3364103" y="2352627"/>
              <a:ext cx="1779585" cy="287366"/>
            </a:xfrm>
            <a:prstGeom prst="rect">
              <a:avLst/>
            </a:prstGeom>
            <a:noFill/>
          </p:spPr>
          <p:txBody>
            <a:bodyPr wrap="square" lIns="0" tIns="0" rIns="0" bIns="0">
              <a:noAutofit/>
            </a:bodyPr>
            <a:lstStyle/>
            <a:p>
              <a:pPr algn="ctr">
                <a:defRPr/>
              </a:pPr>
              <a:r>
                <a:rPr lang="en-US" sz="2800" dirty="0" smtClean="0">
                  <a:solidFill>
                    <a:prstClr val="black"/>
                  </a:solidFill>
                  <a:latin typeface="Calibri"/>
                  <a:ea typeface="ＭＳ Ｐゴシック" charset="-128"/>
                  <a:cs typeface="ＭＳ Ｐゴシック" charset="-128"/>
                </a:rPr>
                <a:t>First Love</a:t>
              </a:r>
              <a:endParaRPr lang="en-US" sz="2800" dirty="0">
                <a:solidFill>
                  <a:prstClr val="black"/>
                </a:solidFill>
                <a:latin typeface="Calibri"/>
                <a:ea typeface="ＭＳ Ｐゴシック" charset="-128"/>
                <a:cs typeface="ＭＳ Ｐゴシック" charset="-128"/>
              </a:endParaRPr>
            </a:p>
          </p:txBody>
        </p:sp>
      </p:grpSp>
      <p:grpSp>
        <p:nvGrpSpPr>
          <p:cNvPr id="10" name="Group 9"/>
          <p:cNvGrpSpPr/>
          <p:nvPr/>
        </p:nvGrpSpPr>
        <p:grpSpPr>
          <a:xfrm>
            <a:off x="389642" y="5066681"/>
            <a:ext cx="2374433" cy="989327"/>
            <a:chOff x="3301192" y="2191893"/>
            <a:chExt cx="1905410" cy="633112"/>
          </a:xfrm>
        </p:grpSpPr>
        <p:sp>
          <p:nvSpPr>
            <p:cNvPr id="11"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2" name="TextBox 11"/>
            <p:cNvSpPr txBox="1"/>
            <p:nvPr/>
          </p:nvSpPr>
          <p:spPr>
            <a:xfrm>
              <a:off x="3301192" y="2234127"/>
              <a:ext cx="1865725" cy="472702"/>
            </a:xfrm>
            <a:prstGeom prst="rect">
              <a:avLst/>
            </a:prstGeom>
            <a:noFill/>
          </p:spPr>
          <p:txBody>
            <a:bodyPr wrap="square" lIns="0" tIns="0" rIns="0" bIns="0">
              <a:spAutoFit/>
            </a:bodyPr>
            <a:lstStyle/>
            <a:p>
              <a:pPr algn="ctr">
                <a:defRPr/>
              </a:pPr>
              <a:r>
                <a:rPr lang="en-US" sz="2400" dirty="0" smtClean="0">
                  <a:ea typeface="ＭＳ Ｐゴシック" charset="-128"/>
                  <a:cs typeface="ＭＳ Ｐゴシック" charset="-128"/>
                </a:rPr>
                <a:t>Seat of </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Government</a:t>
              </a:r>
              <a:endParaRPr lang="en-US" sz="2400" dirty="0">
                <a:ea typeface="ＭＳ Ｐゴシック" charset="-128"/>
                <a:cs typeface="ＭＳ Ｐゴシック" charset="-128"/>
              </a:endParaRPr>
            </a:p>
          </p:txBody>
        </p:sp>
      </p:grpSp>
      <p:sp>
        <p:nvSpPr>
          <p:cNvPr id="14" name="Rektangel 101"/>
          <p:cNvSpPr>
            <a:spLocks noChangeArrowheads="1"/>
          </p:cNvSpPr>
          <p:nvPr/>
        </p:nvSpPr>
        <p:spPr bwMode="auto">
          <a:xfrm>
            <a:off x="6500576" y="2449934"/>
            <a:ext cx="2154485" cy="1044703"/>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r>
              <a:rPr lang="da-DK" sz="2400" kern="0" dirty="0" smtClean="0">
                <a:latin typeface="Calibri"/>
                <a:ea typeface="ＭＳ Ｐゴシック" pitchFamily="-97" charset="-128"/>
                <a:cs typeface="ＭＳ Ｐゴシック" charset="-128"/>
              </a:rPr>
              <a:t>River of Life</a:t>
            </a:r>
            <a:endParaRPr lang="da-DK" sz="2400" kern="0" dirty="0">
              <a:latin typeface="Calibri"/>
              <a:ea typeface="ＭＳ Ｐゴシック" pitchFamily="-97" charset="-128"/>
              <a:cs typeface="ＭＳ Ｐゴシック" charset="-128"/>
            </a:endParaRPr>
          </a:p>
        </p:txBody>
      </p:sp>
      <p:grpSp>
        <p:nvGrpSpPr>
          <p:cNvPr id="16" name="Group 15"/>
          <p:cNvGrpSpPr/>
          <p:nvPr/>
        </p:nvGrpSpPr>
        <p:grpSpPr>
          <a:xfrm>
            <a:off x="6370824" y="5016358"/>
            <a:ext cx="2284238" cy="1004171"/>
            <a:chOff x="3301192" y="2191893"/>
            <a:chExt cx="1905411" cy="633112"/>
          </a:xfrm>
        </p:grpSpPr>
        <p:sp>
          <p:nvSpPr>
            <p:cNvPr id="17"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8" name="TextBox 17"/>
            <p:cNvSpPr txBox="1"/>
            <p:nvPr/>
          </p:nvSpPr>
          <p:spPr>
            <a:xfrm>
              <a:off x="3301193" y="2411424"/>
              <a:ext cx="1905410" cy="232857"/>
            </a:xfrm>
            <a:prstGeom prst="rect">
              <a:avLst/>
            </a:prstGeom>
            <a:noFill/>
          </p:spPr>
          <p:txBody>
            <a:bodyPr wrap="square" lIns="0" tIns="0" rIns="0" bIns="0">
              <a:spAutoFit/>
            </a:bodyPr>
            <a:lstStyle/>
            <a:p>
              <a:pPr algn="ctr">
                <a:defRPr/>
              </a:pPr>
              <a:r>
                <a:rPr lang="en-US" sz="2400" dirty="0" smtClean="0">
                  <a:ea typeface="ＭＳ Ｐゴシック" charset="-128"/>
                  <a:cs typeface="ＭＳ Ｐゴシック" charset="-128"/>
                </a:rPr>
                <a:t>Yoke of Jesus</a:t>
              </a:r>
              <a:endParaRPr lang="en-US" sz="2400" dirty="0">
                <a:ea typeface="ＭＳ Ｐゴシック" charset="-128"/>
                <a:cs typeface="ＭＳ Ｐゴシック" charset="-128"/>
              </a:endParaRPr>
            </a:p>
          </p:txBody>
        </p:sp>
      </p:grpSp>
      <p:sp>
        <p:nvSpPr>
          <p:cNvPr id="21" name="Oval 20"/>
          <p:cNvSpPr/>
          <p:nvPr/>
        </p:nvSpPr>
        <p:spPr>
          <a:xfrm>
            <a:off x="3146568" y="2048400"/>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First Love</a:t>
            </a:r>
          </a:p>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Engaging our spirit</a:t>
            </a:r>
            <a:endParaRPr lang="en-GB" sz="2800" kern="0" dirty="0">
              <a:solidFill>
                <a:prstClr val="black"/>
              </a:solidFill>
              <a:latin typeface="Calibri"/>
              <a:ea typeface="ＭＳ Ｐゴシック" pitchFamily="-97" charset="-128"/>
              <a:cs typeface="ＭＳ Ｐゴシック" charset="-128"/>
            </a:endParaRPr>
          </a:p>
        </p:txBody>
      </p:sp>
      <p:sp>
        <p:nvSpPr>
          <p:cNvPr id="22" name="TextBox 21"/>
          <p:cNvSpPr txBox="1"/>
          <p:nvPr/>
        </p:nvSpPr>
        <p:spPr>
          <a:xfrm>
            <a:off x="316774" y="1866943"/>
            <a:ext cx="2263936" cy="954107"/>
          </a:xfrm>
          <a:prstGeom prst="rect">
            <a:avLst/>
          </a:prstGeom>
          <a:solidFill>
            <a:srgbClr val="00B0F0"/>
          </a:solidFill>
        </p:spPr>
        <p:txBody>
          <a:bodyPr wrap="square" rtlCol="0">
            <a:spAutoFit/>
          </a:bodyPr>
          <a:lstStyle/>
          <a:p>
            <a:pPr algn="ctr"/>
            <a:r>
              <a:rPr lang="en-GB" sz="2800" dirty="0" smtClean="0">
                <a:solidFill>
                  <a:prstClr val="black"/>
                </a:solidFill>
              </a:rPr>
              <a:t>JOURNEY </a:t>
            </a:r>
            <a:r>
              <a:rPr lang="en-GB" sz="2800" dirty="0" smtClean="0">
                <a:solidFill>
                  <a:prstClr val="black"/>
                </a:solidFill>
                <a:hlinkClick r:id="rId2" action="ppaction://hlinkpres?slideindex=1&amp;slidetitle="/>
              </a:rPr>
              <a:t>MAPS</a:t>
            </a:r>
            <a:endParaRPr lang="en-GB" sz="2800" dirty="0">
              <a:solidFill>
                <a:prstClr val="black"/>
              </a:solidFill>
            </a:endParaRPr>
          </a:p>
        </p:txBody>
      </p:sp>
      <p:sp>
        <p:nvSpPr>
          <p:cNvPr id="24" name="Notched Right Arrow 23"/>
          <p:cNvSpPr/>
          <p:nvPr/>
        </p:nvSpPr>
        <p:spPr>
          <a:xfrm>
            <a:off x="3919764" y="50321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Notched Right Arrow 24"/>
          <p:cNvSpPr/>
          <p:nvPr/>
        </p:nvSpPr>
        <p:spPr>
          <a:xfrm rot="5400000">
            <a:off x="7067116" y="4079398"/>
            <a:ext cx="938032" cy="49278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Notched Right Arrow 25"/>
          <p:cNvSpPr/>
          <p:nvPr/>
        </p:nvSpPr>
        <p:spPr>
          <a:xfrm rot="10800000">
            <a:off x="4107970" y="522932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Notched Right Arrow 26"/>
          <p:cNvSpPr/>
          <p:nvPr/>
        </p:nvSpPr>
        <p:spPr>
          <a:xfrm rot="16200000">
            <a:off x="772868" y="350863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19" name="Group 18"/>
          <p:cNvGrpSpPr/>
          <p:nvPr/>
        </p:nvGrpSpPr>
        <p:grpSpPr>
          <a:xfrm>
            <a:off x="507647" y="362323"/>
            <a:ext cx="2206974" cy="989249"/>
            <a:chOff x="3352133" y="2191893"/>
            <a:chExt cx="1905410" cy="633112"/>
          </a:xfrm>
        </p:grpSpPr>
        <p:sp>
          <p:nvSpPr>
            <p:cNvPr id="20" name="Rektangel 101"/>
            <p:cNvSpPr>
              <a:spLocks noChangeArrowheads="1"/>
            </p:cNvSpPr>
            <p:nvPr/>
          </p:nvSpPr>
          <p:spPr bwMode="auto">
            <a:xfrm>
              <a:off x="3352133"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3" name="TextBox 22"/>
            <p:cNvSpPr txBox="1"/>
            <p:nvPr/>
          </p:nvSpPr>
          <p:spPr>
            <a:xfrm>
              <a:off x="3364103" y="2352627"/>
              <a:ext cx="1779585" cy="287366"/>
            </a:xfrm>
            <a:prstGeom prst="rect">
              <a:avLst/>
            </a:prstGeom>
            <a:noFill/>
          </p:spPr>
          <p:txBody>
            <a:bodyPr wrap="square" lIns="0" tIns="0" rIns="0" bIns="0">
              <a:noAutofit/>
            </a:bodyPr>
            <a:lstStyle/>
            <a:p>
              <a:pPr algn="ctr">
                <a:defRPr/>
              </a:pPr>
              <a:r>
                <a:rPr lang="en-US" sz="2800" dirty="0">
                  <a:solidFill>
                    <a:prstClr val="black"/>
                  </a:solidFill>
                  <a:latin typeface="Calibri"/>
                  <a:ea typeface="ＭＳ Ｐゴシック" charset="-128"/>
                  <a:cs typeface="ＭＳ Ｐゴシック" charset="-128"/>
                </a:rPr>
                <a:t>House of </a:t>
              </a:r>
              <a:r>
                <a:rPr lang="en-US" sz="2800" dirty="0" smtClean="0">
                  <a:solidFill>
                    <a:prstClr val="black"/>
                  </a:solidFill>
                  <a:latin typeface="Calibri"/>
                  <a:ea typeface="ＭＳ Ｐゴシック" charset="-128"/>
                  <a:cs typeface="ＭＳ Ｐゴシック" charset="-128"/>
                </a:rPr>
                <a:t>God</a:t>
              </a:r>
              <a:endParaRPr lang="en-US" sz="2800" dirty="0">
                <a:solidFill>
                  <a:prstClr val="black"/>
                </a:solidFill>
                <a:latin typeface="Calibri"/>
                <a:ea typeface="ＭＳ Ｐゴシック" charset="-128"/>
                <a:cs typeface="ＭＳ Ｐゴシック" charset="-128"/>
              </a:endParaRPr>
            </a:p>
          </p:txBody>
        </p:sp>
      </p:grpSp>
      <p:sp>
        <p:nvSpPr>
          <p:cNvPr id="28" name="Notched Right Arrow 27"/>
          <p:cNvSpPr/>
          <p:nvPr/>
        </p:nvSpPr>
        <p:spPr>
          <a:xfrm rot="5400000">
            <a:off x="7144907" y="1644280"/>
            <a:ext cx="696991" cy="40732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235909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Autofit/>
          </a:bodyPr>
          <a:lstStyle/>
          <a:p>
            <a:r>
              <a:rPr lang="en-GB" sz="4800" dirty="0" smtClean="0"/>
              <a:t>God’s </a:t>
            </a:r>
            <a:r>
              <a:rPr lang="en-GB" sz="4800" dirty="0" smtClean="0"/>
              <a:t>first </a:t>
            </a:r>
            <a:r>
              <a:rPr lang="en-GB" sz="4800" dirty="0" smtClean="0"/>
              <a:t>love is like </a:t>
            </a:r>
            <a:r>
              <a:rPr lang="en-GB" sz="4800" dirty="0"/>
              <a:t>nothing we have truly experienced in our </a:t>
            </a:r>
            <a:r>
              <a:rPr lang="en-GB" sz="4800" dirty="0" smtClean="0"/>
              <a:t>human relationships. </a:t>
            </a:r>
          </a:p>
          <a:p>
            <a:r>
              <a:rPr lang="en-GB" sz="4800" dirty="0" smtClean="0"/>
              <a:t>In </a:t>
            </a:r>
            <a:r>
              <a:rPr lang="en-GB" sz="4800" dirty="0"/>
              <a:t>fact </a:t>
            </a:r>
            <a:r>
              <a:rPr lang="en-GB" sz="4800" dirty="0" smtClean="0"/>
              <a:t>human first </a:t>
            </a:r>
            <a:r>
              <a:rPr lang="en-GB" sz="4800" dirty="0"/>
              <a:t>love probably caused us </a:t>
            </a:r>
            <a:r>
              <a:rPr lang="en-GB" sz="4800" dirty="0" smtClean="0"/>
              <a:t>rejection, emotional damage, pain, created </a:t>
            </a:r>
            <a:r>
              <a:rPr lang="en-GB" sz="4800" dirty="0"/>
              <a:t>our </a:t>
            </a:r>
            <a:r>
              <a:rPr lang="en-GB" sz="4800" dirty="0" smtClean="0"/>
              <a:t>insecurities, fears and our trust </a:t>
            </a:r>
            <a:r>
              <a:rPr lang="en-GB" sz="4800" dirty="0"/>
              <a:t>issues. </a:t>
            </a:r>
          </a:p>
        </p:txBody>
      </p:sp>
    </p:spTree>
    <p:extLst>
      <p:ext uri="{BB962C8B-B14F-4D97-AF65-F5344CB8AC3E}">
        <p14:creationId xmlns:p14="http://schemas.microsoft.com/office/powerpoint/2010/main" val="247739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Rom </a:t>
            </a:r>
            <a:r>
              <a:rPr lang="en-GB" sz="4400" dirty="0"/>
              <a:t>8:35 Who will separate us from the love of Christ? Will tribulation, or distress, or persecution, or famine, or nakedness, or peril, or sword</a:t>
            </a:r>
            <a:r>
              <a:rPr lang="en-GB" sz="4400" dirty="0" smtClean="0"/>
              <a:t>?</a:t>
            </a:r>
          </a:p>
          <a:p>
            <a:r>
              <a:rPr lang="en-GB" sz="4400" dirty="0"/>
              <a:t>Rom 8:39 nor height, nor depth, nor any other created thing, will be able to separate us from the love of God, which is in Christ Jesus our Lord</a:t>
            </a:r>
            <a:r>
              <a:rPr lang="en-GB" sz="4400" dirty="0" smtClean="0"/>
              <a:t>.</a:t>
            </a:r>
            <a:endParaRPr lang="en-GB" sz="4400" dirty="0"/>
          </a:p>
        </p:txBody>
      </p:sp>
    </p:spTree>
    <p:extLst>
      <p:ext uri="{BB962C8B-B14F-4D97-AF65-F5344CB8AC3E}">
        <p14:creationId xmlns:p14="http://schemas.microsoft.com/office/powerpoint/2010/main" val="224913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Rom </a:t>
            </a:r>
            <a:r>
              <a:rPr lang="en-GB" sz="4400" dirty="0"/>
              <a:t>8:37 But in all these things we overwhelmingly conquer through Him who loved us</a:t>
            </a:r>
            <a:r>
              <a:rPr lang="en-GB" sz="4400" dirty="0" smtClean="0"/>
              <a:t>.</a:t>
            </a:r>
          </a:p>
          <a:p>
            <a:r>
              <a:rPr lang="en-GB" sz="4400" dirty="0" smtClean="0"/>
              <a:t>This is the truth but are we </a:t>
            </a:r>
            <a:r>
              <a:rPr lang="en-GB" sz="4400" dirty="0" smtClean="0"/>
              <a:t>experiencing and living </a:t>
            </a:r>
            <a:r>
              <a:rPr lang="en-GB" sz="4400" dirty="0" smtClean="0"/>
              <a:t>this truth?</a:t>
            </a:r>
          </a:p>
          <a:p>
            <a:r>
              <a:rPr lang="en-GB" sz="4400" dirty="0" smtClean="0"/>
              <a:t>Do we </a:t>
            </a:r>
            <a:r>
              <a:rPr lang="en-GB" sz="4400" dirty="0" smtClean="0"/>
              <a:t>really know </a:t>
            </a:r>
            <a:r>
              <a:rPr lang="en-GB" sz="4400" dirty="0" smtClean="0"/>
              <a:t>that we are more than conquerors because of His love?</a:t>
            </a:r>
          </a:p>
        </p:txBody>
      </p:sp>
    </p:spTree>
    <p:extLst>
      <p:ext uri="{BB962C8B-B14F-4D97-AF65-F5344CB8AC3E}">
        <p14:creationId xmlns:p14="http://schemas.microsoft.com/office/powerpoint/2010/main" val="9927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Are there things that have and </a:t>
            </a:r>
            <a:r>
              <a:rPr lang="en-GB" sz="4400" dirty="0" smtClean="0"/>
              <a:t>still are continuing </a:t>
            </a:r>
            <a:r>
              <a:rPr lang="en-GB" sz="4400" dirty="0" smtClean="0"/>
              <a:t>to </a:t>
            </a:r>
            <a:r>
              <a:rPr lang="en-GB" sz="4400" dirty="0"/>
              <a:t>separate us </a:t>
            </a:r>
            <a:r>
              <a:rPr lang="en-GB" sz="4400" dirty="0" smtClean="0"/>
              <a:t>from </a:t>
            </a:r>
            <a:r>
              <a:rPr lang="en-GB" sz="4400" dirty="0"/>
              <a:t>experiencing who God always is – LOVE</a:t>
            </a:r>
            <a:r>
              <a:rPr lang="en-GB" sz="4400" dirty="0" smtClean="0"/>
              <a:t>?</a:t>
            </a:r>
          </a:p>
          <a:p>
            <a:r>
              <a:rPr lang="en-GB" sz="4400" dirty="0" smtClean="0"/>
              <a:t>John 10:10 </a:t>
            </a:r>
            <a:r>
              <a:rPr lang="en-GB" sz="4400" dirty="0"/>
              <a:t>The thief comes only to steal and kill and destroy; I came that they may have life, and have it abundantly.</a:t>
            </a:r>
          </a:p>
        </p:txBody>
      </p:sp>
    </p:spTree>
    <p:extLst>
      <p:ext uri="{BB962C8B-B14F-4D97-AF65-F5344CB8AC3E}">
        <p14:creationId xmlns:p14="http://schemas.microsoft.com/office/powerpoint/2010/main" val="77890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First love releases destiny</a:t>
            </a:r>
          </a:p>
          <a:p>
            <a:r>
              <a:rPr lang="en-GB" sz="4400" dirty="0" smtClean="0"/>
              <a:t>Damaged love blocks </a:t>
            </a:r>
            <a:r>
              <a:rPr lang="en-GB" sz="4400" dirty="0" smtClean="0"/>
              <a:t>destiny</a:t>
            </a:r>
          </a:p>
          <a:p>
            <a:r>
              <a:rPr lang="en-GB" sz="4400" dirty="0" smtClean="0"/>
              <a:t>When some people try to open their first love gates they can appear blocked</a:t>
            </a:r>
            <a:endParaRPr lang="en-GB" sz="4400" dirty="0" smtClean="0"/>
          </a:p>
          <a:p>
            <a:r>
              <a:rPr lang="en-GB" sz="4400" dirty="0" smtClean="0"/>
              <a:t>These blockages are projections </a:t>
            </a:r>
            <a:r>
              <a:rPr lang="en-GB" sz="4400" dirty="0" smtClean="0"/>
              <a:t>of the soul </a:t>
            </a:r>
            <a:r>
              <a:rPr lang="en-GB" sz="4400" dirty="0" smtClean="0"/>
              <a:t> because of fear of hurt, pain and rejection</a:t>
            </a:r>
            <a:endParaRPr lang="en-GB" sz="4400" dirty="0" smtClean="0"/>
          </a:p>
          <a:p>
            <a:endParaRPr lang="en-GB" sz="4400" dirty="0"/>
          </a:p>
        </p:txBody>
      </p:sp>
    </p:spTree>
    <p:extLst>
      <p:ext uri="{BB962C8B-B14F-4D97-AF65-F5344CB8AC3E}">
        <p14:creationId xmlns:p14="http://schemas.microsoft.com/office/powerpoint/2010/main" val="111937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Door can appear  to be locked shut, </a:t>
            </a:r>
          </a:p>
          <a:p>
            <a:r>
              <a:rPr lang="en-GB" sz="4400" dirty="0" smtClean="0"/>
              <a:t>Our souls try to block to protect us through because of it’s </a:t>
            </a:r>
            <a:r>
              <a:rPr lang="en-GB" sz="4400" dirty="0"/>
              <a:t>b</a:t>
            </a:r>
            <a:r>
              <a:rPr lang="en-GB" sz="4400" dirty="0" smtClean="0"/>
              <a:t>elief systems and </a:t>
            </a:r>
            <a:r>
              <a:rPr lang="en-GB" sz="4400" dirty="0" smtClean="0"/>
              <a:t>behaviour patterns</a:t>
            </a:r>
          </a:p>
          <a:p>
            <a:r>
              <a:rPr lang="en-GB" sz="4400" dirty="0" smtClean="0"/>
              <a:t>Hurts, pains and rejection of parents, friends and first love </a:t>
            </a:r>
            <a:r>
              <a:rPr lang="en-GB" sz="4400" dirty="0" smtClean="0"/>
              <a:t>relationships set up these defence mechanis</a:t>
            </a:r>
            <a:r>
              <a:rPr lang="en-GB" sz="4400" dirty="0" smtClean="0"/>
              <a:t>ms</a:t>
            </a:r>
            <a:endParaRPr lang="en-GB" sz="4400" dirty="0" smtClean="0"/>
          </a:p>
          <a:p>
            <a:endParaRPr lang="en-GB" sz="4400" dirty="0"/>
          </a:p>
        </p:txBody>
      </p:sp>
    </p:spTree>
    <p:extLst>
      <p:ext uri="{BB962C8B-B14F-4D97-AF65-F5344CB8AC3E}">
        <p14:creationId xmlns:p14="http://schemas.microsoft.com/office/powerpoint/2010/main" val="358742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Blockages </a:t>
            </a:r>
            <a:r>
              <a:rPr lang="en-GB" sz="4400" dirty="0" smtClean="0"/>
              <a:t>can be seen </a:t>
            </a:r>
            <a:r>
              <a:rPr lang="en-GB" sz="4400" dirty="0" smtClean="0"/>
              <a:t>as images </a:t>
            </a:r>
            <a:r>
              <a:rPr lang="en-GB" sz="4400" dirty="0" smtClean="0"/>
              <a:t>- </a:t>
            </a:r>
            <a:r>
              <a:rPr lang="en-GB" sz="4400" dirty="0" smtClean="0"/>
              <a:t>nailed</a:t>
            </a:r>
            <a:r>
              <a:rPr lang="en-GB" sz="4400" dirty="0"/>
              <a:t>, </a:t>
            </a:r>
            <a:r>
              <a:rPr lang="en-GB" sz="4400" dirty="0" smtClean="0"/>
              <a:t>barred, brambles </a:t>
            </a:r>
            <a:r>
              <a:rPr lang="en-GB" sz="4400" dirty="0"/>
              <a:t>over </a:t>
            </a:r>
            <a:r>
              <a:rPr lang="en-GB" sz="4400" dirty="0" smtClean="0"/>
              <a:t>it </a:t>
            </a:r>
            <a:r>
              <a:rPr lang="en-GB" sz="4400" dirty="0" smtClean="0"/>
              <a:t>that </a:t>
            </a:r>
            <a:r>
              <a:rPr lang="en-GB" sz="4400" dirty="0" smtClean="0"/>
              <a:t>stop us opening our first love gate</a:t>
            </a:r>
          </a:p>
          <a:p>
            <a:r>
              <a:rPr lang="en-GB" sz="4400" dirty="0"/>
              <a:t>Souls protection mechanism is a projection that creates fear, </a:t>
            </a:r>
            <a:r>
              <a:rPr lang="en-GB" sz="4400" dirty="0" smtClean="0"/>
              <a:t>apprehension because of our:</a:t>
            </a:r>
            <a:endParaRPr lang="en-GB" sz="4400" dirty="0"/>
          </a:p>
          <a:p>
            <a:r>
              <a:rPr lang="en-GB" sz="4400" dirty="0" smtClean="0"/>
              <a:t>Our </a:t>
            </a:r>
            <a:r>
              <a:rPr lang="en-GB" sz="4400" dirty="0" smtClean="0"/>
              <a:t>past experiences of </a:t>
            </a:r>
            <a:r>
              <a:rPr lang="en-GB" sz="4400" dirty="0" smtClean="0"/>
              <a:t>love</a:t>
            </a:r>
          </a:p>
          <a:p>
            <a:r>
              <a:rPr lang="en-GB" sz="4400" dirty="0" smtClean="0"/>
              <a:t>Hurt</a:t>
            </a:r>
            <a:r>
              <a:rPr lang="en-GB" sz="4400" dirty="0"/>
              <a:t>, pain, rejection, fear, </a:t>
            </a:r>
            <a:r>
              <a:rPr lang="en-GB" sz="4400" dirty="0" smtClean="0"/>
              <a:t>mistrust</a:t>
            </a:r>
            <a:endParaRPr lang="en-GB" sz="4400" dirty="0" smtClean="0"/>
          </a:p>
        </p:txBody>
      </p:sp>
    </p:spTree>
    <p:extLst>
      <p:ext uri="{BB962C8B-B14F-4D97-AF65-F5344CB8AC3E}">
        <p14:creationId xmlns:p14="http://schemas.microsoft.com/office/powerpoint/2010/main" val="371005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body" idx="1"/>
          </p:nvPr>
        </p:nvSpPr>
        <p:spPr>
          <a:xfrm>
            <a:off x="250825" y="115888"/>
            <a:ext cx="8229600" cy="936625"/>
          </a:xfrm>
        </p:spPr>
        <p:txBody>
          <a:bodyPr/>
          <a:lstStyle/>
          <a:p>
            <a:r>
              <a:rPr lang="en-GB" sz="1800" dirty="0" err="1"/>
              <a:t>Jer</a:t>
            </a:r>
            <a:r>
              <a:rPr lang="en-GB" sz="1800" dirty="0"/>
              <a:t> </a:t>
            </a:r>
            <a:r>
              <a:rPr lang="en-GB" sz="1800" dirty="0" smtClean="0"/>
              <a:t>2:13 For </a:t>
            </a:r>
            <a:r>
              <a:rPr lang="en-GB" sz="1800" dirty="0"/>
              <a:t>My people have committed two evils: They have forsaken Me The fountain of living waters, To hew for themselves cisterns, Broken cisterns That can hold no water.</a:t>
            </a:r>
          </a:p>
        </p:txBody>
      </p:sp>
      <p:sp>
        <p:nvSpPr>
          <p:cNvPr id="847875" name="AutoShape 3"/>
          <p:cNvSpPr>
            <a:spLocks noChangeArrowheads="1"/>
          </p:cNvSpPr>
          <p:nvPr/>
        </p:nvSpPr>
        <p:spPr bwMode="auto">
          <a:xfrm>
            <a:off x="2843213" y="3644900"/>
            <a:ext cx="2736850" cy="1008063"/>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lnSpc>
                <a:spcPct val="95000"/>
              </a:lnSpc>
            </a:pPr>
            <a:r>
              <a:rPr lang="en-GB" sz="1600">
                <a:solidFill>
                  <a:srgbClr val="000000"/>
                </a:solidFill>
                <a:latin typeface="Verdana" pitchFamily="34" charset="0"/>
                <a:ea typeface="+mn-ea"/>
              </a:rPr>
              <a:t>Soul</a:t>
            </a:r>
            <a:br>
              <a:rPr lang="en-GB" sz="1600">
                <a:solidFill>
                  <a:srgbClr val="000000"/>
                </a:solidFill>
                <a:latin typeface="Verdana" pitchFamily="34" charset="0"/>
                <a:ea typeface="+mn-ea"/>
              </a:rPr>
            </a:br>
            <a:r>
              <a:rPr lang="en-GB" sz="1600">
                <a:solidFill>
                  <a:srgbClr val="000000"/>
                </a:solidFill>
                <a:latin typeface="Verdana" pitchFamily="34" charset="0"/>
                <a:ea typeface="+mn-ea"/>
              </a:rPr>
              <a:t>Heart</a:t>
            </a:r>
            <a:br>
              <a:rPr lang="en-GB" sz="1600">
                <a:solidFill>
                  <a:srgbClr val="000000"/>
                </a:solidFill>
                <a:latin typeface="Verdana" pitchFamily="34" charset="0"/>
                <a:ea typeface="+mn-ea"/>
              </a:rPr>
            </a:br>
            <a:r>
              <a:rPr lang="en-GB" sz="1600">
                <a:solidFill>
                  <a:srgbClr val="000000"/>
                </a:solidFill>
                <a:latin typeface="Verdana" pitchFamily="34" charset="0"/>
                <a:ea typeface="+mn-ea"/>
              </a:rPr>
              <a:t>Natural Needs</a:t>
            </a:r>
          </a:p>
          <a:p>
            <a:pPr algn="ctr" defTabSz="914400">
              <a:lnSpc>
                <a:spcPct val="95000"/>
              </a:lnSpc>
            </a:pPr>
            <a:r>
              <a:rPr lang="en-GB" sz="1600">
                <a:solidFill>
                  <a:srgbClr val="000000"/>
                </a:solidFill>
                <a:latin typeface="Verdana" pitchFamily="34" charset="0"/>
                <a:ea typeface="+mn-ea"/>
              </a:rPr>
              <a:t>Damage</a:t>
            </a:r>
          </a:p>
        </p:txBody>
      </p:sp>
      <p:sp>
        <p:nvSpPr>
          <p:cNvPr id="847876" name="AutoShape 4"/>
          <p:cNvSpPr>
            <a:spLocks noChangeArrowheads="1"/>
          </p:cNvSpPr>
          <p:nvPr/>
        </p:nvSpPr>
        <p:spPr bwMode="auto">
          <a:xfrm>
            <a:off x="3348038" y="2565400"/>
            <a:ext cx="1727200" cy="792163"/>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a:solidFill>
                  <a:srgbClr val="000000"/>
                </a:solidFill>
                <a:latin typeface="Verdana" pitchFamily="34" charset="0"/>
                <a:ea typeface="+mn-ea"/>
              </a:rPr>
              <a:t>Body</a:t>
            </a:r>
            <a:br>
              <a:rPr lang="en-GB">
                <a:solidFill>
                  <a:srgbClr val="000000"/>
                </a:solidFill>
                <a:latin typeface="Verdana" pitchFamily="34" charset="0"/>
                <a:ea typeface="+mn-ea"/>
              </a:rPr>
            </a:br>
            <a:r>
              <a:rPr lang="en-GB">
                <a:solidFill>
                  <a:srgbClr val="000000"/>
                </a:solidFill>
                <a:latin typeface="Verdana" pitchFamily="34" charset="0"/>
                <a:ea typeface="+mn-ea"/>
              </a:rPr>
              <a:t>Flesh</a:t>
            </a:r>
          </a:p>
        </p:txBody>
      </p:sp>
      <p:sp>
        <p:nvSpPr>
          <p:cNvPr id="847877" name="Line 5"/>
          <p:cNvSpPr>
            <a:spLocks noChangeShapeType="1"/>
          </p:cNvSpPr>
          <p:nvPr/>
        </p:nvSpPr>
        <p:spPr bwMode="auto">
          <a:xfrm flipV="1">
            <a:off x="4211638" y="33575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grpSp>
        <p:nvGrpSpPr>
          <p:cNvPr id="2" name="Group 1"/>
          <p:cNvGrpSpPr/>
          <p:nvPr/>
        </p:nvGrpSpPr>
        <p:grpSpPr>
          <a:xfrm>
            <a:off x="1979613" y="1196975"/>
            <a:ext cx="4248150" cy="1384300"/>
            <a:chOff x="1979613" y="1196975"/>
            <a:chExt cx="4248150" cy="1384300"/>
          </a:xfrm>
        </p:grpSpPr>
        <p:sp>
          <p:nvSpPr>
            <p:cNvPr id="847879" name="Line 7"/>
            <p:cNvSpPr>
              <a:spLocks noChangeShapeType="1"/>
            </p:cNvSpPr>
            <p:nvPr/>
          </p:nvSpPr>
          <p:spPr bwMode="auto">
            <a:xfrm flipH="1">
              <a:off x="4284663" y="1916113"/>
              <a:ext cx="863600"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880" name="Line 8"/>
            <p:cNvSpPr>
              <a:spLocks noChangeShapeType="1"/>
            </p:cNvSpPr>
            <p:nvPr/>
          </p:nvSpPr>
          <p:spPr bwMode="auto">
            <a:xfrm flipH="1">
              <a:off x="4211638" y="1628775"/>
              <a:ext cx="792163"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grpSp>
          <p:nvGrpSpPr>
            <p:cNvPr id="847881" name="Group 9"/>
            <p:cNvGrpSpPr>
              <a:grpSpLocks/>
            </p:cNvGrpSpPr>
            <p:nvPr/>
          </p:nvGrpSpPr>
          <p:grpSpPr bwMode="auto">
            <a:xfrm>
              <a:off x="1979613" y="1196975"/>
              <a:ext cx="4248150" cy="1384300"/>
              <a:chOff x="1247" y="754"/>
              <a:chExt cx="2676" cy="872"/>
            </a:xfrm>
          </p:grpSpPr>
          <p:grpSp>
            <p:nvGrpSpPr>
              <p:cNvPr id="847882" name="Group 10"/>
              <p:cNvGrpSpPr>
                <a:grpSpLocks/>
              </p:cNvGrpSpPr>
              <p:nvPr/>
            </p:nvGrpSpPr>
            <p:grpSpPr bwMode="auto">
              <a:xfrm>
                <a:off x="1247" y="754"/>
                <a:ext cx="2676" cy="872"/>
                <a:chOff x="1247" y="754"/>
                <a:chExt cx="2676" cy="872"/>
              </a:xfrm>
            </p:grpSpPr>
            <p:sp>
              <p:nvSpPr>
                <p:cNvPr id="847883" name="AutoShape 11"/>
                <p:cNvSpPr>
                  <a:spLocks noChangeArrowheads="1"/>
                </p:cNvSpPr>
                <p:nvPr/>
              </p:nvSpPr>
              <p:spPr bwMode="auto">
                <a:xfrm>
                  <a:off x="1338" y="1162"/>
                  <a:ext cx="454"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LOVE</a:t>
                  </a:r>
                </a:p>
              </p:txBody>
            </p:sp>
            <p:sp>
              <p:nvSpPr>
                <p:cNvPr id="847884" name="AutoShape 12"/>
                <p:cNvSpPr>
                  <a:spLocks noChangeArrowheads="1"/>
                </p:cNvSpPr>
                <p:nvPr/>
              </p:nvSpPr>
              <p:spPr bwMode="auto">
                <a:xfrm>
                  <a:off x="1247" y="845"/>
                  <a:ext cx="681"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dirty="0">
                      <a:solidFill>
                        <a:srgbClr val="FF0000"/>
                      </a:solidFill>
                      <a:latin typeface="Verdana" pitchFamily="34" charset="0"/>
                      <a:ea typeface="+mn-ea"/>
                    </a:rPr>
                    <a:t>ACCEPTANCE</a:t>
                  </a:r>
                </a:p>
              </p:txBody>
            </p:sp>
            <p:sp>
              <p:nvSpPr>
                <p:cNvPr id="847885" name="AutoShape 13"/>
                <p:cNvSpPr>
                  <a:spLocks noChangeArrowheads="1"/>
                </p:cNvSpPr>
                <p:nvPr/>
              </p:nvSpPr>
              <p:spPr bwMode="auto">
                <a:xfrm>
                  <a:off x="2245" y="754"/>
                  <a:ext cx="681"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SECURITY</a:t>
                  </a:r>
                </a:p>
              </p:txBody>
            </p:sp>
            <p:sp>
              <p:nvSpPr>
                <p:cNvPr id="847886" name="AutoShape 14"/>
                <p:cNvSpPr>
                  <a:spLocks noChangeArrowheads="1"/>
                </p:cNvSpPr>
                <p:nvPr/>
              </p:nvSpPr>
              <p:spPr bwMode="auto">
                <a:xfrm>
                  <a:off x="3152" y="845"/>
                  <a:ext cx="771"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SIGNIFICANCE</a:t>
                  </a:r>
                </a:p>
              </p:txBody>
            </p:sp>
            <p:sp>
              <p:nvSpPr>
                <p:cNvPr id="847887" name="AutoShape 15"/>
                <p:cNvSpPr>
                  <a:spLocks noChangeArrowheads="1"/>
                </p:cNvSpPr>
                <p:nvPr/>
              </p:nvSpPr>
              <p:spPr bwMode="auto">
                <a:xfrm>
                  <a:off x="3243" y="1162"/>
                  <a:ext cx="591"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PURPOSE</a:t>
                  </a:r>
                </a:p>
              </p:txBody>
            </p:sp>
            <p:sp>
              <p:nvSpPr>
                <p:cNvPr id="847888" name="Line 16"/>
                <p:cNvSpPr>
                  <a:spLocks noChangeShapeType="1"/>
                </p:cNvSpPr>
                <p:nvPr/>
              </p:nvSpPr>
              <p:spPr bwMode="auto">
                <a:xfrm>
                  <a:off x="1786" y="1308"/>
                  <a:ext cx="817" cy="3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889" name="Line 17"/>
                <p:cNvSpPr>
                  <a:spLocks noChangeShapeType="1"/>
                </p:cNvSpPr>
                <p:nvPr/>
              </p:nvSpPr>
              <p:spPr bwMode="auto">
                <a:xfrm>
                  <a:off x="2634" y="935"/>
                  <a:ext cx="0" cy="6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890" name="Line 18"/>
                <p:cNvSpPr>
                  <a:spLocks noChangeShapeType="1"/>
                </p:cNvSpPr>
                <p:nvPr/>
              </p:nvSpPr>
              <p:spPr bwMode="auto">
                <a:xfrm>
                  <a:off x="1937" y="975"/>
                  <a:ext cx="681" cy="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grpSp>
          <p:sp>
            <p:nvSpPr>
              <p:cNvPr id="847891" name="AutoShape 19"/>
              <p:cNvSpPr>
                <a:spLocks noChangeArrowheads="1"/>
              </p:cNvSpPr>
              <p:nvPr/>
            </p:nvSpPr>
            <p:spPr bwMode="auto">
              <a:xfrm>
                <a:off x="2200" y="1207"/>
                <a:ext cx="862" cy="317"/>
              </a:xfrm>
              <a:prstGeom prst="flowChartAlternateProcess">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a:solidFill>
                      <a:srgbClr val="FF0000"/>
                    </a:solidFill>
                    <a:latin typeface="Verdana" pitchFamily="34" charset="0"/>
                    <a:ea typeface="+mn-ea"/>
                  </a:rPr>
                  <a:t>WORLD</a:t>
                </a:r>
              </a:p>
            </p:txBody>
          </p:sp>
        </p:grpSp>
      </p:grpSp>
      <p:sp>
        <p:nvSpPr>
          <p:cNvPr id="847892" name="AutoShape 20"/>
          <p:cNvSpPr>
            <a:spLocks noChangeArrowheads="1"/>
          </p:cNvSpPr>
          <p:nvPr/>
        </p:nvSpPr>
        <p:spPr bwMode="auto">
          <a:xfrm rot="-1112054">
            <a:off x="3492500" y="4868863"/>
            <a:ext cx="1584325" cy="576262"/>
          </a:xfrm>
          <a:prstGeom prst="lightningBol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GB">
              <a:solidFill>
                <a:srgbClr val="000000"/>
              </a:solidFill>
              <a:latin typeface="Tahoma" pitchFamily="34" charset="0"/>
              <a:ea typeface="+mn-ea"/>
            </a:endParaRPr>
          </a:p>
        </p:txBody>
      </p:sp>
      <p:sp>
        <p:nvSpPr>
          <p:cNvPr id="847893" name="AutoShape 21"/>
          <p:cNvSpPr>
            <a:spLocks noChangeArrowheads="1"/>
          </p:cNvSpPr>
          <p:nvPr/>
        </p:nvSpPr>
        <p:spPr bwMode="auto">
          <a:xfrm>
            <a:off x="6372225" y="3933825"/>
            <a:ext cx="2447925" cy="790575"/>
          </a:xfrm>
          <a:prstGeom prst="flowChartAlternateProcess">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a:solidFill>
                  <a:srgbClr val="000000"/>
                </a:solidFill>
                <a:latin typeface="Verdana" pitchFamily="34" charset="0"/>
                <a:ea typeface="+mn-ea"/>
              </a:rPr>
              <a:t>Transformation</a:t>
            </a:r>
            <a:br>
              <a:rPr lang="en-GB">
                <a:solidFill>
                  <a:srgbClr val="000000"/>
                </a:solidFill>
                <a:latin typeface="Verdana" pitchFamily="34" charset="0"/>
                <a:ea typeface="+mn-ea"/>
              </a:rPr>
            </a:br>
            <a:r>
              <a:rPr lang="en-GB">
                <a:solidFill>
                  <a:srgbClr val="000000"/>
                </a:solidFill>
                <a:latin typeface="Verdana" pitchFamily="34" charset="0"/>
                <a:ea typeface="+mn-ea"/>
              </a:rPr>
              <a:t>Restored, Renewed</a:t>
            </a:r>
            <a:br>
              <a:rPr lang="en-GB">
                <a:solidFill>
                  <a:srgbClr val="000000"/>
                </a:solidFill>
                <a:latin typeface="Verdana" pitchFamily="34" charset="0"/>
                <a:ea typeface="+mn-ea"/>
              </a:rPr>
            </a:br>
            <a:r>
              <a:rPr lang="en-GB">
                <a:solidFill>
                  <a:srgbClr val="000000"/>
                </a:solidFill>
                <a:latin typeface="Verdana" pitchFamily="34" charset="0"/>
                <a:ea typeface="+mn-ea"/>
              </a:rPr>
              <a:t>to the orginal</a:t>
            </a:r>
          </a:p>
        </p:txBody>
      </p:sp>
      <p:sp>
        <p:nvSpPr>
          <p:cNvPr id="847895" name="AutoShape 23"/>
          <p:cNvSpPr>
            <a:spLocks noChangeArrowheads="1"/>
          </p:cNvSpPr>
          <p:nvPr/>
        </p:nvSpPr>
        <p:spPr bwMode="auto">
          <a:xfrm>
            <a:off x="6877050" y="5661025"/>
            <a:ext cx="1439863" cy="649288"/>
          </a:xfrm>
          <a:prstGeom prst="flowChartAlternateProcess">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a:solidFill>
                  <a:srgbClr val="000000"/>
                </a:solidFill>
                <a:latin typeface="Verdana" pitchFamily="34" charset="0"/>
                <a:ea typeface="+mn-ea"/>
              </a:rPr>
              <a:t>Born Again</a:t>
            </a:r>
            <a:br>
              <a:rPr lang="en-GB">
                <a:solidFill>
                  <a:srgbClr val="000000"/>
                </a:solidFill>
                <a:latin typeface="Verdana" pitchFamily="34" charset="0"/>
                <a:ea typeface="+mn-ea"/>
              </a:rPr>
            </a:br>
            <a:r>
              <a:rPr lang="en-GB">
                <a:solidFill>
                  <a:srgbClr val="000000"/>
                </a:solidFill>
                <a:latin typeface="Verdana" pitchFamily="34" charset="0"/>
                <a:ea typeface="+mn-ea"/>
              </a:rPr>
              <a:t>Resurrected</a:t>
            </a:r>
          </a:p>
        </p:txBody>
      </p:sp>
      <p:sp>
        <p:nvSpPr>
          <p:cNvPr id="847896" name="Line 24"/>
          <p:cNvSpPr>
            <a:spLocks noChangeShapeType="1"/>
          </p:cNvSpPr>
          <p:nvPr/>
        </p:nvSpPr>
        <p:spPr bwMode="auto">
          <a:xfrm flipV="1">
            <a:off x="4284663" y="4724400"/>
            <a:ext cx="0" cy="792163"/>
          </a:xfrm>
          <a:prstGeom prst="line">
            <a:avLst/>
          </a:prstGeom>
          <a:noFill/>
          <a:ln w="19050">
            <a:solidFill>
              <a:schemeClr val="tx1"/>
            </a:solidFill>
            <a:round/>
            <a:headEnd type="stealth"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901" name="AutoShape 29"/>
          <p:cNvSpPr>
            <a:spLocks noChangeArrowheads="1"/>
          </p:cNvSpPr>
          <p:nvPr/>
        </p:nvSpPr>
        <p:spPr bwMode="auto">
          <a:xfrm>
            <a:off x="3276600" y="5516563"/>
            <a:ext cx="1943100" cy="792162"/>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a:solidFill>
                  <a:srgbClr val="000000"/>
                </a:solidFill>
                <a:latin typeface="Verdana" pitchFamily="34" charset="0"/>
                <a:ea typeface="+mn-ea"/>
              </a:rPr>
              <a:t>Spirit </a:t>
            </a:r>
            <a:br>
              <a:rPr lang="en-GB">
                <a:solidFill>
                  <a:srgbClr val="000000"/>
                </a:solidFill>
                <a:latin typeface="Verdana" pitchFamily="34" charset="0"/>
                <a:ea typeface="+mn-ea"/>
              </a:rPr>
            </a:br>
            <a:r>
              <a:rPr lang="en-GB">
                <a:solidFill>
                  <a:srgbClr val="000000"/>
                </a:solidFill>
                <a:latin typeface="Verdana" pitchFamily="34" charset="0"/>
                <a:ea typeface="+mn-ea"/>
              </a:rPr>
              <a:t>Fountain Living</a:t>
            </a:r>
            <a:br>
              <a:rPr lang="en-GB">
                <a:solidFill>
                  <a:srgbClr val="000000"/>
                </a:solidFill>
                <a:latin typeface="Verdana" pitchFamily="34" charset="0"/>
                <a:ea typeface="+mn-ea"/>
              </a:rPr>
            </a:br>
            <a:r>
              <a:rPr lang="en-GB">
                <a:solidFill>
                  <a:srgbClr val="000000"/>
                </a:solidFill>
                <a:latin typeface="Verdana" pitchFamily="34" charset="0"/>
                <a:ea typeface="+mn-ea"/>
              </a:rPr>
              <a:t>Water</a:t>
            </a:r>
          </a:p>
        </p:txBody>
      </p:sp>
      <p:grpSp>
        <p:nvGrpSpPr>
          <p:cNvPr id="847902" name="Group 30"/>
          <p:cNvGrpSpPr>
            <a:grpSpLocks/>
          </p:cNvGrpSpPr>
          <p:nvPr/>
        </p:nvGrpSpPr>
        <p:grpSpPr bwMode="auto">
          <a:xfrm>
            <a:off x="1908175" y="5516563"/>
            <a:ext cx="4537075" cy="1223962"/>
            <a:chOff x="1202" y="3475"/>
            <a:chExt cx="2858" cy="771"/>
          </a:xfrm>
        </p:grpSpPr>
        <p:sp>
          <p:nvSpPr>
            <p:cNvPr id="847903" name="AutoShape 31"/>
            <p:cNvSpPr>
              <a:spLocks noChangeArrowheads="1"/>
            </p:cNvSpPr>
            <p:nvPr/>
          </p:nvSpPr>
          <p:spPr bwMode="auto">
            <a:xfrm>
              <a:off x="3470" y="4020"/>
              <a:ext cx="454"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LOVE</a:t>
              </a:r>
            </a:p>
          </p:txBody>
        </p:sp>
        <p:sp>
          <p:nvSpPr>
            <p:cNvPr id="847904" name="AutoShape 32"/>
            <p:cNvSpPr>
              <a:spLocks noChangeArrowheads="1"/>
            </p:cNvSpPr>
            <p:nvPr/>
          </p:nvSpPr>
          <p:spPr bwMode="auto">
            <a:xfrm>
              <a:off x="3379" y="3475"/>
              <a:ext cx="681"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ACCEPTANCE</a:t>
              </a:r>
            </a:p>
          </p:txBody>
        </p:sp>
        <p:sp>
          <p:nvSpPr>
            <p:cNvPr id="847905" name="AutoShape 33"/>
            <p:cNvSpPr>
              <a:spLocks noChangeArrowheads="1"/>
            </p:cNvSpPr>
            <p:nvPr/>
          </p:nvSpPr>
          <p:spPr bwMode="auto">
            <a:xfrm>
              <a:off x="1247" y="3974"/>
              <a:ext cx="681"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SECURITY</a:t>
              </a:r>
            </a:p>
          </p:txBody>
        </p:sp>
        <p:sp>
          <p:nvSpPr>
            <p:cNvPr id="847906" name="AutoShape 34"/>
            <p:cNvSpPr>
              <a:spLocks noChangeArrowheads="1"/>
            </p:cNvSpPr>
            <p:nvPr/>
          </p:nvSpPr>
          <p:spPr bwMode="auto">
            <a:xfrm>
              <a:off x="2200" y="4065"/>
              <a:ext cx="771"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SIGNIFICANCE</a:t>
              </a:r>
            </a:p>
          </p:txBody>
        </p:sp>
        <p:sp>
          <p:nvSpPr>
            <p:cNvPr id="847907" name="AutoShape 35"/>
            <p:cNvSpPr>
              <a:spLocks noChangeArrowheads="1"/>
            </p:cNvSpPr>
            <p:nvPr/>
          </p:nvSpPr>
          <p:spPr bwMode="auto">
            <a:xfrm>
              <a:off x="1202" y="3475"/>
              <a:ext cx="591" cy="181"/>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PURPOSE</a:t>
              </a:r>
            </a:p>
          </p:txBody>
        </p:sp>
        <p:sp>
          <p:nvSpPr>
            <p:cNvPr id="847908" name="Line 36"/>
            <p:cNvSpPr>
              <a:spLocks noChangeShapeType="1"/>
            </p:cNvSpPr>
            <p:nvPr/>
          </p:nvSpPr>
          <p:spPr bwMode="auto">
            <a:xfrm flipH="1" flipV="1">
              <a:off x="1791" y="3566"/>
              <a:ext cx="273" cy="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909" name="Line 37"/>
            <p:cNvSpPr>
              <a:spLocks noChangeShapeType="1"/>
            </p:cNvSpPr>
            <p:nvPr/>
          </p:nvSpPr>
          <p:spPr bwMode="auto">
            <a:xfrm flipH="1">
              <a:off x="1927" y="3974"/>
              <a:ext cx="182"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910" name="Line 38"/>
            <p:cNvSpPr>
              <a:spLocks noChangeShapeType="1"/>
            </p:cNvSpPr>
            <p:nvPr/>
          </p:nvSpPr>
          <p:spPr bwMode="auto">
            <a:xfrm>
              <a:off x="2608" y="3974"/>
              <a:ext cx="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911" name="Line 39"/>
            <p:cNvSpPr>
              <a:spLocks noChangeShapeType="1"/>
            </p:cNvSpPr>
            <p:nvPr/>
          </p:nvSpPr>
          <p:spPr bwMode="auto">
            <a:xfrm>
              <a:off x="3243" y="3974"/>
              <a:ext cx="227"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912" name="Line 40"/>
            <p:cNvSpPr>
              <a:spLocks noChangeShapeType="1"/>
            </p:cNvSpPr>
            <p:nvPr/>
          </p:nvSpPr>
          <p:spPr bwMode="auto">
            <a:xfrm flipV="1">
              <a:off x="3288" y="3657"/>
              <a:ext cx="136"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grpSp>
      <p:grpSp>
        <p:nvGrpSpPr>
          <p:cNvPr id="847913" name="Group 41"/>
          <p:cNvGrpSpPr>
            <a:grpSpLocks/>
          </p:cNvGrpSpPr>
          <p:nvPr/>
        </p:nvGrpSpPr>
        <p:grpSpPr bwMode="auto">
          <a:xfrm>
            <a:off x="3419475" y="1700213"/>
            <a:ext cx="4968875" cy="1441450"/>
            <a:chOff x="2154" y="1071"/>
            <a:chExt cx="3130" cy="908"/>
          </a:xfrm>
        </p:grpSpPr>
        <p:sp>
          <p:nvSpPr>
            <p:cNvPr id="847914" name="AutoShape 42"/>
            <p:cNvSpPr>
              <a:spLocks noChangeArrowheads="1"/>
            </p:cNvSpPr>
            <p:nvPr/>
          </p:nvSpPr>
          <p:spPr bwMode="auto">
            <a:xfrm>
              <a:off x="4241" y="1706"/>
              <a:ext cx="1043" cy="273"/>
            </a:xfrm>
            <a:prstGeom prst="flowChartAlternateProcess">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a:solidFill>
                    <a:srgbClr val="000000"/>
                  </a:solidFill>
                  <a:latin typeface="Verdana" pitchFamily="34" charset="0"/>
                  <a:ea typeface="+mn-ea"/>
                </a:rPr>
                <a:t>Transfigured</a:t>
              </a:r>
            </a:p>
          </p:txBody>
        </p:sp>
        <p:sp>
          <p:nvSpPr>
            <p:cNvPr id="847915" name="AutoShape 43"/>
            <p:cNvSpPr>
              <a:spLocks noChangeArrowheads="1"/>
            </p:cNvSpPr>
            <p:nvPr/>
          </p:nvSpPr>
          <p:spPr bwMode="auto">
            <a:xfrm>
              <a:off x="2154" y="1071"/>
              <a:ext cx="953" cy="454"/>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200">
                  <a:solidFill>
                    <a:srgbClr val="FF0000"/>
                  </a:solidFill>
                  <a:latin typeface="Verdana" pitchFamily="34" charset="0"/>
                  <a:ea typeface="+mn-ea"/>
                </a:rPr>
                <a:t>Manifest</a:t>
              </a:r>
              <a:br>
                <a:rPr lang="en-GB" sz="1200">
                  <a:solidFill>
                    <a:srgbClr val="FF0000"/>
                  </a:solidFill>
                  <a:latin typeface="Verdana" pitchFamily="34" charset="0"/>
                  <a:ea typeface="+mn-ea"/>
                </a:rPr>
              </a:br>
              <a:r>
                <a:rPr lang="en-GB" sz="1200">
                  <a:solidFill>
                    <a:srgbClr val="FF0000"/>
                  </a:solidFill>
                  <a:latin typeface="Verdana" pitchFamily="34" charset="0"/>
                  <a:ea typeface="+mn-ea"/>
                </a:rPr>
                <a:t>Presence of God</a:t>
              </a:r>
              <a:br>
                <a:rPr lang="en-GB" sz="1200">
                  <a:solidFill>
                    <a:srgbClr val="FF0000"/>
                  </a:solidFill>
                  <a:latin typeface="Verdana" pitchFamily="34" charset="0"/>
                  <a:ea typeface="+mn-ea"/>
                </a:rPr>
              </a:br>
              <a:r>
                <a:rPr lang="en-GB" sz="1200">
                  <a:solidFill>
                    <a:srgbClr val="FF0000"/>
                  </a:solidFill>
                  <a:latin typeface="Verdana" pitchFamily="34" charset="0"/>
                  <a:ea typeface="+mn-ea"/>
                </a:rPr>
                <a:t>GLORY</a:t>
              </a:r>
            </a:p>
          </p:txBody>
        </p:sp>
        <p:sp>
          <p:nvSpPr>
            <p:cNvPr id="847916" name="Line 44"/>
            <p:cNvSpPr>
              <a:spLocks noChangeShapeType="1"/>
            </p:cNvSpPr>
            <p:nvPr/>
          </p:nvSpPr>
          <p:spPr bwMode="auto">
            <a:xfrm flipV="1">
              <a:off x="2653" y="1525"/>
              <a:ext cx="0"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grpSp>
      <p:sp>
        <p:nvSpPr>
          <p:cNvPr id="847918" name="Line 46"/>
          <p:cNvSpPr>
            <a:spLocks noChangeShapeType="1"/>
          </p:cNvSpPr>
          <p:nvPr/>
        </p:nvSpPr>
        <p:spPr bwMode="auto">
          <a:xfrm flipV="1">
            <a:off x="4140200" y="5300663"/>
            <a:ext cx="0" cy="215900"/>
          </a:xfrm>
          <a:prstGeom prst="line">
            <a:avLst/>
          </a:prstGeom>
          <a:noFill/>
          <a:ln w="222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919" name="Line 47"/>
          <p:cNvSpPr>
            <a:spLocks noChangeShapeType="1"/>
          </p:cNvSpPr>
          <p:nvPr/>
        </p:nvSpPr>
        <p:spPr bwMode="auto">
          <a:xfrm flipV="1">
            <a:off x="4157663" y="4724400"/>
            <a:ext cx="0" cy="217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GB">
              <a:solidFill>
                <a:srgbClr val="000000"/>
              </a:solidFill>
              <a:latin typeface="Tahoma" pitchFamily="34" charset="0"/>
              <a:ea typeface="+mn-ea"/>
            </a:endParaRPr>
          </a:p>
        </p:txBody>
      </p:sp>
      <p:sp>
        <p:nvSpPr>
          <p:cNvPr id="847920" name="AutoShape 48"/>
          <p:cNvSpPr>
            <a:spLocks noChangeArrowheads="1"/>
          </p:cNvSpPr>
          <p:nvPr/>
        </p:nvSpPr>
        <p:spPr bwMode="auto">
          <a:xfrm>
            <a:off x="3276601" y="5516563"/>
            <a:ext cx="1943100" cy="792162"/>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dirty="0">
                <a:solidFill>
                  <a:srgbClr val="000000"/>
                </a:solidFill>
                <a:latin typeface="Verdana" pitchFamily="34" charset="0"/>
                <a:ea typeface="+mn-ea"/>
              </a:rPr>
              <a:t>Spirit </a:t>
            </a:r>
            <a:br>
              <a:rPr lang="en-GB" dirty="0">
                <a:solidFill>
                  <a:srgbClr val="000000"/>
                </a:solidFill>
                <a:latin typeface="Verdana" pitchFamily="34" charset="0"/>
                <a:ea typeface="+mn-ea"/>
              </a:rPr>
            </a:br>
            <a:r>
              <a:rPr lang="en-GB" dirty="0">
                <a:solidFill>
                  <a:srgbClr val="000000"/>
                </a:solidFill>
                <a:latin typeface="Verdana" pitchFamily="34" charset="0"/>
                <a:ea typeface="+mn-ea"/>
              </a:rPr>
              <a:t>DEAD TO GOD</a:t>
            </a:r>
          </a:p>
        </p:txBody>
      </p:sp>
      <p:sp>
        <p:nvSpPr>
          <p:cNvPr id="847921" name="AutoShape 49"/>
          <p:cNvSpPr>
            <a:spLocks noChangeArrowheads="1"/>
          </p:cNvSpPr>
          <p:nvPr/>
        </p:nvSpPr>
        <p:spPr bwMode="auto">
          <a:xfrm>
            <a:off x="179388" y="2636838"/>
            <a:ext cx="2016125" cy="2232025"/>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a:solidFill>
                  <a:srgbClr val="000000"/>
                </a:solidFill>
                <a:latin typeface="Verdana" pitchFamily="34" charset="0"/>
                <a:ea typeface="+mn-ea"/>
              </a:rPr>
              <a:t>Hurt Pain</a:t>
            </a:r>
            <a:br>
              <a:rPr lang="en-GB">
                <a:solidFill>
                  <a:srgbClr val="000000"/>
                </a:solidFill>
                <a:latin typeface="Verdana" pitchFamily="34" charset="0"/>
                <a:ea typeface="+mn-ea"/>
              </a:rPr>
            </a:br>
            <a:r>
              <a:rPr lang="en-GB">
                <a:solidFill>
                  <a:srgbClr val="000000"/>
                </a:solidFill>
                <a:latin typeface="Verdana" pitchFamily="34" charset="0"/>
                <a:ea typeface="+mn-ea"/>
              </a:rPr>
              <a:t>Rejection</a:t>
            </a:r>
            <a:br>
              <a:rPr lang="en-GB">
                <a:solidFill>
                  <a:srgbClr val="000000"/>
                </a:solidFill>
                <a:latin typeface="Verdana" pitchFamily="34" charset="0"/>
                <a:ea typeface="+mn-ea"/>
              </a:rPr>
            </a:br>
            <a:r>
              <a:rPr lang="en-GB">
                <a:solidFill>
                  <a:srgbClr val="000000"/>
                </a:solidFill>
                <a:latin typeface="Verdana" pitchFamily="34" charset="0"/>
                <a:ea typeface="+mn-ea"/>
              </a:rPr>
              <a:t>Insecurity</a:t>
            </a:r>
            <a:br>
              <a:rPr lang="en-GB">
                <a:solidFill>
                  <a:srgbClr val="000000"/>
                </a:solidFill>
                <a:latin typeface="Verdana" pitchFamily="34" charset="0"/>
                <a:ea typeface="+mn-ea"/>
              </a:rPr>
            </a:br>
            <a:r>
              <a:rPr lang="en-GB">
                <a:solidFill>
                  <a:srgbClr val="000000"/>
                </a:solidFill>
                <a:latin typeface="Verdana" pitchFamily="34" charset="0"/>
                <a:ea typeface="+mn-ea"/>
              </a:rPr>
              <a:t>Fear</a:t>
            </a:r>
            <a:br>
              <a:rPr lang="en-GB">
                <a:solidFill>
                  <a:srgbClr val="000000"/>
                </a:solidFill>
                <a:latin typeface="Verdana" pitchFamily="34" charset="0"/>
                <a:ea typeface="+mn-ea"/>
              </a:rPr>
            </a:br>
            <a:r>
              <a:rPr lang="en-GB">
                <a:solidFill>
                  <a:srgbClr val="000000"/>
                </a:solidFill>
                <a:latin typeface="Verdana" pitchFamily="34" charset="0"/>
                <a:ea typeface="+mn-ea"/>
              </a:rPr>
              <a:t>Disappointment</a:t>
            </a:r>
            <a:br>
              <a:rPr lang="en-GB">
                <a:solidFill>
                  <a:srgbClr val="000000"/>
                </a:solidFill>
                <a:latin typeface="Verdana" pitchFamily="34" charset="0"/>
                <a:ea typeface="+mn-ea"/>
              </a:rPr>
            </a:br>
            <a:r>
              <a:rPr lang="en-GB">
                <a:solidFill>
                  <a:srgbClr val="000000"/>
                </a:solidFill>
                <a:latin typeface="Verdana" pitchFamily="34" charset="0"/>
                <a:ea typeface="+mn-ea"/>
              </a:rPr>
              <a:t>Guilt</a:t>
            </a:r>
            <a:br>
              <a:rPr lang="en-GB">
                <a:solidFill>
                  <a:srgbClr val="000000"/>
                </a:solidFill>
                <a:latin typeface="Verdana" pitchFamily="34" charset="0"/>
                <a:ea typeface="+mn-ea"/>
              </a:rPr>
            </a:br>
            <a:r>
              <a:rPr lang="en-GB">
                <a:solidFill>
                  <a:srgbClr val="000000"/>
                </a:solidFill>
                <a:latin typeface="Verdana" pitchFamily="34" charset="0"/>
                <a:ea typeface="+mn-ea"/>
              </a:rPr>
              <a:t>Shame</a:t>
            </a:r>
            <a:br>
              <a:rPr lang="en-GB">
                <a:solidFill>
                  <a:srgbClr val="000000"/>
                </a:solidFill>
                <a:latin typeface="Verdana" pitchFamily="34" charset="0"/>
                <a:ea typeface="+mn-ea"/>
              </a:rPr>
            </a:br>
            <a:endParaRPr lang="en-GB">
              <a:solidFill>
                <a:srgbClr val="000000"/>
              </a:solidFill>
              <a:latin typeface="Verdana" pitchFamily="34" charset="0"/>
              <a:ea typeface="+mn-ea"/>
            </a:endParaRPr>
          </a:p>
        </p:txBody>
      </p:sp>
      <p:grpSp>
        <p:nvGrpSpPr>
          <p:cNvPr id="3" name="Group 2"/>
          <p:cNvGrpSpPr/>
          <p:nvPr/>
        </p:nvGrpSpPr>
        <p:grpSpPr>
          <a:xfrm>
            <a:off x="179388" y="906697"/>
            <a:ext cx="7832412" cy="1470596"/>
            <a:chOff x="179388" y="906697"/>
            <a:chExt cx="7832412" cy="1470596"/>
          </a:xfrm>
        </p:grpSpPr>
        <p:sp>
          <p:nvSpPr>
            <p:cNvPr id="44" name="AutoShape 11"/>
            <p:cNvSpPr>
              <a:spLocks noChangeArrowheads="1"/>
            </p:cNvSpPr>
            <p:nvPr/>
          </p:nvSpPr>
          <p:spPr bwMode="auto">
            <a:xfrm>
              <a:off x="179388" y="1700213"/>
              <a:ext cx="1368276" cy="419123"/>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400" dirty="0" smtClean="0">
                  <a:solidFill>
                    <a:srgbClr val="FF0000"/>
                  </a:solidFill>
                  <a:latin typeface="Verdana" pitchFamily="34" charset="0"/>
                  <a:ea typeface="+mn-ea"/>
                </a:rPr>
                <a:t>Relationships</a:t>
              </a:r>
              <a:endParaRPr lang="en-GB" sz="1400" dirty="0">
                <a:solidFill>
                  <a:srgbClr val="FF0000"/>
                </a:solidFill>
                <a:latin typeface="Verdana" pitchFamily="34" charset="0"/>
                <a:ea typeface="+mn-ea"/>
              </a:endParaRPr>
            </a:p>
          </p:txBody>
        </p:sp>
        <p:sp>
          <p:nvSpPr>
            <p:cNvPr id="46" name="AutoShape 11"/>
            <p:cNvSpPr>
              <a:spLocks noChangeArrowheads="1"/>
            </p:cNvSpPr>
            <p:nvPr/>
          </p:nvSpPr>
          <p:spPr bwMode="auto">
            <a:xfrm>
              <a:off x="179388" y="1182151"/>
              <a:ext cx="1119375" cy="419123"/>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600" dirty="0" smtClean="0">
                  <a:solidFill>
                    <a:srgbClr val="FF0000"/>
                  </a:solidFill>
                  <a:latin typeface="Verdana" pitchFamily="34" charset="0"/>
                  <a:ea typeface="+mn-ea"/>
                </a:rPr>
                <a:t>WORK</a:t>
              </a:r>
              <a:endParaRPr lang="en-GB" sz="1600" dirty="0">
                <a:solidFill>
                  <a:srgbClr val="FF0000"/>
                </a:solidFill>
                <a:latin typeface="Verdana" pitchFamily="34" charset="0"/>
                <a:ea typeface="+mn-ea"/>
              </a:endParaRPr>
            </a:p>
          </p:txBody>
        </p:sp>
        <p:sp>
          <p:nvSpPr>
            <p:cNvPr id="47" name="AutoShape 11"/>
            <p:cNvSpPr>
              <a:spLocks noChangeArrowheads="1"/>
            </p:cNvSpPr>
            <p:nvPr/>
          </p:nvSpPr>
          <p:spPr bwMode="auto">
            <a:xfrm>
              <a:off x="6877050" y="906697"/>
              <a:ext cx="1119375" cy="419123"/>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600" dirty="0" smtClean="0">
                  <a:solidFill>
                    <a:srgbClr val="FF0000"/>
                  </a:solidFill>
                  <a:latin typeface="Verdana" pitchFamily="34" charset="0"/>
                  <a:ea typeface="+mn-ea"/>
                </a:rPr>
                <a:t>MONEY</a:t>
              </a:r>
              <a:endParaRPr lang="en-GB" sz="1600" dirty="0">
                <a:solidFill>
                  <a:srgbClr val="FF0000"/>
                </a:solidFill>
                <a:latin typeface="Verdana" pitchFamily="34" charset="0"/>
                <a:ea typeface="+mn-ea"/>
              </a:endParaRPr>
            </a:p>
          </p:txBody>
        </p:sp>
        <p:sp>
          <p:nvSpPr>
            <p:cNvPr id="48" name="AutoShape 11"/>
            <p:cNvSpPr>
              <a:spLocks noChangeArrowheads="1"/>
            </p:cNvSpPr>
            <p:nvPr/>
          </p:nvSpPr>
          <p:spPr bwMode="auto">
            <a:xfrm>
              <a:off x="6877049" y="1425552"/>
              <a:ext cx="1119375" cy="419123"/>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600" dirty="0" smtClean="0">
                  <a:solidFill>
                    <a:srgbClr val="FF0000"/>
                  </a:solidFill>
                  <a:latin typeface="Verdana" pitchFamily="34" charset="0"/>
                  <a:ea typeface="+mn-ea"/>
                </a:rPr>
                <a:t>POWER</a:t>
              </a:r>
              <a:endParaRPr lang="en-GB" sz="1600" dirty="0">
                <a:solidFill>
                  <a:srgbClr val="FF0000"/>
                </a:solidFill>
                <a:latin typeface="Verdana" pitchFamily="34" charset="0"/>
                <a:ea typeface="+mn-ea"/>
              </a:endParaRPr>
            </a:p>
          </p:txBody>
        </p:sp>
        <p:sp>
          <p:nvSpPr>
            <p:cNvPr id="49" name="AutoShape 11"/>
            <p:cNvSpPr>
              <a:spLocks noChangeArrowheads="1"/>
            </p:cNvSpPr>
            <p:nvPr/>
          </p:nvSpPr>
          <p:spPr bwMode="auto">
            <a:xfrm>
              <a:off x="6892425" y="1958170"/>
              <a:ext cx="1119375" cy="419123"/>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GB" sz="1600" dirty="0" smtClean="0">
                  <a:solidFill>
                    <a:srgbClr val="FF0000"/>
                  </a:solidFill>
                  <a:latin typeface="Verdana" pitchFamily="34" charset="0"/>
                  <a:ea typeface="+mn-ea"/>
                </a:rPr>
                <a:t>THINGS</a:t>
              </a:r>
              <a:endParaRPr lang="en-GB" sz="1600" dirty="0">
                <a:solidFill>
                  <a:srgbClr val="FF0000"/>
                </a:solidFill>
                <a:latin typeface="Verdana" pitchFamily="34" charset="0"/>
                <a:ea typeface="+mn-ea"/>
              </a:endParaRPr>
            </a:p>
          </p:txBody>
        </p:sp>
      </p:grpSp>
    </p:spTree>
    <p:extLst>
      <p:ext uri="{BB962C8B-B14F-4D97-AF65-F5344CB8AC3E}">
        <p14:creationId xmlns:p14="http://schemas.microsoft.com/office/powerpoint/2010/main" val="3499161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847875">
                                            <p:txEl>
                                              <p:pRg st="1" end="1"/>
                                            </p:txEl>
                                          </p:spTgt>
                                        </p:tgtEl>
                                        <p:attrNameLst>
                                          <p:attrName>style.visibility</p:attrName>
                                        </p:attrNameLst>
                                      </p:cBhvr>
                                      <p:to>
                                        <p:strVal val="visible"/>
                                      </p:to>
                                    </p:set>
                                    <p:animEffect transition="in" filter="blinds(horizontal)">
                                      <p:cBhvr>
                                        <p:cTn id="15" dur="500"/>
                                        <p:tgtEl>
                                          <p:spTgt spid="8478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47921"/>
                                        </p:tgtEl>
                                        <p:attrNameLst>
                                          <p:attrName>style.visibility</p:attrName>
                                        </p:attrNameLst>
                                      </p:cBhvr>
                                      <p:to>
                                        <p:strVal val="visible"/>
                                      </p:to>
                                    </p:set>
                                    <p:animEffect transition="in" filter="blinds(horizontal)">
                                      <p:cBhvr>
                                        <p:cTn id="20" dur="500"/>
                                        <p:tgtEl>
                                          <p:spTgt spid="8479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478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84792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84791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47918"/>
                                        </p:tgtEl>
                                        <p:attrNameLst>
                                          <p:attrName>style.visibility</p:attrName>
                                        </p:attrNameLst>
                                      </p:cBhvr>
                                      <p:to>
                                        <p:strVal val="hidden"/>
                                      </p:to>
                                    </p:set>
                                  </p:childTnLst>
                                </p:cTn>
                              </p:par>
                              <p:par>
                                <p:cTn id="33" presetID="3" presetClass="exit" presetSubtype="10" fill="hold" grpId="0" nodeType="withEffect">
                                  <p:stCondLst>
                                    <p:cond delay="0"/>
                                  </p:stCondLst>
                                  <p:childTnLst>
                                    <p:animEffect transition="out" filter="blinds(horizontal)">
                                      <p:cBhvr>
                                        <p:cTn id="34" dur="500"/>
                                        <p:tgtEl>
                                          <p:spTgt spid="847892"/>
                                        </p:tgtEl>
                                      </p:cBhvr>
                                    </p:animEffect>
                                    <p:set>
                                      <p:cBhvr>
                                        <p:cTn id="35" dur="1" fill="hold">
                                          <p:stCondLst>
                                            <p:cond delay="499"/>
                                          </p:stCondLst>
                                        </p:cTn>
                                        <p:tgtEl>
                                          <p:spTgt spid="847892"/>
                                        </p:tgtEl>
                                        <p:attrNameLst>
                                          <p:attrName>style.visibility</p:attrName>
                                        </p:attrNameLst>
                                      </p:cBhvr>
                                      <p:to>
                                        <p:strVal val="hidden"/>
                                      </p:to>
                                    </p:set>
                                  </p:childTnLst>
                                </p:cTn>
                              </p:par>
                              <p:par>
                                <p:cTn id="36" presetID="3" presetClass="entr" presetSubtype="10" fill="hold" grpId="0" nodeType="withEffect">
                                  <p:stCondLst>
                                    <p:cond delay="0"/>
                                  </p:stCondLst>
                                  <p:childTnLst>
                                    <p:set>
                                      <p:cBhvr>
                                        <p:cTn id="37" dur="1" fill="hold">
                                          <p:stCondLst>
                                            <p:cond delay="0"/>
                                          </p:stCondLst>
                                        </p:cTn>
                                        <p:tgtEl>
                                          <p:spTgt spid="847901"/>
                                        </p:tgtEl>
                                        <p:attrNameLst>
                                          <p:attrName>style.visibility</p:attrName>
                                        </p:attrNameLst>
                                      </p:cBhvr>
                                      <p:to>
                                        <p:strVal val="visible"/>
                                      </p:to>
                                    </p:set>
                                    <p:animEffect transition="in" filter="blinds(horizontal)">
                                      <p:cBhvr>
                                        <p:cTn id="38" dur="500"/>
                                        <p:tgtEl>
                                          <p:spTgt spid="84790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847902"/>
                                        </p:tgtEl>
                                        <p:attrNameLst>
                                          <p:attrName>style.visibility</p:attrName>
                                        </p:attrNameLst>
                                      </p:cBhvr>
                                      <p:to>
                                        <p:strVal val="visible"/>
                                      </p:to>
                                    </p:set>
                                    <p:animEffect transition="in" filter="blinds(horizontal)">
                                      <p:cBhvr>
                                        <p:cTn id="43" dur="500"/>
                                        <p:tgtEl>
                                          <p:spTgt spid="84790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47893"/>
                                        </p:tgtEl>
                                        <p:attrNameLst>
                                          <p:attrName>style.visibility</p:attrName>
                                        </p:attrNameLst>
                                      </p:cBhvr>
                                      <p:to>
                                        <p:strVal val="visible"/>
                                      </p:to>
                                    </p:set>
                                    <p:animEffect transition="in" filter="blinds(horizontal)">
                                      <p:cBhvr>
                                        <p:cTn id="48" dur="500"/>
                                        <p:tgtEl>
                                          <p:spTgt spid="84789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grpId="1" nodeType="clickEffect">
                                  <p:stCondLst>
                                    <p:cond delay="0"/>
                                  </p:stCondLst>
                                  <p:childTnLst>
                                    <p:animEffect transition="out" filter="blinds(horizontal)">
                                      <p:cBhvr>
                                        <p:cTn id="58" dur="500"/>
                                        <p:tgtEl>
                                          <p:spTgt spid="847921"/>
                                        </p:tgtEl>
                                      </p:cBhvr>
                                    </p:animEffect>
                                    <p:set>
                                      <p:cBhvr>
                                        <p:cTn id="59" dur="1" fill="hold">
                                          <p:stCondLst>
                                            <p:cond delay="499"/>
                                          </p:stCondLst>
                                        </p:cTn>
                                        <p:tgtEl>
                                          <p:spTgt spid="847921"/>
                                        </p:tgtEl>
                                        <p:attrNameLst>
                                          <p:attrName>style.visibility</p:attrName>
                                        </p:attrNameLst>
                                      </p:cBhvr>
                                      <p:to>
                                        <p:strVal val="hidden"/>
                                      </p:to>
                                    </p:set>
                                  </p:childTnLst>
                                </p:cTn>
                              </p:par>
                              <p:par>
                                <p:cTn id="60" presetID="3" presetClass="exit" presetSubtype="10" fill="hold" nodeType="withEffect">
                                  <p:stCondLst>
                                    <p:cond delay="0"/>
                                  </p:stCondLst>
                                  <p:childTnLst>
                                    <p:animEffect transition="out" filter="blinds(horizontal)">
                                      <p:cBhvr>
                                        <p:cTn id="61" dur="500"/>
                                        <p:tgtEl>
                                          <p:spTgt spid="847875">
                                            <p:txEl>
                                              <p:pRg st="1" end="1"/>
                                            </p:txEl>
                                          </p:spTgt>
                                        </p:tgtEl>
                                      </p:cBhvr>
                                    </p:animEffect>
                                    <p:set>
                                      <p:cBhvr>
                                        <p:cTn id="62" dur="1" fill="hold">
                                          <p:stCondLst>
                                            <p:cond delay="499"/>
                                          </p:stCondLst>
                                        </p:cTn>
                                        <p:tgtEl>
                                          <p:spTgt spid="847875">
                                            <p:txEl>
                                              <p:pRg st="1" end="1"/>
                                            </p:txEl>
                                          </p:spTgt>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nodeType="clickEffect">
                                  <p:stCondLst>
                                    <p:cond delay="0"/>
                                  </p:stCondLst>
                                  <p:childTnLst>
                                    <p:set>
                                      <p:cBhvr>
                                        <p:cTn id="66" dur="1" fill="hold">
                                          <p:stCondLst>
                                            <p:cond delay="0"/>
                                          </p:stCondLst>
                                        </p:cTn>
                                        <p:tgtEl>
                                          <p:spTgt spid="847913"/>
                                        </p:tgtEl>
                                        <p:attrNameLst>
                                          <p:attrName>style.visibility</p:attrName>
                                        </p:attrNameLst>
                                      </p:cBhvr>
                                      <p:to>
                                        <p:strVal val="visible"/>
                                      </p:to>
                                    </p:set>
                                    <p:animEffect transition="in" filter="blinds(horizontal)">
                                      <p:cBhvr>
                                        <p:cTn id="67" dur="500"/>
                                        <p:tgtEl>
                                          <p:spTgt spid="847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92" grpId="0" animBg="1"/>
      <p:bldP spid="847893" grpId="0" animBg="1"/>
      <p:bldP spid="847895" grpId="0" animBg="1"/>
      <p:bldP spid="847901" grpId="0" animBg="1"/>
      <p:bldP spid="847918" grpId="0" animBg="1"/>
      <p:bldP spid="847919" grpId="0" animBg="1"/>
      <p:bldP spid="847920" grpId="0" animBg="1"/>
      <p:bldP spid="847921" grpId="0" animBg="1"/>
      <p:bldP spid="84792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root fr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49" y="105405"/>
            <a:ext cx="7327960" cy="6615439"/>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809625" cy="276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115175"/>
            <a:ext cx="10382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429500"/>
            <a:ext cx="1038225" cy="3143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3"/>
          <p:cNvSpPr txBox="1">
            <a:spLocks noChangeArrowheads="1"/>
          </p:cNvSpPr>
          <p:nvPr/>
        </p:nvSpPr>
        <p:spPr bwMode="auto">
          <a:xfrm>
            <a:off x="1598613" y="3413125"/>
            <a:ext cx="990600" cy="3429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xt Box 14"/>
          <p:cNvSpPr txBox="1">
            <a:spLocks noChangeArrowheads="1"/>
          </p:cNvSpPr>
          <p:nvPr/>
        </p:nvSpPr>
        <p:spPr bwMode="auto">
          <a:xfrm>
            <a:off x="1066800" y="3184525"/>
            <a:ext cx="990600" cy="3429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Text Box 2"/>
          <p:cNvSpPr txBox="1">
            <a:spLocks noChangeArrowheads="1"/>
          </p:cNvSpPr>
          <p:nvPr/>
        </p:nvSpPr>
        <p:spPr bwMode="auto">
          <a:xfrm>
            <a:off x="1600200" y="9401175"/>
            <a:ext cx="12192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Text Box 1"/>
          <p:cNvSpPr txBox="1">
            <a:spLocks noChangeArrowheads="1"/>
          </p:cNvSpPr>
          <p:nvPr/>
        </p:nvSpPr>
        <p:spPr bwMode="auto">
          <a:xfrm>
            <a:off x="1905000" y="9172575"/>
            <a:ext cx="12192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6" name="Rectangle 38"/>
          <p:cNvSpPr>
            <a:spLocks noChangeArrowheads="1"/>
          </p:cNvSpPr>
          <p:nvPr/>
        </p:nvSpPr>
        <p:spPr bwMode="auto">
          <a:xfrm>
            <a:off x="30064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57" name="Rectangle 58"/>
          <p:cNvSpPr>
            <a:spLocks noChangeArrowheads="1"/>
          </p:cNvSpPr>
          <p:nvPr/>
        </p:nvSpPr>
        <p:spPr bwMode="auto">
          <a:xfrm>
            <a:off x="457200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2058" name="Rectangle 60"/>
          <p:cNvSpPr>
            <a:spLocks noChangeArrowheads="1"/>
          </p:cNvSpPr>
          <p:nvPr/>
        </p:nvSpPr>
        <p:spPr bwMode="auto">
          <a:xfrm>
            <a:off x="0" y="733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59" name="Rectangle 61"/>
          <p:cNvSpPr>
            <a:spLocks noChangeArrowheads="1"/>
          </p:cNvSpPr>
          <p:nvPr/>
        </p:nvSpPr>
        <p:spPr bwMode="auto">
          <a:xfrm>
            <a:off x="0" y="6657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60" name="Rectangle 62"/>
          <p:cNvSpPr>
            <a:spLocks noChangeArrowheads="1"/>
          </p:cNvSpPr>
          <p:nvPr/>
        </p:nvSpPr>
        <p:spPr bwMode="auto">
          <a:xfrm>
            <a:off x="0" y="7429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61" name="Rectangle 63"/>
          <p:cNvSpPr>
            <a:spLocks noChangeArrowheads="1"/>
          </p:cNvSpPr>
          <p:nvPr/>
        </p:nvSpPr>
        <p:spPr bwMode="auto">
          <a:xfrm>
            <a:off x="0" y="74295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2062" name="Rectangle 65"/>
          <p:cNvSpPr>
            <a:spLocks noChangeArrowheads="1"/>
          </p:cNvSpPr>
          <p:nvPr/>
        </p:nvSpPr>
        <p:spPr bwMode="auto">
          <a:xfrm>
            <a:off x="0" y="7743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068" name="Group 2067"/>
          <p:cNvGrpSpPr/>
          <p:nvPr/>
        </p:nvGrpSpPr>
        <p:grpSpPr>
          <a:xfrm>
            <a:off x="2358236" y="4681247"/>
            <a:ext cx="4353415" cy="1944075"/>
            <a:chOff x="-3680315" y="4762746"/>
            <a:chExt cx="4353415" cy="1944075"/>
          </a:xfrm>
        </p:grpSpPr>
        <p:sp>
          <p:nvSpPr>
            <p:cNvPr id="15" name="Text Box 33"/>
            <p:cNvSpPr txBox="1">
              <a:spLocks noChangeArrowheads="1"/>
            </p:cNvSpPr>
            <p:nvPr/>
          </p:nvSpPr>
          <p:spPr bwMode="auto">
            <a:xfrm>
              <a:off x="-996100" y="6206577"/>
              <a:ext cx="533400" cy="40163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 Box 32"/>
            <p:cNvSpPr txBox="1">
              <a:spLocks noChangeArrowheads="1"/>
            </p:cNvSpPr>
            <p:nvPr/>
          </p:nvSpPr>
          <p:spPr bwMode="auto">
            <a:xfrm>
              <a:off x="-2876302" y="6120853"/>
              <a:ext cx="533400" cy="40163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Text Box 31"/>
            <p:cNvSpPr txBox="1">
              <a:spLocks noChangeArrowheads="1"/>
            </p:cNvSpPr>
            <p:nvPr/>
          </p:nvSpPr>
          <p:spPr bwMode="auto">
            <a:xfrm>
              <a:off x="-3362156" y="5949718"/>
              <a:ext cx="533400" cy="40163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Text Box 30"/>
            <p:cNvSpPr txBox="1">
              <a:spLocks noChangeArrowheads="1"/>
            </p:cNvSpPr>
            <p:nvPr/>
          </p:nvSpPr>
          <p:spPr bwMode="auto">
            <a:xfrm>
              <a:off x="-3680315" y="5474294"/>
              <a:ext cx="533400" cy="40163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8" name="Text Box 29"/>
            <p:cNvSpPr txBox="1">
              <a:spLocks noChangeArrowheads="1"/>
            </p:cNvSpPr>
            <p:nvPr/>
          </p:nvSpPr>
          <p:spPr bwMode="auto">
            <a:xfrm>
              <a:off x="-3535328" y="4762746"/>
              <a:ext cx="533400" cy="40163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9" name="Text Box 36"/>
            <p:cNvSpPr txBox="1">
              <a:spLocks noChangeArrowheads="1"/>
            </p:cNvSpPr>
            <p:nvPr/>
          </p:nvSpPr>
          <p:spPr bwMode="auto">
            <a:xfrm>
              <a:off x="-544264" y="6120854"/>
              <a:ext cx="533400" cy="40163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Text Box 34"/>
            <p:cNvSpPr txBox="1">
              <a:spLocks noChangeArrowheads="1"/>
            </p:cNvSpPr>
            <p:nvPr/>
          </p:nvSpPr>
          <p:spPr bwMode="auto">
            <a:xfrm>
              <a:off x="-241300" y="5822586"/>
              <a:ext cx="533400" cy="40163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4" name="Text Box 35"/>
            <p:cNvSpPr txBox="1">
              <a:spLocks noChangeArrowheads="1"/>
            </p:cNvSpPr>
            <p:nvPr/>
          </p:nvSpPr>
          <p:spPr bwMode="auto">
            <a:xfrm>
              <a:off x="-12700" y="5479686"/>
              <a:ext cx="533400" cy="40163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5" name="Text Box 37"/>
            <p:cNvSpPr txBox="1">
              <a:spLocks noChangeArrowheads="1"/>
            </p:cNvSpPr>
            <p:nvPr/>
          </p:nvSpPr>
          <p:spPr bwMode="auto">
            <a:xfrm>
              <a:off x="139700" y="5136786"/>
              <a:ext cx="533400" cy="40163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 name="Text Box 29"/>
            <p:cNvSpPr txBox="1">
              <a:spLocks noChangeArrowheads="1"/>
            </p:cNvSpPr>
            <p:nvPr/>
          </p:nvSpPr>
          <p:spPr bwMode="auto">
            <a:xfrm>
              <a:off x="-1827112" y="6305183"/>
              <a:ext cx="533400" cy="40163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073" name="Group 2072"/>
          <p:cNvGrpSpPr/>
          <p:nvPr/>
        </p:nvGrpSpPr>
        <p:grpSpPr>
          <a:xfrm>
            <a:off x="1679585" y="333237"/>
            <a:ext cx="6934063" cy="2966867"/>
            <a:chOff x="1600200" y="836613"/>
            <a:chExt cx="6934063" cy="2966867"/>
          </a:xfrm>
        </p:grpSpPr>
        <p:sp>
          <p:nvSpPr>
            <p:cNvPr id="20" name="Text Box 16"/>
            <p:cNvSpPr txBox="1">
              <a:spLocks noChangeArrowheads="1"/>
            </p:cNvSpPr>
            <p:nvPr/>
          </p:nvSpPr>
          <p:spPr bwMode="auto">
            <a:xfrm>
              <a:off x="5413679" y="3432005"/>
              <a:ext cx="12192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WORRY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069" name="Group 2068"/>
            <p:cNvGrpSpPr/>
            <p:nvPr/>
          </p:nvGrpSpPr>
          <p:grpSpPr>
            <a:xfrm>
              <a:off x="1600200" y="836613"/>
              <a:ext cx="6934063" cy="2747962"/>
              <a:chOff x="4292795" y="2418217"/>
              <a:chExt cx="6934063" cy="2747962"/>
            </a:xfrm>
          </p:grpSpPr>
          <p:sp>
            <p:nvSpPr>
              <p:cNvPr id="17" name="Text Box 18"/>
              <p:cNvSpPr txBox="1">
                <a:spLocks noChangeArrowheads="1"/>
              </p:cNvSpPr>
              <p:nvPr/>
            </p:nvSpPr>
            <p:spPr bwMode="auto">
              <a:xfrm>
                <a:off x="4400745" y="4037466"/>
                <a:ext cx="12192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6600"/>
                    </a:solidFill>
                    <a:effectLst/>
                    <a:latin typeface="Tahoma" pitchFamily="34" charset="0"/>
                    <a:ea typeface="Times New Roman" pitchFamily="18" charset="0"/>
                    <a:cs typeface="Tahoma" pitchFamily="34" charset="0"/>
                  </a:rPr>
                  <a:t>FEAR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Text Box 19"/>
              <p:cNvSpPr txBox="1">
                <a:spLocks noChangeArrowheads="1"/>
              </p:cNvSpPr>
              <p:nvPr/>
            </p:nvSpPr>
            <p:spPr bwMode="auto">
              <a:xfrm>
                <a:off x="4292795" y="3192916"/>
                <a:ext cx="12192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ANGER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Text Box 20"/>
              <p:cNvSpPr txBox="1">
                <a:spLocks noChangeArrowheads="1"/>
              </p:cNvSpPr>
              <p:nvPr/>
            </p:nvSpPr>
            <p:spPr bwMode="auto">
              <a:xfrm>
                <a:off x="4587443" y="2615289"/>
                <a:ext cx="13716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REJECTION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Text Box 24"/>
              <p:cNvSpPr txBox="1">
                <a:spLocks noChangeArrowheads="1"/>
              </p:cNvSpPr>
              <p:nvPr/>
            </p:nvSpPr>
            <p:spPr bwMode="auto">
              <a:xfrm>
                <a:off x="8849542" y="2886530"/>
                <a:ext cx="16002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DEPRESSION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Text Box 22"/>
              <p:cNvSpPr txBox="1">
                <a:spLocks noChangeArrowheads="1"/>
              </p:cNvSpPr>
              <p:nvPr/>
            </p:nvSpPr>
            <p:spPr bwMode="auto">
              <a:xfrm>
                <a:off x="8162154" y="2418217"/>
                <a:ext cx="15240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ADDICTION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Text Box 27"/>
              <p:cNvSpPr txBox="1">
                <a:spLocks noChangeArrowheads="1"/>
              </p:cNvSpPr>
              <p:nvPr/>
            </p:nvSpPr>
            <p:spPr bwMode="auto">
              <a:xfrm>
                <a:off x="8940858" y="4516013"/>
                <a:ext cx="22860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LOW ESTEEM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Text Box 26"/>
              <p:cNvSpPr txBox="1">
                <a:spLocks noChangeArrowheads="1"/>
              </p:cNvSpPr>
              <p:nvPr/>
            </p:nvSpPr>
            <p:spPr bwMode="auto">
              <a:xfrm>
                <a:off x="9036333" y="4062866"/>
                <a:ext cx="16002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INSECURITY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Text Box 17"/>
              <p:cNvSpPr txBox="1">
                <a:spLocks noChangeArrowheads="1"/>
              </p:cNvSpPr>
              <p:nvPr/>
            </p:nvSpPr>
            <p:spPr bwMode="auto">
              <a:xfrm>
                <a:off x="4818258" y="4794704"/>
                <a:ext cx="12192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ANXIETY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Text Box 25"/>
              <p:cNvSpPr txBox="1">
                <a:spLocks noChangeArrowheads="1"/>
              </p:cNvSpPr>
              <p:nvPr/>
            </p:nvSpPr>
            <p:spPr bwMode="auto">
              <a:xfrm>
                <a:off x="9112533" y="3446167"/>
                <a:ext cx="1447800" cy="371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Tahoma" pitchFamily="34" charset="0"/>
                    <a:ea typeface="Times New Roman" pitchFamily="18" charset="0"/>
                    <a:cs typeface="Tahoma" pitchFamily="34" charset="0"/>
                  </a:rPr>
                  <a:t>SICKNESS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grpSp>
        <p:nvGrpSpPr>
          <p:cNvPr id="2074" name="Group 2073"/>
          <p:cNvGrpSpPr/>
          <p:nvPr/>
        </p:nvGrpSpPr>
        <p:grpSpPr>
          <a:xfrm>
            <a:off x="2685277" y="516054"/>
            <a:ext cx="3814046" cy="2489696"/>
            <a:chOff x="2668700" y="1244283"/>
            <a:chExt cx="3814046" cy="2346780"/>
          </a:xfrm>
        </p:grpSpPr>
        <p:sp>
          <p:nvSpPr>
            <p:cNvPr id="4" name="Oval 12"/>
            <p:cNvSpPr>
              <a:spLocks noChangeArrowheads="1"/>
            </p:cNvSpPr>
            <p:nvPr/>
          </p:nvSpPr>
          <p:spPr bwMode="auto">
            <a:xfrm>
              <a:off x="5983451" y="2938462"/>
              <a:ext cx="258763" cy="2460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Oval 7"/>
            <p:cNvSpPr>
              <a:spLocks noChangeArrowheads="1"/>
            </p:cNvSpPr>
            <p:nvPr/>
          </p:nvSpPr>
          <p:spPr bwMode="auto">
            <a:xfrm>
              <a:off x="3278300" y="3345000"/>
              <a:ext cx="258763" cy="2460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Oval 9"/>
            <p:cNvSpPr>
              <a:spLocks noChangeArrowheads="1"/>
            </p:cNvSpPr>
            <p:nvPr/>
          </p:nvSpPr>
          <p:spPr bwMode="auto">
            <a:xfrm>
              <a:off x="2668700" y="2544900"/>
              <a:ext cx="258763" cy="2460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Oval 8"/>
            <p:cNvSpPr>
              <a:spLocks noChangeArrowheads="1"/>
            </p:cNvSpPr>
            <p:nvPr/>
          </p:nvSpPr>
          <p:spPr bwMode="auto">
            <a:xfrm>
              <a:off x="2710465" y="1930083"/>
              <a:ext cx="258763" cy="2460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Oval 21"/>
            <p:cNvSpPr>
              <a:spLocks noChangeArrowheads="1"/>
            </p:cNvSpPr>
            <p:nvPr/>
          </p:nvSpPr>
          <p:spPr bwMode="auto">
            <a:xfrm>
              <a:off x="5211687" y="1244283"/>
              <a:ext cx="258763" cy="2460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Oval 23"/>
            <p:cNvSpPr>
              <a:spLocks noChangeArrowheads="1"/>
            </p:cNvSpPr>
            <p:nvPr/>
          </p:nvSpPr>
          <p:spPr bwMode="auto">
            <a:xfrm>
              <a:off x="5837177" y="1547159"/>
              <a:ext cx="258762" cy="2460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Oval 11"/>
            <p:cNvSpPr>
              <a:spLocks noChangeArrowheads="1"/>
            </p:cNvSpPr>
            <p:nvPr/>
          </p:nvSpPr>
          <p:spPr bwMode="auto">
            <a:xfrm>
              <a:off x="6223983" y="2421869"/>
              <a:ext cx="258763" cy="24606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28"/>
            <p:cNvSpPr>
              <a:spLocks noChangeArrowheads="1"/>
            </p:cNvSpPr>
            <p:nvPr/>
          </p:nvSpPr>
          <p:spPr bwMode="auto">
            <a:xfrm>
              <a:off x="3263218" y="1424129"/>
              <a:ext cx="258763" cy="24606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Oval 51"/>
            <p:cNvSpPr>
              <a:spLocks noChangeArrowheads="1"/>
            </p:cNvSpPr>
            <p:nvPr/>
          </p:nvSpPr>
          <p:spPr bwMode="auto">
            <a:xfrm>
              <a:off x="6028480" y="1998037"/>
              <a:ext cx="258763" cy="2460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Oval 12"/>
            <p:cNvSpPr>
              <a:spLocks noChangeArrowheads="1"/>
            </p:cNvSpPr>
            <p:nvPr/>
          </p:nvSpPr>
          <p:spPr bwMode="auto">
            <a:xfrm>
              <a:off x="5341068" y="3290093"/>
              <a:ext cx="258763" cy="2460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7825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What are you still connected or chained to?</a:t>
            </a:r>
          </a:p>
          <a:p>
            <a:r>
              <a:rPr lang="en-GB" sz="4400" dirty="0" smtClean="0"/>
              <a:t>What </a:t>
            </a:r>
            <a:r>
              <a:rPr lang="en-GB" sz="4400" dirty="0" smtClean="0"/>
              <a:t>experiences?</a:t>
            </a:r>
            <a:endParaRPr lang="en-GB" sz="4400" dirty="0" smtClean="0"/>
          </a:p>
          <a:p>
            <a:r>
              <a:rPr lang="en-GB" sz="4400" dirty="0" smtClean="0"/>
              <a:t>What memories?</a:t>
            </a:r>
          </a:p>
          <a:p>
            <a:r>
              <a:rPr lang="en-GB" sz="4400" dirty="0" smtClean="0"/>
              <a:t>What emotions?</a:t>
            </a:r>
          </a:p>
          <a:p>
            <a:r>
              <a:rPr lang="en-GB" sz="4400" dirty="0" smtClean="0"/>
              <a:t>What hurts, pains, rejections betrayals</a:t>
            </a:r>
          </a:p>
          <a:p>
            <a:r>
              <a:rPr lang="en-GB" sz="4400" dirty="0" smtClean="0"/>
              <a:t>Unforgiveness is a yoke that keeps us tied to our past</a:t>
            </a:r>
            <a:endParaRPr lang="en-GB" sz="4400" dirty="0"/>
          </a:p>
        </p:txBody>
      </p:sp>
    </p:spTree>
    <p:extLst>
      <p:ext uri="{BB962C8B-B14F-4D97-AF65-F5344CB8AC3E}">
        <p14:creationId xmlns:p14="http://schemas.microsoft.com/office/powerpoint/2010/main" val="24908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Why first love?</a:t>
            </a:r>
          </a:p>
          <a:p>
            <a:r>
              <a:rPr lang="en-GB" sz="4800" dirty="0" smtClean="0"/>
              <a:t>What is first love?</a:t>
            </a:r>
          </a:p>
          <a:p>
            <a:r>
              <a:rPr lang="en-GB" sz="4800" dirty="0" smtClean="0"/>
              <a:t>Why is first love so important?</a:t>
            </a:r>
          </a:p>
          <a:p>
            <a:r>
              <a:rPr lang="en-GB" sz="4800" dirty="0" smtClean="0"/>
              <a:t>Our eternal destiny and destination is at stake on the basis of experiencing the answer to those questions</a:t>
            </a:r>
            <a:endParaRPr lang="en-GB" sz="4800" dirty="0"/>
          </a:p>
        </p:txBody>
      </p:sp>
    </p:spTree>
    <p:extLst>
      <p:ext uri="{BB962C8B-B14F-4D97-AF65-F5344CB8AC3E}">
        <p14:creationId xmlns:p14="http://schemas.microsoft.com/office/powerpoint/2010/main" val="198053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Rejected, Abandoned, </a:t>
            </a:r>
            <a:r>
              <a:rPr lang="en-GB" sz="4400" dirty="0" smtClean="0"/>
              <a:t>Betrayed, Disappointed</a:t>
            </a:r>
            <a:r>
              <a:rPr lang="en-GB" sz="4400" dirty="0"/>
              <a:t>, Hurt, Let down, </a:t>
            </a:r>
            <a:r>
              <a:rPr lang="en-GB" sz="4400" dirty="0" smtClean="0"/>
              <a:t>Abused</a:t>
            </a:r>
            <a:endParaRPr lang="en-GB" sz="4400" dirty="0" smtClean="0"/>
          </a:p>
          <a:p>
            <a:r>
              <a:rPr lang="en-GB" sz="4400" dirty="0" smtClean="0"/>
              <a:t>All of us have had those experiences but are we still yoked to them?</a:t>
            </a:r>
          </a:p>
          <a:p>
            <a:r>
              <a:rPr lang="en-GB" sz="4400" dirty="0" smtClean="0"/>
              <a:t>Isa </a:t>
            </a:r>
            <a:r>
              <a:rPr lang="en-GB" sz="4400" dirty="0"/>
              <a:t>58:6 </a:t>
            </a:r>
            <a:r>
              <a:rPr lang="en-GB" sz="4400" dirty="0" smtClean="0"/>
              <a:t>Is </a:t>
            </a:r>
            <a:r>
              <a:rPr lang="en-GB" sz="4400" dirty="0"/>
              <a:t>this not the fast which I </a:t>
            </a:r>
            <a:r>
              <a:rPr lang="en-GB" sz="4400" dirty="0" smtClean="0"/>
              <a:t>choose, To </a:t>
            </a:r>
            <a:r>
              <a:rPr lang="en-GB" sz="4400" dirty="0"/>
              <a:t>loosen the bonds of </a:t>
            </a:r>
            <a:r>
              <a:rPr lang="en-GB" sz="4400" dirty="0" smtClean="0"/>
              <a:t>wickedness, To </a:t>
            </a:r>
            <a:r>
              <a:rPr lang="en-GB" sz="4400" dirty="0"/>
              <a:t>undo the bands of the </a:t>
            </a:r>
            <a:r>
              <a:rPr lang="en-GB" sz="4400" dirty="0" smtClean="0"/>
              <a:t>yoke, And </a:t>
            </a:r>
            <a:r>
              <a:rPr lang="en-GB" sz="4400" dirty="0"/>
              <a:t>to let the oppressed go </a:t>
            </a:r>
            <a:r>
              <a:rPr lang="en-GB" sz="4400" dirty="0" smtClean="0"/>
              <a:t>free And </a:t>
            </a:r>
            <a:r>
              <a:rPr lang="en-GB" sz="4400" dirty="0">
                <a:solidFill>
                  <a:srgbClr val="FFFF00"/>
                </a:solidFill>
              </a:rPr>
              <a:t>break every yoke</a:t>
            </a:r>
            <a:r>
              <a:rPr lang="en-GB" sz="4400" dirty="0"/>
              <a:t>?</a:t>
            </a:r>
          </a:p>
        </p:txBody>
      </p:sp>
    </p:spTree>
    <p:extLst>
      <p:ext uri="{BB962C8B-B14F-4D97-AF65-F5344CB8AC3E}">
        <p14:creationId xmlns:p14="http://schemas.microsoft.com/office/powerpoint/2010/main" val="41088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Isa </a:t>
            </a:r>
            <a:r>
              <a:rPr lang="en-GB" sz="4400" dirty="0" smtClean="0"/>
              <a:t>61:1 The </a:t>
            </a:r>
            <a:r>
              <a:rPr lang="en-GB" sz="4400" dirty="0"/>
              <a:t>Spirit of the Lord God is upon </a:t>
            </a:r>
            <a:r>
              <a:rPr lang="en-GB" sz="4400" dirty="0" smtClean="0"/>
              <a:t>me, Because </a:t>
            </a:r>
            <a:r>
              <a:rPr lang="en-GB" sz="4400" dirty="0"/>
              <a:t>the Lord has anointed </a:t>
            </a:r>
            <a:r>
              <a:rPr lang="en-GB" sz="4400" dirty="0" smtClean="0"/>
              <a:t>me To </a:t>
            </a:r>
            <a:r>
              <a:rPr lang="en-GB" sz="4400" dirty="0"/>
              <a:t>bring good </a:t>
            </a:r>
            <a:r>
              <a:rPr lang="en-GB" sz="4400" dirty="0">
                <a:solidFill>
                  <a:srgbClr val="FFFF00"/>
                </a:solidFill>
              </a:rPr>
              <a:t>news to the </a:t>
            </a:r>
            <a:r>
              <a:rPr lang="en-GB" sz="4400" dirty="0" smtClean="0">
                <a:solidFill>
                  <a:srgbClr val="FFFF00"/>
                </a:solidFill>
              </a:rPr>
              <a:t>afflicted</a:t>
            </a:r>
            <a:r>
              <a:rPr lang="en-GB" sz="4400" dirty="0" smtClean="0"/>
              <a:t>; He </a:t>
            </a:r>
            <a:r>
              <a:rPr lang="en-GB" sz="4400" dirty="0"/>
              <a:t>has sent me to bind up the </a:t>
            </a:r>
            <a:r>
              <a:rPr lang="en-GB" sz="4400" dirty="0" smtClean="0">
                <a:solidFill>
                  <a:srgbClr val="FFFF00"/>
                </a:solidFill>
              </a:rPr>
              <a:t>brokenhearted</a:t>
            </a:r>
            <a:r>
              <a:rPr lang="en-GB" sz="4400" dirty="0" smtClean="0"/>
              <a:t>, To </a:t>
            </a:r>
            <a:r>
              <a:rPr lang="en-GB" sz="4400" dirty="0"/>
              <a:t>proclaim </a:t>
            </a:r>
            <a:r>
              <a:rPr lang="en-GB" sz="4400" dirty="0">
                <a:solidFill>
                  <a:srgbClr val="FFFF00"/>
                </a:solidFill>
              </a:rPr>
              <a:t>libert</a:t>
            </a:r>
            <a:r>
              <a:rPr lang="en-GB" sz="4400" dirty="0"/>
              <a:t>y to </a:t>
            </a:r>
            <a:r>
              <a:rPr lang="en-GB" sz="4400" dirty="0" smtClean="0"/>
              <a:t>captives And </a:t>
            </a:r>
            <a:r>
              <a:rPr lang="en-GB" sz="4400" dirty="0">
                <a:solidFill>
                  <a:srgbClr val="FFFF00"/>
                </a:solidFill>
              </a:rPr>
              <a:t>freedom</a:t>
            </a:r>
            <a:r>
              <a:rPr lang="en-GB" sz="4400" dirty="0"/>
              <a:t> to </a:t>
            </a:r>
            <a:r>
              <a:rPr lang="en-GB" sz="4400" dirty="0" smtClean="0">
                <a:solidFill>
                  <a:srgbClr val="FFFF00"/>
                </a:solidFill>
              </a:rPr>
              <a:t>prisoners</a:t>
            </a:r>
            <a:r>
              <a:rPr lang="en-GB" sz="4400" dirty="0" smtClean="0"/>
              <a:t>;2 </a:t>
            </a:r>
            <a:r>
              <a:rPr lang="en-GB" sz="4400" dirty="0"/>
              <a:t>To proclaim the </a:t>
            </a:r>
            <a:r>
              <a:rPr lang="en-GB" sz="4400" dirty="0" smtClean="0"/>
              <a:t>favourable </a:t>
            </a:r>
            <a:r>
              <a:rPr lang="en-GB" sz="4400" dirty="0"/>
              <a:t>year of the </a:t>
            </a:r>
            <a:r>
              <a:rPr lang="en-GB" sz="4400" dirty="0" smtClean="0"/>
              <a:t>Lord (cancelled debts)</a:t>
            </a:r>
            <a:endParaRPr lang="en-GB" sz="4400" dirty="0"/>
          </a:p>
        </p:txBody>
      </p:sp>
    </p:spTree>
    <p:extLst>
      <p:ext uri="{BB962C8B-B14F-4D97-AF65-F5344CB8AC3E}">
        <p14:creationId xmlns:p14="http://schemas.microsoft.com/office/powerpoint/2010/main" val="23972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Isa 61:4 Then they will rebuild the ancient </a:t>
            </a:r>
            <a:r>
              <a:rPr lang="en-GB" sz="4400" dirty="0" smtClean="0"/>
              <a:t>ruins, They </a:t>
            </a:r>
            <a:r>
              <a:rPr lang="en-GB" sz="4400" dirty="0"/>
              <a:t>will raise up the former </a:t>
            </a:r>
            <a:r>
              <a:rPr lang="en-GB" sz="4400" dirty="0" smtClean="0"/>
              <a:t>devastations; And </a:t>
            </a:r>
            <a:r>
              <a:rPr lang="en-GB" sz="4400" dirty="0"/>
              <a:t>they will repair the ruined </a:t>
            </a:r>
            <a:r>
              <a:rPr lang="en-GB" sz="4400" dirty="0" smtClean="0"/>
              <a:t>cities, The </a:t>
            </a:r>
            <a:r>
              <a:rPr lang="en-GB" sz="4400" dirty="0"/>
              <a:t>desolations of many generations</a:t>
            </a:r>
            <a:r>
              <a:rPr lang="en-GB" sz="4400" dirty="0" smtClean="0"/>
              <a:t>.</a:t>
            </a:r>
          </a:p>
          <a:p>
            <a:r>
              <a:rPr lang="en-GB" sz="4400" dirty="0" smtClean="0"/>
              <a:t>How can our lives be restored?</a:t>
            </a:r>
          </a:p>
          <a:p>
            <a:r>
              <a:rPr lang="en-GB" sz="4400" dirty="0" smtClean="0"/>
              <a:t>By embracing the transforming power of First Love</a:t>
            </a:r>
            <a:r>
              <a:rPr lang="en-GB" sz="4400" dirty="0"/>
              <a:t> </a:t>
            </a:r>
            <a:r>
              <a:rPr lang="en-GB" sz="4400" dirty="0" smtClean="0"/>
              <a:t>- forgiveness</a:t>
            </a:r>
            <a:endParaRPr lang="en-GB" sz="4400" dirty="0" smtClean="0"/>
          </a:p>
        </p:txBody>
      </p:sp>
    </p:spTree>
    <p:extLst>
      <p:ext uri="{BB962C8B-B14F-4D97-AF65-F5344CB8AC3E}">
        <p14:creationId xmlns:p14="http://schemas.microsoft.com/office/powerpoint/2010/main" val="11623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Forgive and </a:t>
            </a:r>
            <a:r>
              <a:rPr lang="en-GB" sz="4400" dirty="0" smtClean="0"/>
              <a:t>release and be free</a:t>
            </a:r>
            <a:endParaRPr lang="en-GB" sz="4400" dirty="0" smtClean="0"/>
          </a:p>
          <a:p>
            <a:r>
              <a:rPr lang="en-GB" sz="4400" dirty="0"/>
              <a:t>Wounds caused by fathers, mothers, friends, lovers can be healed</a:t>
            </a:r>
          </a:p>
          <a:p>
            <a:r>
              <a:rPr lang="en-GB" sz="4400" dirty="0" smtClean="0"/>
              <a:t>Heart </a:t>
            </a:r>
            <a:r>
              <a:rPr lang="en-GB" sz="4400" dirty="0" smtClean="0"/>
              <a:t>of stone </a:t>
            </a:r>
            <a:r>
              <a:rPr lang="en-GB" sz="4400" dirty="0" smtClean="0"/>
              <a:t>replaced  and renewed</a:t>
            </a:r>
            <a:endParaRPr lang="en-GB" sz="4400" dirty="0" smtClean="0"/>
          </a:p>
          <a:p>
            <a:r>
              <a:rPr lang="en-GB" sz="4400" dirty="0" smtClean="0"/>
              <a:t>Heart can be restored </a:t>
            </a:r>
            <a:r>
              <a:rPr lang="en-GB" sz="4400" dirty="0" smtClean="0"/>
              <a:t>made whole</a:t>
            </a:r>
          </a:p>
          <a:p>
            <a:r>
              <a:rPr lang="en-GB" sz="4400" dirty="0" smtClean="0"/>
              <a:t>Our hearts can receive forgiveness and then release forgiveness to be free</a:t>
            </a:r>
            <a:endParaRPr lang="en-GB" sz="4400" dirty="0"/>
          </a:p>
        </p:txBody>
      </p:sp>
    </p:spTree>
    <p:extLst>
      <p:ext uri="{BB962C8B-B14F-4D97-AF65-F5344CB8AC3E}">
        <p14:creationId xmlns:p14="http://schemas.microsoft.com/office/powerpoint/2010/main" val="270856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Freeform 4"/>
          <p:cNvSpPr/>
          <p:nvPr/>
        </p:nvSpPr>
        <p:spPr>
          <a:xfrm>
            <a:off x="0" y="3068960"/>
            <a:ext cx="9132997" cy="248367"/>
          </a:xfrm>
          <a:custGeom>
            <a:avLst/>
            <a:gdLst>
              <a:gd name="connsiteX0" fmla="*/ 0 w 9132997"/>
              <a:gd name="connsiteY0" fmla="*/ 209731 h 248367"/>
              <a:gd name="connsiteX1" fmla="*/ 528034 w 9132997"/>
              <a:gd name="connsiteY1" fmla="*/ 222610 h 248367"/>
              <a:gd name="connsiteX2" fmla="*/ 682580 w 9132997"/>
              <a:gd name="connsiteY2" fmla="*/ 248367 h 248367"/>
              <a:gd name="connsiteX3" fmla="*/ 1068946 w 9132997"/>
              <a:gd name="connsiteY3" fmla="*/ 235488 h 248367"/>
              <a:gd name="connsiteX4" fmla="*/ 1700011 w 9132997"/>
              <a:gd name="connsiteY4" fmla="*/ 222610 h 248367"/>
              <a:gd name="connsiteX5" fmla="*/ 2176529 w 9132997"/>
              <a:gd name="connsiteY5" fmla="*/ 209731 h 248367"/>
              <a:gd name="connsiteX6" fmla="*/ 2395470 w 9132997"/>
              <a:gd name="connsiteY6" fmla="*/ 196852 h 248367"/>
              <a:gd name="connsiteX7" fmla="*/ 2498501 w 9132997"/>
              <a:gd name="connsiteY7" fmla="*/ 183973 h 248367"/>
              <a:gd name="connsiteX8" fmla="*/ 2678806 w 9132997"/>
              <a:gd name="connsiteY8" fmla="*/ 171094 h 248367"/>
              <a:gd name="connsiteX9" fmla="*/ 3206839 w 9132997"/>
              <a:gd name="connsiteY9" fmla="*/ 183973 h 248367"/>
              <a:gd name="connsiteX10" fmla="*/ 3245476 w 9132997"/>
              <a:gd name="connsiteY10" fmla="*/ 196852 h 248367"/>
              <a:gd name="connsiteX11" fmla="*/ 3335628 w 9132997"/>
              <a:gd name="connsiteY11" fmla="*/ 209731 h 248367"/>
              <a:gd name="connsiteX12" fmla="*/ 3400022 w 9132997"/>
              <a:gd name="connsiteY12" fmla="*/ 222610 h 248367"/>
              <a:gd name="connsiteX13" fmla="*/ 3953814 w 9132997"/>
              <a:gd name="connsiteY13" fmla="*/ 209731 h 248367"/>
              <a:gd name="connsiteX14" fmla="*/ 4082603 w 9132997"/>
              <a:gd name="connsiteY14" fmla="*/ 196852 h 248367"/>
              <a:gd name="connsiteX15" fmla="*/ 4275786 w 9132997"/>
              <a:gd name="connsiteY15" fmla="*/ 183973 h 248367"/>
              <a:gd name="connsiteX16" fmla="*/ 4430332 w 9132997"/>
              <a:gd name="connsiteY16" fmla="*/ 158215 h 248367"/>
              <a:gd name="connsiteX17" fmla="*/ 4507606 w 9132997"/>
              <a:gd name="connsiteY17" fmla="*/ 145336 h 248367"/>
              <a:gd name="connsiteX18" fmla="*/ 5306096 w 9132997"/>
              <a:gd name="connsiteY18" fmla="*/ 158215 h 248367"/>
              <a:gd name="connsiteX19" fmla="*/ 6027313 w 9132997"/>
              <a:gd name="connsiteY19" fmla="*/ 145336 h 248367"/>
              <a:gd name="connsiteX20" fmla="*/ 6181859 w 9132997"/>
              <a:gd name="connsiteY20" fmla="*/ 119579 h 248367"/>
              <a:gd name="connsiteX21" fmla="*/ 6310648 w 9132997"/>
              <a:gd name="connsiteY21" fmla="*/ 80942 h 248367"/>
              <a:gd name="connsiteX22" fmla="*/ 6774287 w 9132997"/>
              <a:gd name="connsiteY22" fmla="*/ 93821 h 248367"/>
              <a:gd name="connsiteX23" fmla="*/ 6825803 w 9132997"/>
              <a:gd name="connsiteY23" fmla="*/ 106700 h 248367"/>
              <a:gd name="connsiteX24" fmla="*/ 7508383 w 9132997"/>
              <a:gd name="connsiteY24" fmla="*/ 93821 h 248367"/>
              <a:gd name="connsiteX25" fmla="*/ 7637172 w 9132997"/>
              <a:gd name="connsiteY25" fmla="*/ 68063 h 248367"/>
              <a:gd name="connsiteX26" fmla="*/ 7688687 w 9132997"/>
              <a:gd name="connsiteY26" fmla="*/ 55184 h 248367"/>
              <a:gd name="connsiteX27" fmla="*/ 7753082 w 9132997"/>
              <a:gd name="connsiteY27" fmla="*/ 42305 h 248367"/>
              <a:gd name="connsiteX28" fmla="*/ 7791718 w 9132997"/>
              <a:gd name="connsiteY28" fmla="*/ 29426 h 248367"/>
              <a:gd name="connsiteX29" fmla="*/ 7856113 w 9132997"/>
              <a:gd name="connsiteY29" fmla="*/ 16548 h 248367"/>
              <a:gd name="connsiteX30" fmla="*/ 8332631 w 9132997"/>
              <a:gd name="connsiteY30" fmla="*/ 42305 h 248367"/>
              <a:gd name="connsiteX31" fmla="*/ 8371267 w 9132997"/>
              <a:gd name="connsiteY31" fmla="*/ 55184 h 248367"/>
              <a:gd name="connsiteX32" fmla="*/ 8757634 w 9132997"/>
              <a:gd name="connsiteY32" fmla="*/ 42305 h 248367"/>
              <a:gd name="connsiteX33" fmla="*/ 8809149 w 9132997"/>
              <a:gd name="connsiteY33" fmla="*/ 29426 h 248367"/>
              <a:gd name="connsiteX34" fmla="*/ 8937938 w 9132997"/>
              <a:gd name="connsiteY34" fmla="*/ 16548 h 248367"/>
              <a:gd name="connsiteX35" fmla="*/ 9131121 w 9132997"/>
              <a:gd name="connsiteY35" fmla="*/ 16548 h 248367"/>
              <a:gd name="connsiteX36" fmla="*/ 9131121 w 9132997"/>
              <a:gd name="connsiteY36" fmla="*/ 29426 h 2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2997" h="248367">
                <a:moveTo>
                  <a:pt x="0" y="209731"/>
                </a:moveTo>
                <a:lnTo>
                  <a:pt x="528034" y="222610"/>
                </a:lnTo>
                <a:cubicBezTo>
                  <a:pt x="626070" y="226531"/>
                  <a:pt x="618018" y="226846"/>
                  <a:pt x="682580" y="248367"/>
                </a:cubicBezTo>
                <a:lnTo>
                  <a:pt x="1068946" y="235488"/>
                </a:lnTo>
                <a:lnTo>
                  <a:pt x="1700011" y="222610"/>
                </a:lnTo>
                <a:lnTo>
                  <a:pt x="2176529" y="209731"/>
                </a:lnTo>
                <a:cubicBezTo>
                  <a:pt x="2249509" y="205438"/>
                  <a:pt x="2322596" y="202682"/>
                  <a:pt x="2395470" y="196852"/>
                </a:cubicBezTo>
                <a:cubicBezTo>
                  <a:pt x="2429971" y="194092"/>
                  <a:pt x="2464032" y="187107"/>
                  <a:pt x="2498501" y="183973"/>
                </a:cubicBezTo>
                <a:cubicBezTo>
                  <a:pt x="2558508" y="178518"/>
                  <a:pt x="2618704" y="175387"/>
                  <a:pt x="2678806" y="171094"/>
                </a:cubicBezTo>
                <a:cubicBezTo>
                  <a:pt x="2854817" y="175387"/>
                  <a:pt x="3030957" y="175978"/>
                  <a:pt x="3206839" y="183973"/>
                </a:cubicBezTo>
                <a:cubicBezTo>
                  <a:pt x="3220401" y="184589"/>
                  <a:pt x="3232164" y="194190"/>
                  <a:pt x="3245476" y="196852"/>
                </a:cubicBezTo>
                <a:cubicBezTo>
                  <a:pt x="3275242" y="202805"/>
                  <a:pt x="3305685" y="204740"/>
                  <a:pt x="3335628" y="209731"/>
                </a:cubicBezTo>
                <a:cubicBezTo>
                  <a:pt x="3357220" y="213330"/>
                  <a:pt x="3378557" y="218317"/>
                  <a:pt x="3400022" y="222610"/>
                </a:cubicBezTo>
                <a:lnTo>
                  <a:pt x="3953814" y="209731"/>
                </a:lnTo>
                <a:cubicBezTo>
                  <a:pt x="3996927" y="208104"/>
                  <a:pt x="4039597" y="200293"/>
                  <a:pt x="4082603" y="196852"/>
                </a:cubicBezTo>
                <a:cubicBezTo>
                  <a:pt x="4146935" y="191705"/>
                  <a:pt x="4211392" y="188266"/>
                  <a:pt x="4275786" y="183973"/>
                </a:cubicBezTo>
                <a:cubicBezTo>
                  <a:pt x="4356322" y="157127"/>
                  <a:pt x="4286552" y="177386"/>
                  <a:pt x="4430332" y="158215"/>
                </a:cubicBezTo>
                <a:cubicBezTo>
                  <a:pt x="4456216" y="154764"/>
                  <a:pt x="4481848" y="149629"/>
                  <a:pt x="4507606" y="145336"/>
                </a:cubicBezTo>
                <a:lnTo>
                  <a:pt x="5306096" y="158215"/>
                </a:lnTo>
                <a:cubicBezTo>
                  <a:pt x="5546540" y="158215"/>
                  <a:pt x="5787103" y="155933"/>
                  <a:pt x="6027313" y="145336"/>
                </a:cubicBezTo>
                <a:cubicBezTo>
                  <a:pt x="6079488" y="143034"/>
                  <a:pt x="6181859" y="119579"/>
                  <a:pt x="6181859" y="119579"/>
                </a:cubicBezTo>
                <a:cubicBezTo>
                  <a:pt x="6275924" y="88224"/>
                  <a:pt x="6232792" y="100406"/>
                  <a:pt x="6310648" y="80942"/>
                </a:cubicBezTo>
                <a:cubicBezTo>
                  <a:pt x="6465194" y="85235"/>
                  <a:pt x="6619874" y="86100"/>
                  <a:pt x="6774287" y="93821"/>
                </a:cubicBezTo>
                <a:cubicBezTo>
                  <a:pt x="6791965" y="94705"/>
                  <a:pt x="6808103" y="106700"/>
                  <a:pt x="6825803" y="106700"/>
                </a:cubicBezTo>
                <a:cubicBezTo>
                  <a:pt x="7053370" y="106700"/>
                  <a:pt x="7280856" y="98114"/>
                  <a:pt x="7508383" y="93821"/>
                </a:cubicBezTo>
                <a:cubicBezTo>
                  <a:pt x="7551313" y="85235"/>
                  <a:pt x="7594699" y="78681"/>
                  <a:pt x="7637172" y="68063"/>
                </a:cubicBezTo>
                <a:cubicBezTo>
                  <a:pt x="7654344" y="63770"/>
                  <a:pt x="7671408" y="59024"/>
                  <a:pt x="7688687" y="55184"/>
                </a:cubicBezTo>
                <a:cubicBezTo>
                  <a:pt x="7710056" y="50435"/>
                  <a:pt x="7731846" y="47614"/>
                  <a:pt x="7753082" y="42305"/>
                </a:cubicBezTo>
                <a:cubicBezTo>
                  <a:pt x="7766252" y="39012"/>
                  <a:pt x="7778548" y="32718"/>
                  <a:pt x="7791718" y="29426"/>
                </a:cubicBezTo>
                <a:cubicBezTo>
                  <a:pt x="7812954" y="24117"/>
                  <a:pt x="7834648" y="20841"/>
                  <a:pt x="7856113" y="16548"/>
                </a:cubicBezTo>
                <a:cubicBezTo>
                  <a:pt x="8004276" y="21178"/>
                  <a:pt x="8178989" y="3894"/>
                  <a:pt x="8332631" y="42305"/>
                </a:cubicBezTo>
                <a:cubicBezTo>
                  <a:pt x="8345801" y="45598"/>
                  <a:pt x="8358388" y="50891"/>
                  <a:pt x="8371267" y="55184"/>
                </a:cubicBezTo>
                <a:cubicBezTo>
                  <a:pt x="8500056" y="50891"/>
                  <a:pt x="8628996" y="49872"/>
                  <a:pt x="8757634" y="42305"/>
                </a:cubicBezTo>
                <a:cubicBezTo>
                  <a:pt x="8775304" y="41266"/>
                  <a:pt x="8791627" y="31929"/>
                  <a:pt x="8809149" y="29426"/>
                </a:cubicBezTo>
                <a:cubicBezTo>
                  <a:pt x="8851859" y="23325"/>
                  <a:pt x="8895008" y="20841"/>
                  <a:pt x="8937938" y="16548"/>
                </a:cubicBezTo>
                <a:cubicBezTo>
                  <a:pt x="9022937" y="-4702"/>
                  <a:pt x="9005359" y="-6317"/>
                  <a:pt x="9131121" y="16548"/>
                </a:cubicBezTo>
                <a:cubicBezTo>
                  <a:pt x="9135344" y="17316"/>
                  <a:pt x="9131121" y="25133"/>
                  <a:pt x="9131121" y="29426"/>
                </a:cubicBezTo>
              </a:path>
            </a:pathLst>
          </a:cu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6" name="TextBox 5"/>
          <p:cNvSpPr txBox="1"/>
          <p:nvPr/>
        </p:nvSpPr>
        <p:spPr>
          <a:xfrm>
            <a:off x="163566" y="3763754"/>
            <a:ext cx="2896266" cy="889382"/>
          </a:xfrm>
          <a:prstGeom prst="rect">
            <a:avLst/>
          </a:prstGeom>
          <a:noFill/>
        </p:spPr>
        <p:txBody>
          <a:bodyPr wrap="square" lIns="0" tIns="0" rIns="0" bIns="0" rtlCol="0">
            <a:noAutofit/>
          </a:bodyPr>
          <a:lstStyle/>
          <a:p>
            <a:pPr algn="ctr" defTabSz="914400" fontAlgn="auto">
              <a:spcBef>
                <a:spcPts val="0"/>
              </a:spcBef>
              <a:spcAft>
                <a:spcPts val="0"/>
              </a:spcAft>
            </a:pPr>
            <a:r>
              <a:rPr lang="en-GB" sz="2800" b="1" dirty="0" smtClean="0">
                <a:solidFill>
                  <a:prstClr val="black"/>
                </a:solidFill>
                <a:latin typeface="Constantia"/>
                <a:ea typeface="+mn-ea"/>
              </a:rPr>
              <a:t>Heart </a:t>
            </a:r>
            <a:br>
              <a:rPr lang="en-GB" sz="2800" b="1" dirty="0" smtClean="0">
                <a:solidFill>
                  <a:prstClr val="black"/>
                </a:solidFill>
                <a:latin typeface="Constantia"/>
                <a:ea typeface="+mn-ea"/>
              </a:rPr>
            </a:br>
            <a:r>
              <a:rPr lang="en-GB" sz="2800" b="1" dirty="0" smtClean="0">
                <a:solidFill>
                  <a:prstClr val="black"/>
                </a:solidFill>
                <a:latin typeface="Constantia"/>
                <a:ea typeface="+mn-ea"/>
              </a:rPr>
              <a:t>Soil of Insecurity</a:t>
            </a:r>
            <a:endParaRPr lang="en-GB" sz="2800" b="1" dirty="0">
              <a:solidFill>
                <a:prstClr val="black"/>
              </a:solidFill>
              <a:latin typeface="Constantia"/>
              <a:ea typeface="+mn-ea"/>
            </a:endParaRPr>
          </a:p>
        </p:txBody>
      </p:sp>
      <p:sp>
        <p:nvSpPr>
          <p:cNvPr id="9" name="TextBox 8"/>
          <p:cNvSpPr txBox="1"/>
          <p:nvPr/>
        </p:nvSpPr>
        <p:spPr>
          <a:xfrm>
            <a:off x="163567" y="5589240"/>
            <a:ext cx="8872930" cy="1080120"/>
          </a:xfrm>
          <a:prstGeom prst="rect">
            <a:avLst/>
          </a:prstGeom>
          <a:noFill/>
        </p:spPr>
        <p:txBody>
          <a:bodyPr wrap="square" lIns="0" tIns="0" rIns="0" bIns="0" rtlCol="0">
            <a:noAutofit/>
          </a:bodyPr>
          <a:lstStyle/>
          <a:p>
            <a:pPr defTabSz="914400" fontAlgn="auto">
              <a:spcBef>
                <a:spcPts val="0"/>
              </a:spcBef>
              <a:spcAft>
                <a:spcPts val="0"/>
              </a:spcAft>
            </a:pPr>
            <a:r>
              <a:rPr lang="en-GB" sz="3000" dirty="0" smtClean="0">
                <a:solidFill>
                  <a:prstClr val="black"/>
                </a:solidFill>
                <a:latin typeface="Constantia"/>
                <a:ea typeface="+mn-ea"/>
              </a:rPr>
              <a:t>Resulting from lack of: love, acceptance, affirmation, appreciation, affection, encouragement – identity</a:t>
            </a:r>
            <a:endParaRPr lang="en-GB" sz="3000" dirty="0">
              <a:solidFill>
                <a:prstClr val="black"/>
              </a:solidFill>
              <a:latin typeface="Constantia"/>
              <a:ea typeface="+mn-ea"/>
            </a:endParaRPr>
          </a:p>
        </p:txBody>
      </p:sp>
      <p:sp>
        <p:nvSpPr>
          <p:cNvPr id="7" name="TextBox 6"/>
          <p:cNvSpPr txBox="1"/>
          <p:nvPr/>
        </p:nvSpPr>
        <p:spPr>
          <a:xfrm>
            <a:off x="5940152" y="3471463"/>
            <a:ext cx="2896266" cy="444691"/>
          </a:xfrm>
          <a:prstGeom prst="rect">
            <a:avLst/>
          </a:prstGeom>
          <a:noFill/>
        </p:spPr>
        <p:txBody>
          <a:bodyPr wrap="square" lIns="0" tIns="0" rIns="0" bIns="0" rtlCol="0">
            <a:noAutofit/>
          </a:bodyPr>
          <a:lstStyle/>
          <a:p>
            <a:pPr algn="ctr" defTabSz="914400" fontAlgn="auto">
              <a:spcBef>
                <a:spcPts val="0"/>
              </a:spcBef>
              <a:spcAft>
                <a:spcPts val="0"/>
              </a:spcAft>
            </a:pPr>
            <a:r>
              <a:rPr lang="en-GB" sz="2800" b="1" dirty="0" smtClean="0">
                <a:solidFill>
                  <a:prstClr val="black"/>
                </a:solidFill>
                <a:latin typeface="Constantia"/>
                <a:ea typeface="+mn-ea"/>
              </a:rPr>
              <a:t>Heart</a:t>
            </a:r>
            <a:endParaRPr lang="en-GB" sz="2800" b="1" dirty="0">
              <a:solidFill>
                <a:prstClr val="black"/>
              </a:solidFill>
              <a:latin typeface="Constantia"/>
              <a:ea typeface="+mn-ea"/>
            </a:endParaRPr>
          </a:p>
        </p:txBody>
      </p:sp>
    </p:spTree>
    <p:extLst>
      <p:ext uri="{BB962C8B-B14F-4D97-AF65-F5344CB8AC3E}">
        <p14:creationId xmlns:p14="http://schemas.microsoft.com/office/powerpoint/2010/main" val="11230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Freeform 4"/>
          <p:cNvSpPr/>
          <p:nvPr/>
        </p:nvSpPr>
        <p:spPr>
          <a:xfrm>
            <a:off x="12879" y="3679689"/>
            <a:ext cx="9132997" cy="248367"/>
          </a:xfrm>
          <a:custGeom>
            <a:avLst/>
            <a:gdLst>
              <a:gd name="connsiteX0" fmla="*/ 0 w 9132997"/>
              <a:gd name="connsiteY0" fmla="*/ 209731 h 248367"/>
              <a:gd name="connsiteX1" fmla="*/ 528034 w 9132997"/>
              <a:gd name="connsiteY1" fmla="*/ 222610 h 248367"/>
              <a:gd name="connsiteX2" fmla="*/ 682580 w 9132997"/>
              <a:gd name="connsiteY2" fmla="*/ 248367 h 248367"/>
              <a:gd name="connsiteX3" fmla="*/ 1068946 w 9132997"/>
              <a:gd name="connsiteY3" fmla="*/ 235488 h 248367"/>
              <a:gd name="connsiteX4" fmla="*/ 1700011 w 9132997"/>
              <a:gd name="connsiteY4" fmla="*/ 222610 h 248367"/>
              <a:gd name="connsiteX5" fmla="*/ 2176529 w 9132997"/>
              <a:gd name="connsiteY5" fmla="*/ 209731 h 248367"/>
              <a:gd name="connsiteX6" fmla="*/ 2395470 w 9132997"/>
              <a:gd name="connsiteY6" fmla="*/ 196852 h 248367"/>
              <a:gd name="connsiteX7" fmla="*/ 2498501 w 9132997"/>
              <a:gd name="connsiteY7" fmla="*/ 183973 h 248367"/>
              <a:gd name="connsiteX8" fmla="*/ 2678806 w 9132997"/>
              <a:gd name="connsiteY8" fmla="*/ 171094 h 248367"/>
              <a:gd name="connsiteX9" fmla="*/ 3206839 w 9132997"/>
              <a:gd name="connsiteY9" fmla="*/ 183973 h 248367"/>
              <a:gd name="connsiteX10" fmla="*/ 3245476 w 9132997"/>
              <a:gd name="connsiteY10" fmla="*/ 196852 h 248367"/>
              <a:gd name="connsiteX11" fmla="*/ 3335628 w 9132997"/>
              <a:gd name="connsiteY11" fmla="*/ 209731 h 248367"/>
              <a:gd name="connsiteX12" fmla="*/ 3400022 w 9132997"/>
              <a:gd name="connsiteY12" fmla="*/ 222610 h 248367"/>
              <a:gd name="connsiteX13" fmla="*/ 3953814 w 9132997"/>
              <a:gd name="connsiteY13" fmla="*/ 209731 h 248367"/>
              <a:gd name="connsiteX14" fmla="*/ 4082603 w 9132997"/>
              <a:gd name="connsiteY14" fmla="*/ 196852 h 248367"/>
              <a:gd name="connsiteX15" fmla="*/ 4275786 w 9132997"/>
              <a:gd name="connsiteY15" fmla="*/ 183973 h 248367"/>
              <a:gd name="connsiteX16" fmla="*/ 4430332 w 9132997"/>
              <a:gd name="connsiteY16" fmla="*/ 158215 h 248367"/>
              <a:gd name="connsiteX17" fmla="*/ 4507606 w 9132997"/>
              <a:gd name="connsiteY17" fmla="*/ 145336 h 248367"/>
              <a:gd name="connsiteX18" fmla="*/ 5306096 w 9132997"/>
              <a:gd name="connsiteY18" fmla="*/ 158215 h 248367"/>
              <a:gd name="connsiteX19" fmla="*/ 6027313 w 9132997"/>
              <a:gd name="connsiteY19" fmla="*/ 145336 h 248367"/>
              <a:gd name="connsiteX20" fmla="*/ 6181859 w 9132997"/>
              <a:gd name="connsiteY20" fmla="*/ 119579 h 248367"/>
              <a:gd name="connsiteX21" fmla="*/ 6310648 w 9132997"/>
              <a:gd name="connsiteY21" fmla="*/ 80942 h 248367"/>
              <a:gd name="connsiteX22" fmla="*/ 6774287 w 9132997"/>
              <a:gd name="connsiteY22" fmla="*/ 93821 h 248367"/>
              <a:gd name="connsiteX23" fmla="*/ 6825803 w 9132997"/>
              <a:gd name="connsiteY23" fmla="*/ 106700 h 248367"/>
              <a:gd name="connsiteX24" fmla="*/ 7508383 w 9132997"/>
              <a:gd name="connsiteY24" fmla="*/ 93821 h 248367"/>
              <a:gd name="connsiteX25" fmla="*/ 7637172 w 9132997"/>
              <a:gd name="connsiteY25" fmla="*/ 68063 h 248367"/>
              <a:gd name="connsiteX26" fmla="*/ 7688687 w 9132997"/>
              <a:gd name="connsiteY26" fmla="*/ 55184 h 248367"/>
              <a:gd name="connsiteX27" fmla="*/ 7753082 w 9132997"/>
              <a:gd name="connsiteY27" fmla="*/ 42305 h 248367"/>
              <a:gd name="connsiteX28" fmla="*/ 7791718 w 9132997"/>
              <a:gd name="connsiteY28" fmla="*/ 29426 h 248367"/>
              <a:gd name="connsiteX29" fmla="*/ 7856113 w 9132997"/>
              <a:gd name="connsiteY29" fmla="*/ 16548 h 248367"/>
              <a:gd name="connsiteX30" fmla="*/ 8332631 w 9132997"/>
              <a:gd name="connsiteY30" fmla="*/ 42305 h 248367"/>
              <a:gd name="connsiteX31" fmla="*/ 8371267 w 9132997"/>
              <a:gd name="connsiteY31" fmla="*/ 55184 h 248367"/>
              <a:gd name="connsiteX32" fmla="*/ 8757634 w 9132997"/>
              <a:gd name="connsiteY32" fmla="*/ 42305 h 248367"/>
              <a:gd name="connsiteX33" fmla="*/ 8809149 w 9132997"/>
              <a:gd name="connsiteY33" fmla="*/ 29426 h 248367"/>
              <a:gd name="connsiteX34" fmla="*/ 8937938 w 9132997"/>
              <a:gd name="connsiteY34" fmla="*/ 16548 h 248367"/>
              <a:gd name="connsiteX35" fmla="*/ 9131121 w 9132997"/>
              <a:gd name="connsiteY35" fmla="*/ 16548 h 248367"/>
              <a:gd name="connsiteX36" fmla="*/ 9131121 w 9132997"/>
              <a:gd name="connsiteY36" fmla="*/ 29426 h 2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2997" h="248367">
                <a:moveTo>
                  <a:pt x="0" y="209731"/>
                </a:moveTo>
                <a:lnTo>
                  <a:pt x="528034" y="222610"/>
                </a:lnTo>
                <a:cubicBezTo>
                  <a:pt x="626070" y="226531"/>
                  <a:pt x="618018" y="226846"/>
                  <a:pt x="682580" y="248367"/>
                </a:cubicBezTo>
                <a:lnTo>
                  <a:pt x="1068946" y="235488"/>
                </a:lnTo>
                <a:lnTo>
                  <a:pt x="1700011" y="222610"/>
                </a:lnTo>
                <a:lnTo>
                  <a:pt x="2176529" y="209731"/>
                </a:lnTo>
                <a:cubicBezTo>
                  <a:pt x="2249509" y="205438"/>
                  <a:pt x="2322596" y="202682"/>
                  <a:pt x="2395470" y="196852"/>
                </a:cubicBezTo>
                <a:cubicBezTo>
                  <a:pt x="2429971" y="194092"/>
                  <a:pt x="2464032" y="187107"/>
                  <a:pt x="2498501" y="183973"/>
                </a:cubicBezTo>
                <a:cubicBezTo>
                  <a:pt x="2558508" y="178518"/>
                  <a:pt x="2618704" y="175387"/>
                  <a:pt x="2678806" y="171094"/>
                </a:cubicBezTo>
                <a:cubicBezTo>
                  <a:pt x="2854817" y="175387"/>
                  <a:pt x="3030957" y="175978"/>
                  <a:pt x="3206839" y="183973"/>
                </a:cubicBezTo>
                <a:cubicBezTo>
                  <a:pt x="3220401" y="184589"/>
                  <a:pt x="3232164" y="194190"/>
                  <a:pt x="3245476" y="196852"/>
                </a:cubicBezTo>
                <a:cubicBezTo>
                  <a:pt x="3275242" y="202805"/>
                  <a:pt x="3305685" y="204740"/>
                  <a:pt x="3335628" y="209731"/>
                </a:cubicBezTo>
                <a:cubicBezTo>
                  <a:pt x="3357220" y="213330"/>
                  <a:pt x="3378557" y="218317"/>
                  <a:pt x="3400022" y="222610"/>
                </a:cubicBezTo>
                <a:lnTo>
                  <a:pt x="3953814" y="209731"/>
                </a:lnTo>
                <a:cubicBezTo>
                  <a:pt x="3996927" y="208104"/>
                  <a:pt x="4039597" y="200293"/>
                  <a:pt x="4082603" y="196852"/>
                </a:cubicBezTo>
                <a:cubicBezTo>
                  <a:pt x="4146935" y="191705"/>
                  <a:pt x="4211392" y="188266"/>
                  <a:pt x="4275786" y="183973"/>
                </a:cubicBezTo>
                <a:cubicBezTo>
                  <a:pt x="4356322" y="157127"/>
                  <a:pt x="4286552" y="177386"/>
                  <a:pt x="4430332" y="158215"/>
                </a:cubicBezTo>
                <a:cubicBezTo>
                  <a:pt x="4456216" y="154764"/>
                  <a:pt x="4481848" y="149629"/>
                  <a:pt x="4507606" y="145336"/>
                </a:cubicBezTo>
                <a:lnTo>
                  <a:pt x="5306096" y="158215"/>
                </a:lnTo>
                <a:cubicBezTo>
                  <a:pt x="5546540" y="158215"/>
                  <a:pt x="5787103" y="155933"/>
                  <a:pt x="6027313" y="145336"/>
                </a:cubicBezTo>
                <a:cubicBezTo>
                  <a:pt x="6079488" y="143034"/>
                  <a:pt x="6181859" y="119579"/>
                  <a:pt x="6181859" y="119579"/>
                </a:cubicBezTo>
                <a:cubicBezTo>
                  <a:pt x="6275924" y="88224"/>
                  <a:pt x="6232792" y="100406"/>
                  <a:pt x="6310648" y="80942"/>
                </a:cubicBezTo>
                <a:cubicBezTo>
                  <a:pt x="6465194" y="85235"/>
                  <a:pt x="6619874" y="86100"/>
                  <a:pt x="6774287" y="93821"/>
                </a:cubicBezTo>
                <a:cubicBezTo>
                  <a:pt x="6791965" y="94705"/>
                  <a:pt x="6808103" y="106700"/>
                  <a:pt x="6825803" y="106700"/>
                </a:cubicBezTo>
                <a:cubicBezTo>
                  <a:pt x="7053370" y="106700"/>
                  <a:pt x="7280856" y="98114"/>
                  <a:pt x="7508383" y="93821"/>
                </a:cubicBezTo>
                <a:cubicBezTo>
                  <a:pt x="7551313" y="85235"/>
                  <a:pt x="7594699" y="78681"/>
                  <a:pt x="7637172" y="68063"/>
                </a:cubicBezTo>
                <a:cubicBezTo>
                  <a:pt x="7654344" y="63770"/>
                  <a:pt x="7671408" y="59024"/>
                  <a:pt x="7688687" y="55184"/>
                </a:cubicBezTo>
                <a:cubicBezTo>
                  <a:pt x="7710056" y="50435"/>
                  <a:pt x="7731846" y="47614"/>
                  <a:pt x="7753082" y="42305"/>
                </a:cubicBezTo>
                <a:cubicBezTo>
                  <a:pt x="7766252" y="39012"/>
                  <a:pt x="7778548" y="32718"/>
                  <a:pt x="7791718" y="29426"/>
                </a:cubicBezTo>
                <a:cubicBezTo>
                  <a:pt x="7812954" y="24117"/>
                  <a:pt x="7834648" y="20841"/>
                  <a:pt x="7856113" y="16548"/>
                </a:cubicBezTo>
                <a:cubicBezTo>
                  <a:pt x="8004276" y="21178"/>
                  <a:pt x="8178989" y="3894"/>
                  <a:pt x="8332631" y="42305"/>
                </a:cubicBezTo>
                <a:cubicBezTo>
                  <a:pt x="8345801" y="45598"/>
                  <a:pt x="8358388" y="50891"/>
                  <a:pt x="8371267" y="55184"/>
                </a:cubicBezTo>
                <a:cubicBezTo>
                  <a:pt x="8500056" y="50891"/>
                  <a:pt x="8628996" y="49872"/>
                  <a:pt x="8757634" y="42305"/>
                </a:cubicBezTo>
                <a:cubicBezTo>
                  <a:pt x="8775304" y="41266"/>
                  <a:pt x="8791627" y="31929"/>
                  <a:pt x="8809149" y="29426"/>
                </a:cubicBezTo>
                <a:cubicBezTo>
                  <a:pt x="8851859" y="23325"/>
                  <a:pt x="8895008" y="20841"/>
                  <a:pt x="8937938" y="16548"/>
                </a:cubicBezTo>
                <a:cubicBezTo>
                  <a:pt x="9022937" y="-4702"/>
                  <a:pt x="9005359" y="-6317"/>
                  <a:pt x="9131121" y="16548"/>
                </a:cubicBezTo>
                <a:cubicBezTo>
                  <a:pt x="9135344" y="17316"/>
                  <a:pt x="9131121" y="25133"/>
                  <a:pt x="9131121" y="29426"/>
                </a:cubicBezTo>
              </a:path>
            </a:pathLst>
          </a:cu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6" name="TextBox 5"/>
          <p:cNvSpPr txBox="1"/>
          <p:nvPr/>
        </p:nvSpPr>
        <p:spPr>
          <a:xfrm>
            <a:off x="179512" y="4146481"/>
            <a:ext cx="2592288" cy="830997"/>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prstClr val="black"/>
                </a:solidFill>
                <a:latin typeface="Constantia"/>
                <a:ea typeface="+mn-ea"/>
              </a:rPr>
              <a:t>Heart </a:t>
            </a:r>
            <a:br>
              <a:rPr lang="en-GB" sz="2400" b="1" dirty="0" smtClean="0">
                <a:solidFill>
                  <a:prstClr val="black"/>
                </a:solidFill>
                <a:latin typeface="Constantia"/>
                <a:ea typeface="+mn-ea"/>
              </a:rPr>
            </a:br>
            <a:r>
              <a:rPr lang="en-GB" sz="2400" b="1" dirty="0" smtClean="0">
                <a:solidFill>
                  <a:prstClr val="black"/>
                </a:solidFill>
                <a:latin typeface="Constantia"/>
                <a:ea typeface="+mn-ea"/>
              </a:rPr>
              <a:t>Soil of Insecurity</a:t>
            </a:r>
            <a:endParaRPr lang="en-GB" sz="2400" b="1" dirty="0">
              <a:solidFill>
                <a:prstClr val="black"/>
              </a:solidFill>
              <a:latin typeface="Constantia"/>
              <a:ea typeface="+mn-ea"/>
            </a:endParaRPr>
          </a:p>
        </p:txBody>
      </p:sp>
      <p:sp>
        <p:nvSpPr>
          <p:cNvPr id="9" name="TextBox 8"/>
          <p:cNvSpPr txBox="1"/>
          <p:nvPr/>
        </p:nvSpPr>
        <p:spPr>
          <a:xfrm>
            <a:off x="467544" y="5661248"/>
            <a:ext cx="7992888" cy="1077218"/>
          </a:xfrm>
          <a:prstGeom prst="rect">
            <a:avLst/>
          </a:prstGeom>
          <a:noFill/>
        </p:spPr>
        <p:txBody>
          <a:bodyPr wrap="square" rtlCol="0">
            <a:spAutoFit/>
          </a:bodyPr>
          <a:lstStyle/>
          <a:p>
            <a:pPr defTabSz="914400" fontAlgn="auto">
              <a:spcBef>
                <a:spcPts val="0"/>
              </a:spcBef>
              <a:spcAft>
                <a:spcPts val="0"/>
              </a:spcAft>
            </a:pPr>
            <a:r>
              <a:rPr lang="en-GB" sz="3200" dirty="0" smtClean="0">
                <a:solidFill>
                  <a:prstClr val="black"/>
                </a:solidFill>
                <a:latin typeface="Constantia"/>
                <a:ea typeface="+mn-ea"/>
              </a:rPr>
              <a:t>Resulting from: what others said or didn’t say; what others did or didn’t do - sin</a:t>
            </a:r>
            <a:endParaRPr lang="en-GB" sz="3200" dirty="0">
              <a:solidFill>
                <a:prstClr val="black"/>
              </a:solidFill>
              <a:latin typeface="Constantia"/>
              <a:ea typeface="+mn-ea"/>
            </a:endParaRPr>
          </a:p>
        </p:txBody>
      </p:sp>
      <p:sp>
        <p:nvSpPr>
          <p:cNvPr id="4" name="Oval 3"/>
          <p:cNvSpPr/>
          <p:nvPr/>
        </p:nvSpPr>
        <p:spPr>
          <a:xfrm>
            <a:off x="4283968" y="3928056"/>
            <a:ext cx="792088" cy="509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7" name="Curved Right Arrow 6"/>
          <p:cNvSpPr/>
          <p:nvPr/>
        </p:nvSpPr>
        <p:spPr>
          <a:xfrm>
            <a:off x="3419872" y="1988840"/>
            <a:ext cx="864096" cy="193921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10" name="TextBox 9"/>
          <p:cNvSpPr txBox="1"/>
          <p:nvPr/>
        </p:nvSpPr>
        <p:spPr>
          <a:xfrm>
            <a:off x="467544" y="980728"/>
            <a:ext cx="2448272" cy="461665"/>
          </a:xfrm>
          <a:prstGeom prst="rect">
            <a:avLst/>
          </a:prstGeom>
          <a:noFill/>
        </p:spPr>
        <p:txBody>
          <a:bodyPr wrap="square" rtlCol="0">
            <a:spAutoFit/>
          </a:bodyPr>
          <a:lstStyle/>
          <a:p>
            <a:pPr algn="ctr" defTabSz="914400" fontAlgn="auto">
              <a:spcBef>
                <a:spcPts val="0"/>
              </a:spcBef>
              <a:spcAft>
                <a:spcPts val="0"/>
              </a:spcAft>
            </a:pPr>
            <a:r>
              <a:rPr lang="en-GB" sz="2400" b="1" dirty="0" smtClean="0">
                <a:solidFill>
                  <a:prstClr val="black"/>
                </a:solidFill>
                <a:latin typeface="Constantia"/>
                <a:ea typeface="+mn-ea"/>
              </a:rPr>
              <a:t>Seed of offence</a:t>
            </a:r>
            <a:endParaRPr lang="en-GB" sz="2400" b="1" dirty="0">
              <a:solidFill>
                <a:prstClr val="black"/>
              </a:solidFill>
              <a:latin typeface="Constantia"/>
              <a:ea typeface="+mn-ea"/>
            </a:endParaRPr>
          </a:p>
        </p:txBody>
      </p:sp>
      <p:sp>
        <p:nvSpPr>
          <p:cNvPr id="12" name="TextBox 11"/>
          <p:cNvSpPr txBox="1"/>
          <p:nvPr/>
        </p:nvSpPr>
        <p:spPr>
          <a:xfrm>
            <a:off x="5725053" y="3832849"/>
            <a:ext cx="1800201" cy="446427"/>
          </a:xfrm>
          <a:prstGeom prst="rect">
            <a:avLst/>
          </a:prstGeom>
          <a:noFill/>
        </p:spPr>
        <p:txBody>
          <a:bodyPr wrap="square" lIns="0" tIns="0" rIns="0" bIns="0" rtlCol="0">
            <a:noAutofit/>
          </a:bodyPr>
          <a:lstStyle/>
          <a:p>
            <a:pPr algn="ctr" defTabSz="914400" fontAlgn="auto">
              <a:spcBef>
                <a:spcPts val="0"/>
              </a:spcBef>
              <a:spcAft>
                <a:spcPts val="0"/>
              </a:spcAft>
            </a:pPr>
            <a:r>
              <a:rPr lang="en-GB" sz="2400" b="1" dirty="0" smtClean="0">
                <a:solidFill>
                  <a:prstClr val="black"/>
                </a:solidFill>
                <a:latin typeface="Constantia"/>
                <a:ea typeface="+mn-ea"/>
              </a:rPr>
              <a:t>Emotions</a:t>
            </a:r>
            <a:endParaRPr lang="en-GB" sz="2400" b="1" dirty="0">
              <a:solidFill>
                <a:prstClr val="black"/>
              </a:solidFill>
              <a:latin typeface="Constantia"/>
              <a:ea typeface="+mn-ea"/>
            </a:endParaRPr>
          </a:p>
        </p:txBody>
      </p:sp>
    </p:spTree>
    <p:extLst>
      <p:ext uri="{BB962C8B-B14F-4D97-AF65-F5344CB8AC3E}">
        <p14:creationId xmlns:p14="http://schemas.microsoft.com/office/powerpoint/2010/main" val="83027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7" grpId="0" animBg="1"/>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Freeform 4"/>
          <p:cNvSpPr/>
          <p:nvPr/>
        </p:nvSpPr>
        <p:spPr>
          <a:xfrm>
            <a:off x="45607" y="3212976"/>
            <a:ext cx="9132997" cy="248367"/>
          </a:xfrm>
          <a:custGeom>
            <a:avLst/>
            <a:gdLst>
              <a:gd name="connsiteX0" fmla="*/ 0 w 9132997"/>
              <a:gd name="connsiteY0" fmla="*/ 209731 h 248367"/>
              <a:gd name="connsiteX1" fmla="*/ 528034 w 9132997"/>
              <a:gd name="connsiteY1" fmla="*/ 222610 h 248367"/>
              <a:gd name="connsiteX2" fmla="*/ 682580 w 9132997"/>
              <a:gd name="connsiteY2" fmla="*/ 248367 h 248367"/>
              <a:gd name="connsiteX3" fmla="*/ 1068946 w 9132997"/>
              <a:gd name="connsiteY3" fmla="*/ 235488 h 248367"/>
              <a:gd name="connsiteX4" fmla="*/ 1700011 w 9132997"/>
              <a:gd name="connsiteY4" fmla="*/ 222610 h 248367"/>
              <a:gd name="connsiteX5" fmla="*/ 2176529 w 9132997"/>
              <a:gd name="connsiteY5" fmla="*/ 209731 h 248367"/>
              <a:gd name="connsiteX6" fmla="*/ 2395470 w 9132997"/>
              <a:gd name="connsiteY6" fmla="*/ 196852 h 248367"/>
              <a:gd name="connsiteX7" fmla="*/ 2498501 w 9132997"/>
              <a:gd name="connsiteY7" fmla="*/ 183973 h 248367"/>
              <a:gd name="connsiteX8" fmla="*/ 2678806 w 9132997"/>
              <a:gd name="connsiteY8" fmla="*/ 171094 h 248367"/>
              <a:gd name="connsiteX9" fmla="*/ 3206839 w 9132997"/>
              <a:gd name="connsiteY9" fmla="*/ 183973 h 248367"/>
              <a:gd name="connsiteX10" fmla="*/ 3245476 w 9132997"/>
              <a:gd name="connsiteY10" fmla="*/ 196852 h 248367"/>
              <a:gd name="connsiteX11" fmla="*/ 3335628 w 9132997"/>
              <a:gd name="connsiteY11" fmla="*/ 209731 h 248367"/>
              <a:gd name="connsiteX12" fmla="*/ 3400022 w 9132997"/>
              <a:gd name="connsiteY12" fmla="*/ 222610 h 248367"/>
              <a:gd name="connsiteX13" fmla="*/ 3953814 w 9132997"/>
              <a:gd name="connsiteY13" fmla="*/ 209731 h 248367"/>
              <a:gd name="connsiteX14" fmla="*/ 4082603 w 9132997"/>
              <a:gd name="connsiteY14" fmla="*/ 196852 h 248367"/>
              <a:gd name="connsiteX15" fmla="*/ 4275786 w 9132997"/>
              <a:gd name="connsiteY15" fmla="*/ 183973 h 248367"/>
              <a:gd name="connsiteX16" fmla="*/ 4430332 w 9132997"/>
              <a:gd name="connsiteY16" fmla="*/ 158215 h 248367"/>
              <a:gd name="connsiteX17" fmla="*/ 4507606 w 9132997"/>
              <a:gd name="connsiteY17" fmla="*/ 145336 h 248367"/>
              <a:gd name="connsiteX18" fmla="*/ 5306096 w 9132997"/>
              <a:gd name="connsiteY18" fmla="*/ 158215 h 248367"/>
              <a:gd name="connsiteX19" fmla="*/ 6027313 w 9132997"/>
              <a:gd name="connsiteY19" fmla="*/ 145336 h 248367"/>
              <a:gd name="connsiteX20" fmla="*/ 6181859 w 9132997"/>
              <a:gd name="connsiteY20" fmla="*/ 119579 h 248367"/>
              <a:gd name="connsiteX21" fmla="*/ 6310648 w 9132997"/>
              <a:gd name="connsiteY21" fmla="*/ 80942 h 248367"/>
              <a:gd name="connsiteX22" fmla="*/ 6774287 w 9132997"/>
              <a:gd name="connsiteY22" fmla="*/ 93821 h 248367"/>
              <a:gd name="connsiteX23" fmla="*/ 6825803 w 9132997"/>
              <a:gd name="connsiteY23" fmla="*/ 106700 h 248367"/>
              <a:gd name="connsiteX24" fmla="*/ 7508383 w 9132997"/>
              <a:gd name="connsiteY24" fmla="*/ 93821 h 248367"/>
              <a:gd name="connsiteX25" fmla="*/ 7637172 w 9132997"/>
              <a:gd name="connsiteY25" fmla="*/ 68063 h 248367"/>
              <a:gd name="connsiteX26" fmla="*/ 7688687 w 9132997"/>
              <a:gd name="connsiteY26" fmla="*/ 55184 h 248367"/>
              <a:gd name="connsiteX27" fmla="*/ 7753082 w 9132997"/>
              <a:gd name="connsiteY27" fmla="*/ 42305 h 248367"/>
              <a:gd name="connsiteX28" fmla="*/ 7791718 w 9132997"/>
              <a:gd name="connsiteY28" fmla="*/ 29426 h 248367"/>
              <a:gd name="connsiteX29" fmla="*/ 7856113 w 9132997"/>
              <a:gd name="connsiteY29" fmla="*/ 16548 h 248367"/>
              <a:gd name="connsiteX30" fmla="*/ 8332631 w 9132997"/>
              <a:gd name="connsiteY30" fmla="*/ 42305 h 248367"/>
              <a:gd name="connsiteX31" fmla="*/ 8371267 w 9132997"/>
              <a:gd name="connsiteY31" fmla="*/ 55184 h 248367"/>
              <a:gd name="connsiteX32" fmla="*/ 8757634 w 9132997"/>
              <a:gd name="connsiteY32" fmla="*/ 42305 h 248367"/>
              <a:gd name="connsiteX33" fmla="*/ 8809149 w 9132997"/>
              <a:gd name="connsiteY33" fmla="*/ 29426 h 248367"/>
              <a:gd name="connsiteX34" fmla="*/ 8937938 w 9132997"/>
              <a:gd name="connsiteY34" fmla="*/ 16548 h 248367"/>
              <a:gd name="connsiteX35" fmla="*/ 9131121 w 9132997"/>
              <a:gd name="connsiteY35" fmla="*/ 16548 h 248367"/>
              <a:gd name="connsiteX36" fmla="*/ 9131121 w 9132997"/>
              <a:gd name="connsiteY36" fmla="*/ 29426 h 2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2997" h="248367">
                <a:moveTo>
                  <a:pt x="0" y="209731"/>
                </a:moveTo>
                <a:lnTo>
                  <a:pt x="528034" y="222610"/>
                </a:lnTo>
                <a:cubicBezTo>
                  <a:pt x="626070" y="226531"/>
                  <a:pt x="618018" y="226846"/>
                  <a:pt x="682580" y="248367"/>
                </a:cubicBezTo>
                <a:lnTo>
                  <a:pt x="1068946" y="235488"/>
                </a:lnTo>
                <a:lnTo>
                  <a:pt x="1700011" y="222610"/>
                </a:lnTo>
                <a:lnTo>
                  <a:pt x="2176529" y="209731"/>
                </a:lnTo>
                <a:cubicBezTo>
                  <a:pt x="2249509" y="205438"/>
                  <a:pt x="2322596" y="202682"/>
                  <a:pt x="2395470" y="196852"/>
                </a:cubicBezTo>
                <a:cubicBezTo>
                  <a:pt x="2429971" y="194092"/>
                  <a:pt x="2464032" y="187107"/>
                  <a:pt x="2498501" y="183973"/>
                </a:cubicBezTo>
                <a:cubicBezTo>
                  <a:pt x="2558508" y="178518"/>
                  <a:pt x="2618704" y="175387"/>
                  <a:pt x="2678806" y="171094"/>
                </a:cubicBezTo>
                <a:cubicBezTo>
                  <a:pt x="2854817" y="175387"/>
                  <a:pt x="3030957" y="175978"/>
                  <a:pt x="3206839" y="183973"/>
                </a:cubicBezTo>
                <a:cubicBezTo>
                  <a:pt x="3220401" y="184589"/>
                  <a:pt x="3232164" y="194190"/>
                  <a:pt x="3245476" y="196852"/>
                </a:cubicBezTo>
                <a:cubicBezTo>
                  <a:pt x="3275242" y="202805"/>
                  <a:pt x="3305685" y="204740"/>
                  <a:pt x="3335628" y="209731"/>
                </a:cubicBezTo>
                <a:cubicBezTo>
                  <a:pt x="3357220" y="213330"/>
                  <a:pt x="3378557" y="218317"/>
                  <a:pt x="3400022" y="222610"/>
                </a:cubicBezTo>
                <a:lnTo>
                  <a:pt x="3953814" y="209731"/>
                </a:lnTo>
                <a:cubicBezTo>
                  <a:pt x="3996927" y="208104"/>
                  <a:pt x="4039597" y="200293"/>
                  <a:pt x="4082603" y="196852"/>
                </a:cubicBezTo>
                <a:cubicBezTo>
                  <a:pt x="4146935" y="191705"/>
                  <a:pt x="4211392" y="188266"/>
                  <a:pt x="4275786" y="183973"/>
                </a:cubicBezTo>
                <a:cubicBezTo>
                  <a:pt x="4356322" y="157127"/>
                  <a:pt x="4286552" y="177386"/>
                  <a:pt x="4430332" y="158215"/>
                </a:cubicBezTo>
                <a:cubicBezTo>
                  <a:pt x="4456216" y="154764"/>
                  <a:pt x="4481848" y="149629"/>
                  <a:pt x="4507606" y="145336"/>
                </a:cubicBezTo>
                <a:lnTo>
                  <a:pt x="5306096" y="158215"/>
                </a:lnTo>
                <a:cubicBezTo>
                  <a:pt x="5546540" y="158215"/>
                  <a:pt x="5787103" y="155933"/>
                  <a:pt x="6027313" y="145336"/>
                </a:cubicBezTo>
                <a:cubicBezTo>
                  <a:pt x="6079488" y="143034"/>
                  <a:pt x="6181859" y="119579"/>
                  <a:pt x="6181859" y="119579"/>
                </a:cubicBezTo>
                <a:cubicBezTo>
                  <a:pt x="6275924" y="88224"/>
                  <a:pt x="6232792" y="100406"/>
                  <a:pt x="6310648" y="80942"/>
                </a:cubicBezTo>
                <a:cubicBezTo>
                  <a:pt x="6465194" y="85235"/>
                  <a:pt x="6619874" y="86100"/>
                  <a:pt x="6774287" y="93821"/>
                </a:cubicBezTo>
                <a:cubicBezTo>
                  <a:pt x="6791965" y="94705"/>
                  <a:pt x="6808103" y="106700"/>
                  <a:pt x="6825803" y="106700"/>
                </a:cubicBezTo>
                <a:cubicBezTo>
                  <a:pt x="7053370" y="106700"/>
                  <a:pt x="7280856" y="98114"/>
                  <a:pt x="7508383" y="93821"/>
                </a:cubicBezTo>
                <a:cubicBezTo>
                  <a:pt x="7551313" y="85235"/>
                  <a:pt x="7594699" y="78681"/>
                  <a:pt x="7637172" y="68063"/>
                </a:cubicBezTo>
                <a:cubicBezTo>
                  <a:pt x="7654344" y="63770"/>
                  <a:pt x="7671408" y="59024"/>
                  <a:pt x="7688687" y="55184"/>
                </a:cubicBezTo>
                <a:cubicBezTo>
                  <a:pt x="7710056" y="50435"/>
                  <a:pt x="7731846" y="47614"/>
                  <a:pt x="7753082" y="42305"/>
                </a:cubicBezTo>
                <a:cubicBezTo>
                  <a:pt x="7766252" y="39012"/>
                  <a:pt x="7778548" y="32718"/>
                  <a:pt x="7791718" y="29426"/>
                </a:cubicBezTo>
                <a:cubicBezTo>
                  <a:pt x="7812954" y="24117"/>
                  <a:pt x="7834648" y="20841"/>
                  <a:pt x="7856113" y="16548"/>
                </a:cubicBezTo>
                <a:cubicBezTo>
                  <a:pt x="8004276" y="21178"/>
                  <a:pt x="8178989" y="3894"/>
                  <a:pt x="8332631" y="42305"/>
                </a:cubicBezTo>
                <a:cubicBezTo>
                  <a:pt x="8345801" y="45598"/>
                  <a:pt x="8358388" y="50891"/>
                  <a:pt x="8371267" y="55184"/>
                </a:cubicBezTo>
                <a:cubicBezTo>
                  <a:pt x="8500056" y="50891"/>
                  <a:pt x="8628996" y="49872"/>
                  <a:pt x="8757634" y="42305"/>
                </a:cubicBezTo>
                <a:cubicBezTo>
                  <a:pt x="8775304" y="41266"/>
                  <a:pt x="8791627" y="31929"/>
                  <a:pt x="8809149" y="29426"/>
                </a:cubicBezTo>
                <a:cubicBezTo>
                  <a:pt x="8851859" y="23325"/>
                  <a:pt x="8895008" y="20841"/>
                  <a:pt x="8937938" y="16548"/>
                </a:cubicBezTo>
                <a:cubicBezTo>
                  <a:pt x="9022937" y="-4702"/>
                  <a:pt x="9005359" y="-6317"/>
                  <a:pt x="9131121" y="16548"/>
                </a:cubicBezTo>
                <a:cubicBezTo>
                  <a:pt x="9135344" y="17316"/>
                  <a:pt x="9131121" y="25133"/>
                  <a:pt x="9131121" y="29426"/>
                </a:cubicBezTo>
              </a:path>
            </a:pathLst>
          </a:cu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6" name="TextBox 5"/>
          <p:cNvSpPr txBox="1"/>
          <p:nvPr/>
        </p:nvSpPr>
        <p:spPr>
          <a:xfrm>
            <a:off x="107504" y="4146480"/>
            <a:ext cx="2614905" cy="830997"/>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prstClr val="black"/>
                </a:solidFill>
                <a:latin typeface="Constantia"/>
                <a:ea typeface="+mn-ea"/>
              </a:rPr>
              <a:t>Heart </a:t>
            </a:r>
            <a:br>
              <a:rPr lang="en-GB" sz="2400" b="1" dirty="0" smtClean="0">
                <a:solidFill>
                  <a:prstClr val="black"/>
                </a:solidFill>
                <a:latin typeface="Constantia"/>
                <a:ea typeface="+mn-ea"/>
              </a:rPr>
            </a:br>
            <a:r>
              <a:rPr lang="en-GB" sz="2400" b="1" dirty="0" smtClean="0">
                <a:solidFill>
                  <a:prstClr val="black"/>
                </a:solidFill>
                <a:latin typeface="Constantia"/>
                <a:ea typeface="+mn-ea"/>
              </a:rPr>
              <a:t>Soil of Insecurity</a:t>
            </a:r>
            <a:endParaRPr lang="en-GB" sz="2400" b="1" dirty="0">
              <a:solidFill>
                <a:prstClr val="black"/>
              </a:solidFill>
              <a:latin typeface="Constantia"/>
              <a:ea typeface="+mn-ea"/>
            </a:endParaRPr>
          </a:p>
        </p:txBody>
      </p:sp>
      <p:sp>
        <p:nvSpPr>
          <p:cNvPr id="9" name="TextBox 8"/>
          <p:cNvSpPr txBox="1"/>
          <p:nvPr/>
        </p:nvSpPr>
        <p:spPr>
          <a:xfrm>
            <a:off x="116104" y="5716934"/>
            <a:ext cx="8848383" cy="1077218"/>
          </a:xfrm>
          <a:prstGeom prst="rect">
            <a:avLst/>
          </a:prstGeom>
          <a:noFill/>
        </p:spPr>
        <p:txBody>
          <a:bodyPr wrap="square" rtlCol="0">
            <a:spAutoFit/>
          </a:bodyPr>
          <a:lstStyle/>
          <a:p>
            <a:pPr defTabSz="914400" fontAlgn="auto">
              <a:spcBef>
                <a:spcPts val="0"/>
              </a:spcBef>
              <a:spcAft>
                <a:spcPts val="0"/>
              </a:spcAft>
            </a:pPr>
            <a:r>
              <a:rPr lang="en-GB" sz="3200" dirty="0" smtClean="0">
                <a:solidFill>
                  <a:prstClr val="black"/>
                </a:solidFill>
                <a:latin typeface="Constantia"/>
                <a:ea typeface="+mn-ea"/>
              </a:rPr>
              <a:t>Resulting from your responses: what you think; what you feel – attitudes, emotions - Anger</a:t>
            </a:r>
            <a:endParaRPr lang="en-GB" sz="3200" dirty="0">
              <a:solidFill>
                <a:prstClr val="black"/>
              </a:solidFill>
              <a:latin typeface="Constantia"/>
              <a:ea typeface="+mn-ea"/>
            </a:endParaRPr>
          </a:p>
        </p:txBody>
      </p:sp>
      <p:sp>
        <p:nvSpPr>
          <p:cNvPr id="10" name="TextBox 9"/>
          <p:cNvSpPr txBox="1"/>
          <p:nvPr/>
        </p:nvSpPr>
        <p:spPr>
          <a:xfrm>
            <a:off x="467544" y="980728"/>
            <a:ext cx="2448272" cy="461665"/>
          </a:xfrm>
          <a:prstGeom prst="rect">
            <a:avLst/>
          </a:prstGeom>
          <a:noFill/>
        </p:spPr>
        <p:txBody>
          <a:bodyPr wrap="square" rtlCol="0">
            <a:spAutoFit/>
          </a:bodyPr>
          <a:lstStyle/>
          <a:p>
            <a:pPr algn="ctr" defTabSz="914400" fontAlgn="auto">
              <a:spcBef>
                <a:spcPts val="0"/>
              </a:spcBef>
              <a:spcAft>
                <a:spcPts val="0"/>
              </a:spcAft>
            </a:pPr>
            <a:r>
              <a:rPr lang="en-GB" sz="2400" b="1" dirty="0" smtClean="0">
                <a:solidFill>
                  <a:prstClr val="black"/>
                </a:solidFill>
                <a:latin typeface="Constantia"/>
                <a:ea typeface="+mn-ea"/>
              </a:rPr>
              <a:t>Seed of offence</a:t>
            </a:r>
            <a:endParaRPr lang="en-GB" sz="2400" b="1" dirty="0">
              <a:solidFill>
                <a:prstClr val="black"/>
              </a:solidFill>
              <a:latin typeface="Constantia"/>
              <a:ea typeface="+mn-ea"/>
            </a:endParaRPr>
          </a:p>
        </p:txBody>
      </p:sp>
      <p:pic>
        <p:nvPicPr>
          <p:cNvPr id="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62882"/>
          <a:stretch/>
        </p:blipFill>
        <p:spPr bwMode="auto">
          <a:xfrm>
            <a:off x="2860244" y="3554914"/>
            <a:ext cx="4400904" cy="216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738751" y="3389394"/>
            <a:ext cx="396044" cy="254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11" name="TextBox 10"/>
          <p:cNvSpPr txBox="1"/>
          <p:nvPr/>
        </p:nvSpPr>
        <p:spPr>
          <a:xfrm>
            <a:off x="6516214" y="3384987"/>
            <a:ext cx="2448272" cy="830996"/>
          </a:xfrm>
          <a:prstGeom prst="rect">
            <a:avLst/>
          </a:prstGeom>
          <a:noFill/>
        </p:spPr>
        <p:txBody>
          <a:bodyPr wrap="square" lIns="0" tIns="0" rIns="0" bIns="0" rtlCol="0">
            <a:noAutofit/>
          </a:bodyPr>
          <a:lstStyle/>
          <a:p>
            <a:pPr algn="ctr" defTabSz="914400" fontAlgn="auto">
              <a:spcBef>
                <a:spcPts val="0"/>
              </a:spcBef>
              <a:spcAft>
                <a:spcPts val="0"/>
              </a:spcAft>
            </a:pPr>
            <a:r>
              <a:rPr lang="en-GB" sz="2800" b="1" dirty="0" smtClean="0">
                <a:solidFill>
                  <a:prstClr val="black"/>
                </a:solidFill>
                <a:latin typeface="Constantia"/>
                <a:ea typeface="+mn-ea"/>
              </a:rPr>
              <a:t>Roots of Bitterness</a:t>
            </a:r>
            <a:endParaRPr lang="en-GB" sz="2800" b="1" dirty="0">
              <a:solidFill>
                <a:prstClr val="black"/>
              </a:solidFill>
              <a:latin typeface="Constantia"/>
              <a:ea typeface="+mn-ea"/>
            </a:endParaRPr>
          </a:p>
        </p:txBody>
      </p:sp>
      <p:sp>
        <p:nvSpPr>
          <p:cNvPr id="12" name="TextBox 11"/>
          <p:cNvSpPr txBox="1"/>
          <p:nvPr/>
        </p:nvSpPr>
        <p:spPr>
          <a:xfrm>
            <a:off x="6660230" y="4996854"/>
            <a:ext cx="2160241" cy="720080"/>
          </a:xfrm>
          <a:prstGeom prst="rect">
            <a:avLst/>
          </a:prstGeom>
          <a:noFill/>
        </p:spPr>
        <p:txBody>
          <a:bodyPr wrap="square" lIns="0" tIns="0" rIns="0" bIns="0" rtlCol="0">
            <a:noAutofit/>
          </a:bodyPr>
          <a:lstStyle/>
          <a:p>
            <a:pPr algn="ctr" defTabSz="914400" fontAlgn="auto">
              <a:spcBef>
                <a:spcPts val="0"/>
              </a:spcBef>
              <a:spcAft>
                <a:spcPts val="0"/>
              </a:spcAft>
            </a:pPr>
            <a:r>
              <a:rPr lang="en-GB" sz="2800" b="1" dirty="0" smtClean="0">
                <a:solidFill>
                  <a:prstClr val="black"/>
                </a:solidFill>
                <a:latin typeface="Constantia"/>
                <a:ea typeface="+mn-ea"/>
              </a:rPr>
              <a:t> </a:t>
            </a:r>
            <a:r>
              <a:rPr lang="en-GB" sz="2400" b="1" dirty="0" smtClean="0">
                <a:solidFill>
                  <a:prstClr val="black"/>
                </a:solidFill>
                <a:latin typeface="Constantia"/>
                <a:ea typeface="+mn-ea"/>
              </a:rPr>
              <a:t>Sub-conscious</a:t>
            </a:r>
            <a:br>
              <a:rPr lang="en-GB" sz="2400" b="1" dirty="0" smtClean="0">
                <a:solidFill>
                  <a:prstClr val="black"/>
                </a:solidFill>
                <a:latin typeface="Constantia"/>
                <a:ea typeface="+mn-ea"/>
              </a:rPr>
            </a:br>
            <a:r>
              <a:rPr lang="en-GB" sz="2400" b="1" dirty="0" smtClean="0">
                <a:solidFill>
                  <a:prstClr val="black"/>
                </a:solidFill>
                <a:latin typeface="Constantia"/>
                <a:ea typeface="+mn-ea"/>
              </a:rPr>
              <a:t>Mind</a:t>
            </a:r>
            <a:endParaRPr lang="en-GB" sz="2400" b="1" dirty="0">
              <a:solidFill>
                <a:prstClr val="black"/>
              </a:solidFill>
              <a:latin typeface="Constantia"/>
              <a:ea typeface="+mn-ea"/>
            </a:endParaRPr>
          </a:p>
        </p:txBody>
      </p:sp>
      <p:sp>
        <p:nvSpPr>
          <p:cNvPr id="13" name="TextBox 12"/>
          <p:cNvSpPr txBox="1"/>
          <p:nvPr/>
        </p:nvSpPr>
        <p:spPr>
          <a:xfrm>
            <a:off x="6630493" y="4383896"/>
            <a:ext cx="2160241" cy="504056"/>
          </a:xfrm>
          <a:prstGeom prst="rect">
            <a:avLst/>
          </a:prstGeom>
          <a:noFill/>
        </p:spPr>
        <p:txBody>
          <a:bodyPr wrap="square" lIns="0" tIns="0" rIns="0" bIns="0" rtlCol="0">
            <a:noAutofit/>
          </a:bodyPr>
          <a:lstStyle/>
          <a:p>
            <a:pPr algn="ctr" defTabSz="914400" fontAlgn="auto">
              <a:spcBef>
                <a:spcPts val="0"/>
              </a:spcBef>
              <a:spcAft>
                <a:spcPts val="0"/>
              </a:spcAft>
            </a:pPr>
            <a:r>
              <a:rPr lang="en-GB" sz="2400" b="1" dirty="0" smtClean="0">
                <a:solidFill>
                  <a:prstClr val="black"/>
                </a:solidFill>
                <a:latin typeface="Constantia"/>
                <a:ea typeface="+mn-ea"/>
              </a:rPr>
              <a:t>Will</a:t>
            </a:r>
            <a:endParaRPr lang="en-GB" sz="1600" b="1" dirty="0">
              <a:solidFill>
                <a:prstClr val="black"/>
              </a:solidFill>
              <a:latin typeface="Constantia"/>
              <a:ea typeface="+mn-ea"/>
            </a:endParaRPr>
          </a:p>
        </p:txBody>
      </p:sp>
    </p:spTree>
    <p:extLst>
      <p:ext uri="{BB962C8B-B14F-4D97-AF65-F5344CB8AC3E}">
        <p14:creationId xmlns:p14="http://schemas.microsoft.com/office/powerpoint/2010/main" val="348221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fltVal val="0.5"/>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43642" y="6237312"/>
            <a:ext cx="9000357" cy="523220"/>
          </a:xfrm>
          <a:prstGeom prst="rect">
            <a:avLst/>
          </a:prstGeom>
          <a:noFill/>
        </p:spPr>
        <p:txBody>
          <a:bodyPr wrap="square" rtlCol="0">
            <a:spAutoFit/>
          </a:bodyPr>
          <a:lstStyle/>
          <a:p>
            <a:pPr defTabSz="914400" fontAlgn="auto">
              <a:spcBef>
                <a:spcPts val="0"/>
              </a:spcBef>
              <a:spcAft>
                <a:spcPts val="0"/>
              </a:spcAft>
            </a:pPr>
            <a:r>
              <a:rPr lang="en-GB" sz="2800" dirty="0" smtClean="0">
                <a:solidFill>
                  <a:prstClr val="black"/>
                </a:solidFill>
                <a:latin typeface="Constantia"/>
                <a:ea typeface="+mn-ea"/>
              </a:rPr>
              <a:t>Resulting from your behaviour: what you say; what you do </a:t>
            </a:r>
            <a:endParaRPr lang="en-GB" sz="2800" dirty="0">
              <a:solidFill>
                <a:prstClr val="black"/>
              </a:solidFill>
              <a:latin typeface="Constantia"/>
              <a:ea typeface="+mn-ea"/>
            </a:endParaRPr>
          </a:p>
        </p:txBody>
      </p:sp>
      <p:sp>
        <p:nvSpPr>
          <p:cNvPr id="10" name="TextBox 9"/>
          <p:cNvSpPr txBox="1"/>
          <p:nvPr/>
        </p:nvSpPr>
        <p:spPr>
          <a:xfrm>
            <a:off x="143643" y="995541"/>
            <a:ext cx="2448272" cy="461665"/>
          </a:xfrm>
          <a:prstGeom prst="rect">
            <a:avLst/>
          </a:prstGeom>
          <a:noFill/>
        </p:spPr>
        <p:txBody>
          <a:bodyPr wrap="square" rtlCol="0">
            <a:spAutoFit/>
          </a:bodyPr>
          <a:lstStyle/>
          <a:p>
            <a:pPr algn="ctr" defTabSz="914400" fontAlgn="auto">
              <a:spcBef>
                <a:spcPts val="0"/>
              </a:spcBef>
              <a:spcAft>
                <a:spcPts val="0"/>
              </a:spcAft>
            </a:pPr>
            <a:r>
              <a:rPr lang="en-GB" sz="2400" b="1" dirty="0" smtClean="0">
                <a:solidFill>
                  <a:prstClr val="black"/>
                </a:solidFill>
                <a:latin typeface="Constantia"/>
                <a:ea typeface="+mn-ea"/>
              </a:rPr>
              <a:t>Seed of offence</a:t>
            </a:r>
            <a:endParaRPr lang="en-GB" sz="2400" b="1" dirty="0">
              <a:solidFill>
                <a:prstClr val="black"/>
              </a:solidFill>
              <a:latin typeface="Constantia"/>
              <a:ea typeface="+mn-ea"/>
            </a:endParaRPr>
          </a:p>
        </p:txBody>
      </p:sp>
      <p:pic>
        <p:nvPicPr>
          <p:cNvPr id="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62882"/>
          <a:stretch/>
        </p:blipFill>
        <p:spPr bwMode="auto">
          <a:xfrm>
            <a:off x="323347" y="3918257"/>
            <a:ext cx="8712968" cy="241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983579" y="4241737"/>
            <a:ext cx="2052736" cy="738664"/>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prstClr val="black"/>
                </a:solidFill>
                <a:latin typeface="Constantia"/>
                <a:ea typeface="+mn-ea"/>
              </a:rPr>
              <a:t>Roots of Bitterness</a:t>
            </a:r>
            <a:endParaRPr lang="en-GB" sz="2400" b="1" dirty="0">
              <a:solidFill>
                <a:prstClr val="black"/>
              </a:solidFill>
              <a:latin typeface="Constantia"/>
              <a:ea typeface="+mn-ea"/>
            </a:endParaRPr>
          </a:p>
        </p:txBody>
      </p:sp>
      <p:sp>
        <p:nvSpPr>
          <p:cNvPr id="6" name="TextBox 5"/>
          <p:cNvSpPr txBox="1"/>
          <p:nvPr/>
        </p:nvSpPr>
        <p:spPr>
          <a:xfrm>
            <a:off x="-22990" y="4611069"/>
            <a:ext cx="2614905" cy="830997"/>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prstClr val="black"/>
                </a:solidFill>
                <a:latin typeface="Constantia"/>
                <a:ea typeface="+mn-ea"/>
              </a:rPr>
              <a:t>Heart </a:t>
            </a:r>
            <a:br>
              <a:rPr lang="en-GB" sz="2400" b="1" dirty="0" smtClean="0">
                <a:solidFill>
                  <a:prstClr val="black"/>
                </a:solidFill>
                <a:latin typeface="Constantia"/>
                <a:ea typeface="+mn-ea"/>
              </a:rPr>
            </a:br>
            <a:r>
              <a:rPr lang="en-GB" sz="2400" b="1" dirty="0" smtClean="0">
                <a:solidFill>
                  <a:prstClr val="black"/>
                </a:solidFill>
                <a:latin typeface="Constantia"/>
                <a:ea typeface="+mn-ea"/>
              </a:rPr>
              <a:t>Soil of Insecurity</a:t>
            </a:r>
            <a:endParaRPr lang="en-GB" sz="2400" b="1" dirty="0">
              <a:solidFill>
                <a:prstClr val="black"/>
              </a:solidFill>
              <a:latin typeface="Constantia"/>
              <a:ea typeface="+mn-ea"/>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82012"/>
            <a:ext cx="4104456" cy="366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2879" y="3679689"/>
            <a:ext cx="9132997" cy="248367"/>
          </a:xfrm>
          <a:custGeom>
            <a:avLst/>
            <a:gdLst>
              <a:gd name="connsiteX0" fmla="*/ 0 w 9132997"/>
              <a:gd name="connsiteY0" fmla="*/ 209731 h 248367"/>
              <a:gd name="connsiteX1" fmla="*/ 528034 w 9132997"/>
              <a:gd name="connsiteY1" fmla="*/ 222610 h 248367"/>
              <a:gd name="connsiteX2" fmla="*/ 682580 w 9132997"/>
              <a:gd name="connsiteY2" fmla="*/ 248367 h 248367"/>
              <a:gd name="connsiteX3" fmla="*/ 1068946 w 9132997"/>
              <a:gd name="connsiteY3" fmla="*/ 235488 h 248367"/>
              <a:gd name="connsiteX4" fmla="*/ 1700011 w 9132997"/>
              <a:gd name="connsiteY4" fmla="*/ 222610 h 248367"/>
              <a:gd name="connsiteX5" fmla="*/ 2176529 w 9132997"/>
              <a:gd name="connsiteY5" fmla="*/ 209731 h 248367"/>
              <a:gd name="connsiteX6" fmla="*/ 2395470 w 9132997"/>
              <a:gd name="connsiteY6" fmla="*/ 196852 h 248367"/>
              <a:gd name="connsiteX7" fmla="*/ 2498501 w 9132997"/>
              <a:gd name="connsiteY7" fmla="*/ 183973 h 248367"/>
              <a:gd name="connsiteX8" fmla="*/ 2678806 w 9132997"/>
              <a:gd name="connsiteY8" fmla="*/ 171094 h 248367"/>
              <a:gd name="connsiteX9" fmla="*/ 3206839 w 9132997"/>
              <a:gd name="connsiteY9" fmla="*/ 183973 h 248367"/>
              <a:gd name="connsiteX10" fmla="*/ 3245476 w 9132997"/>
              <a:gd name="connsiteY10" fmla="*/ 196852 h 248367"/>
              <a:gd name="connsiteX11" fmla="*/ 3335628 w 9132997"/>
              <a:gd name="connsiteY11" fmla="*/ 209731 h 248367"/>
              <a:gd name="connsiteX12" fmla="*/ 3400022 w 9132997"/>
              <a:gd name="connsiteY12" fmla="*/ 222610 h 248367"/>
              <a:gd name="connsiteX13" fmla="*/ 3953814 w 9132997"/>
              <a:gd name="connsiteY13" fmla="*/ 209731 h 248367"/>
              <a:gd name="connsiteX14" fmla="*/ 4082603 w 9132997"/>
              <a:gd name="connsiteY14" fmla="*/ 196852 h 248367"/>
              <a:gd name="connsiteX15" fmla="*/ 4275786 w 9132997"/>
              <a:gd name="connsiteY15" fmla="*/ 183973 h 248367"/>
              <a:gd name="connsiteX16" fmla="*/ 4430332 w 9132997"/>
              <a:gd name="connsiteY16" fmla="*/ 158215 h 248367"/>
              <a:gd name="connsiteX17" fmla="*/ 4507606 w 9132997"/>
              <a:gd name="connsiteY17" fmla="*/ 145336 h 248367"/>
              <a:gd name="connsiteX18" fmla="*/ 5306096 w 9132997"/>
              <a:gd name="connsiteY18" fmla="*/ 158215 h 248367"/>
              <a:gd name="connsiteX19" fmla="*/ 6027313 w 9132997"/>
              <a:gd name="connsiteY19" fmla="*/ 145336 h 248367"/>
              <a:gd name="connsiteX20" fmla="*/ 6181859 w 9132997"/>
              <a:gd name="connsiteY20" fmla="*/ 119579 h 248367"/>
              <a:gd name="connsiteX21" fmla="*/ 6310648 w 9132997"/>
              <a:gd name="connsiteY21" fmla="*/ 80942 h 248367"/>
              <a:gd name="connsiteX22" fmla="*/ 6774287 w 9132997"/>
              <a:gd name="connsiteY22" fmla="*/ 93821 h 248367"/>
              <a:gd name="connsiteX23" fmla="*/ 6825803 w 9132997"/>
              <a:gd name="connsiteY23" fmla="*/ 106700 h 248367"/>
              <a:gd name="connsiteX24" fmla="*/ 7508383 w 9132997"/>
              <a:gd name="connsiteY24" fmla="*/ 93821 h 248367"/>
              <a:gd name="connsiteX25" fmla="*/ 7637172 w 9132997"/>
              <a:gd name="connsiteY25" fmla="*/ 68063 h 248367"/>
              <a:gd name="connsiteX26" fmla="*/ 7688687 w 9132997"/>
              <a:gd name="connsiteY26" fmla="*/ 55184 h 248367"/>
              <a:gd name="connsiteX27" fmla="*/ 7753082 w 9132997"/>
              <a:gd name="connsiteY27" fmla="*/ 42305 h 248367"/>
              <a:gd name="connsiteX28" fmla="*/ 7791718 w 9132997"/>
              <a:gd name="connsiteY28" fmla="*/ 29426 h 248367"/>
              <a:gd name="connsiteX29" fmla="*/ 7856113 w 9132997"/>
              <a:gd name="connsiteY29" fmla="*/ 16548 h 248367"/>
              <a:gd name="connsiteX30" fmla="*/ 8332631 w 9132997"/>
              <a:gd name="connsiteY30" fmla="*/ 42305 h 248367"/>
              <a:gd name="connsiteX31" fmla="*/ 8371267 w 9132997"/>
              <a:gd name="connsiteY31" fmla="*/ 55184 h 248367"/>
              <a:gd name="connsiteX32" fmla="*/ 8757634 w 9132997"/>
              <a:gd name="connsiteY32" fmla="*/ 42305 h 248367"/>
              <a:gd name="connsiteX33" fmla="*/ 8809149 w 9132997"/>
              <a:gd name="connsiteY33" fmla="*/ 29426 h 248367"/>
              <a:gd name="connsiteX34" fmla="*/ 8937938 w 9132997"/>
              <a:gd name="connsiteY34" fmla="*/ 16548 h 248367"/>
              <a:gd name="connsiteX35" fmla="*/ 9131121 w 9132997"/>
              <a:gd name="connsiteY35" fmla="*/ 16548 h 248367"/>
              <a:gd name="connsiteX36" fmla="*/ 9131121 w 9132997"/>
              <a:gd name="connsiteY36" fmla="*/ 29426 h 2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2997" h="248367">
                <a:moveTo>
                  <a:pt x="0" y="209731"/>
                </a:moveTo>
                <a:lnTo>
                  <a:pt x="528034" y="222610"/>
                </a:lnTo>
                <a:cubicBezTo>
                  <a:pt x="626070" y="226531"/>
                  <a:pt x="618018" y="226846"/>
                  <a:pt x="682580" y="248367"/>
                </a:cubicBezTo>
                <a:lnTo>
                  <a:pt x="1068946" y="235488"/>
                </a:lnTo>
                <a:lnTo>
                  <a:pt x="1700011" y="222610"/>
                </a:lnTo>
                <a:lnTo>
                  <a:pt x="2176529" y="209731"/>
                </a:lnTo>
                <a:cubicBezTo>
                  <a:pt x="2249509" y="205438"/>
                  <a:pt x="2322596" y="202682"/>
                  <a:pt x="2395470" y="196852"/>
                </a:cubicBezTo>
                <a:cubicBezTo>
                  <a:pt x="2429971" y="194092"/>
                  <a:pt x="2464032" y="187107"/>
                  <a:pt x="2498501" y="183973"/>
                </a:cubicBezTo>
                <a:cubicBezTo>
                  <a:pt x="2558508" y="178518"/>
                  <a:pt x="2618704" y="175387"/>
                  <a:pt x="2678806" y="171094"/>
                </a:cubicBezTo>
                <a:cubicBezTo>
                  <a:pt x="2854817" y="175387"/>
                  <a:pt x="3030957" y="175978"/>
                  <a:pt x="3206839" y="183973"/>
                </a:cubicBezTo>
                <a:cubicBezTo>
                  <a:pt x="3220401" y="184589"/>
                  <a:pt x="3232164" y="194190"/>
                  <a:pt x="3245476" y="196852"/>
                </a:cubicBezTo>
                <a:cubicBezTo>
                  <a:pt x="3275242" y="202805"/>
                  <a:pt x="3305685" y="204740"/>
                  <a:pt x="3335628" y="209731"/>
                </a:cubicBezTo>
                <a:cubicBezTo>
                  <a:pt x="3357220" y="213330"/>
                  <a:pt x="3378557" y="218317"/>
                  <a:pt x="3400022" y="222610"/>
                </a:cubicBezTo>
                <a:lnTo>
                  <a:pt x="3953814" y="209731"/>
                </a:lnTo>
                <a:cubicBezTo>
                  <a:pt x="3996927" y="208104"/>
                  <a:pt x="4039597" y="200293"/>
                  <a:pt x="4082603" y="196852"/>
                </a:cubicBezTo>
                <a:cubicBezTo>
                  <a:pt x="4146935" y="191705"/>
                  <a:pt x="4211392" y="188266"/>
                  <a:pt x="4275786" y="183973"/>
                </a:cubicBezTo>
                <a:cubicBezTo>
                  <a:pt x="4356322" y="157127"/>
                  <a:pt x="4286552" y="177386"/>
                  <a:pt x="4430332" y="158215"/>
                </a:cubicBezTo>
                <a:cubicBezTo>
                  <a:pt x="4456216" y="154764"/>
                  <a:pt x="4481848" y="149629"/>
                  <a:pt x="4507606" y="145336"/>
                </a:cubicBezTo>
                <a:lnTo>
                  <a:pt x="5306096" y="158215"/>
                </a:lnTo>
                <a:cubicBezTo>
                  <a:pt x="5546540" y="158215"/>
                  <a:pt x="5787103" y="155933"/>
                  <a:pt x="6027313" y="145336"/>
                </a:cubicBezTo>
                <a:cubicBezTo>
                  <a:pt x="6079488" y="143034"/>
                  <a:pt x="6181859" y="119579"/>
                  <a:pt x="6181859" y="119579"/>
                </a:cubicBezTo>
                <a:cubicBezTo>
                  <a:pt x="6275924" y="88224"/>
                  <a:pt x="6232792" y="100406"/>
                  <a:pt x="6310648" y="80942"/>
                </a:cubicBezTo>
                <a:cubicBezTo>
                  <a:pt x="6465194" y="85235"/>
                  <a:pt x="6619874" y="86100"/>
                  <a:pt x="6774287" y="93821"/>
                </a:cubicBezTo>
                <a:cubicBezTo>
                  <a:pt x="6791965" y="94705"/>
                  <a:pt x="6808103" y="106700"/>
                  <a:pt x="6825803" y="106700"/>
                </a:cubicBezTo>
                <a:cubicBezTo>
                  <a:pt x="7053370" y="106700"/>
                  <a:pt x="7280856" y="98114"/>
                  <a:pt x="7508383" y="93821"/>
                </a:cubicBezTo>
                <a:cubicBezTo>
                  <a:pt x="7551313" y="85235"/>
                  <a:pt x="7594699" y="78681"/>
                  <a:pt x="7637172" y="68063"/>
                </a:cubicBezTo>
                <a:cubicBezTo>
                  <a:pt x="7654344" y="63770"/>
                  <a:pt x="7671408" y="59024"/>
                  <a:pt x="7688687" y="55184"/>
                </a:cubicBezTo>
                <a:cubicBezTo>
                  <a:pt x="7710056" y="50435"/>
                  <a:pt x="7731846" y="47614"/>
                  <a:pt x="7753082" y="42305"/>
                </a:cubicBezTo>
                <a:cubicBezTo>
                  <a:pt x="7766252" y="39012"/>
                  <a:pt x="7778548" y="32718"/>
                  <a:pt x="7791718" y="29426"/>
                </a:cubicBezTo>
                <a:cubicBezTo>
                  <a:pt x="7812954" y="24117"/>
                  <a:pt x="7834648" y="20841"/>
                  <a:pt x="7856113" y="16548"/>
                </a:cubicBezTo>
                <a:cubicBezTo>
                  <a:pt x="8004276" y="21178"/>
                  <a:pt x="8178989" y="3894"/>
                  <a:pt x="8332631" y="42305"/>
                </a:cubicBezTo>
                <a:cubicBezTo>
                  <a:pt x="8345801" y="45598"/>
                  <a:pt x="8358388" y="50891"/>
                  <a:pt x="8371267" y="55184"/>
                </a:cubicBezTo>
                <a:cubicBezTo>
                  <a:pt x="8500056" y="50891"/>
                  <a:pt x="8628996" y="49872"/>
                  <a:pt x="8757634" y="42305"/>
                </a:cubicBezTo>
                <a:cubicBezTo>
                  <a:pt x="8775304" y="41266"/>
                  <a:pt x="8791627" y="31929"/>
                  <a:pt x="8809149" y="29426"/>
                </a:cubicBezTo>
                <a:cubicBezTo>
                  <a:pt x="8851859" y="23325"/>
                  <a:pt x="8895008" y="20841"/>
                  <a:pt x="8937938" y="16548"/>
                </a:cubicBezTo>
                <a:cubicBezTo>
                  <a:pt x="9022937" y="-4702"/>
                  <a:pt x="9005359" y="-6317"/>
                  <a:pt x="9131121" y="16548"/>
                </a:cubicBezTo>
                <a:cubicBezTo>
                  <a:pt x="9135344" y="17316"/>
                  <a:pt x="9131121" y="25133"/>
                  <a:pt x="9131121" y="29426"/>
                </a:cubicBezTo>
              </a:path>
            </a:pathLst>
          </a:cu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4" name="Oval 3"/>
          <p:cNvSpPr/>
          <p:nvPr/>
        </p:nvSpPr>
        <p:spPr>
          <a:xfrm>
            <a:off x="4252634" y="3822156"/>
            <a:ext cx="396044" cy="254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12" name="TextBox 11"/>
          <p:cNvSpPr txBox="1"/>
          <p:nvPr/>
        </p:nvSpPr>
        <p:spPr>
          <a:xfrm>
            <a:off x="6732240" y="1377052"/>
            <a:ext cx="2052736" cy="738664"/>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prstClr val="black"/>
                </a:solidFill>
                <a:latin typeface="Constantia"/>
                <a:ea typeface="+mn-ea"/>
              </a:rPr>
              <a:t>Fruit of Resentment</a:t>
            </a:r>
            <a:endParaRPr lang="en-GB" sz="2400" b="1" dirty="0">
              <a:solidFill>
                <a:prstClr val="black"/>
              </a:solidFill>
              <a:latin typeface="Constantia"/>
              <a:ea typeface="+mn-ea"/>
            </a:endParaRPr>
          </a:p>
        </p:txBody>
      </p:sp>
      <p:sp>
        <p:nvSpPr>
          <p:cNvPr id="13" name="TextBox 12"/>
          <p:cNvSpPr txBox="1"/>
          <p:nvPr/>
        </p:nvSpPr>
        <p:spPr>
          <a:xfrm>
            <a:off x="6553716" y="2291251"/>
            <a:ext cx="1800201" cy="446427"/>
          </a:xfrm>
          <a:prstGeom prst="rect">
            <a:avLst/>
          </a:prstGeom>
          <a:noFill/>
        </p:spPr>
        <p:txBody>
          <a:bodyPr wrap="square" lIns="0" tIns="0" rIns="0" bIns="0" rtlCol="0">
            <a:noAutofit/>
          </a:bodyPr>
          <a:lstStyle/>
          <a:p>
            <a:pPr algn="ctr" defTabSz="914400" fontAlgn="auto">
              <a:spcBef>
                <a:spcPts val="0"/>
              </a:spcBef>
              <a:spcAft>
                <a:spcPts val="0"/>
              </a:spcAft>
            </a:pPr>
            <a:r>
              <a:rPr lang="en-GB" sz="2400" b="1" dirty="0" smtClean="0">
                <a:solidFill>
                  <a:prstClr val="black"/>
                </a:solidFill>
                <a:latin typeface="Constantia"/>
                <a:ea typeface="+mn-ea"/>
              </a:rPr>
              <a:t>Choices</a:t>
            </a:r>
            <a:endParaRPr lang="en-GB" sz="2400" b="1" dirty="0">
              <a:solidFill>
                <a:prstClr val="black"/>
              </a:solidFill>
              <a:latin typeface="Constantia"/>
              <a:ea typeface="+mn-ea"/>
            </a:endParaRPr>
          </a:p>
        </p:txBody>
      </p:sp>
      <p:sp>
        <p:nvSpPr>
          <p:cNvPr id="14" name="TextBox 13"/>
          <p:cNvSpPr txBox="1"/>
          <p:nvPr/>
        </p:nvSpPr>
        <p:spPr>
          <a:xfrm>
            <a:off x="6622806" y="2792651"/>
            <a:ext cx="1800201" cy="722736"/>
          </a:xfrm>
          <a:prstGeom prst="rect">
            <a:avLst/>
          </a:prstGeom>
          <a:noFill/>
        </p:spPr>
        <p:txBody>
          <a:bodyPr wrap="square" lIns="0" tIns="0" rIns="0" bIns="0" rtlCol="0">
            <a:noAutofit/>
          </a:bodyPr>
          <a:lstStyle/>
          <a:p>
            <a:pPr algn="ctr" defTabSz="914400" fontAlgn="auto">
              <a:spcBef>
                <a:spcPts val="0"/>
              </a:spcBef>
              <a:spcAft>
                <a:spcPts val="0"/>
              </a:spcAft>
            </a:pPr>
            <a:r>
              <a:rPr lang="en-GB" sz="2400" b="1" dirty="0" smtClean="0">
                <a:solidFill>
                  <a:prstClr val="black"/>
                </a:solidFill>
                <a:latin typeface="Constantia"/>
                <a:ea typeface="+mn-ea"/>
              </a:rPr>
              <a:t>Reason</a:t>
            </a:r>
            <a:br>
              <a:rPr lang="en-GB" sz="2400" b="1" dirty="0" smtClean="0">
                <a:solidFill>
                  <a:prstClr val="black"/>
                </a:solidFill>
                <a:latin typeface="Constantia"/>
                <a:ea typeface="+mn-ea"/>
              </a:rPr>
            </a:br>
            <a:r>
              <a:rPr lang="en-GB" sz="2400" b="1" dirty="0" smtClean="0">
                <a:solidFill>
                  <a:prstClr val="black"/>
                </a:solidFill>
                <a:latin typeface="Constantia"/>
                <a:ea typeface="+mn-ea"/>
              </a:rPr>
              <a:t>Filters</a:t>
            </a:r>
            <a:endParaRPr lang="en-GB" sz="2400" b="1" dirty="0">
              <a:solidFill>
                <a:prstClr val="black"/>
              </a:solidFill>
              <a:latin typeface="Constantia"/>
              <a:ea typeface="+mn-ea"/>
            </a:endParaRPr>
          </a:p>
        </p:txBody>
      </p:sp>
    </p:spTree>
    <p:extLst>
      <p:ext uri="{BB962C8B-B14F-4D97-AF65-F5344CB8AC3E}">
        <p14:creationId xmlns:p14="http://schemas.microsoft.com/office/powerpoint/2010/main" val="20540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anim calcmode="lin" valueType="num">
                                      <p:cBhvr>
                                        <p:cTn id="11" dur="500" fill="hold"/>
                                        <p:tgtEl>
                                          <p:spTgt spid="6147"/>
                                        </p:tgtEl>
                                        <p:attrNameLst>
                                          <p:attrName>ppt_w</p:attrName>
                                        </p:attrNameLst>
                                      </p:cBhvr>
                                      <p:tavLst>
                                        <p:tav tm="0">
                                          <p:val>
                                            <p:fltVal val="0"/>
                                          </p:val>
                                        </p:tav>
                                        <p:tav tm="100000">
                                          <p:val>
                                            <p:strVal val="#ppt_w"/>
                                          </p:val>
                                        </p:tav>
                                      </p:tavLst>
                                    </p:anim>
                                    <p:anim calcmode="lin" valueType="num">
                                      <p:cBhvr>
                                        <p:cTn id="12" dur="500" fill="hold"/>
                                        <p:tgtEl>
                                          <p:spTgt spid="6147"/>
                                        </p:tgtEl>
                                        <p:attrNameLst>
                                          <p:attrName>ppt_h</p:attrName>
                                        </p:attrNameLst>
                                      </p:cBhvr>
                                      <p:tavLst>
                                        <p:tav tm="0">
                                          <p:val>
                                            <p:fltVal val="0"/>
                                          </p:val>
                                        </p:tav>
                                        <p:tav tm="100000">
                                          <p:val>
                                            <p:strVal val="#ppt_h"/>
                                          </p:val>
                                        </p:tav>
                                      </p:tavLst>
                                    </p:anim>
                                    <p:animEffect transition="in" filter="fade">
                                      <p:cBhvr>
                                        <p:cTn id="13" dur="500"/>
                                        <p:tgtEl>
                                          <p:spTgt spid="6147"/>
                                        </p:tgtEl>
                                      </p:cBhvr>
                                    </p:animEffect>
                                    <p:anim calcmode="lin" valueType="num">
                                      <p:cBhvr>
                                        <p:cTn id="14" dur="500" fill="hold"/>
                                        <p:tgtEl>
                                          <p:spTgt spid="6147"/>
                                        </p:tgtEl>
                                        <p:attrNameLst>
                                          <p:attrName>ppt_x</p:attrName>
                                        </p:attrNameLst>
                                      </p:cBhvr>
                                      <p:tavLst>
                                        <p:tav tm="0">
                                          <p:val>
                                            <p:fltVal val="0.5"/>
                                          </p:val>
                                        </p:tav>
                                        <p:tav tm="100000">
                                          <p:val>
                                            <p:strVal val="#ppt_x"/>
                                          </p:val>
                                        </p:tav>
                                      </p:tavLst>
                                    </p:anim>
                                    <p:anim calcmode="lin" valueType="num">
                                      <p:cBhvr>
                                        <p:cTn id="15" dur="500" fill="hold"/>
                                        <p:tgtEl>
                                          <p:spTgt spid="6147"/>
                                        </p:tgtEl>
                                        <p:attrNameLst>
                                          <p:attrName>ppt_y</p:attrName>
                                        </p:attrNameLst>
                                      </p:cBhvr>
                                      <p:tavLst>
                                        <p:tav tm="0">
                                          <p:val>
                                            <p:fltVal val="0.5"/>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614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9"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1204"/>
          <a:stretch/>
        </p:blipFill>
        <p:spPr bwMode="auto">
          <a:xfrm>
            <a:off x="2500701" y="3858538"/>
            <a:ext cx="4231539" cy="233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3643" y="995541"/>
            <a:ext cx="2448272" cy="461665"/>
          </a:xfrm>
          <a:prstGeom prst="rect">
            <a:avLst/>
          </a:prstGeom>
          <a:noFill/>
        </p:spPr>
        <p:txBody>
          <a:bodyPr wrap="square" rtlCol="0">
            <a:spAutoFit/>
          </a:bodyPr>
          <a:lstStyle/>
          <a:p>
            <a:pPr algn="ctr" defTabSz="914400" fontAlgn="auto">
              <a:spcBef>
                <a:spcPts val="0"/>
              </a:spcBef>
              <a:spcAft>
                <a:spcPts val="0"/>
              </a:spcAft>
            </a:pPr>
            <a:r>
              <a:rPr lang="en-GB" sz="2400" b="1" dirty="0" smtClean="0">
                <a:solidFill>
                  <a:prstClr val="black"/>
                </a:solidFill>
                <a:latin typeface="Constantia"/>
                <a:ea typeface="+mn-ea"/>
              </a:rPr>
              <a:t>Seed of offence</a:t>
            </a:r>
            <a:endParaRPr lang="en-GB" sz="2400" b="1" dirty="0">
              <a:solidFill>
                <a:prstClr val="black"/>
              </a:solidFill>
              <a:latin typeface="Constantia"/>
              <a:ea typeface="+mn-ea"/>
            </a:endParaRPr>
          </a:p>
        </p:txBody>
      </p:sp>
      <p:pic>
        <p:nvPicPr>
          <p:cNvPr id="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62882"/>
          <a:stretch/>
        </p:blipFill>
        <p:spPr bwMode="auto">
          <a:xfrm>
            <a:off x="323347" y="3918257"/>
            <a:ext cx="8712968" cy="241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983579" y="4241737"/>
            <a:ext cx="2052736" cy="738664"/>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prstClr val="black"/>
                </a:solidFill>
                <a:latin typeface="Constantia"/>
                <a:ea typeface="+mn-ea"/>
              </a:rPr>
              <a:t>Roots of Bitterness</a:t>
            </a:r>
            <a:endParaRPr lang="en-GB" sz="2400" b="1" dirty="0">
              <a:solidFill>
                <a:prstClr val="black"/>
              </a:solidFill>
              <a:latin typeface="Constantia"/>
              <a:ea typeface="+mn-ea"/>
            </a:endParaRPr>
          </a:p>
        </p:txBody>
      </p:sp>
      <p:sp>
        <p:nvSpPr>
          <p:cNvPr id="6" name="TextBox 5"/>
          <p:cNvSpPr txBox="1"/>
          <p:nvPr/>
        </p:nvSpPr>
        <p:spPr>
          <a:xfrm>
            <a:off x="-22990" y="4611069"/>
            <a:ext cx="2614905" cy="830997"/>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prstClr val="black"/>
                </a:solidFill>
                <a:latin typeface="Constantia"/>
                <a:ea typeface="+mn-ea"/>
              </a:rPr>
              <a:t>Heart </a:t>
            </a:r>
            <a:br>
              <a:rPr lang="en-GB" sz="2400" b="1" dirty="0" smtClean="0">
                <a:solidFill>
                  <a:prstClr val="black"/>
                </a:solidFill>
                <a:latin typeface="Constantia"/>
                <a:ea typeface="+mn-ea"/>
              </a:rPr>
            </a:br>
            <a:r>
              <a:rPr lang="en-GB" sz="2400" b="1" dirty="0" smtClean="0">
                <a:solidFill>
                  <a:prstClr val="black"/>
                </a:solidFill>
                <a:latin typeface="Constantia"/>
                <a:ea typeface="+mn-ea"/>
              </a:rPr>
              <a:t>Soil of Insecurity</a:t>
            </a:r>
            <a:endParaRPr lang="en-GB" sz="2400" b="1" dirty="0">
              <a:solidFill>
                <a:prstClr val="black"/>
              </a:solidFill>
              <a:latin typeface="Constantia"/>
              <a:ea typeface="+mn-ea"/>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282012"/>
            <a:ext cx="4104456" cy="366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2879" y="3679689"/>
            <a:ext cx="9132997" cy="248367"/>
          </a:xfrm>
          <a:custGeom>
            <a:avLst/>
            <a:gdLst>
              <a:gd name="connsiteX0" fmla="*/ 0 w 9132997"/>
              <a:gd name="connsiteY0" fmla="*/ 209731 h 248367"/>
              <a:gd name="connsiteX1" fmla="*/ 528034 w 9132997"/>
              <a:gd name="connsiteY1" fmla="*/ 222610 h 248367"/>
              <a:gd name="connsiteX2" fmla="*/ 682580 w 9132997"/>
              <a:gd name="connsiteY2" fmla="*/ 248367 h 248367"/>
              <a:gd name="connsiteX3" fmla="*/ 1068946 w 9132997"/>
              <a:gd name="connsiteY3" fmla="*/ 235488 h 248367"/>
              <a:gd name="connsiteX4" fmla="*/ 1700011 w 9132997"/>
              <a:gd name="connsiteY4" fmla="*/ 222610 h 248367"/>
              <a:gd name="connsiteX5" fmla="*/ 2176529 w 9132997"/>
              <a:gd name="connsiteY5" fmla="*/ 209731 h 248367"/>
              <a:gd name="connsiteX6" fmla="*/ 2395470 w 9132997"/>
              <a:gd name="connsiteY6" fmla="*/ 196852 h 248367"/>
              <a:gd name="connsiteX7" fmla="*/ 2498501 w 9132997"/>
              <a:gd name="connsiteY7" fmla="*/ 183973 h 248367"/>
              <a:gd name="connsiteX8" fmla="*/ 2678806 w 9132997"/>
              <a:gd name="connsiteY8" fmla="*/ 171094 h 248367"/>
              <a:gd name="connsiteX9" fmla="*/ 3206839 w 9132997"/>
              <a:gd name="connsiteY9" fmla="*/ 183973 h 248367"/>
              <a:gd name="connsiteX10" fmla="*/ 3245476 w 9132997"/>
              <a:gd name="connsiteY10" fmla="*/ 196852 h 248367"/>
              <a:gd name="connsiteX11" fmla="*/ 3335628 w 9132997"/>
              <a:gd name="connsiteY11" fmla="*/ 209731 h 248367"/>
              <a:gd name="connsiteX12" fmla="*/ 3400022 w 9132997"/>
              <a:gd name="connsiteY12" fmla="*/ 222610 h 248367"/>
              <a:gd name="connsiteX13" fmla="*/ 3953814 w 9132997"/>
              <a:gd name="connsiteY13" fmla="*/ 209731 h 248367"/>
              <a:gd name="connsiteX14" fmla="*/ 4082603 w 9132997"/>
              <a:gd name="connsiteY14" fmla="*/ 196852 h 248367"/>
              <a:gd name="connsiteX15" fmla="*/ 4275786 w 9132997"/>
              <a:gd name="connsiteY15" fmla="*/ 183973 h 248367"/>
              <a:gd name="connsiteX16" fmla="*/ 4430332 w 9132997"/>
              <a:gd name="connsiteY16" fmla="*/ 158215 h 248367"/>
              <a:gd name="connsiteX17" fmla="*/ 4507606 w 9132997"/>
              <a:gd name="connsiteY17" fmla="*/ 145336 h 248367"/>
              <a:gd name="connsiteX18" fmla="*/ 5306096 w 9132997"/>
              <a:gd name="connsiteY18" fmla="*/ 158215 h 248367"/>
              <a:gd name="connsiteX19" fmla="*/ 6027313 w 9132997"/>
              <a:gd name="connsiteY19" fmla="*/ 145336 h 248367"/>
              <a:gd name="connsiteX20" fmla="*/ 6181859 w 9132997"/>
              <a:gd name="connsiteY20" fmla="*/ 119579 h 248367"/>
              <a:gd name="connsiteX21" fmla="*/ 6310648 w 9132997"/>
              <a:gd name="connsiteY21" fmla="*/ 80942 h 248367"/>
              <a:gd name="connsiteX22" fmla="*/ 6774287 w 9132997"/>
              <a:gd name="connsiteY22" fmla="*/ 93821 h 248367"/>
              <a:gd name="connsiteX23" fmla="*/ 6825803 w 9132997"/>
              <a:gd name="connsiteY23" fmla="*/ 106700 h 248367"/>
              <a:gd name="connsiteX24" fmla="*/ 7508383 w 9132997"/>
              <a:gd name="connsiteY24" fmla="*/ 93821 h 248367"/>
              <a:gd name="connsiteX25" fmla="*/ 7637172 w 9132997"/>
              <a:gd name="connsiteY25" fmla="*/ 68063 h 248367"/>
              <a:gd name="connsiteX26" fmla="*/ 7688687 w 9132997"/>
              <a:gd name="connsiteY26" fmla="*/ 55184 h 248367"/>
              <a:gd name="connsiteX27" fmla="*/ 7753082 w 9132997"/>
              <a:gd name="connsiteY27" fmla="*/ 42305 h 248367"/>
              <a:gd name="connsiteX28" fmla="*/ 7791718 w 9132997"/>
              <a:gd name="connsiteY28" fmla="*/ 29426 h 248367"/>
              <a:gd name="connsiteX29" fmla="*/ 7856113 w 9132997"/>
              <a:gd name="connsiteY29" fmla="*/ 16548 h 248367"/>
              <a:gd name="connsiteX30" fmla="*/ 8332631 w 9132997"/>
              <a:gd name="connsiteY30" fmla="*/ 42305 h 248367"/>
              <a:gd name="connsiteX31" fmla="*/ 8371267 w 9132997"/>
              <a:gd name="connsiteY31" fmla="*/ 55184 h 248367"/>
              <a:gd name="connsiteX32" fmla="*/ 8757634 w 9132997"/>
              <a:gd name="connsiteY32" fmla="*/ 42305 h 248367"/>
              <a:gd name="connsiteX33" fmla="*/ 8809149 w 9132997"/>
              <a:gd name="connsiteY33" fmla="*/ 29426 h 248367"/>
              <a:gd name="connsiteX34" fmla="*/ 8937938 w 9132997"/>
              <a:gd name="connsiteY34" fmla="*/ 16548 h 248367"/>
              <a:gd name="connsiteX35" fmla="*/ 9131121 w 9132997"/>
              <a:gd name="connsiteY35" fmla="*/ 16548 h 248367"/>
              <a:gd name="connsiteX36" fmla="*/ 9131121 w 9132997"/>
              <a:gd name="connsiteY36" fmla="*/ 29426 h 2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2997" h="248367">
                <a:moveTo>
                  <a:pt x="0" y="209731"/>
                </a:moveTo>
                <a:lnTo>
                  <a:pt x="528034" y="222610"/>
                </a:lnTo>
                <a:cubicBezTo>
                  <a:pt x="626070" y="226531"/>
                  <a:pt x="618018" y="226846"/>
                  <a:pt x="682580" y="248367"/>
                </a:cubicBezTo>
                <a:lnTo>
                  <a:pt x="1068946" y="235488"/>
                </a:lnTo>
                <a:lnTo>
                  <a:pt x="1700011" y="222610"/>
                </a:lnTo>
                <a:lnTo>
                  <a:pt x="2176529" y="209731"/>
                </a:lnTo>
                <a:cubicBezTo>
                  <a:pt x="2249509" y="205438"/>
                  <a:pt x="2322596" y="202682"/>
                  <a:pt x="2395470" y="196852"/>
                </a:cubicBezTo>
                <a:cubicBezTo>
                  <a:pt x="2429971" y="194092"/>
                  <a:pt x="2464032" y="187107"/>
                  <a:pt x="2498501" y="183973"/>
                </a:cubicBezTo>
                <a:cubicBezTo>
                  <a:pt x="2558508" y="178518"/>
                  <a:pt x="2618704" y="175387"/>
                  <a:pt x="2678806" y="171094"/>
                </a:cubicBezTo>
                <a:cubicBezTo>
                  <a:pt x="2854817" y="175387"/>
                  <a:pt x="3030957" y="175978"/>
                  <a:pt x="3206839" y="183973"/>
                </a:cubicBezTo>
                <a:cubicBezTo>
                  <a:pt x="3220401" y="184589"/>
                  <a:pt x="3232164" y="194190"/>
                  <a:pt x="3245476" y="196852"/>
                </a:cubicBezTo>
                <a:cubicBezTo>
                  <a:pt x="3275242" y="202805"/>
                  <a:pt x="3305685" y="204740"/>
                  <a:pt x="3335628" y="209731"/>
                </a:cubicBezTo>
                <a:cubicBezTo>
                  <a:pt x="3357220" y="213330"/>
                  <a:pt x="3378557" y="218317"/>
                  <a:pt x="3400022" y="222610"/>
                </a:cubicBezTo>
                <a:lnTo>
                  <a:pt x="3953814" y="209731"/>
                </a:lnTo>
                <a:cubicBezTo>
                  <a:pt x="3996927" y="208104"/>
                  <a:pt x="4039597" y="200293"/>
                  <a:pt x="4082603" y="196852"/>
                </a:cubicBezTo>
                <a:cubicBezTo>
                  <a:pt x="4146935" y="191705"/>
                  <a:pt x="4211392" y="188266"/>
                  <a:pt x="4275786" y="183973"/>
                </a:cubicBezTo>
                <a:cubicBezTo>
                  <a:pt x="4356322" y="157127"/>
                  <a:pt x="4286552" y="177386"/>
                  <a:pt x="4430332" y="158215"/>
                </a:cubicBezTo>
                <a:cubicBezTo>
                  <a:pt x="4456216" y="154764"/>
                  <a:pt x="4481848" y="149629"/>
                  <a:pt x="4507606" y="145336"/>
                </a:cubicBezTo>
                <a:lnTo>
                  <a:pt x="5306096" y="158215"/>
                </a:lnTo>
                <a:cubicBezTo>
                  <a:pt x="5546540" y="158215"/>
                  <a:pt x="5787103" y="155933"/>
                  <a:pt x="6027313" y="145336"/>
                </a:cubicBezTo>
                <a:cubicBezTo>
                  <a:pt x="6079488" y="143034"/>
                  <a:pt x="6181859" y="119579"/>
                  <a:pt x="6181859" y="119579"/>
                </a:cubicBezTo>
                <a:cubicBezTo>
                  <a:pt x="6275924" y="88224"/>
                  <a:pt x="6232792" y="100406"/>
                  <a:pt x="6310648" y="80942"/>
                </a:cubicBezTo>
                <a:cubicBezTo>
                  <a:pt x="6465194" y="85235"/>
                  <a:pt x="6619874" y="86100"/>
                  <a:pt x="6774287" y="93821"/>
                </a:cubicBezTo>
                <a:cubicBezTo>
                  <a:pt x="6791965" y="94705"/>
                  <a:pt x="6808103" y="106700"/>
                  <a:pt x="6825803" y="106700"/>
                </a:cubicBezTo>
                <a:cubicBezTo>
                  <a:pt x="7053370" y="106700"/>
                  <a:pt x="7280856" y="98114"/>
                  <a:pt x="7508383" y="93821"/>
                </a:cubicBezTo>
                <a:cubicBezTo>
                  <a:pt x="7551313" y="85235"/>
                  <a:pt x="7594699" y="78681"/>
                  <a:pt x="7637172" y="68063"/>
                </a:cubicBezTo>
                <a:cubicBezTo>
                  <a:pt x="7654344" y="63770"/>
                  <a:pt x="7671408" y="59024"/>
                  <a:pt x="7688687" y="55184"/>
                </a:cubicBezTo>
                <a:cubicBezTo>
                  <a:pt x="7710056" y="50435"/>
                  <a:pt x="7731846" y="47614"/>
                  <a:pt x="7753082" y="42305"/>
                </a:cubicBezTo>
                <a:cubicBezTo>
                  <a:pt x="7766252" y="39012"/>
                  <a:pt x="7778548" y="32718"/>
                  <a:pt x="7791718" y="29426"/>
                </a:cubicBezTo>
                <a:cubicBezTo>
                  <a:pt x="7812954" y="24117"/>
                  <a:pt x="7834648" y="20841"/>
                  <a:pt x="7856113" y="16548"/>
                </a:cubicBezTo>
                <a:cubicBezTo>
                  <a:pt x="8004276" y="21178"/>
                  <a:pt x="8178989" y="3894"/>
                  <a:pt x="8332631" y="42305"/>
                </a:cubicBezTo>
                <a:cubicBezTo>
                  <a:pt x="8345801" y="45598"/>
                  <a:pt x="8358388" y="50891"/>
                  <a:pt x="8371267" y="55184"/>
                </a:cubicBezTo>
                <a:cubicBezTo>
                  <a:pt x="8500056" y="50891"/>
                  <a:pt x="8628996" y="49872"/>
                  <a:pt x="8757634" y="42305"/>
                </a:cubicBezTo>
                <a:cubicBezTo>
                  <a:pt x="8775304" y="41266"/>
                  <a:pt x="8791627" y="31929"/>
                  <a:pt x="8809149" y="29426"/>
                </a:cubicBezTo>
                <a:cubicBezTo>
                  <a:pt x="8851859" y="23325"/>
                  <a:pt x="8895008" y="20841"/>
                  <a:pt x="8937938" y="16548"/>
                </a:cubicBezTo>
                <a:cubicBezTo>
                  <a:pt x="9022937" y="-4702"/>
                  <a:pt x="9005359" y="-6317"/>
                  <a:pt x="9131121" y="16548"/>
                </a:cubicBezTo>
                <a:cubicBezTo>
                  <a:pt x="9135344" y="17316"/>
                  <a:pt x="9131121" y="25133"/>
                  <a:pt x="9131121" y="29426"/>
                </a:cubicBezTo>
              </a:path>
            </a:pathLst>
          </a:cu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4" name="Oval 3"/>
          <p:cNvSpPr/>
          <p:nvPr/>
        </p:nvSpPr>
        <p:spPr>
          <a:xfrm>
            <a:off x="4252634" y="3822156"/>
            <a:ext cx="396044" cy="254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prstClr val="white"/>
              </a:solidFill>
            </a:endParaRPr>
          </a:p>
        </p:txBody>
      </p:sp>
      <p:sp>
        <p:nvSpPr>
          <p:cNvPr id="12" name="TextBox 11"/>
          <p:cNvSpPr txBox="1"/>
          <p:nvPr/>
        </p:nvSpPr>
        <p:spPr>
          <a:xfrm>
            <a:off x="6732240" y="1377052"/>
            <a:ext cx="2052736" cy="738664"/>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prstClr val="black"/>
                </a:solidFill>
                <a:latin typeface="Constantia"/>
                <a:ea typeface="+mn-ea"/>
              </a:rPr>
              <a:t>Fruit of Resentment</a:t>
            </a:r>
            <a:endParaRPr lang="en-GB" sz="2400" b="1" dirty="0">
              <a:solidFill>
                <a:prstClr val="black"/>
              </a:solidFill>
              <a:latin typeface="Constantia"/>
              <a:ea typeface="+mn-ea"/>
            </a:endParaRPr>
          </a:p>
        </p:txBody>
      </p:sp>
      <p:sp>
        <p:nvSpPr>
          <p:cNvPr id="13" name="TextBox 12"/>
          <p:cNvSpPr txBox="1"/>
          <p:nvPr/>
        </p:nvSpPr>
        <p:spPr>
          <a:xfrm>
            <a:off x="143643" y="2115716"/>
            <a:ext cx="2448272" cy="738664"/>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srgbClr val="FF0000"/>
                </a:solidFill>
                <a:latin typeface="Constantia"/>
                <a:ea typeface="+mn-ea"/>
              </a:rPr>
              <a:t>Forgive &amp; Release</a:t>
            </a:r>
            <a:endParaRPr lang="en-GB" sz="2400" b="1" dirty="0">
              <a:solidFill>
                <a:srgbClr val="FF0000"/>
              </a:solidFill>
              <a:latin typeface="Constantia"/>
              <a:ea typeface="+mn-ea"/>
            </a:endParaRPr>
          </a:p>
        </p:txBody>
      </p:sp>
      <p:sp>
        <p:nvSpPr>
          <p:cNvPr id="14" name="TextBox 13"/>
          <p:cNvSpPr txBox="1"/>
          <p:nvPr/>
        </p:nvSpPr>
        <p:spPr>
          <a:xfrm>
            <a:off x="6615911" y="5442066"/>
            <a:ext cx="2448272" cy="392415"/>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srgbClr val="FF0000"/>
                </a:solidFill>
                <a:latin typeface="Constantia"/>
                <a:ea typeface="+mn-ea"/>
              </a:rPr>
              <a:t>Repent</a:t>
            </a:r>
            <a:endParaRPr lang="en-GB" sz="2400" b="1" dirty="0">
              <a:solidFill>
                <a:srgbClr val="FF0000"/>
              </a:solidFill>
              <a:latin typeface="Constantia"/>
              <a:ea typeface="+mn-ea"/>
            </a:endParaRPr>
          </a:p>
        </p:txBody>
      </p:sp>
      <p:sp>
        <p:nvSpPr>
          <p:cNvPr id="15" name="TextBox 14"/>
          <p:cNvSpPr txBox="1"/>
          <p:nvPr/>
        </p:nvSpPr>
        <p:spPr>
          <a:xfrm>
            <a:off x="6336704" y="2461965"/>
            <a:ext cx="2448272" cy="392415"/>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srgbClr val="FF0000"/>
                </a:solidFill>
                <a:latin typeface="Constantia"/>
                <a:ea typeface="+mn-ea"/>
              </a:rPr>
              <a:t>Renounce</a:t>
            </a:r>
            <a:endParaRPr lang="en-GB" sz="2400" b="1" dirty="0">
              <a:solidFill>
                <a:srgbClr val="FF0000"/>
              </a:solidFill>
              <a:latin typeface="Constantia"/>
              <a:ea typeface="+mn-ea"/>
            </a:endParaRPr>
          </a:p>
        </p:txBody>
      </p:sp>
      <p:sp>
        <p:nvSpPr>
          <p:cNvPr id="16" name="TextBox 15"/>
          <p:cNvSpPr txBox="1"/>
          <p:nvPr/>
        </p:nvSpPr>
        <p:spPr>
          <a:xfrm>
            <a:off x="143643" y="5968560"/>
            <a:ext cx="2448272" cy="738664"/>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srgbClr val="FF0000"/>
                </a:solidFill>
                <a:latin typeface="Constantia"/>
                <a:ea typeface="+mn-ea"/>
              </a:rPr>
              <a:t>Revelation True Identity</a:t>
            </a:r>
            <a:endParaRPr lang="en-GB" sz="2400" b="1" dirty="0">
              <a:solidFill>
                <a:srgbClr val="FF0000"/>
              </a:solidFill>
              <a:latin typeface="Constantia"/>
              <a:ea typeface="+mn-ea"/>
            </a:endParaRPr>
          </a:p>
        </p:txBody>
      </p:sp>
      <p:sp>
        <p:nvSpPr>
          <p:cNvPr id="17" name="TextBox 16"/>
          <p:cNvSpPr txBox="1"/>
          <p:nvPr/>
        </p:nvSpPr>
        <p:spPr>
          <a:xfrm>
            <a:off x="143643" y="4611069"/>
            <a:ext cx="2614905" cy="830997"/>
          </a:xfrm>
          <a:prstGeom prst="rect">
            <a:avLst/>
          </a:prstGeom>
          <a:noFill/>
        </p:spPr>
        <p:txBody>
          <a:bodyPr wrap="square" lIns="0" tIns="0" rIns="0" bIns="0" rtlCol="0">
            <a:normAutofit/>
          </a:bodyPr>
          <a:lstStyle/>
          <a:p>
            <a:pPr algn="ctr" defTabSz="914400" fontAlgn="auto">
              <a:spcBef>
                <a:spcPts val="0"/>
              </a:spcBef>
              <a:spcAft>
                <a:spcPts val="0"/>
              </a:spcAft>
            </a:pPr>
            <a:r>
              <a:rPr lang="en-GB" sz="2400" b="1" dirty="0" smtClean="0">
                <a:solidFill>
                  <a:srgbClr val="FF0000"/>
                </a:solidFill>
                <a:latin typeface="Constantia"/>
                <a:ea typeface="+mn-ea"/>
              </a:rPr>
              <a:t>Heart </a:t>
            </a:r>
            <a:br>
              <a:rPr lang="en-GB" sz="2400" b="1" dirty="0" smtClean="0">
                <a:solidFill>
                  <a:srgbClr val="FF0000"/>
                </a:solidFill>
                <a:latin typeface="Constantia"/>
                <a:ea typeface="+mn-ea"/>
              </a:rPr>
            </a:br>
            <a:r>
              <a:rPr lang="en-GB" sz="2400" b="1" dirty="0" smtClean="0">
                <a:solidFill>
                  <a:srgbClr val="FF0000"/>
                </a:solidFill>
                <a:latin typeface="Constantia"/>
                <a:ea typeface="+mn-ea"/>
              </a:rPr>
              <a:t>Soil of </a:t>
            </a:r>
            <a:r>
              <a:rPr lang="en-GB" sz="2400" b="1" dirty="0">
                <a:solidFill>
                  <a:srgbClr val="FF0000"/>
                </a:solidFill>
                <a:latin typeface="Constantia"/>
                <a:ea typeface="+mn-ea"/>
              </a:rPr>
              <a:t>S</a:t>
            </a:r>
            <a:r>
              <a:rPr lang="en-GB" sz="2400" b="1" dirty="0" smtClean="0">
                <a:solidFill>
                  <a:srgbClr val="FF0000"/>
                </a:solidFill>
                <a:latin typeface="Constantia"/>
                <a:ea typeface="+mn-ea"/>
              </a:rPr>
              <a:t>ecurity</a:t>
            </a:r>
            <a:endParaRPr lang="en-GB" sz="2400" b="1" dirty="0">
              <a:solidFill>
                <a:srgbClr val="FF0000"/>
              </a:solidFill>
              <a:latin typeface="Constantia"/>
              <a:ea typeface="+mn-ea"/>
            </a:endParaRPr>
          </a:p>
        </p:txBody>
      </p:sp>
      <p:sp>
        <p:nvSpPr>
          <p:cNvPr id="18" name="Oval 17"/>
          <p:cNvSpPr/>
          <p:nvPr/>
        </p:nvSpPr>
        <p:spPr>
          <a:xfrm>
            <a:off x="4229414" y="3869200"/>
            <a:ext cx="396044" cy="2545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a:solidFill>
                <a:srgbClr val="FF0000"/>
              </a:solidFill>
            </a:endParaRPr>
          </a:p>
        </p:txBody>
      </p:sp>
      <p:pic>
        <p:nvPicPr>
          <p:cNvPr id="1026" name="Picture 2" descr="https://encrypted-tbn2.gstatic.com/images?q=tbn:ANd9GcRUSXMX1xQdZ1Jf3H7Ij6eTednfrTtEGF57i1HVcftGzzjdXoBq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9" y="62786"/>
            <a:ext cx="4032448" cy="37593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731252" y="404664"/>
            <a:ext cx="2052736" cy="738664"/>
          </a:xfrm>
          <a:prstGeom prst="rect">
            <a:avLst/>
          </a:prstGeom>
          <a:noFill/>
        </p:spPr>
        <p:txBody>
          <a:bodyPr wrap="square" lIns="0" tIns="0" rIns="0" bIns="0" rtlCol="0">
            <a:normAutofit fontScale="92500"/>
          </a:bodyPr>
          <a:lstStyle/>
          <a:p>
            <a:pPr algn="ctr" defTabSz="914400" fontAlgn="auto">
              <a:spcBef>
                <a:spcPts val="0"/>
              </a:spcBef>
              <a:spcAft>
                <a:spcPts val="0"/>
              </a:spcAft>
            </a:pPr>
            <a:r>
              <a:rPr lang="en-GB" sz="2400" b="1" dirty="0" smtClean="0">
                <a:solidFill>
                  <a:srgbClr val="FF0000"/>
                </a:solidFill>
                <a:latin typeface="Constantia"/>
                <a:ea typeface="+mn-ea"/>
              </a:rPr>
              <a:t>Fruit of Righteousness</a:t>
            </a:r>
            <a:endParaRPr lang="en-GB" sz="2400" b="1" dirty="0">
              <a:solidFill>
                <a:srgbClr val="FF0000"/>
              </a:solidFill>
              <a:latin typeface="Constantia"/>
              <a:ea typeface="+mn-ea"/>
            </a:endParaRPr>
          </a:p>
        </p:txBody>
      </p:sp>
    </p:spTree>
    <p:extLst>
      <p:ext uri="{BB962C8B-B14F-4D97-AF65-F5344CB8AC3E}">
        <p14:creationId xmlns:p14="http://schemas.microsoft.com/office/powerpoint/2010/main" val="14632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3" fill="hold" grpId="0" nodeType="click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1+ppt_w/2"/>
                                          </p:val>
                                        </p:tav>
                                      </p:tavLst>
                                    </p:anim>
                                    <p:anim calcmode="lin" valueType="num">
                                      <p:cBhvr additive="base">
                                        <p:cTn id="11" dur="500"/>
                                        <p:tgtEl>
                                          <p:spTgt spid="4"/>
                                        </p:tgtEl>
                                        <p:attrNameLst>
                                          <p:attrName>ppt_y</p:attrName>
                                        </p:attrNameLst>
                                      </p:cBhvr>
                                      <p:tavLst>
                                        <p:tav tm="0">
                                          <p:val>
                                            <p:strVal val="ppt_y"/>
                                          </p:val>
                                        </p:tav>
                                        <p:tav tm="100000">
                                          <p:val>
                                            <p:strVal val="0-ppt_h/2"/>
                                          </p:val>
                                        </p:tav>
                                      </p:tavLst>
                                    </p:anim>
                                    <p:set>
                                      <p:cBhvr>
                                        <p:cTn id="12" dur="1" fill="hold">
                                          <p:stCondLst>
                                            <p:cond delay="499"/>
                                          </p:stCondLst>
                                        </p:cTn>
                                        <p:tgtEl>
                                          <p:spTgt spid="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8"/>
                                        </p:tgtEl>
                                        <p:attrNameLst>
                                          <p:attrName>ppt_w</p:attrName>
                                        </p:attrNameLst>
                                      </p:cBhvr>
                                      <p:tavLst>
                                        <p:tav tm="0">
                                          <p:val>
                                            <p:strVal val="ppt_w"/>
                                          </p:val>
                                        </p:tav>
                                        <p:tav tm="100000">
                                          <p:val>
                                            <p:fltVal val="0"/>
                                          </p:val>
                                        </p:tav>
                                      </p:tavLst>
                                    </p:anim>
                                    <p:anim calcmode="lin" valueType="num">
                                      <p:cBhvr>
                                        <p:cTn id="23" dur="500"/>
                                        <p:tgtEl>
                                          <p:spTgt spid="8"/>
                                        </p:tgtEl>
                                        <p:attrNameLst>
                                          <p:attrName>ppt_h</p:attrName>
                                        </p:attrNameLst>
                                      </p:cBhvr>
                                      <p:tavLst>
                                        <p:tav tm="0">
                                          <p:val>
                                            <p:strVal val="ppt_h"/>
                                          </p:val>
                                        </p:tav>
                                        <p:tav tm="100000">
                                          <p:val>
                                            <p:fltVal val="0"/>
                                          </p:val>
                                        </p:tav>
                                      </p:tavLst>
                                    </p:anim>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53" presetClass="exit" presetSubtype="32" fill="hold" grpId="0" nodeType="with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6147"/>
                                        </p:tgtEl>
                                        <p:attrNameLst>
                                          <p:attrName>ppt_w</p:attrName>
                                        </p:attrNameLst>
                                      </p:cBhvr>
                                      <p:tavLst>
                                        <p:tav tm="0">
                                          <p:val>
                                            <p:strVal val="ppt_w"/>
                                          </p:val>
                                        </p:tav>
                                        <p:tav tm="100000">
                                          <p:val>
                                            <p:fltVal val="0"/>
                                          </p:val>
                                        </p:tav>
                                      </p:tavLst>
                                    </p:anim>
                                    <p:anim calcmode="lin" valueType="num">
                                      <p:cBhvr>
                                        <p:cTn id="39" dur="500"/>
                                        <p:tgtEl>
                                          <p:spTgt spid="6147"/>
                                        </p:tgtEl>
                                        <p:attrNameLst>
                                          <p:attrName>ppt_h</p:attrName>
                                        </p:attrNameLst>
                                      </p:cBhvr>
                                      <p:tavLst>
                                        <p:tav tm="0">
                                          <p:val>
                                            <p:strVal val="ppt_h"/>
                                          </p:val>
                                        </p:tav>
                                        <p:tav tm="100000">
                                          <p:val>
                                            <p:fltVal val="0"/>
                                          </p:val>
                                        </p:tav>
                                      </p:tavLst>
                                    </p:anim>
                                    <p:animEffect transition="out" filter="fade">
                                      <p:cBhvr>
                                        <p:cTn id="40" dur="500"/>
                                        <p:tgtEl>
                                          <p:spTgt spid="6147"/>
                                        </p:tgtEl>
                                      </p:cBhvr>
                                    </p:animEffect>
                                    <p:set>
                                      <p:cBhvr>
                                        <p:cTn id="41" dur="1" fill="hold">
                                          <p:stCondLst>
                                            <p:cond delay="499"/>
                                          </p:stCondLst>
                                        </p:cTn>
                                        <p:tgtEl>
                                          <p:spTgt spid="6147"/>
                                        </p:tgtEl>
                                        <p:attrNameLst>
                                          <p:attrName>style.visibility</p:attrName>
                                        </p:attrNameLst>
                                      </p:cBhvr>
                                      <p:to>
                                        <p:strVal val="hidden"/>
                                      </p:to>
                                    </p:set>
                                  </p:childTnLst>
                                </p:cTn>
                              </p:par>
                              <p:par>
                                <p:cTn id="42" presetID="53" presetClass="exit" presetSubtype="32" fill="hold" grpId="0" nodeType="withEffect">
                                  <p:stCondLst>
                                    <p:cond delay="0"/>
                                  </p:stCondLst>
                                  <p:childTnLst>
                                    <p:anim calcmode="lin" valueType="num">
                                      <p:cBhvr>
                                        <p:cTn id="43" dur="500"/>
                                        <p:tgtEl>
                                          <p:spTgt spid="12"/>
                                        </p:tgtEl>
                                        <p:attrNameLst>
                                          <p:attrName>ppt_w</p:attrName>
                                        </p:attrNameLst>
                                      </p:cBhvr>
                                      <p:tavLst>
                                        <p:tav tm="0">
                                          <p:val>
                                            <p:strVal val="ppt_w"/>
                                          </p:val>
                                        </p:tav>
                                        <p:tav tm="100000">
                                          <p:val>
                                            <p:fltVal val="0"/>
                                          </p:val>
                                        </p:tav>
                                      </p:tavLst>
                                    </p:anim>
                                    <p:anim calcmode="lin" valueType="num">
                                      <p:cBhvr>
                                        <p:cTn id="44" dur="500"/>
                                        <p:tgtEl>
                                          <p:spTgt spid="12"/>
                                        </p:tgtEl>
                                        <p:attrNameLst>
                                          <p:attrName>ppt_h</p:attrName>
                                        </p:attrNameLst>
                                      </p:cBhvr>
                                      <p:tavLst>
                                        <p:tav tm="0">
                                          <p:val>
                                            <p:strVal val="ppt_h"/>
                                          </p:val>
                                        </p:tav>
                                        <p:tav tm="100000">
                                          <p:val>
                                            <p:fltVal val="0"/>
                                          </p:val>
                                        </p:tav>
                                      </p:tavLst>
                                    </p:anim>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528"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anim calcmode="lin" valueType="num">
                                      <p:cBhvr>
                                        <p:cTn id="67" dur="500" fill="hold"/>
                                        <p:tgtEl>
                                          <p:spTgt spid="19"/>
                                        </p:tgtEl>
                                        <p:attrNameLst>
                                          <p:attrName>ppt_x</p:attrName>
                                        </p:attrNameLst>
                                      </p:cBhvr>
                                      <p:tavLst>
                                        <p:tav tm="0">
                                          <p:val>
                                            <p:fltVal val="0.5"/>
                                          </p:val>
                                        </p:tav>
                                        <p:tav tm="100000">
                                          <p:val>
                                            <p:strVal val="#ppt_x"/>
                                          </p:val>
                                        </p:tav>
                                      </p:tavLst>
                                    </p:anim>
                                    <p:anim calcmode="lin" valueType="num">
                                      <p:cBhvr>
                                        <p:cTn id="68"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528"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500" fill="hold"/>
                                        <p:tgtEl>
                                          <p:spTgt spid="1026"/>
                                        </p:tgtEl>
                                        <p:attrNameLst>
                                          <p:attrName>ppt_w</p:attrName>
                                        </p:attrNameLst>
                                      </p:cBhvr>
                                      <p:tavLst>
                                        <p:tav tm="0">
                                          <p:val>
                                            <p:fltVal val="0"/>
                                          </p:val>
                                        </p:tav>
                                        <p:tav tm="100000">
                                          <p:val>
                                            <p:strVal val="#ppt_w"/>
                                          </p:val>
                                        </p:tav>
                                      </p:tavLst>
                                    </p:anim>
                                    <p:anim calcmode="lin" valueType="num">
                                      <p:cBhvr>
                                        <p:cTn id="74" dur="500" fill="hold"/>
                                        <p:tgtEl>
                                          <p:spTgt spid="1026"/>
                                        </p:tgtEl>
                                        <p:attrNameLst>
                                          <p:attrName>ppt_h</p:attrName>
                                        </p:attrNameLst>
                                      </p:cBhvr>
                                      <p:tavLst>
                                        <p:tav tm="0">
                                          <p:val>
                                            <p:fltVal val="0"/>
                                          </p:val>
                                        </p:tav>
                                        <p:tav tm="100000">
                                          <p:val>
                                            <p:strVal val="#ppt_h"/>
                                          </p:val>
                                        </p:tav>
                                      </p:tavLst>
                                    </p:anim>
                                    <p:animEffect transition="in" filter="fade">
                                      <p:cBhvr>
                                        <p:cTn id="75" dur="500"/>
                                        <p:tgtEl>
                                          <p:spTgt spid="1026"/>
                                        </p:tgtEl>
                                      </p:cBhvr>
                                    </p:animEffect>
                                    <p:anim calcmode="lin" valueType="num">
                                      <p:cBhvr>
                                        <p:cTn id="76" dur="500" fill="hold"/>
                                        <p:tgtEl>
                                          <p:spTgt spid="1026"/>
                                        </p:tgtEl>
                                        <p:attrNameLst>
                                          <p:attrName>ppt_x</p:attrName>
                                        </p:attrNameLst>
                                      </p:cBhvr>
                                      <p:tavLst>
                                        <p:tav tm="0">
                                          <p:val>
                                            <p:fltVal val="0.5"/>
                                          </p:val>
                                        </p:tav>
                                        <p:tav tm="100000">
                                          <p:val>
                                            <p:strVal val="#ppt_x"/>
                                          </p:val>
                                        </p:tav>
                                      </p:tavLst>
                                    </p:anim>
                                    <p:anim calcmode="lin" valueType="num">
                                      <p:cBhvr>
                                        <p:cTn id="77" dur="500" fill="hold"/>
                                        <p:tgtEl>
                                          <p:spTgt spid="1026"/>
                                        </p:tgtEl>
                                        <p:attrNameLst>
                                          <p:attrName>ppt_y</p:attrName>
                                        </p:attrNameLst>
                                      </p:cBhvr>
                                      <p:tavLst>
                                        <p:tav tm="0">
                                          <p:val>
                                            <p:fltVal val="0.5"/>
                                          </p:val>
                                        </p:tav>
                                        <p:tav tm="100000">
                                          <p:val>
                                            <p:strVal val="#ppt_y"/>
                                          </p:val>
                                        </p:tav>
                                      </p:tavLst>
                                    </p:anim>
                                  </p:childTnLst>
                                </p:cTn>
                              </p:par>
                              <p:par>
                                <p:cTn id="78" presetID="1" presetClass="entr" presetSubtype="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P spid="4" grpId="0" animBg="1"/>
      <p:bldP spid="12" grpId="0"/>
      <p:bldP spid="13" grpId="0"/>
      <p:bldP spid="14" grpId="0"/>
      <p:bldP spid="15" grpId="0"/>
      <p:bldP spid="16" grpId="0"/>
      <p:bldP spid="17" grpId="0"/>
      <p:bldP spid="18" grpId="0" animBg="1"/>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We are owed by those who have hurt us</a:t>
            </a:r>
          </a:p>
          <a:p>
            <a:r>
              <a:rPr lang="en-GB" sz="4400" dirty="0" smtClean="0"/>
              <a:t>There may be invoices </a:t>
            </a:r>
            <a:r>
              <a:rPr lang="en-GB" sz="4400" dirty="0" smtClean="0"/>
              <a:t>outstanding</a:t>
            </a:r>
          </a:p>
          <a:p>
            <a:r>
              <a:rPr lang="en-GB" sz="4400" dirty="0" smtClean="0"/>
              <a:t>We must settle the accounts</a:t>
            </a:r>
          </a:p>
          <a:p>
            <a:r>
              <a:rPr lang="en-GB" sz="4400" dirty="0" smtClean="0"/>
              <a:t>What </a:t>
            </a:r>
            <a:r>
              <a:rPr lang="en-GB" sz="4400" dirty="0" smtClean="0"/>
              <a:t>they </a:t>
            </a:r>
            <a:r>
              <a:rPr lang="en-GB" sz="4400" dirty="0" smtClean="0"/>
              <a:t>did </a:t>
            </a:r>
            <a:r>
              <a:rPr lang="en-GB" sz="4400" dirty="0" smtClean="0"/>
              <a:t>or </a:t>
            </a:r>
            <a:r>
              <a:rPr lang="en-GB" sz="4400" dirty="0" smtClean="0"/>
              <a:t>did not </a:t>
            </a:r>
            <a:r>
              <a:rPr lang="en-GB" sz="4400" dirty="0" smtClean="0"/>
              <a:t>do – choose to forgive them</a:t>
            </a:r>
          </a:p>
          <a:p>
            <a:r>
              <a:rPr lang="en-GB" sz="4400" dirty="0" smtClean="0"/>
              <a:t>How </a:t>
            </a:r>
            <a:r>
              <a:rPr lang="en-GB" sz="4400" dirty="0" smtClean="0"/>
              <a:t>has it </a:t>
            </a:r>
            <a:r>
              <a:rPr lang="en-GB" sz="4400" dirty="0" smtClean="0"/>
              <a:t>affected your life  - how you think, feel and behave</a:t>
            </a:r>
            <a:endParaRPr lang="en-GB" sz="4400" dirty="0"/>
          </a:p>
        </p:txBody>
      </p:sp>
    </p:spTree>
    <p:extLst>
      <p:ext uri="{BB962C8B-B14F-4D97-AF65-F5344CB8AC3E}">
        <p14:creationId xmlns:p14="http://schemas.microsoft.com/office/powerpoint/2010/main" val="299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1741" cy="1423374"/>
            <a:chOff x="3301192" y="2191893"/>
            <a:chExt cx="1906407"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1874" y="2343271"/>
              <a:ext cx="1865725" cy="191657"/>
            </a:xfrm>
            <a:prstGeom prst="rect">
              <a:avLst/>
            </a:prstGeom>
            <a:noFill/>
          </p:spPr>
          <p:txBody>
            <a:bodyPr wrap="square" lIns="0" tIns="0" rIns="0" bIns="0">
              <a:spAutoFit/>
            </a:bodyPr>
            <a:lstStyle/>
            <a:p>
              <a:pPr algn="ctr">
                <a:defRPr/>
              </a:pPr>
              <a:r>
                <a:rPr lang="en-US" sz="2800" b="1" dirty="0" smtClean="0">
                  <a:latin typeface="+mn-lt"/>
                  <a:ea typeface="ＭＳ Ｐゴシック" charset="-128"/>
                  <a:cs typeface="ＭＳ Ｐゴシック" charset="-128"/>
                </a:rPr>
                <a:t>First Love</a:t>
              </a:r>
              <a:endParaRPr lang="en-US" sz="2800" b="1" dirty="0">
                <a:latin typeface="+mn-lt"/>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65" y="1210812"/>
            <a:ext cx="1677599" cy="1677600"/>
            <a:chOff x="5070152"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2" y="788797"/>
              <a:ext cx="927100" cy="137352"/>
            </a:xfrm>
            <a:prstGeom prst="rect">
              <a:avLst/>
            </a:prstGeom>
            <a:noFill/>
          </p:spPr>
          <p:txBody>
            <a:bodyPr lIns="0" tIns="0" rIns="0" bIns="0">
              <a:spAutoFit/>
            </a:bodyPr>
            <a:lstStyle/>
            <a:p>
              <a:pPr algn="ctr">
                <a:defRPr/>
              </a:pPr>
              <a:r>
                <a:rPr lang="en-US" dirty="0" smtClean="0">
                  <a:latin typeface="+mn-lt"/>
                  <a:ea typeface="ＭＳ Ｐゴシック" charset="-128"/>
                  <a:cs typeface="ＭＳ Ｐゴシック" charset="-128"/>
                </a:rPr>
                <a:t>Transformation</a:t>
              </a:r>
              <a:endParaRPr lang="en-US"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6165" y="1635998"/>
            <a:ext cx="1676297" cy="738664"/>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Identity</a:t>
            </a:r>
          </a:p>
          <a:p>
            <a:pPr algn="ctr">
              <a:defRPr/>
            </a:pPr>
            <a:r>
              <a:rPr lang="en-US" sz="2400" dirty="0" smtClean="0">
                <a:ea typeface="ＭＳ Ｐゴシック" charset="-128"/>
                <a:cs typeface="ＭＳ Ｐゴシック" charset="-128"/>
              </a:rPr>
              <a:t>Intimacy</a:t>
            </a:r>
            <a:endParaRPr lang="en-US" sz="2400" dirty="0">
              <a:ea typeface="ＭＳ Ｐゴシック" charset="-128"/>
              <a:cs typeface="ＭＳ Ｐゴシック" charset="-128"/>
            </a:endParaRPr>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675275" y="1743580"/>
            <a:ext cx="1425390" cy="430887"/>
          </a:xfrm>
          <a:prstGeom prst="rect">
            <a:avLst/>
          </a:prstGeom>
        </p:spPr>
        <p:txBody>
          <a:bodyPr wrap="none">
            <a:spAutoFit/>
          </a:bodyPr>
          <a:lstStyle/>
          <a:p>
            <a:pPr algn="ctr">
              <a:defRPr/>
            </a:pPr>
            <a:r>
              <a:rPr lang="en-US" sz="2200" dirty="0" smtClean="0">
                <a:ea typeface="ＭＳ Ｐゴシック" charset="-128"/>
                <a:cs typeface="ＭＳ Ｐゴシック" charset="-128"/>
              </a:rPr>
              <a:t>First Love</a:t>
            </a:r>
            <a:endParaRPr lang="en-US" sz="2200" dirty="0">
              <a:ea typeface="ＭＳ Ｐゴシック" charset="-128"/>
              <a:cs typeface="ＭＳ Ｐゴシック" charset="-128"/>
            </a:endParaRPr>
          </a:p>
        </p:txBody>
      </p:sp>
    </p:spTree>
    <p:extLst>
      <p:ext uri="{BB962C8B-B14F-4D97-AF65-F5344CB8AC3E}">
        <p14:creationId xmlns:p14="http://schemas.microsoft.com/office/powerpoint/2010/main" val="488418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Make an invoice of those </a:t>
            </a:r>
            <a:r>
              <a:rPr lang="en-GB" sz="4400" dirty="0" smtClean="0"/>
              <a:t>memories that </a:t>
            </a:r>
            <a:r>
              <a:rPr lang="en-GB" sz="4400" dirty="0" smtClean="0"/>
              <a:t>come to mind</a:t>
            </a:r>
          </a:p>
          <a:p>
            <a:r>
              <a:rPr lang="en-GB" sz="4400" dirty="0" smtClean="0"/>
              <a:t>Remove the offense by choosing to forgive them</a:t>
            </a:r>
          </a:p>
          <a:p>
            <a:r>
              <a:rPr lang="en-GB" sz="4400" dirty="0" smtClean="0"/>
              <a:t>Cancel the debt by to choosing to release them</a:t>
            </a:r>
          </a:p>
          <a:p>
            <a:r>
              <a:rPr lang="en-GB" sz="4400" dirty="0" smtClean="0"/>
              <a:t>Then allow God’s love to heal you break your chains and remove the wounds and scars on your heart</a:t>
            </a:r>
          </a:p>
          <a:p>
            <a:endParaRPr lang="en-GB" sz="4400" dirty="0"/>
          </a:p>
        </p:txBody>
      </p:sp>
    </p:spTree>
    <p:extLst>
      <p:ext uri="{BB962C8B-B14F-4D97-AF65-F5344CB8AC3E}">
        <p14:creationId xmlns:p14="http://schemas.microsoft.com/office/powerpoint/2010/main" val="355286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Forgive, </a:t>
            </a:r>
            <a:r>
              <a:rPr lang="en-GB" sz="4400" dirty="0" smtClean="0"/>
              <a:t>release and be free</a:t>
            </a:r>
          </a:p>
          <a:p>
            <a:r>
              <a:rPr lang="en-GB" sz="4400" dirty="0" smtClean="0"/>
              <a:t>Break the chains to the person, memory </a:t>
            </a:r>
            <a:r>
              <a:rPr lang="en-GB" sz="4400" dirty="0" smtClean="0"/>
              <a:t>or the to </a:t>
            </a:r>
            <a:r>
              <a:rPr lang="en-GB" sz="4400" dirty="0" smtClean="0"/>
              <a:t>the pain</a:t>
            </a:r>
          </a:p>
          <a:p>
            <a:r>
              <a:rPr lang="en-GB" sz="4400" dirty="0" smtClean="0"/>
              <a:t>We </a:t>
            </a:r>
            <a:r>
              <a:rPr lang="en-GB" sz="4400" dirty="0" smtClean="0"/>
              <a:t>then are </a:t>
            </a:r>
            <a:r>
              <a:rPr lang="en-GB" sz="4400" dirty="0" smtClean="0"/>
              <a:t>no longer tied and chained to our past</a:t>
            </a:r>
          </a:p>
          <a:p>
            <a:r>
              <a:rPr lang="en-GB" sz="4400" dirty="0" smtClean="0"/>
              <a:t>The wounds can be healed</a:t>
            </a:r>
          </a:p>
          <a:p>
            <a:r>
              <a:rPr lang="en-GB" sz="4400" dirty="0" smtClean="0"/>
              <a:t>God’s love that vibrating frequency will bring us restoration as we resonate with it</a:t>
            </a:r>
          </a:p>
          <a:p>
            <a:endParaRPr lang="en-GB" sz="4400" dirty="0"/>
          </a:p>
        </p:txBody>
      </p:sp>
    </p:spTree>
    <p:extLst>
      <p:ext uri="{BB962C8B-B14F-4D97-AF65-F5344CB8AC3E}">
        <p14:creationId xmlns:p14="http://schemas.microsoft.com/office/powerpoint/2010/main" val="37217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a:xfrm>
            <a:off x="0" y="0"/>
            <a:ext cx="9144000" cy="692150"/>
          </a:xfrm>
          <a:noFill/>
        </p:spPr>
        <p:txBody>
          <a:bodyPr lIns="0" tIns="0" rIns="0" bIns="0" anchor="t">
            <a:normAutofit fontScale="90000"/>
          </a:bodyPr>
          <a:lstStyle/>
          <a:p>
            <a:r>
              <a:rPr lang="en-GB" dirty="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p>
        </p:txBody>
      </p:sp>
      <p:sp>
        <p:nvSpPr>
          <p:cNvPr id="1050627" name="Rectangle 3"/>
          <p:cNvSpPr>
            <a:spLocks noGrp="1" noChangeArrowheads="1"/>
          </p:cNvSpPr>
          <p:nvPr>
            <p:ph type="body" idx="1"/>
          </p:nvPr>
        </p:nvSpPr>
        <p:spPr>
          <a:xfrm>
            <a:off x="0" y="908050"/>
            <a:ext cx="9144000" cy="5949950"/>
          </a:xfrm>
        </p:spPr>
        <p:txBody>
          <a:bodyPr>
            <a:normAutofit/>
          </a:bodyPr>
          <a:lstStyle/>
          <a:p>
            <a:pPr>
              <a:spcBef>
                <a:spcPct val="55000"/>
              </a:spcBef>
            </a:pPr>
            <a:r>
              <a:rPr lang="en-GB" sz="4800" dirty="0"/>
              <a:t>Psa 139:23 Search me thoroughly , O God, and know my </a:t>
            </a:r>
            <a:r>
              <a:rPr lang="en-GB" sz="4800" dirty="0">
                <a:solidFill>
                  <a:srgbClr val="FFFF00"/>
                </a:solidFill>
              </a:rPr>
              <a:t>heart</a:t>
            </a:r>
            <a:r>
              <a:rPr lang="en-GB" sz="4800" dirty="0"/>
              <a:t>; Try me and know my anxious </a:t>
            </a:r>
            <a:r>
              <a:rPr lang="en-GB" sz="4800" dirty="0">
                <a:solidFill>
                  <a:srgbClr val="FFFF00"/>
                </a:solidFill>
              </a:rPr>
              <a:t>thoughts</a:t>
            </a:r>
            <a:r>
              <a:rPr lang="en-GB" sz="4800" dirty="0"/>
              <a:t>; 24 And see if there be any hurtful </a:t>
            </a:r>
            <a:r>
              <a:rPr lang="en-GB" sz="4800" dirty="0">
                <a:solidFill>
                  <a:srgbClr val="FFFF00"/>
                </a:solidFill>
              </a:rPr>
              <a:t>way</a:t>
            </a:r>
            <a:r>
              <a:rPr lang="en-GB" sz="4800" dirty="0"/>
              <a:t> in me, And lead me in the everlasting way</a:t>
            </a:r>
            <a:r>
              <a:rPr lang="en-GB" sz="4800" dirty="0" smtClean="0"/>
              <a:t>.</a:t>
            </a:r>
          </a:p>
          <a:p>
            <a:pPr>
              <a:spcBef>
                <a:spcPct val="55000"/>
              </a:spcBef>
            </a:pPr>
            <a:r>
              <a:rPr lang="en-GB" sz="4800" dirty="0" smtClean="0"/>
              <a:t>Heart, Thoughts, Ways</a:t>
            </a:r>
            <a:endParaRPr lang="en-GB" sz="4800" dirty="0"/>
          </a:p>
        </p:txBody>
      </p:sp>
    </p:spTree>
    <p:extLst>
      <p:ext uri="{BB962C8B-B14F-4D97-AF65-F5344CB8AC3E}">
        <p14:creationId xmlns:p14="http://schemas.microsoft.com/office/powerpoint/2010/main" val="216680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0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0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2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I</a:t>
            </a:r>
            <a:r>
              <a:rPr lang="en-GB" sz="4400" dirty="0" smtClean="0"/>
              <a:t>nviting </a:t>
            </a:r>
            <a:r>
              <a:rPr lang="en-GB" sz="4400" dirty="0"/>
              <a:t>God to </a:t>
            </a:r>
            <a:r>
              <a:rPr lang="en-GB" sz="4400" dirty="0" smtClean="0"/>
              <a:t>access us </a:t>
            </a:r>
          </a:p>
          <a:p>
            <a:r>
              <a:rPr lang="en-GB" sz="4400" dirty="0"/>
              <a:t>E</a:t>
            </a:r>
            <a:r>
              <a:rPr lang="en-GB" sz="4400" dirty="0" smtClean="0"/>
              <a:t>very thought, </a:t>
            </a:r>
            <a:r>
              <a:rPr lang="en-GB" sz="4400" dirty="0"/>
              <a:t>every emotion every </a:t>
            </a:r>
            <a:r>
              <a:rPr lang="en-GB" sz="4400" dirty="0" smtClean="0"/>
              <a:t>memory, </a:t>
            </a:r>
            <a:r>
              <a:rPr lang="en-GB" sz="4400" dirty="0"/>
              <a:t>every experience </a:t>
            </a:r>
            <a:endParaRPr lang="en-GB" sz="4400" dirty="0" smtClean="0"/>
          </a:p>
          <a:p>
            <a:r>
              <a:rPr lang="en-GB" sz="4400" dirty="0"/>
              <a:t>T</a:t>
            </a:r>
            <a:r>
              <a:rPr lang="en-GB" sz="4400" dirty="0" smtClean="0"/>
              <a:t>o </a:t>
            </a:r>
            <a:r>
              <a:rPr lang="en-GB" sz="4400" dirty="0"/>
              <a:t>penetrate the deepest recesses of our </a:t>
            </a:r>
            <a:r>
              <a:rPr lang="en-GB" sz="4400" dirty="0" smtClean="0"/>
              <a:t>lives</a:t>
            </a:r>
          </a:p>
          <a:p>
            <a:r>
              <a:rPr lang="en-GB" sz="4400" dirty="0" smtClean="0"/>
              <a:t>To engage every fibre of our </a:t>
            </a:r>
            <a:r>
              <a:rPr lang="en-GB" sz="4400" dirty="0" smtClean="0"/>
              <a:t>being</a:t>
            </a:r>
          </a:p>
          <a:p>
            <a:r>
              <a:rPr lang="en-GB" sz="4400" dirty="0" smtClean="0"/>
              <a:t>Let the barriers down</a:t>
            </a:r>
            <a:endParaRPr lang="en-GB" sz="4400" dirty="0"/>
          </a:p>
        </p:txBody>
      </p:sp>
    </p:spTree>
    <p:extLst>
      <p:ext uri="{BB962C8B-B14F-4D97-AF65-F5344CB8AC3E}">
        <p14:creationId xmlns:p14="http://schemas.microsoft.com/office/powerpoint/2010/main" val="343014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Choose open </a:t>
            </a:r>
            <a:r>
              <a:rPr lang="en-GB" sz="4400" dirty="0" smtClean="0"/>
              <a:t>ourselves to God</a:t>
            </a:r>
          </a:p>
          <a:p>
            <a:r>
              <a:rPr lang="en-GB" sz="4400" dirty="0" smtClean="0"/>
              <a:t>Choose to embrace first love</a:t>
            </a:r>
          </a:p>
          <a:p>
            <a:r>
              <a:rPr lang="en-GB" sz="4400" dirty="0" smtClean="0"/>
              <a:t>Choose to give ourselves to Him</a:t>
            </a:r>
          </a:p>
          <a:p>
            <a:r>
              <a:rPr lang="en-GB" sz="4400" dirty="0" smtClean="0"/>
              <a:t>Choose to </a:t>
            </a:r>
            <a:r>
              <a:rPr lang="en-GB" sz="4400" dirty="0" smtClean="0"/>
              <a:t>surrender the past</a:t>
            </a:r>
          </a:p>
          <a:p>
            <a:r>
              <a:rPr lang="en-GB" sz="4400" dirty="0" smtClean="0"/>
              <a:t>Choose to receive His healing love</a:t>
            </a:r>
          </a:p>
          <a:p>
            <a:r>
              <a:rPr lang="en-GB" sz="4400" dirty="0" smtClean="0"/>
              <a:t>Choose to forgive release and be made whole</a:t>
            </a:r>
            <a:endParaRPr lang="en-GB" sz="4400" dirty="0"/>
          </a:p>
        </p:txBody>
      </p:sp>
    </p:spTree>
    <p:extLst>
      <p:ext uri="{BB962C8B-B14F-4D97-AF65-F5344CB8AC3E}">
        <p14:creationId xmlns:p14="http://schemas.microsoft.com/office/powerpoint/2010/main" val="34099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0910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23734" r="17081"/>
          <a:stretch/>
        </p:blipFill>
        <p:spPr bwMode="auto">
          <a:xfrm>
            <a:off x="0" y="-23086"/>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85584" y="6030055"/>
            <a:ext cx="471316" cy="827945"/>
          </a:xfrm>
          <a:effectLst/>
        </p:spPr>
      </p:pic>
    </p:spTree>
    <p:extLst>
      <p:ext uri="{BB962C8B-B14F-4D97-AF65-F5344CB8AC3E}">
        <p14:creationId xmlns:p14="http://schemas.microsoft.com/office/powerpoint/2010/main" val="1922522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35752" r="36648"/>
          <a:stretch/>
        </p:blipFill>
        <p:spPr bwMode="auto">
          <a:xfrm>
            <a:off x="0" y="14028"/>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7522" y="14028"/>
            <a:ext cx="3911096" cy="6870494"/>
          </a:xfrm>
        </p:spPr>
      </p:pic>
    </p:spTree>
    <p:extLst>
      <p:ext uri="{BB962C8B-B14F-4D97-AF65-F5344CB8AC3E}">
        <p14:creationId xmlns:p14="http://schemas.microsoft.com/office/powerpoint/2010/main" val="38044775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1676"/>
            <a:ext cx="8784976" cy="994122"/>
          </a:xfrm>
        </p:spPr>
        <p:txBody>
          <a:bodyPr/>
          <a:lstStyle/>
          <a:p>
            <a:r>
              <a:rPr lang="en-GB" dirty="0">
                <a:effectLst>
                  <a:outerShdw blurRad="38100" dist="38100" dir="2700000" algn="tl">
                    <a:srgbClr val="000000"/>
                  </a:outerShdw>
                </a:effectLst>
              </a:rPr>
              <a:t>First Love House of God </a:t>
            </a:r>
            <a:r>
              <a:rPr lang="en-GB" dirty="0" smtClean="0">
                <a:effectLst>
                  <a:outerShdw blurRad="38100" dist="38100" dir="2700000" algn="tl">
                    <a:srgbClr val="000000"/>
                  </a:outerShdw>
                </a:effectLst>
              </a:rPr>
              <a:t>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80626" cy="681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5218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07 Track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88974" y="6050481"/>
            <a:ext cx="406400" cy="406400"/>
          </a:xfrm>
          <a:prstGeom prst="rect">
            <a:avLst/>
          </a:prstGeom>
        </p:spPr>
      </p:pic>
    </p:spTree>
    <p:extLst>
      <p:ext uri="{BB962C8B-B14F-4D97-AF65-F5344CB8AC3E}">
        <p14:creationId xmlns:p14="http://schemas.microsoft.com/office/powerpoint/2010/main" val="9023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1"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800" dirty="0" smtClean="0"/>
              <a:t>The power of</a:t>
            </a:r>
            <a:r>
              <a:rPr lang="en-GB" sz="4800" dirty="0" smtClean="0"/>
              <a:t> </a:t>
            </a:r>
            <a:r>
              <a:rPr lang="en-GB" sz="4800" dirty="0" smtClean="0"/>
              <a:t>first </a:t>
            </a:r>
            <a:r>
              <a:rPr lang="en-GB" sz="4800" dirty="0" smtClean="0"/>
              <a:t>love</a:t>
            </a:r>
            <a:r>
              <a:rPr lang="en-GB" sz="4800" dirty="0"/>
              <a:t> </a:t>
            </a:r>
            <a:r>
              <a:rPr lang="en-GB" sz="4800" dirty="0" smtClean="0"/>
              <a:t>is God’s grace His supernatural ability to heal us, restore us, make us whole</a:t>
            </a:r>
          </a:p>
          <a:p>
            <a:r>
              <a:rPr lang="en-GB" sz="4800" dirty="0" smtClean="0"/>
              <a:t>The power to set us free from all bondages, blockages, prisons of our souls - minds, emotions and wills</a:t>
            </a:r>
          </a:p>
          <a:p>
            <a:r>
              <a:rPr lang="en-GB" sz="4800" dirty="0" smtClean="0"/>
              <a:t>The power to transform us into our true image - sonship</a:t>
            </a:r>
            <a:endParaRPr lang="en-GB" sz="4800" dirty="0" smtClean="0"/>
          </a:p>
        </p:txBody>
      </p:sp>
    </p:spTree>
    <p:extLst>
      <p:ext uri="{BB962C8B-B14F-4D97-AF65-F5344CB8AC3E}">
        <p14:creationId xmlns:p14="http://schemas.microsoft.com/office/powerpoint/2010/main" val="247883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Receive Him as love personified</a:t>
            </a:r>
          </a:p>
          <a:p>
            <a:r>
              <a:rPr lang="en-GB" sz="4400" dirty="0" smtClean="0"/>
              <a:t>Feel the security, power and strength of His love</a:t>
            </a:r>
          </a:p>
          <a:p>
            <a:r>
              <a:rPr lang="en-GB" sz="4400" dirty="0" smtClean="0"/>
              <a:t>Feel His unconditional love for you</a:t>
            </a:r>
            <a:endParaRPr lang="en-GB" sz="4400" dirty="0"/>
          </a:p>
          <a:p>
            <a:r>
              <a:rPr lang="en-GB" sz="4400" dirty="0" smtClean="0"/>
              <a:t>Feel the fire of His love burn in you</a:t>
            </a:r>
          </a:p>
          <a:p>
            <a:r>
              <a:rPr lang="en-GB" sz="4400" dirty="0"/>
              <a:t>Feel His love embrace </a:t>
            </a:r>
            <a:r>
              <a:rPr lang="en-GB" sz="4400" dirty="0" smtClean="0"/>
              <a:t>you hold you safe in His arms of love</a:t>
            </a:r>
            <a:endParaRPr lang="en-GB" sz="4400" dirty="0"/>
          </a:p>
          <a:p>
            <a:r>
              <a:rPr lang="en-GB" sz="4400" dirty="0" smtClean="0"/>
              <a:t>Feel your heart melt in His embrace</a:t>
            </a:r>
          </a:p>
          <a:p>
            <a:endParaRPr lang="en-GB" sz="4400" dirty="0" smtClean="0"/>
          </a:p>
        </p:txBody>
      </p:sp>
    </p:spTree>
    <p:extLst>
      <p:ext uri="{BB962C8B-B14F-4D97-AF65-F5344CB8AC3E}">
        <p14:creationId xmlns:p14="http://schemas.microsoft.com/office/powerpoint/2010/main" val="9748566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 3</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I stand in the light of your truth</a:t>
            </a:r>
          </a:p>
          <a:p>
            <a:r>
              <a:rPr lang="en-GB" sz="4800" dirty="0"/>
              <a:t>Show me the seeds of offense </a:t>
            </a:r>
            <a:r>
              <a:rPr lang="en-GB" sz="4800" dirty="0" smtClean="0"/>
              <a:t>&amp; sin that </a:t>
            </a:r>
            <a:r>
              <a:rPr lang="en-GB" sz="4800" dirty="0"/>
              <a:t>have taken root in my heart</a:t>
            </a:r>
          </a:p>
          <a:p>
            <a:r>
              <a:rPr lang="en-GB" sz="4800" dirty="0" smtClean="0"/>
              <a:t>I commit myself to forgiving &amp; release all offenses in my life &amp; my generational line</a:t>
            </a:r>
          </a:p>
        </p:txBody>
      </p:sp>
    </p:spTree>
    <p:extLst>
      <p:ext uri="{BB962C8B-B14F-4D97-AF65-F5344CB8AC3E}">
        <p14:creationId xmlns:p14="http://schemas.microsoft.com/office/powerpoint/2010/main" val="39763352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Choose to forgive each seed for each person or memory that comes to your mind</a:t>
            </a:r>
          </a:p>
          <a:p>
            <a:r>
              <a:rPr lang="en-GB" sz="4400" dirty="0" smtClean="0"/>
              <a:t>Choose to release the person for each debt outstanding</a:t>
            </a:r>
            <a:r>
              <a:rPr lang="en-GB" sz="4400" dirty="0"/>
              <a:t> </a:t>
            </a:r>
            <a:r>
              <a:rPr lang="en-GB" sz="4400" dirty="0" smtClean="0"/>
              <a:t>and for each effect influencing your life</a:t>
            </a:r>
          </a:p>
          <a:p>
            <a:r>
              <a:rPr lang="en-GB" sz="4400" dirty="0" smtClean="0"/>
              <a:t>Choose to cancel each debt</a:t>
            </a:r>
          </a:p>
        </p:txBody>
      </p:sp>
    </p:spTree>
    <p:extLst>
      <p:ext uri="{BB962C8B-B14F-4D97-AF65-F5344CB8AC3E}">
        <p14:creationId xmlns:p14="http://schemas.microsoft.com/office/powerpoint/2010/main" val="42535773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a:effectLst>
                  <a:outerShdw blurRad="38100" dist="38100" dir="2700000" algn="tl">
                    <a:srgbClr val="000000"/>
                  </a:outerShdw>
                </a:effectLst>
              </a:rPr>
              <a:t>Engaging God First Love 3</a:t>
            </a:r>
            <a:endParaRPr lang="en-GB" dirty="0"/>
          </a:p>
        </p:txBody>
      </p:sp>
      <p:sp>
        <p:nvSpPr>
          <p:cNvPr id="3" name="Content Placeholder 2"/>
          <p:cNvSpPr>
            <a:spLocks noGrp="1"/>
          </p:cNvSpPr>
          <p:nvPr>
            <p:ph idx="1"/>
          </p:nvPr>
        </p:nvSpPr>
        <p:spPr>
          <a:xfrm>
            <a:off x="0" y="836712"/>
            <a:ext cx="9144000" cy="6021288"/>
          </a:xfrm>
        </p:spPr>
        <p:txBody>
          <a:bodyPr>
            <a:noAutofit/>
          </a:bodyPr>
          <a:lstStyle/>
          <a:p>
            <a:pPr>
              <a:spcBef>
                <a:spcPts val="1200"/>
              </a:spcBef>
            </a:pPr>
            <a:r>
              <a:rPr lang="en-GB" sz="4800" dirty="0"/>
              <a:t>Show me all roots of bitterness that have grown in my heart</a:t>
            </a:r>
          </a:p>
          <a:p>
            <a:pPr>
              <a:spcBef>
                <a:spcPts val="1200"/>
              </a:spcBef>
            </a:pPr>
            <a:r>
              <a:rPr lang="en-GB" sz="4800" dirty="0" smtClean="0"/>
              <a:t>I commit myself to a lifestyle  of repentance against all negative roots</a:t>
            </a:r>
          </a:p>
          <a:p>
            <a:pPr>
              <a:spcBef>
                <a:spcPts val="1200"/>
              </a:spcBef>
            </a:pPr>
            <a:r>
              <a:rPr lang="en-GB" sz="4800" dirty="0" smtClean="0"/>
              <a:t>I repent of all negative emotions and attitudes rooted in my heart</a:t>
            </a:r>
            <a:endParaRPr lang="en-GB" sz="4800" dirty="0"/>
          </a:p>
        </p:txBody>
      </p:sp>
    </p:spTree>
    <p:extLst>
      <p:ext uri="{BB962C8B-B14F-4D97-AF65-F5344CB8AC3E}">
        <p14:creationId xmlns:p14="http://schemas.microsoft.com/office/powerpoint/2010/main" val="14760559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a:effectLst>
                  <a:outerShdw blurRad="38100" dist="38100" dir="2700000" algn="tl">
                    <a:srgbClr val="000000"/>
                  </a:outerShdw>
                </a:effectLst>
              </a:rPr>
              <a:t>Engaging God First Love 3</a:t>
            </a:r>
            <a:endParaRPr lang="en-GB" dirty="0"/>
          </a:p>
        </p:txBody>
      </p:sp>
      <p:sp>
        <p:nvSpPr>
          <p:cNvPr id="3" name="Content Placeholder 2"/>
          <p:cNvSpPr>
            <a:spLocks noGrp="1"/>
          </p:cNvSpPr>
          <p:nvPr>
            <p:ph idx="1"/>
          </p:nvPr>
        </p:nvSpPr>
        <p:spPr>
          <a:xfrm>
            <a:off x="0" y="836712"/>
            <a:ext cx="9144000" cy="6021288"/>
          </a:xfrm>
        </p:spPr>
        <p:txBody>
          <a:bodyPr>
            <a:noAutofit/>
          </a:bodyPr>
          <a:lstStyle/>
          <a:p>
            <a:pPr>
              <a:spcBef>
                <a:spcPts val="1200"/>
              </a:spcBef>
            </a:pPr>
            <a:r>
              <a:rPr lang="en-GB" sz="4400" dirty="0"/>
              <a:t>Show me all </a:t>
            </a:r>
            <a:r>
              <a:rPr lang="en-GB" sz="4400" dirty="0" smtClean="0"/>
              <a:t>fruits of resentment </a:t>
            </a:r>
            <a:r>
              <a:rPr lang="en-GB" sz="4400" dirty="0"/>
              <a:t>that have </a:t>
            </a:r>
            <a:r>
              <a:rPr lang="en-GB" sz="4400" dirty="0" smtClean="0"/>
              <a:t>developed in my behaviour</a:t>
            </a:r>
            <a:endParaRPr lang="en-GB" sz="4400" dirty="0"/>
          </a:p>
          <a:p>
            <a:pPr>
              <a:spcBef>
                <a:spcPts val="1200"/>
              </a:spcBef>
            </a:pPr>
            <a:r>
              <a:rPr lang="en-GB" sz="4400" dirty="0"/>
              <a:t>I commit myself to a lifestyle  of </a:t>
            </a:r>
            <a:r>
              <a:rPr lang="en-GB" sz="4400" dirty="0" smtClean="0"/>
              <a:t>renunciation </a:t>
            </a:r>
            <a:r>
              <a:rPr lang="en-GB" sz="4400" dirty="0"/>
              <a:t>against all negative </a:t>
            </a:r>
            <a:r>
              <a:rPr lang="en-GB" sz="4400" dirty="0" smtClean="0"/>
              <a:t>behaviours</a:t>
            </a:r>
            <a:endParaRPr lang="en-GB" sz="4400" dirty="0"/>
          </a:p>
          <a:p>
            <a:pPr>
              <a:spcBef>
                <a:spcPts val="1200"/>
              </a:spcBef>
            </a:pPr>
            <a:r>
              <a:rPr lang="en-GB" sz="4400" dirty="0"/>
              <a:t>I </a:t>
            </a:r>
            <a:r>
              <a:rPr lang="en-GB" sz="4400" dirty="0" smtClean="0"/>
              <a:t>renounce </a:t>
            </a:r>
            <a:r>
              <a:rPr lang="en-GB" sz="4400" dirty="0"/>
              <a:t>all </a:t>
            </a:r>
            <a:r>
              <a:rPr lang="en-GB" sz="4400" dirty="0" smtClean="0"/>
              <a:t>my defence &amp; coping mechanisms</a:t>
            </a:r>
          </a:p>
          <a:p>
            <a:pPr>
              <a:spcBef>
                <a:spcPts val="1200"/>
              </a:spcBef>
            </a:pPr>
            <a:r>
              <a:rPr lang="en-GB" sz="4400" dirty="0" smtClean="0"/>
              <a:t>I renounce my sin as a way of life</a:t>
            </a:r>
            <a:endParaRPr lang="en-GB" sz="4400" dirty="0"/>
          </a:p>
        </p:txBody>
      </p:sp>
    </p:spTree>
    <p:extLst>
      <p:ext uri="{BB962C8B-B14F-4D97-AF65-F5344CB8AC3E}">
        <p14:creationId xmlns:p14="http://schemas.microsoft.com/office/powerpoint/2010/main" val="33520424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a:effectLst>
                  <a:outerShdw blurRad="38100" dist="38100" dir="2700000" algn="tl">
                    <a:srgbClr val="000000"/>
                  </a:outerShdw>
                </a:effectLst>
              </a:rPr>
              <a:t>Engaging God First Love 3</a:t>
            </a:r>
            <a:endParaRPr lang="en-GB" dirty="0"/>
          </a:p>
        </p:txBody>
      </p:sp>
      <p:sp>
        <p:nvSpPr>
          <p:cNvPr id="3" name="Content Placeholder 2"/>
          <p:cNvSpPr>
            <a:spLocks noGrp="1"/>
          </p:cNvSpPr>
          <p:nvPr>
            <p:ph idx="1"/>
          </p:nvPr>
        </p:nvSpPr>
        <p:spPr>
          <a:xfrm>
            <a:off x="0" y="836712"/>
            <a:ext cx="9144000" cy="6021288"/>
          </a:xfrm>
        </p:spPr>
        <p:txBody>
          <a:bodyPr>
            <a:normAutofit lnSpcReduction="10000"/>
          </a:bodyPr>
          <a:lstStyle/>
          <a:p>
            <a:pPr>
              <a:spcBef>
                <a:spcPts val="1200"/>
              </a:spcBef>
            </a:pPr>
            <a:r>
              <a:rPr lang="en-GB" sz="4400" dirty="0" smtClean="0"/>
              <a:t>Give me revelation of my true identity as a son of God</a:t>
            </a:r>
          </a:p>
          <a:p>
            <a:pPr>
              <a:spcBef>
                <a:spcPts val="1200"/>
              </a:spcBef>
            </a:pPr>
            <a:r>
              <a:rPr lang="en-GB" sz="4400" dirty="0" smtClean="0"/>
              <a:t>Give me a heart secure in </a:t>
            </a:r>
            <a:r>
              <a:rPr lang="en-GB" sz="4400" dirty="0" smtClean="0"/>
              <a:t>my</a:t>
            </a:r>
            <a:r>
              <a:rPr lang="en-GB" sz="4400" dirty="0" smtClean="0"/>
              <a:t> </a:t>
            </a:r>
            <a:r>
              <a:rPr lang="en-GB" sz="4400" dirty="0" smtClean="0"/>
              <a:t>identity</a:t>
            </a:r>
          </a:p>
          <a:p>
            <a:pPr>
              <a:spcBef>
                <a:spcPts val="1200"/>
              </a:spcBef>
            </a:pPr>
            <a:r>
              <a:rPr lang="en-GB" sz="4400" dirty="0" smtClean="0"/>
              <a:t>Renew my mind to the mind of Christ</a:t>
            </a:r>
          </a:p>
          <a:p>
            <a:pPr>
              <a:spcBef>
                <a:spcPts val="1200"/>
              </a:spcBef>
            </a:pPr>
            <a:r>
              <a:rPr lang="en-GB" sz="4400" dirty="0" smtClean="0"/>
              <a:t>Let all my unmet needs be met in Your love</a:t>
            </a:r>
          </a:p>
          <a:p>
            <a:pPr>
              <a:spcBef>
                <a:spcPts val="1200"/>
              </a:spcBef>
            </a:pPr>
            <a:r>
              <a:rPr lang="en-GB" sz="4400" dirty="0" smtClean="0"/>
              <a:t>Heal </a:t>
            </a:r>
            <a:r>
              <a:rPr lang="en-GB" sz="4400" dirty="0" smtClean="0"/>
              <a:t>all my unhealed hurts</a:t>
            </a:r>
          </a:p>
          <a:p>
            <a:pPr>
              <a:spcBef>
                <a:spcPts val="1200"/>
              </a:spcBef>
            </a:pPr>
            <a:r>
              <a:rPr lang="en-GB" sz="4400" dirty="0" smtClean="0"/>
              <a:t>Restore my soul </a:t>
            </a:r>
          </a:p>
          <a:p>
            <a:pPr>
              <a:spcBef>
                <a:spcPts val="1200"/>
              </a:spcBef>
            </a:pPr>
            <a:endParaRPr lang="en-GB" sz="4400" dirty="0"/>
          </a:p>
        </p:txBody>
      </p:sp>
    </p:spTree>
    <p:extLst>
      <p:ext uri="{BB962C8B-B14F-4D97-AF65-F5344CB8AC3E}">
        <p14:creationId xmlns:p14="http://schemas.microsoft.com/office/powerpoint/2010/main" val="37606099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a:effectLst>
                  <a:outerShdw blurRad="38100" dist="38100" dir="2700000" algn="tl">
                    <a:srgbClr val="000000"/>
                  </a:outerShdw>
                </a:effectLst>
              </a:rPr>
              <a:t>Engaging God First Love 3</a:t>
            </a:r>
            <a:endParaRPr lang="en-GB" dirty="0"/>
          </a:p>
        </p:txBody>
      </p:sp>
      <p:sp>
        <p:nvSpPr>
          <p:cNvPr id="3" name="Content Placeholder 2"/>
          <p:cNvSpPr>
            <a:spLocks noGrp="1"/>
          </p:cNvSpPr>
          <p:nvPr>
            <p:ph idx="1"/>
          </p:nvPr>
        </p:nvSpPr>
        <p:spPr>
          <a:xfrm>
            <a:off x="0" y="836712"/>
            <a:ext cx="9144000" cy="6021288"/>
          </a:xfrm>
        </p:spPr>
        <p:txBody>
          <a:bodyPr>
            <a:noAutofit/>
          </a:bodyPr>
          <a:lstStyle/>
          <a:p>
            <a:pPr>
              <a:spcBef>
                <a:spcPts val="1200"/>
              </a:spcBef>
            </a:pPr>
            <a:r>
              <a:rPr lang="en-GB" sz="4400" dirty="0" smtClean="0"/>
              <a:t>I receive your unconditional love, acceptance, affirmation, approval</a:t>
            </a:r>
          </a:p>
          <a:p>
            <a:pPr>
              <a:spcBef>
                <a:spcPts val="1200"/>
              </a:spcBef>
            </a:pPr>
            <a:r>
              <a:rPr lang="en-GB" sz="4400" dirty="0" smtClean="0"/>
              <a:t>I stand transparent naked and unafraid before you</a:t>
            </a:r>
          </a:p>
          <a:p>
            <a:pPr>
              <a:spcBef>
                <a:spcPts val="1200"/>
              </a:spcBef>
            </a:pPr>
            <a:r>
              <a:rPr lang="en-GB" sz="4400" dirty="0" smtClean="0"/>
              <a:t>I hear you say I see you and I love you</a:t>
            </a:r>
          </a:p>
          <a:p>
            <a:pPr>
              <a:spcBef>
                <a:spcPts val="1200"/>
              </a:spcBef>
            </a:pPr>
            <a:r>
              <a:rPr lang="en-GB" sz="4400" dirty="0" smtClean="0"/>
              <a:t>I receive your value, esteem and worth</a:t>
            </a:r>
          </a:p>
          <a:p>
            <a:pPr>
              <a:spcBef>
                <a:spcPts val="1200"/>
              </a:spcBef>
            </a:pPr>
            <a:endParaRPr lang="en-GB" sz="4400" dirty="0"/>
          </a:p>
        </p:txBody>
      </p:sp>
    </p:spTree>
    <p:extLst>
      <p:ext uri="{BB962C8B-B14F-4D97-AF65-F5344CB8AC3E}">
        <p14:creationId xmlns:p14="http://schemas.microsoft.com/office/powerpoint/2010/main" val="37692898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a:effectLst>
                  <a:outerShdw blurRad="38100" dist="38100" dir="2700000" algn="tl">
                    <a:srgbClr val="000000"/>
                  </a:outerShdw>
                </a:effectLst>
              </a:rPr>
              <a:t>Engaging God First Love 3</a:t>
            </a:r>
            <a:endParaRPr lang="en-GB" dirty="0"/>
          </a:p>
        </p:txBody>
      </p:sp>
      <p:sp>
        <p:nvSpPr>
          <p:cNvPr id="3" name="Content Placeholder 2"/>
          <p:cNvSpPr>
            <a:spLocks noGrp="1"/>
          </p:cNvSpPr>
          <p:nvPr>
            <p:ph idx="1"/>
          </p:nvPr>
        </p:nvSpPr>
        <p:spPr>
          <a:xfrm>
            <a:off x="0" y="836712"/>
            <a:ext cx="9144000" cy="6021288"/>
          </a:xfrm>
        </p:spPr>
        <p:txBody>
          <a:bodyPr>
            <a:noAutofit/>
          </a:bodyPr>
          <a:lstStyle/>
          <a:p>
            <a:pPr>
              <a:spcBef>
                <a:spcPts val="1200"/>
              </a:spcBef>
            </a:pPr>
            <a:r>
              <a:rPr lang="en-GB" sz="4400" dirty="0" smtClean="0"/>
              <a:t>I choose to live a lifestyle of forgiveness, repentance &amp; renunciation </a:t>
            </a:r>
          </a:p>
          <a:p>
            <a:pPr>
              <a:spcBef>
                <a:spcPts val="1200"/>
              </a:spcBef>
            </a:pPr>
            <a:r>
              <a:rPr lang="en-GB" sz="4400" dirty="0" smtClean="0"/>
              <a:t>I </a:t>
            </a:r>
            <a:r>
              <a:rPr lang="en-GB" sz="4400" dirty="0"/>
              <a:t>choose to walk in </a:t>
            </a:r>
            <a:r>
              <a:rPr lang="en-GB" sz="4400" dirty="0" smtClean="0"/>
              <a:t>an </a:t>
            </a:r>
            <a:r>
              <a:rPr lang="en-GB" sz="4400" dirty="0" smtClean="0"/>
              <a:t>intimate love relationship with You </a:t>
            </a:r>
          </a:p>
          <a:p>
            <a:pPr>
              <a:spcBef>
                <a:spcPts val="1200"/>
              </a:spcBef>
            </a:pPr>
            <a:r>
              <a:rPr lang="en-GB" sz="4400" dirty="0" smtClean="0"/>
              <a:t>Manifest </a:t>
            </a:r>
            <a:r>
              <a:rPr lang="en-GB" sz="4400" dirty="0" smtClean="0"/>
              <a:t>your glory through me on earth as it is in heaven so I will fulfil my eternal destiny</a:t>
            </a:r>
            <a:endParaRPr lang="en-GB" sz="4400" dirty="0"/>
          </a:p>
        </p:txBody>
      </p:sp>
    </p:spTree>
    <p:extLst>
      <p:ext uri="{BB962C8B-B14F-4D97-AF65-F5344CB8AC3E}">
        <p14:creationId xmlns:p14="http://schemas.microsoft.com/office/powerpoint/2010/main" val="4689646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a:t>
            </a:r>
            <a:r>
              <a:rPr lang="en-GB" dirty="0" smtClean="0">
                <a:effectLst>
                  <a:outerShdw blurRad="38100" dist="38100" dir="2700000" algn="tl">
                    <a:srgbClr val="000000"/>
                  </a:outerShdw>
                </a:effectLst>
              </a:rPr>
              <a:t>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Listen to Him as He unveils the hidden mysteries of your </a:t>
            </a:r>
            <a:r>
              <a:rPr lang="en-GB" sz="4400" dirty="0" smtClean="0"/>
              <a:t>destiny</a:t>
            </a:r>
          </a:p>
          <a:p>
            <a:r>
              <a:rPr lang="en-GB" sz="4400" dirty="0" smtClean="0"/>
              <a:t>Let </a:t>
            </a:r>
            <a:r>
              <a:rPr lang="en-GB" sz="4400" dirty="0"/>
              <a:t>Him reveal how special you are to Him</a:t>
            </a:r>
          </a:p>
          <a:p>
            <a:r>
              <a:rPr lang="en-GB" sz="4400" dirty="0" smtClean="0"/>
              <a:t>Let </a:t>
            </a:r>
            <a:r>
              <a:rPr lang="en-GB" sz="4400" dirty="0"/>
              <a:t>Him show </a:t>
            </a:r>
            <a:r>
              <a:rPr lang="en-GB" sz="4400" dirty="0" smtClean="0"/>
              <a:t>you your true identity</a:t>
            </a:r>
          </a:p>
          <a:p>
            <a:r>
              <a:rPr lang="en-GB" sz="4400" dirty="0" smtClean="0"/>
              <a:t>Let Him show you your true purpose</a:t>
            </a:r>
          </a:p>
          <a:p>
            <a:r>
              <a:rPr lang="en-GB" sz="4400" dirty="0" smtClean="0"/>
              <a:t>Let what was transform what is to release what will </a:t>
            </a:r>
            <a:r>
              <a:rPr lang="en-GB" sz="4400" dirty="0" smtClean="0"/>
              <a:t>be</a:t>
            </a:r>
          </a:p>
          <a:p>
            <a:r>
              <a:rPr lang="en-GB" sz="4400" dirty="0" smtClean="0"/>
              <a:t>Feel His love burning in your heart </a:t>
            </a:r>
            <a:endParaRPr lang="en-GB" sz="4400" dirty="0" smtClean="0"/>
          </a:p>
        </p:txBody>
      </p:sp>
    </p:spTree>
    <p:extLst>
      <p:ext uri="{BB962C8B-B14F-4D97-AF65-F5344CB8AC3E}">
        <p14:creationId xmlns:p14="http://schemas.microsoft.com/office/powerpoint/2010/main" val="7478680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701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True </a:t>
            </a:r>
            <a:r>
              <a:rPr lang="en-GB" sz="4400" dirty="0"/>
              <a:t>first love with Love Himself is where </a:t>
            </a:r>
            <a:r>
              <a:rPr lang="en-GB" sz="4400" dirty="0" smtClean="0"/>
              <a:t>we find:</a:t>
            </a:r>
          </a:p>
          <a:p>
            <a:r>
              <a:rPr lang="en-GB" sz="4400" dirty="0"/>
              <a:t>Who am I? </a:t>
            </a:r>
          </a:p>
          <a:p>
            <a:r>
              <a:rPr lang="en-GB" sz="4400" dirty="0" smtClean="0"/>
              <a:t>My </a:t>
            </a:r>
            <a:r>
              <a:rPr lang="en-GB" sz="4400" dirty="0" smtClean="0"/>
              <a:t>identity </a:t>
            </a:r>
            <a:r>
              <a:rPr lang="en-GB" sz="4400" dirty="0" smtClean="0"/>
              <a:t>is found in His love</a:t>
            </a:r>
          </a:p>
          <a:p>
            <a:r>
              <a:rPr lang="en-GB" sz="4400" dirty="0"/>
              <a:t>Why am I </a:t>
            </a:r>
            <a:r>
              <a:rPr lang="en-GB" sz="4400" dirty="0" smtClean="0"/>
              <a:t>here?</a:t>
            </a:r>
          </a:p>
          <a:p>
            <a:r>
              <a:rPr lang="en-GB" sz="4400" dirty="0" smtClean="0"/>
              <a:t>My Value, Worth, Esteem </a:t>
            </a:r>
            <a:r>
              <a:rPr lang="en-GB" sz="4400" dirty="0" smtClean="0"/>
              <a:t>are found </a:t>
            </a:r>
            <a:r>
              <a:rPr lang="en-GB" sz="4400" dirty="0" smtClean="0"/>
              <a:t>in His acceptance</a:t>
            </a:r>
          </a:p>
          <a:p>
            <a:pPr marL="0" indent="0">
              <a:buNone/>
            </a:pPr>
            <a:endParaRPr lang="en-GB" sz="4400" dirty="0"/>
          </a:p>
        </p:txBody>
      </p:sp>
    </p:spTree>
    <p:extLst>
      <p:ext uri="{BB962C8B-B14F-4D97-AF65-F5344CB8AC3E}">
        <p14:creationId xmlns:p14="http://schemas.microsoft.com/office/powerpoint/2010/main" val="311742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5599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11430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Arc agreement of 2 produces manifest presence and anointing agreement 3 produces government Matt 18</a:t>
            </a:r>
          </a:p>
          <a:p>
            <a:r>
              <a:rPr lang="en-GB" sz="4400" dirty="0"/>
              <a:t>Interaction Holy Spirit and Father Holy Spirit and Jesus </a:t>
            </a:r>
            <a:r>
              <a:rPr lang="en-GB" sz="4400" dirty="0" err="1"/>
              <a:t>Jesus</a:t>
            </a:r>
            <a:r>
              <a:rPr lang="en-GB" sz="4400" dirty="0"/>
              <a:t> and the Father</a:t>
            </a:r>
          </a:p>
          <a:p>
            <a:r>
              <a:rPr lang="en-GB" sz="4400" dirty="0"/>
              <a:t>Yoke Jesus why heavy laden weary ox and Rabi walk like Him 1 John 4</a:t>
            </a:r>
          </a:p>
        </p:txBody>
      </p:sp>
    </p:spTree>
    <p:extLst>
      <p:ext uri="{BB962C8B-B14F-4D97-AF65-F5344CB8AC3E}">
        <p14:creationId xmlns:p14="http://schemas.microsoft.com/office/powerpoint/2010/main" val="38095905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seat of Government and rest Trust for provision protection purpose acceptance affirmation approval affection appreciation. </a:t>
            </a:r>
            <a:r>
              <a:rPr lang="en-GB" sz="4400" dirty="0" err="1"/>
              <a:t>Zech</a:t>
            </a:r>
            <a:r>
              <a:rPr lang="en-GB" sz="4400" dirty="0"/>
              <a:t> 3:6 7 government</a:t>
            </a:r>
          </a:p>
        </p:txBody>
      </p:sp>
    </p:spTree>
    <p:extLst>
      <p:ext uri="{BB962C8B-B14F-4D97-AF65-F5344CB8AC3E}">
        <p14:creationId xmlns:p14="http://schemas.microsoft.com/office/powerpoint/2010/main" val="24334617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Arc agreement of 2 produces manifest presence and anointing agreement 3 produces government Matt 18</a:t>
            </a:r>
          </a:p>
          <a:p>
            <a:r>
              <a:rPr lang="en-GB" sz="4400" dirty="0"/>
              <a:t>Interaction Holy Spirit and Father Holy Spirit and Jesus </a:t>
            </a:r>
            <a:r>
              <a:rPr lang="en-GB" sz="4400" dirty="0" err="1"/>
              <a:t>Jesus</a:t>
            </a:r>
            <a:r>
              <a:rPr lang="en-GB" sz="4400" dirty="0"/>
              <a:t> and the Father</a:t>
            </a:r>
          </a:p>
          <a:p>
            <a:r>
              <a:rPr lang="en-GB" sz="4400" dirty="0"/>
              <a:t>Yoke Jesus why heavy laden weary ox and Rabi walk like Him 1 John 4</a:t>
            </a:r>
          </a:p>
        </p:txBody>
      </p:sp>
    </p:spTree>
    <p:extLst>
      <p:ext uri="{BB962C8B-B14F-4D97-AF65-F5344CB8AC3E}">
        <p14:creationId xmlns:p14="http://schemas.microsoft.com/office/powerpoint/2010/main" val="19169941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seat of Government and rest Trust for provision protection purpose acceptance affirmation approval affection appreciation. </a:t>
            </a:r>
            <a:r>
              <a:rPr lang="en-GB" sz="4400" dirty="0" err="1"/>
              <a:t>Zech</a:t>
            </a:r>
            <a:r>
              <a:rPr lang="en-GB" sz="4400" dirty="0"/>
              <a:t> 3:6 7 government</a:t>
            </a:r>
          </a:p>
        </p:txBody>
      </p:sp>
    </p:spTree>
    <p:extLst>
      <p:ext uri="{BB962C8B-B14F-4D97-AF65-F5344CB8AC3E}">
        <p14:creationId xmlns:p14="http://schemas.microsoft.com/office/powerpoint/2010/main" val="5382581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78971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25" y="1052134"/>
            <a:ext cx="9139333" cy="5805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88551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Holy Spirit enthroned lead direct to walk in His ways direction and resources Lordship led by spirit Servant gratitude for amazing salvation but also by choice bond servant</a:t>
            </a:r>
          </a:p>
        </p:txBody>
      </p:sp>
    </p:spTree>
    <p:extLst>
      <p:ext uri="{BB962C8B-B14F-4D97-AF65-F5344CB8AC3E}">
        <p14:creationId xmlns:p14="http://schemas.microsoft.com/office/powerpoint/2010/main" val="20598929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Jesus Lord and king steward resources ministry trusted most often biggest test will  I get my </a:t>
            </a:r>
            <a:r>
              <a:rPr lang="en-GB" sz="4400" dirty="0" err="1" smtClean="0"/>
              <a:t>ientity</a:t>
            </a:r>
            <a:r>
              <a:rPr lang="en-GB" sz="4400" dirty="0" smtClean="0"/>
              <a:t> </a:t>
            </a:r>
            <a:r>
              <a:rPr lang="en-GB" sz="4400" dirty="0"/>
              <a:t>from what I do or from who I am in relationship will I get caught up in working for l lose my first love and enter duty cycle fear cycle</a:t>
            </a:r>
          </a:p>
          <a:p>
            <a:r>
              <a:rPr lang="en-GB" sz="4400" dirty="0"/>
              <a:t>Friendship joint heir reveals ways heart revelation invested heavenly authority. </a:t>
            </a:r>
          </a:p>
        </p:txBody>
      </p:sp>
    </p:spTree>
    <p:extLst>
      <p:ext uri="{BB962C8B-B14F-4D97-AF65-F5344CB8AC3E}">
        <p14:creationId xmlns:p14="http://schemas.microsoft.com/office/powerpoint/2010/main" val="3202367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What </a:t>
            </a:r>
            <a:r>
              <a:rPr lang="en-GB" sz="4400" dirty="0"/>
              <a:t>is my purpose? </a:t>
            </a:r>
            <a:endParaRPr lang="en-GB" sz="4400" dirty="0" smtClean="0"/>
          </a:p>
          <a:p>
            <a:r>
              <a:rPr lang="en-GB" sz="4400" dirty="0" smtClean="0"/>
              <a:t>My </a:t>
            </a:r>
            <a:r>
              <a:rPr lang="en-GB" sz="4400" dirty="0" smtClean="0"/>
              <a:t>si</a:t>
            </a:r>
            <a:r>
              <a:rPr lang="en-GB" sz="4400" dirty="0" smtClean="0"/>
              <a:t>gnificance, </a:t>
            </a:r>
            <a:r>
              <a:rPr lang="en-GB" sz="4400" dirty="0" smtClean="0"/>
              <a:t>redemptive gift </a:t>
            </a:r>
            <a:r>
              <a:rPr lang="en-GB" sz="4400" dirty="0" smtClean="0"/>
              <a:t>and restorative assignments are </a:t>
            </a:r>
            <a:r>
              <a:rPr lang="en-GB" sz="4400" dirty="0" smtClean="0"/>
              <a:t>found in relationship with Him</a:t>
            </a:r>
          </a:p>
          <a:p>
            <a:r>
              <a:rPr lang="en-GB" sz="4400" dirty="0" smtClean="0"/>
              <a:t>Where </a:t>
            </a:r>
            <a:r>
              <a:rPr lang="en-GB" sz="4400" dirty="0"/>
              <a:t>do l come from</a:t>
            </a:r>
            <a:r>
              <a:rPr lang="en-GB" sz="4400" dirty="0" smtClean="0"/>
              <a:t>?  </a:t>
            </a:r>
          </a:p>
          <a:p>
            <a:r>
              <a:rPr lang="en-GB" sz="4400" dirty="0" smtClean="0"/>
              <a:t>My Eternal </a:t>
            </a:r>
            <a:r>
              <a:rPr lang="en-GB" sz="4400" dirty="0" smtClean="0"/>
              <a:t>Destiny is found in Him</a:t>
            </a:r>
          </a:p>
          <a:p>
            <a:r>
              <a:rPr lang="en-GB" sz="4400" dirty="0" smtClean="0"/>
              <a:t>All </a:t>
            </a:r>
            <a:r>
              <a:rPr lang="en-GB" sz="4400" dirty="0" smtClean="0"/>
              <a:t>found in </a:t>
            </a:r>
            <a:r>
              <a:rPr lang="en-GB" sz="4400" dirty="0" smtClean="0"/>
              <a:t>an intimate love </a:t>
            </a:r>
            <a:r>
              <a:rPr lang="en-GB" sz="4400" dirty="0" smtClean="0"/>
              <a:t>relationship with First Love</a:t>
            </a:r>
            <a:endParaRPr lang="en-GB" sz="4400" dirty="0" smtClean="0"/>
          </a:p>
          <a:p>
            <a:pPr marL="0" indent="0">
              <a:buNone/>
            </a:pPr>
            <a:endParaRPr lang="en-GB" sz="4400" dirty="0"/>
          </a:p>
        </p:txBody>
      </p:sp>
    </p:spTree>
    <p:extLst>
      <p:ext uri="{BB962C8B-B14F-4D97-AF65-F5344CB8AC3E}">
        <p14:creationId xmlns:p14="http://schemas.microsoft.com/office/powerpoint/2010/main" val="108979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Bench of 3 in us government kingdom of God Must reflect and come from heaven Matt 5 your kingdom Come on earth as it is in heaven. My agreement within 3+1=4 opens window doorway to responsibility Lord king Son heavenly order Melchizedek.</a:t>
            </a:r>
          </a:p>
        </p:txBody>
      </p:sp>
    </p:spTree>
    <p:extLst>
      <p:ext uri="{BB962C8B-B14F-4D97-AF65-F5344CB8AC3E}">
        <p14:creationId xmlns:p14="http://schemas.microsoft.com/office/powerpoint/2010/main" val="17809979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Matthew 18:3-4 and said, "Truly I say to you, unless you are converted and become like children, you will not enter the kingdom of heaven.  Whoever then humbles himself as this child, he is the greatest in the kingdom of heaven</a:t>
            </a:r>
            <a:r>
              <a:rPr lang="en-GB" sz="4400" dirty="0" smtClean="0"/>
              <a:t>.</a:t>
            </a:r>
            <a:endParaRPr lang="en-GB" sz="4400" dirty="0"/>
          </a:p>
          <a:p>
            <a:r>
              <a:rPr lang="en-GB" sz="4400" dirty="0"/>
              <a:t>Matthew 18:19-20 "Again I say to you, that if two of you agree on earth about anything that they may ask, it shall be done for them by My Father who is in heaven.  For where two or three have gathered together in My name, I am there in their midst."</a:t>
            </a:r>
          </a:p>
          <a:p>
            <a:endParaRPr lang="en-GB" sz="4400" dirty="0"/>
          </a:p>
        </p:txBody>
      </p:sp>
    </p:spTree>
    <p:extLst>
      <p:ext uri="{BB962C8B-B14F-4D97-AF65-F5344CB8AC3E}">
        <p14:creationId xmlns:p14="http://schemas.microsoft.com/office/powerpoint/2010/main" val="20446441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First love what we freely receive we freely give</a:t>
            </a:r>
          </a:p>
          <a:p>
            <a:r>
              <a:rPr lang="en-GB" sz="4400" dirty="0"/>
              <a:t>God is first love that is His person His purpose His plan His priority and His methodology and motivation</a:t>
            </a:r>
          </a:p>
          <a:p>
            <a:r>
              <a:rPr lang="en-GB" sz="4400" dirty="0"/>
              <a:t>God is love and every thing He does is both fully loving and fully expresses Himself</a:t>
            </a:r>
          </a:p>
          <a:p>
            <a:r>
              <a:rPr lang="en-GB" sz="4400" dirty="0"/>
              <a:t>Love is the highest frequency of vibrating energy that exists. Love is the fastest speed of light Love is the greatest source of potential energy</a:t>
            </a:r>
          </a:p>
          <a:p>
            <a:r>
              <a:rPr lang="en-GB" sz="4400" dirty="0"/>
              <a:t>Have we experienced and encountered God is love</a:t>
            </a:r>
          </a:p>
          <a:p>
            <a:r>
              <a:rPr lang="en-GB" sz="4400" dirty="0"/>
              <a:t>Do we know love </a:t>
            </a:r>
          </a:p>
          <a:p>
            <a:r>
              <a:rPr lang="en-GB" sz="4400" dirty="0"/>
              <a:t>Do we resonate with </a:t>
            </a:r>
            <a:r>
              <a:rPr lang="en-GB" sz="4400" dirty="0" err="1"/>
              <a:t>Ioves</a:t>
            </a:r>
            <a:r>
              <a:rPr lang="en-GB" sz="4400" dirty="0"/>
              <a:t> </a:t>
            </a:r>
            <a:r>
              <a:rPr lang="en-GB" sz="4400" dirty="0" smtClean="0"/>
              <a:t>frequency</a:t>
            </a:r>
            <a:endParaRPr lang="en-GB" sz="4400" dirty="0"/>
          </a:p>
        </p:txBody>
      </p:sp>
    </p:spTree>
    <p:extLst>
      <p:ext uri="{BB962C8B-B14F-4D97-AF65-F5344CB8AC3E}">
        <p14:creationId xmlns:p14="http://schemas.microsoft.com/office/powerpoint/2010/main" val="1506817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smtClean="0"/>
              <a:t>Have </a:t>
            </a:r>
            <a:r>
              <a:rPr lang="en-GB" sz="4400" dirty="0"/>
              <a:t>we been transformed and realigned by love</a:t>
            </a:r>
          </a:p>
          <a:p>
            <a:r>
              <a:rPr lang="en-GB" sz="4400" dirty="0"/>
              <a:t>Are we filled with love</a:t>
            </a:r>
          </a:p>
          <a:p>
            <a:r>
              <a:rPr lang="en-GB" sz="4400" dirty="0"/>
              <a:t>Is everything we think say and do motivated by love?</a:t>
            </a:r>
          </a:p>
          <a:p>
            <a:r>
              <a:rPr lang="en-GB" sz="4400" dirty="0"/>
              <a:t>Does love flow in us and through us and around us</a:t>
            </a:r>
          </a:p>
          <a:p>
            <a:r>
              <a:rPr lang="en-GB" sz="4400" dirty="0"/>
              <a:t>Are we receivers and channels of love therefore of God?</a:t>
            </a:r>
          </a:p>
          <a:p>
            <a:r>
              <a:rPr lang="en-GB" sz="4400" dirty="0"/>
              <a:t>Love is the manifold wisdom and grace of God personified in Jesus and fully expressed on the </a:t>
            </a:r>
            <a:r>
              <a:rPr lang="en-GB" sz="4400" dirty="0" smtClean="0"/>
              <a:t>cross</a:t>
            </a:r>
            <a:endParaRPr lang="en-GB" sz="4400" dirty="0"/>
          </a:p>
        </p:txBody>
      </p:sp>
    </p:spTree>
    <p:extLst>
      <p:ext uri="{BB962C8B-B14F-4D97-AF65-F5344CB8AC3E}">
        <p14:creationId xmlns:p14="http://schemas.microsoft.com/office/powerpoint/2010/main" val="31485729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smtClean="0"/>
              <a:t>This </a:t>
            </a:r>
            <a:r>
              <a:rPr lang="en-GB" sz="4400" dirty="0"/>
              <a:t>is first love that He loves us with all His heart mind strength and being</a:t>
            </a:r>
          </a:p>
          <a:p>
            <a:r>
              <a:rPr lang="en-GB" sz="4400" dirty="0"/>
              <a:t>This is our first love that we love Him with all our spirit soul body</a:t>
            </a:r>
          </a:p>
          <a:p>
            <a:r>
              <a:rPr lang="en-GB" sz="4400" dirty="0"/>
              <a:t>This is first love that He loves us with all His heart mind strength and being Sacrifice Once for all time He embraced cross once</a:t>
            </a:r>
          </a:p>
          <a:p>
            <a:r>
              <a:rPr lang="en-GB" sz="4400" dirty="0"/>
              <a:t>This is our first love that we love Him with all our spirit soul body living sacrifice daily we pickup the cross daily denying ourselves</a:t>
            </a:r>
            <a:r>
              <a:rPr lang="en-GB" sz="4400" dirty="0" smtClean="0"/>
              <a:t>.</a:t>
            </a:r>
            <a:endParaRPr lang="en-GB" sz="4400" dirty="0"/>
          </a:p>
        </p:txBody>
      </p:sp>
    </p:spTree>
    <p:extLst>
      <p:ext uri="{BB962C8B-B14F-4D97-AF65-F5344CB8AC3E}">
        <p14:creationId xmlns:p14="http://schemas.microsoft.com/office/powerpoint/2010/main" val="16750503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Holy Spirit enthroned lead direct to walk in His ways direction and resources Lordship led by spirit Servant gratitude for amazing salvation but also by choice bond servant</a:t>
            </a:r>
          </a:p>
        </p:txBody>
      </p:sp>
    </p:spTree>
    <p:extLst>
      <p:ext uri="{BB962C8B-B14F-4D97-AF65-F5344CB8AC3E}">
        <p14:creationId xmlns:p14="http://schemas.microsoft.com/office/powerpoint/2010/main" val="37632740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Jesus Lord and king steward resources ministry trusted most often biggest test will  I get my </a:t>
            </a:r>
            <a:r>
              <a:rPr lang="en-GB" sz="4400" dirty="0" err="1"/>
              <a:t>ldentity</a:t>
            </a:r>
            <a:r>
              <a:rPr lang="en-GB" sz="4400" dirty="0"/>
              <a:t> from what I do or from who I am in relationship will I get caught up in working for l lose my first love and enter duty cycle fear cycle</a:t>
            </a:r>
          </a:p>
          <a:p>
            <a:r>
              <a:rPr lang="en-GB" sz="4400" dirty="0"/>
              <a:t>Friendship joint heir reveals ways heart revelation invested heavenly authority. </a:t>
            </a:r>
          </a:p>
        </p:txBody>
      </p:sp>
    </p:spTree>
    <p:extLst>
      <p:ext uri="{BB962C8B-B14F-4D97-AF65-F5344CB8AC3E}">
        <p14:creationId xmlns:p14="http://schemas.microsoft.com/office/powerpoint/2010/main" val="2970574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Bench of 3 in us government kingdom of God Must reflect and come from heaven Matt 5 your kingdom Come on earth as it is in heaven. My agreement within 3+1=4 opens window doorway to responsibility Lord king Son heavenly order Melchizedek.</a:t>
            </a:r>
          </a:p>
        </p:txBody>
      </p:sp>
    </p:spTree>
    <p:extLst>
      <p:ext uri="{BB962C8B-B14F-4D97-AF65-F5344CB8AC3E}">
        <p14:creationId xmlns:p14="http://schemas.microsoft.com/office/powerpoint/2010/main" val="4575749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Matthew 18:3-4 and said, "Truly I say to you, unless you are converted and become like children, you will not enter the kingdom of heaven.  Whoever then humbles himself as this child, he is the greatest in the kingdom of heaven</a:t>
            </a:r>
            <a:r>
              <a:rPr lang="en-GB" sz="4400" dirty="0" smtClean="0"/>
              <a:t>.</a:t>
            </a:r>
            <a:endParaRPr lang="en-GB" sz="4400" dirty="0"/>
          </a:p>
          <a:p>
            <a:r>
              <a:rPr lang="en-GB" sz="4400" dirty="0"/>
              <a:t>Matthew 18:19-20 "Again I say to you, that if two of you agree on earth about anything that they may ask, it shall be done for them by My Father who is in heaven.  For where two or three have gathered together in My name, I am there in their midst."</a:t>
            </a:r>
          </a:p>
          <a:p>
            <a:endParaRPr lang="en-GB" sz="4400" dirty="0"/>
          </a:p>
        </p:txBody>
      </p:sp>
    </p:spTree>
    <p:extLst>
      <p:ext uri="{BB962C8B-B14F-4D97-AF65-F5344CB8AC3E}">
        <p14:creationId xmlns:p14="http://schemas.microsoft.com/office/powerpoint/2010/main" val="5030188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First love what we freely receive we freely give</a:t>
            </a:r>
          </a:p>
          <a:p>
            <a:r>
              <a:rPr lang="en-GB" sz="4400" dirty="0"/>
              <a:t>God is first love that is His person His purpose His plan His priority and His methodology and motivation</a:t>
            </a:r>
          </a:p>
          <a:p>
            <a:r>
              <a:rPr lang="en-GB" sz="4400" dirty="0"/>
              <a:t>God is love and every thing He does is both fully loving and fully expresses Himself</a:t>
            </a:r>
          </a:p>
          <a:p>
            <a:r>
              <a:rPr lang="en-GB" sz="4400" dirty="0"/>
              <a:t>Love is the highest frequency of vibrating energy that exists. Love is the fastest speed of light Love is the greatest source of potential energy</a:t>
            </a:r>
          </a:p>
          <a:p>
            <a:r>
              <a:rPr lang="en-GB" sz="4400" dirty="0"/>
              <a:t>Have we experienced and encountered God is love</a:t>
            </a:r>
          </a:p>
          <a:p>
            <a:r>
              <a:rPr lang="en-GB" sz="4400" dirty="0"/>
              <a:t>Do we know love </a:t>
            </a:r>
          </a:p>
          <a:p>
            <a:r>
              <a:rPr lang="en-GB" sz="4400" dirty="0"/>
              <a:t>Do we resonate with </a:t>
            </a:r>
            <a:r>
              <a:rPr lang="en-GB" sz="4400" dirty="0" err="1"/>
              <a:t>Ioves</a:t>
            </a:r>
            <a:r>
              <a:rPr lang="en-GB" sz="4400" dirty="0"/>
              <a:t> </a:t>
            </a:r>
            <a:r>
              <a:rPr lang="en-GB" sz="4400" dirty="0" smtClean="0"/>
              <a:t>frequency</a:t>
            </a:r>
            <a:endParaRPr lang="en-GB" sz="4400" dirty="0"/>
          </a:p>
        </p:txBody>
      </p:sp>
    </p:spTree>
    <p:extLst>
      <p:ext uri="{BB962C8B-B14F-4D97-AF65-F5344CB8AC3E}">
        <p14:creationId xmlns:p14="http://schemas.microsoft.com/office/powerpoint/2010/main" val="1732633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God is love, God is spirit, God is light</a:t>
            </a:r>
          </a:p>
          <a:p>
            <a:r>
              <a:rPr lang="en-GB" sz="4400" dirty="0" smtClean="0"/>
              <a:t>Love </a:t>
            </a:r>
            <a:r>
              <a:rPr lang="en-GB" sz="4400" dirty="0" smtClean="0"/>
              <a:t>carries a vibrational frequency of the spirit as </a:t>
            </a:r>
            <a:r>
              <a:rPr lang="en-GB" sz="4400" dirty="0" smtClean="0"/>
              <a:t>wavelengths </a:t>
            </a:r>
            <a:r>
              <a:rPr lang="en-GB" sz="4400" dirty="0" smtClean="0"/>
              <a:t>of light.</a:t>
            </a:r>
          </a:p>
          <a:p>
            <a:r>
              <a:rPr lang="en-GB" sz="4400" dirty="0" smtClean="0"/>
              <a:t>We </a:t>
            </a:r>
            <a:r>
              <a:rPr lang="en-GB" sz="4400" dirty="0" smtClean="0"/>
              <a:t>can experience the presence or </a:t>
            </a:r>
            <a:r>
              <a:rPr lang="en-GB" sz="4400" dirty="0" smtClean="0"/>
              <a:t>the frequency </a:t>
            </a:r>
            <a:r>
              <a:rPr lang="en-GB" sz="4400" dirty="0" smtClean="0"/>
              <a:t>of love and become like it </a:t>
            </a:r>
            <a:r>
              <a:rPr lang="en-GB" sz="4400" dirty="0" smtClean="0"/>
              <a:t>through </a:t>
            </a:r>
            <a:r>
              <a:rPr lang="en-GB" sz="4400" dirty="0" smtClean="0"/>
              <a:t>resonance</a:t>
            </a:r>
          </a:p>
          <a:p>
            <a:r>
              <a:rPr lang="en-GB" sz="4400" dirty="0" smtClean="0"/>
              <a:t>We can be embraced by love and it </a:t>
            </a:r>
            <a:r>
              <a:rPr lang="en-GB" sz="4400" dirty="0" smtClean="0"/>
              <a:t>can change </a:t>
            </a:r>
            <a:r>
              <a:rPr lang="en-GB" sz="4400" dirty="0" smtClean="0"/>
              <a:t>and transform us </a:t>
            </a:r>
            <a:endParaRPr lang="en-GB" sz="4400" dirty="0"/>
          </a:p>
        </p:txBody>
      </p:sp>
    </p:spTree>
    <p:extLst>
      <p:ext uri="{BB962C8B-B14F-4D97-AF65-F5344CB8AC3E}">
        <p14:creationId xmlns:p14="http://schemas.microsoft.com/office/powerpoint/2010/main" val="142148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Rev 3:19 Those whom I love, I reprove and discipline; therefore be zealous and repent. 20 Behold, I stand at the door and knock; if anyone hears My voice and opens the door, I will come in to him and will dine with him, and he with Me. 21 He who overcomes, I will grant to him to sit down with Me on My throne, as I also overcame and sat down with My Father on His throne. </a:t>
            </a:r>
          </a:p>
        </p:txBody>
      </p:sp>
    </p:spTree>
    <p:extLst>
      <p:ext uri="{BB962C8B-B14F-4D97-AF65-F5344CB8AC3E}">
        <p14:creationId xmlns:p14="http://schemas.microsoft.com/office/powerpoint/2010/main" val="1620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t>Love = reproof and discipline – oh no</a:t>
            </a:r>
          </a:p>
          <a:p>
            <a:r>
              <a:rPr lang="en-GB" sz="4400" dirty="0" smtClean="0"/>
              <a:t>Don’t equate discipline with punishment</a:t>
            </a:r>
          </a:p>
          <a:p>
            <a:r>
              <a:rPr lang="en-GB" sz="4400" dirty="0" smtClean="0"/>
              <a:t>Passionate to turn and follow Him into relationship and transformation into His image</a:t>
            </a:r>
          </a:p>
          <a:p>
            <a:r>
              <a:rPr lang="en-GB" sz="4400" dirty="0" smtClean="0"/>
              <a:t>Preparation for intimacy</a:t>
            </a:r>
          </a:p>
          <a:p>
            <a:r>
              <a:rPr lang="en-GB" sz="4400" dirty="0" smtClean="0"/>
              <a:t>Desire for intimacy</a:t>
            </a:r>
          </a:p>
          <a:p>
            <a:r>
              <a:rPr lang="en-GB" sz="4400" dirty="0" smtClean="0"/>
              <a:t>Reward of intimacy rulership</a:t>
            </a:r>
          </a:p>
          <a:p>
            <a:endParaRPr lang="en-GB" sz="4400" dirty="0" smtClean="0"/>
          </a:p>
          <a:p>
            <a:endParaRPr lang="en-GB" sz="4400" dirty="0" smtClean="0"/>
          </a:p>
          <a:p>
            <a:endParaRPr lang="en-GB" sz="4400" dirty="0"/>
          </a:p>
        </p:txBody>
      </p:sp>
    </p:spTree>
    <p:extLst>
      <p:ext uri="{BB962C8B-B14F-4D97-AF65-F5344CB8AC3E}">
        <p14:creationId xmlns:p14="http://schemas.microsoft.com/office/powerpoint/2010/main" val="273479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smtClean="0"/>
              <a:t>Have </a:t>
            </a:r>
            <a:r>
              <a:rPr lang="en-GB" sz="4400" dirty="0"/>
              <a:t>we been transformed and realigned by love</a:t>
            </a:r>
          </a:p>
          <a:p>
            <a:r>
              <a:rPr lang="en-GB" sz="4400" dirty="0"/>
              <a:t>Are we filled with love</a:t>
            </a:r>
          </a:p>
          <a:p>
            <a:r>
              <a:rPr lang="en-GB" sz="4400" dirty="0"/>
              <a:t>Is everything we think say and do motivated by love?</a:t>
            </a:r>
          </a:p>
          <a:p>
            <a:r>
              <a:rPr lang="en-GB" sz="4400" dirty="0"/>
              <a:t>Does love flow in us and through us and around us</a:t>
            </a:r>
          </a:p>
          <a:p>
            <a:r>
              <a:rPr lang="en-GB" sz="4400" dirty="0"/>
              <a:t>Are we receivers and channels of love therefore of God?</a:t>
            </a:r>
          </a:p>
          <a:p>
            <a:r>
              <a:rPr lang="en-GB" sz="4400" dirty="0"/>
              <a:t>Love is the manifold wisdom and grace of God personified in Jesus and fully expressed on the </a:t>
            </a:r>
            <a:r>
              <a:rPr lang="en-GB" sz="4400" dirty="0" smtClean="0"/>
              <a:t>cross</a:t>
            </a:r>
            <a:endParaRPr lang="en-GB" sz="4400" dirty="0"/>
          </a:p>
        </p:txBody>
      </p:sp>
    </p:spTree>
    <p:extLst>
      <p:ext uri="{BB962C8B-B14F-4D97-AF65-F5344CB8AC3E}">
        <p14:creationId xmlns:p14="http://schemas.microsoft.com/office/powerpoint/2010/main" val="20670720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smtClean="0"/>
              <a:t>This </a:t>
            </a:r>
            <a:r>
              <a:rPr lang="en-GB" sz="4400" dirty="0"/>
              <a:t>is first love that He loves us with all His heart mind strength and being</a:t>
            </a:r>
          </a:p>
          <a:p>
            <a:r>
              <a:rPr lang="en-GB" sz="4400" dirty="0"/>
              <a:t>This is our first love that we love Him with all our spirit soul body</a:t>
            </a:r>
          </a:p>
          <a:p>
            <a:r>
              <a:rPr lang="en-GB" sz="4400" dirty="0"/>
              <a:t>This is first love that He loves us with all His heart mind strength and being Sacrifice Once for all time He embraced cross once</a:t>
            </a:r>
          </a:p>
          <a:p>
            <a:r>
              <a:rPr lang="en-GB" sz="4400" dirty="0"/>
              <a:t>This is our first love that we love Him with all our spirit soul body living sacrifice daily we pickup the cross daily denying ourselves</a:t>
            </a:r>
            <a:r>
              <a:rPr lang="en-GB" sz="4400" dirty="0" smtClean="0"/>
              <a:t>.</a:t>
            </a:r>
            <a:endParaRPr lang="en-GB" sz="4400" dirty="0"/>
          </a:p>
        </p:txBody>
      </p:sp>
    </p:spTree>
    <p:extLst>
      <p:ext uri="{BB962C8B-B14F-4D97-AF65-F5344CB8AC3E}">
        <p14:creationId xmlns:p14="http://schemas.microsoft.com/office/powerpoint/2010/main" val="22716470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3610875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Luke 10:</a:t>
            </a:r>
            <a:r>
              <a:rPr lang="en-GB" sz="4400" dirty="0"/>
              <a:t>And he answered, “You shall love the Lord your God with all your heart, and with all your soul, and with all your strength, and with all your mind; and your </a:t>
            </a:r>
            <a:r>
              <a:rPr lang="en-GB" sz="4400" dirty="0" smtClean="0"/>
              <a:t>neighbour </a:t>
            </a:r>
            <a:r>
              <a:rPr lang="en-GB" sz="4400" dirty="0"/>
              <a:t>as yourself</a:t>
            </a:r>
            <a:r>
              <a:rPr lang="en-GB" sz="4400" dirty="0" smtClean="0"/>
              <a:t>.”</a:t>
            </a:r>
          </a:p>
          <a:p>
            <a:r>
              <a:rPr lang="en-GB" sz="4400" dirty="0" smtClean="0"/>
              <a:t>1 </a:t>
            </a:r>
            <a:r>
              <a:rPr lang="en-GB" sz="4400" dirty="0" err="1" smtClean="0"/>
              <a:t>Cor</a:t>
            </a:r>
            <a:r>
              <a:rPr lang="en-GB" sz="4400" dirty="0"/>
              <a:t> 6:17 But the one who joins himself to the Lord is one spirit with Him. </a:t>
            </a:r>
          </a:p>
        </p:txBody>
      </p:sp>
    </p:spTree>
    <p:extLst>
      <p:ext uri="{BB962C8B-B14F-4D97-AF65-F5344CB8AC3E}">
        <p14:creationId xmlns:p14="http://schemas.microsoft.com/office/powerpoint/2010/main" val="4733654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Behold and become close contact heart to heart cardio genesis transformed reordered. My spirit must be like heaven So My heart can be subdued and tended and cultivated to be like Eden. All starts with first love. I can be the representation of the 4 faces of God on earth as it is in heaven. Embrace 1st love</a:t>
            </a:r>
            <a:r>
              <a:rPr lang="en-GB" sz="4400" dirty="0" smtClean="0"/>
              <a:t>.</a:t>
            </a:r>
            <a:endParaRPr lang="en-GB" sz="4400" dirty="0"/>
          </a:p>
        </p:txBody>
      </p:sp>
    </p:spTree>
    <p:extLst>
      <p:ext uri="{BB962C8B-B14F-4D97-AF65-F5344CB8AC3E}">
        <p14:creationId xmlns:p14="http://schemas.microsoft.com/office/powerpoint/2010/main" val="114823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t>Psa</a:t>
            </a:r>
            <a:r>
              <a:rPr lang="en-GB" sz="4400" dirty="0"/>
              <a:t> 139:16 Your eyes have seen my unformed </a:t>
            </a:r>
            <a:r>
              <a:rPr lang="en-GB" sz="4400" dirty="0" smtClean="0"/>
              <a:t>substance; And </a:t>
            </a:r>
            <a:r>
              <a:rPr lang="en-GB" sz="4400" dirty="0"/>
              <a:t>in Your book were all </a:t>
            </a:r>
            <a:r>
              <a:rPr lang="en-GB" sz="4400" dirty="0" smtClean="0"/>
              <a:t>written The </a:t>
            </a:r>
            <a:r>
              <a:rPr lang="en-GB" sz="4400" dirty="0"/>
              <a:t>days that were ordained for </a:t>
            </a:r>
            <a:r>
              <a:rPr lang="en-GB" sz="4400" dirty="0" smtClean="0"/>
              <a:t>me, When </a:t>
            </a:r>
            <a:r>
              <a:rPr lang="en-GB" sz="4400" dirty="0"/>
              <a:t>as yet there was not one of them.17 How precious also are Your thoughts to me, O </a:t>
            </a:r>
            <a:r>
              <a:rPr lang="en-GB" sz="4400" dirty="0" smtClean="0"/>
              <a:t>God! How </a:t>
            </a:r>
            <a:r>
              <a:rPr lang="en-GB" sz="4400" dirty="0"/>
              <a:t>vast is the sum of them!</a:t>
            </a:r>
          </a:p>
        </p:txBody>
      </p:sp>
    </p:spTree>
    <p:extLst>
      <p:ext uri="{BB962C8B-B14F-4D97-AF65-F5344CB8AC3E}">
        <p14:creationId xmlns:p14="http://schemas.microsoft.com/office/powerpoint/2010/main" val="169222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843911"/>
            <a:ext cx="9144000" cy="6021288"/>
          </a:xfrm>
        </p:spPr>
        <p:txBody>
          <a:bodyPr>
            <a:normAutofit/>
          </a:bodyPr>
          <a:lstStyle/>
          <a:p>
            <a:pPr>
              <a:spcBef>
                <a:spcPts val="1200"/>
              </a:spcBef>
            </a:pPr>
            <a:r>
              <a:rPr lang="en-GB" sz="4400" dirty="0" smtClean="0"/>
              <a:t>2 </a:t>
            </a:r>
            <a:r>
              <a:rPr lang="en-GB" sz="4400" dirty="0"/>
              <a:t>Cor 3:18 But we all, with unveiled face, beholding as in a </a:t>
            </a:r>
            <a:r>
              <a:rPr lang="en-GB" sz="4400" dirty="0">
                <a:solidFill>
                  <a:srgbClr val="FFFF00"/>
                </a:solidFill>
              </a:rPr>
              <a:t>mirror</a:t>
            </a:r>
            <a:r>
              <a:rPr lang="en-GB" sz="4400" dirty="0"/>
              <a:t> the glory of the Lord, are being transformed into the same image from glory to glory, just as from the Lord, the Spirit</a:t>
            </a:r>
            <a:r>
              <a:rPr lang="en-GB" sz="4400" dirty="0" smtClean="0"/>
              <a:t>.</a:t>
            </a:r>
          </a:p>
          <a:p>
            <a:pPr>
              <a:spcBef>
                <a:spcPts val="1200"/>
              </a:spcBef>
            </a:pPr>
            <a:r>
              <a:rPr lang="en-GB" sz="4400" dirty="0" err="1"/>
              <a:t>Heb</a:t>
            </a:r>
            <a:r>
              <a:rPr lang="en-GB" sz="4400" dirty="0"/>
              <a:t> 12:2 fixing our eyes on Jesus, the author and </a:t>
            </a:r>
            <a:r>
              <a:rPr lang="en-GB" sz="4400" dirty="0" err="1"/>
              <a:t>perfecter</a:t>
            </a:r>
            <a:r>
              <a:rPr lang="en-GB" sz="4400" dirty="0"/>
              <a:t> of our </a:t>
            </a:r>
            <a:r>
              <a:rPr lang="en-GB" sz="4400" dirty="0" smtClean="0"/>
              <a:t>faith</a:t>
            </a:r>
            <a:endParaRPr lang="en-GB" sz="4400" dirty="0"/>
          </a:p>
        </p:txBody>
      </p:sp>
    </p:spTree>
    <p:extLst>
      <p:ext uri="{BB962C8B-B14F-4D97-AF65-F5344CB8AC3E}">
        <p14:creationId xmlns:p14="http://schemas.microsoft.com/office/powerpoint/2010/main" val="23345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God is letting us experience who He is intrinsically</a:t>
            </a:r>
            <a:endParaRPr lang="en-GB" sz="4400" dirty="0"/>
          </a:p>
          <a:p>
            <a:r>
              <a:rPr lang="en-GB" sz="4400" dirty="0" smtClean="0"/>
              <a:t>Father Son Spirit and their wonderful interaction </a:t>
            </a:r>
            <a:endParaRPr lang="en-GB" sz="4400" dirty="0"/>
          </a:p>
        </p:txBody>
      </p:sp>
    </p:spTree>
    <p:extLst>
      <p:ext uri="{BB962C8B-B14F-4D97-AF65-F5344CB8AC3E}">
        <p14:creationId xmlns:p14="http://schemas.microsoft.com/office/powerpoint/2010/main" val="155646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We </a:t>
            </a:r>
            <a:r>
              <a:rPr lang="en-GB" sz="4400" dirty="0" smtClean="0"/>
              <a:t>can then be </a:t>
            </a:r>
            <a:r>
              <a:rPr lang="en-GB" sz="4400" dirty="0" smtClean="0"/>
              <a:t>a channel for that </a:t>
            </a:r>
            <a:r>
              <a:rPr lang="en-GB" sz="4400" dirty="0" smtClean="0"/>
              <a:t>love frequency </a:t>
            </a:r>
            <a:r>
              <a:rPr lang="en-GB" sz="4400" dirty="0" smtClean="0"/>
              <a:t>to vibrate and engage others</a:t>
            </a:r>
          </a:p>
          <a:p>
            <a:r>
              <a:rPr lang="en-GB" sz="4400" dirty="0" smtClean="0"/>
              <a:t>John 13:35 It </a:t>
            </a:r>
            <a:r>
              <a:rPr lang="en-GB" sz="4400" dirty="0" smtClean="0"/>
              <a:t>is by your love for one another that others will know that you are My disciples</a:t>
            </a:r>
          </a:p>
          <a:p>
            <a:r>
              <a:rPr lang="en-GB" sz="4400" dirty="0" smtClean="0"/>
              <a:t>We can </a:t>
            </a:r>
            <a:r>
              <a:rPr lang="en-GB" sz="4400" dirty="0" smtClean="0"/>
              <a:t>only radiate </a:t>
            </a:r>
            <a:r>
              <a:rPr lang="en-GB" sz="4400" dirty="0" smtClean="0"/>
              <a:t>what we have received through our personal </a:t>
            </a:r>
            <a:r>
              <a:rPr lang="en-GB" sz="4400" dirty="0" smtClean="0"/>
              <a:t>experience – get up close and intimate</a:t>
            </a:r>
            <a:endParaRPr lang="en-GB" sz="4400" dirty="0"/>
          </a:p>
        </p:txBody>
      </p:sp>
    </p:spTree>
    <p:extLst>
      <p:ext uri="{BB962C8B-B14F-4D97-AF65-F5344CB8AC3E}">
        <p14:creationId xmlns:p14="http://schemas.microsoft.com/office/powerpoint/2010/main" val="424668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40412749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pPr>
              <a:spcBef>
                <a:spcPts val="600"/>
              </a:spcBef>
            </a:pPr>
            <a:r>
              <a:rPr lang="en-GB" sz="4800" dirty="0"/>
              <a:t>Revelation 3:20 Behold, I stand at the door and knock; if anyone hears My voice and opens the door, I will come in to him and will dine with him, and he with Me.</a:t>
            </a:r>
          </a:p>
          <a:p>
            <a:pPr>
              <a:spcBef>
                <a:spcPts val="600"/>
              </a:spcBef>
            </a:pPr>
            <a:r>
              <a:rPr lang="en-GB" sz="4800" dirty="0" smtClean="0"/>
              <a:t>You must give a daily invitation to fill you and flow through you</a:t>
            </a:r>
          </a:p>
          <a:p>
            <a:pPr>
              <a:spcBef>
                <a:spcPts val="600"/>
              </a:spcBef>
            </a:pPr>
            <a:r>
              <a:rPr lang="en-GB" sz="4800" dirty="0" smtClean="0"/>
              <a:t>This is the access point to the Pathway of relationship</a:t>
            </a:r>
          </a:p>
        </p:txBody>
      </p:sp>
    </p:spTree>
    <p:extLst>
      <p:ext uri="{BB962C8B-B14F-4D97-AF65-F5344CB8AC3E}">
        <p14:creationId xmlns:p14="http://schemas.microsoft.com/office/powerpoint/2010/main" val="26919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87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85000" lnSpcReduction="20000"/>
          </a:bodyPr>
          <a:lstStyle/>
          <a:p>
            <a:pPr>
              <a:lnSpc>
                <a:spcPct val="120000"/>
              </a:lnSpc>
              <a:spcBef>
                <a:spcPts val="600"/>
              </a:spcBef>
            </a:pPr>
            <a:r>
              <a:rPr lang="en-GB" sz="4800" dirty="0" smtClean="0"/>
              <a:t>Revelation </a:t>
            </a:r>
            <a:r>
              <a:rPr lang="en-GB" sz="4800" dirty="0"/>
              <a:t>4:1-2 After these things I looked, and behold, a door standing open in heaven, and the first voice which I had heard, like the sound of a trumpet speaking with me, said, "Come up here, and I will show you what must take place after these things." </a:t>
            </a:r>
            <a:endParaRPr lang="en-GB" sz="4800" dirty="0" smtClean="0"/>
          </a:p>
          <a:p>
            <a:pPr>
              <a:lnSpc>
                <a:spcPct val="120000"/>
              </a:lnSpc>
              <a:spcBef>
                <a:spcPts val="600"/>
              </a:spcBef>
            </a:pPr>
            <a:r>
              <a:rPr lang="en-GB" sz="4800" dirty="0" smtClean="0"/>
              <a:t>You have to accept the invitation</a:t>
            </a:r>
          </a:p>
          <a:p>
            <a:pPr>
              <a:lnSpc>
                <a:spcPct val="120000"/>
              </a:lnSpc>
              <a:spcBef>
                <a:spcPts val="600"/>
              </a:spcBef>
            </a:pPr>
            <a:r>
              <a:rPr lang="en-GB" sz="4800" dirty="0" smtClean="0"/>
              <a:t>This begins the pathway of responsibility</a:t>
            </a:r>
          </a:p>
        </p:txBody>
      </p:sp>
    </p:spTree>
    <p:extLst>
      <p:ext uri="{BB962C8B-B14F-4D97-AF65-F5344CB8AC3E}">
        <p14:creationId xmlns:p14="http://schemas.microsoft.com/office/powerpoint/2010/main" val="2917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8614"/>
            <a:ext cx="8784976" cy="994122"/>
          </a:xfrm>
        </p:spPr>
        <p:txBody>
          <a:bodyPr>
            <a:normAutofit/>
          </a:bodyPr>
          <a:lstStyle/>
          <a:p>
            <a:r>
              <a:rPr lang="en-GB" sz="4800" dirty="0">
                <a:effectLst>
                  <a:outerShdw blurRad="38100" dist="38100" dir="2700000" algn="tl">
                    <a:srgbClr val="000000">
                      <a:alpha val="43137"/>
                    </a:srgbClr>
                  </a:outerShdw>
                </a:effectLst>
              </a:rPr>
              <a:t>Engaging God First Love</a:t>
            </a:r>
            <a:endParaRPr lang="en-GB" sz="4800" dirty="0"/>
          </a:p>
        </p:txBody>
      </p:sp>
      <p:sp>
        <p:nvSpPr>
          <p:cNvPr id="3" name="Content Placeholder 2"/>
          <p:cNvSpPr>
            <a:spLocks noGrp="1"/>
          </p:cNvSpPr>
          <p:nvPr>
            <p:ph idx="1"/>
          </p:nvPr>
        </p:nvSpPr>
        <p:spPr>
          <a:xfrm>
            <a:off x="0" y="1052736"/>
            <a:ext cx="9144000" cy="5805264"/>
          </a:xfrm>
        </p:spPr>
        <p:txBody>
          <a:bodyPr>
            <a:normAutofit/>
          </a:bodyPr>
          <a:lstStyle/>
          <a:p>
            <a:r>
              <a:rPr lang="en-GB" dirty="0" smtClean="0">
                <a:effectLst>
                  <a:outerShdw blurRad="38100" dist="38100" dir="2700000" algn="tl">
                    <a:srgbClr val="000000">
                      <a:alpha val="43137"/>
                    </a:srgbClr>
                  </a:outerShdw>
                </a:effectLst>
              </a:rPr>
              <a:t>Born into darkness </a:t>
            </a:r>
          </a:p>
          <a:p>
            <a:r>
              <a:rPr lang="en-GB" dirty="0" smtClean="0">
                <a:effectLst>
                  <a:outerShdw blurRad="38100" dist="38100" dir="2700000" algn="tl">
                    <a:srgbClr val="000000">
                      <a:alpha val="43137"/>
                    </a:srgbClr>
                  </a:outerShdw>
                </a:effectLst>
              </a:rPr>
              <a:t>To see the light</a:t>
            </a:r>
            <a:endParaRPr lang="en-GB" dirty="0">
              <a:effectLst>
                <a:outerShdw blurRad="38100" dist="38100" dir="2700000" algn="tl">
                  <a:srgbClr val="000000">
                    <a:alpha val="43137"/>
                  </a:srgbClr>
                </a:outerShdw>
              </a:effectLst>
            </a:endParaRPr>
          </a:p>
          <a:p>
            <a:r>
              <a:rPr lang="en-GB" dirty="0" smtClean="0">
                <a:effectLst>
                  <a:outerShdw blurRad="38100" dist="38100" dir="2700000" algn="tl">
                    <a:srgbClr val="000000">
                      <a:alpha val="43137"/>
                    </a:srgbClr>
                  </a:outerShdw>
                </a:effectLst>
              </a:rPr>
              <a:t>To reflect the light</a:t>
            </a:r>
          </a:p>
          <a:p>
            <a:r>
              <a:rPr lang="en-GB" dirty="0" smtClean="0">
                <a:effectLst>
                  <a:outerShdw blurRad="38100" dist="38100" dir="2700000" algn="tl">
                    <a:srgbClr val="000000">
                      <a:alpha val="43137"/>
                    </a:srgbClr>
                  </a:outerShdw>
                </a:effectLst>
              </a:rPr>
              <a:t>To walk in the light</a:t>
            </a:r>
          </a:p>
          <a:p>
            <a:r>
              <a:rPr lang="en-GB" dirty="0" smtClean="0">
                <a:effectLst>
                  <a:outerShdw blurRad="38100" dist="38100" dir="2700000" algn="tl">
                    <a:srgbClr val="000000">
                      <a:alpha val="43137"/>
                    </a:srgbClr>
                  </a:outerShdw>
                </a:effectLst>
              </a:rPr>
              <a:t>To become a light beings</a:t>
            </a:r>
          </a:p>
          <a:p>
            <a:r>
              <a:rPr lang="en-GB" dirty="0">
                <a:effectLst>
                  <a:outerShdw blurRad="38100" dist="38100" dir="2700000" algn="tl">
                    <a:srgbClr val="000000">
                      <a:alpha val="43137"/>
                    </a:srgbClr>
                  </a:outerShdw>
                </a:effectLst>
              </a:rPr>
              <a:t>Matt </a:t>
            </a:r>
            <a:r>
              <a:rPr lang="en-GB" dirty="0" smtClean="0">
                <a:effectLst>
                  <a:outerShdw blurRad="38100" dist="38100" dir="2700000" algn="tl">
                    <a:srgbClr val="000000">
                      <a:alpha val="43137"/>
                    </a:srgbClr>
                  </a:outerShdw>
                </a:effectLst>
              </a:rPr>
              <a:t>5:16 Let </a:t>
            </a:r>
            <a:r>
              <a:rPr lang="en-GB" dirty="0">
                <a:effectLst>
                  <a:outerShdw blurRad="38100" dist="38100" dir="2700000" algn="tl">
                    <a:srgbClr val="000000">
                      <a:alpha val="43137"/>
                    </a:srgbClr>
                  </a:outerShdw>
                </a:effectLst>
              </a:rPr>
              <a:t>your light shine before men in such a way that they may see your good works, and glorify your Father who is in heaven. </a:t>
            </a:r>
            <a:endParaRPr lang="en-GB"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48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940158"/>
            <a:ext cx="9144000" cy="5917842"/>
          </a:xfrm>
        </p:spPr>
        <p:txBody>
          <a:bodyPr>
            <a:normAutofit/>
          </a:bodyPr>
          <a:lstStyle/>
          <a:p>
            <a:pPr marL="360000" indent="-360000">
              <a:spcBef>
                <a:spcPts val="1800"/>
              </a:spcBef>
            </a:pPr>
            <a:r>
              <a:rPr lang="en-GB" altLang="en-US" sz="4800" dirty="0">
                <a:effectLst>
                  <a:outerShdw blurRad="38100" dist="38100" dir="2700000" algn="tl">
                    <a:srgbClr val="000000">
                      <a:alpha val="43137"/>
                    </a:srgbClr>
                  </a:outerShdw>
                </a:effectLst>
              </a:rPr>
              <a:t>What is our </a:t>
            </a:r>
            <a:r>
              <a:rPr lang="en-GB" altLang="en-US" sz="4800" dirty="0" smtClean="0">
                <a:effectLst>
                  <a:outerShdw blurRad="38100" dist="38100" dir="2700000" algn="tl">
                    <a:srgbClr val="000000">
                      <a:alpha val="43137"/>
                    </a:srgbClr>
                  </a:outerShdw>
                </a:effectLst>
              </a:rPr>
              <a:t>spirit?</a:t>
            </a:r>
          </a:p>
          <a:p>
            <a:pPr marL="360000" indent="-360000">
              <a:spcBef>
                <a:spcPts val="1800"/>
              </a:spcBef>
            </a:pPr>
            <a:r>
              <a:rPr lang="en-GB" altLang="en-US" sz="4800" dirty="0" smtClean="0">
                <a:effectLst>
                  <a:outerShdw blurRad="38100" dist="38100" dir="2700000" algn="tl">
                    <a:srgbClr val="000000">
                      <a:alpha val="43137"/>
                    </a:srgbClr>
                  </a:outerShdw>
                </a:effectLst>
              </a:rPr>
              <a:t>Where does our spirit come from?</a:t>
            </a:r>
          </a:p>
          <a:p>
            <a:pPr marL="360000" indent="-360000">
              <a:spcBef>
                <a:spcPts val="1800"/>
              </a:spcBef>
            </a:pPr>
            <a:r>
              <a:rPr lang="en-GB" altLang="en-US" sz="4800" dirty="0" smtClean="0">
                <a:effectLst>
                  <a:outerShdw blurRad="38100" dist="38100" dir="2700000" algn="tl">
                    <a:srgbClr val="000000">
                      <a:alpha val="43137"/>
                    </a:srgbClr>
                  </a:outerShdw>
                </a:effectLst>
              </a:rPr>
              <a:t>What is our spirit made of?</a:t>
            </a:r>
          </a:p>
          <a:p>
            <a:pPr marL="360000" indent="-360000">
              <a:spcBef>
                <a:spcPts val="1800"/>
              </a:spcBef>
            </a:pPr>
            <a:r>
              <a:rPr lang="en-GB" altLang="en-US" sz="4800" dirty="0" smtClean="0">
                <a:effectLst>
                  <a:outerShdw blurRad="38100" dist="38100" dir="2700000" algn="tl">
                    <a:srgbClr val="000000">
                      <a:alpha val="43137"/>
                    </a:srgbClr>
                  </a:outerShdw>
                </a:effectLst>
              </a:rPr>
              <a:t>Where is our spirit?</a:t>
            </a:r>
          </a:p>
          <a:p>
            <a:pPr marL="360000" indent="-360000">
              <a:spcBef>
                <a:spcPts val="1800"/>
              </a:spcBef>
            </a:pPr>
            <a:r>
              <a:rPr lang="en-GB" altLang="en-US" sz="4800" dirty="0" smtClean="0">
                <a:effectLst>
                  <a:outerShdw blurRad="38100" dist="38100" dir="2700000" algn="tl">
                    <a:srgbClr val="000000">
                      <a:alpha val="43137"/>
                    </a:srgbClr>
                  </a:outerShdw>
                </a:effectLst>
              </a:rPr>
              <a:t>What does our spirit do?</a:t>
            </a:r>
          </a:p>
          <a:p>
            <a:pPr marL="360000" indent="-360000">
              <a:spcBef>
                <a:spcPts val="1800"/>
              </a:spcBef>
            </a:pPr>
            <a:r>
              <a:rPr lang="en-GB" altLang="en-US" sz="4800" dirty="0" smtClean="0">
                <a:effectLst>
                  <a:outerShdw blurRad="38100" dist="38100" dir="2700000" algn="tl">
                    <a:srgbClr val="000000">
                      <a:alpha val="43137"/>
                    </a:srgbClr>
                  </a:outerShdw>
                </a:effectLst>
              </a:rPr>
              <a:t>How do we engage our spirit?</a:t>
            </a:r>
          </a:p>
          <a:p>
            <a:pPr marL="360000" indent="-360000">
              <a:spcBef>
                <a:spcPts val="600"/>
              </a:spcBef>
            </a:pPr>
            <a:endParaRPr lang="en-GB" altLang="en-US" sz="40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298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4867">
                                            <p:txEl>
                                              <p:pRg st="5" end="5"/>
                                            </p:txEl>
                                          </p:spTgt>
                                        </p:tgtEl>
                                        <p:attrNameLst>
                                          <p:attrName>style.visibility</p:attrName>
                                        </p:attrNameLst>
                                      </p:cBhvr>
                                      <p:to>
                                        <p:strVal val="visible"/>
                                      </p:to>
                                    </p:set>
                                    <p:animEffect transition="in" filter="dissolve">
                                      <p:cBhvr>
                                        <p:cTn id="32" dur="500"/>
                                        <p:tgtEl>
                                          <p:spTgt spid="164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a:bodyPr>
          <a:lstStyle/>
          <a:p>
            <a:pPr marL="360000" indent="-360000">
              <a:spcBef>
                <a:spcPts val="600"/>
              </a:spcBef>
            </a:pPr>
            <a:r>
              <a:rPr lang="en-GB" altLang="en-US" sz="4000" dirty="0">
                <a:effectLst>
                  <a:outerShdw blurRad="38100" dist="38100" dir="2700000" algn="tl">
                    <a:srgbClr val="000000">
                      <a:alpha val="43137"/>
                    </a:srgbClr>
                  </a:outerShdw>
                </a:effectLst>
              </a:rPr>
              <a:t>1 John 5:5 This is the message we have heard from Him and announce to you, that God is Light, </a:t>
            </a:r>
          </a:p>
          <a:p>
            <a:pPr marL="360000" indent="-360000">
              <a:spcBef>
                <a:spcPts val="600"/>
              </a:spcBef>
            </a:pPr>
            <a:r>
              <a:rPr lang="en-GB" altLang="en-US" sz="4000" dirty="0">
                <a:effectLst>
                  <a:outerShdw blurRad="38100" dist="38100" dir="2700000" algn="tl">
                    <a:srgbClr val="000000">
                      <a:alpha val="43137"/>
                    </a:srgbClr>
                  </a:outerShdw>
                </a:effectLst>
              </a:rPr>
              <a:t>John 4:24 God is spirit, and those who worship Him must worship in spirit and truth.”</a:t>
            </a:r>
          </a:p>
          <a:p>
            <a:pPr marL="360000" indent="-360000">
              <a:spcBef>
                <a:spcPts val="600"/>
              </a:spcBef>
            </a:pPr>
            <a:r>
              <a:rPr lang="en-GB" altLang="en-US" sz="4000" dirty="0" smtClean="0">
                <a:effectLst>
                  <a:outerShdw blurRad="38100" dist="38100" dir="2700000" algn="tl">
                    <a:srgbClr val="000000">
                      <a:alpha val="43137"/>
                    </a:srgbClr>
                  </a:outerShdw>
                </a:effectLst>
              </a:rPr>
              <a:t>God is spirit God is light</a:t>
            </a:r>
          </a:p>
          <a:p>
            <a:pPr marL="360000" indent="-360000">
              <a:spcBef>
                <a:spcPts val="600"/>
              </a:spcBef>
            </a:pPr>
            <a:r>
              <a:rPr lang="en-GB" altLang="en-US" sz="4000" dirty="0" smtClean="0">
                <a:effectLst>
                  <a:outerShdw blurRad="38100" dist="38100" dir="2700000" algn="tl">
                    <a:srgbClr val="000000">
                      <a:alpha val="43137"/>
                    </a:srgbClr>
                  </a:outerShdw>
                </a:effectLst>
              </a:rPr>
              <a:t>We are spirit and our spirit is light</a:t>
            </a: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483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We pre-existed in eternity as thoughts within the heart or mind of God</a:t>
            </a:r>
          </a:p>
          <a:p>
            <a:pPr marL="360000" indent="-360000">
              <a:spcBef>
                <a:spcPts val="600"/>
              </a:spcBef>
            </a:pPr>
            <a:r>
              <a:rPr lang="en-GB" altLang="en-US" sz="4000" dirty="0">
                <a:effectLst>
                  <a:outerShdw blurRad="38100" dist="38100" dir="2700000" algn="tl">
                    <a:srgbClr val="000000">
                      <a:alpha val="43137"/>
                    </a:srgbClr>
                  </a:outerShdw>
                </a:effectLst>
              </a:rPr>
              <a:t>Psa 139:13 For You formed my inward </a:t>
            </a:r>
            <a:r>
              <a:rPr lang="en-GB" altLang="en-US" sz="4000" dirty="0" smtClean="0">
                <a:effectLst>
                  <a:outerShdw blurRad="38100" dist="38100" dir="2700000" algn="tl">
                    <a:srgbClr val="000000">
                      <a:alpha val="43137"/>
                    </a:srgbClr>
                  </a:outerShdw>
                </a:effectLst>
              </a:rPr>
              <a:t>parts; You </a:t>
            </a:r>
            <a:r>
              <a:rPr lang="en-GB" altLang="en-US" sz="4000" dirty="0">
                <a:effectLst>
                  <a:outerShdw blurRad="38100" dist="38100" dir="2700000" algn="tl">
                    <a:srgbClr val="000000">
                      <a:alpha val="43137"/>
                    </a:srgbClr>
                  </a:outerShdw>
                </a:effectLst>
              </a:rPr>
              <a:t>wove me in my mother’s womb.</a:t>
            </a:r>
            <a:endParaRPr lang="en-GB" altLang="en-US" sz="4000" dirty="0" smtClean="0">
              <a:effectLst>
                <a:outerShdw blurRad="38100" dist="38100" dir="2700000" algn="tl">
                  <a:srgbClr val="000000">
                    <a:alpha val="43137"/>
                  </a:srgbClr>
                </a:outerShdw>
              </a:effectLst>
            </a:endParaRPr>
          </a:p>
          <a:p>
            <a:pPr marL="360000" indent="-360000">
              <a:spcBef>
                <a:spcPts val="600"/>
              </a:spcBef>
            </a:pPr>
            <a:r>
              <a:rPr lang="en-GB" altLang="en-US" sz="4000" dirty="0" smtClean="0">
                <a:effectLst>
                  <a:outerShdw blurRad="38100" dist="38100" dir="2700000" algn="tl">
                    <a:srgbClr val="000000">
                      <a:alpha val="43137"/>
                    </a:srgbClr>
                  </a:outerShdw>
                </a:effectLst>
              </a:rPr>
              <a:t>16 Your </a:t>
            </a:r>
            <a:r>
              <a:rPr lang="en-GB" altLang="en-US" sz="4000" dirty="0">
                <a:effectLst>
                  <a:outerShdw blurRad="38100" dist="38100" dir="2700000" algn="tl">
                    <a:srgbClr val="000000">
                      <a:alpha val="43137"/>
                    </a:srgbClr>
                  </a:outerShdw>
                </a:effectLst>
              </a:rPr>
              <a:t>eyes have seen my unformed </a:t>
            </a:r>
            <a:r>
              <a:rPr lang="en-GB" altLang="en-US" sz="4000" dirty="0" smtClean="0">
                <a:effectLst>
                  <a:outerShdw blurRad="38100" dist="38100" dir="2700000" algn="tl">
                    <a:srgbClr val="000000">
                      <a:alpha val="43137"/>
                    </a:srgbClr>
                  </a:outerShdw>
                </a:effectLst>
              </a:rPr>
              <a:t>substance And </a:t>
            </a:r>
            <a:r>
              <a:rPr lang="en-GB" altLang="en-US" sz="4000" dirty="0">
                <a:effectLst>
                  <a:outerShdw blurRad="38100" dist="38100" dir="2700000" algn="tl">
                    <a:srgbClr val="000000">
                      <a:alpha val="43137"/>
                    </a:srgbClr>
                  </a:outerShdw>
                </a:effectLst>
              </a:rPr>
              <a:t>in Your book were all </a:t>
            </a:r>
            <a:r>
              <a:rPr lang="en-GB" altLang="en-US" sz="4000" dirty="0" smtClean="0">
                <a:effectLst>
                  <a:outerShdw blurRad="38100" dist="38100" dir="2700000" algn="tl">
                    <a:srgbClr val="000000">
                      <a:alpha val="43137"/>
                    </a:srgbClr>
                  </a:outerShdw>
                </a:effectLst>
              </a:rPr>
              <a:t>written The </a:t>
            </a:r>
            <a:r>
              <a:rPr lang="en-GB" altLang="en-US" sz="4000" dirty="0">
                <a:effectLst>
                  <a:outerShdw blurRad="38100" dist="38100" dir="2700000" algn="tl">
                    <a:srgbClr val="000000">
                      <a:alpha val="43137"/>
                    </a:srgbClr>
                  </a:outerShdw>
                </a:effectLst>
              </a:rPr>
              <a:t>days that were ordained for </a:t>
            </a:r>
            <a:r>
              <a:rPr lang="en-GB" altLang="en-US" sz="4000" dirty="0" smtClean="0">
                <a:effectLst>
                  <a:outerShdw blurRad="38100" dist="38100" dir="2700000" algn="tl">
                    <a:srgbClr val="000000">
                      <a:alpha val="43137"/>
                    </a:srgbClr>
                  </a:outerShdw>
                </a:effectLst>
              </a:rPr>
              <a:t>me, When </a:t>
            </a:r>
            <a:r>
              <a:rPr lang="en-GB" altLang="en-US" sz="4000" dirty="0">
                <a:effectLst>
                  <a:outerShdw blurRad="38100" dist="38100" dir="2700000" algn="tl">
                    <a:srgbClr val="000000">
                      <a:alpha val="43137"/>
                    </a:srgbClr>
                  </a:outerShdw>
                </a:effectLst>
              </a:rPr>
              <a:t>as yet there was not one of them.</a:t>
            </a:r>
            <a:endParaRPr lang="en-GB" altLang="en-US" sz="40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387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fontScale="92500"/>
          </a:bodyPr>
          <a:lstStyle/>
          <a:p>
            <a:pPr marL="360000" indent="-360000">
              <a:spcBef>
                <a:spcPts val="600"/>
              </a:spcBef>
            </a:pPr>
            <a:r>
              <a:rPr lang="en-GB" altLang="en-US" sz="4000" dirty="0">
                <a:effectLst>
                  <a:outerShdw blurRad="38100" dist="38100" dir="2700000" algn="tl">
                    <a:srgbClr val="000000">
                      <a:alpha val="43137"/>
                    </a:srgbClr>
                  </a:outerShdw>
                </a:effectLst>
              </a:rPr>
              <a:t>Our spirit is our eternal essence it came from eternity and will return to it</a:t>
            </a:r>
          </a:p>
          <a:p>
            <a:pPr marL="360000" indent="-360000">
              <a:spcBef>
                <a:spcPts val="600"/>
              </a:spcBef>
            </a:pPr>
            <a:r>
              <a:rPr lang="en-GB" altLang="en-US" sz="4000" dirty="0" err="1">
                <a:effectLst>
                  <a:outerShdw blurRad="38100" dist="38100" dir="2700000" algn="tl">
                    <a:srgbClr val="000000">
                      <a:alpha val="43137"/>
                    </a:srgbClr>
                  </a:outerShdw>
                </a:effectLst>
              </a:rPr>
              <a:t>Pneuma</a:t>
            </a:r>
            <a:r>
              <a:rPr lang="en-GB" altLang="en-US" sz="4000" dirty="0">
                <a:effectLst>
                  <a:outerShdw blurRad="38100" dist="38100" dir="2700000" algn="tl">
                    <a:srgbClr val="000000">
                      <a:alpha val="43137"/>
                    </a:srgbClr>
                  </a:outerShdw>
                </a:effectLst>
              </a:rPr>
              <a:t>, </a:t>
            </a:r>
            <a:r>
              <a:rPr lang="en-GB" altLang="en-US" sz="4000" dirty="0" err="1">
                <a:effectLst>
                  <a:outerShdw blurRad="38100" dist="38100" dir="2700000" algn="tl">
                    <a:srgbClr val="000000">
                      <a:alpha val="43137"/>
                    </a:srgbClr>
                  </a:outerShdw>
                </a:effectLst>
              </a:rPr>
              <a:t>Ruach</a:t>
            </a:r>
            <a:r>
              <a:rPr lang="en-GB" altLang="en-US" sz="4000" dirty="0">
                <a:effectLst>
                  <a:outerShdw blurRad="38100" dist="38100" dir="2700000" algn="tl">
                    <a:srgbClr val="000000">
                      <a:alpha val="43137"/>
                    </a:srgbClr>
                  </a:outerShdw>
                </a:effectLst>
              </a:rPr>
              <a:t> spirit (Spirit), wind, or breath Our </a:t>
            </a:r>
            <a:r>
              <a:rPr lang="en-GB" altLang="en-US" sz="4000" dirty="0" smtClean="0">
                <a:effectLst>
                  <a:outerShdw blurRad="38100" dist="38100" dir="2700000" algn="tl">
                    <a:srgbClr val="000000">
                      <a:alpha val="43137"/>
                    </a:srgbClr>
                  </a:outerShdw>
                </a:effectLst>
              </a:rPr>
              <a:t>spirit entered our cells at conception</a:t>
            </a:r>
          </a:p>
          <a:p>
            <a:pPr marL="360000" indent="-360000">
              <a:spcBef>
                <a:spcPts val="600"/>
              </a:spcBef>
            </a:pPr>
            <a:r>
              <a:rPr lang="en-GB" altLang="en-US" sz="4000" dirty="0" smtClean="0">
                <a:effectLst>
                  <a:outerShdw blurRad="38100" dist="38100" dir="2700000" algn="tl">
                    <a:srgbClr val="000000">
                      <a:alpha val="43137"/>
                    </a:srgbClr>
                  </a:outerShdw>
                </a:effectLst>
              </a:rPr>
              <a:t>Our spirit is the centre of our being - our inner most being</a:t>
            </a:r>
          </a:p>
          <a:p>
            <a:pPr marL="360000" indent="-360000">
              <a:spcBef>
                <a:spcPts val="600"/>
              </a:spcBef>
            </a:pPr>
            <a:r>
              <a:rPr lang="en-GB" altLang="en-US" sz="4000" dirty="0" smtClean="0">
                <a:effectLst>
                  <a:outerShdw blurRad="38100" dist="38100" dir="2700000" algn="tl">
                    <a:srgbClr val="000000">
                      <a:alpha val="43137"/>
                    </a:srgbClr>
                  </a:outerShdw>
                </a:effectLst>
              </a:rPr>
              <a:t>Our spirit is the purest representation of our true self</a:t>
            </a:r>
          </a:p>
          <a:p>
            <a:pPr marL="360000" indent="-360000">
              <a:spcBef>
                <a:spcPts val="600"/>
              </a:spcBef>
            </a:pPr>
            <a:r>
              <a:rPr lang="en-GB" altLang="en-US" sz="4000" dirty="0">
                <a:effectLst>
                  <a:outerShdw blurRad="38100" dist="38100" dir="2700000" algn="tl">
                    <a:srgbClr val="000000">
                      <a:alpha val="43137"/>
                    </a:srgbClr>
                  </a:outerShdw>
                </a:effectLst>
              </a:rPr>
              <a:t>Our spirit is not limited by time and space </a:t>
            </a:r>
            <a:r>
              <a:rPr lang="en-GB" altLang="en-US" sz="4000" dirty="0" smtClean="0">
                <a:effectLst>
                  <a:outerShdw blurRad="38100" dist="38100" dir="2700000" algn="tl">
                    <a:srgbClr val="000000">
                      <a:alpha val="43137"/>
                    </a:srgbClr>
                  </a:outerShdw>
                </a:effectLst>
              </a:rPr>
              <a:t>TARDIS</a:t>
            </a:r>
          </a:p>
        </p:txBody>
      </p:sp>
    </p:spTree>
    <p:extLst>
      <p:ext uri="{BB962C8B-B14F-4D97-AF65-F5344CB8AC3E}">
        <p14:creationId xmlns:p14="http://schemas.microsoft.com/office/powerpoint/2010/main" val="49034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Red blood cells contain no DNA no nucleus carry oxygen breath to the brain</a:t>
            </a:r>
          </a:p>
          <a:p>
            <a:pPr marL="360000" indent="-360000">
              <a:spcBef>
                <a:spcPts val="600"/>
              </a:spcBef>
            </a:pPr>
            <a:r>
              <a:rPr lang="en-GB" altLang="en-US" sz="4000" dirty="0" smtClean="0">
                <a:effectLst>
                  <a:outerShdw blurRad="38100" dist="38100" dir="2700000" algn="tl">
                    <a:srgbClr val="000000">
                      <a:alpha val="43137"/>
                    </a:srgbClr>
                  </a:outerShdw>
                </a:effectLst>
              </a:rPr>
              <a:t>The life is in the blood,  red cells breath</a:t>
            </a:r>
            <a:br>
              <a:rPr lang="en-GB" altLang="en-US" sz="4000" dirty="0" smtClean="0">
                <a:effectLst>
                  <a:outerShdw blurRad="38100" dist="38100" dir="2700000" algn="tl">
                    <a:srgbClr val="000000">
                      <a:alpha val="43137"/>
                    </a:srgbClr>
                  </a:outerShdw>
                </a:effectLst>
              </a:rPr>
            </a:br>
            <a:r>
              <a:rPr lang="en-GB" altLang="en-US" sz="4000" dirty="0" smtClean="0">
                <a:effectLst>
                  <a:outerShdw blurRad="38100" dist="38100" dir="2700000" algn="tl">
                    <a:srgbClr val="000000">
                      <a:alpha val="43137"/>
                    </a:srgbClr>
                  </a:outerShdw>
                </a:effectLst>
              </a:rPr>
              <a:t>This can be programmed by the spirit</a:t>
            </a:r>
          </a:p>
          <a:p>
            <a:pPr marL="360000" indent="-360000">
              <a:spcBef>
                <a:spcPts val="600"/>
              </a:spcBef>
            </a:pPr>
            <a:r>
              <a:rPr lang="en-GB" altLang="en-US" sz="4000" dirty="0" smtClean="0">
                <a:effectLst>
                  <a:outerShdw blurRad="38100" dist="38100" dir="2700000" algn="tl">
                    <a:srgbClr val="000000">
                      <a:alpha val="43137"/>
                    </a:srgbClr>
                  </a:outerShdw>
                </a:effectLst>
              </a:rPr>
              <a:t>White blood cells contain record of 22 + 22 autosomes generational genetic programming &amp; 1+1 chromosomes</a:t>
            </a:r>
          </a:p>
          <a:p>
            <a:pPr marL="360000" indent="-360000">
              <a:spcBef>
                <a:spcPts val="600"/>
              </a:spcBef>
            </a:pPr>
            <a:r>
              <a:rPr lang="en-GB" altLang="en-US" sz="4000" dirty="0" smtClean="0">
                <a:effectLst>
                  <a:outerShdw blurRad="38100" dist="38100" dir="2700000" algn="tl">
                    <a:srgbClr val="000000">
                      <a:alpha val="43137"/>
                    </a:srgbClr>
                  </a:outerShdw>
                </a:effectLst>
              </a:rPr>
              <a:t>Our DNA can be epigenetically re-sequenced by frequency, light, sound also by trauma and nurture</a:t>
            </a:r>
          </a:p>
        </p:txBody>
      </p:sp>
    </p:spTree>
    <p:extLst>
      <p:ext uri="{BB962C8B-B14F-4D97-AF65-F5344CB8AC3E}">
        <p14:creationId xmlns:p14="http://schemas.microsoft.com/office/powerpoint/2010/main" val="28925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charset="0"/>
          </a:defRPr>
        </a:defPPr>
      </a:lstStyle>
    </a:spDef>
    <a:lnDef>
      <a:spPr bwMode="auto">
        <a:xfrm>
          <a:off x="0" y="0"/>
          <a:ext cx="1" cy="1"/>
        </a:xfrm>
        <a:custGeom>
          <a:avLst/>
          <a:gdLst/>
          <a:ahLst/>
          <a:cxnLst/>
          <a:rect l="0" t="0" r="0" b="0"/>
          <a:pathLst/>
        </a:custGeom>
        <a:noFill/>
        <a:ln w="50800" cap="flat" cmpd="sng" algn="ctr">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2AEDEFC-91D4-4A73-89B4-58D0C1C657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Slideshop_flowchart</Template>
  <TotalTime>178090</TotalTime>
  <Words>9589</Words>
  <Application>Microsoft Office PowerPoint</Application>
  <PresentationFormat>On-screen Show (4:3)</PresentationFormat>
  <Paragraphs>785</Paragraphs>
  <Slides>187</Slides>
  <Notes>12</Notes>
  <HiddenSlides>0</HiddenSlides>
  <MMClips>1</MMClips>
  <ScaleCrop>false</ScaleCrop>
  <HeadingPairs>
    <vt:vector size="4" baseType="variant">
      <vt:variant>
        <vt:lpstr>Theme</vt:lpstr>
      </vt:variant>
      <vt:variant>
        <vt:i4>8</vt:i4>
      </vt:variant>
      <vt:variant>
        <vt:lpstr>Slide Titles</vt:lpstr>
      </vt:variant>
      <vt:variant>
        <vt:i4>187</vt:i4>
      </vt:variant>
    </vt:vector>
  </HeadingPairs>
  <TitlesOfParts>
    <vt:vector size="195" baseType="lpstr">
      <vt:lpstr>Slideshop_flowchart</vt:lpstr>
      <vt:lpstr>1_Theme1</vt:lpstr>
      <vt:lpstr>Theme1</vt:lpstr>
      <vt:lpstr>1_Slideshop_flowchart</vt:lpstr>
      <vt:lpstr>3_Theme1</vt:lpstr>
      <vt:lpstr>Flow</vt:lpstr>
      <vt:lpstr>1_Flow</vt:lpstr>
      <vt:lpstr>2_Default Design</vt:lpstr>
      <vt:lpstr>Engaging God</vt:lpstr>
      <vt:lpstr>PowerPoint Presentation</vt:lpstr>
      <vt:lpstr>Engaging God First Love 3</vt:lpstr>
      <vt:lpstr>PowerPoint Presentation</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PowerPoint Presentation</vt:lpstr>
      <vt:lpstr>PowerPoint Presentation</vt:lpstr>
      <vt:lpstr>Engaging God First Love 3</vt:lpstr>
      <vt:lpstr>Engaging God First Love 3</vt:lpstr>
      <vt:lpstr>Engaging God First Love 3</vt:lpstr>
      <vt:lpstr>Engaging God First Love 3</vt:lpstr>
      <vt:lpstr>Engaging God First Love 3</vt:lpstr>
      <vt:lpstr>PowerPoint Presentation</vt:lpstr>
      <vt:lpstr>PowerPoint Presentation</vt:lpstr>
      <vt:lpstr>PowerPoint Presentation</vt:lpstr>
      <vt:lpstr>PowerPoint Presentation</vt:lpstr>
      <vt:lpstr>PowerPoint Presentation</vt:lpstr>
      <vt:lpstr>Engaging God First Love 3</vt:lpstr>
      <vt:lpstr>Engaging God First Love 3</vt:lpstr>
      <vt:lpstr>Engaging God First Love 3</vt:lpstr>
      <vt:lpstr>Engaging God First Love 3</vt:lpstr>
      <vt:lpstr>Engaging God First Love 3</vt:lpstr>
      <vt:lpstr>Engaging God First Love 3</vt:lpstr>
      <vt:lpstr>PowerPoint Presentation</vt:lpstr>
      <vt:lpstr>PowerPoint Presentation</vt:lpstr>
      <vt:lpstr>PowerPoint Presentation</vt:lpstr>
      <vt:lpstr>First Love House of God 1</vt:lpstr>
      <vt:lpstr>PowerPoint Presentation</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Engaging God First Love 3</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 2</vt:lpstr>
      <vt:lpstr>Engaging God First Love 2</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PowerPoint Presentation</vt:lpstr>
      <vt:lpstr>PowerPoint Presentation</vt:lpstr>
      <vt:lpstr>PowerPoint Presentation</vt:lpstr>
      <vt:lpstr>PowerPoint Presentation</vt:lpstr>
      <vt:lpstr>Engaging God First Love</vt:lpstr>
      <vt:lpstr>Engaging God First Love</vt:lpstr>
      <vt:lpstr>PowerPoint Presentation</vt:lpstr>
      <vt:lpstr>PowerPoint Presentation</vt:lpstr>
      <vt:lpstr>PowerPoint Presentation</vt:lpstr>
      <vt:lpstr>First Love House of God 1</vt:lpstr>
      <vt:lpstr>PowerPoint Presentation</vt:lpstr>
      <vt:lpstr>PowerPoint Presentation</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 3</vt:lpstr>
      <vt:lpstr>Engaging God First Love 3</vt:lpstr>
      <vt:lpstr>Engaging God First Love</vt:lpstr>
      <vt:lpstr>Engaging God First Love</vt:lpstr>
      <vt:lpstr>Engaging God First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278</cp:revision>
  <cp:lastPrinted>2013-11-28T15:48:49Z</cp:lastPrinted>
  <dcterms:created xsi:type="dcterms:W3CDTF">2013-11-21T11:57:26Z</dcterms:created>
  <dcterms:modified xsi:type="dcterms:W3CDTF">2015-02-08T09:12:00Z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TC018754909991</vt:lpwstr>
  </property>
</Properties>
</file>