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770" r:id="rId3"/>
    <p:sldMasterId id="2147483784" r:id="rId4"/>
    <p:sldMasterId id="2147483798" r:id="rId5"/>
    <p:sldMasterId id="2147483824" r:id="rId6"/>
    <p:sldMasterId id="2147483843" r:id="rId7"/>
  </p:sldMasterIdLst>
  <p:notesMasterIdLst>
    <p:notesMasterId r:id="rId219"/>
  </p:notesMasterIdLst>
  <p:sldIdLst>
    <p:sldId id="587" r:id="rId8"/>
    <p:sldId id="335" r:id="rId9"/>
    <p:sldId id="374" r:id="rId10"/>
    <p:sldId id="446" r:id="rId11"/>
    <p:sldId id="475" r:id="rId12"/>
    <p:sldId id="588" r:id="rId13"/>
    <p:sldId id="660" r:id="rId14"/>
    <p:sldId id="604" r:id="rId15"/>
    <p:sldId id="605" r:id="rId16"/>
    <p:sldId id="667" r:id="rId17"/>
    <p:sldId id="461" r:id="rId18"/>
    <p:sldId id="462" r:id="rId19"/>
    <p:sldId id="479" r:id="rId20"/>
    <p:sldId id="457" r:id="rId21"/>
    <p:sldId id="544" r:id="rId22"/>
    <p:sldId id="545" r:id="rId23"/>
    <p:sldId id="661" r:id="rId24"/>
    <p:sldId id="472" r:id="rId25"/>
    <p:sldId id="662" r:id="rId26"/>
    <p:sldId id="520" r:id="rId27"/>
    <p:sldId id="470" r:id="rId28"/>
    <p:sldId id="576" r:id="rId29"/>
    <p:sldId id="622" r:id="rId30"/>
    <p:sldId id="623" r:id="rId31"/>
    <p:sldId id="577" r:id="rId32"/>
    <p:sldId id="521" r:id="rId33"/>
    <p:sldId id="484" r:id="rId34"/>
    <p:sldId id="624" r:id="rId35"/>
    <p:sldId id="634" r:id="rId36"/>
    <p:sldId id="657" r:id="rId37"/>
    <p:sldId id="625" r:id="rId38"/>
    <p:sldId id="578" r:id="rId39"/>
    <p:sldId id="611" r:id="rId40"/>
    <p:sldId id="610" r:id="rId41"/>
    <p:sldId id="612" r:id="rId42"/>
    <p:sldId id="626" r:id="rId43"/>
    <p:sldId id="668" r:id="rId44"/>
    <p:sldId id="669" r:id="rId45"/>
    <p:sldId id="628" r:id="rId46"/>
    <p:sldId id="629" r:id="rId47"/>
    <p:sldId id="630" r:id="rId48"/>
    <p:sldId id="631" r:id="rId49"/>
    <p:sldId id="632" r:id="rId50"/>
    <p:sldId id="620" r:id="rId51"/>
    <p:sldId id="615" r:id="rId52"/>
    <p:sldId id="658" r:id="rId53"/>
    <p:sldId id="621" r:id="rId54"/>
    <p:sldId id="572" r:id="rId55"/>
    <p:sldId id="558" r:id="rId56"/>
    <p:sldId id="467" r:id="rId57"/>
    <p:sldId id="663" r:id="rId58"/>
    <p:sldId id="469" r:id="rId59"/>
    <p:sldId id="480" r:id="rId60"/>
    <p:sldId id="534" r:id="rId61"/>
    <p:sldId id="533" r:id="rId62"/>
    <p:sldId id="523" r:id="rId63"/>
    <p:sldId id="581" r:id="rId64"/>
    <p:sldId id="584" r:id="rId65"/>
    <p:sldId id="583" r:id="rId66"/>
    <p:sldId id="585" r:id="rId67"/>
    <p:sldId id="586" r:id="rId68"/>
    <p:sldId id="652" r:id="rId69"/>
    <p:sldId id="653" r:id="rId70"/>
    <p:sldId id="654" r:id="rId71"/>
    <p:sldId id="655" r:id="rId72"/>
    <p:sldId id="656" r:id="rId73"/>
    <p:sldId id="614" r:id="rId74"/>
    <p:sldId id="602" r:id="rId75"/>
    <p:sldId id="659" r:id="rId76"/>
    <p:sldId id="591" r:id="rId77"/>
    <p:sldId id="592" r:id="rId78"/>
    <p:sldId id="593" r:id="rId79"/>
    <p:sldId id="594" r:id="rId80"/>
    <p:sldId id="595" r:id="rId81"/>
    <p:sldId id="596" r:id="rId82"/>
    <p:sldId id="597" r:id="rId83"/>
    <p:sldId id="598" r:id="rId84"/>
    <p:sldId id="490" r:id="rId85"/>
    <p:sldId id="599" r:id="rId86"/>
    <p:sldId id="613" r:id="rId87"/>
    <p:sldId id="664" r:id="rId88"/>
    <p:sldId id="665" r:id="rId89"/>
    <p:sldId id="600" r:id="rId90"/>
    <p:sldId id="666" r:id="rId91"/>
    <p:sldId id="482" r:id="rId92"/>
    <p:sldId id="478" r:id="rId93"/>
    <p:sldId id="450" r:id="rId94"/>
    <p:sldId id="454" r:id="rId95"/>
    <p:sldId id="444" r:id="rId96"/>
    <p:sldId id="452" r:id="rId97"/>
    <p:sldId id="455" r:id="rId98"/>
    <p:sldId id="453" r:id="rId99"/>
    <p:sldId id="463" r:id="rId100"/>
    <p:sldId id="471" r:id="rId101"/>
    <p:sldId id="476" r:id="rId102"/>
    <p:sldId id="464" r:id="rId103"/>
    <p:sldId id="456" r:id="rId104"/>
    <p:sldId id="443" r:id="rId105"/>
    <p:sldId id="636" r:id="rId106"/>
    <p:sldId id="637" r:id="rId107"/>
    <p:sldId id="638" r:id="rId108"/>
    <p:sldId id="639" r:id="rId109"/>
    <p:sldId id="640" r:id="rId110"/>
    <p:sldId id="641" r:id="rId111"/>
    <p:sldId id="642" r:id="rId112"/>
    <p:sldId id="643" r:id="rId113"/>
    <p:sldId id="644" r:id="rId114"/>
    <p:sldId id="645" r:id="rId115"/>
    <p:sldId id="646" r:id="rId116"/>
    <p:sldId id="647" r:id="rId117"/>
    <p:sldId id="648" r:id="rId118"/>
    <p:sldId id="649" r:id="rId119"/>
    <p:sldId id="650" r:id="rId120"/>
    <p:sldId id="651" r:id="rId121"/>
    <p:sldId id="609" r:id="rId122"/>
    <p:sldId id="442" r:id="rId123"/>
    <p:sldId id="427" r:id="rId124"/>
    <p:sldId id="458" r:id="rId125"/>
    <p:sldId id="428" r:id="rId126"/>
    <p:sldId id="373" r:id="rId127"/>
    <p:sldId id="358" r:id="rId128"/>
    <p:sldId id="359" r:id="rId129"/>
    <p:sldId id="360" r:id="rId130"/>
    <p:sldId id="361" r:id="rId131"/>
    <p:sldId id="363" r:id="rId132"/>
    <p:sldId id="364" r:id="rId133"/>
    <p:sldId id="365" r:id="rId134"/>
    <p:sldId id="366" r:id="rId135"/>
    <p:sldId id="367" r:id="rId136"/>
    <p:sldId id="447" r:id="rId137"/>
    <p:sldId id="448" r:id="rId138"/>
    <p:sldId id="449" r:id="rId139"/>
    <p:sldId id="339" r:id="rId140"/>
    <p:sldId id="344" r:id="rId141"/>
    <p:sldId id="565" r:id="rId142"/>
    <p:sldId id="566" r:id="rId143"/>
    <p:sldId id="567" r:id="rId144"/>
    <p:sldId id="568" r:id="rId145"/>
    <p:sldId id="569" r:id="rId146"/>
    <p:sldId id="570" r:id="rId147"/>
    <p:sldId id="571" r:id="rId148"/>
    <p:sldId id="549" r:id="rId149"/>
    <p:sldId id="345" r:id="rId150"/>
    <p:sldId id="350" r:id="rId151"/>
    <p:sldId id="352" r:id="rId152"/>
    <p:sldId id="343" r:id="rId153"/>
    <p:sldId id="342" r:id="rId154"/>
    <p:sldId id="341" r:id="rId155"/>
    <p:sldId id="354" r:id="rId156"/>
    <p:sldId id="353" r:id="rId157"/>
    <p:sldId id="357" r:id="rId158"/>
    <p:sldId id="356" r:id="rId159"/>
    <p:sldId id="355" r:id="rId160"/>
    <p:sldId id="337" r:id="rId161"/>
    <p:sldId id="389" r:id="rId162"/>
    <p:sldId id="429" r:id="rId163"/>
    <p:sldId id="408" r:id="rId164"/>
    <p:sldId id="409" r:id="rId165"/>
    <p:sldId id="399" r:id="rId166"/>
    <p:sldId id="395" r:id="rId167"/>
    <p:sldId id="394" r:id="rId168"/>
    <p:sldId id="393" r:id="rId169"/>
    <p:sldId id="396" r:id="rId170"/>
    <p:sldId id="397" r:id="rId171"/>
    <p:sldId id="400" r:id="rId172"/>
    <p:sldId id="401" r:id="rId173"/>
    <p:sldId id="398" r:id="rId174"/>
    <p:sldId id="402" r:id="rId175"/>
    <p:sldId id="403" r:id="rId176"/>
    <p:sldId id="405" r:id="rId177"/>
    <p:sldId id="404" r:id="rId178"/>
    <p:sldId id="406" r:id="rId179"/>
    <p:sldId id="407" r:id="rId180"/>
    <p:sldId id="410" r:id="rId181"/>
    <p:sldId id="415" r:id="rId182"/>
    <p:sldId id="414" r:id="rId183"/>
    <p:sldId id="413" r:id="rId184"/>
    <p:sldId id="412" r:id="rId185"/>
    <p:sldId id="411" r:id="rId186"/>
    <p:sldId id="418" r:id="rId187"/>
    <p:sldId id="417" r:id="rId188"/>
    <p:sldId id="416" r:id="rId189"/>
    <p:sldId id="419" r:id="rId190"/>
    <p:sldId id="420" r:id="rId191"/>
    <p:sldId id="421" r:id="rId192"/>
    <p:sldId id="423" r:id="rId193"/>
    <p:sldId id="422" r:id="rId194"/>
    <p:sldId id="391" r:id="rId195"/>
    <p:sldId id="390" r:id="rId196"/>
    <p:sldId id="379" r:id="rId197"/>
    <p:sldId id="380" r:id="rId198"/>
    <p:sldId id="382" r:id="rId199"/>
    <p:sldId id="384" r:id="rId200"/>
    <p:sldId id="381" r:id="rId201"/>
    <p:sldId id="383" r:id="rId202"/>
    <p:sldId id="387" r:id="rId203"/>
    <p:sldId id="385" r:id="rId204"/>
    <p:sldId id="386" r:id="rId205"/>
    <p:sldId id="271" r:id="rId206"/>
    <p:sldId id="325" r:id="rId207"/>
    <p:sldId id="351" r:id="rId208"/>
    <p:sldId id="327" r:id="rId209"/>
    <p:sldId id="330" r:id="rId210"/>
    <p:sldId id="377" r:id="rId211"/>
    <p:sldId id="376" r:id="rId212"/>
    <p:sldId id="378" r:id="rId213"/>
    <p:sldId id="326" r:id="rId214"/>
    <p:sldId id="371" r:id="rId215"/>
    <p:sldId id="372" r:id="rId216"/>
    <p:sldId id="329" r:id="rId217"/>
    <p:sldId id="375" r:id="rId218"/>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6BF"/>
    <a:srgbClr val="AE0E62"/>
    <a:srgbClr val="391981"/>
    <a:srgbClr val="00B0FF"/>
    <a:srgbClr val="2C8434"/>
    <a:srgbClr val="90AB5E"/>
    <a:srgbClr val="336FFA"/>
    <a:srgbClr val="00FFFC"/>
    <a:srgbClr val="00F3F0"/>
    <a:srgbClr val="00D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405" autoAdjust="0"/>
    <p:restoredTop sz="94660"/>
  </p:normalViewPr>
  <p:slideViewPr>
    <p:cSldViewPr snapToGrid="0" snapToObjects="1">
      <p:cViewPr varScale="1">
        <p:scale>
          <a:sx n="70" d="100"/>
          <a:sy n="70" d="100"/>
        </p:scale>
        <p:origin x="-320" y="-48"/>
      </p:cViewPr>
      <p:guideLst>
        <p:guide orient="horz" pos="215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4.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6" Type="http://schemas.openxmlformats.org/officeDocument/2006/relationships/slideMaster" Target="slideMasters/slideMaster5.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13" Type="http://schemas.openxmlformats.org/officeDocument/2006/relationships/slide" Target="slides/slide6.xml"/><Relationship Id="rId109" Type="http://schemas.openxmlformats.org/officeDocument/2006/relationships/slide" Target="slides/slide102.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6.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189" Type="http://schemas.openxmlformats.org/officeDocument/2006/relationships/slide" Target="slides/slide182.xml"/><Relationship Id="rId219" Type="http://schemas.openxmlformats.org/officeDocument/2006/relationships/notesMaster" Target="notesMasters/notesMaster1.xml"/><Relationship Id="rId3" Type="http://schemas.openxmlformats.org/officeDocument/2006/relationships/slideMaster" Target="slideMasters/slideMaster2.xml"/><Relationship Id="rId214" Type="http://schemas.openxmlformats.org/officeDocument/2006/relationships/slide" Target="slides/slide207.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95" Type="http://schemas.openxmlformats.org/officeDocument/2006/relationships/slide" Target="slides/slide188.xml"/><Relationship Id="rId209" Type="http://schemas.openxmlformats.org/officeDocument/2006/relationships/slide" Target="slides/slide202.xml"/><Relationship Id="rId190" Type="http://schemas.openxmlformats.org/officeDocument/2006/relationships/slide" Target="slides/slide183.xml"/><Relationship Id="rId204" Type="http://schemas.openxmlformats.org/officeDocument/2006/relationships/slide" Target="slides/slide197.xml"/><Relationship Id="rId220" Type="http://schemas.openxmlformats.org/officeDocument/2006/relationships/presProps" Target="presProp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3.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slide" Target="slides/slide203.xml"/><Relationship Id="rId215" Type="http://schemas.openxmlformats.org/officeDocument/2006/relationships/slide" Target="slides/slide208.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viewProps" Target="viewProps.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222" Type="http://schemas.openxmlformats.org/officeDocument/2006/relationships/theme" Target="theme/theme1.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customXml" Target="../customXml/item1.xml"/><Relationship Id="rId212" Type="http://schemas.openxmlformats.org/officeDocument/2006/relationships/slide" Target="slides/slide205.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223" Type="http://schemas.openxmlformats.org/officeDocument/2006/relationships/tableStyles" Target="tableStyles.xml"/><Relationship Id="rId18" Type="http://schemas.openxmlformats.org/officeDocument/2006/relationships/slide" Target="slides/slide11.xml"/><Relationship Id="rId39" Type="http://schemas.openxmlformats.org/officeDocument/2006/relationships/slide" Target="slides/slide32.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 Type="http://schemas.openxmlformats.org/officeDocument/2006/relationships/slideMaster" Target="slideMasters/slideMaster1.xml"/><Relationship Id="rId29" Type="http://schemas.openxmlformats.org/officeDocument/2006/relationships/slide" Target="slides/slide22.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1475A5-8CB7-41D5-B6C1-7C4DAAAC11E5}" type="datetimeFigureOut">
              <a:rPr lang="en-GB" smtClean="0"/>
              <a:t>30/01/2015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F5D8472-7C19-480B-B42C-DE8105A671B2}" type="slidenum">
              <a:rPr lang="en-GB" smtClean="0"/>
              <a:t>‹#›</a:t>
            </a:fld>
            <a:endParaRPr lang="en-GB"/>
          </a:p>
        </p:txBody>
      </p:sp>
    </p:spTree>
    <p:extLst>
      <p:ext uri="{BB962C8B-B14F-4D97-AF65-F5344CB8AC3E}">
        <p14:creationId xmlns:p14="http://schemas.microsoft.com/office/powerpoint/2010/main" val="326047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19</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5FB8DE5-9B96-4270-89DB-103416A72A94}" type="slidenum">
              <a:rPr lang="en-GB" altLang="en-US">
                <a:solidFill>
                  <a:prstClr val="black"/>
                </a:solidFill>
                <a:latin typeface="Arial" charset="0"/>
              </a:rPr>
              <a:pPr eaLnBrk="1" hangingPunct="1"/>
              <a:t>129</a:t>
            </a:fld>
            <a:endParaRPr lang="en-GB" altLang="en-US">
              <a:solidFill>
                <a:prstClr val="black"/>
              </a:solidFill>
              <a:latin typeface="Arial" charset="0"/>
            </a:endParaRPr>
          </a:p>
        </p:txBody>
      </p:sp>
      <p:sp>
        <p:nvSpPr>
          <p:cNvPr id="79875" name="Rectangle 2"/>
          <p:cNvSpPr>
            <a:spLocks noGrp="1" noRot="1" noChangeAspect="1" noChangeArrowheads="1" noTextEdit="1"/>
          </p:cNvSpPr>
          <p:nvPr>
            <p:ph type="sldImg"/>
          </p:nvPr>
        </p:nvSpPr>
        <p:spPr>
          <a:xfrm>
            <a:off x="917575" y="744538"/>
            <a:ext cx="4962525" cy="3722687"/>
          </a:xfrm>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121</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122</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123</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124</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125</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126</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127</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A3F4A-9F5A-4ED1-B02D-73AEB1E2FA04}" type="slidenum">
              <a:rPr lang="en-GB" altLang="en-US">
                <a:solidFill>
                  <a:prstClr val="black"/>
                </a:solidFill>
              </a:rPr>
              <a:pPr/>
              <a:t>128</a:t>
            </a:fld>
            <a:endParaRPr lang="en-GB" altLang="en-US">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0BF4A85-B5D8-4C5F-B5AD-28ABBF307C33}" type="datetime1">
              <a:rPr lang="en-US"/>
              <a:pPr/>
              <a:t>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04079C-FE85-4EA2-8E9A-0B0426AAA5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92A842A-D3D8-4CE7-AA68-5AB8968BDE14}" type="datetime1">
              <a:rPr lang="en-US"/>
              <a:pPr/>
              <a:t>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B38952C-40D6-4971-B620-107CDE7F870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2ED31BA-F18E-474C-ADD9-A4F6D1C99AA4}" type="datetime1">
              <a:rPr lang="en-US"/>
              <a:pPr/>
              <a:t>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860DDBA-925D-486A-B5F7-7946269F2E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66128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8246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400645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245163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18105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35365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32335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3759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5FC1F6-21F9-46C6-82DF-BD1ABA182524}" type="datetime1">
              <a:rPr lang="en-US"/>
              <a:pPr/>
              <a:t>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64166EE-DC0C-4390-8A05-88BA7593FCE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91691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65279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44638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hade val="50000"/>
                </a:srgbClr>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hade val="50000"/>
                </a:srgbClr>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dirty="0">
              <a:solidFill>
                <a:srgbClr val="000000">
                  <a:shade val="50000"/>
                </a:srgbClr>
              </a:solidFill>
              <a:latin typeface="Calibri"/>
            </a:endParaRPr>
          </a:p>
        </p:txBody>
      </p:sp>
    </p:spTree>
    <p:extLst>
      <p:ext uri="{BB962C8B-B14F-4D97-AF65-F5344CB8AC3E}">
        <p14:creationId xmlns:p14="http://schemas.microsoft.com/office/powerpoint/2010/main" val="294184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1/30/2015</a:t>
            </a:fld>
            <a:endParaRPr lang="en-US">
              <a:solidFill>
                <a:srgbClr val="000000">
                  <a:shade val="50000"/>
                </a:srgbClr>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hade val="50000"/>
                </a:srgbClr>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dirty="0">
              <a:solidFill>
                <a:srgbClr val="000000">
                  <a:shade val="50000"/>
                </a:srgbClr>
              </a:solidFill>
              <a:latin typeface="Calibri"/>
            </a:endParaRPr>
          </a:p>
        </p:txBody>
      </p:sp>
    </p:spTree>
    <p:extLst>
      <p:ext uri="{BB962C8B-B14F-4D97-AF65-F5344CB8AC3E}">
        <p14:creationId xmlns:p14="http://schemas.microsoft.com/office/powerpoint/2010/main" val="3717829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1/30/2015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16638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1/30/2015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00688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1/30/2015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10171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273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149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4F90825-EC70-4740-9C36-CBF24AB153EE}" type="datetime1">
              <a:rPr lang="en-US"/>
              <a:pPr/>
              <a:t>1/30/2015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2AEA8F-ADE3-41AA-A46A-B67CBAFE6608}"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77646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020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08667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29961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1729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63140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auto">
              <a:spcBef>
                <a:spcPts val="0"/>
              </a:spcBef>
              <a:spcAft>
                <a:spcPts val="0"/>
              </a:spcAft>
            </a:pPr>
            <a:fld id="{0EAB0777-4C60-462E-A92C-CDAFD498799C}" type="datetimeFigureOut">
              <a:rPr lang="en-US" smtClean="0">
                <a:solidFill>
                  <a:srgbClr val="04617B">
                    <a:shade val="90000"/>
                  </a:srgbClr>
                </a:solidFill>
                <a:latin typeface="Constantia"/>
              </a:rPr>
              <a:pPr defTabSz="914400" fontAlgn="auto">
                <a:spcBef>
                  <a:spcPts val="0"/>
                </a:spcBef>
                <a:spcAft>
                  <a:spcPts val="0"/>
                </a:spcAft>
              </a:pPr>
              <a:t>1/30/2015</a:t>
            </a:fld>
            <a:endParaRPr lang="en-US">
              <a:solidFill>
                <a:srgbClr val="04617B">
                  <a:shade val="90000"/>
                </a:srgbClr>
              </a:solidFill>
              <a:latin typeface="Constantia"/>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pPr defTabSz="914400" fontAlgn="auto">
              <a:spcBef>
                <a:spcPts val="0"/>
              </a:spcBef>
              <a:spcAft>
                <a:spcPts val="0"/>
              </a:spcAft>
            </a:pPr>
            <a:fld id="{59DE6EB8-52AB-45EA-A660-3E1EBFA72987}" type="slidenum">
              <a:rPr lang="en-US" smtClean="0">
                <a:solidFill>
                  <a:srgbClr val="04617B">
                    <a:shade val="90000"/>
                  </a:srgbClr>
                </a:solidFill>
                <a:latin typeface="Constantia"/>
              </a:rPr>
              <a:pPr defTabSz="914400" fontAlgn="auto">
                <a:spcBef>
                  <a:spcPts val="0"/>
                </a:spcBef>
                <a:spcAft>
                  <a:spcPts val="0"/>
                </a:spcAft>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10683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auto">
              <a:spcBef>
                <a:spcPts val="0"/>
              </a:spcBef>
              <a:spcAft>
                <a:spcPts val="0"/>
              </a:spcAft>
            </a:pPr>
            <a:fld id="{0EAB0777-4C60-462E-A92C-CDAFD498799C}" type="datetimeFigureOut">
              <a:rPr lang="en-US" smtClean="0">
                <a:solidFill>
                  <a:srgbClr val="04617B">
                    <a:shade val="90000"/>
                  </a:srgbClr>
                </a:solidFill>
                <a:latin typeface="Constantia"/>
              </a:rPr>
              <a:pPr defTabSz="914400" fontAlgn="auto">
                <a:spcBef>
                  <a:spcPts val="0"/>
                </a:spcBef>
                <a:spcAft>
                  <a:spcPts val="0"/>
                </a:spcAft>
              </a:pPr>
              <a:t>1/30/2015</a:t>
            </a:fld>
            <a:endParaRPr lang="en-US">
              <a:solidFill>
                <a:srgbClr val="04617B">
                  <a:shade val="90000"/>
                </a:srgbClr>
              </a:solidFill>
              <a:latin typeface="Constantia"/>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pPr defTabSz="914400" fontAlgn="auto">
              <a:spcBef>
                <a:spcPts val="0"/>
              </a:spcBef>
              <a:spcAft>
                <a:spcPts val="0"/>
              </a:spcAft>
            </a:pPr>
            <a:fld id="{59DE6EB8-52AB-45EA-A660-3E1EBFA72987}" type="slidenum">
              <a:rPr lang="en-US" smtClean="0">
                <a:solidFill>
                  <a:srgbClr val="04617B">
                    <a:shade val="90000"/>
                  </a:srgbClr>
                </a:solidFill>
                <a:latin typeface="Constantia"/>
              </a:rPr>
              <a:pPr defTabSz="914400" fontAlgn="auto">
                <a:spcBef>
                  <a:spcPts val="0"/>
                </a:spcBef>
                <a:spcAft>
                  <a:spcPts val="0"/>
                </a:spcAft>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801164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0BF4A85-B5D8-4C5F-B5AD-28ABBF307C33}" type="datetime1">
              <a:rPr lang="en-US">
                <a:solidFill>
                  <a:prstClr val="black"/>
                </a:solidFill>
              </a:rPr>
              <a:pPr/>
              <a:t>1/30/2015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04079C-FE85-4EA2-8E9A-0B0426AAA54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0299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5FC1F6-21F9-46C6-82DF-BD1ABA182524}" type="datetime1">
              <a:rPr lang="en-US">
                <a:solidFill>
                  <a:prstClr val="black"/>
                </a:solidFill>
              </a:rPr>
              <a:pPr/>
              <a:t>1/30/2015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64166EE-DC0C-4390-8A05-88BA7593FCE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6877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17E147-A361-4A09-975A-2D2524FF488C}" type="datetime1">
              <a:rPr lang="en-US"/>
              <a:pPr/>
              <a:t>1/30/2015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AD478E5-E718-4ECC-918D-0D55125F1C34}"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4F90825-EC70-4740-9C36-CBF24AB153EE}" type="datetime1">
              <a:rPr lang="en-US">
                <a:solidFill>
                  <a:prstClr val="black"/>
                </a:solidFill>
              </a:rPr>
              <a:pPr/>
              <a:t>1/30/2015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2AEA8F-ADE3-41AA-A46A-B67CBAFE660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884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17E147-A361-4A09-975A-2D2524FF488C}" type="datetime1">
              <a:rPr lang="en-US">
                <a:solidFill>
                  <a:prstClr val="black"/>
                </a:solidFill>
              </a:rPr>
              <a:pPr/>
              <a:t>1/30/2015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AD478E5-E718-4ECC-918D-0D55125F1C3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2441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8700EC2-30D7-4812-9E17-08755DDDFF33}" type="datetime1">
              <a:rPr lang="en-US">
                <a:solidFill>
                  <a:prstClr val="black"/>
                </a:solidFill>
              </a:rPr>
              <a:pPr/>
              <a:t>1/30/2015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C256400-08F3-479F-A69B-432633871B0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7089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3F70058-933A-4CF4-8311-E2E41AE8F390}" type="datetime1">
              <a:rPr lang="en-US">
                <a:solidFill>
                  <a:prstClr val="black"/>
                </a:solidFill>
              </a:rPr>
              <a:pPr/>
              <a:t>1/30/2015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3E930C-81E3-4992-A393-7501B80CE0E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7341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F3500AC-90C2-4D0B-981C-470338E8177A}" type="datetime1">
              <a:rPr lang="en-US">
                <a:solidFill>
                  <a:prstClr val="black"/>
                </a:solidFill>
              </a:rPr>
              <a:pPr/>
              <a:t>1/30/2015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B15BBF2-F61F-4913-A90E-489FDBEBEF1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0802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882F4E9-2881-488A-AAA6-1B09780524E4}" type="datetime1">
              <a:rPr lang="en-US">
                <a:solidFill>
                  <a:prstClr val="black"/>
                </a:solidFill>
              </a:rPr>
              <a:pPr/>
              <a:t>1/30/2015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F9200D-E54A-4971-9E20-FADEBF01191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216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50D47B6-A135-40D5-9A8F-C5FF40116782}" type="datetime1">
              <a:rPr lang="en-US">
                <a:solidFill>
                  <a:prstClr val="black"/>
                </a:solidFill>
              </a:rPr>
              <a:pPr/>
              <a:t>1/30/2015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9DCC66D-96A4-481D-B21A-49908705072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1254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92A842A-D3D8-4CE7-AA68-5AB8968BDE14}" type="datetime1">
              <a:rPr lang="en-US">
                <a:solidFill>
                  <a:prstClr val="black"/>
                </a:solidFill>
              </a:rPr>
              <a:pPr/>
              <a:t>1/30/2015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B38952C-40D6-4971-B620-107CDE7F870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014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2ED31BA-F18E-474C-ADD9-A4F6D1C99AA4}" type="datetime1">
              <a:rPr lang="en-US">
                <a:solidFill>
                  <a:prstClr val="black"/>
                </a:solidFill>
              </a:rPr>
              <a:pPr/>
              <a:t>1/30/2015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860DDBA-925D-486A-B5F7-7946269F2E1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6321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1/30/2015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27052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8700EC2-30D7-4812-9E17-08755DDDFF33}" type="datetime1">
              <a:rPr lang="en-US"/>
              <a:pPr/>
              <a:t>1/30/2015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C256400-08F3-479F-A69B-432633871B07}"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1/30/2015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00537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1/30/2015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56771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302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5326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22174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51855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4896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87459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26717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1/30/2015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652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3F70058-933A-4CF4-8311-E2E41AE8F390}" type="datetime1">
              <a:rPr lang="en-US"/>
              <a:pPr/>
              <a:t>1/30/2015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3E930C-81E3-4992-A393-7501B80CE0E8}"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auto">
              <a:spcBef>
                <a:spcPts val="0"/>
              </a:spcBef>
              <a:spcAft>
                <a:spcPts val="0"/>
              </a:spcAft>
            </a:pPr>
            <a:fld id="{0EAB0777-4C60-462E-A92C-CDAFD498799C}" type="datetimeFigureOut">
              <a:rPr lang="en-US" smtClean="0">
                <a:solidFill>
                  <a:srgbClr val="04617B">
                    <a:shade val="90000"/>
                  </a:srgbClr>
                </a:solidFill>
                <a:latin typeface="Constantia"/>
              </a:rPr>
              <a:pPr defTabSz="914400" fontAlgn="auto">
                <a:spcBef>
                  <a:spcPts val="0"/>
                </a:spcBef>
                <a:spcAft>
                  <a:spcPts val="0"/>
                </a:spcAft>
              </a:pPr>
              <a:t>1/30/2015</a:t>
            </a:fld>
            <a:endParaRPr lang="en-US">
              <a:solidFill>
                <a:srgbClr val="04617B">
                  <a:shade val="90000"/>
                </a:srgbClr>
              </a:solidFill>
              <a:latin typeface="Constantia"/>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pPr defTabSz="914400" fontAlgn="auto">
              <a:spcBef>
                <a:spcPts val="0"/>
              </a:spcBef>
              <a:spcAft>
                <a:spcPts val="0"/>
              </a:spcAft>
            </a:pPr>
            <a:fld id="{59DE6EB8-52AB-45EA-A660-3E1EBFA72987}" type="slidenum">
              <a:rPr lang="en-US" smtClean="0">
                <a:solidFill>
                  <a:srgbClr val="04617B">
                    <a:shade val="90000"/>
                  </a:srgbClr>
                </a:solidFill>
                <a:latin typeface="Constantia"/>
              </a:rPr>
              <a:pPr defTabSz="914400" fontAlgn="auto">
                <a:spcBef>
                  <a:spcPts val="0"/>
                </a:spcBef>
                <a:spcAft>
                  <a:spcPts val="0"/>
                </a:spcAft>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748623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auto">
              <a:spcBef>
                <a:spcPts val="0"/>
              </a:spcBef>
              <a:spcAft>
                <a:spcPts val="0"/>
              </a:spcAft>
            </a:pPr>
            <a:fld id="{0EAB0777-4C60-462E-A92C-CDAFD498799C}" type="datetimeFigureOut">
              <a:rPr lang="en-US" smtClean="0">
                <a:solidFill>
                  <a:srgbClr val="04617B">
                    <a:shade val="90000"/>
                  </a:srgbClr>
                </a:solidFill>
                <a:latin typeface="Constantia"/>
              </a:rPr>
              <a:pPr defTabSz="914400" fontAlgn="auto">
                <a:spcBef>
                  <a:spcPts val="0"/>
                </a:spcBef>
                <a:spcAft>
                  <a:spcPts val="0"/>
                </a:spcAft>
              </a:pPr>
              <a:t>1/30/2015</a:t>
            </a:fld>
            <a:endParaRPr lang="en-US">
              <a:solidFill>
                <a:srgbClr val="04617B">
                  <a:shade val="90000"/>
                </a:srgbClr>
              </a:solidFill>
              <a:latin typeface="Constantia"/>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pPr defTabSz="914400" fontAlgn="auto">
              <a:spcBef>
                <a:spcPts val="0"/>
              </a:spcBef>
              <a:spcAft>
                <a:spcPts val="0"/>
              </a:spcAft>
            </a:pPr>
            <a:fld id="{59DE6EB8-52AB-45EA-A660-3E1EBFA72987}" type="slidenum">
              <a:rPr lang="en-US" smtClean="0">
                <a:solidFill>
                  <a:srgbClr val="04617B">
                    <a:shade val="90000"/>
                  </a:srgbClr>
                </a:solidFill>
                <a:latin typeface="Constantia"/>
              </a:rPr>
              <a:pPr defTabSz="914400" fontAlgn="auto">
                <a:spcBef>
                  <a:spcPts val="0"/>
                </a:spcBef>
                <a:spcAft>
                  <a:spcPts val="0"/>
                </a:spcAft>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311099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8750"/>
            <a:ext cx="8229600" cy="125888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GB" altLang="en-US">
              <a:solidFill>
                <a:prstClr val="black">
                  <a:tint val="75000"/>
                </a:prstClr>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GB" altLang="en-US">
              <a:solidFill>
                <a:prstClr val="black">
                  <a:tint val="75000"/>
                </a:prstClr>
              </a:solidFill>
            </a:endParaRP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A0993A35-E63C-4952-93B1-9B0EB6D8DCE0}" type="slidenum">
              <a:rPr lang="en-GB" altLang="en-US">
                <a:solidFill>
                  <a:prstClr val="black">
                    <a:tint val="75000"/>
                  </a:prstClr>
                </a:solidFill>
              </a:rPr>
              <a:pPr/>
              <a:t>‹#›</a:t>
            </a:fld>
            <a:endParaRPr lang="en-GB" altLang="en-US">
              <a:solidFill>
                <a:prstClr val="black">
                  <a:tint val="75000"/>
                </a:prstClr>
              </a:solidFill>
            </a:endParaRPr>
          </a:p>
        </p:txBody>
      </p:sp>
    </p:spTree>
    <p:extLst>
      <p:ext uri="{BB962C8B-B14F-4D97-AF65-F5344CB8AC3E}">
        <p14:creationId xmlns:p14="http://schemas.microsoft.com/office/powerpoint/2010/main" val="17932134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5013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8688"/>
          </a:xfrm>
        </p:spPr>
        <p:txBody>
          <a:bodyPr>
            <a:noAutofit/>
          </a:bodyPr>
          <a:lstStyle>
            <a:lvl1pPr>
              <a:defRPr sz="5400" baseline="0">
                <a:effectLst>
                  <a:outerShdw blurRad="38100" dist="38100" dir="2700000" algn="tl">
                    <a:srgbClr val="000000"/>
                  </a:outerShdw>
                </a:effectLst>
              </a:defRPr>
            </a:lvl1pPr>
          </a:lstStyle>
          <a:p>
            <a:endParaRPr kumimoji="0" lang="en-US" dirty="0"/>
          </a:p>
        </p:txBody>
      </p:sp>
    </p:spTree>
    <p:extLst>
      <p:ext uri="{BB962C8B-B14F-4D97-AF65-F5344CB8AC3E}">
        <p14:creationId xmlns:p14="http://schemas.microsoft.com/office/powerpoint/2010/main" val="21706339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8688"/>
          </a:xfrm>
        </p:spPr>
        <p:txBody>
          <a:bodyPr>
            <a:noAutofit/>
          </a:bodyPr>
          <a:lstStyle>
            <a:lvl1pPr>
              <a:defRPr sz="5400" baseline="0">
                <a:effectLst>
                  <a:outerShdw blurRad="38100" dist="38100" dir="2700000" algn="tl">
                    <a:srgbClr val="000000"/>
                  </a:outerShdw>
                </a:effectLst>
              </a:defRPr>
            </a:lvl1pPr>
          </a:lstStyle>
          <a:p>
            <a:endParaRPr kumimoji="0" lang="en-US" dirty="0"/>
          </a:p>
        </p:txBody>
      </p:sp>
    </p:spTree>
    <p:extLst>
      <p:ext uri="{BB962C8B-B14F-4D97-AF65-F5344CB8AC3E}">
        <p14:creationId xmlns:p14="http://schemas.microsoft.com/office/powerpoint/2010/main" val="760316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8688"/>
          </a:xfrm>
        </p:spPr>
        <p:txBody>
          <a:bodyPr>
            <a:noAutofit/>
          </a:bodyPr>
          <a:lstStyle>
            <a:lvl1pPr>
              <a:defRPr sz="5400" baseline="0">
                <a:effectLst>
                  <a:outerShdw blurRad="38100" dist="38100" dir="2700000" algn="tl">
                    <a:srgbClr val="000000"/>
                  </a:outerShdw>
                </a:effectLst>
              </a:defRPr>
            </a:lvl1pPr>
          </a:lstStyle>
          <a:p>
            <a:endParaRPr kumimoji="0" lang="en-US" dirty="0"/>
          </a:p>
        </p:txBody>
      </p:sp>
    </p:spTree>
    <p:extLst>
      <p:ext uri="{BB962C8B-B14F-4D97-AF65-F5344CB8AC3E}">
        <p14:creationId xmlns:p14="http://schemas.microsoft.com/office/powerpoint/2010/main" val="3737242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0BF4A85-B5D8-4C5F-B5AD-28ABBF307C33}" type="datetime1">
              <a:rPr lang="en-US">
                <a:solidFill>
                  <a:prstClr val="black"/>
                </a:solidFill>
              </a:rPr>
              <a:pPr/>
              <a:t>1/30/2015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04079C-FE85-4EA2-8E9A-0B0426AAA54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9103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5FC1F6-21F9-46C6-82DF-BD1ABA182524}" type="datetime1">
              <a:rPr lang="en-US">
                <a:solidFill>
                  <a:prstClr val="black"/>
                </a:solidFill>
              </a:rPr>
              <a:pPr/>
              <a:t>1/30/2015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64166EE-DC0C-4390-8A05-88BA7593FCE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5536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4F90825-EC70-4740-9C36-CBF24AB153EE}" type="datetime1">
              <a:rPr lang="en-US">
                <a:solidFill>
                  <a:prstClr val="black"/>
                </a:solidFill>
              </a:rPr>
              <a:pPr/>
              <a:t>1/30/2015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2AEA8F-ADE3-41AA-A46A-B67CBAFE660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888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F3500AC-90C2-4D0B-981C-470338E8177A}" type="datetime1">
              <a:rPr lang="en-US"/>
              <a:pPr/>
              <a:t>1/30/2015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B15BBF2-F61F-4913-A90E-489FDBEBEF16}"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17E147-A361-4A09-975A-2D2524FF488C}" type="datetime1">
              <a:rPr lang="en-US">
                <a:solidFill>
                  <a:prstClr val="black"/>
                </a:solidFill>
              </a:rPr>
              <a:pPr/>
              <a:t>1/30/2015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AD478E5-E718-4ECC-918D-0D55125F1C3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32531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8700EC2-30D7-4812-9E17-08755DDDFF33}" type="datetime1">
              <a:rPr lang="en-US">
                <a:solidFill>
                  <a:prstClr val="black"/>
                </a:solidFill>
              </a:rPr>
              <a:pPr/>
              <a:t>1/30/2015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C256400-08F3-479F-A69B-432633871B0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7034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3F70058-933A-4CF4-8311-E2E41AE8F390}" type="datetime1">
              <a:rPr lang="en-US">
                <a:solidFill>
                  <a:prstClr val="black"/>
                </a:solidFill>
              </a:rPr>
              <a:pPr/>
              <a:t>1/30/2015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3E930C-81E3-4992-A393-7501B80CE0E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5562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F3500AC-90C2-4D0B-981C-470338E8177A}" type="datetime1">
              <a:rPr lang="en-US">
                <a:solidFill>
                  <a:prstClr val="black"/>
                </a:solidFill>
              </a:rPr>
              <a:pPr/>
              <a:t>1/30/2015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B15BBF2-F61F-4913-A90E-489FDBEBEF1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508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882F4E9-2881-488A-AAA6-1B09780524E4}" type="datetime1">
              <a:rPr lang="en-US">
                <a:solidFill>
                  <a:prstClr val="black"/>
                </a:solidFill>
              </a:rPr>
              <a:pPr/>
              <a:t>1/30/2015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F9200D-E54A-4971-9E20-FADEBF01191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4032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50D47B6-A135-40D5-9A8F-C5FF40116782}" type="datetime1">
              <a:rPr lang="en-US">
                <a:solidFill>
                  <a:prstClr val="black"/>
                </a:solidFill>
              </a:rPr>
              <a:pPr/>
              <a:t>1/30/2015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9DCC66D-96A4-481D-B21A-49908705072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5320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92A842A-D3D8-4CE7-AA68-5AB8968BDE14}" type="datetime1">
              <a:rPr lang="en-US">
                <a:solidFill>
                  <a:prstClr val="black"/>
                </a:solidFill>
              </a:rPr>
              <a:pPr/>
              <a:t>1/30/2015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B38952C-40D6-4971-B620-107CDE7F870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6661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2ED31BA-F18E-474C-ADD9-A4F6D1C99AA4}" type="datetime1">
              <a:rPr lang="en-US">
                <a:solidFill>
                  <a:prstClr val="black"/>
                </a:solidFill>
              </a:rPr>
              <a:pPr/>
              <a:t>1/30/2015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860DDBA-925D-486A-B5F7-7946269F2E1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487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882F4E9-2881-488A-AAA6-1B09780524E4}" type="datetime1">
              <a:rPr lang="en-US"/>
              <a:pPr/>
              <a:t>1/30/2015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F9200D-E54A-4971-9E20-FADEBF0119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50D47B6-A135-40D5-9A8F-C5FF40116782}" type="datetime1">
              <a:rPr lang="en-US"/>
              <a:pPr/>
              <a:t>1/30/2015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9DCC66D-96A4-481D-B21A-4990870507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jp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4767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82355424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274638"/>
            <a:ext cx="8784976" cy="994122"/>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0" y="1484784"/>
            <a:ext cx="9144000" cy="5373216"/>
          </a:xfrm>
          <a:prstGeom prst="rect">
            <a:avLst/>
          </a:prstGeom>
        </p:spPr>
        <p:txBody>
          <a:bodyPr vert="horz" lIns="7200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7C9EF-435C-4BA5-8190-6ABB42CE9159}" type="datetimeFigureOut">
              <a:rPr lang="en-GB" smtClean="0">
                <a:solidFill>
                  <a:prstClr val="black">
                    <a:tint val="75000"/>
                  </a:prstClr>
                </a:solidFill>
              </a:rPr>
              <a:pPr/>
              <a:t>30/01/2015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AC96D-87EA-41E5-BA9D-AE76A273EF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428901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ctr" defTabSz="914400" rtl="0" eaLnBrk="1" latinLnBrk="0" hangingPunct="1">
        <a:spcBef>
          <a:spcPct val="0"/>
        </a:spcBef>
        <a:buNone/>
        <a:defRPr sz="5400" kern="1200">
          <a:solidFill>
            <a:srgbClr val="FFFF00"/>
          </a:solidFill>
          <a:latin typeface="+mj-lt"/>
          <a:ea typeface="+mj-ea"/>
          <a:cs typeface="+mj-cs"/>
        </a:defRPr>
      </a:lvl1pPr>
    </p:titleStyle>
    <p:bodyStyle>
      <a:lvl1pPr marL="571500" indent="-571500" algn="l" defTabSz="914400" rtl="0" eaLnBrk="1" latinLnBrk="0" hangingPunct="1">
        <a:spcBef>
          <a:spcPct val="20000"/>
        </a:spcBef>
        <a:buClr>
          <a:srgbClr val="FFFF00"/>
        </a:buClr>
        <a:buSzPct val="120000"/>
        <a:buFont typeface="Arial" pitchFamily="34" charset="0"/>
        <a:buChar char="•"/>
        <a:defRPr sz="36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4767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9498863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274638"/>
            <a:ext cx="8784976" cy="994122"/>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0" y="1484784"/>
            <a:ext cx="9144000" cy="5373216"/>
          </a:xfrm>
          <a:prstGeom prst="rect">
            <a:avLst/>
          </a:prstGeom>
        </p:spPr>
        <p:txBody>
          <a:bodyPr vert="horz" lIns="7200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7C9EF-435C-4BA5-8190-6ABB42CE9159}" type="datetimeFigureOut">
              <a:rPr lang="en-GB" smtClean="0">
                <a:solidFill>
                  <a:prstClr val="black">
                    <a:tint val="75000"/>
                  </a:prstClr>
                </a:solidFill>
              </a:rPr>
              <a:pPr/>
              <a:t>30/01/2015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AC96D-87EA-41E5-BA9D-AE76A273EF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999387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Lst>
  <p:txStyles>
    <p:titleStyle>
      <a:lvl1pPr algn="ctr" defTabSz="914400" rtl="0" eaLnBrk="1" latinLnBrk="0" hangingPunct="1">
        <a:spcBef>
          <a:spcPct val="0"/>
        </a:spcBef>
        <a:buNone/>
        <a:defRPr sz="5400" kern="1200">
          <a:solidFill>
            <a:srgbClr val="FFFF00"/>
          </a:solidFill>
          <a:latin typeface="+mj-lt"/>
          <a:ea typeface="+mj-ea"/>
          <a:cs typeface="+mj-cs"/>
        </a:defRPr>
      </a:lvl1pPr>
    </p:titleStyle>
    <p:bodyStyle>
      <a:lvl1pPr marL="571500" indent="-571500" algn="l" defTabSz="914400" rtl="0" eaLnBrk="1" latinLnBrk="0" hangingPunct="1">
        <a:spcBef>
          <a:spcPct val="20000"/>
        </a:spcBef>
        <a:buClr>
          <a:srgbClr val="FFFF00"/>
        </a:buClr>
        <a:buSzPct val="120000"/>
        <a:buFont typeface="Arial" pitchFamily="34" charset="0"/>
        <a:buChar char="•"/>
        <a:defRPr sz="36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4767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379170694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hyperlink" Target="../Preparation/Journey%20Maps.pptx" TargetMode="Externa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Preparation/Journey%20Maps.pptx"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706693"/>
          </a:xfrm>
        </p:spPr>
        <p:txBody>
          <a:bodyPr>
            <a:noAutofit/>
          </a:bodyPr>
          <a:lstStyle/>
          <a:p>
            <a:r>
              <a:rPr lang="en-GB" dirty="0" smtClean="0">
                <a:effectLst>
                  <a:outerShdw blurRad="38100" dist="38100" dir="2700000" algn="tl">
                    <a:srgbClr val="000000"/>
                  </a:outerShdw>
                </a:effectLst>
              </a:rPr>
              <a:t>Engaging God</a:t>
            </a:r>
            <a:endParaRPr lang="en-GB" dirty="0"/>
          </a:p>
        </p:txBody>
      </p:sp>
      <p:sp>
        <p:nvSpPr>
          <p:cNvPr id="3" name="Content Placeholder 2"/>
          <p:cNvSpPr>
            <a:spLocks noGrp="1"/>
          </p:cNvSpPr>
          <p:nvPr>
            <p:ph idx="1"/>
          </p:nvPr>
        </p:nvSpPr>
        <p:spPr>
          <a:xfrm>
            <a:off x="0" y="980728"/>
            <a:ext cx="9144000" cy="5877272"/>
          </a:xfrm>
        </p:spPr>
        <p:txBody>
          <a:bodyPr>
            <a:normAutofit lnSpcReduction="10000"/>
          </a:bodyPr>
          <a:lstStyle/>
          <a:p>
            <a:r>
              <a:rPr lang="en-GB" sz="4800" dirty="0" smtClean="0"/>
              <a:t>We are on a journey or an adventure together discovering how to engage the spiritual realms</a:t>
            </a:r>
          </a:p>
          <a:p>
            <a:r>
              <a:rPr lang="en-GB" sz="4800" dirty="0" smtClean="0"/>
              <a:t>Discovering the realms within us, around us and the heavenly realms</a:t>
            </a:r>
          </a:p>
          <a:p>
            <a:r>
              <a:rPr lang="en-GB" sz="4800" dirty="0"/>
              <a:t>W</a:t>
            </a:r>
            <a:r>
              <a:rPr lang="en-GB" sz="4800" dirty="0" smtClean="0"/>
              <a:t>e </a:t>
            </a:r>
            <a:r>
              <a:rPr lang="en-GB" sz="4800" dirty="0" smtClean="0"/>
              <a:t>are going to </a:t>
            </a:r>
            <a:r>
              <a:rPr lang="en-GB" sz="4800" dirty="0" smtClean="0"/>
              <a:t>follow the pathway of relationship and responsibility </a:t>
            </a:r>
            <a:endParaRPr lang="en-GB" sz="4800" dirty="0" smtClean="0"/>
          </a:p>
        </p:txBody>
      </p:sp>
    </p:spTree>
    <p:extLst>
      <p:ext uri="{BB962C8B-B14F-4D97-AF65-F5344CB8AC3E}">
        <p14:creationId xmlns:p14="http://schemas.microsoft.com/office/powerpoint/2010/main" val="2894952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When </a:t>
            </a:r>
            <a:r>
              <a:rPr lang="en-GB" sz="4400" dirty="0"/>
              <a:t>we begin to see </a:t>
            </a:r>
            <a:r>
              <a:rPr lang="en-GB" sz="4400" dirty="0" smtClean="0"/>
              <a:t>our </a:t>
            </a:r>
            <a:r>
              <a:rPr lang="en-GB" sz="4400" dirty="0"/>
              <a:t>true image </a:t>
            </a:r>
            <a:r>
              <a:rPr lang="en-GB" sz="4400" dirty="0" smtClean="0"/>
              <a:t>restored the </a:t>
            </a:r>
            <a:r>
              <a:rPr lang="en-GB" sz="4400" dirty="0"/>
              <a:t>divine nature functioning </a:t>
            </a:r>
            <a:r>
              <a:rPr lang="en-GB" sz="4400" dirty="0" smtClean="0"/>
              <a:t>in us out </a:t>
            </a:r>
            <a:r>
              <a:rPr lang="en-GB" sz="4400" dirty="0"/>
              <a:t>of </a:t>
            </a:r>
            <a:r>
              <a:rPr lang="en-GB" sz="4400" dirty="0" smtClean="0"/>
              <a:t>us</a:t>
            </a:r>
          </a:p>
          <a:p>
            <a:r>
              <a:rPr lang="en-GB" sz="4400" dirty="0"/>
              <a:t>T</a:t>
            </a:r>
            <a:r>
              <a:rPr lang="en-GB" sz="4400" dirty="0" smtClean="0"/>
              <a:t>hen </a:t>
            </a:r>
            <a:r>
              <a:rPr lang="en-GB" sz="4400" dirty="0"/>
              <a:t>we can begin to function without </a:t>
            </a:r>
            <a:r>
              <a:rPr lang="en-GB" sz="4400" dirty="0" smtClean="0"/>
              <a:t>earthly limitation</a:t>
            </a:r>
          </a:p>
          <a:p>
            <a:r>
              <a:rPr lang="en-GB" sz="4400" dirty="0" smtClean="0"/>
              <a:t>Then we can begin to fulfil our true destiny as sons of God</a:t>
            </a:r>
          </a:p>
          <a:p>
            <a:r>
              <a:rPr lang="en-GB" sz="4400" dirty="0" smtClean="0"/>
              <a:t>The works and greater works of Jesus</a:t>
            </a:r>
            <a:endParaRPr lang="en-GB" sz="4400" dirty="0"/>
          </a:p>
        </p:txBody>
      </p:sp>
    </p:spTree>
    <p:extLst>
      <p:ext uri="{BB962C8B-B14F-4D97-AF65-F5344CB8AC3E}">
        <p14:creationId xmlns:p14="http://schemas.microsoft.com/office/powerpoint/2010/main" val="37701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Behold and become close contact heart to heart cardio genesis transformed reordered. My spirit must be like heaven So My heart can be subdued and tended and cultivated to be like Eden. All starts with first love. I can be the representation of the 4 faces of God on earth as it is in heaven. Embrace 1st love</a:t>
            </a:r>
            <a:r>
              <a:rPr lang="en-GB" sz="4400" dirty="0" smtClean="0"/>
              <a:t>.</a:t>
            </a:r>
            <a:endParaRPr lang="en-GB" sz="4400" dirty="0"/>
          </a:p>
        </p:txBody>
      </p:sp>
    </p:spTree>
    <p:extLst>
      <p:ext uri="{BB962C8B-B14F-4D97-AF65-F5344CB8AC3E}">
        <p14:creationId xmlns:p14="http://schemas.microsoft.com/office/powerpoint/2010/main" val="2605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err="1" smtClean="0"/>
              <a:t>Psa</a:t>
            </a:r>
            <a:r>
              <a:rPr lang="en-GB" sz="4400" dirty="0"/>
              <a:t> 139:16 Your eyes have seen my unformed </a:t>
            </a:r>
            <a:r>
              <a:rPr lang="en-GB" sz="4400" dirty="0" smtClean="0"/>
              <a:t>substance; And </a:t>
            </a:r>
            <a:r>
              <a:rPr lang="en-GB" sz="4400" dirty="0"/>
              <a:t>in Your book were all </a:t>
            </a:r>
            <a:r>
              <a:rPr lang="en-GB" sz="4400" dirty="0" smtClean="0"/>
              <a:t>written The </a:t>
            </a:r>
            <a:r>
              <a:rPr lang="en-GB" sz="4400" dirty="0"/>
              <a:t>days that were ordained for </a:t>
            </a:r>
            <a:r>
              <a:rPr lang="en-GB" sz="4400" dirty="0" smtClean="0"/>
              <a:t>me, When </a:t>
            </a:r>
            <a:r>
              <a:rPr lang="en-GB" sz="4400" dirty="0"/>
              <a:t>as yet there was not one of them.17 How precious also are Your thoughts to me, O </a:t>
            </a:r>
            <a:r>
              <a:rPr lang="en-GB" sz="4400" dirty="0" smtClean="0"/>
              <a:t>God! How </a:t>
            </a:r>
            <a:r>
              <a:rPr lang="en-GB" sz="4400" dirty="0"/>
              <a:t>vast is the sum of them!</a:t>
            </a:r>
          </a:p>
        </p:txBody>
      </p:sp>
    </p:spTree>
    <p:extLst>
      <p:ext uri="{BB962C8B-B14F-4D97-AF65-F5344CB8AC3E}">
        <p14:creationId xmlns:p14="http://schemas.microsoft.com/office/powerpoint/2010/main" val="136371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a:xfrm>
            <a:off x="0" y="843911"/>
            <a:ext cx="9144000" cy="6021288"/>
          </a:xfrm>
        </p:spPr>
        <p:txBody>
          <a:bodyPr>
            <a:normAutofit/>
          </a:bodyPr>
          <a:lstStyle/>
          <a:p>
            <a:pPr>
              <a:spcBef>
                <a:spcPts val="1200"/>
              </a:spcBef>
            </a:pPr>
            <a:r>
              <a:rPr lang="en-GB" sz="4400" dirty="0" smtClean="0"/>
              <a:t>2 </a:t>
            </a:r>
            <a:r>
              <a:rPr lang="en-GB" sz="4400" dirty="0"/>
              <a:t>Cor 3:18 But we all, with unveiled face, beholding as in a </a:t>
            </a:r>
            <a:r>
              <a:rPr lang="en-GB" sz="4400" dirty="0">
                <a:solidFill>
                  <a:srgbClr val="FFFF00"/>
                </a:solidFill>
              </a:rPr>
              <a:t>mirror</a:t>
            </a:r>
            <a:r>
              <a:rPr lang="en-GB" sz="4400" dirty="0"/>
              <a:t> the glory of the Lord, are being transformed into the same image from glory to glory, just as from the Lord, the Spirit</a:t>
            </a:r>
            <a:r>
              <a:rPr lang="en-GB" sz="4400" dirty="0" smtClean="0"/>
              <a:t>.</a:t>
            </a:r>
          </a:p>
          <a:p>
            <a:pPr>
              <a:spcBef>
                <a:spcPts val="1200"/>
              </a:spcBef>
            </a:pPr>
            <a:r>
              <a:rPr lang="en-GB" sz="4400" dirty="0" err="1"/>
              <a:t>Heb</a:t>
            </a:r>
            <a:r>
              <a:rPr lang="en-GB" sz="4400" dirty="0"/>
              <a:t> 12:2 fixing our eyes on Jesus, the author and </a:t>
            </a:r>
            <a:r>
              <a:rPr lang="en-GB" sz="4400" dirty="0" err="1"/>
              <a:t>perfecter</a:t>
            </a:r>
            <a:r>
              <a:rPr lang="en-GB" sz="4400" dirty="0"/>
              <a:t> of our </a:t>
            </a:r>
            <a:r>
              <a:rPr lang="en-GB" sz="4400" dirty="0" smtClean="0"/>
              <a:t>faith</a:t>
            </a:r>
            <a:endParaRPr lang="en-GB" sz="4400" dirty="0"/>
          </a:p>
        </p:txBody>
      </p:sp>
    </p:spTree>
    <p:extLst>
      <p:ext uri="{BB962C8B-B14F-4D97-AF65-F5344CB8AC3E}">
        <p14:creationId xmlns:p14="http://schemas.microsoft.com/office/powerpoint/2010/main" val="243399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God is letting us experience who He is intrinsically</a:t>
            </a:r>
            <a:endParaRPr lang="en-GB" sz="4400" dirty="0"/>
          </a:p>
          <a:p>
            <a:r>
              <a:rPr lang="en-GB" sz="4400" dirty="0" smtClean="0"/>
              <a:t>Father Son Spirit and their wonderful interaction </a:t>
            </a:r>
            <a:endParaRPr lang="en-GB" sz="4400" dirty="0"/>
          </a:p>
        </p:txBody>
      </p:sp>
    </p:spTree>
    <p:extLst>
      <p:ext uri="{BB962C8B-B14F-4D97-AF65-F5344CB8AC3E}">
        <p14:creationId xmlns:p14="http://schemas.microsoft.com/office/powerpoint/2010/main" val="309189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Matt 11:28 “Come to Me, all who are weary and heavy-laden, and I will give you rest. 29 Take My yoke upon you and learn from Me, for I am gentle and humble in heart, and you will find rest for your souls. 30 For My yoke is easy and My burden is light.”</a:t>
            </a:r>
          </a:p>
        </p:txBody>
      </p:sp>
    </p:spTree>
    <p:extLst>
      <p:ext uri="{BB962C8B-B14F-4D97-AF65-F5344CB8AC3E}">
        <p14:creationId xmlns:p14="http://schemas.microsoft.com/office/powerpoint/2010/main" val="317870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Love carries a vibrational frequency of the spirit as waves of light.</a:t>
            </a:r>
          </a:p>
          <a:p>
            <a:r>
              <a:rPr lang="en-GB" sz="4400" dirty="0" smtClean="0"/>
              <a:t>God is love, God is spirit, God is light</a:t>
            </a:r>
          </a:p>
          <a:p>
            <a:r>
              <a:rPr lang="en-GB" sz="4400" dirty="0" smtClean="0"/>
              <a:t>We can experience the presence or frequency of love and become like it</a:t>
            </a:r>
          </a:p>
          <a:p>
            <a:r>
              <a:rPr lang="en-GB" sz="4400" dirty="0" smtClean="0"/>
              <a:t>We can embraced by love and it change and transform us </a:t>
            </a:r>
            <a:endParaRPr lang="en-GB" sz="4400" dirty="0"/>
          </a:p>
        </p:txBody>
      </p:sp>
    </p:spTree>
    <p:extLst>
      <p:ext uri="{BB962C8B-B14F-4D97-AF65-F5344CB8AC3E}">
        <p14:creationId xmlns:p14="http://schemas.microsoft.com/office/powerpoint/2010/main" val="1281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We can a be a channel for that frequency to vibrate and engage others</a:t>
            </a:r>
          </a:p>
          <a:p>
            <a:r>
              <a:rPr lang="en-GB" sz="4400" dirty="0" smtClean="0"/>
              <a:t>It is by your love for one another that others will know that you are My disciples</a:t>
            </a:r>
            <a:endParaRPr lang="en-GB" sz="4400" dirty="0"/>
          </a:p>
        </p:txBody>
      </p:sp>
    </p:spTree>
    <p:extLst>
      <p:ext uri="{BB962C8B-B14F-4D97-AF65-F5344CB8AC3E}">
        <p14:creationId xmlns:p14="http://schemas.microsoft.com/office/powerpoint/2010/main" val="24282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 y="961053"/>
            <a:ext cx="9156982" cy="5896947"/>
          </a:xfrm>
          <a:effectLst/>
        </p:spPr>
      </p:pic>
    </p:spTree>
    <p:extLst>
      <p:ext uri="{BB962C8B-B14F-4D97-AF65-F5344CB8AC3E}">
        <p14:creationId xmlns:p14="http://schemas.microsoft.com/office/powerpoint/2010/main" val="23289907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err="1" smtClean="0"/>
              <a:t>Cardiogenesis</a:t>
            </a:r>
            <a:endParaRPr lang="en-GB" sz="4400" dirty="0" smtClean="0"/>
          </a:p>
          <a:p>
            <a:r>
              <a:rPr lang="en-GB" sz="4400" dirty="0" smtClean="0"/>
              <a:t>Development of the embryonic heart</a:t>
            </a:r>
          </a:p>
          <a:p>
            <a:r>
              <a:rPr lang="en-GB" sz="4400" dirty="0" err="1" smtClean="0"/>
              <a:t>Psa</a:t>
            </a:r>
            <a:r>
              <a:rPr lang="en-GB" sz="4400" dirty="0" smtClean="0"/>
              <a:t> 84:5 How </a:t>
            </a:r>
            <a:r>
              <a:rPr lang="en-GB" sz="4400" dirty="0"/>
              <a:t>blessed is the man whose strength is in You, In whose heart are the highways to Zion!</a:t>
            </a:r>
            <a:endParaRPr lang="en-GB" sz="4400" dirty="0" smtClean="0"/>
          </a:p>
          <a:p>
            <a:endParaRPr lang="en-GB" sz="4400" dirty="0"/>
          </a:p>
        </p:txBody>
      </p:sp>
    </p:spTree>
    <p:extLst>
      <p:ext uri="{BB962C8B-B14F-4D97-AF65-F5344CB8AC3E}">
        <p14:creationId xmlns:p14="http://schemas.microsoft.com/office/powerpoint/2010/main" val="26050933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“Emotional information is actually coded and modulated into these fields. By learning to shift our emotions, we are changing the information coded into the magnetic fields that are radiated by the heart, and that can impact those around us. We are fundamentally and deeply connected with each other and the planet itself.” -</a:t>
            </a:r>
          </a:p>
        </p:txBody>
      </p:sp>
    </p:spTree>
    <p:extLst>
      <p:ext uri="{BB962C8B-B14F-4D97-AF65-F5344CB8AC3E}">
        <p14:creationId xmlns:p14="http://schemas.microsoft.com/office/powerpoint/2010/main" val="3337644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Gen 22:2 He said, “Take now your son, your only son, whom you </a:t>
            </a:r>
            <a:r>
              <a:rPr lang="en-GB" sz="4400" dirty="0">
                <a:solidFill>
                  <a:srgbClr val="FFFF00"/>
                </a:solidFill>
              </a:rPr>
              <a:t>love</a:t>
            </a:r>
            <a:r>
              <a:rPr lang="en-GB" sz="4400" dirty="0"/>
              <a:t>, Isaac, and go to the land of Moriah, and offer him there as a burnt offering on one of the mountains of which I will tell you</a:t>
            </a:r>
            <a:r>
              <a:rPr lang="en-GB" sz="4400" dirty="0" smtClean="0"/>
              <a:t>.”</a:t>
            </a:r>
          </a:p>
          <a:p>
            <a:r>
              <a:rPr lang="en-GB" sz="4400" dirty="0" smtClean="0"/>
              <a:t>First mention </a:t>
            </a:r>
            <a:r>
              <a:rPr lang="en-GB" sz="4400" dirty="0" smtClean="0"/>
              <a:t>of love is in </a:t>
            </a:r>
            <a:r>
              <a:rPr lang="en-GB" sz="4400" dirty="0" smtClean="0"/>
              <a:t>relation to </a:t>
            </a:r>
            <a:r>
              <a:rPr lang="en-GB" sz="4400" dirty="0" smtClean="0"/>
              <a:t>the willingness </a:t>
            </a:r>
            <a:r>
              <a:rPr lang="en-GB" sz="4400" dirty="0" smtClean="0"/>
              <a:t>to sacrifice</a:t>
            </a:r>
            <a:endParaRPr lang="en-GB" sz="4400" dirty="0"/>
          </a:p>
        </p:txBody>
      </p:sp>
    </p:spTree>
    <p:extLst>
      <p:ext uri="{BB962C8B-B14F-4D97-AF65-F5344CB8AC3E}">
        <p14:creationId xmlns:p14="http://schemas.microsoft.com/office/powerpoint/2010/main" val="24800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There </a:t>
            </a:r>
            <a:r>
              <a:rPr lang="en-GB" sz="4400" dirty="0"/>
              <a:t>are Christians who say they love God, but their lifestyle is contrary to the will of God. These people mistake their feeling of affection for God for true agape love. Jesus made this clear: “He who does not love me will not obey my teaching…” (John 14:24a).</a:t>
            </a:r>
          </a:p>
        </p:txBody>
      </p:sp>
    </p:spTree>
    <p:extLst>
      <p:ext uri="{BB962C8B-B14F-4D97-AF65-F5344CB8AC3E}">
        <p14:creationId xmlns:p14="http://schemas.microsoft.com/office/powerpoint/2010/main" val="180464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Acts 13:22 … David the son of Jesse, a man after My heart, who will do all My will.’ 36 36 For David, after he had served the purpose of God in his own generation</a:t>
            </a:r>
            <a:r>
              <a:rPr lang="en-GB" sz="4400" dirty="0" smtClean="0"/>
              <a:t>,</a:t>
            </a:r>
            <a:endParaRPr lang="en-GB" sz="4400" dirty="0"/>
          </a:p>
          <a:p>
            <a:r>
              <a:rPr lang="en-GB" sz="4400" dirty="0" smtClean="0"/>
              <a:t>A </a:t>
            </a:r>
            <a:r>
              <a:rPr lang="en-GB" sz="4400" dirty="0"/>
              <a:t>man after God’s </a:t>
            </a:r>
            <a:r>
              <a:rPr lang="en-GB" sz="4400" dirty="0" smtClean="0"/>
              <a:t>heart</a:t>
            </a:r>
          </a:p>
          <a:p>
            <a:r>
              <a:rPr lang="en-GB" sz="4400" dirty="0" smtClean="0"/>
              <a:t>The heart of God</a:t>
            </a:r>
          </a:p>
          <a:p>
            <a:r>
              <a:rPr lang="en-GB" sz="4400" dirty="0" smtClean="0"/>
              <a:t>Place of our conception</a:t>
            </a:r>
            <a:endParaRPr lang="en-GB" sz="4400" dirty="0"/>
          </a:p>
        </p:txBody>
      </p:sp>
    </p:spTree>
    <p:extLst>
      <p:ext uri="{BB962C8B-B14F-4D97-AF65-F5344CB8AC3E}">
        <p14:creationId xmlns:p14="http://schemas.microsoft.com/office/powerpoint/2010/main" val="28658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62500" lnSpcReduction="20000"/>
          </a:bodyPr>
          <a:lstStyle/>
          <a:p>
            <a:r>
              <a:rPr lang="en-GB" sz="4400" dirty="0"/>
              <a:t>Aligned and transformed to that eternal image made possible by the sacrifice of the cross where He gave His body and shed His blood so my body and blood can be restored to </a:t>
            </a:r>
            <a:r>
              <a:rPr lang="en-GB" sz="4400" dirty="0" err="1"/>
              <a:t>oiginal</a:t>
            </a:r>
            <a:r>
              <a:rPr lang="en-GB" sz="4400" dirty="0"/>
              <a:t> blueprint the image recorded in His heart. Heart to Heart restoration of my eternal image cardio genesis. l present myself as a living sacrifice that the ancient ruins of my life my DNA will he restored Isa 61</a:t>
            </a:r>
          </a:p>
          <a:p>
            <a:r>
              <a:rPr lang="en-GB" sz="4400" dirty="0"/>
              <a:t>Frequency vibrating in His heart beat causes resonance in me when I draw near come closer to know His heart To find my true identity destiny who  I am truly am and why I am really here To discover sonship and my true creative purpose. </a:t>
            </a:r>
          </a:p>
          <a:p>
            <a:r>
              <a:rPr lang="en-GB" sz="4400" dirty="0"/>
              <a:t>Embrace Him let true love transform us heart to heart. Power of true love who gave His life so I could experience acceptance affirmation Prodigal</a:t>
            </a:r>
          </a:p>
        </p:txBody>
      </p:sp>
    </p:spTree>
    <p:extLst>
      <p:ext uri="{BB962C8B-B14F-4D97-AF65-F5344CB8AC3E}">
        <p14:creationId xmlns:p14="http://schemas.microsoft.com/office/powerpoint/2010/main" val="32539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357797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David’s example is a great road map for how we are to live our life.</a:t>
            </a:r>
          </a:p>
          <a:p>
            <a:r>
              <a:rPr lang="en-GB" sz="4400" dirty="0"/>
              <a:t>Repentant</a:t>
            </a:r>
          </a:p>
          <a:p>
            <a:r>
              <a:rPr lang="en-GB" sz="4400" dirty="0" smtClean="0"/>
              <a:t>Humble</a:t>
            </a:r>
            <a:endParaRPr lang="en-GB" sz="4400" dirty="0"/>
          </a:p>
          <a:p>
            <a:r>
              <a:rPr lang="en-GB" sz="4400" dirty="0" smtClean="0"/>
              <a:t>Reverent</a:t>
            </a:r>
            <a:endParaRPr lang="en-GB" sz="4400" dirty="0"/>
          </a:p>
          <a:p>
            <a:r>
              <a:rPr lang="en-GB" sz="4400" dirty="0" smtClean="0"/>
              <a:t>Respectful</a:t>
            </a:r>
            <a:endParaRPr lang="en-GB" sz="4400" dirty="0"/>
          </a:p>
          <a:p>
            <a:r>
              <a:rPr lang="en-GB" sz="4400" dirty="0" smtClean="0"/>
              <a:t>Trusting</a:t>
            </a:r>
            <a:endParaRPr lang="en-GB" sz="4400" dirty="0"/>
          </a:p>
          <a:p>
            <a:r>
              <a:rPr lang="en-GB" sz="4400" dirty="0" smtClean="0"/>
              <a:t>Loving</a:t>
            </a:r>
            <a:endParaRPr lang="en-GB" sz="4400" dirty="0"/>
          </a:p>
          <a:p>
            <a:r>
              <a:rPr lang="en-GB" sz="4400" dirty="0" smtClean="0"/>
              <a:t>Devoted</a:t>
            </a:r>
            <a:endParaRPr lang="en-GB" sz="4400" dirty="0"/>
          </a:p>
          <a:p>
            <a:r>
              <a:rPr lang="en-GB" sz="4400" dirty="0" smtClean="0"/>
              <a:t>Recognition</a:t>
            </a:r>
            <a:endParaRPr lang="en-GB" sz="4400" dirty="0"/>
          </a:p>
          <a:p>
            <a:r>
              <a:rPr lang="en-GB" sz="4400" dirty="0" smtClean="0"/>
              <a:t>Faithful</a:t>
            </a:r>
            <a:endParaRPr lang="en-GB" sz="4400" dirty="0"/>
          </a:p>
          <a:p>
            <a:r>
              <a:rPr lang="en-GB" sz="4400" dirty="0" smtClean="0"/>
              <a:t>Obedient</a:t>
            </a:r>
            <a:endParaRPr lang="en-GB" sz="4400" dirty="0"/>
          </a:p>
        </p:txBody>
      </p:sp>
    </p:spTree>
    <p:extLst>
      <p:ext uri="{BB962C8B-B14F-4D97-AF65-F5344CB8AC3E}">
        <p14:creationId xmlns:p14="http://schemas.microsoft.com/office/powerpoint/2010/main" val="15196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55000" lnSpcReduction="20000"/>
          </a:bodyPr>
          <a:lstStyle/>
          <a:p>
            <a:r>
              <a:rPr lang="en-GB" sz="4400" dirty="0"/>
              <a:t>I take manna hidden in the mysteries of the will of God vibrating with the motivating energy force of love. Activating all the grace mercy and help needed for the day to do all good deeds prepared for me to do </a:t>
            </a:r>
          </a:p>
          <a:p>
            <a:r>
              <a:rPr lang="en-GB" sz="4400" dirty="0" err="1"/>
              <a:t>Eph</a:t>
            </a:r>
            <a:r>
              <a:rPr lang="en-GB" sz="4400" dirty="0"/>
              <a:t> 2:10  For we are God’s masterpiece, created in the Messiah Jesus to perform good actions that God prepared long ago to be our way of life</a:t>
            </a:r>
            <a:r>
              <a:rPr lang="en-GB" sz="4400" dirty="0" smtClean="0"/>
              <a:t>.</a:t>
            </a:r>
            <a:endParaRPr lang="en-GB" sz="4400" dirty="0"/>
          </a:p>
          <a:p>
            <a:r>
              <a:rPr lang="en-GB" sz="4400" dirty="0"/>
              <a:t>2 </a:t>
            </a:r>
            <a:r>
              <a:rPr lang="en-GB" sz="4400" dirty="0" err="1"/>
              <a:t>Cor</a:t>
            </a:r>
            <a:r>
              <a:rPr lang="en-GB" sz="4400" dirty="0"/>
              <a:t> 9:8  </a:t>
            </a:r>
            <a:r>
              <a:rPr lang="en-GB" sz="4400" dirty="0" smtClean="0"/>
              <a:t>Besides</a:t>
            </a:r>
            <a:r>
              <a:rPr lang="en-GB" sz="4400" dirty="0"/>
              <a:t>, God is able to make every blessing of yours overflow for you, so that in every situation you will always have all you need for any good </a:t>
            </a:r>
            <a:r>
              <a:rPr lang="en-GB" sz="4400" dirty="0" smtClean="0"/>
              <a:t>work</a:t>
            </a:r>
            <a:endParaRPr lang="en-GB" sz="4400" dirty="0"/>
          </a:p>
          <a:p>
            <a:r>
              <a:rPr lang="en-GB" sz="4400" dirty="0"/>
              <a:t>2 Corinthians 9:8 And God is able to make all grace abound to you, so that always having all sufficiency in everything, you may have an abundance for every good deed</a:t>
            </a:r>
            <a:r>
              <a:rPr lang="en-GB" sz="4400" dirty="0" smtClean="0"/>
              <a:t>;</a:t>
            </a:r>
            <a:endParaRPr lang="en-GB" sz="4400" dirty="0"/>
          </a:p>
          <a:p>
            <a:r>
              <a:rPr lang="en-GB" sz="4400" dirty="0"/>
              <a:t>Matthew 5:16 Let your light shine before men in such a way that they may see your good works, and glorify your Father who is in </a:t>
            </a:r>
            <a:r>
              <a:rPr lang="en-GB" sz="4400" dirty="0" smtClean="0"/>
              <a:t>heaven</a:t>
            </a:r>
            <a:endParaRPr lang="en-GB" sz="4400" dirty="0"/>
          </a:p>
          <a:p>
            <a:r>
              <a:rPr lang="en-GB" sz="4400" dirty="0"/>
              <a:t>Ps 139 v 16 Your eyes saw my unformed substance; in your book all my days were recorded, even those which were purposed before they had come into being</a:t>
            </a:r>
          </a:p>
          <a:p>
            <a:endParaRPr lang="en-GB" sz="4400" dirty="0"/>
          </a:p>
        </p:txBody>
      </p:sp>
    </p:spTree>
    <p:extLst>
      <p:ext uri="{BB962C8B-B14F-4D97-AF65-F5344CB8AC3E}">
        <p14:creationId xmlns:p14="http://schemas.microsoft.com/office/powerpoint/2010/main" val="39455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404127493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pPr>
              <a:spcBef>
                <a:spcPts val="600"/>
              </a:spcBef>
            </a:pPr>
            <a:r>
              <a:rPr lang="en-GB" sz="4800" dirty="0"/>
              <a:t>Revelation 3:20 Behold, I stand at the door and knock; if anyone hears My voice and opens the door, I will come in to him and will dine with him, and he with Me.</a:t>
            </a:r>
          </a:p>
          <a:p>
            <a:pPr>
              <a:spcBef>
                <a:spcPts val="600"/>
              </a:spcBef>
            </a:pPr>
            <a:r>
              <a:rPr lang="en-GB" sz="4800" dirty="0" smtClean="0"/>
              <a:t>You must give a daily invitation to fill you and flow through you</a:t>
            </a:r>
          </a:p>
          <a:p>
            <a:pPr>
              <a:spcBef>
                <a:spcPts val="600"/>
              </a:spcBef>
            </a:pPr>
            <a:r>
              <a:rPr lang="en-GB" sz="4800" dirty="0" smtClean="0"/>
              <a:t>This is the access point to the Pathway of relationship</a:t>
            </a:r>
          </a:p>
        </p:txBody>
      </p:sp>
    </p:spTree>
    <p:extLst>
      <p:ext uri="{BB962C8B-B14F-4D97-AF65-F5344CB8AC3E}">
        <p14:creationId xmlns:p14="http://schemas.microsoft.com/office/powerpoint/2010/main" val="26919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874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a:xfrm>
            <a:off x="0" y="1052736"/>
            <a:ext cx="9144000" cy="5805264"/>
          </a:xfrm>
        </p:spPr>
        <p:txBody>
          <a:bodyPr>
            <a:normAutofit fontScale="85000" lnSpcReduction="20000"/>
          </a:bodyPr>
          <a:lstStyle/>
          <a:p>
            <a:pPr>
              <a:lnSpc>
                <a:spcPct val="120000"/>
              </a:lnSpc>
              <a:spcBef>
                <a:spcPts val="600"/>
              </a:spcBef>
            </a:pPr>
            <a:r>
              <a:rPr lang="en-GB" sz="4800" dirty="0" smtClean="0"/>
              <a:t>Revelation </a:t>
            </a:r>
            <a:r>
              <a:rPr lang="en-GB" sz="4800" dirty="0"/>
              <a:t>4:1-2 After these things I looked, and behold, a door standing open in heaven, and the first voice which I had heard, like the sound of a trumpet speaking with me, said, "Come up here, and I will show you what must take place after these things." </a:t>
            </a:r>
            <a:endParaRPr lang="en-GB" sz="4800" dirty="0" smtClean="0"/>
          </a:p>
          <a:p>
            <a:pPr>
              <a:lnSpc>
                <a:spcPct val="120000"/>
              </a:lnSpc>
              <a:spcBef>
                <a:spcPts val="600"/>
              </a:spcBef>
            </a:pPr>
            <a:r>
              <a:rPr lang="en-GB" sz="4800" dirty="0" smtClean="0"/>
              <a:t>You have to accept the invitation</a:t>
            </a:r>
          </a:p>
          <a:p>
            <a:pPr>
              <a:lnSpc>
                <a:spcPct val="120000"/>
              </a:lnSpc>
              <a:spcBef>
                <a:spcPts val="600"/>
              </a:spcBef>
            </a:pPr>
            <a:r>
              <a:rPr lang="en-GB" sz="4800" dirty="0" smtClean="0"/>
              <a:t>This begins the pathway of responsibility</a:t>
            </a:r>
          </a:p>
        </p:txBody>
      </p:sp>
    </p:spTree>
    <p:extLst>
      <p:ext uri="{BB962C8B-B14F-4D97-AF65-F5344CB8AC3E}">
        <p14:creationId xmlns:p14="http://schemas.microsoft.com/office/powerpoint/2010/main" val="29173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Autofit/>
          </a:bodyPr>
          <a:lstStyle/>
          <a:p>
            <a:r>
              <a:rPr lang="en-GB" sz="4800" dirty="0"/>
              <a:t>1 John 3:16 We know love by this, that </a:t>
            </a:r>
            <a:r>
              <a:rPr lang="en-GB" sz="4800" dirty="0">
                <a:solidFill>
                  <a:srgbClr val="FFFF00"/>
                </a:solidFill>
              </a:rPr>
              <a:t>He laid down His life for us</a:t>
            </a:r>
            <a:r>
              <a:rPr lang="en-GB" sz="4800" dirty="0"/>
              <a:t>; and we ought to lay down our lives for the brethren.</a:t>
            </a:r>
          </a:p>
          <a:p>
            <a:r>
              <a:rPr lang="en-GB" sz="4800" dirty="0" smtClean="0"/>
              <a:t>1 </a:t>
            </a:r>
            <a:r>
              <a:rPr lang="en-GB" sz="4800" dirty="0"/>
              <a:t>John 3:1 See how great a love the Father has </a:t>
            </a:r>
            <a:r>
              <a:rPr lang="en-GB" sz="4800" dirty="0">
                <a:solidFill>
                  <a:srgbClr val="FFFF00"/>
                </a:solidFill>
              </a:rPr>
              <a:t>bestowed on us</a:t>
            </a:r>
            <a:r>
              <a:rPr lang="en-GB" sz="4800" dirty="0"/>
              <a:t>, that we would be called children of God</a:t>
            </a:r>
            <a:r>
              <a:rPr lang="en-GB" sz="4800" dirty="0" smtClean="0"/>
              <a:t>;</a:t>
            </a:r>
          </a:p>
        </p:txBody>
      </p:sp>
    </p:spTree>
    <p:extLst>
      <p:ext uri="{BB962C8B-B14F-4D97-AF65-F5344CB8AC3E}">
        <p14:creationId xmlns:p14="http://schemas.microsoft.com/office/powerpoint/2010/main" val="16889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8614"/>
            <a:ext cx="8784976" cy="994122"/>
          </a:xfrm>
        </p:spPr>
        <p:txBody>
          <a:bodyPr>
            <a:normAutofit/>
          </a:bodyPr>
          <a:lstStyle/>
          <a:p>
            <a:r>
              <a:rPr lang="en-GB" sz="4800" dirty="0">
                <a:effectLst>
                  <a:outerShdw blurRad="38100" dist="38100" dir="2700000" algn="tl">
                    <a:srgbClr val="000000">
                      <a:alpha val="43137"/>
                    </a:srgbClr>
                  </a:outerShdw>
                </a:effectLst>
              </a:rPr>
              <a:t>Engaging God First Love</a:t>
            </a:r>
            <a:endParaRPr lang="en-GB" sz="4800" dirty="0"/>
          </a:p>
        </p:txBody>
      </p:sp>
      <p:sp>
        <p:nvSpPr>
          <p:cNvPr id="3" name="Content Placeholder 2"/>
          <p:cNvSpPr>
            <a:spLocks noGrp="1"/>
          </p:cNvSpPr>
          <p:nvPr>
            <p:ph idx="1"/>
          </p:nvPr>
        </p:nvSpPr>
        <p:spPr>
          <a:xfrm>
            <a:off x="0" y="1052736"/>
            <a:ext cx="9144000" cy="5805264"/>
          </a:xfrm>
        </p:spPr>
        <p:txBody>
          <a:bodyPr>
            <a:normAutofit/>
          </a:bodyPr>
          <a:lstStyle/>
          <a:p>
            <a:r>
              <a:rPr lang="en-GB" dirty="0" smtClean="0">
                <a:effectLst>
                  <a:outerShdw blurRad="38100" dist="38100" dir="2700000" algn="tl">
                    <a:srgbClr val="000000">
                      <a:alpha val="43137"/>
                    </a:srgbClr>
                  </a:outerShdw>
                </a:effectLst>
              </a:rPr>
              <a:t>Born into darkness </a:t>
            </a:r>
          </a:p>
          <a:p>
            <a:r>
              <a:rPr lang="en-GB" dirty="0" smtClean="0">
                <a:effectLst>
                  <a:outerShdw blurRad="38100" dist="38100" dir="2700000" algn="tl">
                    <a:srgbClr val="000000">
                      <a:alpha val="43137"/>
                    </a:srgbClr>
                  </a:outerShdw>
                </a:effectLst>
              </a:rPr>
              <a:t>To see the light</a:t>
            </a:r>
            <a:endParaRPr lang="en-GB" dirty="0">
              <a:effectLst>
                <a:outerShdw blurRad="38100" dist="38100" dir="2700000" algn="tl">
                  <a:srgbClr val="000000">
                    <a:alpha val="43137"/>
                  </a:srgbClr>
                </a:outerShdw>
              </a:effectLst>
            </a:endParaRPr>
          </a:p>
          <a:p>
            <a:r>
              <a:rPr lang="en-GB" dirty="0" smtClean="0">
                <a:effectLst>
                  <a:outerShdw blurRad="38100" dist="38100" dir="2700000" algn="tl">
                    <a:srgbClr val="000000">
                      <a:alpha val="43137"/>
                    </a:srgbClr>
                  </a:outerShdw>
                </a:effectLst>
              </a:rPr>
              <a:t>To reflect the light</a:t>
            </a:r>
          </a:p>
          <a:p>
            <a:r>
              <a:rPr lang="en-GB" dirty="0" smtClean="0">
                <a:effectLst>
                  <a:outerShdw blurRad="38100" dist="38100" dir="2700000" algn="tl">
                    <a:srgbClr val="000000">
                      <a:alpha val="43137"/>
                    </a:srgbClr>
                  </a:outerShdw>
                </a:effectLst>
              </a:rPr>
              <a:t>To walk in the light</a:t>
            </a:r>
          </a:p>
          <a:p>
            <a:r>
              <a:rPr lang="en-GB" dirty="0" smtClean="0">
                <a:effectLst>
                  <a:outerShdw blurRad="38100" dist="38100" dir="2700000" algn="tl">
                    <a:srgbClr val="000000">
                      <a:alpha val="43137"/>
                    </a:srgbClr>
                  </a:outerShdw>
                </a:effectLst>
              </a:rPr>
              <a:t>To become a light beings</a:t>
            </a:r>
          </a:p>
          <a:p>
            <a:r>
              <a:rPr lang="en-GB" dirty="0">
                <a:effectLst>
                  <a:outerShdw blurRad="38100" dist="38100" dir="2700000" algn="tl">
                    <a:srgbClr val="000000">
                      <a:alpha val="43137"/>
                    </a:srgbClr>
                  </a:outerShdw>
                </a:effectLst>
              </a:rPr>
              <a:t>Matt </a:t>
            </a:r>
            <a:r>
              <a:rPr lang="en-GB" dirty="0" smtClean="0">
                <a:effectLst>
                  <a:outerShdw blurRad="38100" dist="38100" dir="2700000" algn="tl">
                    <a:srgbClr val="000000">
                      <a:alpha val="43137"/>
                    </a:srgbClr>
                  </a:outerShdw>
                </a:effectLst>
              </a:rPr>
              <a:t>5:16 Let </a:t>
            </a:r>
            <a:r>
              <a:rPr lang="en-GB" dirty="0">
                <a:effectLst>
                  <a:outerShdw blurRad="38100" dist="38100" dir="2700000" algn="tl">
                    <a:srgbClr val="000000">
                      <a:alpha val="43137"/>
                    </a:srgbClr>
                  </a:outerShdw>
                </a:effectLst>
              </a:rPr>
              <a:t>your light shine before men in such a way that they may see your good works, and glorify your Father who is in heaven. </a:t>
            </a:r>
            <a:endParaRPr lang="en-GB"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484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940158"/>
            <a:ext cx="9144000" cy="5917842"/>
          </a:xfrm>
        </p:spPr>
        <p:txBody>
          <a:bodyPr>
            <a:normAutofit/>
          </a:bodyPr>
          <a:lstStyle/>
          <a:p>
            <a:pPr marL="360000" indent="-360000">
              <a:spcBef>
                <a:spcPts val="1800"/>
              </a:spcBef>
            </a:pPr>
            <a:r>
              <a:rPr lang="en-GB" altLang="en-US" sz="4800" dirty="0">
                <a:effectLst>
                  <a:outerShdw blurRad="38100" dist="38100" dir="2700000" algn="tl">
                    <a:srgbClr val="000000">
                      <a:alpha val="43137"/>
                    </a:srgbClr>
                  </a:outerShdw>
                </a:effectLst>
              </a:rPr>
              <a:t>What is our </a:t>
            </a:r>
            <a:r>
              <a:rPr lang="en-GB" altLang="en-US" sz="4800" dirty="0" smtClean="0">
                <a:effectLst>
                  <a:outerShdw blurRad="38100" dist="38100" dir="2700000" algn="tl">
                    <a:srgbClr val="000000">
                      <a:alpha val="43137"/>
                    </a:srgbClr>
                  </a:outerShdw>
                </a:effectLst>
              </a:rPr>
              <a:t>spirit?</a:t>
            </a:r>
          </a:p>
          <a:p>
            <a:pPr marL="360000" indent="-360000">
              <a:spcBef>
                <a:spcPts val="1800"/>
              </a:spcBef>
            </a:pPr>
            <a:r>
              <a:rPr lang="en-GB" altLang="en-US" sz="4800" dirty="0" smtClean="0">
                <a:effectLst>
                  <a:outerShdw blurRad="38100" dist="38100" dir="2700000" algn="tl">
                    <a:srgbClr val="000000">
                      <a:alpha val="43137"/>
                    </a:srgbClr>
                  </a:outerShdw>
                </a:effectLst>
              </a:rPr>
              <a:t>Where does our spirit come from?</a:t>
            </a:r>
          </a:p>
          <a:p>
            <a:pPr marL="360000" indent="-360000">
              <a:spcBef>
                <a:spcPts val="1800"/>
              </a:spcBef>
            </a:pPr>
            <a:r>
              <a:rPr lang="en-GB" altLang="en-US" sz="4800" dirty="0" smtClean="0">
                <a:effectLst>
                  <a:outerShdw blurRad="38100" dist="38100" dir="2700000" algn="tl">
                    <a:srgbClr val="000000">
                      <a:alpha val="43137"/>
                    </a:srgbClr>
                  </a:outerShdw>
                </a:effectLst>
              </a:rPr>
              <a:t>What is our spirit made of?</a:t>
            </a:r>
          </a:p>
          <a:p>
            <a:pPr marL="360000" indent="-360000">
              <a:spcBef>
                <a:spcPts val="1800"/>
              </a:spcBef>
            </a:pPr>
            <a:r>
              <a:rPr lang="en-GB" altLang="en-US" sz="4800" dirty="0" smtClean="0">
                <a:effectLst>
                  <a:outerShdw blurRad="38100" dist="38100" dir="2700000" algn="tl">
                    <a:srgbClr val="000000">
                      <a:alpha val="43137"/>
                    </a:srgbClr>
                  </a:outerShdw>
                </a:effectLst>
              </a:rPr>
              <a:t>Where is our spirit?</a:t>
            </a:r>
          </a:p>
          <a:p>
            <a:pPr marL="360000" indent="-360000">
              <a:spcBef>
                <a:spcPts val="1800"/>
              </a:spcBef>
            </a:pPr>
            <a:r>
              <a:rPr lang="en-GB" altLang="en-US" sz="4800" dirty="0" smtClean="0">
                <a:effectLst>
                  <a:outerShdw blurRad="38100" dist="38100" dir="2700000" algn="tl">
                    <a:srgbClr val="000000">
                      <a:alpha val="43137"/>
                    </a:srgbClr>
                  </a:outerShdw>
                </a:effectLst>
              </a:rPr>
              <a:t>What does our spirit do?</a:t>
            </a:r>
          </a:p>
          <a:p>
            <a:pPr marL="360000" indent="-360000">
              <a:spcBef>
                <a:spcPts val="1800"/>
              </a:spcBef>
            </a:pPr>
            <a:r>
              <a:rPr lang="en-GB" altLang="en-US" sz="4800" dirty="0" smtClean="0">
                <a:effectLst>
                  <a:outerShdw blurRad="38100" dist="38100" dir="2700000" algn="tl">
                    <a:srgbClr val="000000">
                      <a:alpha val="43137"/>
                    </a:srgbClr>
                  </a:outerShdw>
                </a:effectLst>
              </a:rPr>
              <a:t>How do we engage our spirit?</a:t>
            </a:r>
          </a:p>
          <a:p>
            <a:pPr marL="360000" indent="-360000">
              <a:spcBef>
                <a:spcPts val="600"/>
              </a:spcBef>
            </a:pPr>
            <a:endParaRPr lang="en-GB" altLang="en-US" sz="4000" dirty="0" smtClean="0">
              <a:effectLst>
                <a:outerShdw blurRad="38100" dist="38100" dir="2700000" algn="tl">
                  <a:srgbClr val="000000">
                    <a:alpha val="43137"/>
                  </a:srgbClr>
                </a:outerShdw>
              </a:effectLst>
            </a:endParaRPr>
          </a:p>
          <a:p>
            <a:pPr marL="360000" indent="-360000">
              <a:spcBef>
                <a:spcPts val="600"/>
              </a:spcBef>
            </a:pPr>
            <a:endParaRPr lang="en-GB"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98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4867">
                                            <p:txEl>
                                              <p:pRg st="5" end="5"/>
                                            </p:txEl>
                                          </p:spTgt>
                                        </p:tgtEl>
                                        <p:attrNameLst>
                                          <p:attrName>style.visibility</p:attrName>
                                        </p:attrNameLst>
                                      </p:cBhvr>
                                      <p:to>
                                        <p:strVal val="visible"/>
                                      </p:to>
                                    </p:set>
                                    <p:animEffect transition="in" filter="dissolve">
                                      <p:cBhvr>
                                        <p:cTn id="32" dur="500"/>
                                        <p:tgtEl>
                                          <p:spTgt spid="164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a:bodyPr>
          <a:lstStyle/>
          <a:p>
            <a:pPr marL="360000" indent="-360000">
              <a:spcBef>
                <a:spcPts val="600"/>
              </a:spcBef>
            </a:pPr>
            <a:r>
              <a:rPr lang="en-GB" altLang="en-US" sz="4000" dirty="0">
                <a:effectLst>
                  <a:outerShdw blurRad="38100" dist="38100" dir="2700000" algn="tl">
                    <a:srgbClr val="000000">
                      <a:alpha val="43137"/>
                    </a:srgbClr>
                  </a:outerShdw>
                </a:effectLst>
              </a:rPr>
              <a:t>1 John 5:5 This is the message we have heard from Him and announce to you, that God is Light, </a:t>
            </a:r>
          </a:p>
          <a:p>
            <a:pPr marL="360000" indent="-360000">
              <a:spcBef>
                <a:spcPts val="600"/>
              </a:spcBef>
            </a:pPr>
            <a:r>
              <a:rPr lang="en-GB" altLang="en-US" sz="4000" dirty="0">
                <a:effectLst>
                  <a:outerShdw blurRad="38100" dist="38100" dir="2700000" algn="tl">
                    <a:srgbClr val="000000">
                      <a:alpha val="43137"/>
                    </a:srgbClr>
                  </a:outerShdw>
                </a:effectLst>
              </a:rPr>
              <a:t>John 4:24 God is spirit, and those who worship Him must worship in spirit and truth.”</a:t>
            </a:r>
          </a:p>
          <a:p>
            <a:pPr marL="360000" indent="-360000">
              <a:spcBef>
                <a:spcPts val="600"/>
              </a:spcBef>
            </a:pPr>
            <a:r>
              <a:rPr lang="en-GB" altLang="en-US" sz="4000" dirty="0" smtClean="0">
                <a:effectLst>
                  <a:outerShdw blurRad="38100" dist="38100" dir="2700000" algn="tl">
                    <a:srgbClr val="000000">
                      <a:alpha val="43137"/>
                    </a:srgbClr>
                  </a:outerShdw>
                </a:effectLst>
              </a:rPr>
              <a:t>God is spirit God is light</a:t>
            </a:r>
          </a:p>
          <a:p>
            <a:pPr marL="360000" indent="-360000">
              <a:spcBef>
                <a:spcPts val="600"/>
              </a:spcBef>
            </a:pPr>
            <a:r>
              <a:rPr lang="en-GB" altLang="en-US" sz="4000" dirty="0" smtClean="0">
                <a:effectLst>
                  <a:outerShdw blurRad="38100" dist="38100" dir="2700000" algn="tl">
                    <a:srgbClr val="000000">
                      <a:alpha val="43137"/>
                    </a:srgbClr>
                  </a:outerShdw>
                </a:effectLst>
              </a:rPr>
              <a:t>We are spirit and our spirit is light</a:t>
            </a:r>
          </a:p>
          <a:p>
            <a:pPr marL="360000" indent="-360000">
              <a:spcBef>
                <a:spcPts val="600"/>
              </a:spcBef>
            </a:pPr>
            <a:endParaRPr lang="en-GB"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48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lnSpcReduction="10000"/>
          </a:bodyPr>
          <a:lstStyle/>
          <a:p>
            <a:pPr marL="360000" indent="-360000">
              <a:spcBef>
                <a:spcPts val="600"/>
              </a:spcBef>
            </a:pPr>
            <a:r>
              <a:rPr lang="en-GB" altLang="en-US" sz="4000" dirty="0" smtClean="0">
                <a:effectLst>
                  <a:outerShdw blurRad="38100" dist="38100" dir="2700000" algn="tl">
                    <a:srgbClr val="000000">
                      <a:alpha val="43137"/>
                    </a:srgbClr>
                  </a:outerShdw>
                </a:effectLst>
              </a:rPr>
              <a:t>We pre-existed in eternity as thoughts within the heart or mind of God</a:t>
            </a:r>
          </a:p>
          <a:p>
            <a:pPr marL="360000" indent="-360000">
              <a:spcBef>
                <a:spcPts val="600"/>
              </a:spcBef>
            </a:pPr>
            <a:r>
              <a:rPr lang="en-GB" altLang="en-US" sz="4000" dirty="0">
                <a:effectLst>
                  <a:outerShdw blurRad="38100" dist="38100" dir="2700000" algn="tl">
                    <a:srgbClr val="000000">
                      <a:alpha val="43137"/>
                    </a:srgbClr>
                  </a:outerShdw>
                </a:effectLst>
              </a:rPr>
              <a:t>Psa 139:13 For You formed my inward </a:t>
            </a:r>
            <a:r>
              <a:rPr lang="en-GB" altLang="en-US" sz="4000" dirty="0" smtClean="0">
                <a:effectLst>
                  <a:outerShdw blurRad="38100" dist="38100" dir="2700000" algn="tl">
                    <a:srgbClr val="000000">
                      <a:alpha val="43137"/>
                    </a:srgbClr>
                  </a:outerShdw>
                </a:effectLst>
              </a:rPr>
              <a:t>parts; You </a:t>
            </a:r>
            <a:r>
              <a:rPr lang="en-GB" altLang="en-US" sz="4000" dirty="0">
                <a:effectLst>
                  <a:outerShdw blurRad="38100" dist="38100" dir="2700000" algn="tl">
                    <a:srgbClr val="000000">
                      <a:alpha val="43137"/>
                    </a:srgbClr>
                  </a:outerShdw>
                </a:effectLst>
              </a:rPr>
              <a:t>wove me in my mother’s womb.</a:t>
            </a:r>
            <a:endParaRPr lang="en-GB" altLang="en-US" sz="4000" dirty="0" smtClean="0">
              <a:effectLst>
                <a:outerShdw blurRad="38100" dist="38100" dir="2700000" algn="tl">
                  <a:srgbClr val="000000">
                    <a:alpha val="43137"/>
                  </a:srgbClr>
                </a:outerShdw>
              </a:effectLst>
            </a:endParaRPr>
          </a:p>
          <a:p>
            <a:pPr marL="360000" indent="-360000">
              <a:spcBef>
                <a:spcPts val="600"/>
              </a:spcBef>
            </a:pPr>
            <a:r>
              <a:rPr lang="en-GB" altLang="en-US" sz="4000" dirty="0" smtClean="0">
                <a:effectLst>
                  <a:outerShdw blurRad="38100" dist="38100" dir="2700000" algn="tl">
                    <a:srgbClr val="000000">
                      <a:alpha val="43137"/>
                    </a:srgbClr>
                  </a:outerShdw>
                </a:effectLst>
              </a:rPr>
              <a:t>16 Your </a:t>
            </a:r>
            <a:r>
              <a:rPr lang="en-GB" altLang="en-US" sz="4000" dirty="0">
                <a:effectLst>
                  <a:outerShdw blurRad="38100" dist="38100" dir="2700000" algn="tl">
                    <a:srgbClr val="000000">
                      <a:alpha val="43137"/>
                    </a:srgbClr>
                  </a:outerShdw>
                </a:effectLst>
              </a:rPr>
              <a:t>eyes have seen my unformed </a:t>
            </a:r>
            <a:r>
              <a:rPr lang="en-GB" altLang="en-US" sz="4000" dirty="0" smtClean="0">
                <a:effectLst>
                  <a:outerShdw blurRad="38100" dist="38100" dir="2700000" algn="tl">
                    <a:srgbClr val="000000">
                      <a:alpha val="43137"/>
                    </a:srgbClr>
                  </a:outerShdw>
                </a:effectLst>
              </a:rPr>
              <a:t>substance And </a:t>
            </a:r>
            <a:r>
              <a:rPr lang="en-GB" altLang="en-US" sz="4000" dirty="0">
                <a:effectLst>
                  <a:outerShdw blurRad="38100" dist="38100" dir="2700000" algn="tl">
                    <a:srgbClr val="000000">
                      <a:alpha val="43137"/>
                    </a:srgbClr>
                  </a:outerShdw>
                </a:effectLst>
              </a:rPr>
              <a:t>in Your book were all </a:t>
            </a:r>
            <a:r>
              <a:rPr lang="en-GB" altLang="en-US" sz="4000" dirty="0" smtClean="0">
                <a:effectLst>
                  <a:outerShdw blurRad="38100" dist="38100" dir="2700000" algn="tl">
                    <a:srgbClr val="000000">
                      <a:alpha val="43137"/>
                    </a:srgbClr>
                  </a:outerShdw>
                </a:effectLst>
              </a:rPr>
              <a:t>written The </a:t>
            </a:r>
            <a:r>
              <a:rPr lang="en-GB" altLang="en-US" sz="4000" dirty="0">
                <a:effectLst>
                  <a:outerShdw blurRad="38100" dist="38100" dir="2700000" algn="tl">
                    <a:srgbClr val="000000">
                      <a:alpha val="43137"/>
                    </a:srgbClr>
                  </a:outerShdw>
                </a:effectLst>
              </a:rPr>
              <a:t>days that were ordained for </a:t>
            </a:r>
            <a:r>
              <a:rPr lang="en-GB" altLang="en-US" sz="4000" dirty="0" smtClean="0">
                <a:effectLst>
                  <a:outerShdw blurRad="38100" dist="38100" dir="2700000" algn="tl">
                    <a:srgbClr val="000000">
                      <a:alpha val="43137"/>
                    </a:srgbClr>
                  </a:outerShdw>
                </a:effectLst>
              </a:rPr>
              <a:t>me, When </a:t>
            </a:r>
            <a:r>
              <a:rPr lang="en-GB" altLang="en-US" sz="4000" dirty="0">
                <a:effectLst>
                  <a:outerShdw blurRad="38100" dist="38100" dir="2700000" algn="tl">
                    <a:srgbClr val="000000">
                      <a:alpha val="43137"/>
                    </a:srgbClr>
                  </a:outerShdw>
                </a:effectLst>
              </a:rPr>
              <a:t>as yet there was not one of them.</a:t>
            </a:r>
            <a:endParaRPr lang="en-GB" altLang="en-US" sz="4000" dirty="0" smtClean="0">
              <a:effectLst>
                <a:outerShdw blurRad="38100" dist="38100" dir="2700000" algn="tl">
                  <a:srgbClr val="000000">
                    <a:alpha val="43137"/>
                  </a:srgbClr>
                </a:outerShdw>
              </a:effectLst>
            </a:endParaRPr>
          </a:p>
          <a:p>
            <a:pPr marL="360000" indent="-360000">
              <a:spcBef>
                <a:spcPts val="600"/>
              </a:spcBef>
            </a:pPr>
            <a:endParaRPr lang="en-GB"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38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fontScale="92500"/>
          </a:bodyPr>
          <a:lstStyle/>
          <a:p>
            <a:pPr marL="360000" indent="-360000">
              <a:spcBef>
                <a:spcPts val="600"/>
              </a:spcBef>
            </a:pPr>
            <a:r>
              <a:rPr lang="en-GB" altLang="en-US" sz="4000" dirty="0">
                <a:effectLst>
                  <a:outerShdw blurRad="38100" dist="38100" dir="2700000" algn="tl">
                    <a:srgbClr val="000000">
                      <a:alpha val="43137"/>
                    </a:srgbClr>
                  </a:outerShdw>
                </a:effectLst>
              </a:rPr>
              <a:t>Our spirit is our eternal essence it came from eternity and will return to it</a:t>
            </a:r>
          </a:p>
          <a:p>
            <a:pPr marL="360000" indent="-360000">
              <a:spcBef>
                <a:spcPts val="600"/>
              </a:spcBef>
            </a:pPr>
            <a:r>
              <a:rPr lang="en-GB" altLang="en-US" sz="4000" dirty="0" err="1">
                <a:effectLst>
                  <a:outerShdw blurRad="38100" dist="38100" dir="2700000" algn="tl">
                    <a:srgbClr val="000000">
                      <a:alpha val="43137"/>
                    </a:srgbClr>
                  </a:outerShdw>
                </a:effectLst>
              </a:rPr>
              <a:t>Pneuma</a:t>
            </a:r>
            <a:r>
              <a:rPr lang="en-GB" altLang="en-US" sz="4000" dirty="0">
                <a:effectLst>
                  <a:outerShdw blurRad="38100" dist="38100" dir="2700000" algn="tl">
                    <a:srgbClr val="000000">
                      <a:alpha val="43137"/>
                    </a:srgbClr>
                  </a:outerShdw>
                </a:effectLst>
              </a:rPr>
              <a:t>, </a:t>
            </a:r>
            <a:r>
              <a:rPr lang="en-GB" altLang="en-US" sz="4000" dirty="0" err="1">
                <a:effectLst>
                  <a:outerShdw blurRad="38100" dist="38100" dir="2700000" algn="tl">
                    <a:srgbClr val="000000">
                      <a:alpha val="43137"/>
                    </a:srgbClr>
                  </a:outerShdw>
                </a:effectLst>
              </a:rPr>
              <a:t>Ruach</a:t>
            </a:r>
            <a:r>
              <a:rPr lang="en-GB" altLang="en-US" sz="4000" dirty="0">
                <a:effectLst>
                  <a:outerShdw blurRad="38100" dist="38100" dir="2700000" algn="tl">
                    <a:srgbClr val="000000">
                      <a:alpha val="43137"/>
                    </a:srgbClr>
                  </a:outerShdw>
                </a:effectLst>
              </a:rPr>
              <a:t> spirit (Spirit), wind, or breath Our </a:t>
            </a:r>
            <a:r>
              <a:rPr lang="en-GB" altLang="en-US" sz="4000" dirty="0" smtClean="0">
                <a:effectLst>
                  <a:outerShdw blurRad="38100" dist="38100" dir="2700000" algn="tl">
                    <a:srgbClr val="000000">
                      <a:alpha val="43137"/>
                    </a:srgbClr>
                  </a:outerShdw>
                </a:effectLst>
              </a:rPr>
              <a:t>spirit entered our cells at conception</a:t>
            </a:r>
          </a:p>
          <a:p>
            <a:pPr marL="360000" indent="-360000">
              <a:spcBef>
                <a:spcPts val="600"/>
              </a:spcBef>
            </a:pPr>
            <a:r>
              <a:rPr lang="en-GB" altLang="en-US" sz="4000" dirty="0" smtClean="0">
                <a:effectLst>
                  <a:outerShdw blurRad="38100" dist="38100" dir="2700000" algn="tl">
                    <a:srgbClr val="000000">
                      <a:alpha val="43137"/>
                    </a:srgbClr>
                  </a:outerShdw>
                </a:effectLst>
              </a:rPr>
              <a:t>Our spirit is the centre of our being - our inner most being</a:t>
            </a:r>
          </a:p>
          <a:p>
            <a:pPr marL="360000" indent="-360000">
              <a:spcBef>
                <a:spcPts val="600"/>
              </a:spcBef>
            </a:pPr>
            <a:r>
              <a:rPr lang="en-GB" altLang="en-US" sz="4000" dirty="0" smtClean="0">
                <a:effectLst>
                  <a:outerShdw blurRad="38100" dist="38100" dir="2700000" algn="tl">
                    <a:srgbClr val="000000">
                      <a:alpha val="43137"/>
                    </a:srgbClr>
                  </a:outerShdw>
                </a:effectLst>
              </a:rPr>
              <a:t>Our spirit is the purest representation of our true self</a:t>
            </a:r>
          </a:p>
          <a:p>
            <a:pPr marL="360000" indent="-360000">
              <a:spcBef>
                <a:spcPts val="600"/>
              </a:spcBef>
            </a:pPr>
            <a:r>
              <a:rPr lang="en-GB" altLang="en-US" sz="4000" dirty="0">
                <a:effectLst>
                  <a:outerShdw blurRad="38100" dist="38100" dir="2700000" algn="tl">
                    <a:srgbClr val="000000">
                      <a:alpha val="43137"/>
                    </a:srgbClr>
                  </a:outerShdw>
                </a:effectLst>
              </a:rPr>
              <a:t>Our spirit is not limited by time and space </a:t>
            </a:r>
            <a:r>
              <a:rPr lang="en-GB" altLang="en-US" sz="4000" dirty="0" smtClean="0">
                <a:effectLst>
                  <a:outerShdw blurRad="38100" dist="38100" dir="2700000" algn="tl">
                    <a:srgbClr val="000000">
                      <a:alpha val="43137"/>
                    </a:srgbClr>
                  </a:outerShdw>
                </a:effectLst>
              </a:rPr>
              <a:t>TARDIS</a:t>
            </a:r>
          </a:p>
        </p:txBody>
      </p:sp>
    </p:spTree>
    <p:extLst>
      <p:ext uri="{BB962C8B-B14F-4D97-AF65-F5344CB8AC3E}">
        <p14:creationId xmlns:p14="http://schemas.microsoft.com/office/powerpoint/2010/main" val="4903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lnSpcReduction="10000"/>
          </a:bodyPr>
          <a:lstStyle/>
          <a:p>
            <a:pPr marL="360000" indent="-360000">
              <a:spcBef>
                <a:spcPts val="600"/>
              </a:spcBef>
            </a:pPr>
            <a:r>
              <a:rPr lang="en-GB" altLang="en-US" sz="4000" dirty="0" smtClean="0">
                <a:effectLst>
                  <a:outerShdw blurRad="38100" dist="38100" dir="2700000" algn="tl">
                    <a:srgbClr val="000000">
                      <a:alpha val="43137"/>
                    </a:srgbClr>
                  </a:outerShdw>
                </a:effectLst>
              </a:rPr>
              <a:t>Red blood cells contain no DNA no nucleus carry oxygen breath to the brain</a:t>
            </a:r>
          </a:p>
          <a:p>
            <a:pPr marL="360000" indent="-360000">
              <a:spcBef>
                <a:spcPts val="600"/>
              </a:spcBef>
            </a:pPr>
            <a:r>
              <a:rPr lang="en-GB" altLang="en-US" sz="4000" dirty="0" smtClean="0">
                <a:effectLst>
                  <a:outerShdw blurRad="38100" dist="38100" dir="2700000" algn="tl">
                    <a:srgbClr val="000000">
                      <a:alpha val="43137"/>
                    </a:srgbClr>
                  </a:outerShdw>
                </a:effectLst>
              </a:rPr>
              <a:t>The life is in the blood,  red cells breath</a:t>
            </a:r>
            <a:br>
              <a:rPr lang="en-GB" altLang="en-US" sz="4000" dirty="0" smtClean="0">
                <a:effectLst>
                  <a:outerShdw blurRad="38100" dist="38100" dir="2700000" algn="tl">
                    <a:srgbClr val="000000">
                      <a:alpha val="43137"/>
                    </a:srgbClr>
                  </a:outerShdw>
                </a:effectLst>
              </a:rPr>
            </a:br>
            <a:r>
              <a:rPr lang="en-GB" altLang="en-US" sz="4000" dirty="0" smtClean="0">
                <a:effectLst>
                  <a:outerShdw blurRad="38100" dist="38100" dir="2700000" algn="tl">
                    <a:srgbClr val="000000">
                      <a:alpha val="43137"/>
                    </a:srgbClr>
                  </a:outerShdw>
                </a:effectLst>
              </a:rPr>
              <a:t>This can be programmed by the spirit</a:t>
            </a:r>
          </a:p>
          <a:p>
            <a:pPr marL="360000" indent="-360000">
              <a:spcBef>
                <a:spcPts val="600"/>
              </a:spcBef>
            </a:pPr>
            <a:r>
              <a:rPr lang="en-GB" altLang="en-US" sz="4000" dirty="0" smtClean="0">
                <a:effectLst>
                  <a:outerShdw blurRad="38100" dist="38100" dir="2700000" algn="tl">
                    <a:srgbClr val="000000">
                      <a:alpha val="43137"/>
                    </a:srgbClr>
                  </a:outerShdw>
                </a:effectLst>
              </a:rPr>
              <a:t>White blood cells contain record of 22 + 22 autosomes generational genetic programming &amp; 1+1 chromosomes</a:t>
            </a:r>
          </a:p>
          <a:p>
            <a:pPr marL="360000" indent="-360000">
              <a:spcBef>
                <a:spcPts val="600"/>
              </a:spcBef>
            </a:pPr>
            <a:r>
              <a:rPr lang="en-GB" altLang="en-US" sz="4000" dirty="0" smtClean="0">
                <a:effectLst>
                  <a:outerShdw blurRad="38100" dist="38100" dir="2700000" algn="tl">
                    <a:srgbClr val="000000">
                      <a:alpha val="43137"/>
                    </a:srgbClr>
                  </a:outerShdw>
                </a:effectLst>
              </a:rPr>
              <a:t>Our DNA can be epigenetically re-sequenced by frequency, light, sound also by trauma and nurture</a:t>
            </a:r>
          </a:p>
        </p:txBody>
      </p:sp>
    </p:spTree>
    <p:extLst>
      <p:ext uri="{BB962C8B-B14F-4D97-AF65-F5344CB8AC3E}">
        <p14:creationId xmlns:p14="http://schemas.microsoft.com/office/powerpoint/2010/main" val="28925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lnSpcReduction="10000"/>
          </a:bodyPr>
          <a:lstStyle/>
          <a:p>
            <a:pPr marL="360000" indent="-360000">
              <a:spcBef>
                <a:spcPts val="600"/>
              </a:spcBef>
            </a:pPr>
            <a:r>
              <a:rPr lang="en-GB" altLang="en-US" sz="4000" dirty="0" smtClean="0">
                <a:effectLst>
                  <a:outerShdw blurRad="38100" dist="38100" dir="2700000" algn="tl">
                    <a:srgbClr val="000000">
                      <a:alpha val="43137"/>
                    </a:srgbClr>
                  </a:outerShdw>
                </a:effectLst>
              </a:rPr>
              <a:t>Our spirit is a dimensional place that God dwells in and can dwell in God</a:t>
            </a:r>
          </a:p>
          <a:p>
            <a:pPr marL="360000" indent="-360000">
              <a:spcBef>
                <a:spcPts val="600"/>
              </a:spcBef>
            </a:pPr>
            <a:r>
              <a:rPr lang="en-GB" altLang="en-US" sz="4000" dirty="0">
                <a:effectLst>
                  <a:outerShdw blurRad="38100" dist="38100" dir="2700000" algn="tl">
                    <a:srgbClr val="000000">
                      <a:alpha val="43137"/>
                    </a:srgbClr>
                  </a:outerShdw>
                </a:effectLst>
              </a:rPr>
              <a:t>John 14:16 I will ask the Father, and He will give you another Helper</a:t>
            </a:r>
            <a:r>
              <a:rPr lang="en-GB" altLang="en-US" sz="4000" dirty="0" smtClean="0">
                <a:effectLst>
                  <a:outerShdw blurRad="38100" dist="38100" dir="2700000" algn="tl">
                    <a:srgbClr val="000000">
                      <a:alpha val="43137"/>
                    </a:srgbClr>
                  </a:outerShdw>
                </a:effectLst>
              </a:rPr>
              <a:t>,… 17 </a:t>
            </a:r>
            <a:r>
              <a:rPr lang="en-GB" altLang="en-US" sz="4000" dirty="0">
                <a:effectLst>
                  <a:outerShdw blurRad="38100" dist="38100" dir="2700000" algn="tl">
                    <a:srgbClr val="000000">
                      <a:alpha val="43137"/>
                    </a:srgbClr>
                  </a:outerShdw>
                </a:effectLst>
              </a:rPr>
              <a:t>that is the Spirit of truth, </a:t>
            </a:r>
            <a:r>
              <a:rPr lang="en-GB" altLang="en-US" sz="4000" dirty="0" smtClean="0">
                <a:effectLst>
                  <a:outerShdw blurRad="38100" dist="38100" dir="2700000" algn="tl">
                    <a:srgbClr val="000000">
                      <a:alpha val="43137"/>
                    </a:srgbClr>
                  </a:outerShdw>
                </a:effectLst>
              </a:rPr>
              <a:t>.. He </a:t>
            </a:r>
            <a:r>
              <a:rPr lang="en-GB" altLang="en-US" sz="4000" dirty="0">
                <a:effectLst>
                  <a:outerShdw blurRad="38100" dist="38100" dir="2700000" algn="tl">
                    <a:srgbClr val="000000">
                      <a:alpha val="43137"/>
                    </a:srgbClr>
                  </a:outerShdw>
                </a:effectLst>
              </a:rPr>
              <a:t>abides with you and will be in you.</a:t>
            </a:r>
            <a:endParaRPr lang="en-GB" altLang="en-US" sz="4000" dirty="0" smtClean="0">
              <a:effectLst>
                <a:outerShdw blurRad="38100" dist="38100" dir="2700000" algn="tl">
                  <a:srgbClr val="000000">
                    <a:alpha val="43137"/>
                  </a:srgbClr>
                </a:outerShdw>
              </a:effectLst>
            </a:endParaRPr>
          </a:p>
          <a:p>
            <a:pPr marL="360000" indent="-360000">
              <a:spcBef>
                <a:spcPts val="600"/>
              </a:spcBef>
            </a:pPr>
            <a:r>
              <a:rPr lang="en-GB" altLang="en-US" sz="4000" dirty="0">
                <a:effectLst>
                  <a:outerShdw blurRad="38100" dist="38100" dir="2700000" algn="tl">
                    <a:srgbClr val="000000">
                      <a:alpha val="43137"/>
                    </a:srgbClr>
                  </a:outerShdw>
                </a:effectLst>
              </a:rPr>
              <a:t>John 14:20 In that day you will know that I am in My Father, and you in Me, and I in you. 23 </a:t>
            </a:r>
            <a:r>
              <a:rPr lang="en-GB" altLang="en-US" sz="4000" dirty="0" smtClean="0">
                <a:effectLst>
                  <a:outerShdw blurRad="38100" dist="38100" dir="2700000" algn="tl">
                    <a:srgbClr val="000000">
                      <a:alpha val="43137"/>
                    </a:srgbClr>
                  </a:outerShdw>
                </a:effectLst>
              </a:rPr>
              <a:t>… We </a:t>
            </a:r>
            <a:r>
              <a:rPr lang="en-GB" altLang="en-US" sz="4000" dirty="0">
                <a:effectLst>
                  <a:outerShdw blurRad="38100" dist="38100" dir="2700000" algn="tl">
                    <a:srgbClr val="000000">
                      <a:alpha val="43137"/>
                    </a:srgbClr>
                  </a:outerShdw>
                </a:effectLst>
              </a:rPr>
              <a:t>will come to him and make Our abode with him.</a:t>
            </a:r>
          </a:p>
        </p:txBody>
      </p:sp>
    </p:spTree>
    <p:extLst>
      <p:ext uri="{BB962C8B-B14F-4D97-AF65-F5344CB8AC3E}">
        <p14:creationId xmlns:p14="http://schemas.microsoft.com/office/powerpoint/2010/main" val="341239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Autofit/>
          </a:bodyPr>
          <a:lstStyle/>
          <a:p>
            <a:pPr marL="360000" indent="-360000">
              <a:spcBef>
                <a:spcPts val="600"/>
              </a:spcBef>
            </a:pPr>
            <a:r>
              <a:rPr lang="en-GB" altLang="en-US" sz="4000" dirty="0" smtClean="0">
                <a:effectLst>
                  <a:outerShdw blurRad="38100" dist="38100" dir="2700000" algn="tl">
                    <a:srgbClr val="000000">
                      <a:alpha val="43137"/>
                    </a:srgbClr>
                  </a:outerShdw>
                </a:effectLst>
              </a:rPr>
              <a:t>We are a spirit we have a soul that lives in a body (an earth suit) </a:t>
            </a:r>
          </a:p>
          <a:p>
            <a:pPr marL="360000" indent="-360000">
              <a:spcBef>
                <a:spcPts val="600"/>
              </a:spcBef>
            </a:pPr>
            <a:r>
              <a:rPr lang="en-GB" altLang="en-US" sz="4000" dirty="0" smtClean="0">
                <a:effectLst>
                  <a:outerShdw blurRad="38100" dist="38100" dir="2700000" algn="tl">
                    <a:srgbClr val="000000">
                      <a:alpha val="43137"/>
                    </a:srgbClr>
                  </a:outerShdw>
                </a:effectLst>
              </a:rPr>
              <a:t>We </a:t>
            </a:r>
            <a:r>
              <a:rPr lang="en-GB" altLang="en-US" sz="4000" dirty="0">
                <a:effectLst>
                  <a:outerShdw blurRad="38100" dist="38100" dir="2700000" algn="tl">
                    <a:srgbClr val="000000">
                      <a:alpha val="43137"/>
                    </a:srgbClr>
                  </a:outerShdw>
                </a:effectLst>
              </a:rPr>
              <a:t>are spirit </a:t>
            </a:r>
            <a:r>
              <a:rPr lang="en-GB" altLang="en-US" sz="4000" dirty="0" smtClean="0">
                <a:effectLst>
                  <a:outerShdw blurRad="38100" dist="38100" dir="2700000" algn="tl">
                    <a:srgbClr val="000000">
                      <a:alpha val="43137"/>
                    </a:srgbClr>
                  </a:outerShdw>
                </a:effectLst>
              </a:rPr>
              <a:t>the eternal </a:t>
            </a:r>
            <a:r>
              <a:rPr lang="en-GB" altLang="en-US" sz="4000" dirty="0">
                <a:effectLst>
                  <a:outerShdw blurRad="38100" dist="38100" dir="2700000" algn="tl">
                    <a:srgbClr val="000000">
                      <a:alpha val="43137"/>
                    </a:srgbClr>
                  </a:outerShdw>
                </a:effectLst>
              </a:rPr>
              <a:t>essence of God within that receives spiritual revelation</a:t>
            </a:r>
            <a:r>
              <a:rPr lang="en-GB" altLang="en-US" sz="4000" dirty="0" smtClean="0">
                <a:effectLst>
                  <a:outerShdw blurRad="38100" dist="38100" dir="2700000" algn="tl">
                    <a:srgbClr val="000000">
                      <a:alpha val="43137"/>
                    </a:srgbClr>
                  </a:outerShdw>
                </a:effectLst>
              </a:rPr>
              <a:t>.</a:t>
            </a:r>
          </a:p>
          <a:p>
            <a:pPr marL="360000" indent="-360000">
              <a:lnSpc>
                <a:spcPct val="90000"/>
              </a:lnSpc>
              <a:spcBef>
                <a:spcPts val="600"/>
              </a:spcBef>
            </a:pPr>
            <a:r>
              <a:rPr lang="en-GB" altLang="en-US" sz="4000" dirty="0" smtClean="0">
                <a:effectLst>
                  <a:outerShdw blurRad="38100" dist="38100" dir="2700000" algn="tl">
                    <a:srgbClr val="000000">
                      <a:alpha val="43137"/>
                    </a:srgbClr>
                  </a:outerShdw>
                </a:effectLst>
              </a:rPr>
              <a:t>We </a:t>
            </a:r>
            <a:r>
              <a:rPr lang="en-GB" altLang="en-US" sz="4000" dirty="0">
                <a:effectLst>
                  <a:outerShdw blurRad="38100" dist="38100" dir="2700000" algn="tl">
                    <a:srgbClr val="000000">
                      <a:alpha val="43137"/>
                    </a:srgbClr>
                  </a:outerShdw>
                </a:effectLst>
              </a:rPr>
              <a:t>are a spirit being that is God conscious</a:t>
            </a:r>
          </a:p>
          <a:p>
            <a:pPr marL="360000" indent="-360000">
              <a:lnSpc>
                <a:spcPct val="90000"/>
              </a:lnSpc>
              <a:spcBef>
                <a:spcPts val="600"/>
              </a:spcBef>
            </a:pPr>
            <a:r>
              <a:rPr lang="en-GB" altLang="en-US" sz="4000" dirty="0" smtClean="0">
                <a:effectLst>
                  <a:outerShdw blurRad="38100" dist="38100" dir="2700000" algn="tl">
                    <a:srgbClr val="000000">
                      <a:alpha val="43137"/>
                    </a:srgbClr>
                  </a:outerShdw>
                </a:effectLst>
              </a:rPr>
              <a:t>We </a:t>
            </a:r>
            <a:r>
              <a:rPr lang="en-GB" altLang="en-US" sz="4000" dirty="0">
                <a:effectLst>
                  <a:outerShdw blurRad="38100" dist="38100" dir="2700000" algn="tl">
                    <a:srgbClr val="000000">
                      <a:alpha val="43137"/>
                    </a:srgbClr>
                  </a:outerShdw>
                </a:effectLst>
              </a:rPr>
              <a:t>have a soul that is self conscious and makes us a human being</a:t>
            </a:r>
          </a:p>
          <a:p>
            <a:pPr marL="360000" indent="-360000">
              <a:lnSpc>
                <a:spcPct val="90000"/>
              </a:lnSpc>
              <a:spcBef>
                <a:spcPts val="600"/>
              </a:spcBef>
            </a:pPr>
            <a:r>
              <a:rPr lang="en-GB" altLang="en-US" sz="4000" dirty="0">
                <a:effectLst>
                  <a:outerShdw blurRad="38100" dist="38100" dir="2700000" algn="tl">
                    <a:srgbClr val="000000">
                      <a:alpha val="43137"/>
                    </a:srgbClr>
                  </a:outerShdw>
                </a:effectLst>
              </a:rPr>
              <a:t>Our spirit and soul makes us a living </a:t>
            </a:r>
            <a:r>
              <a:rPr lang="en-GB" altLang="en-US" sz="4000" dirty="0" smtClean="0">
                <a:effectLst>
                  <a:outerShdw blurRad="38100" dist="38100" dir="2700000" algn="tl">
                    <a:srgbClr val="000000">
                      <a:alpha val="43137"/>
                    </a:srgbClr>
                  </a:outerShdw>
                </a:effectLst>
              </a:rPr>
              <a:t>being</a:t>
            </a:r>
          </a:p>
        </p:txBody>
      </p:sp>
    </p:spTree>
    <p:extLst>
      <p:ext uri="{BB962C8B-B14F-4D97-AF65-F5344CB8AC3E}">
        <p14:creationId xmlns:p14="http://schemas.microsoft.com/office/powerpoint/2010/main" val="1380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0" y="981075"/>
            <a:ext cx="914400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normAutofit/>
          </a:bodyPr>
          <a:lstStyle>
            <a:lvl1pPr algn="ctr">
              <a:defRPr sz="4400">
                <a:solidFill>
                  <a:srgbClr val="009900"/>
                </a:solidFill>
                <a:effectLst>
                  <a:outerShdw blurRad="38100" dist="38100" dir="2700000" algn="tl">
                    <a:srgbClr val="000000"/>
                  </a:outerShdw>
                </a:effectLst>
                <a:latin typeface="Tahoma" pitchFamily="34" charset="0"/>
                <a:cs typeface="Arial" charset="0"/>
              </a:defRPr>
            </a:lvl1pPr>
            <a:lvl2pPr algn="ctr">
              <a:defRPr sz="4400">
                <a:solidFill>
                  <a:srgbClr val="009900"/>
                </a:solidFill>
                <a:effectLst>
                  <a:outerShdw blurRad="38100" dist="38100" dir="2700000" algn="tl">
                    <a:srgbClr val="000000"/>
                  </a:outerShdw>
                </a:effectLst>
                <a:latin typeface="Tahoma" pitchFamily="34" charset="0"/>
                <a:cs typeface="Arial" charset="0"/>
              </a:defRPr>
            </a:lvl2pPr>
            <a:lvl3pPr algn="ctr">
              <a:defRPr sz="4400">
                <a:solidFill>
                  <a:srgbClr val="009900"/>
                </a:solidFill>
                <a:effectLst>
                  <a:outerShdw blurRad="38100" dist="38100" dir="2700000" algn="tl">
                    <a:srgbClr val="000000"/>
                  </a:outerShdw>
                </a:effectLst>
                <a:latin typeface="Tahoma" pitchFamily="34" charset="0"/>
                <a:cs typeface="Arial" charset="0"/>
              </a:defRPr>
            </a:lvl3pPr>
            <a:lvl4pPr algn="ctr">
              <a:defRPr sz="4400">
                <a:solidFill>
                  <a:srgbClr val="009900"/>
                </a:solidFill>
                <a:effectLst>
                  <a:outerShdw blurRad="38100" dist="38100" dir="2700000" algn="tl">
                    <a:srgbClr val="000000"/>
                  </a:outerShdw>
                </a:effectLst>
                <a:latin typeface="Tahoma" pitchFamily="34" charset="0"/>
                <a:cs typeface="Arial" charset="0"/>
              </a:defRPr>
            </a:lvl4pPr>
            <a:lvl5pPr algn="ctr">
              <a:defRPr sz="4400">
                <a:solidFill>
                  <a:srgbClr val="009900"/>
                </a:solidFill>
                <a:effectLst>
                  <a:outerShdw blurRad="38100" dist="38100" dir="2700000" algn="tl">
                    <a:srgbClr val="000000"/>
                  </a:outerShdw>
                </a:effectLst>
                <a:latin typeface="Tahoma" pitchFamily="34" charset="0"/>
                <a:cs typeface="Arial" charset="0"/>
              </a:defRPr>
            </a:lvl5pPr>
            <a:lvl6pPr marL="4572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6pPr>
            <a:lvl7pPr marL="9144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7pPr>
            <a:lvl8pPr marL="13716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8pPr>
            <a:lvl9pPr marL="18288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9pPr>
          </a:lstStyle>
          <a:p>
            <a:pPr marL="360000" indent="-360000" algn="l">
              <a:spcBef>
                <a:spcPts val="600"/>
              </a:spcBef>
              <a:buClr>
                <a:srgbClr val="FFFF00"/>
              </a:buClr>
              <a:buFont typeface="Arial" panose="020B0604020202020204" pitchFamily="34" charset="0"/>
              <a:buChar char="•"/>
            </a:pPr>
            <a:endParaRPr lang="en-US" altLang="en-US" sz="4800" dirty="0">
              <a:solidFill>
                <a:prstClr val="white"/>
              </a:solidFill>
              <a:latin typeface="Calibri"/>
            </a:endParaRPr>
          </a:p>
        </p:txBody>
      </p:sp>
      <p:sp>
        <p:nvSpPr>
          <p:cNvPr id="151556" name="Rectangle 4"/>
          <p:cNvSpPr>
            <a:spLocks noChangeArrowheads="1"/>
          </p:cNvSpPr>
          <p:nvPr/>
        </p:nvSpPr>
        <p:spPr bwMode="auto">
          <a:xfrm>
            <a:off x="468313" y="0"/>
            <a:ext cx="82296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a:defRPr sz="4400">
                <a:solidFill>
                  <a:srgbClr val="009900"/>
                </a:solidFill>
                <a:effectLst>
                  <a:outerShdw blurRad="38100" dist="38100" dir="2700000" algn="tl">
                    <a:srgbClr val="000000"/>
                  </a:outerShdw>
                </a:effectLst>
                <a:latin typeface="Tahoma" pitchFamily="34" charset="0"/>
                <a:cs typeface="Arial" charset="0"/>
              </a:defRPr>
            </a:lvl1pPr>
            <a:lvl2pPr algn="ctr">
              <a:defRPr sz="4400">
                <a:solidFill>
                  <a:srgbClr val="009900"/>
                </a:solidFill>
                <a:effectLst>
                  <a:outerShdw blurRad="38100" dist="38100" dir="2700000" algn="tl">
                    <a:srgbClr val="000000"/>
                  </a:outerShdw>
                </a:effectLst>
                <a:latin typeface="Tahoma" pitchFamily="34" charset="0"/>
                <a:cs typeface="Arial" charset="0"/>
              </a:defRPr>
            </a:lvl2pPr>
            <a:lvl3pPr algn="ctr">
              <a:defRPr sz="4400">
                <a:solidFill>
                  <a:srgbClr val="009900"/>
                </a:solidFill>
                <a:effectLst>
                  <a:outerShdw blurRad="38100" dist="38100" dir="2700000" algn="tl">
                    <a:srgbClr val="000000"/>
                  </a:outerShdw>
                </a:effectLst>
                <a:latin typeface="Tahoma" pitchFamily="34" charset="0"/>
                <a:cs typeface="Arial" charset="0"/>
              </a:defRPr>
            </a:lvl3pPr>
            <a:lvl4pPr algn="ctr">
              <a:defRPr sz="4400">
                <a:solidFill>
                  <a:srgbClr val="009900"/>
                </a:solidFill>
                <a:effectLst>
                  <a:outerShdw blurRad="38100" dist="38100" dir="2700000" algn="tl">
                    <a:srgbClr val="000000"/>
                  </a:outerShdw>
                </a:effectLst>
                <a:latin typeface="Tahoma" pitchFamily="34" charset="0"/>
                <a:cs typeface="Arial" charset="0"/>
              </a:defRPr>
            </a:lvl4pPr>
            <a:lvl5pPr algn="ctr">
              <a:defRPr sz="4400">
                <a:solidFill>
                  <a:srgbClr val="009900"/>
                </a:solidFill>
                <a:effectLst>
                  <a:outerShdw blurRad="38100" dist="38100" dir="2700000" algn="tl">
                    <a:srgbClr val="000000"/>
                  </a:outerShdw>
                </a:effectLst>
                <a:latin typeface="Tahoma" pitchFamily="34" charset="0"/>
                <a:cs typeface="Arial" charset="0"/>
              </a:defRPr>
            </a:lvl5pPr>
            <a:lvl6pPr marL="4572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6pPr>
            <a:lvl7pPr marL="9144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7pPr>
            <a:lvl8pPr marL="13716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8pPr>
            <a:lvl9pPr marL="18288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9pPr>
          </a:lstStyle>
          <a:p>
            <a:r>
              <a:rPr lang="en-GB" sz="4800" dirty="0">
                <a:solidFill>
                  <a:srgbClr val="FFFF00"/>
                </a:solidFill>
              </a:rPr>
              <a:t>Engaging God First Love</a:t>
            </a:r>
            <a:endParaRPr lang="en-GB" altLang="en-US" dirty="0">
              <a:solidFill>
                <a:srgbClr val="FFFF00"/>
              </a:solidFill>
            </a:endParaRPr>
          </a:p>
        </p:txBody>
      </p:sp>
      <p:sp>
        <p:nvSpPr>
          <p:cNvPr id="4" name="Rectangle 3"/>
          <p:cNvSpPr>
            <a:spLocks noChangeArrowheads="1"/>
          </p:cNvSpPr>
          <p:nvPr/>
        </p:nvSpPr>
        <p:spPr bwMode="auto">
          <a:xfrm>
            <a:off x="0" y="981075"/>
            <a:ext cx="914400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normAutofit lnSpcReduction="10000"/>
          </a:bodyPr>
          <a:lstStyle>
            <a:lvl1pPr algn="ctr">
              <a:defRPr sz="4400">
                <a:solidFill>
                  <a:srgbClr val="009900"/>
                </a:solidFill>
                <a:effectLst>
                  <a:outerShdw blurRad="38100" dist="38100" dir="2700000" algn="tl">
                    <a:srgbClr val="000000"/>
                  </a:outerShdw>
                </a:effectLst>
                <a:latin typeface="Tahoma" pitchFamily="34" charset="0"/>
                <a:cs typeface="Arial" charset="0"/>
              </a:defRPr>
            </a:lvl1pPr>
            <a:lvl2pPr algn="ctr">
              <a:defRPr sz="4400">
                <a:solidFill>
                  <a:srgbClr val="009900"/>
                </a:solidFill>
                <a:effectLst>
                  <a:outerShdw blurRad="38100" dist="38100" dir="2700000" algn="tl">
                    <a:srgbClr val="000000"/>
                  </a:outerShdw>
                </a:effectLst>
                <a:latin typeface="Tahoma" pitchFamily="34" charset="0"/>
                <a:cs typeface="Arial" charset="0"/>
              </a:defRPr>
            </a:lvl2pPr>
            <a:lvl3pPr algn="ctr">
              <a:defRPr sz="4400">
                <a:solidFill>
                  <a:srgbClr val="009900"/>
                </a:solidFill>
                <a:effectLst>
                  <a:outerShdw blurRad="38100" dist="38100" dir="2700000" algn="tl">
                    <a:srgbClr val="000000"/>
                  </a:outerShdw>
                </a:effectLst>
                <a:latin typeface="Tahoma" pitchFamily="34" charset="0"/>
                <a:cs typeface="Arial" charset="0"/>
              </a:defRPr>
            </a:lvl3pPr>
            <a:lvl4pPr algn="ctr">
              <a:defRPr sz="4400">
                <a:solidFill>
                  <a:srgbClr val="009900"/>
                </a:solidFill>
                <a:effectLst>
                  <a:outerShdw blurRad="38100" dist="38100" dir="2700000" algn="tl">
                    <a:srgbClr val="000000"/>
                  </a:outerShdw>
                </a:effectLst>
                <a:latin typeface="Tahoma" pitchFamily="34" charset="0"/>
                <a:cs typeface="Arial" charset="0"/>
              </a:defRPr>
            </a:lvl4pPr>
            <a:lvl5pPr algn="ctr">
              <a:defRPr sz="4400">
                <a:solidFill>
                  <a:srgbClr val="009900"/>
                </a:solidFill>
                <a:effectLst>
                  <a:outerShdw blurRad="38100" dist="38100" dir="2700000" algn="tl">
                    <a:srgbClr val="000000"/>
                  </a:outerShdw>
                </a:effectLst>
                <a:latin typeface="Tahoma" pitchFamily="34" charset="0"/>
                <a:cs typeface="Arial" charset="0"/>
              </a:defRPr>
            </a:lvl5pPr>
            <a:lvl6pPr marL="4572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6pPr>
            <a:lvl7pPr marL="9144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7pPr>
            <a:lvl8pPr marL="13716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8pPr>
            <a:lvl9pPr marL="18288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9pPr>
          </a:lstStyle>
          <a:p>
            <a:pPr marL="360000" indent="-360000" algn="l" defTabSz="914400" fontAlgn="auto">
              <a:spcBef>
                <a:spcPts val="600"/>
              </a:spcBef>
              <a:spcAft>
                <a:spcPts val="0"/>
              </a:spcAft>
              <a:buClr>
                <a:srgbClr val="FFFF00"/>
              </a:buClr>
              <a:buSzPct val="120000"/>
              <a:buFont typeface="Arial" pitchFamily="34" charset="0"/>
              <a:buChar char="•"/>
            </a:pPr>
            <a:r>
              <a:rPr lang="en-GB" altLang="en-US" sz="4000" dirty="0">
                <a:solidFill>
                  <a:prstClr val="white"/>
                </a:solidFill>
                <a:effectLst>
                  <a:outerShdw blurRad="38100" dist="38100" dir="2700000" algn="tl">
                    <a:srgbClr val="000000">
                      <a:alpha val="43137"/>
                    </a:srgbClr>
                  </a:outerShdw>
                </a:effectLst>
                <a:latin typeface="Calibri"/>
              </a:rPr>
              <a:t>In Adam the spirit was outside the body and as a light being he could travel in the spiritual </a:t>
            </a:r>
            <a:r>
              <a:rPr lang="en-GB" altLang="en-US" sz="4000" dirty="0" smtClean="0">
                <a:solidFill>
                  <a:prstClr val="white"/>
                </a:solidFill>
                <a:effectLst>
                  <a:outerShdw blurRad="38100" dist="38100" dir="2700000" algn="tl">
                    <a:srgbClr val="000000">
                      <a:alpha val="43137"/>
                    </a:srgbClr>
                  </a:outerShdw>
                </a:effectLst>
                <a:latin typeface="Calibri"/>
              </a:rPr>
              <a:t>realms</a:t>
            </a:r>
          </a:p>
          <a:p>
            <a:pPr marL="360000" indent="-360000" algn="l" defTabSz="914400" fontAlgn="auto">
              <a:spcBef>
                <a:spcPts val="600"/>
              </a:spcBef>
              <a:spcAft>
                <a:spcPts val="0"/>
              </a:spcAft>
              <a:buClr>
                <a:srgbClr val="FFFF00"/>
              </a:buClr>
              <a:buSzPct val="120000"/>
              <a:buFont typeface="Arial" pitchFamily="34" charset="0"/>
              <a:buChar char="•"/>
            </a:pPr>
            <a:r>
              <a:rPr lang="en-GB" altLang="en-US" sz="4000" dirty="0" smtClean="0">
                <a:solidFill>
                  <a:prstClr val="white"/>
                </a:solidFill>
                <a:effectLst>
                  <a:outerShdw blurRad="38100" dist="38100" dir="2700000" algn="tl">
                    <a:srgbClr val="000000">
                      <a:alpha val="43137"/>
                    </a:srgbClr>
                  </a:outerShdw>
                </a:effectLst>
                <a:latin typeface="Calibri"/>
              </a:rPr>
              <a:t>Psa 8:4 What </a:t>
            </a:r>
            <a:r>
              <a:rPr lang="en-GB" altLang="en-US" sz="4000" dirty="0">
                <a:solidFill>
                  <a:prstClr val="white"/>
                </a:solidFill>
                <a:effectLst>
                  <a:outerShdw blurRad="38100" dist="38100" dir="2700000" algn="tl">
                    <a:srgbClr val="000000">
                      <a:alpha val="43137"/>
                    </a:srgbClr>
                  </a:outerShdw>
                </a:effectLst>
                <a:latin typeface="Calibri"/>
              </a:rPr>
              <a:t>is man that You take thought of </a:t>
            </a:r>
            <a:r>
              <a:rPr lang="en-GB" altLang="en-US" sz="4000" dirty="0" smtClean="0">
                <a:solidFill>
                  <a:prstClr val="white"/>
                </a:solidFill>
                <a:effectLst>
                  <a:outerShdw blurRad="38100" dist="38100" dir="2700000" algn="tl">
                    <a:srgbClr val="000000">
                      <a:alpha val="43137"/>
                    </a:srgbClr>
                  </a:outerShdw>
                </a:effectLst>
                <a:latin typeface="Calibri"/>
              </a:rPr>
              <a:t>him, And </a:t>
            </a:r>
            <a:r>
              <a:rPr lang="en-GB" altLang="en-US" sz="4000" dirty="0">
                <a:solidFill>
                  <a:prstClr val="white"/>
                </a:solidFill>
                <a:effectLst>
                  <a:outerShdw blurRad="38100" dist="38100" dir="2700000" algn="tl">
                    <a:srgbClr val="000000">
                      <a:alpha val="43137"/>
                    </a:srgbClr>
                  </a:outerShdw>
                </a:effectLst>
                <a:latin typeface="Calibri"/>
              </a:rPr>
              <a:t>the son of man that You care for </a:t>
            </a:r>
            <a:r>
              <a:rPr lang="en-GB" altLang="en-US" sz="4000" dirty="0" smtClean="0">
                <a:solidFill>
                  <a:prstClr val="white"/>
                </a:solidFill>
                <a:effectLst>
                  <a:outerShdw blurRad="38100" dist="38100" dir="2700000" algn="tl">
                    <a:srgbClr val="000000">
                      <a:alpha val="43137"/>
                    </a:srgbClr>
                  </a:outerShdw>
                </a:effectLst>
                <a:latin typeface="Calibri"/>
              </a:rPr>
              <a:t>him? 5 </a:t>
            </a:r>
            <a:r>
              <a:rPr lang="en-GB" altLang="en-US" sz="4000" dirty="0">
                <a:solidFill>
                  <a:prstClr val="white"/>
                </a:solidFill>
                <a:effectLst>
                  <a:outerShdw blurRad="38100" dist="38100" dir="2700000" algn="tl">
                    <a:srgbClr val="000000">
                      <a:alpha val="43137"/>
                    </a:srgbClr>
                  </a:outerShdw>
                </a:effectLst>
                <a:latin typeface="Calibri"/>
              </a:rPr>
              <a:t>Yet You have made him a little lower than </a:t>
            </a:r>
            <a:r>
              <a:rPr lang="en-GB" altLang="en-US" sz="4000" dirty="0" smtClean="0">
                <a:solidFill>
                  <a:prstClr val="white"/>
                </a:solidFill>
                <a:effectLst>
                  <a:outerShdw blurRad="38100" dist="38100" dir="2700000" algn="tl">
                    <a:srgbClr val="000000">
                      <a:alpha val="43137"/>
                    </a:srgbClr>
                  </a:outerShdw>
                </a:effectLst>
                <a:latin typeface="Calibri"/>
              </a:rPr>
              <a:t>God, And </a:t>
            </a:r>
            <a:r>
              <a:rPr lang="en-GB" altLang="en-US" sz="4000" dirty="0">
                <a:solidFill>
                  <a:prstClr val="white"/>
                </a:solidFill>
                <a:effectLst>
                  <a:outerShdw blurRad="38100" dist="38100" dir="2700000" algn="tl">
                    <a:srgbClr val="000000">
                      <a:alpha val="43137"/>
                    </a:srgbClr>
                  </a:outerShdw>
                </a:effectLst>
                <a:latin typeface="Calibri"/>
              </a:rPr>
              <a:t>You </a:t>
            </a:r>
            <a:r>
              <a:rPr lang="en-GB" altLang="en-US" sz="4000" dirty="0">
                <a:solidFill>
                  <a:srgbClr val="FFFF00"/>
                </a:solidFill>
                <a:effectLst>
                  <a:outerShdw blurRad="38100" dist="38100" dir="2700000" algn="tl">
                    <a:srgbClr val="000000">
                      <a:alpha val="43137"/>
                    </a:srgbClr>
                  </a:outerShdw>
                </a:effectLst>
                <a:latin typeface="Calibri"/>
              </a:rPr>
              <a:t>crown him with glory</a:t>
            </a:r>
            <a:r>
              <a:rPr lang="en-GB" altLang="en-US" sz="4000" dirty="0">
                <a:solidFill>
                  <a:prstClr val="white"/>
                </a:solidFill>
                <a:effectLst>
                  <a:outerShdw blurRad="38100" dist="38100" dir="2700000" algn="tl">
                    <a:srgbClr val="000000">
                      <a:alpha val="43137"/>
                    </a:srgbClr>
                  </a:outerShdw>
                </a:effectLst>
                <a:latin typeface="Calibri"/>
              </a:rPr>
              <a:t> and </a:t>
            </a:r>
            <a:r>
              <a:rPr lang="en-GB" altLang="en-US" sz="4000" dirty="0" smtClean="0">
                <a:solidFill>
                  <a:prstClr val="white"/>
                </a:solidFill>
                <a:effectLst>
                  <a:outerShdw blurRad="38100" dist="38100" dir="2700000" algn="tl">
                    <a:srgbClr val="000000">
                      <a:alpha val="43137"/>
                    </a:srgbClr>
                  </a:outerShdw>
                </a:effectLst>
                <a:latin typeface="Calibri"/>
              </a:rPr>
              <a:t>majesty! 6 </a:t>
            </a:r>
            <a:r>
              <a:rPr lang="en-GB" altLang="en-US" sz="4000" dirty="0">
                <a:solidFill>
                  <a:prstClr val="white"/>
                </a:solidFill>
                <a:effectLst>
                  <a:outerShdw blurRad="38100" dist="38100" dir="2700000" algn="tl">
                    <a:srgbClr val="000000">
                      <a:alpha val="43137"/>
                    </a:srgbClr>
                  </a:outerShdw>
                </a:effectLst>
                <a:latin typeface="Calibri"/>
              </a:rPr>
              <a:t>You make him </a:t>
            </a:r>
            <a:r>
              <a:rPr lang="en-GB" altLang="en-US" sz="4000" dirty="0">
                <a:solidFill>
                  <a:srgbClr val="FFFF00"/>
                </a:solidFill>
                <a:effectLst>
                  <a:outerShdw blurRad="38100" dist="38100" dir="2700000" algn="tl">
                    <a:srgbClr val="000000">
                      <a:alpha val="43137"/>
                    </a:srgbClr>
                  </a:outerShdw>
                </a:effectLst>
                <a:latin typeface="Calibri"/>
              </a:rPr>
              <a:t>to rule </a:t>
            </a:r>
            <a:r>
              <a:rPr lang="en-GB" altLang="en-US" sz="4000" dirty="0">
                <a:solidFill>
                  <a:prstClr val="white"/>
                </a:solidFill>
                <a:effectLst>
                  <a:outerShdw blurRad="38100" dist="38100" dir="2700000" algn="tl">
                    <a:srgbClr val="000000">
                      <a:alpha val="43137"/>
                    </a:srgbClr>
                  </a:outerShdw>
                </a:effectLst>
                <a:latin typeface="Calibri"/>
              </a:rPr>
              <a:t>over the works of Your </a:t>
            </a:r>
            <a:r>
              <a:rPr lang="en-GB" altLang="en-US" sz="4000" dirty="0" smtClean="0">
                <a:solidFill>
                  <a:prstClr val="white"/>
                </a:solidFill>
                <a:effectLst>
                  <a:outerShdw blurRad="38100" dist="38100" dir="2700000" algn="tl">
                    <a:srgbClr val="000000">
                      <a:alpha val="43137"/>
                    </a:srgbClr>
                  </a:outerShdw>
                </a:effectLst>
                <a:latin typeface="Calibri"/>
              </a:rPr>
              <a:t>hands; You </a:t>
            </a:r>
            <a:r>
              <a:rPr lang="en-GB" altLang="en-US" sz="4000" dirty="0">
                <a:solidFill>
                  <a:prstClr val="white"/>
                </a:solidFill>
                <a:effectLst>
                  <a:outerShdw blurRad="38100" dist="38100" dir="2700000" algn="tl">
                    <a:srgbClr val="000000">
                      <a:alpha val="43137"/>
                    </a:srgbClr>
                  </a:outerShdw>
                </a:effectLst>
                <a:latin typeface="Calibri"/>
              </a:rPr>
              <a:t>have put all things under his feet</a:t>
            </a:r>
          </a:p>
        </p:txBody>
      </p:sp>
    </p:spTree>
    <p:extLst>
      <p:ext uri="{BB962C8B-B14F-4D97-AF65-F5344CB8AC3E}">
        <p14:creationId xmlns:p14="http://schemas.microsoft.com/office/powerpoint/2010/main" val="36709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6988"/>
            <a:ext cx="380047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6414">
            <a:off x="3924300" y="188913"/>
            <a:ext cx="579438"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1628775"/>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924175"/>
            <a:ext cx="557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22" name="Group 34"/>
          <p:cNvGrpSpPr>
            <a:grpSpLocks/>
          </p:cNvGrpSpPr>
          <p:nvPr/>
        </p:nvGrpSpPr>
        <p:grpSpPr bwMode="auto">
          <a:xfrm>
            <a:off x="3924300" y="115888"/>
            <a:ext cx="579438" cy="2952750"/>
            <a:chOff x="2472" y="73"/>
            <a:chExt cx="365" cy="1860"/>
          </a:xfrm>
        </p:grpSpPr>
        <p:sp>
          <p:nvSpPr>
            <p:cNvPr id="9245" name="Freeform 11"/>
            <p:cNvSpPr>
              <a:spLocks/>
            </p:cNvSpPr>
            <p:nvPr/>
          </p:nvSpPr>
          <p:spPr bwMode="auto">
            <a:xfrm>
              <a:off x="2608" y="73"/>
              <a:ext cx="45" cy="1860"/>
            </a:xfrm>
            <a:custGeom>
              <a:avLst/>
              <a:gdLst>
                <a:gd name="T0" fmla="*/ 45 w 194"/>
                <a:gd name="T1" fmla="*/ 0 h 991"/>
                <a:gd name="T2" fmla="*/ 29 w 194"/>
                <a:gd name="T3" fmla="*/ 366 h 991"/>
                <a:gd name="T4" fmla="*/ 19 w 194"/>
                <a:gd name="T5" fmla="*/ 492 h 991"/>
                <a:gd name="T6" fmla="*/ 10 w 194"/>
                <a:gd name="T7" fmla="*/ 636 h 991"/>
                <a:gd name="T8" fmla="*/ 0 w 194"/>
                <a:gd name="T9" fmla="*/ 794 h 991"/>
                <a:gd name="T10" fmla="*/ 2 w 194"/>
                <a:gd name="T11" fmla="*/ 1239 h 991"/>
                <a:gd name="T12" fmla="*/ 43 w 194"/>
                <a:gd name="T13" fmla="*/ 1860 h 9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991">
                  <a:moveTo>
                    <a:pt x="194" y="0"/>
                  </a:moveTo>
                  <a:cubicBezTo>
                    <a:pt x="184" y="66"/>
                    <a:pt x="162" y="137"/>
                    <a:pt x="127" y="195"/>
                  </a:cubicBezTo>
                  <a:cubicBezTo>
                    <a:pt x="113" y="218"/>
                    <a:pt x="84" y="262"/>
                    <a:pt x="84" y="262"/>
                  </a:cubicBezTo>
                  <a:cubicBezTo>
                    <a:pt x="75" y="290"/>
                    <a:pt x="42" y="339"/>
                    <a:pt x="42" y="339"/>
                  </a:cubicBezTo>
                  <a:cubicBezTo>
                    <a:pt x="31" y="374"/>
                    <a:pt x="22" y="393"/>
                    <a:pt x="0" y="423"/>
                  </a:cubicBezTo>
                  <a:cubicBezTo>
                    <a:pt x="3" y="502"/>
                    <a:pt x="0" y="581"/>
                    <a:pt x="8" y="660"/>
                  </a:cubicBezTo>
                  <a:cubicBezTo>
                    <a:pt x="22" y="804"/>
                    <a:pt x="94" y="887"/>
                    <a:pt x="186" y="991"/>
                  </a:cubicBezTo>
                </a:path>
              </a:pathLst>
            </a:custGeom>
            <a:noFill/>
            <a:ln w="5080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46" name="Freeform 12"/>
            <p:cNvSpPr>
              <a:spLocks/>
            </p:cNvSpPr>
            <p:nvPr/>
          </p:nvSpPr>
          <p:spPr bwMode="auto">
            <a:xfrm>
              <a:off x="2472" y="73"/>
              <a:ext cx="365" cy="161"/>
            </a:xfrm>
            <a:custGeom>
              <a:avLst/>
              <a:gdLst>
                <a:gd name="T0" fmla="*/ 0 w 364"/>
                <a:gd name="T1" fmla="*/ 153 h 161"/>
                <a:gd name="T2" fmla="*/ 51 w 364"/>
                <a:gd name="T3" fmla="*/ 76 h 161"/>
                <a:gd name="T4" fmla="*/ 68 w 364"/>
                <a:gd name="T5" fmla="*/ 43 h 161"/>
                <a:gd name="T6" fmla="*/ 102 w 364"/>
                <a:gd name="T7" fmla="*/ 34 h 161"/>
                <a:gd name="T8" fmla="*/ 161 w 364"/>
                <a:gd name="T9" fmla="*/ 0 h 161"/>
                <a:gd name="T10" fmla="*/ 340 w 364"/>
                <a:gd name="T11" fmla="*/ 102 h 161"/>
                <a:gd name="T12" fmla="*/ 348 w 364"/>
                <a:gd name="T13" fmla="*/ 127 h 161"/>
                <a:gd name="T14" fmla="*/ 365 w 364"/>
                <a:gd name="T15" fmla="*/ 161 h 1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4" h="161">
                  <a:moveTo>
                    <a:pt x="0" y="153"/>
                  </a:moveTo>
                  <a:cubicBezTo>
                    <a:pt x="10" y="114"/>
                    <a:pt x="18" y="99"/>
                    <a:pt x="51" y="76"/>
                  </a:cubicBezTo>
                  <a:cubicBezTo>
                    <a:pt x="57" y="65"/>
                    <a:pt x="58" y="51"/>
                    <a:pt x="68" y="43"/>
                  </a:cubicBezTo>
                  <a:cubicBezTo>
                    <a:pt x="77" y="36"/>
                    <a:pt x="91" y="39"/>
                    <a:pt x="102" y="34"/>
                  </a:cubicBezTo>
                  <a:cubicBezTo>
                    <a:pt x="123" y="25"/>
                    <a:pt x="141" y="10"/>
                    <a:pt x="161" y="0"/>
                  </a:cubicBezTo>
                  <a:cubicBezTo>
                    <a:pt x="245" y="15"/>
                    <a:pt x="292" y="30"/>
                    <a:pt x="339" y="102"/>
                  </a:cubicBezTo>
                  <a:cubicBezTo>
                    <a:pt x="342" y="110"/>
                    <a:pt x="344" y="119"/>
                    <a:pt x="347" y="127"/>
                  </a:cubicBezTo>
                  <a:cubicBezTo>
                    <a:pt x="352" y="139"/>
                    <a:pt x="364" y="161"/>
                    <a:pt x="364" y="161"/>
                  </a:cubicBezTo>
                </a:path>
              </a:pathLst>
            </a:custGeom>
            <a:noFill/>
            <a:ln w="5080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grpSp>
      <p:pic>
        <p:nvPicPr>
          <p:cNvPr id="9223" name="Picture 10"/>
          <p:cNvPicPr>
            <a:picLocks noChangeAspect="1" noChangeArrowheads="1"/>
          </p:cNvPicPr>
          <p:nvPr/>
        </p:nvPicPr>
        <p:blipFill>
          <a:blip r:embed="rId7">
            <a:extLst>
              <a:ext uri="{28A0092B-C50C-407E-A947-70E740481C1C}">
                <a14:useLocalDpi xmlns:a14="http://schemas.microsoft.com/office/drawing/2010/main" val="0"/>
              </a:ext>
            </a:extLst>
          </a:blip>
          <a:srcRect l="5907" r="54633"/>
          <a:stretch>
            <a:fillRect/>
          </a:stretch>
        </p:blipFill>
        <p:spPr bwMode="auto">
          <a:xfrm>
            <a:off x="3995738" y="2276475"/>
            <a:ext cx="25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Line 14"/>
          <p:cNvSpPr>
            <a:spLocks noChangeShapeType="1"/>
          </p:cNvSpPr>
          <p:nvPr/>
        </p:nvSpPr>
        <p:spPr bwMode="auto">
          <a:xfrm flipH="1">
            <a:off x="2411413" y="3644900"/>
            <a:ext cx="360362" cy="720725"/>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26" name="Line 15"/>
          <p:cNvSpPr>
            <a:spLocks noChangeShapeType="1"/>
          </p:cNvSpPr>
          <p:nvPr/>
        </p:nvSpPr>
        <p:spPr bwMode="auto">
          <a:xfrm>
            <a:off x="5867400" y="3573463"/>
            <a:ext cx="503238" cy="433387"/>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27" name="Line 16"/>
          <p:cNvSpPr>
            <a:spLocks noChangeShapeType="1"/>
          </p:cNvSpPr>
          <p:nvPr/>
        </p:nvSpPr>
        <p:spPr bwMode="auto">
          <a:xfrm flipV="1">
            <a:off x="4500563" y="1844675"/>
            <a:ext cx="215900" cy="10795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28" name="Line 17"/>
          <p:cNvSpPr>
            <a:spLocks noChangeShapeType="1"/>
          </p:cNvSpPr>
          <p:nvPr/>
        </p:nvSpPr>
        <p:spPr bwMode="auto">
          <a:xfrm flipH="1">
            <a:off x="4356100" y="1989138"/>
            <a:ext cx="71438" cy="8636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29" name="Line 18"/>
          <p:cNvSpPr>
            <a:spLocks noChangeShapeType="1"/>
          </p:cNvSpPr>
          <p:nvPr/>
        </p:nvSpPr>
        <p:spPr bwMode="auto">
          <a:xfrm flipH="1" flipV="1">
            <a:off x="4427538" y="668427"/>
            <a:ext cx="288925" cy="10795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30" name="Line 19"/>
          <p:cNvSpPr>
            <a:spLocks noChangeShapeType="1"/>
          </p:cNvSpPr>
          <p:nvPr/>
        </p:nvSpPr>
        <p:spPr bwMode="auto">
          <a:xfrm>
            <a:off x="4284663" y="765175"/>
            <a:ext cx="142875" cy="935038"/>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31" name="Line 21"/>
          <p:cNvSpPr>
            <a:spLocks noChangeShapeType="1"/>
          </p:cNvSpPr>
          <p:nvPr/>
        </p:nvSpPr>
        <p:spPr bwMode="auto">
          <a:xfrm>
            <a:off x="1476374" y="2133600"/>
            <a:ext cx="2519363" cy="574675"/>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32" name="Text Box 22"/>
          <p:cNvSpPr txBox="1">
            <a:spLocks noChangeArrowheads="1"/>
          </p:cNvSpPr>
          <p:nvPr/>
        </p:nvSpPr>
        <p:spPr bwMode="auto">
          <a:xfrm>
            <a:off x="5364163" y="1412875"/>
            <a:ext cx="15113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a:solidFill>
                  <a:prstClr val="black"/>
                </a:solidFill>
              </a:rPr>
              <a:t>Heart</a:t>
            </a:r>
            <a:br>
              <a:rPr lang="en-GB" altLang="en-US">
                <a:solidFill>
                  <a:prstClr val="black"/>
                </a:solidFill>
              </a:rPr>
            </a:br>
            <a:r>
              <a:rPr lang="en-GB" altLang="en-US">
                <a:solidFill>
                  <a:prstClr val="black"/>
                </a:solidFill>
              </a:rPr>
              <a:t>Subconscious Mind</a:t>
            </a:r>
            <a:br>
              <a:rPr lang="en-GB" altLang="en-US">
                <a:solidFill>
                  <a:prstClr val="black"/>
                </a:solidFill>
              </a:rPr>
            </a:br>
            <a:r>
              <a:rPr lang="en-GB" altLang="en-US">
                <a:solidFill>
                  <a:prstClr val="black"/>
                </a:solidFill>
              </a:rPr>
              <a:t>Garden</a:t>
            </a:r>
            <a:br>
              <a:rPr lang="en-GB" altLang="en-US">
                <a:solidFill>
                  <a:prstClr val="black"/>
                </a:solidFill>
              </a:rPr>
            </a:br>
            <a:r>
              <a:rPr lang="en-GB" altLang="en-US">
                <a:solidFill>
                  <a:prstClr val="black"/>
                </a:solidFill>
              </a:rPr>
              <a:t>Scroll</a:t>
            </a:r>
          </a:p>
        </p:txBody>
      </p:sp>
      <p:sp>
        <p:nvSpPr>
          <p:cNvPr id="9233" name="Text Box 23"/>
          <p:cNvSpPr txBox="1">
            <a:spLocks noChangeArrowheads="1"/>
          </p:cNvSpPr>
          <p:nvPr/>
        </p:nvSpPr>
        <p:spPr bwMode="auto">
          <a:xfrm>
            <a:off x="2411413" y="260350"/>
            <a:ext cx="11525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dirty="0">
                <a:solidFill>
                  <a:prstClr val="black"/>
                </a:solidFill>
              </a:rPr>
              <a:t>Conscious</a:t>
            </a:r>
            <a:br>
              <a:rPr lang="en-GB" altLang="en-US" dirty="0">
                <a:solidFill>
                  <a:prstClr val="black"/>
                </a:solidFill>
              </a:rPr>
            </a:br>
            <a:r>
              <a:rPr lang="en-GB" altLang="en-US" dirty="0">
                <a:solidFill>
                  <a:prstClr val="black"/>
                </a:solidFill>
              </a:rPr>
              <a:t>Mind</a:t>
            </a:r>
          </a:p>
        </p:txBody>
      </p:sp>
      <p:sp>
        <p:nvSpPr>
          <p:cNvPr id="9234" name="Text Box 24"/>
          <p:cNvSpPr txBox="1">
            <a:spLocks noChangeArrowheads="1"/>
          </p:cNvSpPr>
          <p:nvPr/>
        </p:nvSpPr>
        <p:spPr bwMode="auto">
          <a:xfrm>
            <a:off x="341313" y="1617702"/>
            <a:ext cx="17272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dirty="0">
                <a:solidFill>
                  <a:prstClr val="black"/>
                </a:solidFill>
              </a:rPr>
              <a:t>Kingdom</a:t>
            </a:r>
            <a:br>
              <a:rPr lang="en-GB" altLang="en-US" dirty="0">
                <a:solidFill>
                  <a:prstClr val="black"/>
                </a:solidFill>
              </a:rPr>
            </a:br>
            <a:r>
              <a:rPr lang="en-GB" altLang="en-US" dirty="0">
                <a:solidFill>
                  <a:prstClr val="black"/>
                </a:solidFill>
              </a:rPr>
              <a:t>within </a:t>
            </a:r>
            <a:r>
              <a:rPr lang="en-GB" altLang="en-US" dirty="0" smtClean="0">
                <a:solidFill>
                  <a:prstClr val="black"/>
                </a:solidFill>
              </a:rPr>
              <a:t>us</a:t>
            </a:r>
          </a:p>
          <a:p>
            <a:pPr algn="ctr" eaLnBrk="1" hangingPunct="1">
              <a:spcBef>
                <a:spcPct val="50000"/>
              </a:spcBef>
            </a:pPr>
            <a:r>
              <a:rPr lang="en-GB" altLang="en-US" dirty="0" smtClean="0">
                <a:solidFill>
                  <a:prstClr val="black"/>
                </a:solidFill>
              </a:rPr>
              <a:t>First Love Gate</a:t>
            </a:r>
            <a:endParaRPr lang="en-GB" altLang="en-US" dirty="0">
              <a:solidFill>
                <a:prstClr val="black"/>
              </a:solidFill>
            </a:endParaRPr>
          </a:p>
        </p:txBody>
      </p:sp>
      <p:pic>
        <p:nvPicPr>
          <p:cNvPr id="9239" name="Picture 29"/>
          <p:cNvPicPr>
            <a:picLocks noChangeAspect="1" noChangeArrowheads="1"/>
          </p:cNvPicPr>
          <p:nvPr/>
        </p:nvPicPr>
        <p:blipFill>
          <a:blip r:embed="rId8">
            <a:extLst>
              <a:ext uri="{28A0092B-C50C-407E-A947-70E740481C1C}">
                <a14:useLocalDpi xmlns:a14="http://schemas.microsoft.com/office/drawing/2010/main" val="0"/>
              </a:ext>
            </a:extLst>
          </a:blip>
          <a:srcRect l="13605" r="48372"/>
          <a:stretch>
            <a:fillRect/>
          </a:stretch>
        </p:blipFill>
        <p:spPr bwMode="auto">
          <a:xfrm>
            <a:off x="7235825" y="260350"/>
            <a:ext cx="90487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40" name="Freeform 30"/>
          <p:cNvSpPr>
            <a:spLocks/>
          </p:cNvSpPr>
          <p:nvPr/>
        </p:nvSpPr>
        <p:spPr bwMode="auto">
          <a:xfrm>
            <a:off x="7556500" y="207963"/>
            <a:ext cx="565150" cy="2903537"/>
          </a:xfrm>
          <a:custGeom>
            <a:avLst/>
            <a:gdLst>
              <a:gd name="T0" fmla="*/ 0 w 356"/>
              <a:gd name="T1" fmla="*/ 60325 h 1829"/>
              <a:gd name="T2" fmla="*/ 176213 w 356"/>
              <a:gd name="T3" fmla="*/ 7937 h 1829"/>
              <a:gd name="T4" fmla="*/ 444500 w 356"/>
              <a:gd name="T5" fmla="*/ 101600 h 1829"/>
              <a:gd name="T6" fmla="*/ 471488 w 356"/>
              <a:gd name="T7" fmla="*/ 141287 h 1829"/>
              <a:gd name="T8" fmla="*/ 511175 w 356"/>
              <a:gd name="T9" fmla="*/ 168275 h 1829"/>
              <a:gd name="T10" fmla="*/ 565150 w 356"/>
              <a:gd name="T11" fmla="*/ 369887 h 1829"/>
              <a:gd name="T12" fmla="*/ 363538 w 356"/>
              <a:gd name="T13" fmla="*/ 679450 h 1829"/>
              <a:gd name="T14" fmla="*/ 269875 w 356"/>
              <a:gd name="T15" fmla="*/ 814387 h 1829"/>
              <a:gd name="T16" fmla="*/ 309563 w 356"/>
              <a:gd name="T17" fmla="*/ 1379537 h 1829"/>
              <a:gd name="T18" fmla="*/ 215900 w 356"/>
              <a:gd name="T19" fmla="*/ 2481262 h 1829"/>
              <a:gd name="T20" fmla="*/ 228600 w 356"/>
              <a:gd name="T21" fmla="*/ 2790825 h 1829"/>
              <a:gd name="T22" fmla="*/ 242888 w 356"/>
              <a:gd name="T23" fmla="*/ 2898775 h 18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6" h="1829">
                <a:moveTo>
                  <a:pt x="0" y="38"/>
                </a:moveTo>
                <a:cubicBezTo>
                  <a:pt x="37" y="27"/>
                  <a:pt x="73" y="14"/>
                  <a:pt x="111" y="5"/>
                </a:cubicBezTo>
                <a:cubicBezTo>
                  <a:pt x="265" y="16"/>
                  <a:pt x="187" y="0"/>
                  <a:pt x="280" y="64"/>
                </a:cubicBezTo>
                <a:cubicBezTo>
                  <a:pt x="286" y="72"/>
                  <a:pt x="290" y="82"/>
                  <a:pt x="297" y="89"/>
                </a:cubicBezTo>
                <a:cubicBezTo>
                  <a:pt x="304" y="96"/>
                  <a:pt x="316" y="98"/>
                  <a:pt x="322" y="106"/>
                </a:cubicBezTo>
                <a:cubicBezTo>
                  <a:pt x="335" y="126"/>
                  <a:pt x="350" y="206"/>
                  <a:pt x="356" y="233"/>
                </a:cubicBezTo>
                <a:cubicBezTo>
                  <a:pt x="346" y="318"/>
                  <a:pt x="318" y="400"/>
                  <a:pt x="229" y="428"/>
                </a:cubicBezTo>
                <a:cubicBezTo>
                  <a:pt x="181" y="495"/>
                  <a:pt x="200" y="467"/>
                  <a:pt x="170" y="513"/>
                </a:cubicBezTo>
                <a:cubicBezTo>
                  <a:pt x="175" y="645"/>
                  <a:pt x="182" y="745"/>
                  <a:pt x="195" y="869"/>
                </a:cubicBezTo>
                <a:cubicBezTo>
                  <a:pt x="190" y="1105"/>
                  <a:pt x="180" y="1332"/>
                  <a:pt x="136" y="1563"/>
                </a:cubicBezTo>
                <a:cubicBezTo>
                  <a:pt x="139" y="1628"/>
                  <a:pt x="138" y="1693"/>
                  <a:pt x="144" y="1758"/>
                </a:cubicBezTo>
                <a:cubicBezTo>
                  <a:pt x="151" y="1829"/>
                  <a:pt x="186" y="1826"/>
                  <a:pt x="153" y="1826"/>
                </a:cubicBezTo>
              </a:path>
            </a:pathLst>
          </a:custGeom>
          <a:noFill/>
          <a:ln w="5080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41" name="Text Box 31"/>
          <p:cNvSpPr txBox="1">
            <a:spLocks noChangeArrowheads="1"/>
          </p:cNvSpPr>
          <p:nvPr/>
        </p:nvSpPr>
        <p:spPr bwMode="auto">
          <a:xfrm>
            <a:off x="7956550" y="1125538"/>
            <a:ext cx="79216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dirty="0">
                <a:solidFill>
                  <a:prstClr val="black"/>
                </a:solidFill>
              </a:rPr>
              <a:t>Spirit</a:t>
            </a:r>
            <a:br>
              <a:rPr lang="en-GB" altLang="en-US" dirty="0">
                <a:solidFill>
                  <a:prstClr val="black"/>
                </a:solidFill>
              </a:rPr>
            </a:br>
            <a:r>
              <a:rPr lang="en-GB" altLang="en-US" dirty="0">
                <a:solidFill>
                  <a:prstClr val="black"/>
                </a:solidFill>
              </a:rPr>
              <a:t>Father</a:t>
            </a:r>
            <a:br>
              <a:rPr lang="en-GB" altLang="en-US" dirty="0">
                <a:solidFill>
                  <a:prstClr val="black"/>
                </a:solidFill>
              </a:rPr>
            </a:br>
            <a:r>
              <a:rPr lang="en-GB" altLang="en-US" dirty="0">
                <a:solidFill>
                  <a:prstClr val="black"/>
                </a:solidFill>
              </a:rPr>
              <a:t>Son</a:t>
            </a:r>
            <a:br>
              <a:rPr lang="en-GB" altLang="en-US" dirty="0">
                <a:solidFill>
                  <a:prstClr val="black"/>
                </a:solidFill>
              </a:rPr>
            </a:br>
            <a:r>
              <a:rPr lang="en-GB" altLang="en-US" dirty="0">
                <a:solidFill>
                  <a:prstClr val="black"/>
                </a:solidFill>
              </a:rPr>
              <a:t>Holy</a:t>
            </a:r>
            <a:br>
              <a:rPr lang="en-GB" altLang="en-US" dirty="0">
                <a:solidFill>
                  <a:prstClr val="black"/>
                </a:solidFill>
              </a:rPr>
            </a:br>
            <a:r>
              <a:rPr lang="en-GB" altLang="en-US" dirty="0">
                <a:solidFill>
                  <a:prstClr val="black"/>
                </a:solidFill>
              </a:rPr>
              <a:t>Spirit</a:t>
            </a:r>
          </a:p>
        </p:txBody>
      </p:sp>
      <p:pic>
        <p:nvPicPr>
          <p:cNvPr id="9242"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538" y="1844675"/>
            <a:ext cx="219075" cy="327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3" name="Picture 33"/>
          <p:cNvPicPr>
            <a:picLocks noChangeAspect="1" noChangeArrowheads="1"/>
          </p:cNvPicPr>
          <p:nvPr/>
        </p:nvPicPr>
        <p:blipFill>
          <a:blip r:embed="rId10">
            <a:extLst>
              <a:ext uri="{28A0092B-C50C-407E-A947-70E740481C1C}">
                <a14:useLocalDpi xmlns:a14="http://schemas.microsoft.com/office/drawing/2010/main" val="0"/>
              </a:ext>
            </a:extLst>
          </a:blip>
          <a:srcRect l="5907" r="54633"/>
          <a:stretch>
            <a:fillRect/>
          </a:stretch>
        </p:blipFill>
        <p:spPr bwMode="auto">
          <a:xfrm>
            <a:off x="7667625" y="2565400"/>
            <a:ext cx="25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44" name="Text Box 36"/>
          <p:cNvSpPr txBox="1">
            <a:spLocks noChangeArrowheads="1"/>
          </p:cNvSpPr>
          <p:nvPr/>
        </p:nvSpPr>
        <p:spPr bwMode="auto">
          <a:xfrm>
            <a:off x="611188" y="3500438"/>
            <a:ext cx="11874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a:solidFill>
                  <a:prstClr val="black"/>
                </a:solidFill>
              </a:rPr>
              <a:t>Rivers</a:t>
            </a:r>
            <a:br>
              <a:rPr lang="en-GB" altLang="en-US">
                <a:solidFill>
                  <a:prstClr val="black"/>
                </a:solidFill>
              </a:rPr>
            </a:br>
            <a:r>
              <a:rPr lang="en-GB" altLang="en-US">
                <a:solidFill>
                  <a:prstClr val="black"/>
                </a:solidFill>
              </a:rPr>
              <a:t>Power</a:t>
            </a:r>
            <a:br>
              <a:rPr lang="en-GB" altLang="en-US">
                <a:solidFill>
                  <a:prstClr val="black"/>
                </a:solidFill>
              </a:rPr>
            </a:br>
            <a:r>
              <a:rPr lang="en-GB" altLang="en-US">
                <a:solidFill>
                  <a:prstClr val="black"/>
                </a:solidFill>
              </a:rPr>
              <a:t>Anointing</a:t>
            </a:r>
          </a:p>
        </p:txBody>
      </p:sp>
      <p:sp>
        <p:nvSpPr>
          <p:cNvPr id="31" name="Text Box 24"/>
          <p:cNvSpPr txBox="1">
            <a:spLocks noChangeArrowheads="1"/>
          </p:cNvSpPr>
          <p:nvPr/>
        </p:nvSpPr>
        <p:spPr bwMode="auto">
          <a:xfrm>
            <a:off x="6625431" y="4398292"/>
            <a:ext cx="1727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dirty="0" smtClean="0">
                <a:solidFill>
                  <a:prstClr val="black"/>
                </a:solidFill>
              </a:rPr>
              <a:t>Seat </a:t>
            </a:r>
            <a:r>
              <a:rPr lang="en-GB" altLang="en-US" dirty="0">
                <a:solidFill>
                  <a:prstClr val="black"/>
                </a:solidFill>
              </a:rPr>
              <a:t>of Government</a:t>
            </a:r>
          </a:p>
        </p:txBody>
      </p:sp>
      <p:sp>
        <p:nvSpPr>
          <p:cNvPr id="32" name="Line 13"/>
          <p:cNvSpPr>
            <a:spLocks noChangeShapeType="1"/>
          </p:cNvSpPr>
          <p:nvPr/>
        </p:nvSpPr>
        <p:spPr bwMode="auto">
          <a:xfrm flipH="1" flipV="1">
            <a:off x="4427538" y="3450744"/>
            <a:ext cx="2089150" cy="934243"/>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Tree>
    <p:extLst>
      <p:ext uri="{BB962C8B-B14F-4D97-AF65-F5344CB8AC3E}">
        <p14:creationId xmlns:p14="http://schemas.microsoft.com/office/powerpoint/2010/main" val="649912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2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231"/>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92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2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2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22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22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24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22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2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22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23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923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22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2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9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P spid="9231" grpId="0" animBg="1"/>
      <p:bldP spid="9231" grpId="1" animBg="1"/>
      <p:bldP spid="9232" grpId="0"/>
      <p:bldP spid="9233" grpId="0"/>
      <p:bldP spid="9234" grpId="0"/>
      <p:bldP spid="9240" grpId="0" animBg="1"/>
      <p:bldP spid="9241" grpId="0"/>
      <p:bldP spid="9244" grpId="0"/>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Gal 2:20 I have been crucified with Christ; and it is no longer I who live, but Christ lives in me; and the life which I now live in the flesh I live by faith in the </a:t>
            </a:r>
            <a:r>
              <a:rPr lang="en-GB" sz="4400" dirty="0">
                <a:solidFill>
                  <a:srgbClr val="FFFF00"/>
                </a:solidFill>
              </a:rPr>
              <a:t>Son of God, who loved me and gave Himself up for me</a:t>
            </a:r>
            <a:r>
              <a:rPr lang="en-GB" sz="4400" dirty="0" smtClean="0"/>
              <a:t>.</a:t>
            </a:r>
          </a:p>
          <a:p>
            <a:r>
              <a:rPr lang="en-GB" sz="4400" dirty="0" smtClean="0"/>
              <a:t>I am willing to give myself up for Him?</a:t>
            </a:r>
          </a:p>
          <a:p>
            <a:r>
              <a:rPr lang="en-GB" sz="4400" dirty="0" smtClean="0"/>
              <a:t>I am willing to be who He created me to be?</a:t>
            </a:r>
            <a:endParaRPr lang="en-GB" sz="4400" dirty="0"/>
          </a:p>
        </p:txBody>
      </p:sp>
    </p:spTree>
    <p:extLst>
      <p:ext uri="{BB962C8B-B14F-4D97-AF65-F5344CB8AC3E}">
        <p14:creationId xmlns:p14="http://schemas.microsoft.com/office/powerpoint/2010/main" val="42395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1741" cy="1423374"/>
            <a:chOff x="3301192" y="2191893"/>
            <a:chExt cx="1906407"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1874" y="2343271"/>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River of Life</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726818"/>
              <a:ext cx="927100" cy="183136"/>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Blockages</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59791" y="1153680"/>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6165" y="1805096"/>
            <a:ext cx="1676297" cy="369332"/>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Intimacy</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848403" y="1620609"/>
            <a:ext cx="1079142" cy="430887"/>
          </a:xfrm>
          <a:prstGeom prst="rect">
            <a:avLst/>
          </a:prstGeom>
        </p:spPr>
        <p:txBody>
          <a:bodyPr wrap="none">
            <a:spAutoFit/>
          </a:bodyPr>
          <a:lstStyle/>
          <a:p>
            <a:pPr algn="ctr">
              <a:defRPr/>
            </a:pPr>
            <a:r>
              <a:rPr lang="en-US" sz="2200" dirty="0" smtClean="0">
                <a:ea typeface="ＭＳ Ｐゴシック" charset="-128"/>
                <a:cs typeface="ＭＳ Ｐゴシック" charset="-128"/>
              </a:rPr>
              <a:t>Source</a:t>
            </a:r>
            <a:endParaRPr lang="en-US" sz="2200" dirty="0">
              <a:ea typeface="ＭＳ Ｐゴシック" charset="-128"/>
              <a:cs typeface="ＭＳ Ｐゴシック" charset="-128"/>
            </a:endParaRPr>
          </a:p>
        </p:txBody>
      </p:sp>
    </p:spTree>
    <p:extLst>
      <p:ext uri="{BB962C8B-B14F-4D97-AF65-F5344CB8AC3E}">
        <p14:creationId xmlns:p14="http://schemas.microsoft.com/office/powerpoint/2010/main" val="29249599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1741" cy="1423374"/>
            <a:chOff x="3301192" y="2191893"/>
            <a:chExt cx="1906407"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1874" y="2343271"/>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Yoke of Jesus</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726818"/>
              <a:ext cx="927100" cy="183136"/>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Blockages</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59791" y="1153680"/>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6165" y="1805096"/>
            <a:ext cx="1676297" cy="369332"/>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Intimacy</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848403" y="1620609"/>
            <a:ext cx="1079142" cy="430887"/>
          </a:xfrm>
          <a:prstGeom prst="rect">
            <a:avLst/>
          </a:prstGeom>
        </p:spPr>
        <p:txBody>
          <a:bodyPr wrap="none">
            <a:spAutoFit/>
          </a:bodyPr>
          <a:lstStyle/>
          <a:p>
            <a:pPr algn="ctr">
              <a:defRPr/>
            </a:pPr>
            <a:r>
              <a:rPr lang="en-US" sz="2200" dirty="0" smtClean="0">
                <a:ea typeface="ＭＳ Ｐゴシック" charset="-128"/>
                <a:cs typeface="ＭＳ Ｐゴシック" charset="-128"/>
              </a:rPr>
              <a:t>Source</a:t>
            </a:r>
            <a:endParaRPr lang="en-US" sz="2200" dirty="0">
              <a:ea typeface="ＭＳ Ｐゴシック" charset="-128"/>
              <a:cs typeface="ＭＳ Ｐゴシック" charset="-128"/>
            </a:endParaRPr>
          </a:p>
        </p:txBody>
      </p:sp>
    </p:spTree>
    <p:extLst>
      <p:ext uri="{BB962C8B-B14F-4D97-AF65-F5344CB8AC3E}">
        <p14:creationId xmlns:p14="http://schemas.microsoft.com/office/powerpoint/2010/main" val="99809556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1741" cy="1423374"/>
            <a:chOff x="3301192" y="2191893"/>
            <a:chExt cx="1906407"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1874" y="2343271"/>
              <a:ext cx="1865725" cy="383314"/>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Seat of rest and government</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726818"/>
              <a:ext cx="927100" cy="183136"/>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Blockages</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59791" y="1153680"/>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6165" y="1805096"/>
            <a:ext cx="1676297" cy="369332"/>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Intimacy</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848403" y="1620609"/>
            <a:ext cx="1079142" cy="430887"/>
          </a:xfrm>
          <a:prstGeom prst="rect">
            <a:avLst/>
          </a:prstGeom>
        </p:spPr>
        <p:txBody>
          <a:bodyPr wrap="none">
            <a:spAutoFit/>
          </a:bodyPr>
          <a:lstStyle/>
          <a:p>
            <a:pPr algn="ctr">
              <a:defRPr/>
            </a:pPr>
            <a:r>
              <a:rPr lang="en-US" sz="2200" dirty="0" smtClean="0">
                <a:ea typeface="ＭＳ Ｐゴシック" charset="-128"/>
                <a:cs typeface="ＭＳ Ｐゴシック" charset="-128"/>
              </a:rPr>
              <a:t>Source</a:t>
            </a:r>
            <a:endParaRPr lang="en-US" sz="2200" dirty="0">
              <a:ea typeface="ＭＳ Ｐゴシック" charset="-128"/>
              <a:cs typeface="ＭＳ Ｐゴシック" charset="-128"/>
            </a:endParaRPr>
          </a:p>
        </p:txBody>
      </p:sp>
    </p:spTree>
    <p:extLst>
      <p:ext uri="{BB962C8B-B14F-4D97-AF65-F5344CB8AC3E}">
        <p14:creationId xmlns:p14="http://schemas.microsoft.com/office/powerpoint/2010/main" val="403526509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Separate First Love module</a:t>
            </a:r>
          </a:p>
          <a:p>
            <a:r>
              <a:rPr lang="en-GB" sz="4400" dirty="0"/>
              <a:t>Relationship with SSF distinct personalities</a:t>
            </a:r>
          </a:p>
          <a:p>
            <a:r>
              <a:rPr lang="en-GB" sz="4400" dirty="0"/>
              <a:t>River of life engagement</a:t>
            </a:r>
          </a:p>
          <a:p>
            <a:r>
              <a:rPr lang="en-GB" sz="4400" dirty="0" err="1"/>
              <a:t>Sonship</a:t>
            </a:r>
            <a:r>
              <a:rPr lang="en-GB" sz="4400" dirty="0"/>
              <a:t> Fatherhood</a:t>
            </a:r>
          </a:p>
          <a:p>
            <a:r>
              <a:rPr lang="en-GB" sz="4400" dirty="0"/>
              <a:t>Baptised into spirit Jesus Father (Burning ones </a:t>
            </a:r>
            <a:r>
              <a:rPr lang="en-GB" sz="4400" dirty="0" smtClean="0"/>
              <a:t>exercise) clothed </a:t>
            </a:r>
            <a:r>
              <a:rPr lang="en-GB" sz="4400" dirty="0"/>
              <a:t>with SSF deeper</a:t>
            </a:r>
          </a:p>
          <a:p>
            <a:r>
              <a:rPr lang="en-GB" sz="4400" dirty="0"/>
              <a:t>waterfall river pool</a:t>
            </a:r>
          </a:p>
        </p:txBody>
      </p:sp>
    </p:spTree>
    <p:extLst>
      <p:ext uri="{BB962C8B-B14F-4D97-AF65-F5344CB8AC3E}">
        <p14:creationId xmlns:p14="http://schemas.microsoft.com/office/powerpoint/2010/main" val="128922081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p:txBody>
          <a:bodyPr/>
          <a:lstStyle/>
          <a:p>
            <a:r>
              <a:rPr lang="en-GB" dirty="0" smtClean="0"/>
              <a:t>Our Spirit is given life by God’s spirit the breath of life</a:t>
            </a:r>
          </a:p>
          <a:p>
            <a:r>
              <a:rPr lang="en-GB" dirty="0" smtClean="0"/>
              <a:t>Our spirit receives God’s light and becomes light</a:t>
            </a:r>
          </a:p>
          <a:p>
            <a:r>
              <a:rPr lang="en-GB" dirty="0"/>
              <a:t>Light of truth eyes are opened</a:t>
            </a:r>
          </a:p>
          <a:p>
            <a:r>
              <a:rPr lang="en-GB" dirty="0" smtClean="0"/>
              <a:t>Drink Living water and receive a fountain</a:t>
            </a:r>
          </a:p>
          <a:p>
            <a:r>
              <a:rPr lang="en-GB" dirty="0" smtClean="0"/>
              <a:t>Our spirit becomes a House for God’s presence</a:t>
            </a:r>
            <a:endParaRPr lang="en-GB" dirty="0"/>
          </a:p>
        </p:txBody>
      </p:sp>
    </p:spTree>
    <p:extLst>
      <p:ext uri="{BB962C8B-B14F-4D97-AF65-F5344CB8AC3E}">
        <p14:creationId xmlns:p14="http://schemas.microsoft.com/office/powerpoint/2010/main" val="379542271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05040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23734" r="17081"/>
          <a:stretch/>
        </p:blipFill>
        <p:spPr bwMode="auto">
          <a:xfrm>
            <a:off x="0" y="-23086"/>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85584" y="6030055"/>
            <a:ext cx="471316" cy="827945"/>
          </a:xfrm>
          <a:effectLst/>
        </p:spPr>
      </p:pic>
    </p:spTree>
    <p:extLst>
      <p:ext uri="{BB962C8B-B14F-4D97-AF65-F5344CB8AC3E}">
        <p14:creationId xmlns:p14="http://schemas.microsoft.com/office/powerpoint/2010/main" val="131573089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35752" r="36648"/>
          <a:stretch/>
        </p:blipFill>
        <p:spPr bwMode="auto">
          <a:xfrm>
            <a:off x="0" y="14028"/>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97522" y="14028"/>
            <a:ext cx="3911096" cy="6870494"/>
          </a:xfrm>
        </p:spPr>
      </p:pic>
    </p:spTree>
    <p:extLst>
      <p:ext uri="{BB962C8B-B14F-4D97-AF65-F5344CB8AC3E}">
        <p14:creationId xmlns:p14="http://schemas.microsoft.com/office/powerpoint/2010/main" val="326584633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1676"/>
            <a:ext cx="8784976" cy="994122"/>
          </a:xfrm>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1</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80626" cy="681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32140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44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1 John 4:16 We have come to </a:t>
            </a:r>
            <a:r>
              <a:rPr lang="en-GB" sz="4400" dirty="0">
                <a:solidFill>
                  <a:srgbClr val="FFFF00"/>
                </a:solidFill>
              </a:rPr>
              <a:t>know</a:t>
            </a:r>
            <a:r>
              <a:rPr lang="en-GB" sz="4400" dirty="0"/>
              <a:t> and have </a:t>
            </a:r>
            <a:r>
              <a:rPr lang="en-GB" sz="4400" dirty="0">
                <a:solidFill>
                  <a:srgbClr val="FFFF00"/>
                </a:solidFill>
              </a:rPr>
              <a:t>believed</a:t>
            </a:r>
            <a:r>
              <a:rPr lang="en-GB" sz="4400" dirty="0"/>
              <a:t> the love which God has for us. </a:t>
            </a:r>
            <a:r>
              <a:rPr lang="en-GB" sz="4400" dirty="0">
                <a:solidFill>
                  <a:srgbClr val="FFFF00"/>
                </a:solidFill>
              </a:rPr>
              <a:t>God is love</a:t>
            </a:r>
            <a:r>
              <a:rPr lang="en-GB" sz="4400" dirty="0"/>
              <a:t>, and the one who abides in love abides in God, and </a:t>
            </a:r>
            <a:r>
              <a:rPr lang="en-GB" sz="4400" dirty="0">
                <a:solidFill>
                  <a:srgbClr val="FFFF00"/>
                </a:solidFill>
              </a:rPr>
              <a:t>God abides in him</a:t>
            </a:r>
            <a:r>
              <a:rPr lang="en-GB" sz="4400" dirty="0" smtClean="0"/>
              <a:t>.</a:t>
            </a:r>
          </a:p>
          <a:p>
            <a:r>
              <a:rPr lang="en-GB" sz="4400" dirty="0" smtClean="0"/>
              <a:t>Intimacy is </a:t>
            </a:r>
            <a:r>
              <a:rPr lang="en-GB" sz="4400" dirty="0" smtClean="0"/>
              <a:t>living and </a:t>
            </a:r>
            <a:r>
              <a:rPr lang="en-GB" sz="4400" dirty="0" smtClean="0"/>
              <a:t>dwelling in a love relationship with our creator</a:t>
            </a:r>
            <a:endParaRPr lang="en-GB" sz="4400" dirty="0"/>
          </a:p>
        </p:txBody>
      </p:sp>
    </p:spTree>
    <p:extLst>
      <p:ext uri="{BB962C8B-B14F-4D97-AF65-F5344CB8AC3E}">
        <p14:creationId xmlns:p14="http://schemas.microsoft.com/office/powerpoint/2010/main" val="71995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72040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9"/>
            <a:ext cx="9144000" cy="6840761"/>
          </a:xfrm>
          <a:prstGeom prst="rect">
            <a:avLst/>
          </a:prstGeom>
        </p:spPr>
      </p:pic>
    </p:spTree>
    <p:extLst>
      <p:ext uri="{BB962C8B-B14F-4D97-AF65-F5344CB8AC3E}">
        <p14:creationId xmlns:p14="http://schemas.microsoft.com/office/powerpoint/2010/main" val="343222614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Feel the power and strength of His love</a:t>
            </a:r>
          </a:p>
          <a:p>
            <a:r>
              <a:rPr lang="en-GB" sz="4400" dirty="0" smtClean="0"/>
              <a:t>Feel His fire burn in you</a:t>
            </a:r>
          </a:p>
          <a:p>
            <a:r>
              <a:rPr lang="en-GB" sz="4400" dirty="0" smtClean="0"/>
              <a:t>Express your love to Him</a:t>
            </a:r>
          </a:p>
          <a:p>
            <a:r>
              <a:rPr lang="en-GB" sz="4400" dirty="0" smtClean="0"/>
              <a:t>Express your love for Him</a:t>
            </a:r>
            <a:endParaRPr lang="en-GB" sz="4400" dirty="0"/>
          </a:p>
        </p:txBody>
      </p:sp>
    </p:spTree>
    <p:extLst>
      <p:ext uri="{BB962C8B-B14F-4D97-AF65-F5344CB8AC3E}">
        <p14:creationId xmlns:p14="http://schemas.microsoft.com/office/powerpoint/2010/main" val="330440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ffectLst>
                  <a:outerShdw blurRad="38100" dist="38100" dir="2700000" algn="tl">
                    <a:srgbClr val="000000"/>
                  </a:outerShdw>
                </a:effectLst>
              </a:rPr>
              <a:t>Engaging God First Love</a:t>
            </a:r>
            <a:endParaRPr lang="en-ZA" dirty="0"/>
          </a:p>
        </p:txBody>
      </p:sp>
      <p:sp>
        <p:nvSpPr>
          <p:cNvPr id="3" name="Content Placeholder 2"/>
          <p:cNvSpPr>
            <a:spLocks noGrp="1"/>
          </p:cNvSpPr>
          <p:nvPr>
            <p:ph idx="1"/>
          </p:nvPr>
        </p:nvSpPr>
        <p:spPr>
          <a:xfrm>
            <a:off x="0" y="1052736"/>
            <a:ext cx="9144000" cy="5805264"/>
          </a:xfrm>
        </p:spPr>
        <p:txBody>
          <a:bodyPr>
            <a:normAutofit/>
          </a:bodyPr>
          <a:lstStyle/>
          <a:p>
            <a:r>
              <a:rPr lang="en-ZA" dirty="0" smtClean="0"/>
              <a:t>The Centre </a:t>
            </a:r>
            <a:r>
              <a:rPr lang="en-ZA" dirty="0"/>
              <a:t>of Our Being - the residing place of the promise of God, </a:t>
            </a:r>
            <a:r>
              <a:rPr lang="en-ZA" dirty="0" smtClean="0"/>
              <a:t>centred inside </a:t>
            </a:r>
            <a:r>
              <a:rPr lang="en-ZA" dirty="0"/>
              <a:t>our spirit.</a:t>
            </a:r>
          </a:p>
          <a:p>
            <a:r>
              <a:rPr lang="en-ZA" dirty="0" smtClean="0"/>
              <a:t>The </a:t>
            </a:r>
            <a:r>
              <a:rPr lang="en-ZA" dirty="0"/>
              <a:t>Human Spirit</a:t>
            </a:r>
          </a:p>
          <a:p>
            <a:r>
              <a:rPr lang="en-ZA" dirty="0" smtClean="0"/>
              <a:t>The </a:t>
            </a:r>
            <a:r>
              <a:rPr lang="en-ZA" dirty="0"/>
              <a:t>Human Soul</a:t>
            </a:r>
          </a:p>
          <a:p>
            <a:r>
              <a:rPr lang="en-ZA" dirty="0" smtClean="0"/>
              <a:t>The </a:t>
            </a:r>
            <a:r>
              <a:rPr lang="en-ZA" dirty="0"/>
              <a:t>Human Body</a:t>
            </a:r>
          </a:p>
          <a:p>
            <a:pPr>
              <a:buNone/>
            </a:pPr>
            <a:endParaRPr lang="en-ZA" dirty="0"/>
          </a:p>
        </p:txBody>
      </p:sp>
    </p:spTree>
    <p:extLst>
      <p:ext uri="{BB962C8B-B14F-4D97-AF65-F5344CB8AC3E}">
        <p14:creationId xmlns:p14="http://schemas.microsoft.com/office/powerpoint/2010/main" val="143117799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r>
              <a:rPr lang="en-GB" dirty="0" smtClean="0"/>
              <a:t>Luke </a:t>
            </a:r>
            <a:r>
              <a:rPr lang="en-GB" dirty="0"/>
              <a:t>17:21 Nor will people say, Look! Here [it is]! or, See, [it is] there! For behold, the kingdom of God is within you [in your hearts] and among you [surrounding you]. </a:t>
            </a:r>
            <a:endParaRPr lang="en-GB" dirty="0" smtClean="0"/>
          </a:p>
          <a:p>
            <a:r>
              <a:rPr lang="en-GB" dirty="0" smtClean="0"/>
              <a:t>Spirit </a:t>
            </a:r>
            <a:r>
              <a:rPr lang="en-GB" dirty="0"/>
              <a:t>realm is connected to you </a:t>
            </a:r>
            <a:r>
              <a:rPr lang="en-GB" dirty="0" smtClean="0"/>
              <a:t>because heaven </a:t>
            </a:r>
            <a:r>
              <a:rPr lang="en-GB" dirty="0"/>
              <a:t>or God's kingdom is in you </a:t>
            </a:r>
            <a:endParaRPr lang="en-GB" dirty="0" smtClean="0"/>
          </a:p>
          <a:p>
            <a:r>
              <a:rPr lang="en-GB" dirty="0" smtClean="0"/>
              <a:t>Therefore </a:t>
            </a:r>
            <a:r>
              <a:rPr lang="en-GB" dirty="0"/>
              <a:t>you have access to God heavenly spiritual realm and God has access to you. You are a gate of the spiritual realm heaven and God </a:t>
            </a:r>
            <a:r>
              <a:rPr lang="en-GB" dirty="0" smtClean="0"/>
              <a:t>Channel</a:t>
            </a:r>
          </a:p>
        </p:txBody>
      </p:sp>
    </p:spTree>
    <p:extLst>
      <p:ext uri="{BB962C8B-B14F-4D97-AF65-F5344CB8AC3E}">
        <p14:creationId xmlns:p14="http://schemas.microsoft.com/office/powerpoint/2010/main" val="23814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a:t>Psalms </a:t>
            </a:r>
            <a:r>
              <a:rPr lang="en-GB" dirty="0" smtClean="0"/>
              <a:t>46:</a:t>
            </a:r>
            <a:r>
              <a:rPr lang="en-GB" dirty="0"/>
              <a:t>4 There is a </a:t>
            </a:r>
            <a:r>
              <a:rPr lang="en-GB" dirty="0">
                <a:solidFill>
                  <a:srgbClr val="FFFF00"/>
                </a:solidFill>
              </a:rPr>
              <a:t>river whose streams </a:t>
            </a:r>
            <a:r>
              <a:rPr lang="en-GB" dirty="0"/>
              <a:t>make glad the city of God, The holy dwelling places of the Most </a:t>
            </a:r>
            <a:r>
              <a:rPr lang="en-GB" dirty="0" smtClean="0"/>
              <a:t>High.5 God </a:t>
            </a:r>
            <a:r>
              <a:rPr lang="en-GB" dirty="0"/>
              <a:t>is in the midst of her, she will not be </a:t>
            </a:r>
            <a:r>
              <a:rPr lang="en-GB" dirty="0" smtClean="0"/>
              <a:t>moved; God </a:t>
            </a:r>
            <a:r>
              <a:rPr lang="en-GB" dirty="0"/>
              <a:t>will help her when morning </a:t>
            </a:r>
            <a:r>
              <a:rPr lang="en-GB" dirty="0" smtClean="0"/>
              <a:t>dawns. 6 </a:t>
            </a:r>
            <a:r>
              <a:rPr lang="en-GB" dirty="0"/>
              <a:t>The nations made an uproar, the kingdoms </a:t>
            </a:r>
            <a:r>
              <a:rPr lang="en-GB" dirty="0" smtClean="0"/>
              <a:t>tottered; He </a:t>
            </a:r>
            <a:r>
              <a:rPr lang="en-GB" dirty="0"/>
              <a:t>raised His voice, the earth </a:t>
            </a:r>
            <a:r>
              <a:rPr lang="en-GB" dirty="0" smtClean="0"/>
              <a:t>melted. 7 </a:t>
            </a:r>
            <a:r>
              <a:rPr lang="en-GB" dirty="0"/>
              <a:t>The Lord of hosts is with </a:t>
            </a:r>
            <a:r>
              <a:rPr lang="en-GB" dirty="0" smtClean="0"/>
              <a:t>us; The </a:t>
            </a:r>
            <a:r>
              <a:rPr lang="en-GB" dirty="0"/>
              <a:t>God of Jacob is our stronghold.  </a:t>
            </a:r>
          </a:p>
        </p:txBody>
      </p:sp>
    </p:spTree>
    <p:extLst>
      <p:ext uri="{BB962C8B-B14F-4D97-AF65-F5344CB8AC3E}">
        <p14:creationId xmlns:p14="http://schemas.microsoft.com/office/powerpoint/2010/main" val="312096010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t>River of life living water life of the Holy Spirit Drink it step into it </a:t>
            </a:r>
            <a:r>
              <a:rPr lang="en-GB" sz="4400" dirty="0" err="1"/>
              <a:t>Ezek</a:t>
            </a:r>
            <a:r>
              <a:rPr lang="en-GB" sz="4400" dirty="0"/>
              <a:t> 47 flow deeper ankle knee waste out of depth. walking in the Spirit led by Spirit filled with the Spirit. Spirit flowing like rivers of living water. 1 </a:t>
            </a:r>
            <a:r>
              <a:rPr lang="en-GB" sz="4400" dirty="0" err="1"/>
              <a:t>Cor</a:t>
            </a:r>
            <a:r>
              <a:rPr lang="en-GB" sz="4400" dirty="0"/>
              <a:t> 6:17 joined to Lord intimate yoked become or spirit. 1 </a:t>
            </a:r>
            <a:r>
              <a:rPr lang="en-GB" sz="4400" dirty="0" err="1"/>
              <a:t>Cor</a:t>
            </a:r>
            <a:r>
              <a:rPr lang="en-GB" sz="4400" dirty="0"/>
              <a:t> 2  revelation from the Spirit. Open channel to the Increasing flow produce life around us. </a:t>
            </a:r>
          </a:p>
          <a:p>
            <a:r>
              <a:rPr lang="en-GB" sz="4400" dirty="0"/>
              <a:t>Experience Righteousness Peace and Joy in the Spirit.</a:t>
            </a:r>
          </a:p>
        </p:txBody>
      </p:sp>
    </p:spTree>
    <p:extLst>
      <p:ext uri="{BB962C8B-B14F-4D97-AF65-F5344CB8AC3E}">
        <p14:creationId xmlns:p14="http://schemas.microsoft.com/office/powerpoint/2010/main" val="397880534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t>Romans 14:17 for the kingdom of God is not eating and drinking, but righteousness and peace and joy in the Holy Spirit.</a:t>
            </a:r>
          </a:p>
          <a:p>
            <a:r>
              <a:rPr lang="en-GB" sz="4400" dirty="0"/>
              <a:t>John 4 John 7 Source joy strength peace help </a:t>
            </a:r>
            <a:r>
              <a:rPr lang="en-GB" sz="4400" dirty="0" err="1"/>
              <a:t>parakletos</a:t>
            </a:r>
            <a:r>
              <a:rPr lang="en-GB" sz="4400" dirty="0"/>
              <a:t> John 15 16 Power Acts 1:8 clothed with power. 1 </a:t>
            </a:r>
            <a:r>
              <a:rPr lang="en-GB" sz="4400" dirty="0" err="1"/>
              <a:t>Cor</a:t>
            </a:r>
            <a:r>
              <a:rPr lang="en-GB" sz="4400" dirty="0"/>
              <a:t> 12 and 14 gifts charismata. Hovering vibrating energy vibrancy abundance of life. Creativity inspiration revelation </a:t>
            </a:r>
          </a:p>
          <a:p>
            <a:r>
              <a:rPr lang="en-GB" sz="4400" dirty="0"/>
              <a:t>Psalm 23 surely goodness and </a:t>
            </a:r>
            <a:r>
              <a:rPr lang="en-GB" sz="4400" dirty="0" err="1"/>
              <a:t>lovingkindness</a:t>
            </a:r>
            <a:r>
              <a:rPr lang="en-GB" sz="4400" dirty="0"/>
              <a:t> mercy follow me.</a:t>
            </a:r>
          </a:p>
        </p:txBody>
      </p:sp>
    </p:spTree>
    <p:extLst>
      <p:ext uri="{BB962C8B-B14F-4D97-AF65-F5344CB8AC3E}">
        <p14:creationId xmlns:p14="http://schemas.microsoft.com/office/powerpoint/2010/main" val="139785051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t>Flow In us and through us come upon us to anoint us equip us for service to engage us in relationship John reveals Jesus who reveals Father to us. </a:t>
            </a:r>
          </a:p>
          <a:p>
            <a:r>
              <a:rPr lang="en-GB" sz="4400" dirty="0"/>
              <a:t>River is swirling with grace and faith when Mixed in the word hope expectation produces the charge of anointing words vibrating with power. heat vibration electricity light oil fragrance. laughter joy drunkenness intoxication. Peace shalom wholeness rest trance </a:t>
            </a:r>
            <a:r>
              <a:rPr lang="en-GB" sz="4400" dirty="0" err="1"/>
              <a:t>ecstacy</a:t>
            </a:r>
            <a:r>
              <a:rPr lang="en-GB" sz="4400" dirty="0"/>
              <a:t> baptised immersed and filled. </a:t>
            </a:r>
          </a:p>
        </p:txBody>
      </p:sp>
    </p:spTree>
    <p:extLst>
      <p:ext uri="{BB962C8B-B14F-4D97-AF65-F5344CB8AC3E}">
        <p14:creationId xmlns:p14="http://schemas.microsoft.com/office/powerpoint/2010/main" val="76909152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River of living water drink it wash in it be clothed by it channel it focus flow like hydroelectric power. why water 68% body cells die without it quickly flows washes cleanses passes vibrations frequencies focused power. Flowed from heaven Genesis water garden to water world. </a:t>
            </a:r>
          </a:p>
        </p:txBody>
      </p:sp>
    </p:spTree>
    <p:extLst>
      <p:ext uri="{BB962C8B-B14F-4D97-AF65-F5344CB8AC3E}">
        <p14:creationId xmlns:p14="http://schemas.microsoft.com/office/powerpoint/2010/main" val="81750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True </a:t>
            </a:r>
            <a:r>
              <a:rPr lang="en-GB" sz="4800" dirty="0"/>
              <a:t>first love with Love Himself is where </a:t>
            </a:r>
            <a:r>
              <a:rPr lang="en-GB" sz="4800" dirty="0" smtClean="0"/>
              <a:t>we find ourselves</a:t>
            </a:r>
            <a:r>
              <a:rPr lang="en-GB" sz="4800" dirty="0" smtClean="0"/>
              <a:t> </a:t>
            </a:r>
            <a:endParaRPr lang="en-GB" sz="4800" dirty="0" smtClean="0"/>
          </a:p>
          <a:p>
            <a:r>
              <a:rPr lang="en-GB" sz="4800" dirty="0" smtClean="0"/>
              <a:t>Identity, Value</a:t>
            </a:r>
            <a:r>
              <a:rPr lang="en-GB" sz="4800" dirty="0" smtClean="0"/>
              <a:t>, </a:t>
            </a:r>
            <a:r>
              <a:rPr lang="en-GB" sz="4800" dirty="0" smtClean="0"/>
              <a:t>Worth</a:t>
            </a:r>
            <a:r>
              <a:rPr lang="en-GB" sz="4800" dirty="0" smtClean="0"/>
              <a:t>, </a:t>
            </a:r>
            <a:r>
              <a:rPr lang="en-GB" sz="4800" dirty="0" smtClean="0"/>
              <a:t>Esteem </a:t>
            </a:r>
            <a:r>
              <a:rPr lang="en-GB" sz="4800" dirty="0" smtClean="0"/>
              <a:t>and </a:t>
            </a:r>
            <a:r>
              <a:rPr lang="en-GB" sz="4800" dirty="0" smtClean="0"/>
              <a:t>Significance </a:t>
            </a:r>
            <a:r>
              <a:rPr lang="en-GB" sz="4800" dirty="0" smtClean="0"/>
              <a:t>are </a:t>
            </a:r>
            <a:r>
              <a:rPr lang="en-GB" sz="4800" dirty="0"/>
              <a:t>to be encountered and </a:t>
            </a:r>
            <a:r>
              <a:rPr lang="en-GB" sz="4800" dirty="0" smtClean="0"/>
              <a:t>revealed</a:t>
            </a:r>
            <a:r>
              <a:rPr lang="en-GB" sz="4800" dirty="0"/>
              <a:t> </a:t>
            </a:r>
            <a:r>
              <a:rPr lang="en-GB" sz="4800" dirty="0" smtClean="0"/>
              <a:t>in the first love relationship with our creator and the lover of our souls</a:t>
            </a:r>
            <a:endParaRPr lang="en-GB" sz="4800" dirty="0" smtClean="0"/>
          </a:p>
          <a:p>
            <a:pPr marL="0" indent="0">
              <a:buNone/>
            </a:pPr>
            <a:endParaRPr lang="en-GB" sz="4400" dirty="0"/>
          </a:p>
        </p:txBody>
      </p:sp>
    </p:spTree>
    <p:extLst>
      <p:ext uri="{BB962C8B-B14F-4D97-AF65-F5344CB8AC3E}">
        <p14:creationId xmlns:p14="http://schemas.microsoft.com/office/powerpoint/2010/main" val="108979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Door gate portal entrance access opening. Closed or locked it is a barrier a blockage stops access stops flow stops Connection etc. Gates transactions commerce decisions post slaves chose bond servants elders met defended guarded protected exchange </a:t>
            </a:r>
            <a:r>
              <a:rPr lang="en-GB" sz="4400" dirty="0" smtClean="0"/>
              <a:t>East gate </a:t>
            </a:r>
            <a:r>
              <a:rPr lang="en-GB" sz="4400" dirty="0"/>
              <a:t>Source Northgate trouble. </a:t>
            </a:r>
          </a:p>
          <a:p>
            <a:r>
              <a:rPr lang="en-GB" sz="4400" dirty="0"/>
              <a:t>Yoked joined become one flowing together in resonant harmony. </a:t>
            </a:r>
          </a:p>
        </p:txBody>
      </p:sp>
    </p:spTree>
    <p:extLst>
      <p:ext uri="{BB962C8B-B14F-4D97-AF65-F5344CB8AC3E}">
        <p14:creationId xmlns:p14="http://schemas.microsoft.com/office/powerpoint/2010/main" val="370161039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You are a mountain</a:t>
            </a:r>
          </a:p>
          <a:p>
            <a:r>
              <a:rPr lang="en-GB" sz="4400" dirty="0" smtClean="0"/>
              <a:t>You are a place of authority</a:t>
            </a:r>
          </a:p>
          <a:p>
            <a:r>
              <a:rPr lang="en-GB" sz="4400" dirty="0" smtClean="0"/>
              <a:t>God dwells in a mountain </a:t>
            </a:r>
            <a:r>
              <a:rPr lang="en-GB" sz="4400" dirty="0" err="1" smtClean="0"/>
              <a:t>Ezek</a:t>
            </a:r>
            <a:r>
              <a:rPr lang="en-GB" sz="4400" dirty="0" smtClean="0"/>
              <a:t> 28</a:t>
            </a:r>
          </a:p>
          <a:p>
            <a:r>
              <a:rPr lang="en-GB" sz="4400" dirty="0" smtClean="0"/>
              <a:t>Pillar engages heaven</a:t>
            </a:r>
          </a:p>
          <a:p>
            <a:endParaRPr lang="en-GB" sz="4400" dirty="0"/>
          </a:p>
        </p:txBody>
      </p:sp>
    </p:spTree>
    <p:extLst>
      <p:ext uri="{BB962C8B-B14F-4D97-AF65-F5344CB8AC3E}">
        <p14:creationId xmlns:p14="http://schemas.microsoft.com/office/powerpoint/2010/main" val="415046391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Rev 2:19 But I have this against you, that you have left your first </a:t>
            </a:r>
            <a:r>
              <a:rPr lang="en-GB" sz="4400" dirty="0" smtClean="0"/>
              <a:t>love</a:t>
            </a:r>
          </a:p>
          <a:p>
            <a:r>
              <a:rPr lang="en-GB" sz="4400" dirty="0"/>
              <a:t>Rev 3: 20 Behold, I stand at the door and knock; if anyone hears My voice and opens the door, I will come in to him and will dine with him, and he with Me.</a:t>
            </a:r>
          </a:p>
        </p:txBody>
      </p:sp>
    </p:spTree>
    <p:extLst>
      <p:ext uri="{BB962C8B-B14F-4D97-AF65-F5344CB8AC3E}">
        <p14:creationId xmlns:p14="http://schemas.microsoft.com/office/powerpoint/2010/main" val="15500286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We can embrace and experience God within – Holy Spirit, Jesus &amp; Father as distinct personalities</a:t>
            </a:r>
          </a:p>
          <a:p>
            <a:r>
              <a:rPr lang="en-GB" sz="4400" dirty="0" smtClean="0"/>
              <a:t>We can choose to do that as we have a promise if you draw near</a:t>
            </a:r>
          </a:p>
          <a:p>
            <a:endParaRPr lang="en-GB" sz="4400" dirty="0"/>
          </a:p>
        </p:txBody>
      </p:sp>
    </p:spTree>
    <p:extLst>
      <p:ext uri="{BB962C8B-B14F-4D97-AF65-F5344CB8AC3E}">
        <p14:creationId xmlns:p14="http://schemas.microsoft.com/office/powerpoint/2010/main" val="2309194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The altar experience alters us</a:t>
            </a:r>
          </a:p>
          <a:p>
            <a:r>
              <a:rPr lang="en-GB" sz="4400" dirty="0" smtClean="0"/>
              <a:t>It must be a proactive response a choice to surrender</a:t>
            </a:r>
          </a:p>
          <a:p>
            <a:r>
              <a:rPr lang="en-GB" sz="4400" dirty="0" smtClean="0"/>
              <a:t>A choice to present ourselves as an offering</a:t>
            </a:r>
            <a:endParaRPr lang="en-GB" sz="4400" dirty="0"/>
          </a:p>
        </p:txBody>
      </p:sp>
    </p:spTree>
    <p:extLst>
      <p:ext uri="{BB962C8B-B14F-4D97-AF65-F5344CB8AC3E}">
        <p14:creationId xmlns:p14="http://schemas.microsoft.com/office/powerpoint/2010/main" val="309291921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126314937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138799382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Luke </a:t>
            </a:r>
            <a:r>
              <a:rPr lang="en-GB" sz="4400" dirty="0" smtClean="0"/>
              <a:t>17:21For </a:t>
            </a:r>
            <a:r>
              <a:rPr lang="en-GB" sz="4400" dirty="0"/>
              <a:t>behold, the kingdom of God is within you [in your hearts] and among you [surrounding you].</a:t>
            </a:r>
          </a:p>
        </p:txBody>
      </p:sp>
    </p:spTree>
    <p:extLst>
      <p:ext uri="{BB962C8B-B14F-4D97-AF65-F5344CB8AC3E}">
        <p14:creationId xmlns:p14="http://schemas.microsoft.com/office/powerpoint/2010/main" val="303289820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kingdom is within me and Isa 9 there is no end to the increase of His government (kingdom) and peace shalom, wholeness  it must Increase expand grow in me and through me and around me</a:t>
            </a:r>
            <a:r>
              <a:rPr lang="en-GB" sz="4400" dirty="0" smtClean="0"/>
              <a:t>.</a:t>
            </a:r>
            <a:endParaRPr lang="en-GB" sz="4400" dirty="0"/>
          </a:p>
          <a:p>
            <a:r>
              <a:rPr lang="en-GB" sz="4400" dirty="0"/>
              <a:t>Isaiah 9:7 There will be no end to the increase of His government or of peace, On the throne of David and over his kingdom, To establish it and to uphold it with justice and righteousness From then on and forevermore. The zeal of the Lord of hosts will accomplish this.</a:t>
            </a:r>
          </a:p>
          <a:p>
            <a:endParaRPr lang="en-GB" sz="4400" dirty="0"/>
          </a:p>
        </p:txBody>
      </p:sp>
    </p:spTree>
    <p:extLst>
      <p:ext uri="{BB962C8B-B14F-4D97-AF65-F5344CB8AC3E}">
        <p14:creationId xmlns:p14="http://schemas.microsoft.com/office/powerpoint/2010/main" val="154925546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Liquid light- interspatial matrix interface my spirit</a:t>
            </a:r>
          </a:p>
        </p:txBody>
      </p:sp>
    </p:spTree>
    <p:extLst>
      <p:ext uri="{BB962C8B-B14F-4D97-AF65-F5344CB8AC3E}">
        <p14:creationId xmlns:p14="http://schemas.microsoft.com/office/powerpoint/2010/main" val="3796925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First </a:t>
            </a:r>
            <a:r>
              <a:rPr lang="en-GB" sz="4400" dirty="0"/>
              <a:t>love is where all the answers to our deepest questions are to be found. </a:t>
            </a:r>
            <a:endParaRPr lang="en-GB" sz="4400" dirty="0" smtClean="0"/>
          </a:p>
          <a:p>
            <a:r>
              <a:rPr lang="en-GB" sz="4400" dirty="0"/>
              <a:t>W</a:t>
            </a:r>
            <a:r>
              <a:rPr lang="en-GB" sz="4400" dirty="0" smtClean="0"/>
              <a:t>ho </a:t>
            </a:r>
            <a:r>
              <a:rPr lang="en-GB" sz="4400" dirty="0"/>
              <a:t>am I? </a:t>
            </a:r>
            <a:endParaRPr lang="en-GB" sz="4400" dirty="0" smtClean="0"/>
          </a:p>
          <a:p>
            <a:r>
              <a:rPr lang="en-GB" sz="4400" dirty="0"/>
              <a:t>W</a:t>
            </a:r>
            <a:r>
              <a:rPr lang="en-GB" sz="4400" dirty="0" smtClean="0"/>
              <a:t>hy </a:t>
            </a:r>
            <a:r>
              <a:rPr lang="en-GB" sz="4400" dirty="0"/>
              <a:t>am I here? </a:t>
            </a:r>
            <a:endParaRPr lang="en-GB" sz="4400" dirty="0" smtClean="0"/>
          </a:p>
          <a:p>
            <a:r>
              <a:rPr lang="en-GB" sz="4400" dirty="0"/>
              <a:t>W</a:t>
            </a:r>
            <a:r>
              <a:rPr lang="en-GB" sz="4400" dirty="0" smtClean="0"/>
              <a:t>hat </a:t>
            </a:r>
            <a:r>
              <a:rPr lang="en-GB" sz="4400" dirty="0"/>
              <a:t>is my purpose? </a:t>
            </a:r>
            <a:endParaRPr lang="en-GB" sz="4400" dirty="0" smtClean="0"/>
          </a:p>
          <a:p>
            <a:r>
              <a:rPr lang="en-GB" sz="4400" dirty="0"/>
              <a:t>W</a:t>
            </a:r>
            <a:r>
              <a:rPr lang="en-GB" sz="4400" dirty="0" smtClean="0"/>
              <a:t>here </a:t>
            </a:r>
            <a:r>
              <a:rPr lang="en-GB" sz="4400" dirty="0"/>
              <a:t>do l come from?</a:t>
            </a:r>
          </a:p>
          <a:p>
            <a:endParaRPr lang="en-GB" sz="4400" dirty="0"/>
          </a:p>
        </p:txBody>
      </p:sp>
    </p:spTree>
    <p:extLst>
      <p:ext uri="{BB962C8B-B14F-4D97-AF65-F5344CB8AC3E}">
        <p14:creationId xmlns:p14="http://schemas.microsoft.com/office/powerpoint/2010/main" val="9733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Holy spirit Living water my source My well My fountain My spring My stream my river my insight my revelation My direction my guidance my abundant life my heavenly flow my heavenly Connection my filling my Overflowing my creativity my zero point energy my joy my Extravagance my exuberance my effulgence  my eternal life source.</a:t>
            </a:r>
          </a:p>
        </p:txBody>
      </p:sp>
    </p:spTree>
    <p:extLst>
      <p:ext uri="{BB962C8B-B14F-4D97-AF65-F5344CB8AC3E}">
        <p14:creationId xmlns:p14="http://schemas.microsoft.com/office/powerpoint/2010/main" val="209420120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Jesus my friend my brother my lover my Lord my king my model my example my Rabi my master my disciples my Word my Way my Truth my Life my door my Shepherd my Resurrection my light my Saviour  my High Priest my advocate my </a:t>
            </a:r>
            <a:r>
              <a:rPr lang="en-GB" sz="4400" dirty="0" err="1"/>
              <a:t>interceder</a:t>
            </a:r>
            <a:r>
              <a:rPr lang="en-GB" sz="4400" dirty="0"/>
              <a:t> my yoke my song my Jesus</a:t>
            </a:r>
          </a:p>
        </p:txBody>
      </p:sp>
    </p:spTree>
    <p:extLst>
      <p:ext uri="{BB962C8B-B14F-4D97-AF65-F5344CB8AC3E}">
        <p14:creationId xmlns:p14="http://schemas.microsoft.com/office/powerpoint/2010/main" val="335522055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Father my creator my </a:t>
            </a:r>
            <a:r>
              <a:rPr lang="en-GB" sz="4400" dirty="0" err="1"/>
              <a:t>sustainer</a:t>
            </a:r>
            <a:r>
              <a:rPr lang="en-GB" sz="4400" dirty="0"/>
              <a:t> my essence my rest my shalom my affirmer my accepter My peace My love My provider my protector my healer my sanctifier my righteousness my banner My victory  my security my identity my anchor my hope my delight my purpose my glorifier my rock my restorer my reconciler my transformer my </a:t>
            </a:r>
            <a:r>
              <a:rPr lang="en-GB" sz="4400" dirty="0" err="1"/>
              <a:t>transfigurer</a:t>
            </a:r>
            <a:r>
              <a:rPr lang="en-GB" sz="4400" dirty="0"/>
              <a:t> My </a:t>
            </a:r>
            <a:r>
              <a:rPr lang="en-GB" sz="4400" dirty="0" err="1"/>
              <a:t>renewer</a:t>
            </a:r>
            <a:r>
              <a:rPr lang="en-GB" sz="4400" dirty="0"/>
              <a:t> my conformer my forgiver my strength my authority my power my eternal destination my eternal home my reference point. My Father</a:t>
            </a:r>
          </a:p>
        </p:txBody>
      </p:sp>
    </p:spTree>
    <p:extLst>
      <p:ext uri="{BB962C8B-B14F-4D97-AF65-F5344CB8AC3E}">
        <p14:creationId xmlns:p14="http://schemas.microsoft.com/office/powerpoint/2010/main" val="239317110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God My Consuming fire My frequency My harmony My resonance My Manifold grace my Manifold wisdom My Melody My Rhythm My metronome My conductor My author My producer My composer </a:t>
            </a:r>
            <a:r>
              <a:rPr lang="en-GB" sz="4400" dirty="0" err="1"/>
              <a:t>Yod</a:t>
            </a:r>
            <a:r>
              <a:rPr lang="en-GB" sz="4400" dirty="0"/>
              <a:t> </a:t>
            </a:r>
            <a:r>
              <a:rPr lang="en-GB" sz="4400" dirty="0" err="1"/>
              <a:t>Hei</a:t>
            </a:r>
            <a:r>
              <a:rPr lang="en-GB" sz="4400" dirty="0"/>
              <a:t> </a:t>
            </a:r>
            <a:r>
              <a:rPr lang="en-GB" sz="4400" dirty="0" err="1"/>
              <a:t>Vav</a:t>
            </a:r>
            <a:r>
              <a:rPr lang="en-GB" sz="4400" dirty="0"/>
              <a:t> </a:t>
            </a:r>
            <a:r>
              <a:rPr lang="en-GB" sz="4400" dirty="0" err="1"/>
              <a:t>Hei</a:t>
            </a:r>
            <a:r>
              <a:rPr lang="en-GB" sz="4400" dirty="0"/>
              <a:t> My Lion My Ox My Eagle My Man My King my Prophet My Apostle My Priest My Home My dwelling place My covenant My all in all</a:t>
            </a:r>
          </a:p>
        </p:txBody>
      </p:sp>
    </p:spTree>
    <p:extLst>
      <p:ext uri="{BB962C8B-B14F-4D97-AF65-F5344CB8AC3E}">
        <p14:creationId xmlns:p14="http://schemas.microsoft.com/office/powerpoint/2010/main" val="211783018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John 14:16-17 I will ask the Father, and He will give you another Helper, that He may be with you forever;  that is the Spirit of truth, whom the world cannot receive, because it does not see Him or know Him, but you know Him because He abides with you and will be in you.</a:t>
            </a:r>
          </a:p>
        </p:txBody>
      </p:sp>
    </p:spTree>
    <p:extLst>
      <p:ext uri="{BB962C8B-B14F-4D97-AF65-F5344CB8AC3E}">
        <p14:creationId xmlns:p14="http://schemas.microsoft.com/office/powerpoint/2010/main" val="167277223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t>John 14:20, 23, 25-26 In that day you will know that I am in My Father, and you in Me, and I in you.  Jesus answered and said to him, "If anyone loves Me, he will keep My word; and My Father will love him, and We will come to him and make Our abode with him.  "These things I have spoken to you while abiding with you.  But the Helper, the Holy Spirit, whom the Father will send in My name, He will teach you all things, and bring to your remembrance all that I said to you.</a:t>
            </a:r>
          </a:p>
        </p:txBody>
      </p:sp>
    </p:spTree>
    <p:extLst>
      <p:ext uri="{BB962C8B-B14F-4D97-AF65-F5344CB8AC3E}">
        <p14:creationId xmlns:p14="http://schemas.microsoft.com/office/powerpoint/2010/main" val="146574207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55000" lnSpcReduction="20000"/>
          </a:bodyPr>
          <a:lstStyle/>
          <a:p>
            <a:r>
              <a:rPr lang="en-GB" sz="4400" dirty="0"/>
              <a:t>John 15:26 "When the Helper comes, whom I will send to you from the Father, that is the Spirit of truth who proceeds from the Father, He will testify about Me,</a:t>
            </a:r>
          </a:p>
          <a:p>
            <a:r>
              <a:rPr lang="en-GB" sz="4400" dirty="0"/>
              <a:t>John 16:7-15 But I tell you the truth, it is to your advantage that I go away; for if I do not go away, the Helper will not come to you; but if I go, I will send Him to you.  And He, when He comes, will convict the world concerning sin and righteousness and judgment;  concerning sin, because they do not believe in Me;  and concerning righteousness, because I go to the Father and you no longer see Me;  and concerning judgment, because the ruler of this world has been judged.    "I have many more things to say to you, but you cannot bear them now.  But when He, the Spirit of truth, comes, He will guide you into all the truth; for He will not speak on His own initiative, but whatever He hears, He will speak; and He will disclose to you what is to come.  He will glorify Me, for He will take of Mine and will disclose it to you.  All things that the Father has are Mine; therefore I said that He takes of Mine and will disclose it to you</a:t>
            </a:r>
            <a:r>
              <a:rPr lang="en-GB" sz="4400" dirty="0" smtClean="0"/>
              <a:t>.</a:t>
            </a:r>
            <a:endParaRPr lang="en-GB" sz="4400" dirty="0"/>
          </a:p>
        </p:txBody>
      </p:sp>
    </p:spTree>
    <p:extLst>
      <p:ext uri="{BB962C8B-B14F-4D97-AF65-F5344CB8AC3E}">
        <p14:creationId xmlns:p14="http://schemas.microsoft.com/office/powerpoint/2010/main" val="358280322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John 12:26 If anyone serves Me, he must follow Me; and where I am, there My servant will be also; if anyone serves Me, the Father will </a:t>
            </a:r>
            <a:r>
              <a:rPr lang="en-GB" sz="4400" dirty="0" smtClean="0"/>
              <a:t>honour </a:t>
            </a:r>
            <a:r>
              <a:rPr lang="en-GB" sz="4400" dirty="0"/>
              <a:t>him</a:t>
            </a:r>
            <a:r>
              <a:rPr lang="en-GB" sz="4400" dirty="0" smtClean="0"/>
              <a:t>.</a:t>
            </a:r>
            <a:endParaRPr lang="en-GB" sz="4400" dirty="0"/>
          </a:p>
          <a:p>
            <a:r>
              <a:rPr lang="en-GB" sz="4400" dirty="0"/>
              <a:t>John 13:34-35 A new commandment I give to you, that you love one another, even as I have loved you, that you also love one another.  By this all men will know that you are My disciples, if you have love for one another."</a:t>
            </a:r>
          </a:p>
          <a:p>
            <a:endParaRPr lang="en-GB" sz="4400" dirty="0"/>
          </a:p>
        </p:txBody>
      </p:sp>
    </p:spTree>
    <p:extLst>
      <p:ext uri="{BB962C8B-B14F-4D97-AF65-F5344CB8AC3E}">
        <p14:creationId xmlns:p14="http://schemas.microsoft.com/office/powerpoint/2010/main" val="393762240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t>John </a:t>
            </a:r>
            <a:r>
              <a:rPr lang="en-GB" sz="4400" dirty="0"/>
              <a:t>14:3, 6, 27 If I go and prepare a place for you, I will come again and receive you to Myself, that where I am, there you may be also.  Jesus said to him, "I am the way, and the truth, and the life; no one comes to the Father but through Me.  Peace I leave with you; My peace I give to you; not as the world gives do I give to you. Do not let your heart be troubled, nor let it be fearful.</a:t>
            </a:r>
          </a:p>
          <a:p>
            <a:endParaRPr lang="en-GB" sz="4400" dirty="0"/>
          </a:p>
        </p:txBody>
      </p:sp>
    </p:spTree>
    <p:extLst>
      <p:ext uri="{BB962C8B-B14F-4D97-AF65-F5344CB8AC3E}">
        <p14:creationId xmlns:p14="http://schemas.microsoft.com/office/powerpoint/2010/main" val="67329774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r>
              <a:rPr lang="en-GB" sz="4400" dirty="0"/>
              <a:t>John 15:10-12, 14-15 If you keep My commandments, you will abide in My love; just as I have kept My Father's commandments and abide in His love.  These things I have spoken to you so that My joy may be in you, and that your joy may be made full.   "This is My commandment, that you love one another, just as I have loved you.  You are My friends if you do what I command you.  No longer do I call you slaves, for the slave does not know what his master is doing; but I have called you friends, for all things that I have heard from My Father I have made known to you.</a:t>
            </a:r>
          </a:p>
        </p:txBody>
      </p:sp>
    </p:spTree>
    <p:extLst>
      <p:ext uri="{BB962C8B-B14F-4D97-AF65-F5344CB8AC3E}">
        <p14:creationId xmlns:p14="http://schemas.microsoft.com/office/powerpoint/2010/main" val="783705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Our eternal identity and destiny is completely connected to love</a:t>
            </a:r>
          </a:p>
          <a:p>
            <a:r>
              <a:rPr lang="en-GB" sz="4400" dirty="0" smtClean="0"/>
              <a:t>Our identity can only be revealed in a love relationship</a:t>
            </a:r>
          </a:p>
          <a:p>
            <a:r>
              <a:rPr lang="en-GB" sz="4400" dirty="0" smtClean="0"/>
              <a:t>Our destiny can only be outworked in a love relationship</a:t>
            </a:r>
          </a:p>
          <a:p>
            <a:r>
              <a:rPr lang="en-GB" sz="4400" dirty="0" smtClean="0"/>
              <a:t>To know who we are we must know who God is - love</a:t>
            </a:r>
            <a:endParaRPr lang="en-GB" sz="4400" dirty="0"/>
          </a:p>
        </p:txBody>
      </p:sp>
    </p:spTree>
    <p:extLst>
      <p:ext uri="{BB962C8B-B14F-4D97-AF65-F5344CB8AC3E}">
        <p14:creationId xmlns:p14="http://schemas.microsoft.com/office/powerpoint/2010/main" val="2216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John 16:28, 33 I came forth from the Father and have come into the world; I am leaving the world again and going to the Father."    These things I have spoken to you, so that in Me you may have peace. In the world you have tribulation, but take courage; I have overcome the world."</a:t>
            </a:r>
          </a:p>
        </p:txBody>
      </p:sp>
    </p:spTree>
    <p:extLst>
      <p:ext uri="{BB962C8B-B14F-4D97-AF65-F5344CB8AC3E}">
        <p14:creationId xmlns:p14="http://schemas.microsoft.com/office/powerpoint/2010/main" val="274073157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John 17:13, 16-18, 20-21, 26 But now I come to You; and these things I speak in the world so that they may have My joy made full in themselves.  They are not of the world, even as I am not of the world.  Sanctify them in the truth; Your word is truth.  As You sent Me into the world, I also have sent them into the world.  "I do not ask on behalf of these alone, but for those also who believe in Me through their word;  that they may all be one; even as You, Father, are in Me and I in You, that they also may be in Us, so that the world may believe that You sent Me.  and I have made Your name known to them, and will make it known, so that the love with which You loved Me may be in them, and I in them."</a:t>
            </a:r>
          </a:p>
        </p:txBody>
      </p:sp>
    </p:spTree>
    <p:extLst>
      <p:ext uri="{BB962C8B-B14F-4D97-AF65-F5344CB8AC3E}">
        <p14:creationId xmlns:p14="http://schemas.microsoft.com/office/powerpoint/2010/main" val="353468426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Source of life John 4:13 living water connection to heaven. Fountain Spring eternal life connection to eternity quality of heavens Source. Drink walk wade Swim baptised filled Spirit. John 7 rivers of living water Flow streams make glad. </a:t>
            </a:r>
            <a:r>
              <a:rPr lang="en-GB" sz="4400" dirty="0" err="1"/>
              <a:t>Ezek</a:t>
            </a:r>
            <a:r>
              <a:rPr lang="en-GB" sz="4400" dirty="0"/>
              <a:t> 47 flows from kingdom first love gate trickles flows deeper and deeper to engage the garden of our hearts Ps 23 quiet waters</a:t>
            </a:r>
          </a:p>
          <a:p>
            <a:r>
              <a:rPr lang="en-GB" sz="4400" dirty="0"/>
              <a:t>life to the world turns death into rife. Resurrection life power Rom 6 baptised into the river</a:t>
            </a:r>
            <a:r>
              <a:rPr lang="en-GB" sz="4400" dirty="0" smtClean="0"/>
              <a:t>.</a:t>
            </a:r>
            <a:endParaRPr lang="en-GB" sz="4400" dirty="0"/>
          </a:p>
        </p:txBody>
      </p:sp>
    </p:spTree>
    <p:extLst>
      <p:ext uri="{BB962C8B-B14F-4D97-AF65-F5344CB8AC3E}">
        <p14:creationId xmlns:p14="http://schemas.microsoft.com/office/powerpoint/2010/main" val="376673302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r>
              <a:rPr lang="en-GB" sz="4400" dirty="0"/>
              <a:t>Matthew 6:25, 32-33 "For this reason I say to you, do not be worried about your life, as to what you will eat or what you will drink; nor for your body, as to what you will put on. Is not life more than food, and the body more than clothing?  For the Gentiles eagerly seek all these things; for your heavenly Father knows that you need all these things.  But seek first His kingdom and His righteousness, and all these things will be added to you.</a:t>
            </a:r>
          </a:p>
        </p:txBody>
      </p:sp>
    </p:spTree>
    <p:extLst>
      <p:ext uri="{BB962C8B-B14F-4D97-AF65-F5344CB8AC3E}">
        <p14:creationId xmlns:p14="http://schemas.microsoft.com/office/powerpoint/2010/main" val="33571703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Matthew 11:27, 29-30 All things have been handed over to Me by My Father; and no one knows the Son except the Father; nor does anyone know the Father except the Son, and anyone to whom the Son wills to reveal Him.    Take My yoke upon you and learn from Me, for I am gentle and humble in heart, and you will find rest for your souls .  For My yoke is easy and My burden is light."</a:t>
            </a:r>
          </a:p>
        </p:txBody>
      </p:sp>
    </p:spTree>
    <p:extLst>
      <p:ext uri="{BB962C8B-B14F-4D97-AF65-F5344CB8AC3E}">
        <p14:creationId xmlns:p14="http://schemas.microsoft.com/office/powerpoint/2010/main" val="302227009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t>John 4:10, 13-14 Jesus answered and said to her, "If you knew the gift of God, and who it is who says to you, 'Give Me a drink,' you would have asked Him, and He would have given you living water."  Jesus answered and said to her, "Everyone who drinks of this water will thirst again;  but whoever drinks of the water that I will give him shall never thirst; but the water that I will give him will become in him a well of water springing up to eternal life."</a:t>
            </a:r>
          </a:p>
        </p:txBody>
      </p:sp>
    </p:spTree>
    <p:extLst>
      <p:ext uri="{BB962C8B-B14F-4D97-AF65-F5344CB8AC3E}">
        <p14:creationId xmlns:p14="http://schemas.microsoft.com/office/powerpoint/2010/main" val="240174379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r>
              <a:rPr lang="en-GB" sz="4400" dirty="0"/>
              <a:t>John 7:37-39 Now on the last day, the great day of the feast, Jesus stood and cried out, saying, "If anyone is thirsty, let him come to Me and drink.  He who believes in Me, as the Scripture said, 'From his innermost being will flow rivers of living water.'"  But this He spoke of the Spirit, whom those who believed in Him were to receive; for the Spirit was not yet given, because Jesus was not yet glorified.</a:t>
            </a:r>
          </a:p>
        </p:txBody>
      </p:sp>
    </p:spTree>
    <p:extLst>
      <p:ext uri="{BB962C8B-B14F-4D97-AF65-F5344CB8AC3E}">
        <p14:creationId xmlns:p14="http://schemas.microsoft.com/office/powerpoint/2010/main" val="251397876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Ezekiel 47:1 Then he brought me back to the door of the house; and behold, water was flowing from under the threshold of the house toward the east, for the house faced east. And the water was flowing down from under, from the right side of the house, from south of the altar.</a:t>
            </a:r>
          </a:p>
        </p:txBody>
      </p:sp>
    </p:spTree>
    <p:extLst>
      <p:ext uri="{BB962C8B-B14F-4D97-AF65-F5344CB8AC3E}">
        <p14:creationId xmlns:p14="http://schemas.microsoft.com/office/powerpoint/2010/main" val="188573174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62500" lnSpcReduction="20000"/>
          </a:bodyPr>
          <a:lstStyle/>
          <a:p>
            <a:r>
              <a:rPr lang="en-GB" sz="4400" dirty="0"/>
              <a:t>Ezekiel 47:7-9, 12 </a:t>
            </a:r>
          </a:p>
          <a:p>
            <a:r>
              <a:rPr lang="en-GB" sz="4400" dirty="0"/>
              <a:t>Now when I had returned, behold, on the bank of the river there were very many trees on the one side and on the other. Then he said to me, "These waters go out toward the eastern region and go down into the </a:t>
            </a:r>
            <a:r>
              <a:rPr lang="en-GB" sz="4400" dirty="0" err="1"/>
              <a:t>Arabah</a:t>
            </a:r>
            <a:r>
              <a:rPr lang="en-GB" sz="4400" dirty="0"/>
              <a:t>; then they go toward the sea, being made to flow into the sea, and the waters of the sea become fresh. It will come about that every living creature which swarms in every place where the river goes, will live. And there will be very many fish, for these waters go there and the others become fresh; so everything will live where the river goes. By the river on its bank, on one side and on the other, will grow all kinds of trees for food. Their leaves will not wither and their fruit will not fail. They will bear every month because their water flows from the sanctuary, and their fruit will be for food and their leaves for healing</a:t>
            </a:r>
            <a:r>
              <a:rPr lang="en-GB" sz="4400" dirty="0" smtClean="0"/>
              <a:t>."</a:t>
            </a:r>
            <a:endParaRPr lang="en-GB" sz="4400" dirty="0"/>
          </a:p>
        </p:txBody>
      </p:sp>
    </p:spTree>
    <p:extLst>
      <p:ext uri="{BB962C8B-B14F-4D97-AF65-F5344CB8AC3E}">
        <p14:creationId xmlns:p14="http://schemas.microsoft.com/office/powerpoint/2010/main" val="11113679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Revelation 22:1-2 Then he showed me a river of the water of life, clear as crystal, coming from the throne of God and of the Lamb, in the middle of its street. On either side of the river was the tree of life, bearing twelve kinds of fruit, yielding its fruit every month; and the leaves of the tree were for the healing of the nations.</a:t>
            </a:r>
          </a:p>
        </p:txBody>
      </p:sp>
    </p:spTree>
    <p:extLst>
      <p:ext uri="{BB962C8B-B14F-4D97-AF65-F5344CB8AC3E}">
        <p14:creationId xmlns:p14="http://schemas.microsoft.com/office/powerpoint/2010/main" val="2383014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1 </a:t>
            </a:r>
            <a:r>
              <a:rPr lang="en-GB" sz="4800" dirty="0" err="1" smtClean="0"/>
              <a:t>Cor</a:t>
            </a:r>
            <a:r>
              <a:rPr lang="en-GB" sz="4800" dirty="0"/>
              <a:t> 2:9 “Things which eye has not seen and ear has not heard, And which have not entered the heart of man, </a:t>
            </a:r>
            <a:r>
              <a:rPr lang="en-GB" sz="4800" dirty="0">
                <a:solidFill>
                  <a:srgbClr val="FFFF00"/>
                </a:solidFill>
              </a:rPr>
              <a:t>All that God has prepared for those who love Him</a:t>
            </a:r>
            <a:r>
              <a:rPr lang="en-GB" sz="4800" dirty="0" smtClean="0"/>
              <a:t>.”</a:t>
            </a:r>
          </a:p>
          <a:p>
            <a:r>
              <a:rPr lang="en-GB" sz="4800" dirty="0" smtClean="0"/>
              <a:t>First love releases </a:t>
            </a:r>
            <a:r>
              <a:rPr lang="en-GB" sz="4800" dirty="0" smtClean="0"/>
              <a:t>destiny</a:t>
            </a:r>
          </a:p>
          <a:p>
            <a:r>
              <a:rPr lang="en-GB" sz="4800" dirty="0" smtClean="0"/>
              <a:t>Our first love as a response to His</a:t>
            </a:r>
            <a:endParaRPr lang="en-GB" sz="4800" dirty="0"/>
          </a:p>
        </p:txBody>
      </p:sp>
    </p:spTree>
    <p:extLst>
      <p:ext uri="{BB962C8B-B14F-4D97-AF65-F5344CB8AC3E}">
        <p14:creationId xmlns:p14="http://schemas.microsoft.com/office/powerpoint/2010/main" val="111937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r>
              <a:rPr lang="en-GB" sz="4400" dirty="0"/>
              <a:t>John 11:25 Jesus said to her, "I am the resurrection and the life; he who believes in Me will live even if he dies</a:t>
            </a:r>
            <a:r>
              <a:rPr lang="en-GB" sz="4400" dirty="0" smtClean="0"/>
              <a:t>,</a:t>
            </a:r>
          </a:p>
          <a:p>
            <a:r>
              <a:rPr lang="en-GB" sz="4400" dirty="0"/>
              <a:t>Romans 6:5 For if we have become united with Him in the likeness of His death, certainly we shall also be in the likeness of His resurrection</a:t>
            </a:r>
            <a:r>
              <a:rPr lang="en-GB" sz="4400" dirty="0" smtClean="0"/>
              <a:t>,</a:t>
            </a:r>
            <a:endParaRPr lang="en-GB" sz="4400" dirty="0"/>
          </a:p>
          <a:p>
            <a:r>
              <a:rPr lang="en-GB" sz="4400" dirty="0"/>
              <a:t>Philippians 3:10 that I may know Him and the power of His resurrection and the fellowship of His sufferings, being conformed to His death;</a:t>
            </a:r>
          </a:p>
          <a:p>
            <a:pPr marL="0" indent="0">
              <a:buNone/>
            </a:pPr>
            <a:endParaRPr lang="en-GB" sz="4400" dirty="0"/>
          </a:p>
        </p:txBody>
      </p:sp>
    </p:spTree>
    <p:extLst>
      <p:ext uri="{BB962C8B-B14F-4D97-AF65-F5344CB8AC3E}">
        <p14:creationId xmlns:p14="http://schemas.microsoft.com/office/powerpoint/2010/main" val="372003223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1 Corinthians 15:42-49 So also is the resurrection of the dead. It is sown a perishable body, it is raised an imperishable body;  it is sown in </a:t>
            </a:r>
            <a:r>
              <a:rPr lang="en-GB" sz="4400" dirty="0" err="1"/>
              <a:t>dishonor</a:t>
            </a:r>
            <a:r>
              <a:rPr lang="en-GB" sz="4400" dirty="0"/>
              <a:t>, it is raised in glory; it is sown in weakness, it is raised in power; it is sown a natural body, it is raised a spiritual body. If there is a natural body, there is also a spiritual body.  So also it is written, "The first man , Adam, became a living soul ." The last Adam became a life-giving spirit. However, the spiritual is not first, but the natural; then the spiritual. The first man is from the earth, earthy; the second man is from heaven. As is the earthy, so also are those who are earthy; and as is the heavenly, so also are those who are heavenly. Just as we have borne the image of the earthy, we will also bear the image of the heavenly.</a:t>
            </a:r>
          </a:p>
        </p:txBody>
      </p:sp>
    </p:spTree>
    <p:extLst>
      <p:ext uri="{BB962C8B-B14F-4D97-AF65-F5344CB8AC3E}">
        <p14:creationId xmlns:p14="http://schemas.microsoft.com/office/powerpoint/2010/main" val="326427600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Psalms 46:4 There is a river whose streams make glad the city of God, The holy dwelling places of the Most High</a:t>
            </a:r>
            <a:r>
              <a:rPr lang="en-GB" sz="4400" dirty="0" smtClean="0"/>
              <a:t>.</a:t>
            </a:r>
            <a:endParaRPr lang="en-GB" sz="4400" dirty="0"/>
          </a:p>
          <a:p>
            <a:r>
              <a:rPr lang="en-GB" sz="4400" dirty="0"/>
              <a:t>Psalms 1:3 He will be like a tree firmly planted by streams of water, Which yields its fruit in its season And its leaf does not wither; And in whatever he does, he prospers.</a:t>
            </a:r>
          </a:p>
          <a:p>
            <a:endParaRPr lang="en-GB" sz="4400" dirty="0"/>
          </a:p>
        </p:txBody>
      </p:sp>
    </p:spTree>
    <p:extLst>
      <p:ext uri="{BB962C8B-B14F-4D97-AF65-F5344CB8AC3E}">
        <p14:creationId xmlns:p14="http://schemas.microsoft.com/office/powerpoint/2010/main" val="278704142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Song of Solomon 4:15-16 " You are a garden spring, A well of fresh water, And streams flowing from Lebanon." " Awake, O north wind,  And come, wind of the south; Make my garden breathe out fragrance,  Let its spices be wafted abroad. May my beloved come into his garden And eat its choice fruits!</a:t>
            </a:r>
          </a:p>
          <a:p>
            <a:r>
              <a:rPr lang="en-GB" sz="4400" dirty="0"/>
              <a:t>Amos 5:24 "But let justice roll down like waters And righteousness like an ever-flowing stream.</a:t>
            </a:r>
          </a:p>
          <a:p>
            <a:r>
              <a:rPr lang="en-GB" sz="4400" dirty="0"/>
              <a:t>Jeremiah 17:7-8 "Blessed is the man who trusts in the </a:t>
            </a:r>
            <a:r>
              <a:rPr lang="en-GB" sz="4400" dirty="0" smtClean="0"/>
              <a:t>Lord  </a:t>
            </a:r>
            <a:r>
              <a:rPr lang="en-GB" sz="4400" dirty="0"/>
              <a:t>And whose trust is the Lord . "For he will be like a tree planted by the water, That extends its roots by a stream And will not fear when the heat comes; But its leaves will be green, And it will not be anxious in a year of drought Nor cease to yield fruit</a:t>
            </a:r>
            <a:r>
              <a:rPr lang="en-GB" sz="4400" dirty="0" smtClean="0"/>
              <a:t>.</a:t>
            </a:r>
            <a:endParaRPr lang="en-GB" sz="4400" dirty="0"/>
          </a:p>
        </p:txBody>
      </p:sp>
    </p:spTree>
    <p:extLst>
      <p:ext uri="{BB962C8B-B14F-4D97-AF65-F5344CB8AC3E}">
        <p14:creationId xmlns:p14="http://schemas.microsoft.com/office/powerpoint/2010/main" val="272190777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r>
              <a:rPr lang="en-GB" sz="4400" dirty="0"/>
              <a:t>Isaiah 30:25-26 On every lofty mountain and on every high hill there will be streams running with water on the day of the great slaughter, when the towers fall. The light of the moon will be as the light of the sun, and the light of the sun will be seven times brighter, like the light of seven days, on the day the </a:t>
            </a:r>
            <a:r>
              <a:rPr lang="en-GB" sz="4400" dirty="0" smtClean="0"/>
              <a:t>Lord </a:t>
            </a:r>
            <a:r>
              <a:rPr lang="en-GB" sz="4400" dirty="0"/>
              <a:t>binds up the fracture of His people and heals the bruise He has inflicted.</a:t>
            </a:r>
          </a:p>
          <a:p>
            <a:r>
              <a:rPr lang="en-GB" sz="4400" dirty="0"/>
              <a:t>Isaiah 44:3 'For I will pour out water on the thirsty land  And streams on the dry ground; I will pour out My Spirit on your offspring And My blessing on your descendants;</a:t>
            </a:r>
          </a:p>
          <a:p>
            <a:endParaRPr lang="en-GB" sz="4400" dirty="0"/>
          </a:p>
        </p:txBody>
      </p:sp>
    </p:spTree>
    <p:extLst>
      <p:ext uri="{BB962C8B-B14F-4D97-AF65-F5344CB8AC3E}">
        <p14:creationId xmlns:p14="http://schemas.microsoft.com/office/powerpoint/2010/main" val="129329650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16116562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241099706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smtClean="0"/>
              <a:t>seat </a:t>
            </a:r>
            <a:r>
              <a:rPr lang="en-GB" sz="4400" dirty="0"/>
              <a:t>rest and government yielded abdicated to Father Lordship kingship Rest Provision Blessing Protection. Matt 6:33 Seek first kingdom and His righteousness and everything added. Trust Him be at rest in peace living in the eye of the storm</a:t>
            </a:r>
            <a:r>
              <a:rPr lang="en-GB" sz="4400" dirty="0" smtClean="0"/>
              <a:t>.</a:t>
            </a:r>
            <a:endParaRPr lang="en-GB" sz="4400" dirty="0"/>
          </a:p>
          <a:p>
            <a:r>
              <a:rPr lang="en-GB" sz="4400" dirty="0"/>
              <a:t>yoked to Jesus learn from Him discipleship to the master Rabi guidance and direction for the path today. Heart attitude gentle and humble in heart. Rest for the soul Searching for direction identity purpose significance meaning Matt 11:28</a:t>
            </a:r>
          </a:p>
          <a:p>
            <a:endParaRPr lang="en-GB" sz="4400" dirty="0"/>
          </a:p>
        </p:txBody>
      </p:sp>
    </p:spTree>
    <p:extLst>
      <p:ext uri="{BB962C8B-B14F-4D97-AF65-F5344CB8AC3E}">
        <p14:creationId xmlns:p14="http://schemas.microsoft.com/office/powerpoint/2010/main" val="216691153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River of life </a:t>
            </a:r>
            <a:r>
              <a:rPr lang="en-GB" sz="4400" dirty="0" err="1"/>
              <a:t>engagIng</a:t>
            </a:r>
            <a:r>
              <a:rPr lang="en-GB" sz="4400" dirty="0"/>
              <a:t> Source crystal from  the tree of life pathway from eternity throne grace river flowing with grace and faith. </a:t>
            </a:r>
            <a:r>
              <a:rPr lang="en-GB" sz="4400" dirty="0" err="1"/>
              <a:t>Parakletos</a:t>
            </a:r>
            <a:r>
              <a:rPr lang="en-GB" sz="4400" dirty="0"/>
              <a:t> </a:t>
            </a:r>
          </a:p>
          <a:p>
            <a:r>
              <a:rPr lang="en-GB" sz="4400" dirty="0"/>
              <a:t>Yoke of Jesus engaging rest friend joint heirs </a:t>
            </a:r>
          </a:p>
          <a:p>
            <a:r>
              <a:rPr lang="en-GB" sz="4400" dirty="0"/>
              <a:t>Seat of rest and government Fathers tutoring 7 spirits God wisdom cloud of witnesses Gal 4 </a:t>
            </a:r>
            <a:r>
              <a:rPr lang="en-GB" sz="4400" dirty="0" smtClean="0"/>
              <a:t>family</a:t>
            </a:r>
            <a:endParaRPr lang="en-GB" sz="4400" dirty="0"/>
          </a:p>
          <a:p>
            <a:r>
              <a:rPr lang="en-GB" sz="4400" dirty="0"/>
              <a:t>Kingdom within never end to the increase of His </a:t>
            </a:r>
            <a:r>
              <a:rPr lang="en-GB" sz="4400" dirty="0" smtClean="0"/>
              <a:t>government</a:t>
            </a:r>
            <a:endParaRPr lang="en-GB" sz="4400" dirty="0"/>
          </a:p>
          <a:p>
            <a:r>
              <a:rPr lang="en-GB" sz="4400" dirty="0"/>
              <a:t>our Spirit holy holies 4 faces God FSS our spirit agreement window doorway heaven.</a:t>
            </a:r>
          </a:p>
        </p:txBody>
      </p:sp>
    </p:spTree>
    <p:extLst>
      <p:ext uri="{BB962C8B-B14F-4D97-AF65-F5344CB8AC3E}">
        <p14:creationId xmlns:p14="http://schemas.microsoft.com/office/powerpoint/2010/main" val="278750558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I am that I am Ex </a:t>
            </a:r>
          </a:p>
          <a:p>
            <a:r>
              <a:rPr lang="en-GB" sz="4400" dirty="0"/>
              <a:t>There is no flow without drinking priming the more you drink the greater the flew until you can walk in it. Draw from the well and release it to flow from our innermost being. The river is in you and you can be in the </a:t>
            </a:r>
            <a:r>
              <a:rPr lang="en-GB" sz="4400" dirty="0" smtClean="0"/>
              <a:t>river</a:t>
            </a:r>
            <a:endParaRPr lang="en-GB" sz="4400" dirty="0"/>
          </a:p>
          <a:p>
            <a:r>
              <a:rPr lang="en-GB" sz="4400" dirty="0"/>
              <a:t>I am is in me I am way truth life I am the resurrection and the life I am the good shepherd I am the light of the world I am the door I am the bread of life </a:t>
            </a:r>
          </a:p>
          <a:p>
            <a:r>
              <a:rPr lang="en-GB" sz="4400" dirty="0"/>
              <a:t>I am in My Father </a:t>
            </a:r>
          </a:p>
          <a:p>
            <a:r>
              <a:rPr lang="en-GB" sz="4400" dirty="0"/>
              <a:t>Jesus is in you and you are in Him</a:t>
            </a:r>
          </a:p>
          <a:p>
            <a:r>
              <a:rPr lang="en-GB" sz="4400" dirty="0"/>
              <a:t>The Father is in you and you in the Father</a:t>
            </a:r>
          </a:p>
          <a:p>
            <a:r>
              <a:rPr lang="en-GB" sz="4400" dirty="0"/>
              <a:t>You are My beloved son I am well pleased</a:t>
            </a:r>
            <a:r>
              <a:rPr lang="en-GB" sz="4400" dirty="0" smtClean="0"/>
              <a:t>.</a:t>
            </a:r>
            <a:endParaRPr lang="en-GB" sz="4400" dirty="0"/>
          </a:p>
        </p:txBody>
      </p:sp>
    </p:spTree>
    <p:extLst>
      <p:ext uri="{BB962C8B-B14F-4D97-AF65-F5344CB8AC3E}">
        <p14:creationId xmlns:p14="http://schemas.microsoft.com/office/powerpoint/2010/main" val="2782516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a:t>
            </a:r>
            <a:r>
              <a:rPr lang="en-GB" dirty="0" smtClean="0">
                <a:effectLst>
                  <a:outerShdw blurRad="38100" dist="38100" dir="2700000" algn="tl">
                    <a:srgbClr val="000000">
                      <a:alpha val="43137"/>
                    </a:srgbClr>
                  </a:outerShdw>
                </a:effectLst>
              </a:rPr>
              <a:t>Love 2</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lnSpcReduction="10000"/>
          </a:bodyPr>
          <a:lstStyle/>
          <a:p>
            <a:pPr marL="360000" indent="-360000">
              <a:spcBef>
                <a:spcPts val="600"/>
              </a:spcBef>
            </a:pPr>
            <a:r>
              <a:rPr lang="en-GB" altLang="en-US" sz="4000" dirty="0" smtClean="0">
                <a:effectLst>
                  <a:outerShdw blurRad="38100" dist="38100" dir="2700000" algn="tl">
                    <a:srgbClr val="000000">
                      <a:alpha val="43137"/>
                    </a:srgbClr>
                  </a:outerShdw>
                </a:effectLst>
              </a:rPr>
              <a:t>We pre-existed in eternity as thoughts within the heart or mind of God</a:t>
            </a:r>
          </a:p>
          <a:p>
            <a:pPr marL="360000" indent="-360000">
              <a:spcBef>
                <a:spcPts val="600"/>
              </a:spcBef>
            </a:pPr>
            <a:r>
              <a:rPr lang="en-GB" altLang="en-US" sz="4000" dirty="0">
                <a:effectLst>
                  <a:outerShdw blurRad="38100" dist="38100" dir="2700000" algn="tl">
                    <a:srgbClr val="000000">
                      <a:alpha val="43137"/>
                    </a:srgbClr>
                  </a:outerShdw>
                </a:effectLst>
              </a:rPr>
              <a:t>Psa 139:13 For You formed my inward </a:t>
            </a:r>
            <a:r>
              <a:rPr lang="en-GB" altLang="en-US" sz="4000" dirty="0" smtClean="0">
                <a:effectLst>
                  <a:outerShdw blurRad="38100" dist="38100" dir="2700000" algn="tl">
                    <a:srgbClr val="000000">
                      <a:alpha val="43137"/>
                    </a:srgbClr>
                  </a:outerShdw>
                </a:effectLst>
              </a:rPr>
              <a:t>parts; You </a:t>
            </a:r>
            <a:r>
              <a:rPr lang="en-GB" altLang="en-US" sz="4000" dirty="0">
                <a:effectLst>
                  <a:outerShdw blurRad="38100" dist="38100" dir="2700000" algn="tl">
                    <a:srgbClr val="000000">
                      <a:alpha val="43137"/>
                    </a:srgbClr>
                  </a:outerShdw>
                </a:effectLst>
              </a:rPr>
              <a:t>wove me in my mother’s womb.</a:t>
            </a:r>
            <a:endParaRPr lang="en-GB" altLang="en-US" sz="4000" dirty="0" smtClean="0">
              <a:effectLst>
                <a:outerShdw blurRad="38100" dist="38100" dir="2700000" algn="tl">
                  <a:srgbClr val="000000">
                    <a:alpha val="43137"/>
                  </a:srgbClr>
                </a:outerShdw>
              </a:effectLst>
            </a:endParaRPr>
          </a:p>
          <a:p>
            <a:pPr marL="360000" indent="-360000">
              <a:spcBef>
                <a:spcPts val="600"/>
              </a:spcBef>
            </a:pPr>
            <a:r>
              <a:rPr lang="en-GB" altLang="en-US" sz="4000" dirty="0" err="1" smtClean="0">
                <a:effectLst>
                  <a:outerShdw blurRad="38100" dist="38100" dir="2700000" algn="tl">
                    <a:srgbClr val="000000">
                      <a:alpha val="43137"/>
                    </a:srgbClr>
                  </a:outerShdw>
                </a:effectLst>
              </a:rPr>
              <a:t>Psa</a:t>
            </a:r>
            <a:r>
              <a:rPr lang="en-GB" altLang="en-US" sz="4000" dirty="0" smtClean="0">
                <a:effectLst>
                  <a:outerShdw blurRad="38100" dist="38100" dir="2700000" algn="tl">
                    <a:srgbClr val="000000">
                      <a:alpha val="43137"/>
                    </a:srgbClr>
                  </a:outerShdw>
                </a:effectLst>
              </a:rPr>
              <a:t> 139:16 </a:t>
            </a:r>
            <a:r>
              <a:rPr lang="en-GB" altLang="en-US" sz="4000" dirty="0" smtClean="0">
                <a:effectLst>
                  <a:outerShdw blurRad="38100" dist="38100" dir="2700000" algn="tl">
                    <a:srgbClr val="000000">
                      <a:alpha val="43137"/>
                    </a:srgbClr>
                  </a:outerShdw>
                </a:effectLst>
              </a:rPr>
              <a:t>Your </a:t>
            </a:r>
            <a:r>
              <a:rPr lang="en-GB" altLang="en-US" sz="4000" dirty="0">
                <a:effectLst>
                  <a:outerShdw blurRad="38100" dist="38100" dir="2700000" algn="tl">
                    <a:srgbClr val="000000">
                      <a:alpha val="43137"/>
                    </a:srgbClr>
                  </a:outerShdw>
                </a:effectLst>
              </a:rPr>
              <a:t>eyes have seen my unformed </a:t>
            </a:r>
            <a:r>
              <a:rPr lang="en-GB" altLang="en-US" sz="4000" dirty="0" smtClean="0">
                <a:effectLst>
                  <a:outerShdw blurRad="38100" dist="38100" dir="2700000" algn="tl">
                    <a:srgbClr val="000000">
                      <a:alpha val="43137"/>
                    </a:srgbClr>
                  </a:outerShdw>
                </a:effectLst>
              </a:rPr>
              <a:t>substance And </a:t>
            </a:r>
            <a:r>
              <a:rPr lang="en-GB" altLang="en-US" sz="4000" dirty="0">
                <a:effectLst>
                  <a:outerShdw blurRad="38100" dist="38100" dir="2700000" algn="tl">
                    <a:srgbClr val="000000">
                      <a:alpha val="43137"/>
                    </a:srgbClr>
                  </a:outerShdw>
                </a:effectLst>
              </a:rPr>
              <a:t>in Your book were all </a:t>
            </a:r>
            <a:r>
              <a:rPr lang="en-GB" altLang="en-US" sz="4000" dirty="0" smtClean="0">
                <a:effectLst>
                  <a:outerShdw blurRad="38100" dist="38100" dir="2700000" algn="tl">
                    <a:srgbClr val="000000">
                      <a:alpha val="43137"/>
                    </a:srgbClr>
                  </a:outerShdw>
                </a:effectLst>
              </a:rPr>
              <a:t>written The </a:t>
            </a:r>
            <a:r>
              <a:rPr lang="en-GB" altLang="en-US" sz="4000" dirty="0">
                <a:effectLst>
                  <a:outerShdw blurRad="38100" dist="38100" dir="2700000" algn="tl">
                    <a:srgbClr val="000000">
                      <a:alpha val="43137"/>
                    </a:srgbClr>
                  </a:outerShdw>
                </a:effectLst>
              </a:rPr>
              <a:t>days that were ordained for </a:t>
            </a:r>
            <a:r>
              <a:rPr lang="en-GB" altLang="en-US" sz="4000" dirty="0" smtClean="0">
                <a:effectLst>
                  <a:outerShdw blurRad="38100" dist="38100" dir="2700000" algn="tl">
                    <a:srgbClr val="000000">
                      <a:alpha val="43137"/>
                    </a:srgbClr>
                  </a:outerShdw>
                </a:effectLst>
              </a:rPr>
              <a:t>me, When </a:t>
            </a:r>
            <a:r>
              <a:rPr lang="en-GB" altLang="en-US" sz="4000" dirty="0">
                <a:effectLst>
                  <a:outerShdw blurRad="38100" dist="38100" dir="2700000" algn="tl">
                    <a:srgbClr val="000000">
                      <a:alpha val="43137"/>
                    </a:srgbClr>
                  </a:outerShdw>
                </a:effectLst>
              </a:rPr>
              <a:t>as yet there was not one of them.</a:t>
            </a:r>
            <a:endParaRPr lang="en-GB" altLang="en-US" sz="4000" dirty="0" smtClean="0">
              <a:effectLst>
                <a:outerShdw blurRad="38100" dist="38100" dir="2700000" algn="tl">
                  <a:srgbClr val="000000">
                    <a:alpha val="43137"/>
                  </a:srgbClr>
                </a:outerShdw>
              </a:effectLst>
            </a:endParaRPr>
          </a:p>
          <a:p>
            <a:pPr marL="360000" indent="-360000">
              <a:spcBef>
                <a:spcPts val="600"/>
              </a:spcBef>
            </a:pPr>
            <a:endParaRPr lang="en-GB"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710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rPr>
              <a:t>Holy Spirit Joy abundance </a:t>
            </a:r>
            <a:r>
              <a:rPr lang="en-GB" sz="4400" dirty="0" err="1">
                <a:effectLst/>
              </a:rPr>
              <a:t>joire</a:t>
            </a:r>
            <a:r>
              <a:rPr lang="en-GB" sz="4400" dirty="0">
                <a:effectLst/>
              </a:rPr>
              <a:t> de vie exuberance vitality</a:t>
            </a:r>
          </a:p>
          <a:p>
            <a:r>
              <a:rPr lang="en-GB" sz="4400" dirty="0">
                <a:effectLst/>
              </a:rPr>
              <a:t>Jesus peace shalom wholeness</a:t>
            </a:r>
          </a:p>
          <a:p>
            <a:r>
              <a:rPr lang="en-GB" sz="4400" dirty="0">
                <a:effectLst/>
              </a:rPr>
              <a:t>Father love acceptance affirmation approval </a:t>
            </a:r>
          </a:p>
          <a:p>
            <a:endParaRPr lang="en-GB" sz="4400" dirty="0">
              <a:effectLst/>
            </a:endParaRPr>
          </a:p>
        </p:txBody>
      </p:sp>
    </p:spTree>
    <p:extLst>
      <p:ext uri="{BB962C8B-B14F-4D97-AF65-F5344CB8AC3E}">
        <p14:creationId xmlns:p14="http://schemas.microsoft.com/office/powerpoint/2010/main" val="321104181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Holy spirit Living water my source My well My fountain My spring My stream my river my insight my revelation My direction my guidance my abundant life my heavenly flow my heavenly Connection my filling my Overflowing my creativity my zero point energy my joy my Extravagance my exuberance my effulgence  my eternal life source</a:t>
            </a:r>
          </a:p>
        </p:txBody>
      </p:sp>
    </p:spTree>
    <p:extLst>
      <p:ext uri="{BB962C8B-B14F-4D97-AF65-F5344CB8AC3E}">
        <p14:creationId xmlns:p14="http://schemas.microsoft.com/office/powerpoint/2010/main" val="246325359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Jesus my friend my brother my lover my Lord my king my model my example my Rabi my master my disciples my Word my Way my Truth my Life my door my Shepherd my Resurrection my light my Saviour  my High Priest my advocate my </a:t>
            </a:r>
            <a:r>
              <a:rPr lang="en-GB" sz="4400" dirty="0" err="1"/>
              <a:t>interceder</a:t>
            </a:r>
            <a:r>
              <a:rPr lang="en-GB" sz="4400" dirty="0"/>
              <a:t> my yoke my song my Jesus</a:t>
            </a:r>
          </a:p>
        </p:txBody>
      </p:sp>
    </p:spTree>
    <p:extLst>
      <p:ext uri="{BB962C8B-B14F-4D97-AF65-F5344CB8AC3E}">
        <p14:creationId xmlns:p14="http://schemas.microsoft.com/office/powerpoint/2010/main" val="216922087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Father my creator my </a:t>
            </a:r>
            <a:r>
              <a:rPr lang="en-GB" sz="4400" dirty="0" err="1"/>
              <a:t>sustainer</a:t>
            </a:r>
            <a:r>
              <a:rPr lang="en-GB" sz="4400" dirty="0"/>
              <a:t> my essence my rest my shalom my affirmer my accepter My peace My love My provider my protector my healer my sanctifier my righteousness my banner My victory  my security my identity my anchor my hope my delight my purpose my glorifier my rock my restorer my reconciler my transformer my </a:t>
            </a:r>
            <a:r>
              <a:rPr lang="en-GB" sz="4400" dirty="0" err="1"/>
              <a:t>transfigurer</a:t>
            </a:r>
            <a:r>
              <a:rPr lang="en-GB" sz="4400" dirty="0"/>
              <a:t> My </a:t>
            </a:r>
            <a:r>
              <a:rPr lang="en-GB" sz="4400" dirty="0" err="1"/>
              <a:t>renewer</a:t>
            </a:r>
            <a:r>
              <a:rPr lang="en-GB" sz="4400" dirty="0"/>
              <a:t> my conformer my forgiver my strength my authority my power my eternal destination my eternal home my reference point. My Father</a:t>
            </a:r>
          </a:p>
        </p:txBody>
      </p:sp>
    </p:spTree>
    <p:extLst>
      <p:ext uri="{BB962C8B-B14F-4D97-AF65-F5344CB8AC3E}">
        <p14:creationId xmlns:p14="http://schemas.microsoft.com/office/powerpoint/2010/main" val="320458321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God My Consuming fire My frequency My harmony My resonance My Manifold grace my Manifold wisdom My Melody My Rhythm My metronome My conductor My author My producer My composer </a:t>
            </a:r>
            <a:r>
              <a:rPr lang="en-GB" sz="4400" dirty="0" err="1"/>
              <a:t>Yod</a:t>
            </a:r>
            <a:r>
              <a:rPr lang="en-GB" sz="4400" dirty="0"/>
              <a:t> </a:t>
            </a:r>
            <a:r>
              <a:rPr lang="en-GB" sz="4400" dirty="0" err="1"/>
              <a:t>Hei</a:t>
            </a:r>
            <a:r>
              <a:rPr lang="en-GB" sz="4400" dirty="0"/>
              <a:t> </a:t>
            </a:r>
            <a:r>
              <a:rPr lang="en-GB" sz="4400" dirty="0" err="1"/>
              <a:t>Vav</a:t>
            </a:r>
            <a:r>
              <a:rPr lang="en-GB" sz="4400" dirty="0"/>
              <a:t> </a:t>
            </a:r>
            <a:r>
              <a:rPr lang="en-GB" sz="4400" dirty="0" err="1"/>
              <a:t>Hei</a:t>
            </a:r>
            <a:r>
              <a:rPr lang="en-GB" sz="4400" dirty="0"/>
              <a:t> My Lion My Ox My Eagle My Man My King my Prophet My Apostle My Priest My Home My dwelling place My covenant My all in all</a:t>
            </a:r>
          </a:p>
        </p:txBody>
      </p:sp>
    </p:spTree>
    <p:extLst>
      <p:ext uri="{BB962C8B-B14F-4D97-AF65-F5344CB8AC3E}">
        <p14:creationId xmlns:p14="http://schemas.microsoft.com/office/powerpoint/2010/main" val="11729489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92544750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55000" lnSpcReduction="20000"/>
          </a:bodyPr>
          <a:lstStyle/>
          <a:p>
            <a:r>
              <a:rPr lang="en-GB" sz="4400" dirty="0"/>
              <a:t>seat rest and government yielded abdicated to Father Lordship kingship Rest Provision Blessing Protection. Matt 6:33 Seek first kingdom and His righteousness and everything added. Trust Him be at rest in peace living in the eye of the storm</a:t>
            </a:r>
            <a:r>
              <a:rPr lang="en-GB" sz="4400" dirty="0" smtClean="0"/>
              <a:t>.</a:t>
            </a:r>
            <a:endParaRPr lang="en-GB" sz="4400" dirty="0"/>
          </a:p>
          <a:p>
            <a:r>
              <a:rPr lang="en-GB" sz="4400" dirty="0"/>
              <a:t>yoked to Jesus learn from Him discipleship to the master Rabi guidance and direction for the path today. Heart attitude gentle and humble in heart. Rest for the soul Searching for direction identity purpose significance meaning Matt </a:t>
            </a:r>
            <a:r>
              <a:rPr lang="en-GB" sz="4400" dirty="0" smtClean="0"/>
              <a:t>11:28</a:t>
            </a:r>
            <a:endParaRPr lang="en-GB" sz="4400" dirty="0"/>
          </a:p>
          <a:p>
            <a:r>
              <a:rPr lang="en-GB" sz="4400" dirty="0"/>
              <a:t>Source of life John 4:13 living water connection to heaven. Fountain Spring eternal life connection to eternity quality of heavens Source. Drink walk wade Swim baptised filled Spirit. John 7 rivers of living water Flow streams make glad. </a:t>
            </a:r>
            <a:r>
              <a:rPr lang="en-GB" sz="4400" dirty="0" err="1"/>
              <a:t>Ezek</a:t>
            </a:r>
            <a:r>
              <a:rPr lang="en-GB" sz="4400" dirty="0"/>
              <a:t> 47 flows from kingdom first love gate trickles flows deeper and deeper to engage the garden of our hearts Ps 23 quiet waters</a:t>
            </a:r>
          </a:p>
          <a:p>
            <a:r>
              <a:rPr lang="en-GB" sz="4400" dirty="0"/>
              <a:t>life to the world turns death into rife. Resurrection life power Rom 6 baptised into the river</a:t>
            </a:r>
            <a:r>
              <a:rPr lang="en-GB" sz="4400" dirty="0" smtClean="0"/>
              <a:t>.</a:t>
            </a:r>
            <a:endParaRPr lang="en-GB" sz="4400" dirty="0"/>
          </a:p>
        </p:txBody>
      </p:sp>
    </p:spTree>
    <p:extLst>
      <p:ext uri="{BB962C8B-B14F-4D97-AF65-F5344CB8AC3E}">
        <p14:creationId xmlns:p14="http://schemas.microsoft.com/office/powerpoint/2010/main" val="38533904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54120755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161121161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586699" y="133350"/>
            <a:ext cx="3743161" cy="461665"/>
          </a:xfrm>
          <a:prstGeom prst="rect">
            <a:avLst/>
          </a:prstGeom>
          <a:noFill/>
        </p:spPr>
        <p:txBody>
          <a:bodyPr wrap="square">
            <a:spAutoFit/>
          </a:bodyPr>
          <a:lstStyle/>
          <a:p>
            <a:pPr algn="ctr"/>
            <a:r>
              <a:rPr lang="en-US" sz="2400" b="1" dirty="0" smtClean="0">
                <a:latin typeface="Calibri" pitchFamily="34" charset="0"/>
              </a:rPr>
              <a:t>Pathway of Relationship</a:t>
            </a:r>
            <a:endParaRPr lang="en-US" sz="2400" dirty="0">
              <a:latin typeface="Calibri" pitchFamily="34" charset="0"/>
            </a:endParaRPr>
          </a:p>
        </p:txBody>
      </p:sp>
      <p:grpSp>
        <p:nvGrpSpPr>
          <p:cNvPr id="15" name="Group 14"/>
          <p:cNvGrpSpPr/>
          <p:nvPr/>
        </p:nvGrpSpPr>
        <p:grpSpPr>
          <a:xfrm>
            <a:off x="7135945" y="1746059"/>
            <a:ext cx="1928635" cy="3546685"/>
            <a:chOff x="79251" y="1701695"/>
            <a:chExt cx="1928635" cy="3626052"/>
          </a:xfrm>
        </p:grpSpPr>
        <p:sp>
          <p:nvSpPr>
            <p:cNvPr id="33" name="Rektangel 101"/>
            <p:cNvSpPr>
              <a:spLocks noChangeArrowheads="1"/>
            </p:cNvSpPr>
            <p:nvPr/>
          </p:nvSpPr>
          <p:spPr bwMode="auto">
            <a:xfrm>
              <a:off x="102476" y="1701695"/>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0" name="Rektangel 101"/>
            <p:cNvSpPr>
              <a:spLocks noChangeArrowheads="1"/>
            </p:cNvSpPr>
            <p:nvPr/>
          </p:nvSpPr>
          <p:spPr bwMode="auto">
            <a:xfrm>
              <a:off x="102475" y="3188224"/>
              <a:ext cx="1905410" cy="647280"/>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5" name="TextBox 24"/>
            <p:cNvSpPr txBox="1"/>
            <p:nvPr/>
          </p:nvSpPr>
          <p:spPr>
            <a:xfrm>
              <a:off x="363870" y="3227414"/>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Preparation</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Spirit Building</a:t>
              </a:r>
              <a:endParaRPr lang="en-US" sz="1600" dirty="0">
                <a:latin typeface="+mn-lt"/>
                <a:ea typeface="ＭＳ Ｐゴシック" charset="-128"/>
                <a:cs typeface="ＭＳ Ｐゴシック" charset="-128"/>
              </a:endParaRPr>
            </a:p>
          </p:txBody>
        </p:sp>
        <p:sp>
          <p:nvSpPr>
            <p:cNvPr id="27" name="Right Arrow 26"/>
            <p:cNvSpPr>
              <a:spLocks noChangeArrowheads="1"/>
            </p:cNvSpPr>
            <p:nvPr/>
          </p:nvSpPr>
          <p:spPr bwMode="auto">
            <a:xfrm rot="16200000">
              <a:off x="749094" y="4153320"/>
              <a:ext cx="742654" cy="202769"/>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0" name="Rektangel 101"/>
            <p:cNvSpPr>
              <a:spLocks noChangeArrowheads="1"/>
            </p:cNvSpPr>
            <p:nvPr/>
          </p:nvSpPr>
          <p:spPr bwMode="auto">
            <a:xfrm>
              <a:off x="79251" y="4653874"/>
              <a:ext cx="1905410" cy="666151"/>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ＭＳ Ｐゴシック" charset="-128"/>
              </a:endParaRPr>
            </a:p>
          </p:txBody>
        </p:sp>
        <p:sp>
          <p:nvSpPr>
            <p:cNvPr id="31" name="TextBox 30"/>
            <p:cNvSpPr txBox="1"/>
            <p:nvPr/>
          </p:nvSpPr>
          <p:spPr>
            <a:xfrm>
              <a:off x="217021" y="4589083"/>
              <a:ext cx="1676318" cy="738664"/>
            </a:xfrm>
            <a:prstGeom prst="rect">
              <a:avLst/>
            </a:prstGeom>
            <a:noFill/>
          </p:spPr>
          <p:txBody>
            <a:bodyPr wrap="square">
              <a:spAutoFit/>
            </a:bodyPr>
            <a:lstStyle/>
            <a:p>
              <a:pPr algn="ctr">
                <a:defRPr/>
              </a:pPr>
              <a:r>
                <a:rPr lang="en-US" sz="1400" dirty="0" smtClean="0">
                  <a:latin typeface="+mn-lt"/>
                  <a:ea typeface="ＭＳ Ｐゴシック" charset="-128"/>
                  <a:cs typeface="ＭＳ Ｐゴシック" charset="-128"/>
                </a:rPr>
                <a:t>Meditation</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Thoughts Of God</a:t>
              </a:r>
              <a:br>
                <a:rPr lang="en-US" sz="1400" dirty="0" smtClean="0">
                  <a:latin typeface="+mn-lt"/>
                  <a:ea typeface="ＭＳ Ｐゴシック" charset="-128"/>
                  <a:cs typeface="ＭＳ Ｐゴシック" charset="-128"/>
                </a:rPr>
              </a:br>
              <a:r>
                <a:rPr lang="en-US" sz="1400" dirty="0" smtClean="0">
                  <a:ea typeface="ＭＳ Ｐゴシック" charset="-128"/>
                  <a:cs typeface="ＭＳ Ｐゴシック" charset="-128"/>
                </a:rPr>
                <a:t>Visualization</a:t>
              </a:r>
              <a:endParaRPr lang="en-US" sz="1400" dirty="0">
                <a:ea typeface="ＭＳ Ｐゴシック" charset="-128"/>
                <a:cs typeface="ＭＳ Ｐゴシック" charset="-128"/>
              </a:endParaRPr>
            </a:p>
          </p:txBody>
        </p:sp>
        <p:sp>
          <p:nvSpPr>
            <p:cNvPr id="32" name="Right Arrow 31"/>
            <p:cNvSpPr>
              <a:spLocks noChangeArrowheads="1"/>
            </p:cNvSpPr>
            <p:nvPr/>
          </p:nvSpPr>
          <p:spPr bwMode="auto">
            <a:xfrm rot="5400000">
              <a:off x="743744" y="2697247"/>
              <a:ext cx="779190" cy="202767"/>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4" name="TextBox 33"/>
            <p:cNvSpPr txBox="1"/>
            <p:nvPr/>
          </p:nvSpPr>
          <p:spPr>
            <a:xfrm>
              <a:off x="142164" y="1705648"/>
              <a:ext cx="1779585" cy="597861"/>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Tongues </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Development</a:t>
              </a:r>
              <a:endParaRPr lang="en-US" sz="1600" dirty="0">
                <a:latin typeface="+mn-lt"/>
                <a:ea typeface="ＭＳ Ｐゴシック" charset="-128"/>
                <a:cs typeface="ＭＳ Ｐゴシック" charset="-128"/>
              </a:endParaRPr>
            </a:p>
          </p:txBody>
        </p:sp>
      </p:grpSp>
      <p:grpSp>
        <p:nvGrpSpPr>
          <p:cNvPr id="13" name="Group 12"/>
          <p:cNvGrpSpPr/>
          <p:nvPr/>
        </p:nvGrpSpPr>
        <p:grpSpPr>
          <a:xfrm>
            <a:off x="4883790" y="1767859"/>
            <a:ext cx="1983745" cy="3524885"/>
            <a:chOff x="2578771" y="1748427"/>
            <a:chExt cx="1983745" cy="3524885"/>
          </a:xfrm>
        </p:grpSpPr>
        <p:sp>
          <p:nvSpPr>
            <p:cNvPr id="14" name="Right Arrow 13"/>
            <p:cNvSpPr>
              <a:spLocks noChangeArrowheads="1"/>
            </p:cNvSpPr>
            <p:nvPr/>
          </p:nvSpPr>
          <p:spPr bwMode="auto">
            <a:xfrm rot="5400000">
              <a:off x="3256209" y="4241069"/>
              <a:ext cx="564218" cy="153358"/>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Right Arrow 17"/>
            <p:cNvSpPr>
              <a:spLocks noChangeArrowheads="1"/>
            </p:cNvSpPr>
            <p:nvPr/>
          </p:nvSpPr>
          <p:spPr bwMode="auto">
            <a:xfrm rot="16200000">
              <a:off x="3268122" y="2631985"/>
              <a:ext cx="564667" cy="177629"/>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 name="Diamond 5"/>
            <p:cNvSpPr>
              <a:spLocks noChangeArrowheads="1"/>
            </p:cNvSpPr>
            <p:nvPr/>
          </p:nvSpPr>
          <p:spPr bwMode="auto">
            <a:xfrm>
              <a:off x="2580564" y="2973702"/>
              <a:ext cx="1901825" cy="1076325"/>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 name="Rektangel 101"/>
            <p:cNvSpPr>
              <a:spLocks noChangeArrowheads="1"/>
            </p:cNvSpPr>
            <p:nvPr/>
          </p:nvSpPr>
          <p:spPr bwMode="auto">
            <a:xfrm>
              <a:off x="2578771" y="1748427"/>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0" name="TextBox 19"/>
            <p:cNvSpPr txBox="1"/>
            <p:nvPr/>
          </p:nvSpPr>
          <p:spPr>
            <a:xfrm>
              <a:off x="3149723" y="3109853"/>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Rev 3:20</a:t>
              </a:r>
              <a:endParaRPr lang="en-US" sz="1200" dirty="0">
                <a:latin typeface="+mn-lt"/>
                <a:ea typeface="ＭＳ Ｐゴシック" charset="-128"/>
                <a:cs typeface="ＭＳ Ｐゴシック" charset="-128"/>
              </a:endParaRPr>
            </a:p>
          </p:txBody>
        </p:sp>
        <p:sp>
          <p:nvSpPr>
            <p:cNvPr id="22" name="TextBox 21"/>
            <p:cNvSpPr txBox="1"/>
            <p:nvPr/>
          </p:nvSpPr>
          <p:spPr>
            <a:xfrm>
              <a:off x="2811339" y="1779679"/>
              <a:ext cx="1436688"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Experience River of life</a:t>
              </a:r>
              <a:endParaRPr lang="en-US" sz="1600" dirty="0">
                <a:latin typeface="+mn-lt"/>
                <a:ea typeface="ＭＳ Ｐゴシック" charset="-128"/>
                <a:cs typeface="ＭＳ Ｐゴシック" charset="-128"/>
              </a:endParaRPr>
            </a:p>
          </p:txBody>
        </p:sp>
        <p:sp>
          <p:nvSpPr>
            <p:cNvPr id="28" name="TextBox 27"/>
            <p:cNvSpPr txBox="1"/>
            <p:nvPr/>
          </p:nvSpPr>
          <p:spPr>
            <a:xfrm>
              <a:off x="2891468" y="3247266"/>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Opening First Love Gate</a:t>
              </a:r>
              <a:endParaRPr lang="en-US" sz="1600" dirty="0">
                <a:latin typeface="+mn-lt"/>
                <a:ea typeface="ＭＳ Ｐゴシック" charset="-128"/>
                <a:cs typeface="ＭＳ Ｐゴシック" charset="-128"/>
              </a:endParaRPr>
            </a:p>
          </p:txBody>
        </p:sp>
        <p:sp>
          <p:nvSpPr>
            <p:cNvPr id="35" name="Rektangel 101"/>
            <p:cNvSpPr>
              <a:spLocks noChangeArrowheads="1"/>
            </p:cNvSpPr>
            <p:nvPr/>
          </p:nvSpPr>
          <p:spPr bwMode="auto">
            <a:xfrm>
              <a:off x="2657106" y="4626032"/>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6" name="TextBox 35"/>
            <p:cNvSpPr txBox="1"/>
            <p:nvPr/>
          </p:nvSpPr>
          <p:spPr>
            <a:xfrm>
              <a:off x="2790155" y="4657284"/>
              <a:ext cx="1676318" cy="584775"/>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Experience God’s Presence</a:t>
              </a:r>
              <a:endParaRPr lang="en-US" sz="1600" dirty="0">
                <a:latin typeface="+mn-lt"/>
                <a:ea typeface="ＭＳ Ｐゴシック" charset="-128"/>
                <a:cs typeface="ＭＳ Ｐゴシック" charset="-128"/>
              </a:endParaRPr>
            </a:p>
          </p:txBody>
        </p:sp>
      </p:grpSp>
      <p:sp>
        <p:nvSpPr>
          <p:cNvPr id="41" name="Right Arrow 40"/>
          <p:cNvSpPr>
            <a:spLocks noChangeArrowheads="1"/>
          </p:cNvSpPr>
          <p:nvPr/>
        </p:nvSpPr>
        <p:spPr bwMode="auto">
          <a:xfrm rot="10800000">
            <a:off x="4460715" y="3412969"/>
            <a:ext cx="465943" cy="206375"/>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Right Arrow 10"/>
          <p:cNvSpPr>
            <a:spLocks noChangeArrowheads="1"/>
          </p:cNvSpPr>
          <p:nvPr/>
        </p:nvSpPr>
        <p:spPr bwMode="auto">
          <a:xfrm rot="10800000">
            <a:off x="2093276" y="3456076"/>
            <a:ext cx="536022" cy="177800"/>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Right Arrow 44"/>
          <p:cNvSpPr>
            <a:spLocks noChangeArrowheads="1"/>
          </p:cNvSpPr>
          <p:nvPr/>
        </p:nvSpPr>
        <p:spPr bwMode="auto">
          <a:xfrm rot="10800000">
            <a:off x="6803149" y="3422963"/>
            <a:ext cx="332795" cy="196381"/>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19" name="Group 18"/>
          <p:cNvGrpSpPr/>
          <p:nvPr/>
        </p:nvGrpSpPr>
        <p:grpSpPr>
          <a:xfrm>
            <a:off x="187866" y="1732833"/>
            <a:ext cx="2027837" cy="3548068"/>
            <a:chOff x="4897740" y="1698925"/>
            <a:chExt cx="2027837" cy="3548068"/>
          </a:xfrm>
        </p:grpSpPr>
        <p:sp>
          <p:nvSpPr>
            <p:cNvPr id="7" name="Diamond 6"/>
            <p:cNvSpPr>
              <a:spLocks noChangeArrowheads="1"/>
            </p:cNvSpPr>
            <p:nvPr/>
          </p:nvSpPr>
          <p:spPr bwMode="auto">
            <a:xfrm>
              <a:off x="4901325" y="2973700"/>
              <a:ext cx="1901825" cy="1074737"/>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16" name="Group 15"/>
            <p:cNvGrpSpPr/>
            <p:nvPr/>
          </p:nvGrpSpPr>
          <p:grpSpPr>
            <a:xfrm>
              <a:off x="4897740" y="1698925"/>
              <a:ext cx="2027837" cy="3548068"/>
              <a:chOff x="4892450" y="1706930"/>
              <a:chExt cx="2027837" cy="3548068"/>
            </a:xfrm>
          </p:grpSpPr>
          <p:sp>
            <p:nvSpPr>
              <p:cNvPr id="17" name="Right Arrow 16"/>
              <p:cNvSpPr>
                <a:spLocks noChangeArrowheads="1"/>
              </p:cNvSpPr>
              <p:nvPr/>
            </p:nvSpPr>
            <p:spPr bwMode="auto">
              <a:xfrm rot="5400000">
                <a:off x="5583518" y="2591379"/>
                <a:ext cx="551459" cy="17621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ktangel 101"/>
              <p:cNvSpPr>
                <a:spLocks noChangeArrowheads="1"/>
              </p:cNvSpPr>
              <p:nvPr/>
            </p:nvSpPr>
            <p:spPr bwMode="auto">
              <a:xfrm>
                <a:off x="5014877" y="4607718"/>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3" name="TextBox 22"/>
              <p:cNvSpPr txBox="1"/>
              <p:nvPr/>
            </p:nvSpPr>
            <p:spPr>
              <a:xfrm>
                <a:off x="5166744" y="4762081"/>
                <a:ext cx="1679068" cy="338554"/>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Cultivate &amp; Tend</a:t>
                </a:r>
                <a:endParaRPr lang="en-US" sz="1600" dirty="0">
                  <a:latin typeface="+mn-lt"/>
                  <a:ea typeface="ＭＳ Ｐゴシック" charset="-128"/>
                  <a:cs typeface="ＭＳ Ｐゴシック" charset="-128"/>
                </a:endParaRPr>
              </a:p>
            </p:txBody>
          </p:sp>
          <p:sp>
            <p:nvSpPr>
              <p:cNvPr id="29" name="TextBox 28"/>
              <p:cNvSpPr txBox="1"/>
              <p:nvPr/>
            </p:nvSpPr>
            <p:spPr>
              <a:xfrm>
                <a:off x="5141056" y="3241988"/>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Garden of Heart</a:t>
                </a:r>
                <a:endParaRPr lang="en-US" sz="1600" dirty="0">
                  <a:latin typeface="+mn-lt"/>
                  <a:ea typeface="ＭＳ Ｐゴシック" charset="-128"/>
                  <a:cs typeface="ＭＳ Ｐゴシック" charset="-128"/>
                </a:endParaRPr>
              </a:p>
            </p:txBody>
          </p:sp>
          <p:sp>
            <p:nvSpPr>
              <p:cNvPr id="38" name="Rektangel 101"/>
              <p:cNvSpPr>
                <a:spLocks noChangeArrowheads="1"/>
              </p:cNvSpPr>
              <p:nvPr/>
            </p:nvSpPr>
            <p:spPr bwMode="auto">
              <a:xfrm>
                <a:off x="4892450" y="1706930"/>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9" name="TextBox 38"/>
              <p:cNvSpPr txBox="1"/>
              <p:nvPr/>
            </p:nvSpPr>
            <p:spPr>
              <a:xfrm>
                <a:off x="5039211" y="1727669"/>
                <a:ext cx="1679068" cy="584775"/>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Plant Seeds of</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Testimony</a:t>
                </a:r>
                <a:endParaRPr lang="en-US" sz="1600" dirty="0">
                  <a:latin typeface="+mn-lt"/>
                  <a:ea typeface="ＭＳ Ｐゴシック" charset="-128"/>
                  <a:cs typeface="ＭＳ Ｐゴシック" charset="-128"/>
                </a:endParaRPr>
              </a:p>
            </p:txBody>
          </p:sp>
          <p:sp>
            <p:nvSpPr>
              <p:cNvPr id="40" name="TextBox 39"/>
              <p:cNvSpPr txBox="1"/>
              <p:nvPr/>
            </p:nvSpPr>
            <p:spPr>
              <a:xfrm>
                <a:off x="5466987" y="3090615"/>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Ps 23</a:t>
                </a:r>
                <a:endParaRPr lang="en-US" sz="1200" dirty="0">
                  <a:latin typeface="+mn-lt"/>
                  <a:ea typeface="ＭＳ Ｐゴシック" charset="-128"/>
                  <a:cs typeface="ＭＳ Ｐゴシック" charset="-128"/>
                </a:endParaRPr>
              </a:p>
            </p:txBody>
          </p:sp>
          <p:sp>
            <p:nvSpPr>
              <p:cNvPr id="46" name="Right Arrow 45"/>
              <p:cNvSpPr>
                <a:spLocks noChangeArrowheads="1"/>
              </p:cNvSpPr>
              <p:nvPr/>
            </p:nvSpPr>
            <p:spPr bwMode="auto">
              <a:xfrm rot="16200000">
                <a:off x="5563046" y="4261966"/>
                <a:ext cx="564218" cy="153358"/>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grpSp>
      <p:sp>
        <p:nvSpPr>
          <p:cNvPr id="47" name="Oval 46"/>
          <p:cNvSpPr>
            <a:spLocks noChangeArrowheads="1"/>
          </p:cNvSpPr>
          <p:nvPr/>
        </p:nvSpPr>
        <p:spPr bwMode="auto">
          <a:xfrm>
            <a:off x="4260001" y="2449713"/>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8" name="TextBox 47"/>
          <p:cNvSpPr txBox="1"/>
          <p:nvPr/>
        </p:nvSpPr>
        <p:spPr>
          <a:xfrm>
            <a:off x="4217138" y="2755636"/>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Yoked to Jesus</a:t>
            </a:r>
            <a:endParaRPr lang="en-US" sz="1400" dirty="0">
              <a:latin typeface="+mn-lt"/>
              <a:ea typeface="ＭＳ Ｐゴシック" charset="-128"/>
              <a:cs typeface="ＭＳ Ｐゴシック" charset="-128"/>
            </a:endParaRPr>
          </a:p>
        </p:txBody>
      </p:sp>
      <p:sp>
        <p:nvSpPr>
          <p:cNvPr id="49" name="Oval 48"/>
          <p:cNvSpPr>
            <a:spLocks noChangeArrowheads="1"/>
          </p:cNvSpPr>
          <p:nvPr/>
        </p:nvSpPr>
        <p:spPr bwMode="auto">
          <a:xfrm>
            <a:off x="4293681" y="3687352"/>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0" name="TextBox 49"/>
          <p:cNvSpPr txBox="1"/>
          <p:nvPr/>
        </p:nvSpPr>
        <p:spPr>
          <a:xfrm>
            <a:off x="4250818" y="3820702"/>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Jesus is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Lord</a:t>
            </a:r>
            <a:endParaRPr lang="en-US" sz="1400" dirty="0">
              <a:latin typeface="+mn-lt"/>
              <a:ea typeface="ＭＳ Ｐゴシック" charset="-128"/>
              <a:cs typeface="ＭＳ Ｐゴシック" charset="-128"/>
            </a:endParaRPr>
          </a:p>
        </p:txBody>
      </p:sp>
      <p:grpSp>
        <p:nvGrpSpPr>
          <p:cNvPr id="2" name="Group 1"/>
          <p:cNvGrpSpPr/>
          <p:nvPr/>
        </p:nvGrpSpPr>
        <p:grpSpPr>
          <a:xfrm>
            <a:off x="2458289" y="1731640"/>
            <a:ext cx="2090450" cy="3529851"/>
            <a:chOff x="6997357" y="1712208"/>
            <a:chExt cx="2090450" cy="3529851"/>
          </a:xfrm>
        </p:grpSpPr>
        <p:sp>
          <p:nvSpPr>
            <p:cNvPr id="5" name="Rektangel 101"/>
            <p:cNvSpPr>
              <a:spLocks noChangeArrowheads="1"/>
            </p:cNvSpPr>
            <p:nvPr/>
          </p:nvSpPr>
          <p:spPr bwMode="auto">
            <a:xfrm>
              <a:off x="7182397" y="4594779"/>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4" name="TextBox 23"/>
            <p:cNvSpPr txBox="1"/>
            <p:nvPr/>
          </p:nvSpPr>
          <p:spPr>
            <a:xfrm>
              <a:off x="7416758" y="4588061"/>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Invite Jesus to walk through</a:t>
              </a:r>
            </a:p>
          </p:txBody>
        </p:sp>
        <p:sp>
          <p:nvSpPr>
            <p:cNvPr id="42" name="Diamond 41"/>
            <p:cNvSpPr>
              <a:spLocks noChangeArrowheads="1"/>
            </p:cNvSpPr>
            <p:nvPr/>
          </p:nvSpPr>
          <p:spPr bwMode="auto">
            <a:xfrm>
              <a:off x="7097958" y="2972112"/>
              <a:ext cx="1901825" cy="1076325"/>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TextBox 42"/>
            <p:cNvSpPr txBox="1"/>
            <p:nvPr/>
          </p:nvSpPr>
          <p:spPr>
            <a:xfrm>
              <a:off x="7359842" y="3172751"/>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Opening gateways</a:t>
              </a:r>
              <a:endParaRPr lang="en-US" sz="1600" dirty="0">
                <a:latin typeface="+mn-lt"/>
                <a:ea typeface="ＭＳ Ｐゴシック" charset="-128"/>
                <a:cs typeface="ＭＳ Ｐゴシック" charset="-128"/>
              </a:endParaRPr>
            </a:p>
          </p:txBody>
        </p:sp>
        <p:sp>
          <p:nvSpPr>
            <p:cNvPr id="51" name="Rektangel 101"/>
            <p:cNvSpPr>
              <a:spLocks noChangeArrowheads="1"/>
            </p:cNvSpPr>
            <p:nvPr/>
          </p:nvSpPr>
          <p:spPr bwMode="auto">
            <a:xfrm>
              <a:off x="6997357" y="1718926"/>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52" name="TextBox 51"/>
            <p:cNvSpPr txBox="1"/>
            <p:nvPr/>
          </p:nvSpPr>
          <p:spPr>
            <a:xfrm>
              <a:off x="7231718" y="1712208"/>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Enlarge Spirit</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Flowing</a:t>
              </a:r>
            </a:p>
          </p:txBody>
        </p:sp>
        <p:sp>
          <p:nvSpPr>
            <p:cNvPr id="53" name="Right Arrow 52"/>
            <p:cNvSpPr>
              <a:spLocks noChangeArrowheads="1"/>
            </p:cNvSpPr>
            <p:nvPr/>
          </p:nvSpPr>
          <p:spPr bwMode="auto">
            <a:xfrm rot="16200000">
              <a:off x="7764354" y="2618113"/>
              <a:ext cx="564218" cy="153358"/>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Right Arrow 36"/>
            <p:cNvSpPr>
              <a:spLocks noChangeArrowheads="1"/>
            </p:cNvSpPr>
            <p:nvPr/>
          </p:nvSpPr>
          <p:spPr bwMode="auto">
            <a:xfrm rot="16200000">
              <a:off x="7752694" y="4204705"/>
              <a:ext cx="587538" cy="202767"/>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
        <p:nvSpPr>
          <p:cNvPr id="54" name="TextBox 53"/>
          <p:cNvSpPr txBox="1"/>
          <p:nvPr/>
        </p:nvSpPr>
        <p:spPr>
          <a:xfrm>
            <a:off x="4284581" y="2511342"/>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Matt 11</a:t>
            </a:r>
            <a:endParaRPr lang="en-US" sz="1200" dirty="0">
              <a:latin typeface="+mn-lt"/>
              <a:ea typeface="ＭＳ Ｐゴシック" charset="-128"/>
              <a:cs typeface="ＭＳ Ｐゴシック" charset="-128"/>
            </a:endParaRPr>
          </a:p>
        </p:txBody>
      </p:sp>
      <p:grpSp>
        <p:nvGrpSpPr>
          <p:cNvPr id="44" name="Group 43"/>
          <p:cNvGrpSpPr/>
          <p:nvPr/>
        </p:nvGrpSpPr>
        <p:grpSpPr>
          <a:xfrm>
            <a:off x="1820677" y="3738398"/>
            <a:ext cx="927100" cy="831850"/>
            <a:chOff x="1966414" y="3720391"/>
            <a:chExt cx="927100" cy="831850"/>
          </a:xfrm>
        </p:grpSpPr>
        <p:sp>
          <p:nvSpPr>
            <p:cNvPr id="57" name="Oval 56"/>
            <p:cNvSpPr>
              <a:spLocks noChangeArrowheads="1"/>
            </p:cNvSpPr>
            <p:nvPr/>
          </p:nvSpPr>
          <p:spPr bwMode="auto">
            <a:xfrm>
              <a:off x="2013695" y="3720391"/>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8" name="TextBox 57"/>
            <p:cNvSpPr txBox="1"/>
            <p:nvPr/>
          </p:nvSpPr>
          <p:spPr>
            <a:xfrm>
              <a:off x="1966414" y="3806808"/>
              <a:ext cx="927100" cy="677108"/>
            </a:xfrm>
            <a:prstGeom prst="rect">
              <a:avLst/>
            </a:prstGeom>
            <a:noFill/>
          </p:spPr>
          <p:txBody>
            <a:bodyPr lIns="0" tIns="0" rIns="0" bIns="0">
              <a:spAutoFit/>
            </a:bodyPr>
            <a:lstStyle/>
            <a:p>
              <a:pPr algn="ctr">
                <a:defRPr/>
              </a:pPr>
              <a:r>
                <a:rPr lang="en-US" sz="1100" dirty="0" smtClean="0">
                  <a:latin typeface="+mn-lt"/>
                  <a:ea typeface="ＭＳ Ｐゴシック" charset="-128"/>
                  <a:cs typeface="ＭＳ Ｐゴシック" charset="-128"/>
                </a:rPr>
                <a:t>Deal with stones,</a:t>
              </a:r>
              <a:br>
                <a:rPr lang="en-US" sz="1100" dirty="0" smtClean="0">
                  <a:latin typeface="+mn-lt"/>
                  <a:ea typeface="ＭＳ Ｐゴシック" charset="-128"/>
                  <a:cs typeface="ＭＳ Ｐゴシック" charset="-128"/>
                </a:rPr>
              </a:br>
              <a:r>
                <a:rPr lang="en-US" sz="1100" dirty="0" smtClean="0">
                  <a:latin typeface="+mn-lt"/>
                  <a:ea typeface="ＭＳ Ｐゴシック" charset="-128"/>
                  <a:cs typeface="ＭＳ Ｐゴシック" charset="-128"/>
                </a:rPr>
                <a:t> weeds hardness</a:t>
              </a:r>
              <a:endParaRPr lang="en-US" sz="1100" dirty="0">
                <a:latin typeface="+mn-lt"/>
                <a:ea typeface="ＭＳ Ｐゴシック" charset="-128"/>
                <a:cs typeface="ＭＳ Ｐゴシック" charset="-128"/>
              </a:endParaRPr>
            </a:p>
          </p:txBody>
        </p:sp>
      </p:grpSp>
      <p:grpSp>
        <p:nvGrpSpPr>
          <p:cNvPr id="21" name="Group 20"/>
          <p:cNvGrpSpPr/>
          <p:nvPr/>
        </p:nvGrpSpPr>
        <p:grpSpPr>
          <a:xfrm>
            <a:off x="1820677" y="2487533"/>
            <a:ext cx="927100" cy="831850"/>
            <a:chOff x="1820677" y="2487533"/>
            <a:chExt cx="927100" cy="831850"/>
          </a:xfrm>
        </p:grpSpPr>
        <p:sp>
          <p:nvSpPr>
            <p:cNvPr id="55" name="Oval 54"/>
            <p:cNvSpPr>
              <a:spLocks noChangeArrowheads="1"/>
            </p:cNvSpPr>
            <p:nvPr/>
          </p:nvSpPr>
          <p:spPr bwMode="auto">
            <a:xfrm>
              <a:off x="1868302" y="2487533"/>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6" name="TextBox 55"/>
            <p:cNvSpPr txBox="1"/>
            <p:nvPr/>
          </p:nvSpPr>
          <p:spPr>
            <a:xfrm>
              <a:off x="1820677" y="2762864"/>
              <a:ext cx="927100" cy="369332"/>
            </a:xfrm>
            <a:prstGeom prst="rect">
              <a:avLst/>
            </a:prstGeom>
            <a:noFill/>
          </p:spPr>
          <p:txBody>
            <a:bodyPr lIns="0" tIns="0" rIns="0" bIns="0">
              <a:spAutoFit/>
            </a:bodyPr>
            <a:lstStyle/>
            <a:p>
              <a:pPr algn="ctr">
                <a:defRPr/>
              </a:pPr>
              <a:r>
                <a:rPr lang="en-US" sz="1200" dirty="0" smtClean="0">
                  <a:latin typeface="+mn-lt"/>
                  <a:ea typeface="ＭＳ Ｐゴシック" charset="-128"/>
                  <a:cs typeface="ＭＳ Ｐゴシック" charset="-128"/>
                </a:rPr>
                <a:t>Cultivate </a:t>
              </a:r>
              <a:br>
                <a:rPr lang="en-US" sz="1200" dirty="0" smtClean="0">
                  <a:latin typeface="+mn-lt"/>
                  <a:ea typeface="ＭＳ Ｐゴシック" charset="-128"/>
                  <a:cs typeface="ＭＳ Ｐゴシック" charset="-128"/>
                </a:rPr>
              </a:br>
              <a:r>
                <a:rPr lang="en-US" sz="1200" dirty="0" smtClean="0">
                  <a:latin typeface="+mn-lt"/>
                  <a:ea typeface="ＭＳ Ｐゴシック" charset="-128"/>
                  <a:cs typeface="ＭＳ Ｐゴシック" charset="-128"/>
                </a:rPr>
                <a:t>good soil</a:t>
              </a:r>
              <a:endParaRPr lang="en-US" sz="1200" dirty="0">
                <a:latin typeface="+mn-lt"/>
                <a:ea typeface="ＭＳ Ｐゴシック" charset="-128"/>
                <a:cs typeface="ＭＳ Ｐゴシック" charset="-128"/>
              </a:endParaRPr>
            </a:p>
          </p:txBody>
        </p:sp>
        <p:sp>
          <p:nvSpPr>
            <p:cNvPr id="59" name="TextBox 58"/>
            <p:cNvSpPr txBox="1"/>
            <p:nvPr/>
          </p:nvSpPr>
          <p:spPr>
            <a:xfrm>
              <a:off x="1883409" y="2541212"/>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Matt 13</a:t>
              </a:r>
              <a:endParaRPr lang="en-US" sz="1200" dirty="0">
                <a:latin typeface="+mn-lt"/>
                <a:ea typeface="ＭＳ Ｐゴシック" charset="-128"/>
                <a:cs typeface="ＭＳ Ｐゴシック" charset="-128"/>
              </a:endParaRPr>
            </a:p>
          </p:txBody>
        </p:sp>
      </p:grpSp>
      <p:sp>
        <p:nvSpPr>
          <p:cNvPr id="60" name="Rectangle 59"/>
          <p:cNvSpPr/>
          <p:nvPr/>
        </p:nvSpPr>
        <p:spPr>
          <a:xfrm>
            <a:off x="3004905" y="728960"/>
            <a:ext cx="3134192" cy="369332"/>
          </a:xfrm>
          <a:prstGeom prst="rect">
            <a:avLst/>
          </a:prstGeom>
        </p:spPr>
        <p:txBody>
          <a:bodyPr wrap="none">
            <a:spAutoFit/>
          </a:bodyPr>
          <a:lstStyle/>
          <a:p>
            <a:pPr algn="ctr">
              <a:defRPr/>
            </a:pPr>
            <a:r>
              <a:rPr lang="en-US" dirty="0" smtClean="0">
                <a:ea typeface="ＭＳ Ｐゴシック" charset="-128"/>
                <a:cs typeface="ＭＳ Ｐゴシック" charset="-128"/>
              </a:rPr>
              <a:t>Flow from heaven inside out</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335915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Pathway of relationship that leads to deeper intimacy with God</a:t>
            </a:r>
          </a:p>
          <a:p>
            <a:r>
              <a:rPr lang="en-GB" sz="4400" dirty="0"/>
              <a:t>Flowing </a:t>
            </a:r>
            <a:r>
              <a:rPr lang="en-GB" sz="4400" dirty="0" smtClean="0"/>
              <a:t>from inside </a:t>
            </a:r>
            <a:r>
              <a:rPr lang="en-GB" sz="4400" dirty="0"/>
              <a:t>out </a:t>
            </a:r>
            <a:r>
              <a:rPr lang="en-GB" sz="4400" dirty="0" smtClean="0"/>
              <a:t>- heaven </a:t>
            </a:r>
            <a:r>
              <a:rPr lang="en-GB" sz="4400" dirty="0"/>
              <a:t>to our gateways of spirit, soul, body to </a:t>
            </a:r>
            <a:r>
              <a:rPr lang="en-GB" sz="4400" dirty="0" smtClean="0"/>
              <a:t>the world around us</a:t>
            </a:r>
            <a:endParaRPr lang="en-GB" sz="4400" dirty="0"/>
          </a:p>
          <a:p>
            <a:r>
              <a:rPr lang="en-GB" sz="4400" dirty="0" smtClean="0"/>
              <a:t>Pathway </a:t>
            </a:r>
            <a:r>
              <a:rPr lang="en-GB" sz="4400" dirty="0"/>
              <a:t>of responsibility </a:t>
            </a:r>
            <a:r>
              <a:rPr lang="en-GB" sz="4400" dirty="0" smtClean="0"/>
              <a:t>that leads </a:t>
            </a:r>
            <a:r>
              <a:rPr lang="en-GB" sz="4400" dirty="0"/>
              <a:t>to greater kingdom rulership </a:t>
            </a:r>
            <a:endParaRPr lang="en-GB" sz="4400" dirty="0" smtClean="0"/>
          </a:p>
          <a:p>
            <a:r>
              <a:rPr lang="en-GB" sz="4400" dirty="0" smtClean="0"/>
              <a:t>Flowing from </a:t>
            </a:r>
            <a:r>
              <a:rPr lang="en-GB" sz="4400" dirty="0"/>
              <a:t>o</a:t>
            </a:r>
            <a:r>
              <a:rPr lang="en-GB" sz="4400" dirty="0" smtClean="0"/>
              <a:t>utside in from earth to heaven as living sacrifices to rule.</a:t>
            </a:r>
          </a:p>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1613602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Ps </a:t>
            </a:r>
            <a:r>
              <a:rPr lang="en-GB" sz="4400" dirty="0"/>
              <a:t>139 v 16 Your eyes saw my unformed substance; in your book all my days were recorded, even those which were purposed before they had come into being 17 How precious also are Your thoughts to me, O </a:t>
            </a:r>
            <a:r>
              <a:rPr lang="en-GB" sz="4400" dirty="0" smtClean="0"/>
              <a:t>God! How </a:t>
            </a:r>
            <a:r>
              <a:rPr lang="en-GB" sz="4400" dirty="0"/>
              <a:t>vast is the sum of them</a:t>
            </a:r>
            <a:r>
              <a:rPr lang="en-GB" sz="4400" dirty="0" smtClean="0"/>
              <a:t>!</a:t>
            </a:r>
          </a:p>
          <a:p>
            <a:r>
              <a:rPr lang="en-GB" sz="4400" dirty="0" smtClean="0"/>
              <a:t>We are no random accident of nature</a:t>
            </a:r>
            <a:endParaRPr lang="en-GB" sz="4400" dirty="0"/>
          </a:p>
        </p:txBody>
      </p:sp>
    </p:spTree>
    <p:extLst>
      <p:ext uri="{BB962C8B-B14F-4D97-AF65-F5344CB8AC3E}">
        <p14:creationId xmlns:p14="http://schemas.microsoft.com/office/powerpoint/2010/main" val="24194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826420" y="1847349"/>
            <a:ext cx="1905410" cy="647280"/>
            <a:chOff x="3151316" y="1799111"/>
            <a:chExt cx="1905410" cy="647280"/>
          </a:xfrm>
        </p:grpSpPr>
        <p:sp>
          <p:nvSpPr>
            <p:cNvPr id="6"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8" name="TextBox 7"/>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Experience the River of life</a:t>
              </a:r>
              <a:endParaRPr lang="en-US" sz="1600" dirty="0">
                <a:latin typeface="+mn-lt"/>
                <a:ea typeface="ＭＳ Ｐゴシック" charset="-128"/>
                <a:cs typeface="ＭＳ Ｐゴシック" charset="-128"/>
              </a:endParaRPr>
            </a:p>
          </p:txBody>
        </p:sp>
      </p:grpSp>
      <p:grpSp>
        <p:nvGrpSpPr>
          <p:cNvPr id="20" name="Group 19"/>
          <p:cNvGrpSpPr/>
          <p:nvPr/>
        </p:nvGrpSpPr>
        <p:grpSpPr>
          <a:xfrm>
            <a:off x="3153109" y="2795498"/>
            <a:ext cx="2300556" cy="1447663"/>
            <a:chOff x="3153109" y="3024386"/>
            <a:chExt cx="1901825" cy="1076325"/>
          </a:xfrm>
        </p:grpSpPr>
        <p:sp>
          <p:nvSpPr>
            <p:cNvPr id="5" name="Diamond 4"/>
            <p:cNvSpPr>
              <a:spLocks noChangeArrowheads="1"/>
            </p:cNvSpPr>
            <p:nvPr/>
          </p:nvSpPr>
          <p:spPr bwMode="auto">
            <a:xfrm>
              <a:off x="3153109" y="3024386"/>
              <a:ext cx="1901825" cy="1076325"/>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 name="TextBox 6"/>
            <p:cNvSpPr txBox="1"/>
            <p:nvPr/>
          </p:nvSpPr>
          <p:spPr>
            <a:xfrm>
              <a:off x="3722268" y="3197898"/>
              <a:ext cx="759920" cy="18306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Rev 3:20</a:t>
              </a:r>
              <a:endParaRPr lang="en-US" sz="1600" dirty="0">
                <a:latin typeface="+mn-lt"/>
                <a:ea typeface="ＭＳ Ｐゴシック" charset="-128"/>
                <a:cs typeface="ＭＳ Ｐゴシック" charset="-128"/>
              </a:endParaRPr>
            </a:p>
          </p:txBody>
        </p:sp>
        <p:sp>
          <p:nvSpPr>
            <p:cNvPr id="9" name="TextBox 8"/>
            <p:cNvSpPr txBox="1"/>
            <p:nvPr/>
          </p:nvSpPr>
          <p:spPr>
            <a:xfrm>
              <a:off x="3385677" y="3403428"/>
              <a:ext cx="1436687" cy="411893"/>
            </a:xfrm>
            <a:prstGeom prst="rect">
              <a:avLst/>
            </a:prstGeom>
            <a:noFill/>
          </p:spPr>
          <p:txBody>
            <a:bodyPr lIns="0" tIns="0" rIns="0" bIns="0">
              <a:spAutoFit/>
            </a:bodyPr>
            <a:lstStyle/>
            <a:p>
              <a:pPr algn="ctr">
                <a:defRPr/>
              </a:pPr>
              <a:r>
                <a:rPr lang="en-US" dirty="0" smtClean="0">
                  <a:latin typeface="+mn-lt"/>
                  <a:ea typeface="ＭＳ Ｐゴシック" charset="-128"/>
                  <a:cs typeface="ＭＳ Ｐゴシック" charset="-128"/>
                </a:rPr>
                <a:t>Opening First Love Gate</a:t>
              </a:r>
              <a:endParaRPr lang="en-US" dirty="0">
                <a:latin typeface="+mn-lt"/>
                <a:ea typeface="ＭＳ Ｐゴシック" charset="-128"/>
                <a:cs typeface="ＭＳ Ｐゴシック" charset="-128"/>
              </a:endParaRPr>
            </a:p>
          </p:txBody>
        </p:sp>
      </p:grpSp>
      <p:grpSp>
        <p:nvGrpSpPr>
          <p:cNvPr id="21" name="Group 20"/>
          <p:cNvGrpSpPr/>
          <p:nvPr/>
        </p:nvGrpSpPr>
        <p:grpSpPr>
          <a:xfrm>
            <a:off x="5917214" y="1707060"/>
            <a:ext cx="1905410" cy="647280"/>
            <a:chOff x="826420" y="5011287"/>
            <a:chExt cx="1905410" cy="647280"/>
          </a:xfrm>
        </p:grpSpPr>
        <p:sp>
          <p:nvSpPr>
            <p:cNvPr id="10" name="Rektangel 101"/>
            <p:cNvSpPr>
              <a:spLocks noChangeArrowheads="1"/>
            </p:cNvSpPr>
            <p:nvPr/>
          </p:nvSpPr>
          <p:spPr bwMode="auto">
            <a:xfrm>
              <a:off x="826420" y="5011287"/>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1" name="TextBox 10"/>
            <p:cNvSpPr txBox="1"/>
            <p:nvPr/>
          </p:nvSpPr>
          <p:spPr>
            <a:xfrm>
              <a:off x="940966" y="5042539"/>
              <a:ext cx="1676318" cy="49244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Experience God’s Presence</a:t>
              </a:r>
              <a:endParaRPr lang="en-US" sz="1600" dirty="0">
                <a:latin typeface="+mn-lt"/>
                <a:ea typeface="ＭＳ Ｐゴシック" charset="-128"/>
                <a:cs typeface="ＭＳ Ｐゴシック" charset="-128"/>
              </a:endParaRPr>
            </a:p>
          </p:txBody>
        </p:sp>
      </p:grpSp>
      <p:grpSp>
        <p:nvGrpSpPr>
          <p:cNvPr id="22" name="Group 21"/>
          <p:cNvGrpSpPr/>
          <p:nvPr/>
        </p:nvGrpSpPr>
        <p:grpSpPr>
          <a:xfrm>
            <a:off x="633488" y="4711726"/>
            <a:ext cx="1905410" cy="647280"/>
            <a:chOff x="3151316" y="1799111"/>
            <a:chExt cx="1905410" cy="647280"/>
          </a:xfrm>
        </p:grpSpPr>
        <p:sp>
          <p:nvSpPr>
            <p:cNvPr id="23"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4" name="TextBox 23"/>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Surrender</a:t>
              </a:r>
            </a:p>
            <a:p>
              <a:pPr algn="ctr">
                <a:defRPr/>
              </a:pPr>
              <a:r>
                <a:rPr lang="en-US" sz="1600" dirty="0" smtClean="0">
                  <a:latin typeface="+mn-lt"/>
                  <a:ea typeface="ＭＳ Ｐゴシック" charset="-128"/>
                  <a:cs typeface="ＭＳ Ｐゴシック" charset="-128"/>
                </a:rPr>
                <a:t>Yoke Yourself</a:t>
              </a:r>
              <a:endParaRPr lang="en-US" sz="1600" dirty="0">
                <a:latin typeface="+mn-lt"/>
                <a:ea typeface="ＭＳ Ｐゴシック" charset="-128"/>
                <a:cs typeface="ＭＳ Ｐゴシック" charset="-128"/>
              </a:endParaRPr>
            </a:p>
          </p:txBody>
        </p:sp>
      </p:grpSp>
      <p:grpSp>
        <p:nvGrpSpPr>
          <p:cNvPr id="25" name="Group 24"/>
          <p:cNvGrpSpPr/>
          <p:nvPr/>
        </p:nvGrpSpPr>
        <p:grpSpPr>
          <a:xfrm>
            <a:off x="6011788" y="4718899"/>
            <a:ext cx="1905410" cy="647280"/>
            <a:chOff x="3151316" y="1799111"/>
            <a:chExt cx="1905410" cy="647280"/>
          </a:xfrm>
        </p:grpSpPr>
        <p:sp>
          <p:nvSpPr>
            <p:cNvPr id="26"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7" name="TextBox 26"/>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Experience God’s</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Passion</a:t>
              </a:r>
              <a:endParaRPr lang="en-US" sz="1600" dirty="0">
                <a:latin typeface="+mn-lt"/>
                <a:ea typeface="ＭＳ Ｐゴシック" charset="-128"/>
                <a:cs typeface="ＭＳ Ｐゴシック" charset="-128"/>
              </a:endParaRPr>
            </a:p>
          </p:txBody>
        </p:sp>
      </p:grpSp>
      <p:sp>
        <p:nvSpPr>
          <p:cNvPr id="37" name="Right Arrow 36"/>
          <p:cNvSpPr>
            <a:spLocks noChangeArrowheads="1"/>
          </p:cNvSpPr>
          <p:nvPr/>
        </p:nvSpPr>
        <p:spPr bwMode="auto">
          <a:xfrm rot="12993049">
            <a:off x="2775575" y="2727110"/>
            <a:ext cx="1007330" cy="226305"/>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Right Arrow 37"/>
          <p:cNvSpPr>
            <a:spLocks noChangeArrowheads="1"/>
          </p:cNvSpPr>
          <p:nvPr/>
        </p:nvSpPr>
        <p:spPr bwMode="auto">
          <a:xfrm rot="8427808">
            <a:off x="2535554" y="4136887"/>
            <a:ext cx="1130335" cy="250950"/>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Right Arrow 38"/>
          <p:cNvSpPr>
            <a:spLocks noChangeArrowheads="1"/>
          </p:cNvSpPr>
          <p:nvPr/>
        </p:nvSpPr>
        <p:spPr bwMode="auto">
          <a:xfrm rot="2150283">
            <a:off x="5199064" y="4055811"/>
            <a:ext cx="1012995" cy="217436"/>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Right Arrow 39"/>
          <p:cNvSpPr>
            <a:spLocks noChangeArrowheads="1"/>
          </p:cNvSpPr>
          <p:nvPr/>
        </p:nvSpPr>
        <p:spPr bwMode="auto">
          <a:xfrm rot="18960156">
            <a:off x="4970838" y="2692360"/>
            <a:ext cx="1012995" cy="217436"/>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69" name="Group 68"/>
          <p:cNvGrpSpPr/>
          <p:nvPr/>
        </p:nvGrpSpPr>
        <p:grpSpPr>
          <a:xfrm>
            <a:off x="3841596" y="1662779"/>
            <a:ext cx="927100" cy="831850"/>
            <a:chOff x="6243741" y="3779685"/>
            <a:chExt cx="927100" cy="831850"/>
          </a:xfrm>
        </p:grpSpPr>
        <p:sp>
          <p:nvSpPr>
            <p:cNvPr id="70" name="Oval 69"/>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1" name="TextBox 70"/>
            <p:cNvSpPr txBox="1"/>
            <p:nvPr/>
          </p:nvSpPr>
          <p:spPr>
            <a:xfrm>
              <a:off x="6243741" y="3913035"/>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Gateways</a:t>
              </a:r>
              <a:r>
                <a:rPr lang="en-US" sz="1400" dirty="0">
                  <a:latin typeface="+mn-lt"/>
                  <a:ea typeface="ＭＳ Ｐゴシック" charset="-128"/>
                  <a:cs typeface="ＭＳ Ｐゴシック" charset="-128"/>
                </a:rPr>
                <a:t/>
              </a:r>
              <a:br>
                <a:rPr lang="en-US" sz="1400" dirty="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Spirit Body</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Soul</a:t>
              </a:r>
              <a:endParaRPr lang="en-US" sz="1400" dirty="0">
                <a:latin typeface="+mn-lt"/>
                <a:ea typeface="ＭＳ Ｐゴシック" charset="-128"/>
                <a:cs typeface="ＭＳ Ｐゴシック" charset="-128"/>
              </a:endParaRPr>
            </a:p>
          </p:txBody>
        </p:sp>
      </p:grpSp>
    </p:spTree>
    <p:extLst>
      <p:ext uri="{BB962C8B-B14F-4D97-AF65-F5344CB8AC3E}">
        <p14:creationId xmlns:p14="http://schemas.microsoft.com/office/powerpoint/2010/main" val="180469588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78123200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316774" y="541145"/>
            <a:ext cx="2206974" cy="989249"/>
            <a:chOff x="3301192" y="2191893"/>
            <a:chExt cx="1905410" cy="633112"/>
          </a:xfrm>
        </p:grpSpPr>
        <p:sp>
          <p:nvSpPr>
            <p:cNvPr id="8"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9" name="TextBox 8"/>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smtClean="0">
                  <a:solidFill>
                    <a:prstClr val="black"/>
                  </a:solidFill>
                  <a:latin typeface="Calibri"/>
                  <a:ea typeface="ＭＳ Ｐゴシック" charset="-128"/>
                  <a:cs typeface="ＭＳ Ｐゴシック" charset="-128"/>
                </a:rPr>
                <a:t>House of God</a:t>
              </a:r>
              <a:endParaRPr lang="en-US" sz="2800" dirty="0">
                <a:solidFill>
                  <a:prstClr val="black"/>
                </a:solidFill>
                <a:latin typeface="Calibri"/>
                <a:ea typeface="ＭＳ Ｐゴシック" charset="-128"/>
                <a:cs typeface="ＭＳ Ｐゴシック" charset="-128"/>
              </a:endParaRPr>
            </a:p>
          </p:txBody>
        </p:sp>
      </p:grpSp>
      <p:grpSp>
        <p:nvGrpSpPr>
          <p:cNvPr id="10" name="Group 9"/>
          <p:cNvGrpSpPr/>
          <p:nvPr/>
        </p:nvGrpSpPr>
        <p:grpSpPr>
          <a:xfrm>
            <a:off x="6345221" y="4919197"/>
            <a:ext cx="2374433" cy="989327"/>
            <a:chOff x="3301192" y="2191893"/>
            <a:chExt cx="1905410" cy="633112"/>
          </a:xfrm>
        </p:grpSpPr>
        <p:sp>
          <p:nvSpPr>
            <p:cNvPr id="11"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2" name="TextBox 11"/>
            <p:cNvSpPr txBox="1"/>
            <p:nvPr/>
          </p:nvSpPr>
          <p:spPr>
            <a:xfrm>
              <a:off x="3301192" y="2234127"/>
              <a:ext cx="1865725" cy="393918"/>
            </a:xfrm>
            <a:prstGeom prst="rect">
              <a:avLst/>
            </a:prstGeom>
            <a:noFill/>
          </p:spPr>
          <p:txBody>
            <a:bodyPr wrap="square" lIns="0" tIns="0" rIns="0" bIns="0">
              <a:spAutoFit/>
            </a:bodyPr>
            <a:lstStyle/>
            <a:p>
              <a:pPr algn="ctr">
                <a:defRPr/>
              </a:pPr>
              <a:r>
                <a:rPr lang="en-US" sz="2000" dirty="0">
                  <a:ea typeface="ＭＳ Ｐゴシック" charset="-128"/>
                  <a:cs typeface="ＭＳ Ｐゴシック" charset="-128"/>
                </a:rPr>
                <a:t>Experience God’s </a:t>
              </a:r>
              <a:r>
                <a:rPr lang="en-US" sz="2000" dirty="0" smtClean="0">
                  <a:ea typeface="ＭＳ Ｐゴシック" charset="-128"/>
                  <a:cs typeface="ＭＳ Ｐゴシック" charset="-128"/>
                </a:rPr>
                <a:t>Presence</a:t>
              </a:r>
              <a:endParaRPr lang="en-US" sz="2000" dirty="0">
                <a:ea typeface="ＭＳ Ｐゴシック" charset="-128"/>
                <a:cs typeface="ＭＳ Ｐゴシック" charset="-128"/>
              </a:endParaRPr>
            </a:p>
          </p:txBody>
        </p:sp>
      </p:grpSp>
      <p:grpSp>
        <p:nvGrpSpPr>
          <p:cNvPr id="13" name="Group 12"/>
          <p:cNvGrpSpPr/>
          <p:nvPr/>
        </p:nvGrpSpPr>
        <p:grpSpPr>
          <a:xfrm>
            <a:off x="6435703" y="603075"/>
            <a:ext cx="2173978" cy="956684"/>
            <a:chOff x="3301192" y="2191893"/>
            <a:chExt cx="1922649" cy="633112"/>
          </a:xfrm>
        </p:grpSpPr>
        <p:sp>
          <p:nvSpPr>
            <p:cNvPr id="14"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en-US" dirty="0" smtClean="0">
                  <a:ea typeface="ＭＳ Ｐゴシック" charset="-128"/>
                  <a:cs typeface="ＭＳ Ｐゴシック" charset="-128"/>
                </a:rPr>
                <a:t>Experience </a:t>
              </a:r>
              <a:r>
                <a:rPr lang="en-US" dirty="0">
                  <a:ea typeface="ＭＳ Ｐゴシック" charset="-128"/>
                  <a:cs typeface="ＭＳ Ｐゴシック" charset="-128"/>
                </a:rPr>
                <a:t>the River of life</a:t>
              </a:r>
            </a:p>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ＭＳ Ｐゴシック" charset="-128"/>
              </a:endParaRPr>
            </a:p>
          </p:txBody>
        </p:sp>
        <p:sp>
          <p:nvSpPr>
            <p:cNvPr id="15" name="TextBox 14"/>
            <p:cNvSpPr txBox="1"/>
            <p:nvPr/>
          </p:nvSpPr>
          <p:spPr>
            <a:xfrm>
              <a:off x="3318431" y="2386243"/>
              <a:ext cx="1905410" cy="244416"/>
            </a:xfrm>
            <a:prstGeom prst="rect">
              <a:avLst/>
            </a:prstGeom>
            <a:noFill/>
          </p:spPr>
          <p:txBody>
            <a:bodyPr wrap="square" lIns="0" tIns="0" rIns="0" bIns="0" anchor="ctr" anchorCtr="0">
              <a:spAutoFit/>
            </a:bodyPr>
            <a:lstStyle/>
            <a:p>
              <a:pPr algn="ctr">
                <a:defRPr/>
              </a:pPr>
              <a:endParaRPr lang="en-US" sz="2400" dirty="0">
                <a:solidFill>
                  <a:prstClr val="black"/>
                </a:solidFill>
                <a:latin typeface="Calibri"/>
                <a:ea typeface="ＭＳ Ｐゴシック" charset="-128"/>
                <a:cs typeface="ＭＳ Ｐゴシック" charset="-128"/>
              </a:endParaRPr>
            </a:p>
          </p:txBody>
        </p:sp>
      </p:grpSp>
      <p:grpSp>
        <p:nvGrpSpPr>
          <p:cNvPr id="16" name="Group 15"/>
          <p:cNvGrpSpPr/>
          <p:nvPr/>
        </p:nvGrpSpPr>
        <p:grpSpPr>
          <a:xfrm>
            <a:off x="229067" y="5063180"/>
            <a:ext cx="2284238" cy="1004171"/>
            <a:chOff x="3301192" y="2191893"/>
            <a:chExt cx="1905411" cy="633112"/>
          </a:xfrm>
        </p:grpSpPr>
        <p:sp>
          <p:nvSpPr>
            <p:cNvPr id="17"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8" name="TextBox 17"/>
            <p:cNvSpPr txBox="1"/>
            <p:nvPr/>
          </p:nvSpPr>
          <p:spPr>
            <a:xfrm>
              <a:off x="3301193" y="2275591"/>
              <a:ext cx="1905410" cy="388095"/>
            </a:xfrm>
            <a:prstGeom prst="rect">
              <a:avLst/>
            </a:prstGeom>
            <a:noFill/>
          </p:spPr>
          <p:txBody>
            <a:bodyPr wrap="square" lIns="0" tIns="0" rIns="0" bIns="0">
              <a:spAutoFit/>
            </a:bodyPr>
            <a:lstStyle/>
            <a:p>
              <a:pPr algn="ctr">
                <a:defRPr/>
              </a:pPr>
              <a:r>
                <a:rPr lang="en-US" sz="2000" dirty="0">
                  <a:ea typeface="ＭＳ Ｐゴシック" charset="-128"/>
                  <a:cs typeface="ＭＳ Ｐゴシック" charset="-128"/>
                </a:rPr>
                <a:t>Experience God’s</a:t>
              </a:r>
              <a:br>
                <a:rPr lang="en-US" sz="2000" dirty="0">
                  <a:ea typeface="ＭＳ Ｐゴシック" charset="-128"/>
                  <a:cs typeface="ＭＳ Ｐゴシック" charset="-128"/>
                </a:rPr>
              </a:br>
              <a:r>
                <a:rPr lang="en-US" sz="2000" dirty="0">
                  <a:ea typeface="ＭＳ Ｐゴシック" charset="-128"/>
                  <a:cs typeface="ＭＳ Ｐゴシック" charset="-128"/>
                </a:rPr>
                <a:t>Passion</a:t>
              </a:r>
            </a:p>
          </p:txBody>
        </p:sp>
      </p:grpSp>
      <p:sp>
        <p:nvSpPr>
          <p:cNvPr id="21" name="Oval 20"/>
          <p:cNvSpPr/>
          <p:nvPr/>
        </p:nvSpPr>
        <p:spPr>
          <a:xfrm>
            <a:off x="3146568" y="2048400"/>
            <a:ext cx="2602460" cy="2204864"/>
          </a:xfrm>
          <a:prstGeom prst="ellipse">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lIns="0" tIns="0" rIns="0" bIns="0" anchor="ctr"/>
          <a:lstStyle/>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First Love</a:t>
            </a:r>
          </a:p>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Engaging our spirit</a:t>
            </a:r>
            <a:endParaRPr lang="en-GB" sz="2800" kern="0" dirty="0">
              <a:solidFill>
                <a:prstClr val="black"/>
              </a:solidFill>
              <a:latin typeface="Calibri"/>
              <a:ea typeface="ＭＳ Ｐゴシック" pitchFamily="-97" charset="-128"/>
              <a:cs typeface="ＭＳ Ｐゴシック" charset="-128"/>
            </a:endParaRPr>
          </a:p>
        </p:txBody>
      </p:sp>
      <p:sp>
        <p:nvSpPr>
          <p:cNvPr id="22" name="TextBox 21"/>
          <p:cNvSpPr txBox="1"/>
          <p:nvPr/>
        </p:nvSpPr>
        <p:spPr>
          <a:xfrm>
            <a:off x="316774" y="1866943"/>
            <a:ext cx="2263936" cy="954107"/>
          </a:xfrm>
          <a:prstGeom prst="rect">
            <a:avLst/>
          </a:prstGeom>
          <a:solidFill>
            <a:srgbClr val="00B0F0"/>
          </a:solidFill>
        </p:spPr>
        <p:txBody>
          <a:bodyPr wrap="square" rtlCol="0">
            <a:spAutoFit/>
          </a:bodyPr>
          <a:lstStyle/>
          <a:p>
            <a:pPr algn="ctr"/>
            <a:r>
              <a:rPr lang="en-GB" sz="2800" dirty="0" smtClean="0">
                <a:solidFill>
                  <a:prstClr val="black"/>
                </a:solidFill>
              </a:rPr>
              <a:t>JOURNEY </a:t>
            </a:r>
            <a:r>
              <a:rPr lang="en-GB" sz="2800" dirty="0" smtClean="0">
                <a:solidFill>
                  <a:prstClr val="black"/>
                </a:solidFill>
                <a:hlinkClick r:id="rId2" action="ppaction://hlinkpres?slideindex=1&amp;slidetitle="/>
              </a:rPr>
              <a:t>MAPS</a:t>
            </a:r>
            <a:endParaRPr lang="en-GB" sz="2800" dirty="0">
              <a:solidFill>
                <a:prstClr val="black"/>
              </a:solidFill>
            </a:endParaRPr>
          </a:p>
        </p:txBody>
      </p:sp>
      <p:sp>
        <p:nvSpPr>
          <p:cNvPr id="24" name="Notched Right Arrow 23"/>
          <p:cNvSpPr/>
          <p:nvPr/>
        </p:nvSpPr>
        <p:spPr>
          <a:xfrm>
            <a:off x="4018208" y="79229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 name="Notched Right Arrow 24"/>
          <p:cNvSpPr/>
          <p:nvPr/>
        </p:nvSpPr>
        <p:spPr>
          <a:xfrm rot="5400000">
            <a:off x="6913922" y="3059962"/>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6" name="Notched Right Arrow 25"/>
          <p:cNvSpPr/>
          <p:nvPr/>
        </p:nvSpPr>
        <p:spPr>
          <a:xfrm rot="10800000">
            <a:off x="2844300" y="541386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7" name="Notched Right Arrow 26"/>
          <p:cNvSpPr/>
          <p:nvPr/>
        </p:nvSpPr>
        <p:spPr>
          <a:xfrm rot="16200000">
            <a:off x="843152" y="325398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72115941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0877" y="2221083"/>
              <a:ext cx="1865725" cy="383314"/>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House of God</a:t>
              </a:r>
            </a:p>
            <a:p>
              <a:pPr algn="ctr">
                <a:defRPr/>
              </a:pP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686373"/>
              <a:ext cx="927100" cy="366272"/>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Gate of heaven</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559088" y="1619604"/>
            <a:ext cx="1676297" cy="738664"/>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God</a:t>
            </a:r>
          </a:p>
          <a:p>
            <a:pPr algn="ctr">
              <a:defRPr/>
            </a:pPr>
            <a:r>
              <a:rPr lang="en-US" sz="2400" dirty="0" smtClean="0">
                <a:ea typeface="ＭＳ Ｐゴシック" charset="-128"/>
                <a:cs typeface="ＭＳ Ｐゴシック" charset="-128"/>
              </a:rPr>
              <a:t>within</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3712947" y="1635783"/>
            <a:ext cx="1197764" cy="1015663"/>
          </a:xfrm>
          <a:prstGeom prst="rect">
            <a:avLst/>
          </a:prstGeom>
        </p:spPr>
        <p:txBody>
          <a:bodyPr wrap="none">
            <a:spAutoFit/>
          </a:bodyPr>
          <a:lstStyle/>
          <a:p>
            <a:pPr algn="ctr">
              <a:defRPr/>
            </a:pPr>
            <a:r>
              <a:rPr lang="en-US" sz="2000" dirty="0" smtClean="0">
                <a:ea typeface="ＭＳ Ｐゴシック" charset="-128"/>
                <a:cs typeface="ＭＳ Ｐゴシック" charset="-128"/>
              </a:rPr>
              <a:t>Kingdom</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God</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Within</a:t>
            </a:r>
            <a:endParaRPr lang="en-US" sz="2000" dirty="0">
              <a:ea typeface="ＭＳ Ｐゴシック" charset="-128"/>
              <a:cs typeface="ＭＳ Ｐゴシック" charset="-128"/>
            </a:endParaRPr>
          </a:p>
        </p:txBody>
      </p:sp>
    </p:spTree>
    <p:extLst>
      <p:ext uri="{BB962C8B-B14F-4D97-AF65-F5344CB8AC3E}">
        <p14:creationId xmlns:p14="http://schemas.microsoft.com/office/powerpoint/2010/main" val="129305734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05515" y="2412620"/>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River of life</a:t>
              </a: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3386851" y="1210812"/>
            <a:ext cx="1677600" cy="1677600"/>
            <a:chOff x="3460317" y="463506"/>
            <a:chExt cx="927100" cy="831850"/>
          </a:xfrm>
        </p:grpSpPr>
        <p:sp>
          <p:nvSpPr>
            <p:cNvPr id="22" name="Oval 21"/>
            <p:cNvSpPr>
              <a:spLocks noChangeArrowheads="1"/>
            </p:cNvSpPr>
            <p:nvPr/>
          </p:nvSpPr>
          <p:spPr bwMode="auto">
            <a:xfrm>
              <a:off x="3555567"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3460317" y="686373"/>
              <a:ext cx="927100" cy="366272"/>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Engaging</a:t>
              </a:r>
              <a:br>
                <a:rPr lang="en-US" sz="2400" dirty="0" smtClean="0">
                  <a:latin typeface="+mn-lt"/>
                  <a:ea typeface="ＭＳ Ｐゴシック" charset="-128"/>
                  <a:cs typeface="ＭＳ Ｐゴシック" charset="-128"/>
                </a:rPr>
              </a:br>
              <a:r>
                <a:rPr lang="en-US" sz="2400" dirty="0" smtClean="0">
                  <a:latin typeface="+mn-lt"/>
                  <a:ea typeface="ＭＳ Ｐゴシック" charset="-128"/>
                  <a:cs typeface="ＭＳ Ｐゴシック" charset="-128"/>
                </a:rPr>
                <a:t>The river</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6059259" y="1230378"/>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lIns="0" tIns="0" rIns="0" bIns="0" anchor="ctr">
            <a:normAutofit/>
          </a:bodyPr>
          <a:lstStyle/>
          <a:p>
            <a:pPr algn="ctr">
              <a:defRPr/>
            </a:pPr>
            <a:r>
              <a:rPr lang="en-US" sz="2000" dirty="0" smtClean="0">
                <a:latin typeface="+mn-lt"/>
                <a:ea typeface="+mn-ea"/>
              </a:rPr>
              <a:t>Engaging</a:t>
            </a:r>
            <a:br>
              <a:rPr lang="en-US" sz="2000" dirty="0" smtClean="0">
                <a:latin typeface="+mn-lt"/>
                <a:ea typeface="+mn-ea"/>
              </a:rPr>
            </a:br>
            <a:r>
              <a:rPr lang="en-US" sz="2000" dirty="0" smtClean="0">
                <a:latin typeface="+mn-lt"/>
                <a:ea typeface="+mn-ea"/>
              </a:rPr>
              <a:t>Holy Spirit </a:t>
            </a:r>
            <a:endParaRPr lang="en-US" sz="2000" dirty="0">
              <a:latin typeface="+mn-lt"/>
              <a:ea typeface="+mn-ea"/>
            </a:endParaRPr>
          </a:p>
        </p:txBody>
      </p:sp>
      <p:sp>
        <p:nvSpPr>
          <p:cNvPr id="26" name="TextBox 25"/>
          <p:cNvSpPr txBox="1"/>
          <p:nvPr/>
        </p:nvSpPr>
        <p:spPr>
          <a:xfrm>
            <a:off x="559088" y="1475604"/>
            <a:ext cx="1676297" cy="1107996"/>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Drinking</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living</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Water</a:t>
            </a: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519503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0877" y="2221083"/>
              <a:ext cx="1865725" cy="383314"/>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Seat of Government</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686373"/>
              <a:ext cx="927100" cy="183136"/>
            </a:xfrm>
            <a:prstGeom prst="rect">
              <a:avLst/>
            </a:prstGeom>
            <a:noFill/>
          </p:spPr>
          <p:txBody>
            <a:bodyPr lIns="0" tIns="0" rIns="0" bIns="0">
              <a:spAutoFit/>
            </a:bodyPr>
            <a:lstStyle/>
            <a:p>
              <a:pPr algn="ctr">
                <a:defRPr/>
              </a:pPr>
              <a:r>
                <a:rPr lang="en-US" sz="2400" dirty="0" err="1" smtClean="0">
                  <a:latin typeface="+mn-lt"/>
                  <a:ea typeface="ＭＳ Ｐゴシック" charset="-128"/>
                  <a:cs typeface="ＭＳ Ｐゴシック" charset="-128"/>
                </a:rPr>
                <a:t>Sonship</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559088" y="1619604"/>
            <a:ext cx="1676297" cy="369332"/>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Lordship</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3726574" y="1541780"/>
            <a:ext cx="1170513" cy="400110"/>
          </a:xfrm>
          <a:prstGeom prst="rect">
            <a:avLst/>
          </a:prstGeom>
        </p:spPr>
        <p:txBody>
          <a:bodyPr wrap="none">
            <a:spAutoFit/>
          </a:bodyPr>
          <a:lstStyle/>
          <a:p>
            <a:pPr algn="ctr">
              <a:defRPr/>
            </a:pPr>
            <a:r>
              <a:rPr lang="en-US" sz="2000" dirty="0" smtClean="0">
                <a:ea typeface="ＭＳ Ｐゴシック" charset="-128"/>
                <a:cs typeface="ＭＳ Ｐゴシック" charset="-128"/>
              </a:rPr>
              <a:t>Kingship</a:t>
            </a:r>
            <a:endParaRPr lang="en-US" sz="2000" dirty="0">
              <a:ea typeface="ＭＳ Ｐゴシック" charset="-128"/>
              <a:cs typeface="ＭＳ Ｐゴシック" charset="-128"/>
            </a:endParaRPr>
          </a:p>
        </p:txBody>
      </p:sp>
    </p:spTree>
    <p:extLst>
      <p:ext uri="{BB962C8B-B14F-4D97-AF65-F5344CB8AC3E}">
        <p14:creationId xmlns:p14="http://schemas.microsoft.com/office/powerpoint/2010/main" val="76275040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23978" y="2363582"/>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Yoke of Jesus</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40188" y="1210812"/>
            <a:ext cx="1677600" cy="1677600"/>
            <a:chOff x="5037170"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37170" y="823255"/>
              <a:ext cx="927100" cy="183136"/>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Surrender</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559088" y="1804270"/>
            <a:ext cx="1676297" cy="369332"/>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Rest</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3806723" y="1849557"/>
            <a:ext cx="1010213" cy="400110"/>
          </a:xfrm>
          <a:prstGeom prst="rect">
            <a:avLst/>
          </a:prstGeom>
        </p:spPr>
        <p:txBody>
          <a:bodyPr wrap="none">
            <a:spAutoFit/>
          </a:bodyPr>
          <a:lstStyle/>
          <a:p>
            <a:pPr algn="ctr">
              <a:defRPr/>
            </a:pPr>
            <a:r>
              <a:rPr lang="en-US" sz="2000" dirty="0" smtClean="0">
                <a:ea typeface="ＭＳ Ｐゴシック" charset="-128"/>
                <a:cs typeface="ＭＳ Ｐゴシック" charset="-128"/>
              </a:rPr>
              <a:t>Identity</a:t>
            </a:r>
            <a:endParaRPr lang="en-US" sz="2000" dirty="0">
              <a:ea typeface="ＭＳ Ｐゴシック" charset="-128"/>
              <a:cs typeface="ＭＳ Ｐゴシック" charset="-128"/>
            </a:endParaRPr>
          </a:p>
        </p:txBody>
      </p:sp>
    </p:spTree>
    <p:extLst>
      <p:ext uri="{BB962C8B-B14F-4D97-AF65-F5344CB8AC3E}">
        <p14:creationId xmlns:p14="http://schemas.microsoft.com/office/powerpoint/2010/main" val="343522935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826420" y="1847349"/>
            <a:ext cx="1905410" cy="647280"/>
            <a:chOff x="3151316" y="1799111"/>
            <a:chExt cx="1905410" cy="647280"/>
          </a:xfrm>
        </p:grpSpPr>
        <p:sp>
          <p:nvSpPr>
            <p:cNvPr id="6"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8" name="TextBox 7"/>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Experience the River of life</a:t>
              </a:r>
              <a:endParaRPr lang="en-US" sz="1600" dirty="0">
                <a:latin typeface="+mn-lt"/>
                <a:ea typeface="ＭＳ Ｐゴシック" charset="-128"/>
                <a:cs typeface="ＭＳ Ｐゴシック" charset="-128"/>
              </a:endParaRPr>
            </a:p>
          </p:txBody>
        </p:sp>
      </p:grpSp>
      <p:grpSp>
        <p:nvGrpSpPr>
          <p:cNvPr id="20" name="Group 19"/>
          <p:cNvGrpSpPr/>
          <p:nvPr/>
        </p:nvGrpSpPr>
        <p:grpSpPr>
          <a:xfrm>
            <a:off x="3153109" y="2795498"/>
            <a:ext cx="2300556" cy="1447663"/>
            <a:chOff x="3153109" y="3024386"/>
            <a:chExt cx="1901825" cy="1076325"/>
          </a:xfrm>
        </p:grpSpPr>
        <p:sp>
          <p:nvSpPr>
            <p:cNvPr id="5" name="Diamond 4"/>
            <p:cNvSpPr>
              <a:spLocks noChangeArrowheads="1"/>
            </p:cNvSpPr>
            <p:nvPr/>
          </p:nvSpPr>
          <p:spPr bwMode="auto">
            <a:xfrm>
              <a:off x="3153109" y="3024386"/>
              <a:ext cx="1901825" cy="1076325"/>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 name="TextBox 6"/>
            <p:cNvSpPr txBox="1"/>
            <p:nvPr/>
          </p:nvSpPr>
          <p:spPr>
            <a:xfrm>
              <a:off x="3722268" y="3197898"/>
              <a:ext cx="759920" cy="18306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Rev 3:20</a:t>
              </a:r>
              <a:endParaRPr lang="en-US" sz="1600" dirty="0">
                <a:latin typeface="+mn-lt"/>
                <a:ea typeface="ＭＳ Ｐゴシック" charset="-128"/>
                <a:cs typeface="ＭＳ Ｐゴシック" charset="-128"/>
              </a:endParaRPr>
            </a:p>
          </p:txBody>
        </p:sp>
        <p:sp>
          <p:nvSpPr>
            <p:cNvPr id="9" name="TextBox 8"/>
            <p:cNvSpPr txBox="1"/>
            <p:nvPr/>
          </p:nvSpPr>
          <p:spPr>
            <a:xfrm>
              <a:off x="3385677" y="3403428"/>
              <a:ext cx="1436687" cy="411893"/>
            </a:xfrm>
            <a:prstGeom prst="rect">
              <a:avLst/>
            </a:prstGeom>
            <a:noFill/>
          </p:spPr>
          <p:txBody>
            <a:bodyPr lIns="0" tIns="0" rIns="0" bIns="0">
              <a:spAutoFit/>
            </a:bodyPr>
            <a:lstStyle/>
            <a:p>
              <a:pPr algn="ctr">
                <a:defRPr/>
              </a:pPr>
              <a:r>
                <a:rPr lang="en-US" dirty="0" smtClean="0">
                  <a:latin typeface="+mn-lt"/>
                  <a:ea typeface="ＭＳ Ｐゴシック" charset="-128"/>
                  <a:cs typeface="ＭＳ Ｐゴシック" charset="-128"/>
                </a:rPr>
                <a:t>Opening First Love Gate</a:t>
              </a:r>
              <a:endParaRPr lang="en-US" dirty="0">
                <a:latin typeface="+mn-lt"/>
                <a:ea typeface="ＭＳ Ｐゴシック" charset="-128"/>
                <a:cs typeface="ＭＳ Ｐゴシック" charset="-128"/>
              </a:endParaRPr>
            </a:p>
          </p:txBody>
        </p:sp>
      </p:grpSp>
      <p:grpSp>
        <p:nvGrpSpPr>
          <p:cNvPr id="21" name="Group 20"/>
          <p:cNvGrpSpPr/>
          <p:nvPr/>
        </p:nvGrpSpPr>
        <p:grpSpPr>
          <a:xfrm>
            <a:off x="5917214" y="1707060"/>
            <a:ext cx="1905410" cy="647280"/>
            <a:chOff x="826420" y="5011287"/>
            <a:chExt cx="1905410" cy="647280"/>
          </a:xfrm>
        </p:grpSpPr>
        <p:sp>
          <p:nvSpPr>
            <p:cNvPr id="10" name="Rektangel 101"/>
            <p:cNvSpPr>
              <a:spLocks noChangeArrowheads="1"/>
            </p:cNvSpPr>
            <p:nvPr/>
          </p:nvSpPr>
          <p:spPr bwMode="auto">
            <a:xfrm>
              <a:off x="826420" y="5011287"/>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1" name="TextBox 10"/>
            <p:cNvSpPr txBox="1"/>
            <p:nvPr/>
          </p:nvSpPr>
          <p:spPr>
            <a:xfrm>
              <a:off x="940966" y="5042539"/>
              <a:ext cx="1676318" cy="49244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Experience God’s Presence</a:t>
              </a:r>
              <a:endParaRPr lang="en-US" sz="1600" dirty="0">
                <a:latin typeface="+mn-lt"/>
                <a:ea typeface="ＭＳ Ｐゴシック" charset="-128"/>
                <a:cs typeface="ＭＳ Ｐゴシック" charset="-128"/>
              </a:endParaRPr>
            </a:p>
          </p:txBody>
        </p:sp>
      </p:grpSp>
      <p:grpSp>
        <p:nvGrpSpPr>
          <p:cNvPr id="17" name="Group 16"/>
          <p:cNvGrpSpPr/>
          <p:nvPr/>
        </p:nvGrpSpPr>
        <p:grpSpPr>
          <a:xfrm>
            <a:off x="337953" y="5799950"/>
            <a:ext cx="927100" cy="831850"/>
            <a:chOff x="6238979" y="2542046"/>
            <a:chExt cx="927100" cy="831850"/>
          </a:xfrm>
        </p:grpSpPr>
        <p:sp>
          <p:nvSpPr>
            <p:cNvPr id="12" name="Oval 11"/>
            <p:cNvSpPr>
              <a:spLocks noChangeArrowheads="1"/>
            </p:cNvSpPr>
            <p:nvPr/>
          </p:nvSpPr>
          <p:spPr bwMode="auto">
            <a:xfrm>
              <a:off x="6252924" y="254204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TextBox 12"/>
            <p:cNvSpPr txBox="1"/>
            <p:nvPr/>
          </p:nvSpPr>
          <p:spPr>
            <a:xfrm>
              <a:off x="6238979" y="2634805"/>
              <a:ext cx="927100" cy="646331"/>
            </a:xfrm>
            <a:prstGeom prst="rect">
              <a:avLst/>
            </a:prstGeom>
            <a:noFill/>
          </p:spPr>
          <p:txBody>
            <a:bodyPr lIns="0" tIns="0" rIns="0" bIns="0">
              <a:spAutoFit/>
            </a:bodyPr>
            <a:lstStyle/>
            <a:p>
              <a:pPr algn="ctr">
                <a:defRPr/>
              </a:pPr>
              <a:r>
                <a:rPr lang="en-US" sz="1400" dirty="0">
                  <a:latin typeface="+mn-lt"/>
                  <a:ea typeface="ＭＳ Ｐゴシック" charset="-128"/>
                  <a:cs typeface="ＭＳ Ｐゴシック" charset="-128"/>
                </a:rPr>
                <a:t>Matt 11</a:t>
              </a:r>
            </a:p>
            <a:p>
              <a:pPr algn="ctr">
                <a:defRPr/>
              </a:pPr>
              <a:r>
                <a:rPr lang="en-US" sz="1400" dirty="0" smtClean="0">
                  <a:latin typeface="+mn-lt"/>
                  <a:ea typeface="ＭＳ Ｐゴシック" charset="-128"/>
                  <a:cs typeface="ＭＳ Ｐゴシック" charset="-128"/>
                </a:rPr>
                <a:t>Yoked to Jesus</a:t>
              </a:r>
              <a:endParaRPr lang="en-US" sz="1400" dirty="0">
                <a:latin typeface="+mn-lt"/>
                <a:ea typeface="ＭＳ Ｐゴシック" charset="-128"/>
                <a:cs typeface="ＭＳ Ｐゴシック" charset="-128"/>
              </a:endParaRPr>
            </a:p>
          </p:txBody>
        </p:sp>
      </p:grpSp>
      <p:grpSp>
        <p:nvGrpSpPr>
          <p:cNvPr id="22" name="Group 21"/>
          <p:cNvGrpSpPr/>
          <p:nvPr/>
        </p:nvGrpSpPr>
        <p:grpSpPr>
          <a:xfrm>
            <a:off x="633488" y="4711726"/>
            <a:ext cx="1905410" cy="647280"/>
            <a:chOff x="3151316" y="1799111"/>
            <a:chExt cx="1905410" cy="647280"/>
          </a:xfrm>
        </p:grpSpPr>
        <p:sp>
          <p:nvSpPr>
            <p:cNvPr id="23"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4" name="TextBox 23"/>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Surrender</a:t>
              </a:r>
            </a:p>
            <a:p>
              <a:pPr algn="ctr">
                <a:defRPr/>
              </a:pPr>
              <a:r>
                <a:rPr lang="en-US" sz="1600" dirty="0" smtClean="0">
                  <a:latin typeface="+mn-lt"/>
                  <a:ea typeface="ＭＳ Ｐゴシック" charset="-128"/>
                  <a:cs typeface="ＭＳ Ｐゴシック" charset="-128"/>
                </a:rPr>
                <a:t>Yoke Yourself</a:t>
              </a:r>
              <a:endParaRPr lang="en-US" sz="1600" dirty="0">
                <a:latin typeface="+mn-lt"/>
                <a:ea typeface="ＭＳ Ｐゴシック" charset="-128"/>
                <a:cs typeface="ＭＳ Ｐゴシック" charset="-128"/>
              </a:endParaRPr>
            </a:p>
          </p:txBody>
        </p:sp>
      </p:grpSp>
      <p:grpSp>
        <p:nvGrpSpPr>
          <p:cNvPr id="25" name="Group 24"/>
          <p:cNvGrpSpPr/>
          <p:nvPr/>
        </p:nvGrpSpPr>
        <p:grpSpPr>
          <a:xfrm>
            <a:off x="6011788" y="4718899"/>
            <a:ext cx="1905410" cy="647280"/>
            <a:chOff x="3151316" y="1799111"/>
            <a:chExt cx="1905410" cy="647280"/>
          </a:xfrm>
        </p:grpSpPr>
        <p:sp>
          <p:nvSpPr>
            <p:cNvPr id="26"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7" name="TextBox 26"/>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Experience God’s</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Passion</a:t>
              </a:r>
              <a:endParaRPr lang="en-US" sz="1600" dirty="0">
                <a:latin typeface="+mn-lt"/>
                <a:ea typeface="ＭＳ Ｐゴシック" charset="-128"/>
                <a:cs typeface="ＭＳ Ｐゴシック" charset="-128"/>
              </a:endParaRPr>
            </a:p>
          </p:txBody>
        </p:sp>
      </p:grpSp>
      <p:grpSp>
        <p:nvGrpSpPr>
          <p:cNvPr id="68" name="Group 67"/>
          <p:cNvGrpSpPr/>
          <p:nvPr/>
        </p:nvGrpSpPr>
        <p:grpSpPr>
          <a:xfrm>
            <a:off x="5738597" y="341480"/>
            <a:ext cx="2969946" cy="841242"/>
            <a:chOff x="407010" y="5700795"/>
            <a:chExt cx="2969946" cy="841242"/>
          </a:xfrm>
        </p:grpSpPr>
        <p:grpSp>
          <p:nvGrpSpPr>
            <p:cNvPr id="18" name="Group 17"/>
            <p:cNvGrpSpPr/>
            <p:nvPr/>
          </p:nvGrpSpPr>
          <p:grpSpPr>
            <a:xfrm>
              <a:off x="407010" y="5710187"/>
              <a:ext cx="927100" cy="831850"/>
              <a:chOff x="6243741" y="3779685"/>
              <a:chExt cx="927100" cy="831850"/>
            </a:xfrm>
          </p:grpSpPr>
          <p:sp>
            <p:nvSpPr>
              <p:cNvPr id="14" name="Oval 13"/>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 name="TextBox 14"/>
              <p:cNvSpPr txBox="1"/>
              <p:nvPr/>
            </p:nvSpPr>
            <p:spPr>
              <a:xfrm>
                <a:off x="6243741" y="4047291"/>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Feel His Love</a:t>
                </a:r>
                <a:endParaRPr lang="en-US" sz="1400" dirty="0">
                  <a:latin typeface="+mn-lt"/>
                  <a:ea typeface="ＭＳ Ｐゴシック" charset="-128"/>
                  <a:cs typeface="ＭＳ Ｐゴシック" charset="-128"/>
                </a:endParaRPr>
              </a:p>
            </p:txBody>
          </p:sp>
        </p:grpSp>
        <p:grpSp>
          <p:nvGrpSpPr>
            <p:cNvPr id="28" name="Group 27"/>
            <p:cNvGrpSpPr/>
            <p:nvPr/>
          </p:nvGrpSpPr>
          <p:grpSpPr>
            <a:xfrm>
              <a:off x="2449856" y="5700795"/>
              <a:ext cx="927100" cy="831850"/>
              <a:chOff x="6286604" y="3779685"/>
              <a:chExt cx="927100" cy="831850"/>
            </a:xfrm>
          </p:grpSpPr>
          <p:sp>
            <p:nvSpPr>
              <p:cNvPr id="29" name="Oval 28"/>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0" name="TextBox 29"/>
              <p:cNvSpPr txBox="1"/>
              <p:nvPr/>
            </p:nvSpPr>
            <p:spPr>
              <a:xfrm>
                <a:off x="6286604" y="4016811"/>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Feel His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Peace</a:t>
                </a:r>
                <a:endParaRPr lang="en-US" sz="1400" dirty="0">
                  <a:latin typeface="+mn-lt"/>
                  <a:ea typeface="ＭＳ Ｐゴシック" charset="-128"/>
                  <a:cs typeface="ＭＳ Ｐゴシック" charset="-128"/>
                </a:endParaRPr>
              </a:p>
            </p:txBody>
          </p:sp>
        </p:grpSp>
        <p:grpSp>
          <p:nvGrpSpPr>
            <p:cNvPr id="31" name="Group 30"/>
            <p:cNvGrpSpPr/>
            <p:nvPr/>
          </p:nvGrpSpPr>
          <p:grpSpPr>
            <a:xfrm>
              <a:off x="1405335" y="5710187"/>
              <a:ext cx="927100" cy="831850"/>
              <a:chOff x="6238979" y="3779685"/>
              <a:chExt cx="927100" cy="831850"/>
            </a:xfrm>
          </p:grpSpPr>
          <p:sp>
            <p:nvSpPr>
              <p:cNvPr id="32" name="Oval 31"/>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3" name="TextBox 32"/>
              <p:cNvSpPr txBox="1"/>
              <p:nvPr/>
            </p:nvSpPr>
            <p:spPr>
              <a:xfrm>
                <a:off x="6238979" y="3967411"/>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Feel His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Joy</a:t>
                </a:r>
                <a:endParaRPr lang="en-US" sz="1400" dirty="0">
                  <a:latin typeface="+mn-lt"/>
                  <a:ea typeface="ＭＳ Ｐゴシック" charset="-128"/>
                  <a:cs typeface="ＭＳ Ｐゴシック" charset="-128"/>
                </a:endParaRPr>
              </a:p>
            </p:txBody>
          </p:sp>
        </p:grpSp>
      </p:grpSp>
      <p:grpSp>
        <p:nvGrpSpPr>
          <p:cNvPr id="34" name="Group 33"/>
          <p:cNvGrpSpPr/>
          <p:nvPr/>
        </p:nvGrpSpPr>
        <p:grpSpPr>
          <a:xfrm>
            <a:off x="1383315" y="5799949"/>
            <a:ext cx="927100" cy="831850"/>
            <a:chOff x="6205299" y="2542046"/>
            <a:chExt cx="927100" cy="831850"/>
          </a:xfrm>
        </p:grpSpPr>
        <p:sp>
          <p:nvSpPr>
            <p:cNvPr id="35" name="Oval 34"/>
            <p:cNvSpPr>
              <a:spLocks noChangeArrowheads="1"/>
            </p:cNvSpPr>
            <p:nvPr/>
          </p:nvSpPr>
          <p:spPr bwMode="auto">
            <a:xfrm>
              <a:off x="6252924" y="254204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6" name="TextBox 35"/>
            <p:cNvSpPr txBox="1"/>
            <p:nvPr/>
          </p:nvSpPr>
          <p:spPr>
            <a:xfrm>
              <a:off x="6205299" y="2742525"/>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Jesus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is Lord</a:t>
              </a:r>
              <a:endParaRPr lang="en-US" sz="1400" dirty="0">
                <a:latin typeface="+mn-lt"/>
                <a:ea typeface="ＭＳ Ｐゴシック" charset="-128"/>
                <a:cs typeface="ＭＳ Ｐゴシック" charset="-128"/>
              </a:endParaRPr>
            </a:p>
          </p:txBody>
        </p:sp>
      </p:grpSp>
      <p:sp>
        <p:nvSpPr>
          <p:cNvPr id="37" name="Right Arrow 36"/>
          <p:cNvSpPr>
            <a:spLocks noChangeArrowheads="1"/>
          </p:cNvSpPr>
          <p:nvPr/>
        </p:nvSpPr>
        <p:spPr bwMode="auto">
          <a:xfrm rot="12993049">
            <a:off x="2775575" y="2727110"/>
            <a:ext cx="1007330" cy="226305"/>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Right Arrow 37"/>
          <p:cNvSpPr>
            <a:spLocks noChangeArrowheads="1"/>
          </p:cNvSpPr>
          <p:nvPr/>
        </p:nvSpPr>
        <p:spPr bwMode="auto">
          <a:xfrm rot="8427808">
            <a:off x="2535554" y="4136887"/>
            <a:ext cx="1130335" cy="250950"/>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Right Arrow 38"/>
          <p:cNvSpPr>
            <a:spLocks noChangeArrowheads="1"/>
          </p:cNvSpPr>
          <p:nvPr/>
        </p:nvSpPr>
        <p:spPr bwMode="auto">
          <a:xfrm rot="2150283">
            <a:off x="5199064" y="4055811"/>
            <a:ext cx="1012995" cy="217436"/>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Right Arrow 39"/>
          <p:cNvSpPr>
            <a:spLocks noChangeArrowheads="1"/>
          </p:cNvSpPr>
          <p:nvPr/>
        </p:nvSpPr>
        <p:spPr bwMode="auto">
          <a:xfrm rot="18960156">
            <a:off x="4970838" y="2692360"/>
            <a:ext cx="1012995" cy="217436"/>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41" name="Group 40"/>
          <p:cNvGrpSpPr/>
          <p:nvPr/>
        </p:nvGrpSpPr>
        <p:grpSpPr>
          <a:xfrm>
            <a:off x="358057" y="542271"/>
            <a:ext cx="927100" cy="831850"/>
            <a:chOff x="6243741" y="3779685"/>
            <a:chExt cx="927100" cy="831850"/>
          </a:xfrm>
        </p:grpSpPr>
        <p:sp>
          <p:nvSpPr>
            <p:cNvPr id="42" name="Oval 41"/>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TextBox 42"/>
            <p:cNvSpPr txBox="1"/>
            <p:nvPr/>
          </p:nvSpPr>
          <p:spPr>
            <a:xfrm>
              <a:off x="6243741" y="3872444"/>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Drink</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Living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Water</a:t>
              </a:r>
              <a:endParaRPr lang="en-US" sz="1400" dirty="0">
                <a:latin typeface="+mn-lt"/>
                <a:ea typeface="ＭＳ Ｐゴシック" charset="-128"/>
                <a:cs typeface="ＭＳ Ｐゴシック" charset="-128"/>
              </a:endParaRPr>
            </a:p>
          </p:txBody>
        </p:sp>
      </p:grpSp>
      <p:grpSp>
        <p:nvGrpSpPr>
          <p:cNvPr id="44" name="Group 43"/>
          <p:cNvGrpSpPr/>
          <p:nvPr/>
        </p:nvGrpSpPr>
        <p:grpSpPr>
          <a:xfrm>
            <a:off x="2358040" y="532879"/>
            <a:ext cx="927100" cy="831850"/>
            <a:chOff x="6243741" y="3779685"/>
            <a:chExt cx="927100" cy="831850"/>
          </a:xfrm>
        </p:grpSpPr>
        <p:sp>
          <p:nvSpPr>
            <p:cNvPr id="45" name="Oval 44"/>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TextBox 45"/>
            <p:cNvSpPr txBox="1"/>
            <p:nvPr/>
          </p:nvSpPr>
          <p:spPr>
            <a:xfrm>
              <a:off x="6243741" y="3913035"/>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Get in</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 the river</a:t>
              </a:r>
              <a:endParaRPr lang="en-US" sz="1400" dirty="0">
                <a:latin typeface="+mn-lt"/>
                <a:ea typeface="ＭＳ Ｐゴシック" charset="-128"/>
                <a:cs typeface="ＭＳ Ｐゴシック" charset="-128"/>
              </a:endParaRPr>
            </a:p>
          </p:txBody>
        </p:sp>
      </p:grpSp>
      <p:grpSp>
        <p:nvGrpSpPr>
          <p:cNvPr id="47" name="Group 46"/>
          <p:cNvGrpSpPr/>
          <p:nvPr/>
        </p:nvGrpSpPr>
        <p:grpSpPr>
          <a:xfrm>
            <a:off x="1356382" y="542271"/>
            <a:ext cx="927100" cy="831850"/>
            <a:chOff x="6238979" y="3779685"/>
            <a:chExt cx="927100" cy="831850"/>
          </a:xfrm>
        </p:grpSpPr>
        <p:sp>
          <p:nvSpPr>
            <p:cNvPr id="48" name="Oval 47"/>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9" name="TextBox 48"/>
            <p:cNvSpPr txBox="1"/>
            <p:nvPr/>
          </p:nvSpPr>
          <p:spPr>
            <a:xfrm>
              <a:off x="6238979" y="3901658"/>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Engage</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Source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Life</a:t>
              </a:r>
              <a:endParaRPr lang="en-US" sz="1400" dirty="0">
                <a:latin typeface="+mn-lt"/>
                <a:ea typeface="ＭＳ Ｐゴシック" charset="-128"/>
                <a:cs typeface="ＭＳ Ｐゴシック" charset="-128"/>
              </a:endParaRPr>
            </a:p>
          </p:txBody>
        </p:sp>
      </p:grpSp>
      <p:grpSp>
        <p:nvGrpSpPr>
          <p:cNvPr id="59" name="Group 58"/>
          <p:cNvGrpSpPr/>
          <p:nvPr/>
        </p:nvGrpSpPr>
        <p:grpSpPr>
          <a:xfrm>
            <a:off x="5453665" y="5719579"/>
            <a:ext cx="927100" cy="831850"/>
            <a:chOff x="6243741" y="3779685"/>
            <a:chExt cx="927100" cy="831850"/>
          </a:xfrm>
        </p:grpSpPr>
        <p:sp>
          <p:nvSpPr>
            <p:cNvPr id="60" name="Oval 59"/>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1" name="TextBox 60"/>
            <p:cNvSpPr txBox="1"/>
            <p:nvPr/>
          </p:nvSpPr>
          <p:spPr>
            <a:xfrm>
              <a:off x="6243741" y="3952815"/>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Feel His Affirming</a:t>
              </a:r>
              <a:endParaRPr lang="en-US" sz="1400" dirty="0">
                <a:latin typeface="+mn-lt"/>
                <a:ea typeface="ＭＳ Ｐゴシック" charset="-128"/>
                <a:cs typeface="ＭＳ Ｐゴシック" charset="-128"/>
              </a:endParaRPr>
            </a:p>
          </p:txBody>
        </p:sp>
      </p:grpSp>
      <p:grpSp>
        <p:nvGrpSpPr>
          <p:cNvPr id="62" name="Group 61"/>
          <p:cNvGrpSpPr/>
          <p:nvPr/>
        </p:nvGrpSpPr>
        <p:grpSpPr>
          <a:xfrm>
            <a:off x="7453648" y="5710187"/>
            <a:ext cx="927100" cy="831850"/>
            <a:chOff x="6243741" y="3779685"/>
            <a:chExt cx="927100" cy="831850"/>
          </a:xfrm>
        </p:grpSpPr>
        <p:sp>
          <p:nvSpPr>
            <p:cNvPr id="63" name="Oval 62"/>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4" name="TextBox 63"/>
            <p:cNvSpPr txBox="1"/>
            <p:nvPr/>
          </p:nvSpPr>
          <p:spPr>
            <a:xfrm>
              <a:off x="6243741" y="3913035"/>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Feel His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Approval</a:t>
              </a:r>
              <a:endParaRPr lang="en-US" sz="1400" dirty="0">
                <a:latin typeface="+mn-lt"/>
                <a:ea typeface="ＭＳ Ｐゴシック" charset="-128"/>
                <a:cs typeface="ＭＳ Ｐゴシック" charset="-128"/>
              </a:endParaRPr>
            </a:p>
          </p:txBody>
        </p:sp>
      </p:grpSp>
      <p:grpSp>
        <p:nvGrpSpPr>
          <p:cNvPr id="65" name="Group 64"/>
          <p:cNvGrpSpPr/>
          <p:nvPr/>
        </p:nvGrpSpPr>
        <p:grpSpPr>
          <a:xfrm>
            <a:off x="6482820" y="5719579"/>
            <a:ext cx="927100" cy="831850"/>
            <a:chOff x="6269809" y="3779685"/>
            <a:chExt cx="927100" cy="831850"/>
          </a:xfrm>
        </p:grpSpPr>
        <p:sp>
          <p:nvSpPr>
            <p:cNvPr id="66" name="Oval 65"/>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7" name="TextBox 66"/>
            <p:cNvSpPr txBox="1"/>
            <p:nvPr/>
          </p:nvSpPr>
          <p:spPr>
            <a:xfrm>
              <a:off x="6269809" y="3936465"/>
              <a:ext cx="927100" cy="585006"/>
            </a:xfrm>
            <a:prstGeom prst="rect">
              <a:avLst/>
            </a:prstGeom>
            <a:noFill/>
          </p:spPr>
          <p:txBody>
            <a:bodyPr lIns="0" tIns="0" rIns="0" bIns="0">
              <a:normAutofit/>
            </a:bodyPr>
            <a:lstStyle/>
            <a:p>
              <a:pPr algn="ctr">
                <a:defRPr/>
              </a:pPr>
              <a:r>
                <a:rPr lang="en-US" sz="1400" dirty="0" smtClean="0">
                  <a:latin typeface="+mn-lt"/>
                  <a:ea typeface="ＭＳ Ｐゴシック" charset="-128"/>
                  <a:cs typeface="ＭＳ Ｐゴシック" charset="-128"/>
                </a:rPr>
                <a:t>Feel His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Acceptance</a:t>
              </a:r>
              <a:endParaRPr lang="en-US" sz="1400" dirty="0">
                <a:latin typeface="+mn-lt"/>
                <a:ea typeface="ＭＳ Ｐゴシック" charset="-128"/>
                <a:cs typeface="ＭＳ Ｐゴシック" charset="-128"/>
              </a:endParaRPr>
            </a:p>
          </p:txBody>
        </p:sp>
      </p:grpSp>
      <p:grpSp>
        <p:nvGrpSpPr>
          <p:cNvPr id="56" name="Group 55"/>
          <p:cNvGrpSpPr/>
          <p:nvPr/>
        </p:nvGrpSpPr>
        <p:grpSpPr>
          <a:xfrm>
            <a:off x="2507337" y="5796420"/>
            <a:ext cx="927100" cy="831850"/>
            <a:chOff x="6252924" y="2542046"/>
            <a:chExt cx="927100" cy="831850"/>
          </a:xfrm>
        </p:grpSpPr>
        <p:sp>
          <p:nvSpPr>
            <p:cNvPr id="57" name="Oval 56"/>
            <p:cNvSpPr>
              <a:spLocks noChangeArrowheads="1"/>
            </p:cNvSpPr>
            <p:nvPr/>
          </p:nvSpPr>
          <p:spPr bwMode="auto">
            <a:xfrm>
              <a:off x="6252924" y="254204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8" name="TextBox 57"/>
            <p:cNvSpPr txBox="1"/>
            <p:nvPr/>
          </p:nvSpPr>
          <p:spPr>
            <a:xfrm>
              <a:off x="6252924" y="2742526"/>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3</a:t>
              </a:r>
              <a:r>
                <a:rPr lang="en-US" sz="1400" baseline="30000" dirty="0" smtClean="0">
                  <a:latin typeface="+mn-lt"/>
                  <a:ea typeface="ＭＳ Ｐゴシック" charset="-128"/>
                  <a:cs typeface="ＭＳ Ｐゴシック" charset="-128"/>
                </a:rPr>
                <a:t>rd</a:t>
              </a:r>
              <a:r>
                <a:rPr lang="en-US" sz="1400" dirty="0" smtClean="0">
                  <a:latin typeface="+mn-lt"/>
                  <a:ea typeface="ＭＳ Ｐゴシック" charset="-128"/>
                  <a:cs typeface="ＭＳ Ｐゴシック" charset="-128"/>
                </a:rPr>
                <a:t> DNA</a:t>
              </a:r>
            </a:p>
            <a:p>
              <a:pPr algn="ctr">
                <a:defRPr/>
              </a:pPr>
              <a:r>
                <a:rPr lang="en-US" sz="1400" dirty="0" smtClean="0">
                  <a:latin typeface="+mn-lt"/>
                  <a:ea typeface="ＭＳ Ｐゴシック" charset="-128"/>
                  <a:cs typeface="ＭＳ Ｐゴシック" charset="-128"/>
                </a:rPr>
                <a:t>Light</a:t>
              </a:r>
              <a:endParaRPr lang="en-US" sz="1400" dirty="0">
                <a:latin typeface="+mn-lt"/>
                <a:ea typeface="ＭＳ Ｐゴシック" charset="-128"/>
                <a:cs typeface="ＭＳ Ｐゴシック" charset="-128"/>
              </a:endParaRPr>
            </a:p>
          </p:txBody>
        </p:sp>
      </p:grpSp>
      <p:grpSp>
        <p:nvGrpSpPr>
          <p:cNvPr id="69" name="Group 68"/>
          <p:cNvGrpSpPr/>
          <p:nvPr/>
        </p:nvGrpSpPr>
        <p:grpSpPr>
          <a:xfrm>
            <a:off x="3841596" y="1662779"/>
            <a:ext cx="927100" cy="831850"/>
            <a:chOff x="6243741" y="3779685"/>
            <a:chExt cx="927100" cy="831850"/>
          </a:xfrm>
        </p:grpSpPr>
        <p:sp>
          <p:nvSpPr>
            <p:cNvPr id="70" name="Oval 69"/>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1" name="TextBox 70"/>
            <p:cNvSpPr txBox="1"/>
            <p:nvPr/>
          </p:nvSpPr>
          <p:spPr>
            <a:xfrm>
              <a:off x="6243741" y="3913035"/>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Gateways</a:t>
              </a:r>
              <a:r>
                <a:rPr lang="en-US" sz="1400" dirty="0">
                  <a:latin typeface="+mn-lt"/>
                  <a:ea typeface="ＭＳ Ｐゴシック" charset="-128"/>
                  <a:cs typeface="ＭＳ Ｐゴシック" charset="-128"/>
                </a:rPr>
                <a:t/>
              </a:r>
              <a:br>
                <a:rPr lang="en-US" sz="1400" dirty="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Spirit Body</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Soul</a:t>
              </a:r>
              <a:endParaRPr lang="en-US" sz="1400" dirty="0">
                <a:latin typeface="+mn-lt"/>
                <a:ea typeface="ＭＳ Ｐゴシック" charset="-128"/>
                <a:cs typeface="ＭＳ Ｐゴシック" charset="-128"/>
              </a:endParaRPr>
            </a:p>
          </p:txBody>
        </p:sp>
      </p:grpSp>
    </p:spTree>
    <p:extLst>
      <p:ext uri="{BB962C8B-B14F-4D97-AF65-F5344CB8AC3E}">
        <p14:creationId xmlns:p14="http://schemas.microsoft.com/office/powerpoint/2010/main" val="279955220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50717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36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err="1"/>
              <a:t>Eph</a:t>
            </a:r>
            <a:r>
              <a:rPr lang="en-GB" sz="4400" dirty="0"/>
              <a:t> 2:10  For we are God’s masterpiece, created in the Messiah Jesus to perform good actions that </a:t>
            </a:r>
            <a:r>
              <a:rPr lang="en-GB" sz="4400" dirty="0">
                <a:solidFill>
                  <a:srgbClr val="FFFF00"/>
                </a:solidFill>
              </a:rPr>
              <a:t>God prepared long ago to be our way of life</a:t>
            </a:r>
            <a:r>
              <a:rPr lang="en-GB" sz="4400" dirty="0" smtClean="0"/>
              <a:t>.</a:t>
            </a:r>
            <a:endParaRPr lang="en-GB" sz="4400" dirty="0"/>
          </a:p>
          <a:p>
            <a:r>
              <a:rPr lang="en-GB" sz="4400" dirty="0"/>
              <a:t>2 </a:t>
            </a:r>
            <a:r>
              <a:rPr lang="en-GB" sz="4400" dirty="0" err="1"/>
              <a:t>Cor</a:t>
            </a:r>
            <a:r>
              <a:rPr lang="en-GB" sz="4400" dirty="0"/>
              <a:t> 9:8 </a:t>
            </a:r>
            <a:r>
              <a:rPr lang="en-GB" sz="4400" dirty="0" smtClean="0"/>
              <a:t>Besides</a:t>
            </a:r>
            <a:r>
              <a:rPr lang="en-GB" sz="4400" dirty="0"/>
              <a:t>, God is able to make every blessing of yours overflow for you, so that in every situation you will always have all you need </a:t>
            </a:r>
            <a:r>
              <a:rPr lang="en-GB" sz="4400" dirty="0">
                <a:solidFill>
                  <a:srgbClr val="FFFF00"/>
                </a:solidFill>
              </a:rPr>
              <a:t>for any good </a:t>
            </a:r>
            <a:r>
              <a:rPr lang="en-GB" sz="4400" dirty="0" smtClean="0">
                <a:solidFill>
                  <a:srgbClr val="FFFF00"/>
                </a:solidFill>
              </a:rPr>
              <a:t>work</a:t>
            </a:r>
            <a:endParaRPr lang="en-GB" sz="4400" dirty="0">
              <a:solidFill>
                <a:srgbClr val="FFFF00"/>
              </a:solidFill>
            </a:endParaRPr>
          </a:p>
        </p:txBody>
      </p:sp>
    </p:spTree>
    <p:extLst>
      <p:ext uri="{BB962C8B-B14F-4D97-AF65-F5344CB8AC3E}">
        <p14:creationId xmlns:p14="http://schemas.microsoft.com/office/powerpoint/2010/main" val="42730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p:cNvGrpSpPr/>
          <p:nvPr/>
        </p:nvGrpSpPr>
        <p:grpSpPr>
          <a:xfrm>
            <a:off x="625092" y="1840921"/>
            <a:ext cx="1905410" cy="633112"/>
            <a:chOff x="3301192" y="2191893"/>
            <a:chExt cx="1905410" cy="633112"/>
          </a:xfrm>
        </p:grpSpPr>
        <p:sp>
          <p:nvSpPr>
            <p:cNvPr id="3"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0" name="TextBox 9"/>
            <p:cNvSpPr txBox="1"/>
            <p:nvPr/>
          </p:nvSpPr>
          <p:spPr>
            <a:xfrm>
              <a:off x="3340877" y="2221083"/>
              <a:ext cx="1779585" cy="492443"/>
            </a:xfrm>
            <a:prstGeom prst="rect">
              <a:avLst/>
            </a:prstGeom>
            <a:noFill/>
          </p:spPr>
          <p:txBody>
            <a:bodyPr wrap="square" lIns="0" tIns="0" rIns="0" bIns="0">
              <a:normAutofit/>
            </a:bodyPr>
            <a:lstStyle/>
            <a:p>
              <a:pPr algn="ctr">
                <a:defRPr/>
              </a:pPr>
              <a:r>
                <a:rPr lang="en-US" sz="1600" dirty="0" smtClean="0">
                  <a:latin typeface="+mn-lt"/>
                  <a:ea typeface="ＭＳ Ｐゴシック" charset="-128"/>
                  <a:cs typeface="ＭＳ Ｐゴシック" charset="-128"/>
                </a:rPr>
                <a:t>Tongues </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Development</a:t>
              </a:r>
              <a:endParaRPr lang="en-US" sz="1600" dirty="0">
                <a:latin typeface="+mn-lt"/>
                <a:ea typeface="ＭＳ Ｐゴシック" charset="-128"/>
                <a:cs typeface="ＭＳ Ｐゴシック" charset="-128"/>
              </a:endParaRPr>
            </a:p>
          </p:txBody>
        </p:sp>
      </p:grpSp>
      <p:grpSp>
        <p:nvGrpSpPr>
          <p:cNvPr id="15" name="Group 14"/>
          <p:cNvGrpSpPr/>
          <p:nvPr/>
        </p:nvGrpSpPr>
        <p:grpSpPr>
          <a:xfrm>
            <a:off x="6230015" y="1770587"/>
            <a:ext cx="1905410" cy="633112"/>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0877" y="2221083"/>
              <a:ext cx="1865725" cy="49244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Meditation Word</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Flow God’s thoughts</a:t>
              </a:r>
              <a:endParaRPr lang="en-US" sz="1600" dirty="0">
                <a:latin typeface="+mn-lt"/>
                <a:ea typeface="ＭＳ Ｐゴシック" charset="-128"/>
                <a:cs typeface="ＭＳ Ｐゴシック" charset="-128"/>
              </a:endParaRPr>
            </a:p>
          </p:txBody>
        </p:sp>
      </p:grpSp>
      <p:grpSp>
        <p:nvGrpSpPr>
          <p:cNvPr id="20" name="Group 19"/>
          <p:cNvGrpSpPr/>
          <p:nvPr/>
        </p:nvGrpSpPr>
        <p:grpSpPr>
          <a:xfrm>
            <a:off x="5117778" y="480576"/>
            <a:ext cx="927100" cy="831850"/>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Be still</a:t>
              </a:r>
            </a:p>
            <a:p>
              <a:pPr algn="ctr">
                <a:defRPr/>
              </a:pPr>
              <a:r>
                <a:rPr lang="en-US" sz="1400" dirty="0" smtClean="0">
                  <a:latin typeface="+mn-lt"/>
                  <a:ea typeface="ＭＳ Ｐゴシック" charset="-128"/>
                  <a:cs typeface="ＭＳ Ｐゴシック" charset="-128"/>
                </a:rPr>
                <a:t>Psa 46:10</a:t>
              </a:r>
            </a:p>
            <a:p>
              <a:pPr algn="ctr">
                <a:defRPr/>
              </a:pPr>
              <a:r>
                <a:rPr lang="en-US" sz="1400" dirty="0" smtClean="0">
                  <a:latin typeface="+mn-lt"/>
                  <a:ea typeface="ＭＳ Ｐゴシック" charset="-128"/>
                  <a:cs typeface="ＭＳ Ｐゴシック" charset="-128"/>
                </a:rPr>
                <a:t>Relax  </a:t>
              </a:r>
              <a:endParaRPr lang="en-US" sz="1400" dirty="0">
                <a:latin typeface="+mn-lt"/>
                <a:ea typeface="ＭＳ Ｐゴシック" charset="-128"/>
                <a:cs typeface="ＭＳ Ｐゴシック" charset="-128"/>
              </a:endParaRPr>
            </a:p>
          </p:txBody>
        </p:sp>
      </p:grpSp>
      <p:grpSp>
        <p:nvGrpSpPr>
          <p:cNvPr id="21" name="Group 20"/>
          <p:cNvGrpSpPr/>
          <p:nvPr/>
        </p:nvGrpSpPr>
        <p:grpSpPr>
          <a:xfrm>
            <a:off x="7810591" y="480576"/>
            <a:ext cx="927100" cy="83185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771709"/>
              <a:ext cx="927100" cy="215444"/>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Journaling  </a:t>
              </a:r>
              <a:endParaRPr lang="en-US" sz="1400" dirty="0">
                <a:latin typeface="+mn-lt"/>
                <a:ea typeface="ＭＳ Ｐゴシック" charset="-128"/>
                <a:cs typeface="ＭＳ Ｐゴシック" charset="-128"/>
              </a:endParaRPr>
            </a:p>
          </p:txBody>
        </p:sp>
      </p:grpSp>
      <p:grpSp>
        <p:nvGrpSpPr>
          <p:cNvPr id="24" name="Group 23"/>
          <p:cNvGrpSpPr/>
          <p:nvPr/>
        </p:nvGrpSpPr>
        <p:grpSpPr>
          <a:xfrm>
            <a:off x="6451485" y="480576"/>
            <a:ext cx="927100" cy="831850"/>
            <a:chOff x="5074915" y="463506"/>
            <a:chExt cx="927100" cy="831850"/>
          </a:xfrm>
        </p:grpSpPr>
        <p:sp>
          <p:nvSpPr>
            <p:cNvPr id="25" name="Oval 24"/>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5074915" y="577230"/>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Hearing God’s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voice  </a:t>
              </a:r>
              <a:endParaRPr lang="en-US" sz="1400" dirty="0">
                <a:latin typeface="+mn-lt"/>
                <a:ea typeface="ＭＳ Ｐゴシック" charset="-128"/>
                <a:cs typeface="ＭＳ Ｐゴシック" charset="-128"/>
              </a:endParaRPr>
            </a:p>
          </p:txBody>
        </p:sp>
      </p:grpSp>
      <p:grpSp>
        <p:nvGrpSpPr>
          <p:cNvPr id="27" name="Group 26"/>
          <p:cNvGrpSpPr/>
          <p:nvPr/>
        </p:nvGrpSpPr>
        <p:grpSpPr>
          <a:xfrm>
            <a:off x="5381191" y="5816694"/>
            <a:ext cx="927100" cy="831850"/>
            <a:chOff x="5074915" y="463506"/>
            <a:chExt cx="927100" cy="831850"/>
          </a:xfrm>
        </p:grpSpPr>
        <p:sp>
          <p:nvSpPr>
            <p:cNvPr id="28" name="Oval 2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9" name="TextBox 28"/>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Picture Objects </a:t>
              </a:r>
              <a:endParaRPr lang="en-US" sz="1400" dirty="0">
                <a:latin typeface="+mn-lt"/>
                <a:ea typeface="ＭＳ Ｐゴシック" charset="-128"/>
                <a:cs typeface="ＭＳ Ｐゴシック" charset="-128"/>
              </a:endParaRPr>
            </a:p>
          </p:txBody>
        </p:sp>
      </p:grpSp>
      <p:grpSp>
        <p:nvGrpSpPr>
          <p:cNvPr id="30" name="Group 29"/>
          <p:cNvGrpSpPr/>
          <p:nvPr/>
        </p:nvGrpSpPr>
        <p:grpSpPr>
          <a:xfrm>
            <a:off x="2255106" y="480576"/>
            <a:ext cx="927100" cy="831850"/>
            <a:chOff x="5074915" y="463506"/>
            <a:chExt cx="927100" cy="831850"/>
          </a:xfrm>
        </p:grpSpPr>
        <p:sp>
          <p:nvSpPr>
            <p:cNvPr id="31" name="Oval 30"/>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2" name="TextBox 31"/>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Tongues</a:t>
              </a:r>
            </a:p>
            <a:p>
              <a:pPr algn="ctr">
                <a:defRPr/>
              </a:pPr>
              <a:r>
                <a:rPr lang="en-US" sz="1400" dirty="0" smtClean="0">
                  <a:latin typeface="+mn-lt"/>
                  <a:ea typeface="ＭＳ Ｐゴシック" charset="-128"/>
                  <a:cs typeface="ＭＳ Ｐゴシック" charset="-128"/>
                </a:rPr>
                <a:t>Vision </a:t>
              </a:r>
              <a:endParaRPr lang="en-US" sz="1400" dirty="0">
                <a:latin typeface="+mn-lt"/>
                <a:ea typeface="ＭＳ Ｐゴシック" charset="-128"/>
                <a:cs typeface="ＭＳ Ｐゴシック" charset="-128"/>
              </a:endParaRPr>
            </a:p>
          </p:txBody>
        </p:sp>
      </p:grpSp>
      <p:grpSp>
        <p:nvGrpSpPr>
          <p:cNvPr id="33" name="Group 32"/>
          <p:cNvGrpSpPr/>
          <p:nvPr/>
        </p:nvGrpSpPr>
        <p:grpSpPr>
          <a:xfrm>
            <a:off x="572603" y="4668024"/>
            <a:ext cx="1905411" cy="633112"/>
            <a:chOff x="3301192" y="2191893"/>
            <a:chExt cx="1905411" cy="633112"/>
          </a:xfrm>
        </p:grpSpPr>
        <p:sp>
          <p:nvSpPr>
            <p:cNvPr id="34"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5" name="TextBox 34"/>
            <p:cNvSpPr txBox="1"/>
            <p:nvPr/>
          </p:nvSpPr>
          <p:spPr>
            <a:xfrm>
              <a:off x="3301193" y="2221083"/>
              <a:ext cx="1905410" cy="49244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Eyes of Spirit Activation</a:t>
              </a:r>
              <a:endParaRPr lang="en-US" sz="1600" dirty="0">
                <a:latin typeface="+mn-lt"/>
                <a:ea typeface="ＭＳ Ｐゴシック" charset="-128"/>
                <a:cs typeface="ＭＳ Ｐゴシック" charset="-128"/>
              </a:endParaRPr>
            </a:p>
          </p:txBody>
        </p:sp>
      </p:grpSp>
      <p:grpSp>
        <p:nvGrpSpPr>
          <p:cNvPr id="39" name="Group 38"/>
          <p:cNvGrpSpPr/>
          <p:nvPr/>
        </p:nvGrpSpPr>
        <p:grpSpPr>
          <a:xfrm>
            <a:off x="1202134" y="480576"/>
            <a:ext cx="927100" cy="831850"/>
            <a:chOff x="5074915" y="463506"/>
            <a:chExt cx="927100" cy="831850"/>
          </a:xfrm>
        </p:grpSpPr>
        <p:sp>
          <p:nvSpPr>
            <p:cNvPr id="40" name="Oval 39"/>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TextBox 40"/>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Tongues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3 ways </a:t>
              </a:r>
              <a:endParaRPr lang="en-US" sz="1400" dirty="0">
                <a:latin typeface="+mn-lt"/>
                <a:ea typeface="ＭＳ Ｐゴシック" charset="-128"/>
                <a:cs typeface="ＭＳ Ｐゴシック" charset="-128"/>
              </a:endParaRPr>
            </a:p>
          </p:txBody>
        </p:sp>
      </p:grpSp>
      <p:grpSp>
        <p:nvGrpSpPr>
          <p:cNvPr id="42" name="Group 41"/>
          <p:cNvGrpSpPr/>
          <p:nvPr/>
        </p:nvGrpSpPr>
        <p:grpSpPr>
          <a:xfrm>
            <a:off x="247250" y="480576"/>
            <a:ext cx="927100" cy="831850"/>
            <a:chOff x="5074915" y="463506"/>
            <a:chExt cx="927100" cy="831850"/>
          </a:xfrm>
        </p:grpSpPr>
        <p:sp>
          <p:nvSpPr>
            <p:cNvPr id="43" name="Oval 42"/>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TextBox 43"/>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Tongues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Word </a:t>
              </a:r>
              <a:endParaRPr lang="en-US" sz="1400" dirty="0">
                <a:latin typeface="+mn-lt"/>
                <a:ea typeface="ＭＳ Ｐゴシック" charset="-128"/>
                <a:cs typeface="ＭＳ Ｐゴシック" charset="-128"/>
              </a:endParaRPr>
            </a:p>
          </p:txBody>
        </p:sp>
      </p:grpSp>
      <p:grpSp>
        <p:nvGrpSpPr>
          <p:cNvPr id="45" name="Group 44"/>
          <p:cNvGrpSpPr/>
          <p:nvPr/>
        </p:nvGrpSpPr>
        <p:grpSpPr>
          <a:xfrm>
            <a:off x="6481646" y="5816694"/>
            <a:ext cx="927100" cy="831850"/>
            <a:chOff x="5074915" y="463506"/>
            <a:chExt cx="927100" cy="831850"/>
          </a:xfrm>
        </p:grpSpPr>
        <p:sp>
          <p:nvSpPr>
            <p:cNvPr id="46" name="Oval 45"/>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7" name="TextBox 46"/>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Picture</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Word </a:t>
              </a:r>
              <a:endParaRPr lang="en-US" sz="1400" dirty="0">
                <a:latin typeface="+mn-lt"/>
                <a:ea typeface="ＭＳ Ｐゴシック" charset="-128"/>
                <a:cs typeface="ＭＳ Ｐゴシック" charset="-128"/>
              </a:endParaRPr>
            </a:p>
          </p:txBody>
        </p:sp>
      </p:grpSp>
      <p:grpSp>
        <p:nvGrpSpPr>
          <p:cNvPr id="48" name="Group 47"/>
          <p:cNvGrpSpPr/>
          <p:nvPr/>
        </p:nvGrpSpPr>
        <p:grpSpPr>
          <a:xfrm>
            <a:off x="7581299" y="5816694"/>
            <a:ext cx="927100" cy="831850"/>
            <a:chOff x="5074915" y="463506"/>
            <a:chExt cx="927100" cy="831850"/>
          </a:xfrm>
        </p:grpSpPr>
        <p:sp>
          <p:nvSpPr>
            <p:cNvPr id="49" name="Oval 48"/>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0" name="TextBox 49"/>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Picture</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Doorways </a:t>
              </a:r>
              <a:endParaRPr lang="en-US" sz="1400" dirty="0">
                <a:latin typeface="+mn-lt"/>
                <a:ea typeface="ＭＳ Ｐゴシック" charset="-128"/>
                <a:cs typeface="ＭＳ Ｐゴシック" charset="-128"/>
              </a:endParaRPr>
            </a:p>
          </p:txBody>
        </p:sp>
      </p:grpSp>
      <p:grpSp>
        <p:nvGrpSpPr>
          <p:cNvPr id="51" name="Group 50"/>
          <p:cNvGrpSpPr/>
          <p:nvPr/>
        </p:nvGrpSpPr>
        <p:grpSpPr>
          <a:xfrm>
            <a:off x="6176194" y="4873101"/>
            <a:ext cx="1905411" cy="633112"/>
            <a:chOff x="3301192" y="2191893"/>
            <a:chExt cx="1905411" cy="633112"/>
          </a:xfrm>
        </p:grpSpPr>
        <p:sp>
          <p:nvSpPr>
            <p:cNvPr id="52"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53" name="TextBox 52"/>
            <p:cNvSpPr txBox="1"/>
            <p:nvPr/>
          </p:nvSpPr>
          <p:spPr>
            <a:xfrm>
              <a:off x="3301193" y="2221083"/>
              <a:ext cx="1905410" cy="49244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Eyes of heart Activating Imagination</a:t>
              </a:r>
              <a:endParaRPr lang="en-US" sz="1600" dirty="0">
                <a:latin typeface="+mn-lt"/>
                <a:ea typeface="ＭＳ Ｐゴシック" charset="-128"/>
                <a:cs typeface="ＭＳ Ｐゴシック" charset="-128"/>
              </a:endParaRPr>
            </a:p>
          </p:txBody>
        </p:sp>
      </p:grpSp>
      <p:grpSp>
        <p:nvGrpSpPr>
          <p:cNvPr id="54" name="Group 53"/>
          <p:cNvGrpSpPr/>
          <p:nvPr/>
        </p:nvGrpSpPr>
        <p:grpSpPr>
          <a:xfrm>
            <a:off x="275034" y="5816694"/>
            <a:ext cx="927100" cy="831850"/>
            <a:chOff x="5074915" y="463506"/>
            <a:chExt cx="927100" cy="831850"/>
          </a:xfrm>
        </p:grpSpPr>
        <p:sp>
          <p:nvSpPr>
            <p:cNvPr id="55" name="Oval 54"/>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6" name="TextBox 55"/>
            <p:cNvSpPr txBox="1"/>
            <p:nvPr/>
          </p:nvSpPr>
          <p:spPr>
            <a:xfrm>
              <a:off x="5074915" y="654434"/>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Black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Veil  </a:t>
              </a:r>
              <a:endParaRPr lang="en-US" sz="1400" dirty="0">
                <a:latin typeface="+mn-lt"/>
                <a:ea typeface="ＭＳ Ｐゴシック" charset="-128"/>
                <a:cs typeface="ＭＳ Ｐゴシック" charset="-128"/>
              </a:endParaRPr>
            </a:p>
          </p:txBody>
        </p:sp>
      </p:grpSp>
      <p:grpSp>
        <p:nvGrpSpPr>
          <p:cNvPr id="57" name="Group 56"/>
          <p:cNvGrpSpPr/>
          <p:nvPr/>
        </p:nvGrpSpPr>
        <p:grpSpPr>
          <a:xfrm>
            <a:off x="1521442" y="5816694"/>
            <a:ext cx="927100" cy="831850"/>
            <a:chOff x="5111189" y="463506"/>
            <a:chExt cx="927100" cy="831850"/>
          </a:xfrm>
        </p:grpSpPr>
        <p:sp>
          <p:nvSpPr>
            <p:cNvPr id="58" name="Oval 5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9" name="TextBox 58"/>
            <p:cNvSpPr txBox="1"/>
            <p:nvPr/>
          </p:nvSpPr>
          <p:spPr>
            <a:xfrm>
              <a:off x="5111189" y="596857"/>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Spirit</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perception  </a:t>
              </a:r>
              <a:endParaRPr lang="en-US" sz="1400" dirty="0">
                <a:latin typeface="+mn-lt"/>
                <a:ea typeface="ＭＳ Ｐゴシック" charset="-128"/>
                <a:cs typeface="ＭＳ Ｐゴシック" charset="-128"/>
              </a:endParaRPr>
            </a:p>
          </p:txBody>
        </p:sp>
      </p:grpSp>
      <p:grpSp>
        <p:nvGrpSpPr>
          <p:cNvPr id="60" name="Group 59"/>
          <p:cNvGrpSpPr/>
          <p:nvPr/>
        </p:nvGrpSpPr>
        <p:grpSpPr>
          <a:xfrm>
            <a:off x="2675793" y="5816694"/>
            <a:ext cx="927100" cy="831850"/>
            <a:chOff x="5074915" y="463506"/>
            <a:chExt cx="927100" cy="831850"/>
          </a:xfrm>
        </p:grpSpPr>
        <p:sp>
          <p:nvSpPr>
            <p:cNvPr id="61" name="Oval 60"/>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2" name="TextBox 61"/>
            <p:cNvSpPr txBox="1"/>
            <p:nvPr/>
          </p:nvSpPr>
          <p:spPr>
            <a:xfrm>
              <a:off x="5074915" y="577230"/>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3 levels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 of spirit realm  </a:t>
              </a:r>
              <a:endParaRPr lang="en-US" sz="1400" dirty="0">
                <a:latin typeface="+mn-lt"/>
                <a:ea typeface="ＭＳ Ｐゴシック" charset="-128"/>
                <a:cs typeface="ＭＳ Ｐゴシック" charset="-128"/>
              </a:endParaRPr>
            </a:p>
          </p:txBody>
        </p:sp>
      </p:grpSp>
      <p:sp>
        <p:nvSpPr>
          <p:cNvPr id="65" name="Notched Right Arrow 64"/>
          <p:cNvSpPr/>
          <p:nvPr/>
        </p:nvSpPr>
        <p:spPr>
          <a:xfrm>
            <a:off x="4018208" y="79229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Notched Right Arrow 65"/>
          <p:cNvSpPr/>
          <p:nvPr/>
        </p:nvSpPr>
        <p:spPr>
          <a:xfrm rot="5400000">
            <a:off x="6913922" y="3059962"/>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Notched Right Arrow 66"/>
          <p:cNvSpPr/>
          <p:nvPr/>
        </p:nvSpPr>
        <p:spPr>
          <a:xfrm rot="10800000">
            <a:off x="3935954" y="483561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Notched Right Arrow 67"/>
          <p:cNvSpPr/>
          <p:nvPr/>
        </p:nvSpPr>
        <p:spPr>
          <a:xfrm rot="16200000">
            <a:off x="843152" y="325398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Oval 68"/>
          <p:cNvSpPr/>
          <p:nvPr/>
        </p:nvSpPr>
        <p:spPr>
          <a:xfrm>
            <a:off x="2978868" y="2157477"/>
            <a:ext cx="2602460" cy="2204864"/>
          </a:xfrm>
          <a:prstGeom prst="ellipse">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lIns="0" tIns="0" rIns="0" bIns="0" anchor="ctr"/>
          <a:lstStyle/>
          <a:p>
            <a:pPr algn="ctr" fontAlgn="auto">
              <a:spcBef>
                <a:spcPts val="0"/>
              </a:spcBef>
              <a:spcAft>
                <a:spcPts val="0"/>
              </a:spcAft>
            </a:pPr>
            <a:r>
              <a:rPr lang="en-GB" sz="2800" kern="0" dirty="0">
                <a:latin typeface="Calibri"/>
                <a:ea typeface="ＭＳ Ｐゴシック" pitchFamily="-97" charset="-128"/>
                <a:cs typeface="ＭＳ Ｐゴシック" charset="-128"/>
              </a:rPr>
              <a:t>Base Camp</a:t>
            </a:r>
          </a:p>
          <a:p>
            <a:pPr algn="ctr" fontAlgn="auto">
              <a:spcBef>
                <a:spcPts val="0"/>
              </a:spcBef>
              <a:spcAft>
                <a:spcPts val="0"/>
              </a:spcAft>
            </a:pPr>
            <a:r>
              <a:rPr lang="en-GB" sz="2800" kern="0" dirty="0">
                <a:latin typeface="Calibri"/>
                <a:ea typeface="ＭＳ Ｐゴシック" pitchFamily="-97" charset="-128"/>
                <a:cs typeface="ＭＳ Ｐゴシック" charset="-128"/>
              </a:rPr>
              <a:t>Spirit Building</a:t>
            </a:r>
          </a:p>
        </p:txBody>
      </p:sp>
    </p:spTree>
    <p:extLst>
      <p:ext uri="{BB962C8B-B14F-4D97-AF65-F5344CB8AC3E}">
        <p14:creationId xmlns:p14="http://schemas.microsoft.com/office/powerpoint/2010/main" val="357522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0877" y="2221083"/>
              <a:ext cx="1865725" cy="574972"/>
            </a:xfrm>
            <a:prstGeom prst="rect">
              <a:avLst/>
            </a:prstGeom>
            <a:noFill/>
          </p:spPr>
          <p:txBody>
            <a:bodyPr wrap="square" lIns="0" tIns="0" rIns="0" bIns="0">
              <a:spAutoFit/>
            </a:bodyPr>
            <a:lstStyle/>
            <a:p>
              <a:pPr algn="ctr">
                <a:defRPr/>
              </a:pPr>
              <a:r>
                <a:rPr lang="en-US" sz="2800" dirty="0">
                  <a:ea typeface="ＭＳ Ｐゴシック" charset="-128"/>
                  <a:cs typeface="ＭＳ Ｐゴシック" charset="-128"/>
                </a:rPr>
                <a:t>Eyes of </a:t>
              </a:r>
              <a:r>
                <a:rPr lang="en-US" sz="2800" dirty="0" smtClean="0">
                  <a:ea typeface="ＭＳ Ｐゴシック" charset="-128"/>
                  <a:cs typeface="ＭＳ Ｐゴシック" charset="-128"/>
                </a:rPr>
                <a:t>spirit Activating</a:t>
              </a:r>
              <a:br>
                <a:rPr lang="en-US" sz="2800" dirty="0" smtClean="0">
                  <a:ea typeface="ＭＳ Ｐゴシック" charset="-128"/>
                  <a:cs typeface="ＭＳ Ｐゴシック" charset="-128"/>
                </a:rPr>
              </a:br>
              <a:r>
                <a:rPr lang="en-US" sz="2800" dirty="0" smtClean="0">
                  <a:ea typeface="ＭＳ Ｐゴシック" charset="-128"/>
                  <a:cs typeface="ＭＳ Ｐゴシック" charset="-128"/>
                </a:rPr>
                <a:t>Black Veil</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686373"/>
              <a:ext cx="927100" cy="488362"/>
            </a:xfrm>
            <a:prstGeom prst="rect">
              <a:avLst/>
            </a:prstGeom>
            <a:noFill/>
          </p:spPr>
          <p:txBody>
            <a:bodyPr lIns="0" tIns="0" rIns="0" bIns="0">
              <a:spAutoFit/>
            </a:bodyPr>
            <a:lstStyle/>
            <a:p>
              <a:pPr algn="ctr">
                <a:defRPr/>
              </a:pPr>
              <a:r>
                <a:rPr lang="en-US" sz="2000" dirty="0" smtClean="0">
                  <a:ea typeface="ＭＳ Ｐゴシック" charset="-128"/>
                  <a:cs typeface="ＭＳ Ｐゴシック" charset="-128"/>
                </a:rPr>
                <a:t>3 levels of spirit realm </a:t>
              </a:r>
              <a:endParaRPr lang="en-US" sz="2000" dirty="0">
                <a:ea typeface="ＭＳ Ｐゴシック" charset="-128"/>
                <a:cs typeface="ＭＳ Ｐゴシック" charset="-128"/>
              </a:endParaRPr>
            </a:p>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4611" y="1495614"/>
            <a:ext cx="1676297" cy="738664"/>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Torn</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Veil</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720452" y="1476541"/>
            <a:ext cx="1410964" cy="707886"/>
          </a:xfrm>
          <a:prstGeom prst="rect">
            <a:avLst/>
          </a:prstGeom>
        </p:spPr>
        <p:txBody>
          <a:bodyPr wrap="none">
            <a:spAutoFit/>
          </a:bodyPr>
          <a:lstStyle/>
          <a:p>
            <a:pPr algn="ctr">
              <a:defRPr/>
            </a:pPr>
            <a:r>
              <a:rPr lang="en-US" sz="2000" dirty="0" smtClean="0">
                <a:ea typeface="ＭＳ Ｐゴシック" charset="-128"/>
                <a:cs typeface="ＭＳ Ｐゴシック" charset="-128"/>
              </a:rPr>
              <a:t>Spiritual</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Perception</a:t>
            </a:r>
            <a:endParaRPr lang="en-US" sz="2000" dirty="0">
              <a:ea typeface="ＭＳ Ｐゴシック" charset="-128"/>
              <a:cs typeface="ＭＳ Ｐゴシック" charset="-128"/>
            </a:endParaRPr>
          </a:p>
        </p:txBody>
      </p:sp>
    </p:spTree>
    <p:extLst>
      <p:ext uri="{BB962C8B-B14F-4D97-AF65-F5344CB8AC3E}">
        <p14:creationId xmlns:p14="http://schemas.microsoft.com/office/powerpoint/2010/main" val="771484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Matthew </a:t>
            </a:r>
            <a:r>
              <a:rPr lang="en-GB" sz="4400" dirty="0"/>
              <a:t>5:16 Let your light shine before men in such a way that they may see your </a:t>
            </a:r>
            <a:r>
              <a:rPr lang="en-GB" sz="4400" dirty="0">
                <a:solidFill>
                  <a:srgbClr val="FFFF00"/>
                </a:solidFill>
              </a:rPr>
              <a:t>good works</a:t>
            </a:r>
            <a:r>
              <a:rPr lang="en-GB" sz="4400" dirty="0"/>
              <a:t>, and glorify your Father who is in </a:t>
            </a:r>
            <a:r>
              <a:rPr lang="en-GB" sz="4400" dirty="0" smtClean="0"/>
              <a:t>heaven</a:t>
            </a:r>
          </a:p>
          <a:p>
            <a:r>
              <a:rPr lang="en-GB" sz="4400" dirty="0" smtClean="0"/>
              <a:t>Expressing who we were created to be brings glory to God as we reveal Him in and through and around our lives </a:t>
            </a:r>
            <a:endParaRPr lang="en-GB" sz="4400" dirty="0"/>
          </a:p>
        </p:txBody>
      </p:sp>
    </p:spTree>
    <p:extLst>
      <p:ext uri="{BB962C8B-B14F-4D97-AF65-F5344CB8AC3E}">
        <p14:creationId xmlns:p14="http://schemas.microsoft.com/office/powerpoint/2010/main" val="28845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2 </a:t>
            </a:r>
            <a:r>
              <a:rPr lang="en-GB" sz="4400" dirty="0"/>
              <a:t>Timothy </a:t>
            </a:r>
            <a:r>
              <a:rPr lang="en-GB" sz="4400" dirty="0" smtClean="0"/>
              <a:t>3:16-17 All </a:t>
            </a:r>
            <a:r>
              <a:rPr lang="en-GB" sz="4400" dirty="0"/>
              <a:t>Scripture is inspired by God and profitable for teaching, for reproof, for correction, for training in righteousness; so that the man of God may be adequate, </a:t>
            </a:r>
            <a:r>
              <a:rPr lang="en-GB" sz="4400" dirty="0">
                <a:solidFill>
                  <a:srgbClr val="FFFF00"/>
                </a:solidFill>
              </a:rPr>
              <a:t>equipped for every good </a:t>
            </a:r>
            <a:r>
              <a:rPr lang="en-GB" sz="4400" dirty="0" smtClean="0">
                <a:solidFill>
                  <a:srgbClr val="FFFF00"/>
                </a:solidFill>
              </a:rPr>
              <a:t>work</a:t>
            </a:r>
          </a:p>
          <a:p>
            <a:r>
              <a:rPr lang="en-GB" sz="4400" dirty="0" smtClean="0"/>
              <a:t>God has given us His written and living word to equip us</a:t>
            </a:r>
            <a:endParaRPr lang="en-GB" sz="4400" dirty="0"/>
          </a:p>
        </p:txBody>
      </p:sp>
    </p:spTree>
    <p:extLst>
      <p:ext uri="{BB962C8B-B14F-4D97-AF65-F5344CB8AC3E}">
        <p14:creationId xmlns:p14="http://schemas.microsoft.com/office/powerpoint/2010/main" val="145652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t>Ps </a:t>
            </a:r>
            <a:r>
              <a:rPr lang="en-GB" sz="4400" dirty="0"/>
              <a:t>139 v23 Search me, O God, and know my </a:t>
            </a:r>
            <a:r>
              <a:rPr lang="en-GB" sz="4400" dirty="0" smtClean="0"/>
              <a:t>heart; Try </a:t>
            </a:r>
            <a:r>
              <a:rPr lang="en-GB" sz="4400" dirty="0"/>
              <a:t>me and know my anxious </a:t>
            </a:r>
            <a:r>
              <a:rPr lang="en-GB" sz="4400" dirty="0" smtClean="0"/>
              <a:t>thoughts; 24 </a:t>
            </a:r>
            <a:r>
              <a:rPr lang="en-GB" sz="4400" dirty="0"/>
              <a:t>And see if there be any hurtful way in </a:t>
            </a:r>
            <a:r>
              <a:rPr lang="en-GB" sz="4400" dirty="0" smtClean="0"/>
              <a:t>me, And </a:t>
            </a:r>
            <a:r>
              <a:rPr lang="en-GB" sz="4400" dirty="0"/>
              <a:t>lead me in </a:t>
            </a:r>
            <a:r>
              <a:rPr lang="en-GB" sz="4400" dirty="0">
                <a:solidFill>
                  <a:srgbClr val="FFFF00"/>
                </a:solidFill>
              </a:rPr>
              <a:t>the everlasting way</a:t>
            </a:r>
            <a:r>
              <a:rPr lang="en-GB" sz="4400" dirty="0" smtClean="0"/>
              <a:t>.</a:t>
            </a:r>
          </a:p>
          <a:p>
            <a:pPr>
              <a:lnSpc>
                <a:spcPct val="110000"/>
              </a:lnSpc>
              <a:spcBef>
                <a:spcPts val="600"/>
              </a:spcBef>
            </a:pPr>
            <a:r>
              <a:rPr lang="en-GB" sz="4400" dirty="0" smtClean="0"/>
              <a:t>Transformation </a:t>
            </a:r>
            <a:r>
              <a:rPr lang="en-GB" sz="4400" dirty="0" smtClean="0"/>
              <a:t>is being </a:t>
            </a:r>
            <a:r>
              <a:rPr lang="en-GB" sz="4400" dirty="0" smtClean="0"/>
              <a:t>conformed to His image of me </a:t>
            </a:r>
            <a:r>
              <a:rPr lang="en-GB" sz="4400" dirty="0" smtClean="0"/>
              <a:t>that will </a:t>
            </a:r>
            <a:r>
              <a:rPr lang="en-GB" sz="4400" dirty="0" smtClean="0"/>
              <a:t>bring me to my everlasting way or destiny and destination</a:t>
            </a:r>
            <a:endParaRPr lang="en-GB" sz="4400" dirty="0"/>
          </a:p>
        </p:txBody>
      </p:sp>
    </p:spTree>
    <p:extLst>
      <p:ext uri="{BB962C8B-B14F-4D97-AF65-F5344CB8AC3E}">
        <p14:creationId xmlns:p14="http://schemas.microsoft.com/office/powerpoint/2010/main" val="169862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Philippians </a:t>
            </a:r>
            <a:r>
              <a:rPr lang="en-GB" sz="4400" dirty="0"/>
              <a:t>1:6 For I am confident of this very thing, that He who </a:t>
            </a:r>
            <a:r>
              <a:rPr lang="en-GB" sz="4400" dirty="0">
                <a:solidFill>
                  <a:srgbClr val="FFFF00"/>
                </a:solidFill>
              </a:rPr>
              <a:t>began a good work in you will perfect </a:t>
            </a:r>
            <a:r>
              <a:rPr lang="en-GB" sz="4400" dirty="0"/>
              <a:t>it until the day of Christ Jesus</a:t>
            </a:r>
            <a:r>
              <a:rPr lang="en-GB" sz="4400" dirty="0" smtClean="0"/>
              <a:t>.</a:t>
            </a:r>
            <a:endParaRPr lang="en-GB" sz="4400" dirty="0"/>
          </a:p>
          <a:p>
            <a:r>
              <a:rPr lang="en-GB" sz="4400" dirty="0"/>
              <a:t>2 Timothy 2:21 Therefore, if anyone cleanses himself from these things, he will be a </a:t>
            </a:r>
            <a:r>
              <a:rPr lang="en-GB" sz="4400" dirty="0">
                <a:solidFill>
                  <a:srgbClr val="FFFF00"/>
                </a:solidFill>
              </a:rPr>
              <a:t>vessel for </a:t>
            </a:r>
            <a:r>
              <a:rPr lang="en-GB" sz="4400" dirty="0" smtClean="0">
                <a:solidFill>
                  <a:srgbClr val="FFFF00"/>
                </a:solidFill>
              </a:rPr>
              <a:t>honour</a:t>
            </a:r>
            <a:r>
              <a:rPr lang="en-GB" sz="4400" dirty="0" smtClean="0"/>
              <a:t>, </a:t>
            </a:r>
            <a:r>
              <a:rPr lang="en-GB" sz="4400" dirty="0"/>
              <a:t>sanctified, useful to the Master, prepared for every </a:t>
            </a:r>
            <a:r>
              <a:rPr lang="en-GB" sz="4400" dirty="0">
                <a:solidFill>
                  <a:srgbClr val="FFFF00"/>
                </a:solidFill>
              </a:rPr>
              <a:t>good work</a:t>
            </a:r>
            <a:r>
              <a:rPr lang="en-GB" sz="4400" dirty="0" smtClean="0"/>
              <a:t>.</a:t>
            </a:r>
            <a:endParaRPr lang="en-GB" sz="4400" dirty="0"/>
          </a:p>
        </p:txBody>
      </p:sp>
    </p:spTree>
    <p:extLst>
      <p:ext uri="{BB962C8B-B14F-4D97-AF65-F5344CB8AC3E}">
        <p14:creationId xmlns:p14="http://schemas.microsoft.com/office/powerpoint/2010/main" val="24515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Colossians </a:t>
            </a:r>
            <a:r>
              <a:rPr lang="en-GB" sz="4400" dirty="0"/>
              <a:t>1:10 so that you will walk in a manner worthy of the Lord, to please Him in all respects, bearing fruit in every </a:t>
            </a:r>
            <a:r>
              <a:rPr lang="en-GB" sz="4400" dirty="0">
                <a:solidFill>
                  <a:srgbClr val="FFFF00"/>
                </a:solidFill>
              </a:rPr>
              <a:t>good work</a:t>
            </a:r>
            <a:r>
              <a:rPr lang="en-GB" sz="4400" dirty="0"/>
              <a:t> and </a:t>
            </a:r>
            <a:r>
              <a:rPr lang="en-GB" sz="4400" dirty="0">
                <a:solidFill>
                  <a:srgbClr val="FFFF00"/>
                </a:solidFill>
              </a:rPr>
              <a:t>increasing in the knowledge of God</a:t>
            </a:r>
            <a:r>
              <a:rPr lang="en-GB" sz="4400" dirty="0" smtClean="0"/>
              <a:t>;</a:t>
            </a:r>
            <a:endParaRPr lang="en-GB" sz="4400" dirty="0"/>
          </a:p>
          <a:p>
            <a:r>
              <a:rPr lang="en-GB" sz="4400" dirty="0" smtClean="0"/>
              <a:t>Philippians </a:t>
            </a:r>
            <a:r>
              <a:rPr lang="en-GB" sz="4400" dirty="0"/>
              <a:t>2:13 for it is God who is at work in you, both to will and to work for His good pleasure.</a:t>
            </a:r>
          </a:p>
          <a:p>
            <a:endParaRPr lang="en-GB" sz="4400" dirty="0"/>
          </a:p>
        </p:txBody>
      </p:sp>
    </p:spTree>
    <p:extLst>
      <p:ext uri="{BB962C8B-B14F-4D97-AF65-F5344CB8AC3E}">
        <p14:creationId xmlns:p14="http://schemas.microsoft.com/office/powerpoint/2010/main" val="52690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John 14:21 He who has My commandments and keeps them is the one </a:t>
            </a:r>
            <a:r>
              <a:rPr lang="en-GB" sz="4400" dirty="0">
                <a:solidFill>
                  <a:srgbClr val="FFFF00"/>
                </a:solidFill>
              </a:rPr>
              <a:t>who loves Me</a:t>
            </a:r>
            <a:r>
              <a:rPr lang="en-GB" sz="4400" dirty="0"/>
              <a:t>; and he who loves Me will </a:t>
            </a:r>
            <a:r>
              <a:rPr lang="en-GB" sz="4400" dirty="0">
                <a:solidFill>
                  <a:srgbClr val="FFFF00"/>
                </a:solidFill>
              </a:rPr>
              <a:t>be loved by My Father</a:t>
            </a:r>
            <a:r>
              <a:rPr lang="en-GB" sz="4400" dirty="0"/>
              <a:t>, and </a:t>
            </a:r>
            <a:r>
              <a:rPr lang="en-GB" sz="4400" dirty="0">
                <a:solidFill>
                  <a:srgbClr val="FFFF00"/>
                </a:solidFill>
              </a:rPr>
              <a:t>I will love him</a:t>
            </a:r>
            <a:r>
              <a:rPr lang="en-GB" sz="4400" dirty="0"/>
              <a:t> and will disclose Myself to him.” </a:t>
            </a:r>
            <a:endParaRPr lang="en-GB" sz="4400" dirty="0" smtClean="0"/>
          </a:p>
          <a:p>
            <a:r>
              <a:rPr lang="en-GB" sz="4400" dirty="0" smtClean="0"/>
              <a:t>John 14:23 </a:t>
            </a:r>
            <a:r>
              <a:rPr lang="en-GB" sz="4400" dirty="0"/>
              <a:t>Jesus answered and said to him, “If </a:t>
            </a:r>
            <a:r>
              <a:rPr lang="en-GB" sz="4400" dirty="0">
                <a:solidFill>
                  <a:srgbClr val="FFFF00"/>
                </a:solidFill>
              </a:rPr>
              <a:t>anyone loves Me</a:t>
            </a:r>
            <a:r>
              <a:rPr lang="en-GB" sz="4400" dirty="0"/>
              <a:t>, he will </a:t>
            </a:r>
            <a:r>
              <a:rPr lang="en-GB" sz="4400" dirty="0">
                <a:solidFill>
                  <a:srgbClr val="FFFF00"/>
                </a:solidFill>
              </a:rPr>
              <a:t>keep My word</a:t>
            </a:r>
            <a:r>
              <a:rPr lang="en-GB" sz="4400" dirty="0"/>
              <a:t>; and My Father will love him, and We will come to him and </a:t>
            </a:r>
            <a:r>
              <a:rPr lang="en-GB" sz="4400" dirty="0">
                <a:solidFill>
                  <a:srgbClr val="FFFF00"/>
                </a:solidFill>
              </a:rPr>
              <a:t>make Our </a:t>
            </a:r>
            <a:r>
              <a:rPr lang="en-GB" sz="4400" dirty="0" smtClean="0">
                <a:solidFill>
                  <a:srgbClr val="FFFF00"/>
                </a:solidFill>
              </a:rPr>
              <a:t>home </a:t>
            </a:r>
            <a:r>
              <a:rPr lang="en-GB" sz="4400" dirty="0">
                <a:solidFill>
                  <a:srgbClr val="FFFF00"/>
                </a:solidFill>
              </a:rPr>
              <a:t>with him</a:t>
            </a:r>
            <a:r>
              <a:rPr lang="en-GB" sz="4400" dirty="0" smtClean="0"/>
              <a:t>. </a:t>
            </a:r>
            <a:endParaRPr lang="en-GB" sz="4400" dirty="0"/>
          </a:p>
        </p:txBody>
      </p:sp>
    </p:spTree>
    <p:extLst>
      <p:ext uri="{BB962C8B-B14F-4D97-AF65-F5344CB8AC3E}">
        <p14:creationId xmlns:p14="http://schemas.microsoft.com/office/powerpoint/2010/main" val="5074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The way to know that we love </a:t>
            </a:r>
            <a:r>
              <a:rPr lang="en-GB" sz="4400" dirty="0" smtClean="0"/>
              <a:t>God </a:t>
            </a:r>
            <a:r>
              <a:rPr lang="en-GB" sz="4400" dirty="0"/>
              <a:t>is that we </a:t>
            </a:r>
            <a:r>
              <a:rPr lang="en-GB" sz="4400" dirty="0" smtClean="0"/>
              <a:t>align ourselves with His thoughts, words and will </a:t>
            </a:r>
            <a:r>
              <a:rPr lang="en-GB" sz="4400" dirty="0" smtClean="0"/>
              <a:t>of our </a:t>
            </a:r>
            <a:r>
              <a:rPr lang="en-GB" sz="4400" dirty="0" smtClean="0"/>
              <a:t>eternal destiny</a:t>
            </a:r>
          </a:p>
          <a:p>
            <a:r>
              <a:rPr lang="en-GB" sz="4400" dirty="0" smtClean="0"/>
              <a:t>We are in relationship with the living word</a:t>
            </a:r>
          </a:p>
          <a:p>
            <a:r>
              <a:rPr lang="en-GB" sz="4400" dirty="0" smtClean="0"/>
              <a:t>This is not external code of practice (law) but an internal love relationship</a:t>
            </a:r>
          </a:p>
          <a:p>
            <a:endParaRPr lang="en-GB" sz="4400" dirty="0"/>
          </a:p>
        </p:txBody>
      </p:sp>
    </p:spTree>
    <p:extLst>
      <p:ext uri="{BB962C8B-B14F-4D97-AF65-F5344CB8AC3E}">
        <p14:creationId xmlns:p14="http://schemas.microsoft.com/office/powerpoint/2010/main" val="279875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a:t>
            </a:r>
            <a:r>
              <a:rPr lang="en-GB" smtClean="0">
                <a:effectLst>
                  <a:outerShdw blurRad="38100" dist="38100" dir="2700000" algn="tl">
                    <a:srgbClr val="000000"/>
                  </a:outerShdw>
                </a:effectLst>
              </a:rPr>
              <a:t>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Love = </a:t>
            </a:r>
            <a:r>
              <a:rPr lang="en-GB" sz="4800" dirty="0" smtClean="0"/>
              <a:t>obedience</a:t>
            </a:r>
            <a:endParaRPr lang="en-GB" sz="4800" dirty="0"/>
          </a:p>
          <a:p>
            <a:r>
              <a:rPr lang="en-GB" sz="4800" dirty="0"/>
              <a:t>Denying path of self </a:t>
            </a:r>
            <a:r>
              <a:rPr lang="en-GB" sz="4800" dirty="0" smtClean="0"/>
              <a:t>knowledge of </a:t>
            </a:r>
            <a:r>
              <a:rPr lang="en-GB" sz="4800" dirty="0"/>
              <a:t>good and </a:t>
            </a:r>
            <a:r>
              <a:rPr lang="en-GB" sz="4800" dirty="0" smtClean="0"/>
              <a:t>evil, to </a:t>
            </a:r>
            <a:r>
              <a:rPr lang="en-GB" sz="4800" dirty="0"/>
              <a:t>follow the true ancient </a:t>
            </a:r>
            <a:r>
              <a:rPr lang="en-GB" sz="4800" dirty="0" smtClean="0"/>
              <a:t>path the </a:t>
            </a:r>
            <a:r>
              <a:rPr lang="en-GB" sz="4800" dirty="0"/>
              <a:t>eternal path revealed in God's heart and agreed by my spirit before foundation of the world. </a:t>
            </a:r>
          </a:p>
        </p:txBody>
      </p:sp>
    </p:spTree>
    <p:extLst>
      <p:ext uri="{BB962C8B-B14F-4D97-AF65-F5344CB8AC3E}">
        <p14:creationId xmlns:p14="http://schemas.microsoft.com/office/powerpoint/2010/main" val="98207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343290" y="343355"/>
            <a:ext cx="2206974" cy="989249"/>
            <a:chOff x="3301192" y="2191893"/>
            <a:chExt cx="1905410" cy="633112"/>
          </a:xfrm>
        </p:grpSpPr>
        <p:sp>
          <p:nvSpPr>
            <p:cNvPr id="8"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9" name="TextBox 8"/>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smtClean="0">
                  <a:solidFill>
                    <a:prstClr val="black"/>
                  </a:solidFill>
                  <a:latin typeface="Calibri"/>
                  <a:ea typeface="ＭＳ Ｐゴシック" charset="-128"/>
                  <a:cs typeface="ＭＳ Ｐゴシック" charset="-128"/>
                </a:rPr>
                <a:t>First Love</a:t>
              </a:r>
              <a:endParaRPr lang="en-US" sz="2800" dirty="0">
                <a:solidFill>
                  <a:prstClr val="black"/>
                </a:solidFill>
                <a:latin typeface="Calibri"/>
                <a:ea typeface="ＭＳ Ｐゴシック" charset="-128"/>
                <a:cs typeface="ＭＳ Ｐゴシック" charset="-128"/>
              </a:endParaRPr>
            </a:p>
          </p:txBody>
        </p:sp>
      </p:grpSp>
      <p:grpSp>
        <p:nvGrpSpPr>
          <p:cNvPr id="10" name="Group 9"/>
          <p:cNvGrpSpPr/>
          <p:nvPr/>
        </p:nvGrpSpPr>
        <p:grpSpPr>
          <a:xfrm>
            <a:off x="389642" y="5066681"/>
            <a:ext cx="2374433" cy="989327"/>
            <a:chOff x="3301192" y="2191893"/>
            <a:chExt cx="1905410" cy="633112"/>
          </a:xfrm>
        </p:grpSpPr>
        <p:sp>
          <p:nvSpPr>
            <p:cNvPr id="11"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2" name="TextBox 11"/>
            <p:cNvSpPr txBox="1"/>
            <p:nvPr/>
          </p:nvSpPr>
          <p:spPr>
            <a:xfrm>
              <a:off x="3301192" y="2234127"/>
              <a:ext cx="1865725" cy="472702"/>
            </a:xfrm>
            <a:prstGeom prst="rect">
              <a:avLst/>
            </a:prstGeom>
            <a:noFill/>
          </p:spPr>
          <p:txBody>
            <a:bodyPr wrap="square" lIns="0" tIns="0" rIns="0" bIns="0">
              <a:spAutoFit/>
            </a:bodyPr>
            <a:lstStyle/>
            <a:p>
              <a:pPr algn="ctr">
                <a:defRPr/>
              </a:pPr>
              <a:r>
                <a:rPr lang="en-US" sz="2400" dirty="0" smtClean="0">
                  <a:ea typeface="ＭＳ Ｐゴシック" charset="-128"/>
                  <a:cs typeface="ＭＳ Ｐゴシック" charset="-128"/>
                </a:rPr>
                <a:t>Seat of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Government</a:t>
              </a:r>
              <a:endParaRPr lang="en-US" sz="2400" dirty="0">
                <a:ea typeface="ＭＳ Ｐゴシック" charset="-128"/>
                <a:cs typeface="ＭＳ Ｐゴシック" charset="-128"/>
              </a:endParaRPr>
            </a:p>
          </p:txBody>
        </p:sp>
      </p:grpSp>
      <p:sp>
        <p:nvSpPr>
          <p:cNvPr id="14" name="Rektangel 101"/>
          <p:cNvSpPr>
            <a:spLocks noChangeArrowheads="1"/>
          </p:cNvSpPr>
          <p:nvPr/>
        </p:nvSpPr>
        <p:spPr bwMode="auto">
          <a:xfrm>
            <a:off x="6500576" y="2449934"/>
            <a:ext cx="2154485" cy="1044703"/>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da-DK" sz="2400" kern="0" dirty="0" smtClean="0">
                <a:latin typeface="Calibri"/>
                <a:ea typeface="ＭＳ Ｐゴシック" pitchFamily="-97" charset="-128"/>
                <a:cs typeface="ＭＳ Ｐゴシック" charset="-128"/>
              </a:rPr>
              <a:t>River of Life</a:t>
            </a:r>
            <a:endParaRPr lang="da-DK" sz="2400" kern="0" dirty="0">
              <a:latin typeface="Calibri"/>
              <a:ea typeface="ＭＳ Ｐゴシック" pitchFamily="-97" charset="-128"/>
              <a:cs typeface="ＭＳ Ｐゴシック" charset="-128"/>
            </a:endParaRPr>
          </a:p>
        </p:txBody>
      </p:sp>
      <p:grpSp>
        <p:nvGrpSpPr>
          <p:cNvPr id="16" name="Group 15"/>
          <p:cNvGrpSpPr/>
          <p:nvPr/>
        </p:nvGrpSpPr>
        <p:grpSpPr>
          <a:xfrm>
            <a:off x="6370824" y="5016358"/>
            <a:ext cx="2284238" cy="1004171"/>
            <a:chOff x="3301192" y="2191893"/>
            <a:chExt cx="1905411" cy="633112"/>
          </a:xfrm>
        </p:grpSpPr>
        <p:sp>
          <p:nvSpPr>
            <p:cNvPr id="17"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8" name="TextBox 17"/>
            <p:cNvSpPr txBox="1"/>
            <p:nvPr/>
          </p:nvSpPr>
          <p:spPr>
            <a:xfrm>
              <a:off x="3301193" y="2411424"/>
              <a:ext cx="1905410" cy="232857"/>
            </a:xfrm>
            <a:prstGeom prst="rect">
              <a:avLst/>
            </a:prstGeom>
            <a:noFill/>
          </p:spPr>
          <p:txBody>
            <a:bodyPr wrap="square" lIns="0" tIns="0" rIns="0" bIns="0">
              <a:spAutoFit/>
            </a:bodyPr>
            <a:lstStyle/>
            <a:p>
              <a:pPr algn="ctr">
                <a:defRPr/>
              </a:pPr>
              <a:r>
                <a:rPr lang="en-US" sz="2400" dirty="0" smtClean="0">
                  <a:ea typeface="ＭＳ Ｐゴシック" charset="-128"/>
                  <a:cs typeface="ＭＳ Ｐゴシック" charset="-128"/>
                </a:rPr>
                <a:t>Yoke of Jesus</a:t>
              </a:r>
              <a:endParaRPr lang="en-US" sz="2400" dirty="0">
                <a:ea typeface="ＭＳ Ｐゴシック" charset="-128"/>
                <a:cs typeface="ＭＳ Ｐゴシック" charset="-128"/>
              </a:endParaRPr>
            </a:p>
          </p:txBody>
        </p:sp>
      </p:grpSp>
      <p:sp>
        <p:nvSpPr>
          <p:cNvPr id="21" name="Oval 20"/>
          <p:cNvSpPr/>
          <p:nvPr/>
        </p:nvSpPr>
        <p:spPr>
          <a:xfrm>
            <a:off x="3146568" y="2048400"/>
            <a:ext cx="2602460" cy="2204864"/>
          </a:xfrm>
          <a:prstGeom prst="ellipse">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lIns="0" tIns="0" rIns="0" bIns="0" anchor="ctr"/>
          <a:lstStyle/>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First Love</a:t>
            </a:r>
          </a:p>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Engaging our spirit</a:t>
            </a:r>
            <a:endParaRPr lang="en-GB" sz="2800" kern="0" dirty="0">
              <a:solidFill>
                <a:prstClr val="black"/>
              </a:solidFill>
              <a:latin typeface="Calibri"/>
              <a:ea typeface="ＭＳ Ｐゴシック" pitchFamily="-97" charset="-128"/>
              <a:cs typeface="ＭＳ Ｐゴシック" charset="-128"/>
            </a:endParaRPr>
          </a:p>
        </p:txBody>
      </p:sp>
      <p:sp>
        <p:nvSpPr>
          <p:cNvPr id="22" name="TextBox 21"/>
          <p:cNvSpPr txBox="1"/>
          <p:nvPr/>
        </p:nvSpPr>
        <p:spPr>
          <a:xfrm>
            <a:off x="316774" y="1866943"/>
            <a:ext cx="2263936" cy="954107"/>
          </a:xfrm>
          <a:prstGeom prst="rect">
            <a:avLst/>
          </a:prstGeom>
          <a:solidFill>
            <a:srgbClr val="00B0F0"/>
          </a:solidFill>
        </p:spPr>
        <p:txBody>
          <a:bodyPr wrap="square" rtlCol="0">
            <a:spAutoFit/>
          </a:bodyPr>
          <a:lstStyle/>
          <a:p>
            <a:pPr algn="ctr"/>
            <a:r>
              <a:rPr lang="en-GB" sz="2800" dirty="0" smtClean="0">
                <a:solidFill>
                  <a:prstClr val="black"/>
                </a:solidFill>
              </a:rPr>
              <a:t>JOURNEY </a:t>
            </a:r>
            <a:r>
              <a:rPr lang="en-GB" sz="2800" dirty="0" smtClean="0">
                <a:solidFill>
                  <a:prstClr val="black"/>
                </a:solidFill>
                <a:hlinkClick r:id="rId2" action="ppaction://hlinkpres?slideindex=1&amp;slidetitle="/>
              </a:rPr>
              <a:t>MAPS</a:t>
            </a:r>
            <a:endParaRPr lang="en-GB" sz="2800" dirty="0">
              <a:solidFill>
                <a:prstClr val="black"/>
              </a:solidFill>
            </a:endParaRPr>
          </a:p>
        </p:txBody>
      </p:sp>
      <p:sp>
        <p:nvSpPr>
          <p:cNvPr id="24" name="Notched Right Arrow 23"/>
          <p:cNvSpPr/>
          <p:nvPr/>
        </p:nvSpPr>
        <p:spPr>
          <a:xfrm>
            <a:off x="3919764" y="50321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 name="Notched Right Arrow 24"/>
          <p:cNvSpPr/>
          <p:nvPr/>
        </p:nvSpPr>
        <p:spPr>
          <a:xfrm rot="5400000">
            <a:off x="7067116" y="4079398"/>
            <a:ext cx="938032" cy="49278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6" name="Notched Right Arrow 25"/>
          <p:cNvSpPr/>
          <p:nvPr/>
        </p:nvSpPr>
        <p:spPr>
          <a:xfrm rot="10800000">
            <a:off x="4107970" y="522932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7" name="Notched Right Arrow 26"/>
          <p:cNvSpPr/>
          <p:nvPr/>
        </p:nvSpPr>
        <p:spPr>
          <a:xfrm rot="16200000">
            <a:off x="772868" y="350863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9" name="Group 18"/>
          <p:cNvGrpSpPr/>
          <p:nvPr/>
        </p:nvGrpSpPr>
        <p:grpSpPr>
          <a:xfrm>
            <a:off x="507647" y="362323"/>
            <a:ext cx="2206974" cy="989249"/>
            <a:chOff x="3352133" y="2191893"/>
            <a:chExt cx="1905410" cy="633112"/>
          </a:xfrm>
        </p:grpSpPr>
        <p:sp>
          <p:nvSpPr>
            <p:cNvPr id="20" name="Rektangel 101"/>
            <p:cNvSpPr>
              <a:spLocks noChangeArrowheads="1"/>
            </p:cNvSpPr>
            <p:nvPr/>
          </p:nvSpPr>
          <p:spPr bwMode="auto">
            <a:xfrm>
              <a:off x="3352133"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3" name="TextBox 22"/>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a:solidFill>
                    <a:prstClr val="black"/>
                  </a:solidFill>
                  <a:latin typeface="Calibri"/>
                  <a:ea typeface="ＭＳ Ｐゴシック" charset="-128"/>
                  <a:cs typeface="ＭＳ Ｐゴシック" charset="-128"/>
                </a:rPr>
                <a:t>House of </a:t>
              </a:r>
              <a:r>
                <a:rPr lang="en-US" sz="2800" dirty="0" smtClean="0">
                  <a:solidFill>
                    <a:prstClr val="black"/>
                  </a:solidFill>
                  <a:latin typeface="Calibri"/>
                  <a:ea typeface="ＭＳ Ｐゴシック" charset="-128"/>
                  <a:cs typeface="ＭＳ Ｐゴシック" charset="-128"/>
                </a:rPr>
                <a:t>God</a:t>
              </a:r>
              <a:endParaRPr lang="en-US" sz="2800" dirty="0">
                <a:solidFill>
                  <a:prstClr val="black"/>
                </a:solidFill>
                <a:latin typeface="Calibri"/>
                <a:ea typeface="ＭＳ Ｐゴシック" charset="-128"/>
                <a:cs typeface="ＭＳ Ｐゴシック" charset="-128"/>
              </a:endParaRPr>
            </a:p>
          </p:txBody>
        </p:sp>
      </p:grpSp>
      <p:sp>
        <p:nvSpPr>
          <p:cNvPr id="28" name="Notched Right Arrow 27"/>
          <p:cNvSpPr/>
          <p:nvPr/>
        </p:nvSpPr>
        <p:spPr>
          <a:xfrm rot="5400000">
            <a:off x="7144907" y="1644280"/>
            <a:ext cx="696991" cy="407326"/>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35909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My </a:t>
            </a:r>
            <a:r>
              <a:rPr lang="en-GB" sz="4800" dirty="0"/>
              <a:t>heart formed from the genetic record of my parents generations but my spirit formed in the womb of Gods heart. </a:t>
            </a:r>
            <a:endParaRPr lang="en-GB" sz="4800" dirty="0" smtClean="0"/>
          </a:p>
          <a:p>
            <a:r>
              <a:rPr lang="en-GB" sz="4800" dirty="0" smtClean="0"/>
              <a:t>The </a:t>
            </a:r>
            <a:r>
              <a:rPr lang="en-GB" sz="4800" dirty="0"/>
              <a:t>v</a:t>
            </a:r>
            <a:r>
              <a:rPr lang="en-GB" sz="4800" dirty="0" smtClean="0"/>
              <a:t>ast </a:t>
            </a:r>
            <a:r>
              <a:rPr lang="en-GB" sz="4800" dirty="0"/>
              <a:t>some of His thoughts about me </a:t>
            </a:r>
            <a:r>
              <a:rPr lang="en-GB" sz="4800" dirty="0" smtClean="0"/>
              <a:t>are</a:t>
            </a:r>
            <a:r>
              <a:rPr lang="en-GB" sz="4800" dirty="0" smtClean="0"/>
              <a:t> </a:t>
            </a:r>
            <a:r>
              <a:rPr lang="en-GB" sz="4800" dirty="0"/>
              <a:t>written </a:t>
            </a:r>
            <a:r>
              <a:rPr lang="en-GB" sz="4800" dirty="0" smtClean="0"/>
              <a:t>and recorded </a:t>
            </a:r>
            <a:r>
              <a:rPr lang="en-GB" sz="4800" dirty="0"/>
              <a:t>on my scroll of destiny.</a:t>
            </a:r>
          </a:p>
        </p:txBody>
      </p:sp>
    </p:spTree>
    <p:extLst>
      <p:ext uri="{BB962C8B-B14F-4D97-AF65-F5344CB8AC3E}">
        <p14:creationId xmlns:p14="http://schemas.microsoft.com/office/powerpoint/2010/main" val="160421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Mark </a:t>
            </a:r>
            <a:r>
              <a:rPr lang="en-GB" sz="4400" dirty="0"/>
              <a:t>12:33 </a:t>
            </a:r>
            <a:r>
              <a:rPr lang="en-GB" sz="4400" dirty="0" smtClean="0"/>
              <a:t>to </a:t>
            </a:r>
            <a:r>
              <a:rPr lang="en-GB" sz="4400" dirty="0"/>
              <a:t>love Him with all the heart and with all the understanding and with all the strength, and to love one’s </a:t>
            </a:r>
            <a:r>
              <a:rPr lang="en-GB" sz="4400" dirty="0" smtClean="0"/>
              <a:t>neighbour </a:t>
            </a:r>
            <a:r>
              <a:rPr lang="en-GB" sz="4400" dirty="0"/>
              <a:t>as himself, is much more than all burnt offerings and sacrifices</a:t>
            </a:r>
            <a:r>
              <a:rPr lang="en-GB" sz="4400" dirty="0" smtClean="0"/>
              <a:t>.”</a:t>
            </a:r>
          </a:p>
          <a:p>
            <a:r>
              <a:rPr lang="en-GB" sz="4400" dirty="0" smtClean="0"/>
              <a:t>First love loves with all, everything</a:t>
            </a:r>
          </a:p>
          <a:p>
            <a:endParaRPr lang="en-GB" sz="4400" dirty="0"/>
          </a:p>
        </p:txBody>
      </p:sp>
    </p:spTree>
    <p:extLst>
      <p:ext uri="{BB962C8B-B14F-4D97-AF65-F5344CB8AC3E}">
        <p14:creationId xmlns:p14="http://schemas.microsoft.com/office/powerpoint/2010/main" val="25970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t>Hebrews </a:t>
            </a:r>
            <a:r>
              <a:rPr lang="en-GB" sz="4400" dirty="0"/>
              <a:t>13:20-21 Now the God of peace, who brought up from the dead the great Shepherd of the sheep through the </a:t>
            </a:r>
            <a:r>
              <a:rPr lang="en-GB" sz="4400" dirty="0">
                <a:solidFill>
                  <a:srgbClr val="FFFF00"/>
                </a:solidFill>
              </a:rPr>
              <a:t>blood of the eternal covenant</a:t>
            </a:r>
            <a:r>
              <a:rPr lang="en-GB" sz="4400" dirty="0"/>
              <a:t>, even Jesus our Lord, </a:t>
            </a:r>
            <a:r>
              <a:rPr lang="en-GB" sz="4400" dirty="0">
                <a:solidFill>
                  <a:srgbClr val="FFFF00"/>
                </a:solidFill>
              </a:rPr>
              <a:t>equip you in every good thing to do His will</a:t>
            </a:r>
            <a:r>
              <a:rPr lang="en-GB" sz="4400" dirty="0"/>
              <a:t>, working in us that which is pleasing in His sight, through Jesus Christ, to whom be the glory forever and ever. Amen. </a:t>
            </a:r>
            <a:endParaRPr lang="en-GB" sz="4400" dirty="0" smtClean="0"/>
          </a:p>
        </p:txBody>
      </p:sp>
    </p:spTree>
    <p:extLst>
      <p:ext uri="{BB962C8B-B14F-4D97-AF65-F5344CB8AC3E}">
        <p14:creationId xmlns:p14="http://schemas.microsoft.com/office/powerpoint/2010/main" val="29028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First love </a:t>
            </a:r>
            <a:r>
              <a:rPr lang="en-GB" sz="4400" dirty="0" smtClean="0"/>
              <a:t>is </a:t>
            </a:r>
            <a:r>
              <a:rPr lang="en-GB" sz="4400" dirty="0" smtClean="0"/>
              <a:t>eternal</a:t>
            </a:r>
            <a:endParaRPr lang="en-GB" sz="4400" dirty="0" smtClean="0"/>
          </a:p>
          <a:p>
            <a:r>
              <a:rPr lang="en-GB" sz="4400" dirty="0" smtClean="0"/>
              <a:t>God is eternal love</a:t>
            </a:r>
          </a:p>
          <a:p>
            <a:r>
              <a:rPr lang="en-GB" sz="4400" dirty="0"/>
              <a:t>John 17:24 Father, I desire that they also, whom You have given Me, be with Me where I am, so that they may see My glory which You have given Me, for You </a:t>
            </a:r>
            <a:r>
              <a:rPr lang="en-GB" sz="4400" dirty="0">
                <a:solidFill>
                  <a:srgbClr val="FFFF00"/>
                </a:solidFill>
              </a:rPr>
              <a:t>loved Me before the foundation of the world</a:t>
            </a:r>
            <a:r>
              <a:rPr lang="en-GB" sz="4400" dirty="0"/>
              <a:t>.</a:t>
            </a:r>
          </a:p>
        </p:txBody>
      </p:sp>
    </p:spTree>
    <p:extLst>
      <p:ext uri="{BB962C8B-B14F-4D97-AF65-F5344CB8AC3E}">
        <p14:creationId xmlns:p14="http://schemas.microsoft.com/office/powerpoint/2010/main" val="7271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err="1" smtClean="0"/>
              <a:t>Eph</a:t>
            </a:r>
            <a:r>
              <a:rPr lang="en-GB" sz="4400" dirty="0"/>
              <a:t> 1:4 just as He </a:t>
            </a:r>
            <a:r>
              <a:rPr lang="en-GB" sz="4400" dirty="0">
                <a:solidFill>
                  <a:srgbClr val="FFFF00"/>
                </a:solidFill>
              </a:rPr>
              <a:t>chose us in Him before the foundation of the world</a:t>
            </a:r>
            <a:r>
              <a:rPr lang="en-GB" sz="4400" dirty="0"/>
              <a:t>, that we would be holy and blameless before Him. In </a:t>
            </a:r>
            <a:r>
              <a:rPr lang="en-GB" sz="4400" dirty="0" smtClean="0"/>
              <a:t>love</a:t>
            </a:r>
          </a:p>
          <a:p>
            <a:pPr>
              <a:lnSpc>
                <a:spcPct val="110000"/>
              </a:lnSpc>
              <a:spcBef>
                <a:spcPts val="600"/>
              </a:spcBef>
            </a:pPr>
            <a:r>
              <a:rPr lang="en-GB" sz="4400" dirty="0"/>
              <a:t>Rev 13:8 </a:t>
            </a:r>
            <a:r>
              <a:rPr lang="en-GB" sz="4400" dirty="0" smtClean="0"/>
              <a:t>the </a:t>
            </a:r>
            <a:r>
              <a:rPr lang="en-GB" sz="4400" dirty="0"/>
              <a:t>Lamb that was slain [in sacrifice] from the foundation of the world</a:t>
            </a:r>
            <a:r>
              <a:rPr lang="en-GB" sz="4400" dirty="0" smtClean="0"/>
              <a:t>.</a:t>
            </a:r>
          </a:p>
          <a:p>
            <a:pPr>
              <a:lnSpc>
                <a:spcPct val="110000"/>
              </a:lnSpc>
              <a:spcBef>
                <a:spcPts val="600"/>
              </a:spcBef>
            </a:pPr>
            <a:r>
              <a:rPr lang="en-GB" sz="4400" dirty="0" smtClean="0"/>
              <a:t>The power and effect of the cross is not limited to time</a:t>
            </a:r>
            <a:endParaRPr lang="en-GB" sz="4400" dirty="0"/>
          </a:p>
        </p:txBody>
      </p:sp>
    </p:spTree>
    <p:extLst>
      <p:ext uri="{BB962C8B-B14F-4D97-AF65-F5344CB8AC3E}">
        <p14:creationId xmlns:p14="http://schemas.microsoft.com/office/powerpoint/2010/main" val="42301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2 Tim 1:9 who has saved us and called us with a holy calling, not according to our works, but according to His own purpose and grace which was granted us in Christ Jesus </a:t>
            </a:r>
            <a:r>
              <a:rPr lang="en-GB" sz="4800" dirty="0">
                <a:solidFill>
                  <a:srgbClr val="FFFF00"/>
                </a:solidFill>
              </a:rPr>
              <a:t>from all eternity</a:t>
            </a:r>
            <a:r>
              <a:rPr lang="en-GB" sz="4800" dirty="0"/>
              <a:t>,</a:t>
            </a:r>
          </a:p>
        </p:txBody>
      </p:sp>
    </p:spTree>
    <p:extLst>
      <p:ext uri="{BB962C8B-B14F-4D97-AF65-F5344CB8AC3E}">
        <p14:creationId xmlns:p14="http://schemas.microsoft.com/office/powerpoint/2010/main" val="4265332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t>1 </a:t>
            </a:r>
            <a:r>
              <a:rPr lang="en-GB" sz="4400" dirty="0" err="1" smtClean="0"/>
              <a:t>Cor</a:t>
            </a:r>
            <a:r>
              <a:rPr lang="en-GB" sz="4400" dirty="0"/>
              <a:t> 6:15 Do you not know that your bodies are members of Christ? Shall I then take away the members of Christ and make them members of a prostitute? May it never be! 16 Or do you not know that the one who joins himself to a prostitute is one body with her? For He says, “The two shall become one flesh.” 17 But the one who </a:t>
            </a:r>
            <a:r>
              <a:rPr lang="en-GB" sz="4400" dirty="0">
                <a:solidFill>
                  <a:srgbClr val="FFFF00"/>
                </a:solidFill>
              </a:rPr>
              <a:t>joins himself </a:t>
            </a:r>
            <a:r>
              <a:rPr lang="en-GB" sz="4400" dirty="0"/>
              <a:t>to the Lord is </a:t>
            </a:r>
            <a:r>
              <a:rPr lang="en-GB" sz="4400" dirty="0">
                <a:solidFill>
                  <a:srgbClr val="FFFF00"/>
                </a:solidFill>
              </a:rPr>
              <a:t>one spirit with Him</a:t>
            </a:r>
            <a:r>
              <a:rPr lang="en-GB" sz="4400" dirty="0"/>
              <a:t>.</a:t>
            </a:r>
          </a:p>
        </p:txBody>
      </p:sp>
    </p:spTree>
    <p:extLst>
      <p:ext uri="{BB962C8B-B14F-4D97-AF65-F5344CB8AC3E}">
        <p14:creationId xmlns:p14="http://schemas.microsoft.com/office/powerpoint/2010/main" val="340834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10000"/>
              </a:lnSpc>
              <a:spcBef>
                <a:spcPts val="600"/>
              </a:spcBef>
            </a:pPr>
            <a:r>
              <a:rPr lang="en-GB" sz="4400" dirty="0" smtClean="0"/>
              <a:t>1 </a:t>
            </a:r>
            <a:r>
              <a:rPr lang="en-GB" sz="4400" dirty="0" err="1" smtClean="0"/>
              <a:t>Cor</a:t>
            </a:r>
            <a:r>
              <a:rPr lang="en-GB" sz="4400" dirty="0"/>
              <a:t> 6:15 Do you not know that your bodies are members of Christ? Shall I then take away the members of Christ and make them members of a prostitute? May it never be! 16 Or do you not know that the one who joins himself to a prostitute is one body with her? For He says, “The two shall become one flesh</a:t>
            </a:r>
            <a:r>
              <a:rPr lang="en-GB" sz="4400" dirty="0" smtClean="0"/>
              <a:t>.”</a:t>
            </a:r>
            <a:endParaRPr lang="en-GB" sz="4400" dirty="0"/>
          </a:p>
        </p:txBody>
      </p:sp>
    </p:spTree>
    <p:extLst>
      <p:ext uri="{BB962C8B-B14F-4D97-AF65-F5344CB8AC3E}">
        <p14:creationId xmlns:p14="http://schemas.microsoft.com/office/powerpoint/2010/main" val="3145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 1 </a:t>
            </a:r>
            <a:r>
              <a:rPr lang="en-GB" sz="4400" dirty="0" err="1" smtClean="0"/>
              <a:t>Cor</a:t>
            </a:r>
            <a:r>
              <a:rPr lang="en-GB" sz="4400" dirty="0" smtClean="0"/>
              <a:t> 6:17 </a:t>
            </a:r>
            <a:r>
              <a:rPr lang="en-GB" sz="4400" dirty="0"/>
              <a:t>But the one who </a:t>
            </a:r>
            <a:r>
              <a:rPr lang="en-GB" sz="4400" dirty="0">
                <a:solidFill>
                  <a:srgbClr val="FFFF00"/>
                </a:solidFill>
              </a:rPr>
              <a:t>joins himself </a:t>
            </a:r>
            <a:r>
              <a:rPr lang="en-GB" sz="4400" dirty="0"/>
              <a:t>to the Lord is </a:t>
            </a:r>
            <a:r>
              <a:rPr lang="en-GB" sz="4400" dirty="0">
                <a:solidFill>
                  <a:srgbClr val="FFFF00"/>
                </a:solidFill>
              </a:rPr>
              <a:t>one spirit with Him</a:t>
            </a:r>
            <a:r>
              <a:rPr lang="en-GB" sz="4400" dirty="0" smtClean="0"/>
              <a:t>.</a:t>
            </a:r>
          </a:p>
          <a:p>
            <a:r>
              <a:rPr lang="en-GB" sz="4400" dirty="0"/>
              <a:t>Intimacy that </a:t>
            </a:r>
            <a:r>
              <a:rPr lang="en-GB" sz="4400" dirty="0" smtClean="0"/>
              <a:t>is compared </a:t>
            </a:r>
            <a:r>
              <a:rPr lang="en-GB" sz="4400" dirty="0"/>
              <a:t>to giving our body in erotic love and being joined to the past of the person. </a:t>
            </a:r>
            <a:r>
              <a:rPr lang="en-GB" sz="4400" dirty="0" smtClean="0"/>
              <a:t>Open </a:t>
            </a:r>
            <a:r>
              <a:rPr lang="en-GB" sz="4400" dirty="0"/>
              <a:t>ourselves up and become one flesh. </a:t>
            </a:r>
            <a:endParaRPr lang="en-GB" sz="4400" dirty="0" smtClean="0"/>
          </a:p>
          <a:p>
            <a:pPr marL="0" indent="0">
              <a:buNone/>
            </a:pPr>
            <a:endParaRPr lang="en-GB" sz="4400" dirty="0"/>
          </a:p>
          <a:p>
            <a:endParaRPr lang="en-GB" sz="4400" dirty="0" smtClean="0"/>
          </a:p>
          <a:p>
            <a:endParaRPr lang="en-GB" sz="4400" dirty="0"/>
          </a:p>
          <a:p>
            <a:endParaRPr lang="en-GB" sz="4400" dirty="0"/>
          </a:p>
        </p:txBody>
      </p:sp>
    </p:spTree>
    <p:extLst>
      <p:ext uri="{BB962C8B-B14F-4D97-AF65-F5344CB8AC3E}">
        <p14:creationId xmlns:p14="http://schemas.microsoft.com/office/powerpoint/2010/main" val="3465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When we join ourselves to God in first love we become joined entwined connected to Him and one spirit. </a:t>
            </a:r>
          </a:p>
          <a:p>
            <a:r>
              <a:rPr lang="en-GB" sz="4400" dirty="0" smtClean="0"/>
              <a:t>We become connected past, present and future</a:t>
            </a:r>
          </a:p>
          <a:p>
            <a:r>
              <a:rPr lang="en-GB" sz="4400" dirty="0" smtClean="0"/>
              <a:t>We can engage in what was eternally to transform what is to reveal what is meant to be</a:t>
            </a:r>
            <a:endParaRPr lang="en-GB" sz="4400" dirty="0" smtClean="0"/>
          </a:p>
        </p:txBody>
      </p:sp>
    </p:spTree>
    <p:extLst>
      <p:ext uri="{BB962C8B-B14F-4D97-AF65-F5344CB8AC3E}">
        <p14:creationId xmlns:p14="http://schemas.microsoft.com/office/powerpoint/2010/main" val="372847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1741" cy="1423374"/>
            <a:chOff x="3301192" y="2191893"/>
            <a:chExt cx="1906407"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1874" y="2343271"/>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First Love</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726818"/>
              <a:ext cx="927100" cy="183136"/>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Blockages</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6165" y="1635998"/>
            <a:ext cx="1676297" cy="738664"/>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Identity</a:t>
            </a:r>
          </a:p>
          <a:p>
            <a:pPr algn="ctr">
              <a:defRPr/>
            </a:pPr>
            <a:r>
              <a:rPr lang="en-US" sz="2400" dirty="0" smtClean="0">
                <a:ea typeface="ＭＳ Ｐゴシック" charset="-128"/>
                <a:cs typeface="ＭＳ Ｐゴシック" charset="-128"/>
              </a:rPr>
              <a:t>Intimacy</a:t>
            </a:r>
            <a:endParaRPr lang="en-US" sz="2400" dirty="0">
              <a:ea typeface="ＭＳ Ｐゴシック" charset="-128"/>
              <a:cs typeface="ＭＳ Ｐゴシック" charset="-128"/>
            </a:endParaRPr>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675275" y="1743580"/>
            <a:ext cx="1425390" cy="430887"/>
          </a:xfrm>
          <a:prstGeom prst="rect">
            <a:avLst/>
          </a:prstGeom>
        </p:spPr>
        <p:txBody>
          <a:bodyPr wrap="none">
            <a:spAutoFit/>
          </a:bodyPr>
          <a:lstStyle/>
          <a:p>
            <a:pPr algn="ctr">
              <a:defRPr/>
            </a:pPr>
            <a:r>
              <a:rPr lang="en-US" sz="2200" dirty="0" smtClean="0">
                <a:ea typeface="ＭＳ Ｐゴシック" charset="-128"/>
                <a:cs typeface="ＭＳ Ｐゴシック" charset="-128"/>
              </a:rPr>
              <a:t>First Love</a:t>
            </a:r>
            <a:endParaRPr lang="en-US" sz="2200" dirty="0">
              <a:ea typeface="ＭＳ Ｐゴシック" charset="-128"/>
              <a:cs typeface="ＭＳ Ｐゴシック" charset="-128"/>
            </a:endParaRPr>
          </a:p>
        </p:txBody>
      </p:sp>
    </p:spTree>
    <p:extLst>
      <p:ext uri="{BB962C8B-B14F-4D97-AF65-F5344CB8AC3E}">
        <p14:creationId xmlns:p14="http://schemas.microsoft.com/office/powerpoint/2010/main" val="488418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W</a:t>
            </a:r>
            <a:r>
              <a:rPr lang="en-GB" sz="4800" dirty="0" smtClean="0"/>
              <a:t>e </a:t>
            </a:r>
            <a:r>
              <a:rPr lang="en-GB" sz="4800" dirty="0"/>
              <a:t>come home and know the heart of our creator once again </a:t>
            </a:r>
            <a:r>
              <a:rPr lang="en-GB" sz="4800" dirty="0" smtClean="0"/>
              <a:t>connected </a:t>
            </a:r>
            <a:r>
              <a:rPr lang="en-GB" sz="4800" dirty="0"/>
              <a:t>to eternity. </a:t>
            </a:r>
            <a:endParaRPr lang="en-GB" sz="4800" dirty="0" smtClean="0"/>
          </a:p>
          <a:p>
            <a:r>
              <a:rPr lang="en-GB" sz="4800" dirty="0" smtClean="0"/>
              <a:t>Every </a:t>
            </a:r>
            <a:r>
              <a:rPr lang="en-GB" sz="4800" dirty="0"/>
              <a:t>part of us open to Him our very DNA and </a:t>
            </a:r>
            <a:r>
              <a:rPr lang="en-GB" sz="4800" dirty="0" smtClean="0"/>
              <a:t>every </a:t>
            </a:r>
            <a:r>
              <a:rPr lang="en-GB" sz="4800" dirty="0"/>
              <a:t>encoded sequence of our genome </a:t>
            </a:r>
            <a:r>
              <a:rPr lang="en-GB" sz="4800" dirty="0" smtClean="0"/>
              <a:t>exposed to the fire of His eyes</a:t>
            </a:r>
            <a:endParaRPr lang="en-GB" sz="4800" dirty="0"/>
          </a:p>
        </p:txBody>
      </p:sp>
    </p:spTree>
    <p:extLst>
      <p:ext uri="{BB962C8B-B14F-4D97-AF65-F5344CB8AC3E}">
        <p14:creationId xmlns:p14="http://schemas.microsoft.com/office/powerpoint/2010/main" val="39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Transparent, vulnerable, </a:t>
            </a:r>
            <a:r>
              <a:rPr lang="en-GB" sz="4800" dirty="0"/>
              <a:t>open </a:t>
            </a:r>
            <a:r>
              <a:rPr lang="en-GB" sz="4800" dirty="0" smtClean="0"/>
              <a:t>and revealed </a:t>
            </a:r>
            <a:r>
              <a:rPr lang="en-GB" sz="4800" dirty="0"/>
              <a:t>before His </a:t>
            </a:r>
            <a:r>
              <a:rPr lang="en-GB" sz="4800" dirty="0" smtClean="0"/>
              <a:t>eyes</a:t>
            </a:r>
          </a:p>
          <a:p>
            <a:r>
              <a:rPr lang="en-GB" sz="4800" dirty="0" smtClean="0"/>
              <a:t>A</a:t>
            </a:r>
            <a:r>
              <a:rPr lang="en-GB" sz="4800" dirty="0" smtClean="0"/>
              <a:t>ll </a:t>
            </a:r>
            <a:r>
              <a:rPr lang="en-GB" sz="4800" dirty="0"/>
              <a:t>barriers protective coverings removed </a:t>
            </a:r>
            <a:r>
              <a:rPr lang="en-GB" sz="4800" dirty="0" smtClean="0"/>
              <a:t>and abandoned </a:t>
            </a:r>
            <a:r>
              <a:rPr lang="en-GB" sz="4800" dirty="0"/>
              <a:t>to His love trusting Him implicitly</a:t>
            </a:r>
            <a:r>
              <a:rPr lang="en-GB" sz="4800" dirty="0" smtClean="0"/>
              <a:t>.</a:t>
            </a:r>
          </a:p>
          <a:p>
            <a:r>
              <a:rPr lang="en-GB" sz="4800" dirty="0" smtClean="0"/>
              <a:t>This is our true love</a:t>
            </a:r>
            <a:endParaRPr lang="en-GB" sz="4800" dirty="0"/>
          </a:p>
        </p:txBody>
      </p:sp>
    </p:spTree>
    <p:extLst>
      <p:ext uri="{BB962C8B-B14F-4D97-AF65-F5344CB8AC3E}">
        <p14:creationId xmlns:p14="http://schemas.microsoft.com/office/powerpoint/2010/main" val="317346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First love is inviting </a:t>
            </a:r>
            <a:r>
              <a:rPr lang="en-GB" sz="4400" dirty="0"/>
              <a:t>God to </a:t>
            </a:r>
            <a:r>
              <a:rPr lang="en-GB" sz="4400" dirty="0" smtClean="0"/>
              <a:t>access us </a:t>
            </a:r>
          </a:p>
          <a:p>
            <a:r>
              <a:rPr lang="en-GB" sz="4400" dirty="0"/>
              <a:t>E</a:t>
            </a:r>
            <a:r>
              <a:rPr lang="en-GB" sz="4400" dirty="0" smtClean="0"/>
              <a:t>very thought, </a:t>
            </a:r>
            <a:r>
              <a:rPr lang="en-GB" sz="4400" dirty="0"/>
              <a:t>every </a:t>
            </a:r>
            <a:r>
              <a:rPr lang="en-GB" sz="4400" dirty="0" smtClean="0"/>
              <a:t>emotion, </a:t>
            </a:r>
            <a:r>
              <a:rPr lang="en-GB" sz="4400" dirty="0"/>
              <a:t>every </a:t>
            </a:r>
            <a:r>
              <a:rPr lang="en-GB" sz="4400" dirty="0" smtClean="0"/>
              <a:t>memory, </a:t>
            </a:r>
            <a:r>
              <a:rPr lang="en-GB" sz="4400" dirty="0"/>
              <a:t>every experience </a:t>
            </a:r>
            <a:endParaRPr lang="en-GB" sz="4400" dirty="0" smtClean="0"/>
          </a:p>
          <a:p>
            <a:r>
              <a:rPr lang="en-GB" sz="4400" dirty="0"/>
              <a:t>T</a:t>
            </a:r>
            <a:r>
              <a:rPr lang="en-GB" sz="4400" dirty="0" smtClean="0"/>
              <a:t>o </a:t>
            </a:r>
            <a:r>
              <a:rPr lang="en-GB" sz="4400" dirty="0"/>
              <a:t>penetrate the deepest recesses of our </a:t>
            </a:r>
            <a:r>
              <a:rPr lang="en-GB" sz="4400" dirty="0" smtClean="0"/>
              <a:t>lives</a:t>
            </a:r>
          </a:p>
          <a:p>
            <a:r>
              <a:rPr lang="en-GB" sz="4400" dirty="0" smtClean="0"/>
              <a:t>To engage every fibre of our being</a:t>
            </a:r>
            <a:endParaRPr lang="en-GB" sz="4400" dirty="0"/>
          </a:p>
        </p:txBody>
      </p:sp>
    </p:spTree>
    <p:extLst>
      <p:ext uri="{BB962C8B-B14F-4D97-AF65-F5344CB8AC3E}">
        <p14:creationId xmlns:p14="http://schemas.microsoft.com/office/powerpoint/2010/main" val="178596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Mark </a:t>
            </a:r>
            <a:r>
              <a:rPr lang="en-GB" sz="4400" dirty="0"/>
              <a:t>12:30 and you shall love the Lord your God with all your heart, and with all your soul, and with all your mind, and with all your strength</a:t>
            </a:r>
            <a:r>
              <a:rPr lang="en-GB" sz="4400" dirty="0" smtClean="0"/>
              <a:t>.’</a:t>
            </a:r>
          </a:p>
          <a:p>
            <a:r>
              <a:rPr lang="en-GB" sz="4400" dirty="0"/>
              <a:t>Love and vulnerability</a:t>
            </a:r>
          </a:p>
          <a:p>
            <a:r>
              <a:rPr lang="en-GB" sz="4400" dirty="0"/>
              <a:t>Love and transparency</a:t>
            </a:r>
          </a:p>
          <a:p>
            <a:r>
              <a:rPr lang="en-GB" sz="4400" dirty="0" smtClean="0"/>
              <a:t>Love </a:t>
            </a:r>
            <a:r>
              <a:rPr lang="en-GB" sz="4400" dirty="0" smtClean="0"/>
              <a:t>and </a:t>
            </a:r>
            <a:r>
              <a:rPr lang="en-GB" sz="4400" dirty="0" smtClean="0"/>
              <a:t>trust</a:t>
            </a:r>
            <a:endParaRPr lang="en-GB" sz="4400" dirty="0" smtClean="0"/>
          </a:p>
        </p:txBody>
      </p:sp>
    </p:spTree>
    <p:extLst>
      <p:ext uri="{BB962C8B-B14F-4D97-AF65-F5344CB8AC3E}">
        <p14:creationId xmlns:p14="http://schemas.microsoft.com/office/powerpoint/2010/main" val="401091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I release </a:t>
            </a:r>
            <a:r>
              <a:rPr lang="en-GB" sz="4400" dirty="0" smtClean="0"/>
              <a:t>loves </a:t>
            </a:r>
            <a:r>
              <a:rPr lang="en-GB" sz="4400" dirty="0" smtClean="0"/>
              <a:t>sound, </a:t>
            </a:r>
            <a:r>
              <a:rPr lang="en-GB" sz="4400" dirty="0" smtClean="0"/>
              <a:t>loves </a:t>
            </a:r>
            <a:r>
              <a:rPr lang="en-GB" sz="4400" dirty="0"/>
              <a:t>frequency </a:t>
            </a:r>
            <a:r>
              <a:rPr lang="en-GB" sz="4400" dirty="0" smtClean="0"/>
              <a:t>loves </a:t>
            </a:r>
            <a:r>
              <a:rPr lang="en-GB" sz="4400" dirty="0"/>
              <a:t>light that will draw </a:t>
            </a:r>
            <a:r>
              <a:rPr lang="en-GB" sz="4400" dirty="0" smtClean="0"/>
              <a:t>people’s hearts </a:t>
            </a:r>
            <a:r>
              <a:rPr lang="en-GB" sz="4400" dirty="0"/>
              <a:t>to come back </a:t>
            </a:r>
            <a:r>
              <a:rPr lang="en-GB" sz="4400" dirty="0" smtClean="0"/>
              <a:t>to My </a:t>
            </a:r>
            <a:r>
              <a:rPr lang="en-GB" sz="4400" dirty="0" smtClean="0"/>
              <a:t>heart.</a:t>
            </a:r>
          </a:p>
          <a:p>
            <a:r>
              <a:rPr lang="en-GB" sz="4400" dirty="0" smtClean="0"/>
              <a:t>A call </a:t>
            </a:r>
            <a:r>
              <a:rPr lang="en-GB" sz="4400" dirty="0"/>
              <a:t>to restoration of </a:t>
            </a:r>
            <a:r>
              <a:rPr lang="en-GB" sz="4400" dirty="0" smtClean="0"/>
              <a:t>oneness, </a:t>
            </a:r>
            <a:r>
              <a:rPr lang="en-GB" sz="4400" dirty="0"/>
              <a:t>true spiritual intimacy. </a:t>
            </a:r>
            <a:endParaRPr lang="en-GB" sz="4400" dirty="0" smtClean="0"/>
          </a:p>
          <a:p>
            <a:r>
              <a:rPr lang="en-GB" sz="4400" dirty="0" smtClean="0"/>
              <a:t>I </a:t>
            </a:r>
            <a:r>
              <a:rPr lang="en-GB" sz="4400" dirty="0"/>
              <a:t>release the prophetic sound and symbol to engage the cross. </a:t>
            </a:r>
            <a:r>
              <a:rPr lang="en-GB" sz="4400" dirty="0" smtClean="0"/>
              <a:t>Where </a:t>
            </a:r>
            <a:r>
              <a:rPr lang="en-GB" sz="4400" dirty="0"/>
              <a:t>what was meets what is to reveal and create what will be. </a:t>
            </a:r>
          </a:p>
        </p:txBody>
      </p:sp>
    </p:spTree>
    <p:extLst>
      <p:ext uri="{BB962C8B-B14F-4D97-AF65-F5344CB8AC3E}">
        <p14:creationId xmlns:p14="http://schemas.microsoft.com/office/powerpoint/2010/main" val="27695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0" y="1810693"/>
            <a:ext cx="9207874" cy="4098460"/>
          </a:xfrm>
          <a:effectLst/>
        </p:spPr>
      </p:pic>
      <p:sp>
        <p:nvSpPr>
          <p:cNvPr id="5" name="TextBox 4"/>
          <p:cNvSpPr txBox="1"/>
          <p:nvPr/>
        </p:nvSpPr>
        <p:spPr>
          <a:xfrm>
            <a:off x="4046900" y="3326278"/>
            <a:ext cx="1059255" cy="461665"/>
          </a:xfrm>
          <a:prstGeom prst="rect">
            <a:avLst/>
          </a:prstGeom>
          <a:noFill/>
        </p:spPr>
        <p:txBody>
          <a:bodyPr wrap="square" rtlCol="0">
            <a:spAutoFit/>
          </a:bodyPr>
          <a:lstStyle/>
          <a:p>
            <a:pPr algn="ctr"/>
            <a:r>
              <a:rPr lang="en-GB" sz="2400" b="1" dirty="0" smtClean="0">
                <a:solidFill>
                  <a:schemeClr val="bg1"/>
                </a:solidFill>
                <a:latin typeface="+mn-lt"/>
              </a:rPr>
              <a:t>Cross</a:t>
            </a:r>
            <a:endParaRPr lang="en-GB" sz="2400" b="1" dirty="0">
              <a:solidFill>
                <a:schemeClr val="bg1"/>
              </a:solidFill>
              <a:latin typeface="+mn-lt"/>
            </a:endParaRPr>
          </a:p>
        </p:txBody>
      </p:sp>
      <p:sp>
        <p:nvSpPr>
          <p:cNvPr id="6" name="TextBox 5"/>
          <p:cNvSpPr txBox="1"/>
          <p:nvPr/>
        </p:nvSpPr>
        <p:spPr>
          <a:xfrm>
            <a:off x="0" y="3471132"/>
            <a:ext cx="1059255" cy="646331"/>
          </a:xfrm>
          <a:prstGeom prst="rect">
            <a:avLst/>
          </a:prstGeom>
          <a:noFill/>
        </p:spPr>
        <p:txBody>
          <a:bodyPr wrap="square" rtlCol="0">
            <a:spAutoFit/>
          </a:bodyPr>
          <a:lstStyle/>
          <a:p>
            <a:pPr algn="ctr"/>
            <a:r>
              <a:rPr lang="en-GB" b="1" dirty="0" smtClean="0">
                <a:latin typeface="+mn-lt"/>
              </a:rPr>
              <a:t>What WAS</a:t>
            </a:r>
            <a:endParaRPr lang="en-GB" b="1" dirty="0">
              <a:latin typeface="+mn-lt"/>
            </a:endParaRPr>
          </a:p>
        </p:txBody>
      </p:sp>
      <p:sp>
        <p:nvSpPr>
          <p:cNvPr id="7" name="TextBox 6"/>
          <p:cNvSpPr txBox="1"/>
          <p:nvPr/>
        </p:nvSpPr>
        <p:spPr>
          <a:xfrm>
            <a:off x="4046900" y="3762518"/>
            <a:ext cx="1222212" cy="461665"/>
          </a:xfrm>
          <a:prstGeom prst="rect">
            <a:avLst/>
          </a:prstGeom>
          <a:noFill/>
        </p:spPr>
        <p:txBody>
          <a:bodyPr wrap="square" rtlCol="0">
            <a:spAutoFit/>
          </a:bodyPr>
          <a:lstStyle/>
          <a:p>
            <a:pPr algn="ctr"/>
            <a:r>
              <a:rPr lang="en-GB" sz="2400" b="1" dirty="0" smtClean="0">
                <a:solidFill>
                  <a:schemeClr val="accent2"/>
                </a:solidFill>
                <a:latin typeface="+mn-lt"/>
              </a:rPr>
              <a:t>What IS</a:t>
            </a:r>
            <a:endParaRPr lang="en-GB" sz="2400" b="1" dirty="0">
              <a:solidFill>
                <a:schemeClr val="accent2"/>
              </a:solidFill>
              <a:latin typeface="+mn-lt"/>
            </a:endParaRPr>
          </a:p>
        </p:txBody>
      </p:sp>
      <p:sp>
        <p:nvSpPr>
          <p:cNvPr id="8" name="TextBox 7"/>
          <p:cNvSpPr txBox="1"/>
          <p:nvPr/>
        </p:nvSpPr>
        <p:spPr>
          <a:xfrm>
            <a:off x="7985156" y="3516297"/>
            <a:ext cx="1059255" cy="707886"/>
          </a:xfrm>
          <a:prstGeom prst="rect">
            <a:avLst/>
          </a:prstGeom>
          <a:noFill/>
        </p:spPr>
        <p:txBody>
          <a:bodyPr wrap="square" rtlCol="0">
            <a:spAutoFit/>
          </a:bodyPr>
          <a:lstStyle/>
          <a:p>
            <a:pPr algn="ctr"/>
            <a:r>
              <a:rPr lang="en-GB" sz="2000" b="1" dirty="0" smtClean="0">
                <a:solidFill>
                  <a:srgbClr val="2856BF"/>
                </a:solidFill>
                <a:latin typeface="+mn-lt"/>
              </a:rPr>
              <a:t>What will be</a:t>
            </a:r>
            <a:endParaRPr lang="en-GB" sz="2000" b="1" dirty="0">
              <a:solidFill>
                <a:srgbClr val="2856BF"/>
              </a:solidFill>
              <a:latin typeface="+mn-lt"/>
            </a:endParaRPr>
          </a:p>
        </p:txBody>
      </p:sp>
    </p:spTree>
    <p:extLst>
      <p:ext uri="{BB962C8B-B14F-4D97-AF65-F5344CB8AC3E}">
        <p14:creationId xmlns:p14="http://schemas.microsoft.com/office/powerpoint/2010/main" val="4228354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Autofit/>
          </a:bodyPr>
          <a:lstStyle/>
          <a:p>
            <a:r>
              <a:rPr lang="en-GB" sz="4800" dirty="0" smtClean="0"/>
              <a:t>True </a:t>
            </a:r>
            <a:r>
              <a:rPr lang="en-GB" sz="4800" dirty="0"/>
              <a:t>covenant exchange where the eternal changes the </a:t>
            </a:r>
            <a:r>
              <a:rPr lang="en-GB" sz="4800" dirty="0" smtClean="0"/>
              <a:t>effects </a:t>
            </a:r>
            <a:r>
              <a:rPr lang="en-GB" sz="4800" dirty="0"/>
              <a:t>of </a:t>
            </a:r>
            <a:r>
              <a:rPr lang="en-GB" sz="4800" dirty="0" smtClean="0"/>
              <a:t>my</a:t>
            </a:r>
            <a:r>
              <a:rPr lang="en-GB" sz="4800" dirty="0" smtClean="0"/>
              <a:t> </a:t>
            </a:r>
            <a:r>
              <a:rPr lang="en-GB" sz="4800" dirty="0"/>
              <a:t>past to restore </a:t>
            </a:r>
            <a:r>
              <a:rPr lang="en-GB" sz="4800" dirty="0" smtClean="0"/>
              <a:t>my</a:t>
            </a:r>
            <a:r>
              <a:rPr lang="en-GB" sz="4800" dirty="0" smtClean="0"/>
              <a:t> </a:t>
            </a:r>
            <a:r>
              <a:rPr lang="en-GB" sz="4800" dirty="0"/>
              <a:t>future. </a:t>
            </a:r>
          </a:p>
          <a:p>
            <a:r>
              <a:rPr lang="en-GB" sz="4800" dirty="0" smtClean="0"/>
              <a:t>Lamb </a:t>
            </a:r>
            <a:r>
              <a:rPr lang="en-GB" sz="4800" dirty="0"/>
              <a:t>slain before the foundation of the world.  This is </a:t>
            </a:r>
            <a:r>
              <a:rPr lang="en-GB" sz="4800" dirty="0" smtClean="0"/>
              <a:t>loves </a:t>
            </a:r>
            <a:r>
              <a:rPr lang="en-GB" sz="4800" dirty="0"/>
              <a:t>true definition my </a:t>
            </a:r>
            <a:r>
              <a:rPr lang="en-GB" sz="4800" dirty="0" smtClean="0"/>
              <a:t>saviour, healer, </a:t>
            </a:r>
            <a:r>
              <a:rPr lang="en-GB" sz="4800" dirty="0"/>
              <a:t>restorer exchanging His life for mine. </a:t>
            </a:r>
            <a:endParaRPr lang="en-GB" sz="4800" dirty="0" smtClean="0"/>
          </a:p>
        </p:txBody>
      </p:sp>
    </p:spTree>
    <p:extLst>
      <p:ext uri="{BB962C8B-B14F-4D97-AF65-F5344CB8AC3E}">
        <p14:creationId xmlns:p14="http://schemas.microsoft.com/office/powerpoint/2010/main" val="16675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smtClean="0"/>
              <a:t>The </a:t>
            </a:r>
            <a:r>
              <a:rPr lang="en-GB" sz="5400" dirty="0"/>
              <a:t>greatest exchange where eternities love took my Sin and gave me His righteousness and </a:t>
            </a:r>
            <a:r>
              <a:rPr lang="en-GB" sz="5400" dirty="0" smtClean="0"/>
              <a:t>restored my </a:t>
            </a:r>
            <a:r>
              <a:rPr lang="en-GB" sz="5400" dirty="0"/>
              <a:t>eternal destiny. </a:t>
            </a:r>
          </a:p>
          <a:p>
            <a:r>
              <a:rPr lang="en-GB" sz="5400" dirty="0"/>
              <a:t>Engage </a:t>
            </a:r>
            <a:r>
              <a:rPr lang="en-GB" sz="5400" dirty="0" smtClean="0"/>
              <a:t>and experience true first </a:t>
            </a:r>
            <a:r>
              <a:rPr lang="en-GB" sz="5400" dirty="0"/>
              <a:t>love the most powerful love</a:t>
            </a:r>
          </a:p>
        </p:txBody>
      </p:sp>
    </p:spTree>
    <p:extLst>
      <p:ext uri="{BB962C8B-B14F-4D97-AF65-F5344CB8AC3E}">
        <p14:creationId xmlns:p14="http://schemas.microsoft.com/office/powerpoint/2010/main" val="40410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Rom </a:t>
            </a:r>
            <a:r>
              <a:rPr lang="en-GB" sz="4800" dirty="0" smtClean="0"/>
              <a:t>8:19 </a:t>
            </a:r>
            <a:r>
              <a:rPr lang="en-GB" sz="4800" dirty="0"/>
              <a:t>For the anxious longing of the creation waits eagerly for the </a:t>
            </a:r>
            <a:r>
              <a:rPr lang="en-GB" sz="4800" dirty="0">
                <a:solidFill>
                  <a:srgbClr val="FFFF00"/>
                </a:solidFill>
              </a:rPr>
              <a:t>revealing of the sons of God</a:t>
            </a:r>
            <a:r>
              <a:rPr lang="en-GB" sz="4800" dirty="0"/>
              <a:t>. 20 </a:t>
            </a:r>
            <a:r>
              <a:rPr lang="en-GB" sz="4800" dirty="0" smtClean="0"/>
              <a:t>… in </a:t>
            </a:r>
            <a:r>
              <a:rPr lang="en-GB" sz="4800" dirty="0"/>
              <a:t>hope 21 that the creation itself also will be set free from its slavery to corruption into the </a:t>
            </a:r>
            <a:r>
              <a:rPr lang="en-GB" sz="4800" dirty="0">
                <a:solidFill>
                  <a:srgbClr val="FFFF00"/>
                </a:solidFill>
              </a:rPr>
              <a:t>freedom of the glory of the children of God</a:t>
            </a:r>
            <a:r>
              <a:rPr lang="en-GB" sz="4800" dirty="0"/>
              <a:t>. </a:t>
            </a:r>
          </a:p>
        </p:txBody>
      </p:sp>
    </p:spTree>
    <p:extLst>
      <p:ext uri="{BB962C8B-B14F-4D97-AF65-F5344CB8AC3E}">
        <p14:creationId xmlns:p14="http://schemas.microsoft.com/office/powerpoint/2010/main" val="2708565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a:t>Rom 8:29 For those whom He foreknew, He also </a:t>
            </a:r>
            <a:r>
              <a:rPr lang="en-GB" sz="5400" dirty="0">
                <a:solidFill>
                  <a:srgbClr val="FFFF00"/>
                </a:solidFill>
              </a:rPr>
              <a:t>predestined to become conformed to the image of His Son</a:t>
            </a:r>
            <a:r>
              <a:rPr lang="en-GB" sz="5400" dirty="0"/>
              <a:t>, so that He would be the firstborn among many brethren</a:t>
            </a:r>
            <a:r>
              <a:rPr lang="en-GB" sz="5400" dirty="0" smtClean="0"/>
              <a:t>;</a:t>
            </a:r>
            <a:endParaRPr lang="en-GB" sz="5400" dirty="0" smtClean="0"/>
          </a:p>
        </p:txBody>
      </p:sp>
    </p:spTree>
    <p:extLst>
      <p:ext uri="{BB962C8B-B14F-4D97-AF65-F5344CB8AC3E}">
        <p14:creationId xmlns:p14="http://schemas.microsoft.com/office/powerpoint/2010/main" val="24908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626" y="123655"/>
            <a:ext cx="6756747" cy="6610690"/>
          </a:xfrm>
          <a:prstGeom prst="rect">
            <a:avLst/>
          </a:prstGeom>
        </p:spPr>
      </p:pic>
    </p:spTree>
    <p:extLst>
      <p:ext uri="{BB962C8B-B14F-4D97-AF65-F5344CB8AC3E}">
        <p14:creationId xmlns:p14="http://schemas.microsoft.com/office/powerpoint/2010/main" val="17127029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smtClean="0"/>
              <a:t>Rom </a:t>
            </a:r>
            <a:r>
              <a:rPr lang="en-GB" sz="5400" dirty="0"/>
              <a:t>5:5 and hope does not disappoint, because the </a:t>
            </a:r>
            <a:r>
              <a:rPr lang="en-GB" sz="5400" dirty="0">
                <a:solidFill>
                  <a:srgbClr val="FFFF00"/>
                </a:solidFill>
              </a:rPr>
              <a:t>love of God has been poured out within our hearts</a:t>
            </a:r>
            <a:r>
              <a:rPr lang="en-GB" sz="5400" dirty="0"/>
              <a:t> through the Holy Spirit who was given to us</a:t>
            </a:r>
            <a:r>
              <a:rPr lang="en-GB" sz="5400" dirty="0" smtClean="0"/>
              <a:t>.</a:t>
            </a:r>
            <a:endParaRPr lang="en-GB" sz="5400" dirty="0" smtClean="0"/>
          </a:p>
        </p:txBody>
      </p:sp>
    </p:spTree>
    <p:extLst>
      <p:ext uri="{BB962C8B-B14F-4D97-AF65-F5344CB8AC3E}">
        <p14:creationId xmlns:p14="http://schemas.microsoft.com/office/powerpoint/2010/main" val="2249130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smtClean="0"/>
              <a:t>Rom </a:t>
            </a:r>
            <a:r>
              <a:rPr lang="en-GB" sz="5400" dirty="0"/>
              <a:t>8:35 Who will separate us from the love of Christ? Will tribulation, or distress, or persecution, or famine, or nakedness, or peril, or sword?</a:t>
            </a:r>
          </a:p>
        </p:txBody>
      </p:sp>
    </p:spTree>
    <p:extLst>
      <p:ext uri="{BB962C8B-B14F-4D97-AF65-F5344CB8AC3E}">
        <p14:creationId xmlns:p14="http://schemas.microsoft.com/office/powerpoint/2010/main" val="24532764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Autofit/>
          </a:bodyPr>
          <a:lstStyle/>
          <a:p>
            <a:r>
              <a:rPr lang="en-GB" sz="4800" dirty="0" smtClean="0"/>
              <a:t>Rom </a:t>
            </a:r>
            <a:r>
              <a:rPr lang="en-GB" sz="4800" dirty="0"/>
              <a:t>8:37 But in all these things we overwhelmingly conquer through Him who loved us</a:t>
            </a:r>
            <a:r>
              <a:rPr lang="en-GB" sz="4800" dirty="0" smtClean="0"/>
              <a:t>.</a:t>
            </a:r>
          </a:p>
          <a:p>
            <a:r>
              <a:rPr lang="en-GB" sz="4800" dirty="0"/>
              <a:t>Rom 8:39 nor height, nor depth, nor any other created thing, will be able to separate us from the love of God, which is in Christ Jesus our Lord.</a:t>
            </a:r>
          </a:p>
        </p:txBody>
      </p:sp>
    </p:spTree>
    <p:extLst>
      <p:ext uri="{BB962C8B-B14F-4D97-AF65-F5344CB8AC3E}">
        <p14:creationId xmlns:p14="http://schemas.microsoft.com/office/powerpoint/2010/main" val="992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Wired to be made whole and complete by loves higher frequency</a:t>
            </a:r>
          </a:p>
          <a:p>
            <a:r>
              <a:rPr lang="en-GB" sz="4400" dirty="0" smtClean="0"/>
              <a:t>Abandoned to love</a:t>
            </a:r>
          </a:p>
          <a:p>
            <a:r>
              <a:rPr lang="en-GB" sz="4400" dirty="0" smtClean="0"/>
              <a:t>Overwhelmed by love</a:t>
            </a:r>
          </a:p>
          <a:p>
            <a:r>
              <a:rPr lang="en-GB" sz="4400" dirty="0" smtClean="0"/>
              <a:t>Intoxicated by love</a:t>
            </a:r>
          </a:p>
          <a:p>
            <a:r>
              <a:rPr lang="en-GB" sz="4400" dirty="0" smtClean="0"/>
              <a:t>Transformed and conformed by love</a:t>
            </a:r>
          </a:p>
          <a:p>
            <a:r>
              <a:rPr lang="en-GB" sz="4400" dirty="0" smtClean="0"/>
              <a:t>Our destiny is to be an expression of love</a:t>
            </a:r>
          </a:p>
          <a:p>
            <a:endParaRPr lang="en-GB" sz="4400" dirty="0"/>
          </a:p>
        </p:txBody>
      </p:sp>
    </p:spTree>
    <p:extLst>
      <p:ext uri="{BB962C8B-B14F-4D97-AF65-F5344CB8AC3E}">
        <p14:creationId xmlns:p14="http://schemas.microsoft.com/office/powerpoint/2010/main" val="380525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Your love has ravished my heart</a:t>
            </a:r>
          </a:p>
          <a:p>
            <a:r>
              <a:rPr lang="en-GB" sz="4800" dirty="0"/>
              <a:t>And taken me over, taken me over</a:t>
            </a:r>
          </a:p>
          <a:p>
            <a:r>
              <a:rPr lang="en-GB" sz="4800" dirty="0"/>
              <a:t>And all I want is to be</a:t>
            </a:r>
          </a:p>
          <a:p>
            <a:r>
              <a:rPr lang="en-GB" sz="4800" dirty="0"/>
              <a:t>With You forever, with You </a:t>
            </a:r>
            <a:r>
              <a:rPr lang="en-GB" sz="4800" dirty="0" smtClean="0"/>
              <a:t>forever</a:t>
            </a:r>
          </a:p>
          <a:p>
            <a:r>
              <a:rPr lang="en-GB" sz="4800" dirty="0"/>
              <a:t>Pull me a little closer</a:t>
            </a:r>
          </a:p>
          <a:p>
            <a:r>
              <a:rPr lang="en-GB" sz="4800" dirty="0"/>
              <a:t>Take me a little </a:t>
            </a:r>
            <a:r>
              <a:rPr lang="en-GB" sz="4800" dirty="0" smtClean="0"/>
              <a:t>deeper</a:t>
            </a:r>
            <a:endParaRPr lang="en-GB" sz="4800" dirty="0"/>
          </a:p>
          <a:p>
            <a:pPr marL="0" indent="0">
              <a:buNone/>
            </a:pPr>
            <a:endParaRPr lang="en-GB" sz="4400" dirty="0"/>
          </a:p>
        </p:txBody>
      </p:sp>
    </p:spTree>
    <p:extLst>
      <p:ext uri="{BB962C8B-B14F-4D97-AF65-F5344CB8AC3E}">
        <p14:creationId xmlns:p14="http://schemas.microsoft.com/office/powerpoint/2010/main" val="29901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I </a:t>
            </a:r>
            <a:r>
              <a:rPr lang="en-GB" sz="4800" dirty="0"/>
              <a:t>want to know Your heart</a:t>
            </a:r>
          </a:p>
          <a:p>
            <a:r>
              <a:rPr lang="en-GB" sz="4800" dirty="0"/>
              <a:t>I want to know Your heart</a:t>
            </a:r>
          </a:p>
          <a:p>
            <a:r>
              <a:rPr lang="en-GB" sz="4800" dirty="0"/>
              <a:t>‘Cause Your love is so much sweeter</a:t>
            </a:r>
          </a:p>
          <a:p>
            <a:r>
              <a:rPr lang="en-GB" sz="4800" dirty="0"/>
              <a:t>Than anything I’ve tasted</a:t>
            </a:r>
          </a:p>
          <a:p>
            <a:r>
              <a:rPr lang="en-GB" sz="4800" dirty="0"/>
              <a:t>I want to know Your </a:t>
            </a:r>
            <a:r>
              <a:rPr lang="en-GB" sz="4800" dirty="0" smtClean="0"/>
              <a:t>heart</a:t>
            </a:r>
            <a:endParaRPr lang="en-GB" sz="4800" dirty="0"/>
          </a:p>
        </p:txBody>
      </p:sp>
    </p:spTree>
    <p:extLst>
      <p:ext uri="{BB962C8B-B14F-4D97-AF65-F5344CB8AC3E}">
        <p14:creationId xmlns:p14="http://schemas.microsoft.com/office/powerpoint/2010/main" val="27897147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Ooh, Ooh how great your love is for me</a:t>
            </a:r>
          </a:p>
          <a:p>
            <a:r>
              <a:rPr lang="en-GB" sz="4400" dirty="0"/>
              <a:t>Ooh, Ooh how great is your </a:t>
            </a:r>
            <a:r>
              <a:rPr lang="en-GB" sz="4400" dirty="0" smtClean="0"/>
              <a:t>love</a:t>
            </a:r>
          </a:p>
          <a:p>
            <a:r>
              <a:rPr lang="en-GB" sz="4400" dirty="0"/>
              <a:t>Pull me a little closer</a:t>
            </a:r>
          </a:p>
          <a:p>
            <a:r>
              <a:rPr lang="en-GB" sz="4400" dirty="0"/>
              <a:t>Take me a little deeper</a:t>
            </a:r>
          </a:p>
          <a:p>
            <a:r>
              <a:rPr lang="en-GB" sz="4400" dirty="0"/>
              <a:t>I want to know Your heart</a:t>
            </a:r>
          </a:p>
          <a:p>
            <a:r>
              <a:rPr lang="en-GB" sz="4400" dirty="0" err="1" smtClean="0"/>
              <a:t>‘</a:t>
            </a:r>
            <a:r>
              <a:rPr lang="en-GB" sz="4400" dirty="0" err="1"/>
              <a:t>Cause</a:t>
            </a:r>
            <a:r>
              <a:rPr lang="en-GB" sz="4400" dirty="0"/>
              <a:t> Your love is so much stronger</a:t>
            </a:r>
          </a:p>
          <a:p>
            <a:r>
              <a:rPr lang="en-GB" sz="4400" dirty="0"/>
              <a:t>Than anything I’ve </a:t>
            </a:r>
            <a:r>
              <a:rPr lang="en-GB" sz="4400" dirty="0" smtClean="0"/>
              <a:t>faced</a:t>
            </a:r>
            <a:endParaRPr lang="en-GB" sz="4400" dirty="0"/>
          </a:p>
        </p:txBody>
      </p:sp>
    </p:spTree>
    <p:extLst>
      <p:ext uri="{BB962C8B-B14F-4D97-AF65-F5344CB8AC3E}">
        <p14:creationId xmlns:p14="http://schemas.microsoft.com/office/powerpoint/2010/main" val="29288551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Words could never say the way He says my name</a:t>
            </a:r>
          </a:p>
          <a:p>
            <a:r>
              <a:rPr lang="en-GB" sz="4400" dirty="0"/>
              <a:t>He calls me lovely</a:t>
            </a:r>
          </a:p>
          <a:p>
            <a:r>
              <a:rPr lang="en-GB" sz="4400" dirty="0"/>
              <a:t>No one ever sees the way,</a:t>
            </a:r>
          </a:p>
          <a:p>
            <a:r>
              <a:rPr lang="en-GB" sz="4400" dirty="0"/>
              <a:t>He looks at </a:t>
            </a:r>
            <a:r>
              <a:rPr lang="en-GB" sz="4400" dirty="0" smtClean="0"/>
              <a:t>me He </a:t>
            </a:r>
            <a:r>
              <a:rPr lang="en-GB" sz="4400" dirty="0"/>
              <a:t>sees me holy</a:t>
            </a:r>
          </a:p>
          <a:p>
            <a:r>
              <a:rPr lang="en-GB" sz="4400" dirty="0"/>
              <a:t>Words could never hold,</a:t>
            </a:r>
          </a:p>
          <a:p>
            <a:r>
              <a:rPr lang="en-GB" sz="4400" dirty="0"/>
              <a:t>This love that burn my soul</a:t>
            </a:r>
          </a:p>
          <a:p>
            <a:r>
              <a:rPr lang="en-GB" sz="4400" dirty="0"/>
              <a:t>Heaven holds me</a:t>
            </a:r>
            <a:r>
              <a:rPr lang="en-GB" sz="4400" dirty="0" smtClean="0"/>
              <a:t>,</a:t>
            </a:r>
            <a:endParaRPr lang="en-GB" sz="4400" dirty="0"/>
          </a:p>
        </p:txBody>
      </p:sp>
    </p:spTree>
    <p:extLst>
      <p:ext uri="{BB962C8B-B14F-4D97-AF65-F5344CB8AC3E}">
        <p14:creationId xmlns:p14="http://schemas.microsoft.com/office/powerpoint/2010/main" val="2811307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I can't hold my love back from You</a:t>
            </a:r>
          </a:p>
          <a:p>
            <a:r>
              <a:rPr lang="en-GB" sz="4800" dirty="0"/>
              <a:t>I can't hold my love back from You</a:t>
            </a:r>
          </a:p>
          <a:p>
            <a:r>
              <a:rPr lang="en-GB" sz="4800" dirty="0"/>
              <a:t>I've </a:t>
            </a:r>
            <a:r>
              <a:rPr lang="en-GB" sz="4800" dirty="0" err="1"/>
              <a:t>gotta</a:t>
            </a:r>
            <a:r>
              <a:rPr lang="en-GB" sz="4800" dirty="0"/>
              <a:t> </a:t>
            </a:r>
            <a:r>
              <a:rPr lang="en-GB" sz="4800" dirty="0" smtClean="0"/>
              <a:t>sing, I've </a:t>
            </a:r>
            <a:r>
              <a:rPr lang="en-GB" sz="4800" dirty="0" err="1"/>
              <a:t>gotta</a:t>
            </a:r>
            <a:r>
              <a:rPr lang="en-GB" sz="4800" dirty="0"/>
              <a:t> sing,</a:t>
            </a:r>
          </a:p>
          <a:p>
            <a:r>
              <a:rPr lang="en-GB" sz="4800" dirty="0"/>
              <a:t>Sing my love</a:t>
            </a:r>
          </a:p>
        </p:txBody>
      </p:sp>
    </p:spTree>
    <p:extLst>
      <p:ext uri="{BB962C8B-B14F-4D97-AF65-F5344CB8AC3E}">
        <p14:creationId xmlns:p14="http://schemas.microsoft.com/office/powerpoint/2010/main" val="18588554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You would not </a:t>
            </a:r>
            <a:r>
              <a:rPr lang="en-GB" sz="4400" dirty="0" smtClean="0"/>
              <a:t>believe, The </a:t>
            </a:r>
            <a:r>
              <a:rPr lang="en-GB" sz="4400" dirty="0"/>
              <a:t>way He touches me</a:t>
            </a:r>
          </a:p>
          <a:p>
            <a:r>
              <a:rPr lang="en-GB" sz="4400" dirty="0"/>
              <a:t>He burns right through me</a:t>
            </a:r>
          </a:p>
          <a:p>
            <a:r>
              <a:rPr lang="en-GB" sz="4400" dirty="0"/>
              <a:t>And I could not </a:t>
            </a:r>
            <a:r>
              <a:rPr lang="en-GB" sz="4400" dirty="0" smtClean="0"/>
              <a:t>forget, Every </a:t>
            </a:r>
            <a:r>
              <a:rPr lang="en-GB" sz="4400" dirty="0"/>
              <a:t>word He said</a:t>
            </a:r>
          </a:p>
          <a:p>
            <a:r>
              <a:rPr lang="en-GB" sz="4400" dirty="0"/>
              <a:t>He always knew me</a:t>
            </a:r>
          </a:p>
          <a:p>
            <a:r>
              <a:rPr lang="en-GB" sz="4400" dirty="0"/>
              <a:t>The earth could never hold,</a:t>
            </a:r>
          </a:p>
          <a:p>
            <a:r>
              <a:rPr lang="en-GB" sz="4400" dirty="0"/>
              <a:t>This love that burns my soul</a:t>
            </a:r>
          </a:p>
          <a:p>
            <a:r>
              <a:rPr lang="en-GB" sz="4400" dirty="0"/>
              <a:t>Heaven holds me</a:t>
            </a:r>
          </a:p>
        </p:txBody>
      </p:sp>
    </p:spTree>
    <p:extLst>
      <p:ext uri="{BB962C8B-B14F-4D97-AF65-F5344CB8AC3E}">
        <p14:creationId xmlns:p14="http://schemas.microsoft.com/office/powerpoint/2010/main" val="3005497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Why first love?</a:t>
            </a:r>
          </a:p>
          <a:p>
            <a:r>
              <a:rPr lang="en-GB" sz="4800" dirty="0" smtClean="0"/>
              <a:t>What is first love?</a:t>
            </a:r>
          </a:p>
          <a:p>
            <a:r>
              <a:rPr lang="en-GB" sz="4800" dirty="0" smtClean="0"/>
              <a:t>Why is first love so important?</a:t>
            </a:r>
          </a:p>
          <a:p>
            <a:r>
              <a:rPr lang="en-GB" sz="4800" dirty="0" smtClean="0"/>
              <a:t>Our eternal destiny and destination is at stake on the basis of our experiencing and knowing First Love</a:t>
            </a:r>
            <a:endParaRPr lang="en-GB" sz="4800" dirty="0"/>
          </a:p>
        </p:txBody>
      </p:sp>
    </p:spTree>
    <p:extLst>
      <p:ext uri="{BB962C8B-B14F-4D97-AF65-F5344CB8AC3E}">
        <p14:creationId xmlns:p14="http://schemas.microsoft.com/office/powerpoint/2010/main" val="70816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a:t>You placed the stars into </a:t>
            </a:r>
            <a:r>
              <a:rPr lang="en-GB" sz="4400" dirty="0" smtClean="0"/>
              <a:t>motion. You </a:t>
            </a:r>
            <a:r>
              <a:rPr lang="en-GB" sz="4400" dirty="0"/>
              <a:t>called to the Light and it came into place.</a:t>
            </a:r>
          </a:p>
          <a:p>
            <a:pPr>
              <a:lnSpc>
                <a:spcPct val="120000"/>
              </a:lnSpc>
              <a:spcBef>
                <a:spcPts val="600"/>
              </a:spcBef>
            </a:pPr>
            <a:r>
              <a:rPr lang="en-GB" sz="4400" dirty="0"/>
              <a:t>Every detail of our beings You </a:t>
            </a:r>
            <a:r>
              <a:rPr lang="en-GB" sz="4400" dirty="0" smtClean="0"/>
              <a:t>created. Like </a:t>
            </a:r>
            <a:r>
              <a:rPr lang="en-GB" sz="4400" dirty="0"/>
              <a:t>a good Father you take care...You hold my being.</a:t>
            </a:r>
          </a:p>
          <a:p>
            <a:pPr>
              <a:lnSpc>
                <a:spcPct val="120000"/>
              </a:lnSpc>
              <a:spcBef>
                <a:spcPts val="600"/>
              </a:spcBef>
            </a:pPr>
            <a:r>
              <a:rPr lang="en-GB" sz="4400" dirty="0"/>
              <a:t>You wrap yourself around every detail of my </a:t>
            </a:r>
            <a:r>
              <a:rPr lang="en-GB" sz="4400" dirty="0" smtClean="0"/>
              <a:t>life. You </a:t>
            </a:r>
            <a:r>
              <a:rPr lang="en-GB" sz="4400" dirty="0"/>
              <a:t>place everything into motion</a:t>
            </a:r>
          </a:p>
          <a:p>
            <a:pPr>
              <a:lnSpc>
                <a:spcPct val="120000"/>
              </a:lnSpc>
              <a:spcBef>
                <a:spcPts val="600"/>
              </a:spcBef>
            </a:pPr>
            <a:r>
              <a:rPr lang="en-GB" sz="4400" dirty="0"/>
              <a:t>And all I have to do is stand in the palm of your hand</a:t>
            </a:r>
            <a:r>
              <a:rPr lang="en-GB" sz="4400" dirty="0" smtClean="0"/>
              <a:t>... cause </a:t>
            </a:r>
            <a:r>
              <a:rPr lang="en-GB" sz="4400" dirty="0"/>
              <a:t>I mean everything to You</a:t>
            </a:r>
            <a:r>
              <a:rPr lang="en-GB" sz="4400" dirty="0" smtClean="0"/>
              <a:t>.</a:t>
            </a:r>
            <a:endParaRPr lang="en-GB" sz="4400" dirty="0"/>
          </a:p>
        </p:txBody>
      </p:sp>
    </p:spTree>
    <p:extLst>
      <p:ext uri="{BB962C8B-B14F-4D97-AF65-F5344CB8AC3E}">
        <p14:creationId xmlns:p14="http://schemas.microsoft.com/office/powerpoint/2010/main" val="35888189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Your love frees my soul</a:t>
            </a:r>
          </a:p>
          <a:p>
            <a:r>
              <a:rPr lang="en-GB" sz="4400" dirty="0"/>
              <a:t>And fear has no hold</a:t>
            </a:r>
          </a:p>
          <a:p>
            <a:r>
              <a:rPr lang="en-GB" sz="4400" dirty="0"/>
              <a:t>For You have broken the chains</a:t>
            </a:r>
          </a:p>
          <a:p>
            <a:r>
              <a:rPr lang="en-GB" sz="4400" dirty="0"/>
              <a:t>Now joy fills my </a:t>
            </a:r>
            <a:r>
              <a:rPr lang="en-GB" sz="4400" dirty="0" smtClean="0"/>
              <a:t>life Your </a:t>
            </a:r>
            <a:r>
              <a:rPr lang="en-GB" sz="4400" dirty="0"/>
              <a:t>Spirit, Your Light</a:t>
            </a:r>
          </a:p>
          <a:p>
            <a:r>
              <a:rPr lang="en-GB" sz="4400" dirty="0"/>
              <a:t>I'm undone by the kindness of </a:t>
            </a:r>
            <a:r>
              <a:rPr lang="en-GB" sz="4400" dirty="0" smtClean="0"/>
              <a:t>Christ</a:t>
            </a:r>
            <a:endParaRPr lang="en-GB" sz="4400" dirty="0"/>
          </a:p>
        </p:txBody>
      </p:sp>
    </p:spTree>
    <p:extLst>
      <p:ext uri="{BB962C8B-B14F-4D97-AF65-F5344CB8AC3E}">
        <p14:creationId xmlns:p14="http://schemas.microsoft.com/office/powerpoint/2010/main" val="10365829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Nothing can tear us from</a:t>
            </a:r>
          </a:p>
          <a:p>
            <a:r>
              <a:rPr lang="en-GB" sz="4400" dirty="0"/>
              <a:t>The grip of His mighty love</a:t>
            </a:r>
          </a:p>
          <a:p>
            <a:r>
              <a:rPr lang="en-GB" sz="4400" dirty="0"/>
              <a:t>We’ve only glimpsed, His vast affection</a:t>
            </a:r>
          </a:p>
          <a:p>
            <a:r>
              <a:rPr lang="en-GB" sz="4400" dirty="0"/>
              <a:t>Heard whispers of, His heart and passion</a:t>
            </a:r>
          </a:p>
          <a:p>
            <a:r>
              <a:rPr lang="en-GB" sz="4400" dirty="0"/>
              <a:t>It’s pouring out</a:t>
            </a:r>
            <a:r>
              <a:rPr lang="en-GB" sz="4400" dirty="0" smtClean="0"/>
              <a:t>…</a:t>
            </a:r>
            <a:endParaRPr lang="en-GB" sz="4400" dirty="0"/>
          </a:p>
        </p:txBody>
      </p:sp>
    </p:spTree>
    <p:extLst>
      <p:ext uri="{BB962C8B-B14F-4D97-AF65-F5344CB8AC3E}">
        <p14:creationId xmlns:p14="http://schemas.microsoft.com/office/powerpoint/2010/main" val="28452517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His love is deep, His love is wide</a:t>
            </a:r>
          </a:p>
          <a:p>
            <a:r>
              <a:rPr lang="en-GB" sz="4400" dirty="0"/>
              <a:t>And it covers us</a:t>
            </a:r>
          </a:p>
          <a:p>
            <a:r>
              <a:rPr lang="en-GB" sz="4400" dirty="0"/>
              <a:t>His love is fierce, His love is strong</a:t>
            </a:r>
          </a:p>
          <a:p>
            <a:r>
              <a:rPr lang="en-GB" sz="4400" dirty="0"/>
              <a:t>It is furious</a:t>
            </a:r>
          </a:p>
          <a:p>
            <a:r>
              <a:rPr lang="en-GB" sz="4400" dirty="0"/>
              <a:t>His love is sweet, His love is wild</a:t>
            </a:r>
          </a:p>
          <a:p>
            <a:r>
              <a:rPr lang="en-GB" sz="4400" dirty="0"/>
              <a:t>And it's waking hearts to </a:t>
            </a:r>
            <a:r>
              <a:rPr lang="en-GB" sz="4400" dirty="0" smtClean="0"/>
              <a:t>life</a:t>
            </a:r>
            <a:endParaRPr lang="en-GB" sz="4400" dirty="0"/>
          </a:p>
        </p:txBody>
      </p:sp>
    </p:spTree>
    <p:extLst>
      <p:ext uri="{BB962C8B-B14F-4D97-AF65-F5344CB8AC3E}">
        <p14:creationId xmlns:p14="http://schemas.microsoft.com/office/powerpoint/2010/main" val="10667249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The Father loves and sends His son</a:t>
            </a:r>
          </a:p>
          <a:p>
            <a:r>
              <a:rPr lang="en-GB" sz="4400" dirty="0"/>
              <a:t>The Son lays down His life for all</a:t>
            </a:r>
          </a:p>
          <a:p>
            <a:r>
              <a:rPr lang="en-GB" sz="4400" dirty="0"/>
              <a:t>He lavishes His love upon us</a:t>
            </a:r>
          </a:p>
          <a:p>
            <a:r>
              <a:rPr lang="en-GB" sz="4400" dirty="0"/>
              <a:t>He calls us now, His sons and daughters</a:t>
            </a:r>
          </a:p>
          <a:p>
            <a:r>
              <a:rPr lang="en-GB" sz="4400" dirty="0"/>
              <a:t>He’s reaching out</a:t>
            </a:r>
            <a:r>
              <a:rPr lang="en-GB" sz="4400" dirty="0" smtClean="0"/>
              <a:t>…</a:t>
            </a:r>
            <a:endParaRPr lang="en-GB" sz="4400" dirty="0"/>
          </a:p>
          <a:p>
            <a:r>
              <a:rPr lang="en-GB" sz="4400" dirty="0"/>
              <a:t>… and its waking hearts to life</a:t>
            </a:r>
          </a:p>
          <a:p>
            <a:r>
              <a:rPr lang="en-GB" sz="4400" dirty="0"/>
              <a:t>He is waking hearts to </a:t>
            </a:r>
            <a:r>
              <a:rPr lang="en-GB" sz="4400" dirty="0" smtClean="0"/>
              <a:t>life</a:t>
            </a:r>
            <a:endParaRPr lang="en-GB" sz="4400" dirty="0"/>
          </a:p>
        </p:txBody>
      </p:sp>
    </p:spTree>
    <p:extLst>
      <p:ext uri="{BB962C8B-B14F-4D97-AF65-F5344CB8AC3E}">
        <p14:creationId xmlns:p14="http://schemas.microsoft.com/office/powerpoint/2010/main" val="3871692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Your love it burns inside</a:t>
            </a:r>
          </a:p>
          <a:p>
            <a:r>
              <a:rPr lang="en-GB" sz="4400" dirty="0"/>
              <a:t>Our hearts are satisfied by You</a:t>
            </a:r>
          </a:p>
          <a:p>
            <a:r>
              <a:rPr lang="en-GB" sz="4400" dirty="0"/>
              <a:t>Your love is our reward</a:t>
            </a:r>
          </a:p>
          <a:p>
            <a:r>
              <a:rPr lang="en-GB" sz="4400" dirty="0" smtClean="0"/>
              <a:t>It’s </a:t>
            </a:r>
            <a:r>
              <a:rPr lang="en-GB" sz="4400" dirty="0"/>
              <a:t>why we ask for more of </a:t>
            </a:r>
            <a:r>
              <a:rPr lang="en-GB" sz="4400" dirty="0" smtClean="0"/>
              <a:t>You</a:t>
            </a:r>
          </a:p>
          <a:p>
            <a:r>
              <a:rPr lang="en-GB" sz="4400" dirty="0">
                <a:effectLst/>
              </a:rPr>
              <a:t>So let this love be like a fire</a:t>
            </a:r>
            <a:r>
              <a:rPr lang="en-GB" sz="4400" dirty="0"/>
              <a:t/>
            </a:r>
            <a:br>
              <a:rPr lang="en-GB" sz="4400" dirty="0"/>
            </a:br>
            <a:r>
              <a:rPr lang="en-GB" sz="4400" dirty="0">
                <a:effectLst/>
              </a:rPr>
              <a:t>Let our life be like a flame</a:t>
            </a:r>
            <a:r>
              <a:rPr lang="en-GB" sz="4400" dirty="0"/>
              <a:t/>
            </a:r>
            <a:br>
              <a:rPr lang="en-GB" sz="4400" dirty="0"/>
            </a:br>
            <a:r>
              <a:rPr lang="en-GB" sz="4400" dirty="0">
                <a:effectLst/>
              </a:rPr>
              <a:t>Fill our souls with Your desire</a:t>
            </a:r>
            <a:r>
              <a:rPr lang="en-GB" sz="4400" dirty="0"/>
              <a:t/>
            </a:r>
            <a:br>
              <a:rPr lang="en-GB" sz="4400" dirty="0"/>
            </a:br>
            <a:r>
              <a:rPr lang="en-GB" sz="4400" dirty="0">
                <a:effectLst/>
              </a:rPr>
              <a:t>Let our passion bring You fame</a:t>
            </a:r>
            <a:endParaRPr lang="en-GB" sz="4400" dirty="0"/>
          </a:p>
        </p:txBody>
      </p:sp>
    </p:spTree>
    <p:extLst>
      <p:ext uri="{BB962C8B-B14F-4D97-AF65-F5344CB8AC3E}">
        <p14:creationId xmlns:p14="http://schemas.microsoft.com/office/powerpoint/2010/main" val="31876905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Lord, I give You my heart</a:t>
            </a:r>
          </a:p>
          <a:p>
            <a:r>
              <a:rPr lang="en-GB" sz="4800" dirty="0"/>
              <a:t>I give You my soul</a:t>
            </a:r>
          </a:p>
          <a:p>
            <a:r>
              <a:rPr lang="en-GB" sz="4800" dirty="0"/>
              <a:t>I live for You alone</a:t>
            </a:r>
          </a:p>
          <a:p>
            <a:r>
              <a:rPr lang="en-GB" sz="4800" dirty="0"/>
              <a:t>Every Breath that I take</a:t>
            </a:r>
          </a:p>
          <a:p>
            <a:r>
              <a:rPr lang="en-GB" sz="4800" dirty="0"/>
              <a:t>Every moment I'm awake</a:t>
            </a:r>
          </a:p>
          <a:p>
            <a:r>
              <a:rPr lang="en-GB" sz="4800" dirty="0"/>
              <a:t>Lord, have Your way in </a:t>
            </a:r>
            <a:r>
              <a:rPr lang="en-GB" sz="4800" dirty="0" smtClean="0"/>
              <a:t>me</a:t>
            </a:r>
            <a:endParaRPr lang="en-GB" sz="4800" dirty="0"/>
          </a:p>
        </p:txBody>
      </p:sp>
    </p:spTree>
    <p:extLst>
      <p:ext uri="{BB962C8B-B14F-4D97-AF65-F5344CB8AC3E}">
        <p14:creationId xmlns:p14="http://schemas.microsoft.com/office/powerpoint/2010/main" val="14742271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My hearts aches for you my God</a:t>
            </a:r>
          </a:p>
          <a:p>
            <a:r>
              <a:rPr lang="en-GB" sz="4400" dirty="0"/>
              <a:t>My soul waits for you my God</a:t>
            </a:r>
          </a:p>
          <a:p>
            <a:r>
              <a:rPr lang="en-GB" sz="4400" dirty="0"/>
              <a:t>I've come far to find you here</a:t>
            </a:r>
          </a:p>
          <a:p>
            <a:r>
              <a:rPr lang="en-GB" sz="4400" dirty="0"/>
              <a:t>In this place will I draw </a:t>
            </a:r>
            <a:r>
              <a:rPr lang="en-GB" sz="4400" dirty="0" smtClean="0"/>
              <a:t>near</a:t>
            </a:r>
          </a:p>
          <a:p>
            <a:r>
              <a:rPr lang="en-GB" sz="4400" dirty="0"/>
              <a:t>Your spirit inside me holds me close</a:t>
            </a:r>
          </a:p>
          <a:p>
            <a:r>
              <a:rPr lang="en-GB" sz="4400" dirty="0"/>
              <a:t>In your wonderful presence I let </a:t>
            </a:r>
            <a:r>
              <a:rPr lang="en-GB" sz="4400" dirty="0" smtClean="0"/>
              <a:t>go</a:t>
            </a:r>
            <a:endParaRPr lang="en-GB" sz="4400" dirty="0"/>
          </a:p>
        </p:txBody>
      </p:sp>
    </p:spTree>
    <p:extLst>
      <p:ext uri="{BB962C8B-B14F-4D97-AF65-F5344CB8AC3E}">
        <p14:creationId xmlns:p14="http://schemas.microsoft.com/office/powerpoint/2010/main" val="8715016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I </a:t>
            </a:r>
            <a:r>
              <a:rPr lang="en-GB" sz="4400" dirty="0"/>
              <a:t>cleanse my hands, You burn my heart</a:t>
            </a:r>
          </a:p>
          <a:p>
            <a:r>
              <a:rPr lang="en-GB" sz="4400" dirty="0"/>
              <a:t>I cry out for love, You set me </a:t>
            </a:r>
            <a:r>
              <a:rPr lang="en-GB" sz="4400" dirty="0" smtClean="0"/>
              <a:t>apart</a:t>
            </a:r>
            <a:endParaRPr lang="en-GB" sz="4400" dirty="0"/>
          </a:p>
          <a:p>
            <a:r>
              <a:rPr lang="en-GB" sz="4400" dirty="0"/>
              <a:t>And your spirit soars in </a:t>
            </a:r>
            <a:r>
              <a:rPr lang="en-GB" sz="4400" dirty="0" smtClean="0"/>
              <a:t>me to </a:t>
            </a:r>
            <a:r>
              <a:rPr lang="en-GB" sz="4400" dirty="0"/>
              <a:t>the highest </a:t>
            </a:r>
            <a:r>
              <a:rPr lang="en-GB" sz="4400" dirty="0" smtClean="0"/>
              <a:t>height </a:t>
            </a:r>
          </a:p>
          <a:p>
            <a:r>
              <a:rPr lang="en-GB" sz="4400" dirty="0" smtClean="0"/>
              <a:t>From </a:t>
            </a:r>
            <a:r>
              <a:rPr lang="en-GB" sz="4400" dirty="0"/>
              <a:t>where I'll not look back, </a:t>
            </a:r>
            <a:endParaRPr lang="en-GB" sz="4400" dirty="0" smtClean="0"/>
          </a:p>
          <a:p>
            <a:r>
              <a:rPr lang="en-GB" sz="4400" dirty="0"/>
              <a:t>N</a:t>
            </a:r>
            <a:r>
              <a:rPr lang="en-GB" sz="4400" dirty="0" smtClean="0"/>
              <a:t>o I'll </a:t>
            </a:r>
            <a:r>
              <a:rPr lang="en-GB" sz="4400" dirty="0"/>
              <a:t>keep trusting you</a:t>
            </a:r>
          </a:p>
        </p:txBody>
      </p:sp>
    </p:spTree>
    <p:extLst>
      <p:ext uri="{BB962C8B-B14F-4D97-AF65-F5344CB8AC3E}">
        <p14:creationId xmlns:p14="http://schemas.microsoft.com/office/powerpoint/2010/main" val="7612151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Open ourselves to God</a:t>
            </a:r>
          </a:p>
          <a:p>
            <a:r>
              <a:rPr lang="en-GB" sz="4400" dirty="0" smtClean="0"/>
              <a:t>Choose to embrace first love</a:t>
            </a:r>
          </a:p>
          <a:p>
            <a:r>
              <a:rPr lang="en-GB" sz="4400" dirty="0" smtClean="0"/>
              <a:t>Choose to give ourselves to Him</a:t>
            </a:r>
          </a:p>
          <a:p>
            <a:r>
              <a:rPr lang="en-GB" sz="4400" dirty="0" smtClean="0"/>
              <a:t>Choose to embrace our eternal destiny as sons</a:t>
            </a:r>
          </a:p>
          <a:p>
            <a:r>
              <a:rPr lang="en-GB" sz="4400" dirty="0" smtClean="0"/>
              <a:t>Choose to take the scroll and surrender to who we truly were to  fully become history makers</a:t>
            </a:r>
            <a:endParaRPr lang="en-GB" sz="4400" dirty="0"/>
          </a:p>
        </p:txBody>
      </p:sp>
    </p:spTree>
    <p:extLst>
      <p:ext uri="{BB962C8B-B14F-4D97-AF65-F5344CB8AC3E}">
        <p14:creationId xmlns:p14="http://schemas.microsoft.com/office/powerpoint/2010/main" val="428852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True first love is the primary and most important </a:t>
            </a:r>
            <a:r>
              <a:rPr lang="en-GB" sz="4800" dirty="0" smtClean="0"/>
              <a:t>relational </a:t>
            </a:r>
            <a:r>
              <a:rPr lang="en-GB" sz="4800" dirty="0"/>
              <a:t>encounter </a:t>
            </a:r>
            <a:r>
              <a:rPr lang="en-GB" sz="4800" dirty="0" smtClean="0"/>
              <a:t>and experience we </a:t>
            </a:r>
            <a:r>
              <a:rPr lang="en-GB" sz="4800" dirty="0"/>
              <a:t>can </a:t>
            </a:r>
            <a:r>
              <a:rPr lang="en-GB" sz="4800" dirty="0" smtClean="0"/>
              <a:t>have</a:t>
            </a:r>
          </a:p>
          <a:p>
            <a:r>
              <a:rPr lang="en-GB" sz="4800" dirty="0" smtClean="0"/>
              <a:t>It is </a:t>
            </a:r>
            <a:r>
              <a:rPr lang="en-GB" sz="4800" dirty="0"/>
              <a:t>available to </a:t>
            </a:r>
            <a:r>
              <a:rPr lang="en-GB" sz="4800" dirty="0" smtClean="0"/>
              <a:t>us </a:t>
            </a:r>
            <a:r>
              <a:rPr lang="en-GB" sz="4800" dirty="0"/>
              <a:t>daily </a:t>
            </a:r>
            <a:r>
              <a:rPr lang="en-GB" sz="4800" dirty="0" smtClean="0"/>
              <a:t>through the </a:t>
            </a:r>
            <a:r>
              <a:rPr lang="en-GB" sz="4800" dirty="0"/>
              <a:t>opening of a door and the giving of an invitation</a:t>
            </a:r>
            <a:r>
              <a:rPr lang="en-GB" sz="4800" dirty="0" smtClean="0"/>
              <a:t>.</a:t>
            </a:r>
          </a:p>
        </p:txBody>
      </p:sp>
    </p:spTree>
    <p:extLst>
      <p:ext uri="{BB962C8B-B14F-4D97-AF65-F5344CB8AC3E}">
        <p14:creationId xmlns:p14="http://schemas.microsoft.com/office/powerpoint/2010/main" val="64700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7487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23734" r="17081"/>
          <a:stretch/>
        </p:blipFill>
        <p:spPr bwMode="auto">
          <a:xfrm>
            <a:off x="0" y="-23086"/>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85584" y="6030055"/>
            <a:ext cx="471316" cy="827945"/>
          </a:xfrm>
          <a:effectLst/>
        </p:spPr>
      </p:pic>
    </p:spTree>
    <p:extLst>
      <p:ext uri="{BB962C8B-B14F-4D97-AF65-F5344CB8AC3E}">
        <p14:creationId xmlns:p14="http://schemas.microsoft.com/office/powerpoint/2010/main" val="2919709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35752" r="36648"/>
          <a:stretch/>
        </p:blipFill>
        <p:spPr bwMode="auto">
          <a:xfrm>
            <a:off x="0" y="14028"/>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97522" y="14028"/>
            <a:ext cx="3911096" cy="6870494"/>
          </a:xfrm>
        </p:spPr>
      </p:pic>
    </p:spTree>
    <p:extLst>
      <p:ext uri="{BB962C8B-B14F-4D97-AF65-F5344CB8AC3E}">
        <p14:creationId xmlns:p14="http://schemas.microsoft.com/office/powerpoint/2010/main" val="18094881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1676"/>
            <a:ext cx="8784976" cy="994122"/>
          </a:xfrm>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1</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80626" cy="681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8356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563"/>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05 Track 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5331" y="6181253"/>
            <a:ext cx="406400" cy="406400"/>
          </a:xfrm>
          <a:prstGeom prst="rect">
            <a:avLst/>
          </a:prstGeom>
        </p:spPr>
      </p:pic>
    </p:spTree>
    <p:extLst>
      <p:ext uri="{BB962C8B-B14F-4D97-AF65-F5344CB8AC3E}">
        <p14:creationId xmlns:p14="http://schemas.microsoft.com/office/powerpoint/2010/main" val="243412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3750" numSld="10"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1390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Receive Him as love personified</a:t>
            </a:r>
          </a:p>
          <a:p>
            <a:r>
              <a:rPr lang="en-GB" sz="4400" dirty="0" smtClean="0"/>
              <a:t>Feel the security, power and strength of His love</a:t>
            </a:r>
          </a:p>
          <a:p>
            <a:r>
              <a:rPr lang="en-GB" sz="4400" dirty="0" smtClean="0"/>
              <a:t>Feel His unconditional love for you</a:t>
            </a:r>
            <a:endParaRPr lang="en-GB" sz="4400" dirty="0"/>
          </a:p>
          <a:p>
            <a:r>
              <a:rPr lang="en-GB" sz="4400" dirty="0" smtClean="0"/>
              <a:t>Feel the fire of His love burn in you</a:t>
            </a:r>
          </a:p>
          <a:p>
            <a:r>
              <a:rPr lang="en-GB" sz="4400" dirty="0"/>
              <a:t>Feel His love embrace </a:t>
            </a:r>
            <a:r>
              <a:rPr lang="en-GB" sz="4400" dirty="0" smtClean="0"/>
              <a:t>you hold you safe in His arms of love</a:t>
            </a:r>
            <a:endParaRPr lang="en-GB" sz="4400" dirty="0"/>
          </a:p>
          <a:p>
            <a:r>
              <a:rPr lang="en-GB" sz="4400" dirty="0" smtClean="0"/>
              <a:t>Feel your heart melt in His embrace</a:t>
            </a:r>
          </a:p>
          <a:p>
            <a:endParaRPr lang="en-GB" sz="4400" dirty="0" smtClean="0"/>
          </a:p>
        </p:txBody>
      </p:sp>
    </p:spTree>
    <p:extLst>
      <p:ext uri="{BB962C8B-B14F-4D97-AF65-F5344CB8AC3E}">
        <p14:creationId xmlns:p14="http://schemas.microsoft.com/office/powerpoint/2010/main" val="24330892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Express your love for </a:t>
            </a:r>
            <a:r>
              <a:rPr lang="en-GB" sz="4400" dirty="0" smtClean="0"/>
              <a:t>Him</a:t>
            </a:r>
          </a:p>
          <a:p>
            <a:r>
              <a:rPr lang="en-GB" sz="4400" dirty="0" smtClean="0"/>
              <a:t>Yield surrender open up your heart </a:t>
            </a:r>
            <a:r>
              <a:rPr lang="en-GB" sz="4400" dirty="0" smtClean="0"/>
              <a:t>to embrace </a:t>
            </a:r>
            <a:r>
              <a:rPr lang="en-GB" sz="4400" dirty="0" smtClean="0"/>
              <a:t>Him</a:t>
            </a:r>
          </a:p>
          <a:p>
            <a:r>
              <a:rPr lang="en-GB" sz="4400" dirty="0" smtClean="0"/>
              <a:t>Let </a:t>
            </a:r>
            <a:r>
              <a:rPr lang="en-GB" sz="4400" dirty="0" smtClean="0"/>
              <a:t>Him fill you with His </a:t>
            </a:r>
            <a:r>
              <a:rPr lang="en-GB" sz="4400" dirty="0" smtClean="0"/>
              <a:t>presence</a:t>
            </a:r>
          </a:p>
          <a:p>
            <a:r>
              <a:rPr lang="en-GB" sz="4400" dirty="0" smtClean="0"/>
              <a:t>Ask </a:t>
            </a:r>
            <a:r>
              <a:rPr lang="en-GB" sz="4400" dirty="0"/>
              <a:t>Him to take you back </a:t>
            </a:r>
            <a:r>
              <a:rPr lang="en-GB" sz="4400" dirty="0" smtClean="0"/>
              <a:t>to before </a:t>
            </a:r>
            <a:r>
              <a:rPr lang="en-GB" sz="4400" dirty="0"/>
              <a:t>conception when you were </a:t>
            </a:r>
            <a:r>
              <a:rPr lang="en-GB" sz="4400" dirty="0" smtClean="0"/>
              <a:t>created as a spirit </a:t>
            </a:r>
            <a:r>
              <a:rPr lang="en-GB" sz="4400" dirty="0"/>
              <a:t>in His heart </a:t>
            </a:r>
            <a:endParaRPr lang="en-GB" sz="4400" dirty="0" smtClean="0"/>
          </a:p>
        </p:txBody>
      </p:sp>
    </p:spTree>
    <p:extLst>
      <p:ext uri="{BB962C8B-B14F-4D97-AF65-F5344CB8AC3E}">
        <p14:creationId xmlns:p14="http://schemas.microsoft.com/office/powerpoint/2010/main" val="41644198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20000"/>
              </a:lnSpc>
              <a:spcBef>
                <a:spcPts val="600"/>
              </a:spcBef>
            </a:pPr>
            <a:r>
              <a:rPr lang="en-GB" sz="4400" dirty="0" smtClean="0"/>
              <a:t>Rest allow His thought to envelope you in the womb of His hearts</a:t>
            </a:r>
          </a:p>
          <a:p>
            <a:pPr>
              <a:lnSpc>
                <a:spcPct val="120000"/>
              </a:lnSpc>
              <a:spcBef>
                <a:spcPts val="600"/>
              </a:spcBef>
            </a:pPr>
            <a:r>
              <a:rPr lang="en-GB" sz="4400" dirty="0" smtClean="0"/>
              <a:t>Feel His frequency of love vibrating in your spirit</a:t>
            </a:r>
          </a:p>
          <a:p>
            <a:pPr>
              <a:lnSpc>
                <a:spcPct val="120000"/>
              </a:lnSpc>
              <a:spcBef>
                <a:spcPts val="600"/>
              </a:spcBef>
            </a:pPr>
            <a:r>
              <a:rPr lang="en-GB" sz="4400" dirty="0" smtClean="0"/>
              <a:t>Let </a:t>
            </a:r>
            <a:r>
              <a:rPr lang="en-GB" sz="4400" dirty="0"/>
              <a:t>Him </a:t>
            </a:r>
            <a:r>
              <a:rPr lang="en-GB" sz="4400" dirty="0" smtClean="0"/>
              <a:t>reveal </a:t>
            </a:r>
            <a:r>
              <a:rPr lang="en-GB" sz="4400" dirty="0"/>
              <a:t>His </a:t>
            </a:r>
            <a:r>
              <a:rPr lang="en-GB" sz="4400" dirty="0" smtClean="0"/>
              <a:t>heart to your spirit once again</a:t>
            </a:r>
            <a:endParaRPr lang="en-GB" sz="4400" dirty="0"/>
          </a:p>
          <a:p>
            <a:pPr>
              <a:lnSpc>
                <a:spcPct val="120000"/>
              </a:lnSpc>
              <a:spcBef>
                <a:spcPts val="600"/>
              </a:spcBef>
            </a:pPr>
            <a:r>
              <a:rPr lang="en-GB" sz="4400" dirty="0"/>
              <a:t>Let Him reveal His amazing thoughts about </a:t>
            </a:r>
            <a:r>
              <a:rPr lang="en-GB" sz="4400" dirty="0" smtClean="0"/>
              <a:t>you</a:t>
            </a:r>
          </a:p>
          <a:p>
            <a:pPr marL="0" indent="0">
              <a:buNone/>
            </a:pPr>
            <a:endParaRPr lang="en-GB" sz="4400" dirty="0"/>
          </a:p>
          <a:p>
            <a:endParaRPr lang="en-GB" sz="4400" dirty="0" smtClean="0"/>
          </a:p>
        </p:txBody>
      </p:sp>
    </p:spTree>
    <p:extLst>
      <p:ext uri="{BB962C8B-B14F-4D97-AF65-F5344CB8AC3E}">
        <p14:creationId xmlns:p14="http://schemas.microsoft.com/office/powerpoint/2010/main" val="11119916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Listen to Him as He unveils the hidden mysteries of your </a:t>
            </a:r>
            <a:r>
              <a:rPr lang="en-GB" sz="4400" dirty="0" smtClean="0"/>
              <a:t>destiny</a:t>
            </a:r>
          </a:p>
          <a:p>
            <a:r>
              <a:rPr lang="en-GB" sz="4400" dirty="0" smtClean="0"/>
              <a:t>Let </a:t>
            </a:r>
            <a:r>
              <a:rPr lang="en-GB" sz="4400" dirty="0"/>
              <a:t>Him reveal how special you are to Him</a:t>
            </a:r>
          </a:p>
          <a:p>
            <a:r>
              <a:rPr lang="en-GB" sz="4400" dirty="0" smtClean="0"/>
              <a:t>Let </a:t>
            </a:r>
            <a:r>
              <a:rPr lang="en-GB" sz="4400" dirty="0"/>
              <a:t>Him show </a:t>
            </a:r>
            <a:r>
              <a:rPr lang="en-GB" sz="4400" dirty="0" smtClean="0"/>
              <a:t>you your true identity</a:t>
            </a:r>
          </a:p>
          <a:p>
            <a:r>
              <a:rPr lang="en-GB" sz="4400" dirty="0" smtClean="0"/>
              <a:t>Let Him show you your true purpose</a:t>
            </a:r>
          </a:p>
          <a:p>
            <a:r>
              <a:rPr lang="en-GB" sz="4400" dirty="0" smtClean="0"/>
              <a:t>Let what was transform what is to release what will be</a:t>
            </a:r>
          </a:p>
          <a:p>
            <a:r>
              <a:rPr lang="en-GB" sz="4400" dirty="0" smtClean="0"/>
              <a:t>Begin to resonate with your scroll</a:t>
            </a:r>
            <a:endParaRPr lang="en-GB" sz="4400" dirty="0" smtClean="0"/>
          </a:p>
        </p:txBody>
      </p:sp>
    </p:spTree>
    <p:extLst>
      <p:ext uri="{BB962C8B-B14F-4D97-AF65-F5344CB8AC3E}">
        <p14:creationId xmlns:p14="http://schemas.microsoft.com/office/powerpoint/2010/main" val="953827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We have a tendency to believe that we are human beings that are having a spiritual experience. </a:t>
            </a:r>
            <a:endParaRPr lang="en-GB" sz="4800" dirty="0" smtClean="0"/>
          </a:p>
          <a:p>
            <a:r>
              <a:rPr lang="en-GB" sz="4800" dirty="0" smtClean="0"/>
              <a:t>When </a:t>
            </a:r>
            <a:r>
              <a:rPr lang="en-GB" sz="4800" dirty="0"/>
              <a:t>the truth </a:t>
            </a:r>
            <a:r>
              <a:rPr lang="en-GB" sz="4800" dirty="0" smtClean="0"/>
              <a:t>is</a:t>
            </a:r>
            <a:r>
              <a:rPr lang="en-GB" sz="4800" dirty="0"/>
              <a:t>, we are spiritual beings having a human </a:t>
            </a:r>
            <a:r>
              <a:rPr lang="en-GB" sz="4800" dirty="0" smtClean="0"/>
              <a:t>experience.</a:t>
            </a:r>
          </a:p>
          <a:p>
            <a:r>
              <a:rPr lang="en-GB" sz="4800" dirty="0" smtClean="0"/>
              <a:t>That </a:t>
            </a:r>
            <a:r>
              <a:rPr lang="en-GB" sz="4800" dirty="0"/>
              <a:t>means that we are eternal beings. </a:t>
            </a:r>
          </a:p>
        </p:txBody>
      </p:sp>
    </p:spTree>
    <p:extLst>
      <p:ext uri="{BB962C8B-B14F-4D97-AF65-F5344CB8AC3E}">
        <p14:creationId xmlns:p14="http://schemas.microsoft.com/office/powerpoint/2010/main" val="25265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Scrolls of revelation</a:t>
            </a:r>
          </a:p>
          <a:p>
            <a:r>
              <a:rPr lang="en-GB" sz="4400" dirty="0" smtClean="0"/>
              <a:t>Scrolls revealing who we were</a:t>
            </a:r>
          </a:p>
          <a:p>
            <a:r>
              <a:rPr lang="en-GB" sz="4400" dirty="0"/>
              <a:t>Scrolls revealing our </a:t>
            </a:r>
            <a:r>
              <a:rPr lang="en-GB" sz="4400" dirty="0" smtClean="0"/>
              <a:t>redemptive gift and purpose</a:t>
            </a:r>
          </a:p>
          <a:p>
            <a:r>
              <a:rPr lang="en-GB" sz="4400" dirty="0" smtClean="0"/>
              <a:t>Scrolls revealing our true identity</a:t>
            </a:r>
          </a:p>
          <a:p>
            <a:r>
              <a:rPr lang="en-GB" sz="4400" dirty="0" smtClean="0"/>
              <a:t>Scrolls revealing our true destiny</a:t>
            </a:r>
          </a:p>
          <a:p>
            <a:r>
              <a:rPr lang="en-GB" sz="4400" dirty="0" smtClean="0"/>
              <a:t>Scrolls revealing what we will be</a:t>
            </a:r>
          </a:p>
          <a:p>
            <a:r>
              <a:rPr lang="en-GB" sz="4400" dirty="0" smtClean="0"/>
              <a:t>Scrolls </a:t>
            </a:r>
            <a:r>
              <a:rPr lang="en-GB" sz="4400" dirty="0"/>
              <a:t>revealing what we will </a:t>
            </a:r>
            <a:r>
              <a:rPr lang="en-GB" sz="4400" dirty="0" smtClean="0"/>
              <a:t>do</a:t>
            </a:r>
            <a:endParaRPr lang="en-GB" sz="4400" dirty="0"/>
          </a:p>
          <a:p>
            <a:endParaRPr lang="en-GB" sz="4400" dirty="0"/>
          </a:p>
        </p:txBody>
      </p:sp>
    </p:spTree>
    <p:extLst>
      <p:ext uri="{BB962C8B-B14F-4D97-AF65-F5344CB8AC3E}">
        <p14:creationId xmlns:p14="http://schemas.microsoft.com/office/powerpoint/2010/main" val="22019140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236" b="-371"/>
          <a:stretch/>
        </p:blipFill>
        <p:spPr>
          <a:xfrm>
            <a:off x="0" y="63374"/>
            <a:ext cx="9144000" cy="6801663"/>
          </a:xfrm>
          <a:prstGeom prst="rect">
            <a:avLst/>
          </a:prstGeom>
        </p:spPr>
      </p:pic>
    </p:spTree>
    <p:extLst>
      <p:ext uri="{BB962C8B-B14F-4D97-AF65-F5344CB8AC3E}">
        <p14:creationId xmlns:p14="http://schemas.microsoft.com/office/powerpoint/2010/main" val="41346012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6858001"/>
          </a:xfrm>
          <a:prstGeom prst="rect">
            <a:avLst/>
          </a:prstGeom>
        </p:spPr>
      </p:pic>
    </p:spTree>
    <p:extLst>
      <p:ext uri="{BB962C8B-B14F-4D97-AF65-F5344CB8AC3E}">
        <p14:creationId xmlns:p14="http://schemas.microsoft.com/office/powerpoint/2010/main" val="22673998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9"/>
            <a:ext cx="9144000" cy="6840761"/>
          </a:xfrm>
          <a:prstGeom prst="rect">
            <a:avLst/>
          </a:prstGeom>
        </p:spPr>
      </p:pic>
    </p:spTree>
    <p:extLst>
      <p:ext uri="{BB962C8B-B14F-4D97-AF65-F5344CB8AC3E}">
        <p14:creationId xmlns:p14="http://schemas.microsoft.com/office/powerpoint/2010/main" val="42272630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7397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What does it feel like to loved unconditionally</a:t>
            </a:r>
            <a:endParaRPr lang="en-GB" sz="4400" dirty="0"/>
          </a:p>
        </p:txBody>
      </p:sp>
    </p:spTree>
    <p:extLst>
      <p:ext uri="{BB962C8B-B14F-4D97-AF65-F5344CB8AC3E}">
        <p14:creationId xmlns:p14="http://schemas.microsoft.com/office/powerpoint/2010/main" val="251068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Blockages</a:t>
            </a:r>
          </a:p>
          <a:p>
            <a:r>
              <a:rPr lang="en-GB" sz="4400" dirty="0" smtClean="0"/>
              <a:t>Hurt pain rejection fear mistrust</a:t>
            </a:r>
          </a:p>
          <a:p>
            <a:r>
              <a:rPr lang="en-GB" sz="4400" dirty="0" smtClean="0"/>
              <a:t>Past</a:t>
            </a:r>
          </a:p>
          <a:p>
            <a:r>
              <a:rPr lang="en-GB" sz="4400" dirty="0" smtClean="0"/>
              <a:t>Projections chains brambles nailed shut</a:t>
            </a:r>
          </a:p>
          <a:p>
            <a:r>
              <a:rPr lang="en-GB" sz="4400" dirty="0" smtClean="0"/>
              <a:t>Souls protection mechanism is projection creates fear, </a:t>
            </a:r>
            <a:r>
              <a:rPr lang="en-GB" sz="4400" dirty="0" err="1" smtClean="0"/>
              <a:t>aprehension</a:t>
            </a:r>
            <a:endParaRPr lang="en-GB" sz="4400" dirty="0"/>
          </a:p>
        </p:txBody>
      </p:sp>
    </p:spTree>
    <p:extLst>
      <p:ext uri="{BB962C8B-B14F-4D97-AF65-F5344CB8AC3E}">
        <p14:creationId xmlns:p14="http://schemas.microsoft.com/office/powerpoint/2010/main" val="237411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Arc agreement of 2 produces manifest presence and anointing agreement 3 produces government Matt 18</a:t>
            </a:r>
          </a:p>
          <a:p>
            <a:r>
              <a:rPr lang="en-GB" sz="4400" dirty="0"/>
              <a:t>Interaction Holy Spirit and Father Holy Spirit and Jesus </a:t>
            </a:r>
            <a:r>
              <a:rPr lang="en-GB" sz="4400" dirty="0" err="1"/>
              <a:t>Jesus</a:t>
            </a:r>
            <a:r>
              <a:rPr lang="en-GB" sz="4400" dirty="0"/>
              <a:t> and the Father</a:t>
            </a:r>
          </a:p>
          <a:p>
            <a:r>
              <a:rPr lang="en-GB" sz="4400" dirty="0"/>
              <a:t>Yoke Jesus why heavy laden weary ox and Rabi walk like Him 1 John 4</a:t>
            </a:r>
          </a:p>
        </p:txBody>
      </p:sp>
    </p:spTree>
    <p:extLst>
      <p:ext uri="{BB962C8B-B14F-4D97-AF65-F5344CB8AC3E}">
        <p14:creationId xmlns:p14="http://schemas.microsoft.com/office/powerpoint/2010/main" val="19169941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seat of Government and rest Trust for provision protection purpose acceptance affirmation approval affection appreciation. </a:t>
            </a:r>
            <a:r>
              <a:rPr lang="en-GB" sz="4400" dirty="0" err="1"/>
              <a:t>Zech</a:t>
            </a:r>
            <a:r>
              <a:rPr lang="en-GB" sz="4400" dirty="0"/>
              <a:t> 3:6 7 government</a:t>
            </a:r>
          </a:p>
        </p:txBody>
      </p:sp>
    </p:spTree>
    <p:extLst>
      <p:ext uri="{BB962C8B-B14F-4D97-AF65-F5344CB8AC3E}">
        <p14:creationId xmlns:p14="http://schemas.microsoft.com/office/powerpoint/2010/main" val="5382581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Holy Spirit enthroned lead direct to walk in His ways direction and resources Lordship led by spirit Servant gratitude for amazing salvation but also by choice bond servant</a:t>
            </a:r>
          </a:p>
        </p:txBody>
      </p:sp>
    </p:spTree>
    <p:extLst>
      <p:ext uri="{BB962C8B-B14F-4D97-AF65-F5344CB8AC3E}">
        <p14:creationId xmlns:p14="http://schemas.microsoft.com/office/powerpoint/2010/main" val="2059892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We </a:t>
            </a:r>
            <a:r>
              <a:rPr lang="en-GB" sz="4800" dirty="0"/>
              <a:t>have to understand </a:t>
            </a:r>
            <a:r>
              <a:rPr lang="en-GB" sz="4800" dirty="0" smtClean="0"/>
              <a:t>what </a:t>
            </a:r>
            <a:r>
              <a:rPr lang="en-GB" sz="4800" dirty="0"/>
              <a:t>our true </a:t>
            </a:r>
            <a:r>
              <a:rPr lang="en-GB" sz="4800" dirty="0" smtClean="0"/>
              <a:t>identity is. </a:t>
            </a:r>
          </a:p>
          <a:p>
            <a:r>
              <a:rPr lang="en-GB" sz="4800" dirty="0" smtClean="0"/>
              <a:t>Our </a:t>
            </a:r>
            <a:r>
              <a:rPr lang="en-GB" sz="4800" dirty="0"/>
              <a:t>true identity is not our </a:t>
            </a:r>
            <a:r>
              <a:rPr lang="en-GB" sz="4800" dirty="0" smtClean="0"/>
              <a:t>humanity.</a:t>
            </a:r>
          </a:p>
          <a:p>
            <a:r>
              <a:rPr lang="en-GB" sz="4800" dirty="0" smtClean="0"/>
              <a:t>Our </a:t>
            </a:r>
            <a:r>
              <a:rPr lang="en-GB" sz="4800" dirty="0"/>
              <a:t>true identity is the divine </a:t>
            </a:r>
            <a:r>
              <a:rPr lang="en-GB" sz="4800" dirty="0" smtClean="0"/>
              <a:t>nature the image of God. </a:t>
            </a:r>
            <a:endParaRPr lang="en-GB" sz="4800" dirty="0"/>
          </a:p>
        </p:txBody>
      </p:sp>
    </p:spTree>
    <p:extLst>
      <p:ext uri="{BB962C8B-B14F-4D97-AF65-F5344CB8AC3E}">
        <p14:creationId xmlns:p14="http://schemas.microsoft.com/office/powerpoint/2010/main" val="394428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Jesus Lord and king steward resources ministry trusted most often biggest test will  I get my </a:t>
            </a:r>
            <a:r>
              <a:rPr lang="en-GB" sz="4400" dirty="0" err="1"/>
              <a:t>ldentity</a:t>
            </a:r>
            <a:r>
              <a:rPr lang="en-GB" sz="4400" dirty="0"/>
              <a:t> from what I do or from who I am in relationship will I get caught up in working for l lose my first love and enter duty cycle fear cycle</a:t>
            </a:r>
          </a:p>
          <a:p>
            <a:r>
              <a:rPr lang="en-GB" sz="4400" dirty="0"/>
              <a:t>Friendship joint heir reveals ways heart revelation invested heavenly authority. </a:t>
            </a:r>
          </a:p>
        </p:txBody>
      </p:sp>
    </p:spTree>
    <p:extLst>
      <p:ext uri="{BB962C8B-B14F-4D97-AF65-F5344CB8AC3E}">
        <p14:creationId xmlns:p14="http://schemas.microsoft.com/office/powerpoint/2010/main" val="32023671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Bench of 3 in us government kingdom of God Must reflect and come from heaven Matt 5 your kingdom Come on earth as it is in heaven. My agreement within 3+1=4 opens window doorway to responsibility Lord king Son heavenly order Melchizedek.</a:t>
            </a:r>
          </a:p>
        </p:txBody>
      </p:sp>
    </p:spTree>
    <p:extLst>
      <p:ext uri="{BB962C8B-B14F-4D97-AF65-F5344CB8AC3E}">
        <p14:creationId xmlns:p14="http://schemas.microsoft.com/office/powerpoint/2010/main" val="17809979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Matthew 18:3-4 and said, "Truly I say to you, unless you are converted and become like children, you will not enter the kingdom of heaven.  Whoever then humbles himself as this child, he is the greatest in the kingdom of heaven</a:t>
            </a:r>
            <a:r>
              <a:rPr lang="en-GB" sz="4400" dirty="0" smtClean="0"/>
              <a:t>.</a:t>
            </a:r>
            <a:endParaRPr lang="en-GB" sz="4400" dirty="0"/>
          </a:p>
          <a:p>
            <a:r>
              <a:rPr lang="en-GB" sz="4400" dirty="0"/>
              <a:t>Matthew 18:19-20 "Again I say to you, that if two of you agree on earth about anything that they may ask, it shall be done for them by My Father who is in heaven.  For where two or three have gathered together in My name, I am there in their midst."</a:t>
            </a:r>
          </a:p>
          <a:p>
            <a:endParaRPr lang="en-GB" sz="4400" dirty="0"/>
          </a:p>
        </p:txBody>
      </p:sp>
    </p:spTree>
    <p:extLst>
      <p:ext uri="{BB962C8B-B14F-4D97-AF65-F5344CB8AC3E}">
        <p14:creationId xmlns:p14="http://schemas.microsoft.com/office/powerpoint/2010/main" val="20446441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First love what we freely receive we freely give</a:t>
            </a:r>
          </a:p>
          <a:p>
            <a:r>
              <a:rPr lang="en-GB" sz="4400" dirty="0"/>
              <a:t>God is first love that is His person His purpose His plan His priority and His methodology and motivation</a:t>
            </a:r>
          </a:p>
          <a:p>
            <a:r>
              <a:rPr lang="en-GB" sz="4400" dirty="0"/>
              <a:t>God is love and every thing He does is both fully loving and fully expresses Himself</a:t>
            </a:r>
          </a:p>
          <a:p>
            <a:r>
              <a:rPr lang="en-GB" sz="4400" dirty="0"/>
              <a:t>Love is the highest frequency of vibrating energy that exists. Love is the fastest speed of light Love is the greatest source of potential energy</a:t>
            </a:r>
          </a:p>
          <a:p>
            <a:r>
              <a:rPr lang="en-GB" sz="4400" dirty="0"/>
              <a:t>Have we experienced and encountered God is love</a:t>
            </a:r>
          </a:p>
          <a:p>
            <a:r>
              <a:rPr lang="en-GB" sz="4400" dirty="0"/>
              <a:t>Do we know love </a:t>
            </a:r>
          </a:p>
          <a:p>
            <a:r>
              <a:rPr lang="en-GB" sz="4400" dirty="0"/>
              <a:t>Do we resonate with </a:t>
            </a:r>
            <a:r>
              <a:rPr lang="en-GB" sz="4400" dirty="0" err="1"/>
              <a:t>Ioves</a:t>
            </a:r>
            <a:r>
              <a:rPr lang="en-GB" sz="4400" dirty="0"/>
              <a:t> </a:t>
            </a:r>
            <a:r>
              <a:rPr lang="en-GB" sz="4400" dirty="0" smtClean="0"/>
              <a:t>frequency</a:t>
            </a:r>
            <a:endParaRPr lang="en-GB" sz="4400" dirty="0"/>
          </a:p>
        </p:txBody>
      </p:sp>
    </p:spTree>
    <p:extLst>
      <p:ext uri="{BB962C8B-B14F-4D97-AF65-F5344CB8AC3E}">
        <p14:creationId xmlns:p14="http://schemas.microsoft.com/office/powerpoint/2010/main" val="1506817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Rev 3:19 Those whom I love, I reprove and discipline; therefore be zealous and repent. 20 Behold, I stand at the door and knock; if anyone hears My voice and opens the door, I will come in to him and will dine with him, and he with Me. 21 He who overcomes, I will grant to him to sit down with Me on My throne, as I also overcame and sat down with My Father on His throne. </a:t>
            </a:r>
          </a:p>
        </p:txBody>
      </p:sp>
    </p:spTree>
    <p:extLst>
      <p:ext uri="{BB962C8B-B14F-4D97-AF65-F5344CB8AC3E}">
        <p14:creationId xmlns:p14="http://schemas.microsoft.com/office/powerpoint/2010/main" val="1513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 2</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t>Love = reproof and discipline – oh no</a:t>
            </a:r>
          </a:p>
          <a:p>
            <a:r>
              <a:rPr lang="en-GB" sz="4400" dirty="0" smtClean="0"/>
              <a:t>Don’t equate discipline with punishment</a:t>
            </a:r>
          </a:p>
          <a:p>
            <a:r>
              <a:rPr lang="en-GB" sz="4400" dirty="0" smtClean="0"/>
              <a:t>Passionate to turn and follow Him into relationship and transformation into His image</a:t>
            </a:r>
          </a:p>
          <a:p>
            <a:r>
              <a:rPr lang="en-GB" sz="4400" dirty="0" smtClean="0"/>
              <a:t>Preparation for intimacy</a:t>
            </a:r>
          </a:p>
          <a:p>
            <a:r>
              <a:rPr lang="en-GB" sz="4400" dirty="0" smtClean="0"/>
              <a:t>Desire for intimacy</a:t>
            </a:r>
          </a:p>
          <a:p>
            <a:r>
              <a:rPr lang="en-GB" sz="4400" dirty="0" smtClean="0"/>
              <a:t>Reward of intimacy rulership</a:t>
            </a:r>
          </a:p>
          <a:p>
            <a:endParaRPr lang="en-GB" sz="4400" dirty="0" smtClean="0"/>
          </a:p>
          <a:p>
            <a:endParaRPr lang="en-GB" sz="4400" dirty="0" smtClean="0"/>
          </a:p>
          <a:p>
            <a:endParaRPr lang="en-GB" sz="4400" dirty="0"/>
          </a:p>
        </p:txBody>
      </p:sp>
    </p:spTree>
    <p:extLst>
      <p:ext uri="{BB962C8B-B14F-4D97-AF65-F5344CB8AC3E}">
        <p14:creationId xmlns:p14="http://schemas.microsoft.com/office/powerpoint/2010/main" val="391846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r>
              <a:rPr lang="en-GB" sz="4400" dirty="0" smtClean="0"/>
              <a:t>Have </a:t>
            </a:r>
            <a:r>
              <a:rPr lang="en-GB" sz="4400" dirty="0"/>
              <a:t>we been transformed and realigned by love</a:t>
            </a:r>
          </a:p>
          <a:p>
            <a:r>
              <a:rPr lang="en-GB" sz="4400" dirty="0"/>
              <a:t>Are we filled with love</a:t>
            </a:r>
          </a:p>
          <a:p>
            <a:r>
              <a:rPr lang="en-GB" sz="4400" dirty="0"/>
              <a:t>Is everything we think say and do motivated by love?</a:t>
            </a:r>
          </a:p>
          <a:p>
            <a:r>
              <a:rPr lang="en-GB" sz="4400" dirty="0"/>
              <a:t>Does love flow in us and through us and around us</a:t>
            </a:r>
          </a:p>
          <a:p>
            <a:r>
              <a:rPr lang="en-GB" sz="4400" dirty="0"/>
              <a:t>Are we receivers and channels of love therefore of God?</a:t>
            </a:r>
          </a:p>
          <a:p>
            <a:r>
              <a:rPr lang="en-GB" sz="4400" dirty="0"/>
              <a:t>Love is the manifold wisdom and grace of God personified in Jesus and fully expressed on the </a:t>
            </a:r>
            <a:r>
              <a:rPr lang="en-GB" sz="4400" dirty="0" smtClean="0"/>
              <a:t>cross</a:t>
            </a:r>
            <a:endParaRPr lang="en-GB" sz="4400" dirty="0"/>
          </a:p>
        </p:txBody>
      </p:sp>
    </p:spTree>
    <p:extLst>
      <p:ext uri="{BB962C8B-B14F-4D97-AF65-F5344CB8AC3E}">
        <p14:creationId xmlns:p14="http://schemas.microsoft.com/office/powerpoint/2010/main" val="31485729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smtClean="0"/>
              <a:t>This </a:t>
            </a:r>
            <a:r>
              <a:rPr lang="en-GB" sz="4400" dirty="0"/>
              <a:t>is first love that He loves us with all His heart mind strength and being</a:t>
            </a:r>
          </a:p>
          <a:p>
            <a:r>
              <a:rPr lang="en-GB" sz="4400" dirty="0"/>
              <a:t>This is our first love that we love Him with all our spirit soul body</a:t>
            </a:r>
          </a:p>
          <a:p>
            <a:r>
              <a:rPr lang="en-GB" sz="4400" dirty="0"/>
              <a:t>This is first love that He loves us with all His heart mind strength and being Sacrifice Once for all time He embraced cross once</a:t>
            </a:r>
          </a:p>
          <a:p>
            <a:r>
              <a:rPr lang="en-GB" sz="4400" dirty="0"/>
              <a:t>This is our first love that we love Him with all our spirit soul body living sacrifice daily we pickup the cross daily denying ourselves</a:t>
            </a:r>
            <a:r>
              <a:rPr lang="en-GB" sz="4400" dirty="0" smtClean="0"/>
              <a:t>.</a:t>
            </a:r>
            <a:endParaRPr lang="en-GB" sz="4400" dirty="0"/>
          </a:p>
        </p:txBody>
      </p:sp>
    </p:spTree>
    <p:extLst>
      <p:ext uri="{BB962C8B-B14F-4D97-AF65-F5344CB8AC3E}">
        <p14:creationId xmlns:p14="http://schemas.microsoft.com/office/powerpoint/2010/main" val="16750503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34651375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Luke 10:</a:t>
            </a:r>
            <a:r>
              <a:rPr lang="en-GB" sz="4400" dirty="0"/>
              <a:t>And he answered, “You shall love the Lord your God with all your heart, and with all your soul, and with all your strength, and with all your mind; and your </a:t>
            </a:r>
            <a:r>
              <a:rPr lang="en-GB" sz="4400" dirty="0" smtClean="0"/>
              <a:t>neighbour </a:t>
            </a:r>
            <a:r>
              <a:rPr lang="en-GB" sz="4400" dirty="0"/>
              <a:t>as yourself</a:t>
            </a:r>
            <a:r>
              <a:rPr lang="en-GB" sz="4400" dirty="0" smtClean="0"/>
              <a:t>.”</a:t>
            </a:r>
          </a:p>
          <a:p>
            <a:r>
              <a:rPr lang="en-GB" sz="4400" dirty="0" smtClean="0"/>
              <a:t>1 </a:t>
            </a:r>
            <a:r>
              <a:rPr lang="en-GB" sz="4400" dirty="0" err="1" smtClean="0"/>
              <a:t>Cor</a:t>
            </a:r>
            <a:r>
              <a:rPr lang="en-GB" sz="4400" dirty="0"/>
              <a:t> 6:17 But the one who joins himself to the Lord is one spirit with Him. </a:t>
            </a:r>
          </a:p>
        </p:txBody>
      </p:sp>
    </p:spTree>
    <p:extLst>
      <p:ext uri="{BB962C8B-B14F-4D97-AF65-F5344CB8AC3E}">
        <p14:creationId xmlns:p14="http://schemas.microsoft.com/office/powerpoint/2010/main" val="3185376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hop_flow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hop_flow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lideshop_flow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AEDEFC-91D4-4A73-89B4-58D0C1C657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Slideshop_flowchart</Template>
  <TotalTime>175185</TotalTime>
  <Words>10923</Words>
  <Application>Microsoft Office PowerPoint</Application>
  <PresentationFormat>On-screen Show (4:3)</PresentationFormat>
  <Paragraphs>825</Paragraphs>
  <Slides>211</Slides>
  <Notes>10</Notes>
  <HiddenSlides>1</HiddenSlides>
  <MMClips>1</MMClips>
  <ScaleCrop>false</ScaleCrop>
  <HeadingPairs>
    <vt:vector size="4" baseType="variant">
      <vt:variant>
        <vt:lpstr>Theme</vt:lpstr>
      </vt:variant>
      <vt:variant>
        <vt:i4>6</vt:i4>
      </vt:variant>
      <vt:variant>
        <vt:lpstr>Slide Titles</vt:lpstr>
      </vt:variant>
      <vt:variant>
        <vt:i4>211</vt:i4>
      </vt:variant>
    </vt:vector>
  </HeadingPairs>
  <TitlesOfParts>
    <vt:vector size="217" baseType="lpstr">
      <vt:lpstr>Slideshop_flowchart</vt:lpstr>
      <vt:lpstr>1_Theme1</vt:lpstr>
      <vt:lpstr>Theme1</vt:lpstr>
      <vt:lpstr>1_Slideshop_flowchart</vt:lpstr>
      <vt:lpstr>3_Theme1</vt:lpstr>
      <vt:lpstr>2_Slideshop_flowchart</vt:lpstr>
      <vt:lpstr>Engaging God</vt:lpstr>
      <vt:lpstr>Engaging God</vt:lpstr>
      <vt:lpstr>PowerPoint Presentation</vt:lpstr>
      <vt:lpstr>PowerPoint Presentation</vt:lpstr>
      <vt:lpstr>PowerPoint Presentation</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 2</vt:lpstr>
      <vt:lpstr>Engaging God First Love</vt:lpstr>
      <vt:lpstr>PowerPoint Presentation</vt:lpstr>
      <vt:lpstr>PowerPoint Presentation</vt:lpstr>
      <vt:lpstr>PowerPoint Presentation</vt:lpstr>
      <vt:lpstr>First Love House of God 1</vt:lpstr>
      <vt:lpstr>PowerPoint Presentation</vt:lpstr>
      <vt:lpstr>PowerPoint Presentation</vt:lpstr>
      <vt:lpstr>Engaging God First Love</vt:lpstr>
      <vt:lpstr>Engaging God First Love</vt:lpstr>
      <vt:lpstr>Engaging God First Love</vt:lpstr>
      <vt:lpstr>Engaging God First Love</vt:lpstr>
      <vt:lpstr>Engaging God First Love</vt:lpstr>
      <vt:lpstr>PowerPoint Presentation</vt:lpstr>
      <vt:lpstr>PowerPoint Presentation</vt:lpstr>
      <vt:lpstr>PowerPoint Presentation</vt:lpstr>
      <vt:lpstr>PowerPoint Presentation</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 2</vt:lpstr>
      <vt:lpstr>Engaging God First Love 2</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PowerPoint Presentation</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PowerPoint Presentation</vt:lpstr>
      <vt:lpstr>PowerPoint Presentation</vt:lpstr>
      <vt:lpstr>PowerPoint Presentation</vt:lpstr>
      <vt:lpstr>PowerPoint Presentation</vt:lpstr>
      <vt:lpstr>PowerPoint Presentation</vt:lpstr>
      <vt:lpstr>Engaging God First Love</vt:lpstr>
      <vt:lpstr>Engaging God First Love</vt:lpstr>
      <vt:lpstr>PowerPoint Presentation</vt:lpstr>
      <vt:lpstr>PowerPoint Presentation</vt:lpstr>
      <vt:lpstr>PowerPoint Presentation</vt:lpstr>
      <vt:lpstr>First Love House of God 1</vt:lpstr>
      <vt:lpstr>PowerPoint Presentation</vt:lpstr>
      <vt:lpstr>PowerPoint Presentation</vt:lpstr>
      <vt:lpstr>PowerPoint Presentation</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278</cp:revision>
  <cp:lastPrinted>2013-11-28T15:48:49Z</cp:lastPrinted>
  <dcterms:created xsi:type="dcterms:W3CDTF">2013-11-21T11:57:26Z</dcterms:created>
  <dcterms:modified xsi:type="dcterms:W3CDTF">2015-02-01T10:30:47Z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TC018754909991</vt:lpwstr>
  </property>
</Properties>
</file>