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  <p:sldMasterId id="2147483651" r:id="rId2"/>
  </p:sldMasterIdLst>
  <p:notesMasterIdLst>
    <p:notesMasterId r:id="rId27"/>
  </p:notesMasterIdLst>
  <p:handoutMasterIdLst>
    <p:handoutMasterId r:id="rId28"/>
  </p:handoutMasterIdLst>
  <p:sldIdLst>
    <p:sldId id="530" r:id="rId3"/>
    <p:sldId id="713" r:id="rId4"/>
    <p:sldId id="716" r:id="rId5"/>
    <p:sldId id="642" r:id="rId6"/>
    <p:sldId id="739" r:id="rId7"/>
    <p:sldId id="766" r:id="rId8"/>
    <p:sldId id="767" r:id="rId9"/>
    <p:sldId id="768" r:id="rId10"/>
    <p:sldId id="769" r:id="rId11"/>
    <p:sldId id="747" r:id="rId12"/>
    <p:sldId id="752" r:id="rId13"/>
    <p:sldId id="750" r:id="rId14"/>
    <p:sldId id="748" r:id="rId15"/>
    <p:sldId id="749" r:id="rId16"/>
    <p:sldId id="746" r:id="rId17"/>
    <p:sldId id="751" r:id="rId18"/>
    <p:sldId id="753" r:id="rId19"/>
    <p:sldId id="754" r:id="rId20"/>
    <p:sldId id="740" r:id="rId21"/>
    <p:sldId id="729" r:id="rId22"/>
    <p:sldId id="765" r:id="rId23"/>
    <p:sldId id="770" r:id="rId24"/>
    <p:sldId id="771" r:id="rId25"/>
    <p:sldId id="691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A00"/>
    <a:srgbClr val="00A800"/>
    <a:srgbClr val="CC00CC"/>
    <a:srgbClr val="FF0000"/>
    <a:srgbClr val="000000"/>
    <a:srgbClr val="FFFF00"/>
    <a:srgbClr val="66FF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0" autoAdjust="0"/>
    <p:restoredTop sz="94660"/>
  </p:normalViewPr>
  <p:slideViewPr>
    <p:cSldViewPr>
      <p:cViewPr varScale="1">
        <p:scale>
          <a:sx n="72" d="100"/>
          <a:sy n="72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2"/>
    </p:cViewPr>
  </p:sorterViewPr>
  <p:notesViewPr>
    <p:cSldViewPr>
      <p:cViewPr varScale="1">
        <p:scale>
          <a:sx n="52" d="100"/>
          <a:sy n="52" d="100"/>
        </p:scale>
        <p:origin x="-28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92" y="1"/>
            <a:ext cx="2946065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6065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92" y="9427766"/>
            <a:ext cx="2946065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fld id="{32B48251-CE89-41E1-A28B-0AF05CD414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51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2" y="1"/>
            <a:ext cx="2946065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0" y="4714653"/>
            <a:ext cx="5439355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66"/>
            <a:ext cx="2946065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2" y="9427766"/>
            <a:ext cx="2946065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fld id="{BB7D8A9E-2DE3-4F80-B677-5D57B42F25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2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CCA65-E28E-4ED5-ACEF-A589B176C57E}" type="slidenum">
              <a:rPr lang="en-GB"/>
              <a:pPr/>
              <a:t>0</a:t>
            </a:fld>
            <a:endParaRPr lang="en-GB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C0D33-59A7-4704-A0EA-7EE708F6C06F}" type="slidenum">
              <a:rPr lang="en-GB"/>
              <a:pPr/>
              <a:t>9</a:t>
            </a:fld>
            <a:endParaRPr lang="en-GB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3D938-3EFB-483C-8F3F-C5ED5AD13C13}" type="slidenum">
              <a:rPr lang="en-GB"/>
              <a:pPr/>
              <a:t>10</a:t>
            </a:fld>
            <a:endParaRPr lang="en-GB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2DD0-F9AB-421D-8E2B-C00814ACBFD7}" type="slidenum">
              <a:rPr lang="en-GB"/>
              <a:pPr/>
              <a:t>11</a:t>
            </a:fld>
            <a:endParaRPr lang="en-GB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19E30-A995-4217-A1F6-42C3992EDDAA}" type="slidenum">
              <a:rPr lang="en-GB"/>
              <a:pPr/>
              <a:t>12</a:t>
            </a:fld>
            <a:endParaRPr lang="en-GB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57E66-7305-4AB3-AD8B-E56DE35FEA5F}" type="slidenum">
              <a:rPr lang="en-GB"/>
              <a:pPr/>
              <a:t>13</a:t>
            </a:fld>
            <a:endParaRPr lang="en-GB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BAE41-52E5-401D-BCBC-77C4BDF33915}" type="slidenum">
              <a:rPr lang="en-GB"/>
              <a:pPr/>
              <a:t>14</a:t>
            </a:fld>
            <a:endParaRPr lang="en-GB"/>
          </a:p>
        </p:txBody>
      </p:sp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8B077-9773-4C88-8747-45D39FDD2B6A}" type="slidenum">
              <a:rPr lang="en-GB"/>
              <a:pPr/>
              <a:t>15</a:t>
            </a:fld>
            <a:endParaRPr lang="en-GB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20957-6E5F-4181-8701-A7DCC82A2725}" type="slidenum">
              <a:rPr lang="en-GB"/>
              <a:pPr/>
              <a:t>16</a:t>
            </a:fld>
            <a:endParaRPr lang="en-GB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65D6B-8A28-4CCF-8DA0-3EF5FAD3F00B}" type="slidenum">
              <a:rPr lang="en-GB"/>
              <a:pPr/>
              <a:t>17</a:t>
            </a:fld>
            <a:endParaRPr lang="en-GB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4993C-C3FF-4DB9-B3FD-ED0C498AEFE5}" type="slidenum">
              <a:rPr lang="en-GB"/>
              <a:pPr/>
              <a:t>18</a:t>
            </a:fld>
            <a:endParaRPr lang="en-GB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EF09B-F009-464C-8D35-630B800E9CA1}" type="slidenum">
              <a:rPr lang="en-GB"/>
              <a:pPr/>
              <a:t>1</a:t>
            </a:fld>
            <a:endParaRPr lang="en-GB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4D404-C008-4175-A1A7-3481204988D2}" type="slidenum">
              <a:rPr lang="en-GB"/>
              <a:pPr/>
              <a:t>19</a:t>
            </a:fld>
            <a:endParaRPr lang="en-GB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B38F2-DCED-49B8-8ABD-9450CC89B926}" type="slidenum">
              <a:rPr lang="en-GB"/>
              <a:pPr/>
              <a:t>20</a:t>
            </a:fld>
            <a:endParaRPr lang="en-GB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1C150-0BF9-4B42-B65A-38541A28EC37}" type="slidenum">
              <a:rPr lang="en-GB"/>
              <a:pPr/>
              <a:t>21</a:t>
            </a:fld>
            <a:endParaRPr lang="en-GB"/>
          </a:p>
        </p:txBody>
      </p:sp>
      <p:sp>
        <p:nvSpPr>
          <p:cNvPr id="112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F089A-B17F-40FC-BB4F-91B9D00F81A9}" type="slidenum">
              <a:rPr lang="en-GB"/>
              <a:pPr/>
              <a:t>22</a:t>
            </a:fld>
            <a:endParaRPr lang="en-GB"/>
          </a:p>
        </p:txBody>
      </p:sp>
      <p:sp>
        <p:nvSpPr>
          <p:cNvPr id="112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1E9AB-53BC-4AE0-8638-C9C893838917}" type="slidenum">
              <a:rPr lang="en-GB"/>
              <a:pPr/>
              <a:t>23</a:t>
            </a:fld>
            <a:endParaRPr lang="en-GB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A8913-FC66-4314-A7EA-BF7FC844750A}" type="slidenum">
              <a:rPr lang="en-GB"/>
              <a:pPr/>
              <a:t>2</a:t>
            </a:fld>
            <a:endParaRPr lang="en-GB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3B494-A763-40C2-9B57-9BDA68A2B21E}" type="slidenum">
              <a:rPr lang="en-GB"/>
              <a:pPr/>
              <a:t>3</a:t>
            </a:fld>
            <a:endParaRPr lang="en-GB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1975A-0351-4DE0-B4CB-730F21999DC3}" type="slidenum">
              <a:rPr lang="en-GB"/>
              <a:pPr/>
              <a:t>4</a:t>
            </a:fld>
            <a:endParaRPr lang="en-GB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F4DDC-EB4B-4AD2-A9C2-F544DC2451D7}" type="slidenum">
              <a:rPr lang="en-GB"/>
              <a:pPr/>
              <a:t>5</a:t>
            </a:fld>
            <a:endParaRPr lang="en-GB"/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D9E91-C3EB-4BC2-9FBF-FD68C335094D}" type="slidenum">
              <a:rPr lang="en-GB"/>
              <a:pPr/>
              <a:t>6</a:t>
            </a:fld>
            <a:endParaRPr lang="en-GB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A3C8E-09A0-4830-9B70-33BD739D5B70}" type="slidenum">
              <a:rPr lang="en-GB"/>
              <a:pPr/>
              <a:t>7</a:t>
            </a:fld>
            <a:endParaRPr lang="en-GB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34C89-CA0C-443D-B702-34FC11A2A418}" type="slidenum">
              <a:rPr lang="en-GB"/>
              <a:pPr/>
              <a:t>8</a:t>
            </a:fld>
            <a:endParaRPr lang="en-GB"/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3BEB23-4995-4F20-99F1-78FC02F7ECB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2A51-260B-43D4-9B48-F076DA956B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88913"/>
            <a:ext cx="2058988" cy="5830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29325" cy="5830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A0329-9F7B-4EC9-A468-8D9596E7C9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08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452AB-2676-4CF4-84A3-EE4D335083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AFC1E-1FE2-4A23-830F-473C81D681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70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E2E1-5B8F-429D-86FA-74992C350B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6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81AF-8A44-40F4-8A37-0B29C1D5BF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40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67EF-8948-4D42-B0A9-F2C19ADE31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49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7D87A-EDBD-4EC2-B0BD-CF2CF987DC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83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9D8A2-62DA-464A-A799-B93B2EF780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33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D6FF0-A637-4053-AE5E-2BEA51ACCE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4BE31-9AC4-4E34-A257-219A22984F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87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0B3EF-8796-4169-93F2-1D295288E6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344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F025-88A9-4B5C-AA7D-9B6C53B62B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32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AFF2-DADC-4C9B-98EF-37A8300175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FBF70-2447-472B-A0F8-954EBFB89D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8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BDAF4-0CB4-4E74-85E7-D3E8A1223E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8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2F2C1-0DF7-431C-B1B1-04FB5BEE21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3D3E5-3C02-4D66-9655-3AB641C072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2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A29CB-78AA-43A5-A941-7062DC1BBE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8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67F9-DEED-4C89-915F-45FFA3DE9D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0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4D413-347B-4DC5-B9F1-5D25563460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3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Destiny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C644878-2D12-4E77-9ED0-063DCFFCF63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rgbClr val="66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9A57143-3478-4071-9773-416922BC0F8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ChangeArrowheads="1"/>
          </p:cNvSpPr>
          <p:nvPr/>
        </p:nvSpPr>
        <p:spPr bwMode="auto">
          <a:xfrm>
            <a:off x="611188" y="5276850"/>
            <a:ext cx="7635875" cy="742950"/>
          </a:xfrm>
          <a:prstGeom prst="rect">
            <a:avLst/>
          </a:prstGeom>
          <a:solidFill>
            <a:srgbClr val="00FFFF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`	``																																																												</a:t>
            </a:r>
          </a:p>
        </p:txBody>
      </p:sp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1763713" y="4533900"/>
            <a:ext cx="6483350" cy="742950"/>
          </a:xfrm>
          <a:prstGeom prst="rect">
            <a:avLst/>
          </a:prstGeom>
          <a:solidFill>
            <a:srgbClr val="008080">
              <a:alpha val="5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989263" y="3789363"/>
            <a:ext cx="5257800" cy="742950"/>
          </a:xfrm>
          <a:prstGeom prst="rect">
            <a:avLst/>
          </a:prstGeom>
          <a:solidFill>
            <a:srgbClr val="0000FF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4859338" y="2276476"/>
            <a:ext cx="3384550" cy="1512888"/>
          </a:xfrm>
          <a:prstGeom prst="rect">
            <a:avLst/>
          </a:prstGeom>
          <a:solidFill>
            <a:srgbClr val="3366FF">
              <a:alpha val="28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6948488" y="1557338"/>
            <a:ext cx="1298575" cy="722036"/>
          </a:xfrm>
          <a:prstGeom prst="rect">
            <a:avLst/>
          </a:prstGeom>
          <a:solidFill>
            <a:srgbClr val="0000FF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8243888" y="1268413"/>
            <a:ext cx="1008062" cy="4746625"/>
          </a:xfrm>
          <a:prstGeom prst="rect">
            <a:avLst/>
          </a:prstGeom>
          <a:solidFill>
            <a:srgbClr val="99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4356100" y="3044825"/>
            <a:ext cx="2665413" cy="7445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684213" y="5373688"/>
            <a:ext cx="7416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latin typeface="Arial" charset="0"/>
              </a:rPr>
              <a:t>Fatherhood, Sonship, Royal Identity</a:t>
            </a:r>
            <a:r>
              <a:rPr lang="en-GB" sz="1200">
                <a:latin typeface="Arial" charset="0"/>
              </a:rPr>
              <a:t>         </a:t>
            </a:r>
            <a:r>
              <a:rPr lang="en-GB" sz="1600">
                <a:latin typeface="Arial" charset="0"/>
              </a:rPr>
              <a:t>A CALL TO INTIMACY</a:t>
            </a:r>
            <a:r>
              <a:rPr lang="en-GB" sz="1200">
                <a:latin typeface="Arial" charset="0"/>
              </a:rPr>
              <a:t>             </a:t>
            </a:r>
            <a:r>
              <a:rPr lang="en-GB" sz="1400">
                <a:latin typeface="Arial" charset="0"/>
              </a:rPr>
              <a:t>Habitation of God</a:t>
            </a:r>
            <a:r>
              <a:rPr lang="en-GB" sz="1200">
                <a:latin typeface="Arial" charset="0"/>
              </a:rPr>
              <a:t/>
            </a:r>
            <a:br>
              <a:rPr lang="en-GB" sz="1200">
                <a:latin typeface="Arial" charset="0"/>
              </a:rPr>
            </a:br>
            <a:r>
              <a:rPr lang="en-GB" sz="1200">
                <a:latin typeface="Arial" charset="0"/>
              </a:rPr>
              <a:t>                          Song Solomon 8:6</a:t>
            </a:r>
          </a:p>
        </p:txBody>
      </p:sp>
      <p:sp>
        <p:nvSpPr>
          <p:cNvPr id="593930" name="Text Box 10"/>
          <p:cNvSpPr txBox="1">
            <a:spLocks noChangeArrowheads="1"/>
          </p:cNvSpPr>
          <p:nvPr/>
        </p:nvSpPr>
        <p:spPr bwMode="auto">
          <a:xfrm>
            <a:off x="1909763" y="4724400"/>
            <a:ext cx="59753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Matt 13	GATHERING &amp; REMOVING STUMBLING BLOCKS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Releasing Joshua Generation</a:t>
            </a:r>
            <a:r>
              <a:rPr lang="en-GB" sz="1200">
                <a:latin typeface="Arial" charset="0"/>
              </a:rPr>
              <a:t> 	</a:t>
            </a:r>
          </a:p>
        </p:txBody>
      </p:sp>
      <p:sp>
        <p:nvSpPr>
          <p:cNvPr id="593931" name="Text Box 11"/>
          <p:cNvSpPr txBox="1">
            <a:spLocks noChangeArrowheads="1"/>
          </p:cNvSpPr>
          <p:nvPr/>
        </p:nvSpPr>
        <p:spPr bwMode="auto">
          <a:xfrm>
            <a:off x="3059113" y="3933825"/>
            <a:ext cx="5113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1 Peter 4:17   JUDGMENT OF GOD’S HOUSEHOLD</a:t>
            </a:r>
            <a:r>
              <a:rPr lang="en-GB" sz="1200">
                <a:latin typeface="Arial" charset="0"/>
              </a:rPr>
              <a:t> 	</a:t>
            </a:r>
          </a:p>
        </p:txBody>
      </p:sp>
      <p:sp>
        <p:nvSpPr>
          <p:cNvPr id="593932" name="Text Box 12"/>
          <p:cNvSpPr txBox="1">
            <a:spLocks noChangeArrowheads="1"/>
          </p:cNvSpPr>
          <p:nvPr/>
        </p:nvSpPr>
        <p:spPr bwMode="auto">
          <a:xfrm>
            <a:off x="4427538" y="3128963"/>
            <a:ext cx="2520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solidFill>
                  <a:srgbClr val="000000"/>
                </a:solidFill>
                <a:latin typeface="Arial" charset="0"/>
              </a:rPr>
              <a:t>Gen 41     HARVEST OF                 	 LABOURERS</a:t>
            </a:r>
            <a:endParaRPr lang="en-GB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3933" name="Text Box 13"/>
          <p:cNvSpPr txBox="1">
            <a:spLocks noChangeArrowheads="1"/>
          </p:cNvSpPr>
          <p:nvPr/>
        </p:nvSpPr>
        <p:spPr bwMode="auto">
          <a:xfrm>
            <a:off x="4867298" y="2420938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err="1">
                <a:latin typeface="Arial" charset="0"/>
              </a:rPr>
              <a:t>Heb</a:t>
            </a:r>
            <a:r>
              <a:rPr lang="en-GB" sz="1600" dirty="0">
                <a:latin typeface="Arial" charset="0"/>
              </a:rPr>
              <a:t> 12:27    SHAKING OF WORLD SYSTEMS</a:t>
            </a:r>
            <a:r>
              <a:rPr lang="en-GB" sz="1200" dirty="0">
                <a:latin typeface="Arial" charset="0"/>
              </a:rPr>
              <a:t>	</a:t>
            </a:r>
          </a:p>
        </p:txBody>
      </p:sp>
      <p:sp>
        <p:nvSpPr>
          <p:cNvPr id="593934" name="Text Box 14"/>
          <p:cNvSpPr txBox="1">
            <a:spLocks noChangeArrowheads="1"/>
          </p:cNvSpPr>
          <p:nvPr/>
        </p:nvSpPr>
        <p:spPr bwMode="auto">
          <a:xfrm>
            <a:off x="7092950" y="1628775"/>
            <a:ext cx="1008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Arial" charset="0"/>
              </a:rPr>
              <a:t>  FINAL </a:t>
            </a:r>
            <a:br>
              <a:rPr lang="en-GB" sz="1600" dirty="0">
                <a:latin typeface="Arial" charset="0"/>
              </a:rPr>
            </a:br>
            <a:r>
              <a:rPr lang="en-GB" sz="1600" dirty="0">
                <a:latin typeface="Arial" charset="0"/>
              </a:rPr>
              <a:t>HARVEST</a:t>
            </a:r>
            <a:r>
              <a:rPr lang="en-GB" sz="1200" dirty="0">
                <a:latin typeface="Arial" charset="0"/>
              </a:rPr>
              <a:t>	</a:t>
            </a:r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7092950" y="3213100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ISA 2:2</a:t>
            </a:r>
          </a:p>
        </p:txBody>
      </p:sp>
      <p:sp>
        <p:nvSpPr>
          <p:cNvPr id="593936" name="Text Box 16"/>
          <p:cNvSpPr txBox="1">
            <a:spLocks noChangeArrowheads="1"/>
          </p:cNvSpPr>
          <p:nvPr/>
        </p:nvSpPr>
        <p:spPr bwMode="auto">
          <a:xfrm>
            <a:off x="7740650" y="981075"/>
            <a:ext cx="9350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LAST DAY</a:t>
            </a:r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>
            <a:off x="8532813" y="2349500"/>
            <a:ext cx="4318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A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G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T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C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M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</p:txBody>
      </p:sp>
      <p:sp>
        <p:nvSpPr>
          <p:cNvPr id="593938" name="Text Box 18"/>
          <p:cNvSpPr txBox="1">
            <a:spLocks noChangeArrowheads="1"/>
          </p:cNvSpPr>
          <p:nvPr/>
        </p:nvSpPr>
        <p:spPr bwMode="auto">
          <a:xfrm>
            <a:off x="7524750" y="6092825"/>
            <a:ext cx="143986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DAY OF RESURRECTION</a:t>
            </a:r>
            <a:br>
              <a:rPr lang="en-GB" sz="1200">
                <a:latin typeface="Arial" charset="0"/>
              </a:rPr>
            </a:br>
            <a:r>
              <a:rPr lang="en-GB" sz="1200">
                <a:latin typeface="Arial" charset="0"/>
              </a:rPr>
              <a:t>&amp; JUDGMENT</a:t>
            </a:r>
          </a:p>
        </p:txBody>
      </p:sp>
      <p:sp>
        <p:nvSpPr>
          <p:cNvPr id="593939" name="Text Box 19"/>
          <p:cNvSpPr txBox="1">
            <a:spLocks noChangeArrowheads="1"/>
          </p:cNvSpPr>
          <p:nvPr/>
        </p:nvSpPr>
        <p:spPr bwMode="auto">
          <a:xfrm>
            <a:off x="1187450" y="5661025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WINE</a:t>
            </a:r>
          </a:p>
        </p:txBody>
      </p:sp>
      <p:sp>
        <p:nvSpPr>
          <p:cNvPr id="593940" name="Text Box 20"/>
          <p:cNvSpPr txBox="1">
            <a:spLocks noChangeArrowheads="1"/>
          </p:cNvSpPr>
          <p:nvPr/>
        </p:nvSpPr>
        <p:spPr bwMode="auto">
          <a:xfrm>
            <a:off x="2700338" y="4365625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FIRE</a:t>
            </a:r>
          </a:p>
        </p:txBody>
      </p:sp>
      <p:sp>
        <p:nvSpPr>
          <p:cNvPr id="593941" name="Text Box 21"/>
          <p:cNvSpPr txBox="1">
            <a:spLocks noChangeArrowheads="1"/>
          </p:cNvSpPr>
          <p:nvPr/>
        </p:nvSpPr>
        <p:spPr bwMode="auto">
          <a:xfrm>
            <a:off x="4427538" y="2781300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WIND</a:t>
            </a:r>
          </a:p>
        </p:txBody>
      </p:sp>
      <p:sp>
        <p:nvSpPr>
          <p:cNvPr id="593942" name="Text Box 22"/>
          <p:cNvSpPr txBox="1">
            <a:spLocks noChangeArrowheads="1"/>
          </p:cNvSpPr>
          <p:nvPr/>
        </p:nvSpPr>
        <p:spPr bwMode="auto">
          <a:xfrm>
            <a:off x="1477963" y="0"/>
            <a:ext cx="5905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Prophetic Timetable</a:t>
            </a:r>
          </a:p>
        </p:txBody>
      </p:sp>
      <p:sp>
        <p:nvSpPr>
          <p:cNvPr id="593944" name="Text Box 24"/>
          <p:cNvSpPr txBox="1">
            <a:spLocks noChangeArrowheads="1"/>
          </p:cNvSpPr>
          <p:nvPr/>
        </p:nvSpPr>
        <p:spPr bwMode="auto">
          <a:xfrm>
            <a:off x="1909763" y="36449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</a:rPr>
              <a:t>Here</a:t>
            </a:r>
          </a:p>
        </p:txBody>
      </p:sp>
      <p:sp>
        <p:nvSpPr>
          <p:cNvPr id="593945" name="Line 25"/>
          <p:cNvSpPr>
            <a:spLocks noChangeShapeType="1"/>
          </p:cNvSpPr>
          <p:nvPr/>
        </p:nvSpPr>
        <p:spPr bwMode="auto">
          <a:xfrm>
            <a:off x="2484438" y="4076700"/>
            <a:ext cx="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Soul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4000"/>
              <a:t>Psa 139:23 Search me thoroughly</a:t>
            </a:r>
            <a:r>
              <a:rPr lang="en-GB"/>
              <a:t> </a:t>
            </a:r>
            <a:r>
              <a:rPr lang="en-GB" sz="4000"/>
              <a:t>, O God, and know my heart; Try me and know my anxious thoughts; 24 And see if there be any hurtful way in me, And lead me in the everlasting way.</a:t>
            </a:r>
          </a:p>
          <a:p>
            <a:pPr>
              <a:spcBef>
                <a:spcPct val="55000"/>
              </a:spcBef>
            </a:pPr>
            <a:r>
              <a:rPr lang="en-GB" sz="3600"/>
              <a:t>1 Cor 10:28 examine yourselves</a:t>
            </a:r>
          </a:p>
          <a:p>
            <a:pPr>
              <a:spcBef>
                <a:spcPct val="55000"/>
              </a:spcBef>
            </a:pPr>
            <a:r>
              <a:rPr lang="en-GB" sz="3600"/>
              <a:t>1 Cor 11:13 Judge for yourselves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Soul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/>
              <a:t>Matt 13:18 “Hear then the parable of the sower. 19 When anyone hears the word of the kingdom and does not understand it, the evil </a:t>
            </a:r>
            <a:r>
              <a:rPr lang="en-GB" sz="3600" i="1"/>
              <a:t>one</a:t>
            </a:r>
            <a:r>
              <a:rPr lang="en-GB" sz="3600"/>
              <a:t> comes and snatches away what has been </a:t>
            </a:r>
            <a:r>
              <a:rPr lang="en-GB" sz="3600">
                <a:solidFill>
                  <a:srgbClr val="FFFF00"/>
                </a:solidFill>
              </a:rPr>
              <a:t>sown in his heart</a:t>
            </a:r>
            <a:r>
              <a:rPr lang="en-GB" sz="3600"/>
              <a:t>. This is the one on whom seed was sown beside the road. 20 The one on whom seed was sown on the </a:t>
            </a:r>
            <a:r>
              <a:rPr lang="en-GB" sz="3600">
                <a:solidFill>
                  <a:srgbClr val="FFFF00"/>
                </a:solidFill>
              </a:rPr>
              <a:t>rocky places</a:t>
            </a:r>
            <a:r>
              <a:rPr lang="en-GB" sz="3600"/>
              <a:t>, this is the man who hears the word and immediately receives it with joy;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Soul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/>
              <a:t>Matt 13:21 yet he has no </a:t>
            </a:r>
            <a:r>
              <a:rPr lang="en-GB" sz="3600" i="1"/>
              <a:t>firm</a:t>
            </a:r>
            <a:r>
              <a:rPr lang="en-GB" sz="3600"/>
              <a:t> root in himself, but is </a:t>
            </a:r>
            <a:r>
              <a:rPr lang="en-GB" sz="3600" i="1"/>
              <a:t>only</a:t>
            </a:r>
            <a:r>
              <a:rPr lang="en-GB" sz="3600"/>
              <a:t> temporary, and when </a:t>
            </a:r>
            <a:r>
              <a:rPr lang="en-GB" sz="3600">
                <a:solidFill>
                  <a:srgbClr val="FFFF00"/>
                </a:solidFill>
              </a:rPr>
              <a:t>affliction or persecution arises because of the word</a:t>
            </a:r>
            <a:r>
              <a:rPr lang="en-GB" sz="3600"/>
              <a:t>, immediately he falls away. 22 And the one on whom seed was sown among the </a:t>
            </a:r>
            <a:r>
              <a:rPr lang="en-GB" sz="3600">
                <a:solidFill>
                  <a:srgbClr val="FFFF00"/>
                </a:solidFill>
              </a:rPr>
              <a:t>thorns</a:t>
            </a:r>
            <a:r>
              <a:rPr lang="en-GB" sz="3600"/>
              <a:t>, this is the man who hears the word, and </a:t>
            </a:r>
            <a:r>
              <a:rPr lang="en-GB" sz="3600">
                <a:solidFill>
                  <a:srgbClr val="FFFF00"/>
                </a:solidFill>
              </a:rPr>
              <a:t>the worry of the world and the deceitfulness of wealth choke the word</a:t>
            </a:r>
            <a:r>
              <a:rPr lang="en-GB" sz="3600"/>
              <a:t>, and it becomes unfruitful. 23 And the one on whom seed was sown on the </a:t>
            </a:r>
            <a:r>
              <a:rPr lang="en-GB" sz="3600">
                <a:solidFill>
                  <a:srgbClr val="FFFF00"/>
                </a:solidFill>
              </a:rPr>
              <a:t>good soil</a:t>
            </a:r>
            <a:r>
              <a:rPr lang="en-GB" sz="360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Soul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/>
              <a:t>James 1: 2 Consider it all joy, my brethren, when you encounter various trials, 3 knowing that the testing of your faith produces endurance. 4 And let endurance have </a:t>
            </a:r>
            <a:r>
              <a:rPr lang="en-GB" i="1"/>
              <a:t>its</a:t>
            </a:r>
            <a:r>
              <a:rPr lang="en-GB"/>
              <a:t> perfect result, so that you may be perfect and complete, lacking in nothing.</a:t>
            </a:r>
          </a:p>
          <a:p>
            <a:pPr>
              <a:spcBef>
                <a:spcPct val="55000"/>
              </a:spcBef>
            </a:pPr>
            <a:r>
              <a:rPr lang="en-GB"/>
              <a:t>Act 14:22 strengthening the souls of the disciples, encouraging them to continue in the faith, and </a:t>
            </a:r>
            <a:r>
              <a:rPr lang="en-GB" i="1"/>
              <a:t>saying</a:t>
            </a:r>
            <a:r>
              <a:rPr lang="en-GB"/>
              <a:t>, “Through many tribulations we must enter the kingdom of God.”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noFill/>
        </p:spPr>
        <p:txBody>
          <a:bodyPr lIns="0" tIns="0" rIns="0" bIns="0" anchor="t"/>
          <a:lstStyle/>
          <a:p>
            <a:r>
              <a:rPr lang="en-GB" sz="4200"/>
              <a:t>Preparing for destiny - Soul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545138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GB" sz="3600"/>
              <a:t>Rom 5:3 And not only this, but we also exult in our tribulations, knowing that tribulation brings about perseverance; 4 and perseverance, proven character; and proven character, hope; 5 and hope does not disappoint, because the love of God has been poured out within our hearts through the Holy Spirit who was given to 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738" y="39688"/>
            <a:ext cx="8931275" cy="6732587"/>
            <a:chOff x="58738" y="39688"/>
            <a:chExt cx="8931275" cy="6732587"/>
          </a:xfrm>
        </p:grpSpPr>
        <p:sp>
          <p:nvSpPr>
            <p:cNvPr id="1047554" name="AutoShape 2"/>
            <p:cNvSpPr>
              <a:spLocks noChangeArrowheads="1"/>
            </p:cNvSpPr>
            <p:nvPr/>
          </p:nvSpPr>
          <p:spPr bwMode="auto">
            <a:xfrm>
              <a:off x="1308100" y="512763"/>
              <a:ext cx="1727200" cy="377825"/>
            </a:xfrm>
            <a:prstGeom prst="flowChartAlternateProcess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Event Reactions</a:t>
              </a:r>
            </a:p>
          </p:txBody>
        </p:sp>
        <p:sp>
          <p:nvSpPr>
            <p:cNvPr id="1047555" name="AutoShape 3"/>
            <p:cNvSpPr>
              <a:spLocks noChangeArrowheads="1"/>
            </p:cNvSpPr>
            <p:nvPr/>
          </p:nvSpPr>
          <p:spPr bwMode="auto">
            <a:xfrm>
              <a:off x="153988" y="188913"/>
              <a:ext cx="1344612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Confrontation</a:t>
              </a:r>
            </a:p>
          </p:txBody>
        </p:sp>
        <p:sp>
          <p:nvSpPr>
            <p:cNvPr id="1047556" name="AutoShape 4"/>
            <p:cNvSpPr>
              <a:spLocks noChangeArrowheads="1"/>
            </p:cNvSpPr>
            <p:nvPr/>
          </p:nvSpPr>
          <p:spPr bwMode="auto">
            <a:xfrm>
              <a:off x="5722938" y="512763"/>
              <a:ext cx="1801812" cy="377825"/>
            </a:xfrm>
            <a:prstGeom prst="flowChartAlternateProcess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Mind is Replaying</a:t>
              </a:r>
            </a:p>
          </p:txBody>
        </p:sp>
        <p:sp>
          <p:nvSpPr>
            <p:cNvPr id="1047557" name="AutoShape 5"/>
            <p:cNvSpPr>
              <a:spLocks noChangeArrowheads="1"/>
            </p:cNvSpPr>
            <p:nvPr/>
          </p:nvSpPr>
          <p:spPr bwMode="auto">
            <a:xfrm>
              <a:off x="1595438" y="188913"/>
              <a:ext cx="958850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Criticised</a:t>
              </a:r>
            </a:p>
          </p:txBody>
        </p:sp>
        <p:sp>
          <p:nvSpPr>
            <p:cNvPr id="1047558" name="AutoShape 6"/>
            <p:cNvSpPr>
              <a:spLocks noChangeArrowheads="1"/>
            </p:cNvSpPr>
            <p:nvPr/>
          </p:nvSpPr>
          <p:spPr bwMode="auto">
            <a:xfrm>
              <a:off x="93663" y="1052513"/>
              <a:ext cx="768350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Angry</a:t>
              </a:r>
            </a:p>
          </p:txBody>
        </p:sp>
        <p:sp>
          <p:nvSpPr>
            <p:cNvPr id="1047559" name="AutoShape 7"/>
            <p:cNvSpPr>
              <a:spLocks noChangeArrowheads="1"/>
            </p:cNvSpPr>
            <p:nvPr/>
          </p:nvSpPr>
          <p:spPr bwMode="auto">
            <a:xfrm>
              <a:off x="3898900" y="188913"/>
              <a:ext cx="960438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Injustice</a:t>
              </a:r>
            </a:p>
          </p:txBody>
        </p:sp>
        <p:sp>
          <p:nvSpPr>
            <p:cNvPr id="1047560" name="AutoShape 8"/>
            <p:cNvSpPr>
              <a:spLocks noChangeArrowheads="1"/>
            </p:cNvSpPr>
            <p:nvPr/>
          </p:nvSpPr>
          <p:spPr bwMode="auto">
            <a:xfrm>
              <a:off x="2747963" y="188913"/>
              <a:ext cx="960437" cy="215900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Rejected</a:t>
              </a:r>
            </a:p>
          </p:txBody>
        </p:sp>
        <p:sp>
          <p:nvSpPr>
            <p:cNvPr id="1047561" name="AutoShape 9"/>
            <p:cNvSpPr>
              <a:spLocks noChangeArrowheads="1"/>
            </p:cNvSpPr>
            <p:nvPr/>
          </p:nvSpPr>
          <p:spPr bwMode="auto">
            <a:xfrm>
              <a:off x="939800" y="1052513"/>
              <a:ext cx="1150938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Defensive</a:t>
              </a:r>
            </a:p>
          </p:txBody>
        </p:sp>
        <p:sp>
          <p:nvSpPr>
            <p:cNvPr id="1047562" name="AutoShape 10"/>
            <p:cNvSpPr>
              <a:spLocks noChangeArrowheads="1"/>
            </p:cNvSpPr>
            <p:nvPr/>
          </p:nvSpPr>
          <p:spPr bwMode="auto">
            <a:xfrm>
              <a:off x="2292350" y="1052513"/>
              <a:ext cx="1225550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Aggressive</a:t>
              </a:r>
            </a:p>
          </p:txBody>
        </p:sp>
        <p:sp>
          <p:nvSpPr>
            <p:cNvPr id="1047563" name="AutoShape 11"/>
            <p:cNvSpPr>
              <a:spLocks noChangeArrowheads="1"/>
            </p:cNvSpPr>
            <p:nvPr/>
          </p:nvSpPr>
          <p:spPr bwMode="auto">
            <a:xfrm>
              <a:off x="3611563" y="1052513"/>
              <a:ext cx="960437" cy="217487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Passive</a:t>
              </a:r>
            </a:p>
          </p:txBody>
        </p:sp>
        <p:sp>
          <p:nvSpPr>
            <p:cNvPr id="1047567" name="AutoShape 15"/>
            <p:cNvSpPr>
              <a:spLocks noChangeArrowheads="1"/>
            </p:cNvSpPr>
            <p:nvPr/>
          </p:nvSpPr>
          <p:spPr bwMode="auto">
            <a:xfrm>
              <a:off x="7740650" y="39688"/>
              <a:ext cx="1249363" cy="1120775"/>
            </a:xfrm>
            <a:prstGeom prst="flowChartAlternateProcess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Familiar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Spirit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Remind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Affirm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Agreement</a:t>
              </a:r>
            </a:p>
          </p:txBody>
        </p:sp>
        <p:cxnSp>
          <p:nvCxnSpPr>
            <p:cNvPr id="1047571" name="AutoShape 19"/>
            <p:cNvCxnSpPr>
              <a:cxnSpLocks noChangeShapeType="1"/>
            </p:cNvCxnSpPr>
            <p:nvPr/>
          </p:nvCxnSpPr>
          <p:spPr bwMode="auto">
            <a:xfrm rot="5400000" flipH="1">
              <a:off x="4371975" y="1047751"/>
              <a:ext cx="2198687" cy="1636712"/>
            </a:xfrm>
            <a:prstGeom prst="curvedConnector3">
              <a:avLst>
                <a:gd name="adj1" fmla="val 565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7570" name="AutoShape 18"/>
            <p:cNvCxnSpPr>
              <a:cxnSpLocks noChangeShapeType="1"/>
            </p:cNvCxnSpPr>
            <p:nvPr/>
          </p:nvCxnSpPr>
          <p:spPr bwMode="auto">
            <a:xfrm rot="16200000">
              <a:off x="6875463" y="1198563"/>
              <a:ext cx="1531937" cy="1385887"/>
            </a:xfrm>
            <a:prstGeom prst="curvedConnector3">
              <a:avLst>
                <a:gd name="adj1" fmla="val 42588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7572" name="Line 20"/>
            <p:cNvSpPr>
              <a:spLocks noChangeShapeType="1"/>
            </p:cNvSpPr>
            <p:nvPr/>
          </p:nvSpPr>
          <p:spPr bwMode="auto">
            <a:xfrm>
              <a:off x="3035300" y="782638"/>
              <a:ext cx="2687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73" name="AutoShape 21"/>
            <p:cNvSpPr>
              <a:spLocks noChangeArrowheads="1"/>
            </p:cNvSpPr>
            <p:nvPr/>
          </p:nvSpPr>
          <p:spPr bwMode="auto">
            <a:xfrm>
              <a:off x="827088" y="1484313"/>
              <a:ext cx="2303462" cy="323850"/>
            </a:xfrm>
            <a:prstGeom prst="flowChartAlternateProcess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Forgive &amp; Release</a:t>
              </a:r>
            </a:p>
          </p:txBody>
        </p:sp>
        <p:sp>
          <p:nvSpPr>
            <p:cNvPr id="1047576" name="AutoShape 24"/>
            <p:cNvSpPr>
              <a:spLocks noChangeArrowheads="1"/>
            </p:cNvSpPr>
            <p:nvPr/>
          </p:nvSpPr>
          <p:spPr bwMode="auto">
            <a:xfrm>
              <a:off x="731838" y="1917700"/>
              <a:ext cx="3263900" cy="1511300"/>
            </a:xfrm>
            <a:prstGeom prst="flowChartAlternateProcess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Seek God’s Counsel to Evaluate </a:t>
              </a:r>
              <a:br>
                <a:rPr lang="en-GB" sz="1500">
                  <a:solidFill>
                    <a:schemeClr val="bg1"/>
                  </a:solidFill>
                  <a:latin typeface="Arial" charset="0"/>
                </a:rPr>
              </a:br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Patterns of Thinking &amp; Behaviour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Truth of Motives</a:t>
              </a:r>
              <a:br>
                <a:rPr lang="en-GB" sz="1500">
                  <a:solidFill>
                    <a:schemeClr val="bg1"/>
                  </a:solidFill>
                  <a:latin typeface="Arial" charset="0"/>
                </a:rPr>
              </a:br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Mind, Heart &amp; Will of God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Revelation about</a:t>
              </a:r>
            </a:p>
            <a:p>
              <a:pPr algn="ctr"/>
              <a:r>
                <a:rPr lang="en-GB" sz="1500">
                  <a:solidFill>
                    <a:schemeClr val="bg1"/>
                  </a:solidFill>
                  <a:latin typeface="Arial" charset="0"/>
                </a:rPr>
                <a:t>Reactions or Actions</a:t>
              </a:r>
            </a:p>
          </p:txBody>
        </p:sp>
        <p:sp>
          <p:nvSpPr>
            <p:cNvPr id="1047577" name="AutoShape 25"/>
            <p:cNvSpPr>
              <a:spLocks noChangeArrowheads="1"/>
            </p:cNvSpPr>
            <p:nvPr/>
          </p:nvSpPr>
          <p:spPr bwMode="auto">
            <a:xfrm>
              <a:off x="153988" y="3644900"/>
              <a:ext cx="1381125" cy="43180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Not my</a:t>
              </a:r>
              <a:br>
                <a:rPr lang="en-GB" sz="1600">
                  <a:latin typeface="Arial" charset="0"/>
                </a:rPr>
              </a:br>
              <a:r>
                <a:rPr lang="en-GB" sz="1600">
                  <a:latin typeface="Arial" charset="0"/>
                </a:rPr>
                <a:t>Issue</a:t>
              </a:r>
            </a:p>
          </p:txBody>
        </p:sp>
        <p:sp>
          <p:nvSpPr>
            <p:cNvPr id="1047578" name="AutoShape 26"/>
            <p:cNvSpPr>
              <a:spLocks noChangeArrowheads="1"/>
            </p:cNvSpPr>
            <p:nvPr/>
          </p:nvSpPr>
          <p:spPr bwMode="auto">
            <a:xfrm>
              <a:off x="58738" y="4456113"/>
              <a:ext cx="1249362" cy="106045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Pray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Intercede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Confront 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in love?</a:t>
              </a:r>
            </a:p>
          </p:txBody>
        </p:sp>
        <p:sp>
          <p:nvSpPr>
            <p:cNvPr id="1047579" name="AutoShape 27"/>
            <p:cNvSpPr>
              <a:spLocks noChangeArrowheads="1"/>
            </p:cNvSpPr>
            <p:nvPr/>
          </p:nvSpPr>
          <p:spPr bwMode="auto">
            <a:xfrm>
              <a:off x="2844800" y="3644900"/>
              <a:ext cx="2014538" cy="593725"/>
            </a:xfrm>
            <a:prstGeom prst="flowChartAlternateProcess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My issue Own it</a:t>
              </a:r>
              <a:br>
                <a:rPr lang="en-GB" sz="1600">
                  <a:latin typeface="Arial" charset="0"/>
                </a:rPr>
              </a:br>
              <a:r>
                <a:rPr lang="en-GB" sz="1600">
                  <a:latin typeface="Arial" charset="0"/>
                </a:rPr>
                <a:t>Deal with it</a:t>
              </a:r>
            </a:p>
          </p:txBody>
        </p:sp>
        <p:sp>
          <p:nvSpPr>
            <p:cNvPr id="1047580" name="AutoShape 28"/>
            <p:cNvSpPr>
              <a:spLocks noChangeArrowheads="1"/>
            </p:cNvSpPr>
            <p:nvPr/>
          </p:nvSpPr>
          <p:spPr bwMode="auto">
            <a:xfrm>
              <a:off x="1500188" y="4456113"/>
              <a:ext cx="1344612" cy="1709737"/>
            </a:xfrm>
            <a:prstGeom prst="flowChartAlternateProcess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 Sin or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Character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Repent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Renounce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Find Word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Meditate</a:t>
              </a:r>
            </a:p>
          </p:txBody>
        </p:sp>
        <p:sp>
          <p:nvSpPr>
            <p:cNvPr id="1047581" name="AutoShape 29"/>
            <p:cNvSpPr>
              <a:spLocks noChangeArrowheads="1"/>
            </p:cNvSpPr>
            <p:nvPr/>
          </p:nvSpPr>
          <p:spPr bwMode="auto">
            <a:xfrm>
              <a:off x="2940050" y="4456113"/>
              <a:ext cx="1344613" cy="1133475"/>
            </a:xfrm>
            <a:prstGeom prst="flowChartAlternateProcess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Gift, skills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Empower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Support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Learn</a:t>
              </a:r>
            </a:p>
          </p:txBody>
        </p:sp>
        <p:sp>
          <p:nvSpPr>
            <p:cNvPr id="1047582" name="AutoShape 30"/>
            <p:cNvSpPr>
              <a:spLocks noChangeArrowheads="1"/>
            </p:cNvSpPr>
            <p:nvPr/>
          </p:nvSpPr>
          <p:spPr bwMode="auto">
            <a:xfrm>
              <a:off x="4343400" y="4456113"/>
              <a:ext cx="1344613" cy="1060450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</a:pPr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Gift, skills</a:t>
              </a:r>
              <a:r>
                <a:rPr lang="en-GB">
                  <a:latin typeface="Arial" charset="0"/>
                </a:rPr>
                <a:t> </a:t>
              </a:r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Discipled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Learn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Strong</a:t>
              </a:r>
            </a:p>
          </p:txBody>
        </p:sp>
        <p:sp>
          <p:nvSpPr>
            <p:cNvPr id="1047583" name="Line 31"/>
            <p:cNvSpPr>
              <a:spLocks noChangeShapeType="1"/>
            </p:cNvSpPr>
            <p:nvPr/>
          </p:nvSpPr>
          <p:spPr bwMode="auto">
            <a:xfrm>
              <a:off x="2171700" y="890588"/>
              <a:ext cx="0" cy="593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84" name="AutoShape 32"/>
            <p:cNvSpPr>
              <a:spLocks noChangeArrowheads="1"/>
            </p:cNvSpPr>
            <p:nvPr/>
          </p:nvSpPr>
          <p:spPr bwMode="auto">
            <a:xfrm>
              <a:off x="150813" y="466725"/>
              <a:ext cx="960437" cy="217488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Insecure</a:t>
              </a:r>
            </a:p>
          </p:txBody>
        </p:sp>
        <p:sp>
          <p:nvSpPr>
            <p:cNvPr id="1047585" name="AutoShape 33"/>
            <p:cNvSpPr>
              <a:spLocks noChangeArrowheads="1"/>
            </p:cNvSpPr>
            <p:nvPr/>
          </p:nvSpPr>
          <p:spPr bwMode="auto">
            <a:xfrm>
              <a:off x="3132138" y="512763"/>
              <a:ext cx="1152525" cy="217487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Intimidated</a:t>
              </a:r>
            </a:p>
          </p:txBody>
        </p:sp>
        <p:sp>
          <p:nvSpPr>
            <p:cNvPr id="1047586" name="AutoShape 34"/>
            <p:cNvSpPr>
              <a:spLocks noChangeArrowheads="1"/>
            </p:cNvSpPr>
            <p:nvPr/>
          </p:nvSpPr>
          <p:spPr bwMode="auto">
            <a:xfrm>
              <a:off x="6227763" y="4292600"/>
              <a:ext cx="2111375" cy="973138"/>
            </a:xfrm>
            <a:prstGeom prst="flowChartAlternateProcess">
              <a:avLst/>
            </a:prstGeom>
            <a:solidFill>
              <a:srgbClr val="FDE5A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Weakness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Unmet Need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Unhealed Hurt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Unresolved Issue</a:t>
              </a:r>
            </a:p>
          </p:txBody>
        </p:sp>
        <p:sp>
          <p:nvSpPr>
            <p:cNvPr id="1047587" name="AutoShape 35"/>
            <p:cNvSpPr>
              <a:spLocks noChangeArrowheads="1"/>
            </p:cNvSpPr>
            <p:nvPr/>
          </p:nvSpPr>
          <p:spPr bwMode="auto">
            <a:xfrm>
              <a:off x="5175250" y="5616575"/>
              <a:ext cx="1727200" cy="620713"/>
            </a:xfrm>
            <a:prstGeom prst="flowChartAlternateProcess">
              <a:avLst/>
            </a:prstGeom>
            <a:solidFill>
              <a:srgbClr val="E7BF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DNA Nature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Generational?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Curse?</a:t>
              </a:r>
            </a:p>
          </p:txBody>
        </p:sp>
        <p:sp>
          <p:nvSpPr>
            <p:cNvPr id="1047588" name="Line 36"/>
            <p:cNvSpPr>
              <a:spLocks noChangeShapeType="1"/>
            </p:cNvSpPr>
            <p:nvPr/>
          </p:nvSpPr>
          <p:spPr bwMode="auto">
            <a:xfrm>
              <a:off x="2171700" y="1808163"/>
              <a:ext cx="0" cy="109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89" name="Line 37"/>
            <p:cNvSpPr>
              <a:spLocks noChangeShapeType="1"/>
            </p:cNvSpPr>
            <p:nvPr/>
          </p:nvSpPr>
          <p:spPr bwMode="auto">
            <a:xfrm>
              <a:off x="3227388" y="3429000"/>
              <a:ext cx="481012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0" name="Line 38"/>
            <p:cNvSpPr>
              <a:spLocks noChangeShapeType="1"/>
            </p:cNvSpPr>
            <p:nvPr/>
          </p:nvSpPr>
          <p:spPr bwMode="auto">
            <a:xfrm flipH="1">
              <a:off x="922338" y="3429000"/>
              <a:ext cx="19367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1" name="Line 39"/>
            <p:cNvSpPr>
              <a:spLocks noChangeShapeType="1"/>
            </p:cNvSpPr>
            <p:nvPr/>
          </p:nvSpPr>
          <p:spPr bwMode="auto">
            <a:xfrm>
              <a:off x="539750" y="4076700"/>
              <a:ext cx="0" cy="379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2" name="Line 40"/>
            <p:cNvSpPr>
              <a:spLocks noChangeShapeType="1"/>
            </p:cNvSpPr>
            <p:nvPr/>
          </p:nvSpPr>
          <p:spPr bwMode="auto">
            <a:xfrm flipH="1">
              <a:off x="2266950" y="4238625"/>
              <a:ext cx="67310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3" name="Line 41"/>
            <p:cNvSpPr>
              <a:spLocks noChangeShapeType="1"/>
            </p:cNvSpPr>
            <p:nvPr/>
          </p:nvSpPr>
          <p:spPr bwMode="auto">
            <a:xfrm>
              <a:off x="3611563" y="423862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4" name="Line 42"/>
            <p:cNvSpPr>
              <a:spLocks noChangeShapeType="1"/>
            </p:cNvSpPr>
            <p:nvPr/>
          </p:nvSpPr>
          <p:spPr bwMode="auto">
            <a:xfrm>
              <a:off x="4090988" y="4238625"/>
              <a:ext cx="576262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5" name="Line 43"/>
            <p:cNvSpPr>
              <a:spLocks noChangeShapeType="1"/>
            </p:cNvSpPr>
            <p:nvPr/>
          </p:nvSpPr>
          <p:spPr bwMode="auto">
            <a:xfrm>
              <a:off x="4787900" y="4221163"/>
              <a:ext cx="14160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7" name="AutoShape 45"/>
            <p:cNvSpPr>
              <a:spLocks noChangeArrowheads="1"/>
            </p:cNvSpPr>
            <p:nvPr/>
          </p:nvSpPr>
          <p:spPr bwMode="auto">
            <a:xfrm>
              <a:off x="7019925" y="5589588"/>
              <a:ext cx="1727200" cy="485775"/>
            </a:xfrm>
            <a:prstGeom prst="flowChartAlternateProcess">
              <a:avLst/>
            </a:prstGeom>
            <a:solidFill>
              <a:srgbClr val="E7BFB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GB" sz="1400">
                <a:latin typeface="Arial" charset="0"/>
              </a:endParaRPr>
            </a:p>
            <a:p>
              <a:pPr algn="ctr"/>
              <a:r>
                <a:rPr lang="en-GB" sz="1400">
                  <a:latin typeface="Arial" charset="0"/>
                </a:rPr>
                <a:t>Nurture Upbringing</a:t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>Trauma Experiences</a:t>
              </a:r>
              <a:br>
                <a:rPr lang="en-GB" sz="1400">
                  <a:latin typeface="Arial" charset="0"/>
                </a:rPr>
              </a:br>
              <a:endParaRPr lang="en-GB" sz="1400">
                <a:latin typeface="Arial" charset="0"/>
              </a:endParaRPr>
            </a:p>
          </p:txBody>
        </p:sp>
        <p:sp>
          <p:nvSpPr>
            <p:cNvPr id="1047598" name="Line 46"/>
            <p:cNvSpPr>
              <a:spLocks noChangeShapeType="1"/>
            </p:cNvSpPr>
            <p:nvPr/>
          </p:nvSpPr>
          <p:spPr bwMode="auto">
            <a:xfrm flipH="1">
              <a:off x="6227763" y="5265738"/>
              <a:ext cx="168275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599" name="Line 47"/>
            <p:cNvSpPr>
              <a:spLocks noChangeShapeType="1"/>
            </p:cNvSpPr>
            <p:nvPr/>
          </p:nvSpPr>
          <p:spPr bwMode="auto">
            <a:xfrm>
              <a:off x="7453313" y="5265738"/>
              <a:ext cx="431800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7615" name="Group 63"/>
            <p:cNvGrpSpPr>
              <a:grpSpLocks/>
            </p:cNvGrpSpPr>
            <p:nvPr/>
          </p:nvGrpSpPr>
          <p:grpSpPr bwMode="auto">
            <a:xfrm>
              <a:off x="5532438" y="890588"/>
              <a:ext cx="2495550" cy="1081087"/>
              <a:chOff x="3485" y="561"/>
              <a:chExt cx="1572" cy="681"/>
            </a:xfrm>
          </p:grpSpPr>
          <p:sp>
            <p:nvSpPr>
              <p:cNvPr id="1047604" name="Line 52"/>
              <p:cNvSpPr>
                <a:spLocks noChangeShapeType="1"/>
              </p:cNvSpPr>
              <p:nvPr/>
            </p:nvSpPr>
            <p:spPr bwMode="auto">
              <a:xfrm flipH="1">
                <a:off x="4392" y="1004"/>
                <a:ext cx="241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7614" name="Group 62"/>
              <p:cNvGrpSpPr>
                <a:grpSpLocks/>
              </p:cNvGrpSpPr>
              <p:nvPr/>
            </p:nvGrpSpPr>
            <p:grpSpPr bwMode="auto">
              <a:xfrm>
                <a:off x="3485" y="561"/>
                <a:ext cx="1572" cy="681"/>
                <a:chOff x="3485" y="561"/>
                <a:chExt cx="1572" cy="681"/>
              </a:xfrm>
            </p:grpSpPr>
            <p:sp>
              <p:nvSpPr>
                <p:cNvPr id="1047564" name="AutoShape 12"/>
                <p:cNvSpPr>
                  <a:spLocks noChangeArrowheads="1"/>
                </p:cNvSpPr>
                <p:nvPr/>
              </p:nvSpPr>
              <p:spPr bwMode="auto">
                <a:xfrm>
                  <a:off x="4392" y="867"/>
                  <a:ext cx="665" cy="137"/>
                </a:xfrm>
                <a:prstGeom prst="flowChartAlternateProcess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/>
                  <a:r>
                    <a:rPr lang="en-GB" sz="1400">
                      <a:latin typeface="Arial" charset="0"/>
                    </a:rPr>
                    <a:t>Reason</a:t>
                  </a:r>
                </a:p>
              </p:txBody>
            </p:sp>
            <p:grpSp>
              <p:nvGrpSpPr>
                <p:cNvPr id="1047609" name="Group 57"/>
                <p:cNvGrpSpPr>
                  <a:grpSpLocks/>
                </p:cNvGrpSpPr>
                <p:nvPr/>
              </p:nvGrpSpPr>
              <p:grpSpPr bwMode="auto">
                <a:xfrm>
                  <a:off x="3485" y="561"/>
                  <a:ext cx="1330" cy="681"/>
                  <a:chOff x="3485" y="561"/>
                  <a:chExt cx="1330" cy="681"/>
                </a:xfrm>
              </p:grpSpPr>
              <p:sp>
                <p:nvSpPr>
                  <p:cNvPr id="1047565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3485" y="867"/>
                    <a:ext cx="666" cy="137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Emotions</a:t>
                    </a:r>
                  </a:p>
                </p:txBody>
              </p:sp>
              <p:sp>
                <p:nvSpPr>
                  <p:cNvPr id="1047566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663"/>
                    <a:ext cx="1029" cy="137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Imagination</a:t>
                    </a:r>
                  </a:p>
                </p:txBody>
              </p:sp>
              <p:sp>
                <p:nvSpPr>
                  <p:cNvPr id="1047568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908" y="1106"/>
                    <a:ext cx="907" cy="136"/>
                  </a:xfrm>
                  <a:prstGeom prst="flowChartAlternateProcess">
                    <a:avLst/>
                  </a:prstGeom>
                  <a:solidFill>
                    <a:srgbClr val="CC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0" rIns="0" bIns="0" anchor="ctr"/>
                  <a:lstStyle/>
                  <a:p>
                    <a:pPr algn="ctr"/>
                    <a:r>
                      <a:rPr lang="en-GB" sz="1400">
                        <a:latin typeface="Arial" charset="0"/>
                      </a:rPr>
                      <a:t>Repetition</a:t>
                    </a:r>
                  </a:p>
                </p:txBody>
              </p:sp>
              <p:sp>
                <p:nvSpPr>
                  <p:cNvPr id="104760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151" y="561"/>
                    <a:ext cx="0" cy="1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2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48" y="800"/>
                    <a:ext cx="120" cy="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573" y="800"/>
                    <a:ext cx="60" cy="6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760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908" y="1004"/>
                    <a:ext cx="243" cy="10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1047607" name="AutoShape 55"/>
            <p:cNvSpPr>
              <a:spLocks noChangeArrowheads="1"/>
            </p:cNvSpPr>
            <p:nvPr/>
          </p:nvSpPr>
          <p:spPr bwMode="auto">
            <a:xfrm>
              <a:off x="1168400" y="6448425"/>
              <a:ext cx="7391400" cy="323850"/>
            </a:xfrm>
            <a:prstGeom prst="flowChartAlternateProcess">
              <a:avLst/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2400">
                  <a:latin typeface="Arial" charset="0"/>
                </a:rPr>
                <a:t>Renewed Mind &amp; Restored Soul</a:t>
              </a:r>
            </a:p>
          </p:txBody>
        </p:sp>
        <p:sp>
          <p:nvSpPr>
            <p:cNvPr id="1047608" name="AutoShape 56"/>
            <p:cNvSpPr>
              <a:spLocks noChangeArrowheads="1"/>
            </p:cNvSpPr>
            <p:nvPr/>
          </p:nvSpPr>
          <p:spPr bwMode="auto">
            <a:xfrm>
              <a:off x="4379913" y="512763"/>
              <a:ext cx="960437" cy="217487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200" b="1">
                  <a:latin typeface="Arial" charset="0"/>
                </a:rPr>
                <a:t>Sin</a:t>
              </a:r>
            </a:p>
          </p:txBody>
        </p:sp>
        <p:cxnSp>
          <p:nvCxnSpPr>
            <p:cNvPr id="1047574" name="AutoShape 22"/>
            <p:cNvCxnSpPr>
              <a:cxnSpLocks noChangeShapeType="1"/>
              <a:stCxn id="1047572" idx="1"/>
              <a:endCxn id="1047573" idx="3"/>
            </p:cNvCxnSpPr>
            <p:nvPr/>
          </p:nvCxnSpPr>
          <p:spPr bwMode="auto">
            <a:xfrm rot="5400000">
              <a:off x="3994944" y="-81756"/>
              <a:ext cx="863600" cy="25923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7611" name="AutoShape 59"/>
            <p:cNvSpPr>
              <a:spLocks noChangeArrowheads="1"/>
            </p:cNvSpPr>
            <p:nvPr/>
          </p:nvSpPr>
          <p:spPr bwMode="auto">
            <a:xfrm>
              <a:off x="5435600" y="2492375"/>
              <a:ext cx="3071813" cy="1781175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r>
                <a:rPr lang="en-GB" sz="1400">
                  <a:latin typeface="Arial" charset="0"/>
                </a:rPr>
                <a:t/>
              </a:r>
              <a:br>
                <a:rPr lang="en-GB" sz="1400">
                  <a:latin typeface="Arial" charset="0"/>
                </a:rPr>
              </a:br>
              <a:endParaRPr lang="en-GB" sz="1400">
                <a:latin typeface="Arial" charset="0"/>
              </a:endParaRPr>
            </a:p>
            <a:p>
              <a:pPr algn="ctr"/>
              <a:endParaRPr lang="en-GB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047612" name="Text Box 60"/>
            <p:cNvSpPr txBox="1">
              <a:spLocks noChangeArrowheads="1"/>
            </p:cNvSpPr>
            <p:nvPr/>
          </p:nvSpPr>
          <p:spPr bwMode="auto">
            <a:xfrm>
              <a:off x="6011863" y="2565400"/>
              <a:ext cx="1873250" cy="42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1400" b="1"/>
                <a:t>Heart</a:t>
              </a:r>
              <a:br>
                <a:rPr lang="en-GB" sz="1400" b="1"/>
              </a:br>
              <a:r>
                <a:rPr lang="en-GB" sz="1400" b="1"/>
                <a:t>  Sub-Conscious</a:t>
              </a:r>
              <a:endParaRPr lang="en-GB" sz="1400"/>
            </a:p>
          </p:txBody>
        </p:sp>
        <p:sp>
          <p:nvSpPr>
            <p:cNvPr id="1047575" name="Line 23"/>
            <p:cNvSpPr>
              <a:spLocks noChangeShapeType="1"/>
            </p:cNvSpPr>
            <p:nvPr/>
          </p:nvSpPr>
          <p:spPr bwMode="auto">
            <a:xfrm>
              <a:off x="6948488" y="1989138"/>
              <a:ext cx="0" cy="1243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17" name="Text Box 65"/>
            <p:cNvSpPr txBox="1">
              <a:spLocks noChangeArrowheads="1"/>
            </p:cNvSpPr>
            <p:nvPr/>
          </p:nvSpPr>
          <p:spPr bwMode="auto">
            <a:xfrm>
              <a:off x="6011863" y="2924175"/>
              <a:ext cx="187325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8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>
                  <a:solidFill>
                    <a:srgbClr val="FF0000"/>
                  </a:solidFill>
                </a:rPr>
                <a:t>Hard</a:t>
              </a:r>
              <a:r>
                <a:rPr lang="en-GB"/>
                <a:t>         </a:t>
              </a:r>
              <a:r>
                <a:rPr lang="en-GB">
                  <a:solidFill>
                    <a:srgbClr val="FF0000"/>
                  </a:solidFill>
                </a:rPr>
                <a:t>Weeds</a:t>
              </a:r>
              <a:r>
                <a:rPr lang="en-GB"/>
                <a:t/>
              </a:r>
              <a:br>
                <a:rPr lang="en-GB"/>
              </a:br>
              <a:r>
                <a:rPr lang="en-GB">
                  <a:solidFill>
                    <a:srgbClr val="009900"/>
                  </a:solidFill>
                </a:rPr>
                <a:t>Memories</a:t>
              </a:r>
              <a:br>
                <a:rPr lang="en-GB">
                  <a:solidFill>
                    <a:srgbClr val="009900"/>
                  </a:solidFill>
                </a:rPr>
              </a:br>
              <a:r>
                <a:rPr lang="en-GB">
                  <a:solidFill>
                    <a:srgbClr val="009900"/>
                  </a:solidFill>
                </a:rPr>
                <a:t>Motives</a:t>
              </a:r>
            </a:p>
            <a:p>
              <a:pPr algn="ctr"/>
              <a:r>
                <a:rPr lang="en-GB">
                  <a:solidFill>
                    <a:srgbClr val="FF0000"/>
                  </a:solidFill>
                </a:rPr>
                <a:t>Stones</a:t>
              </a:r>
            </a:p>
            <a:p>
              <a:pPr algn="ctr"/>
              <a:endParaRPr lang="en-GB" sz="1400"/>
            </a:p>
          </p:txBody>
        </p:sp>
        <p:sp>
          <p:nvSpPr>
            <p:cNvPr id="1047618" name="AutoShape 66"/>
            <p:cNvSpPr>
              <a:spLocks noChangeArrowheads="1"/>
            </p:cNvSpPr>
            <p:nvPr/>
          </p:nvSpPr>
          <p:spPr bwMode="auto">
            <a:xfrm>
              <a:off x="179388" y="765175"/>
              <a:ext cx="960437" cy="190500"/>
            </a:xfrm>
            <a:prstGeom prst="flowChartAlternateProcess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400">
                  <a:latin typeface="Arial" charset="0"/>
                </a:rPr>
                <a:t>Loving</a:t>
              </a:r>
            </a:p>
          </p:txBody>
        </p:sp>
        <p:sp>
          <p:nvSpPr>
            <p:cNvPr id="1047619" name="AutoShape 67"/>
            <p:cNvSpPr>
              <a:spLocks noChangeArrowheads="1"/>
            </p:cNvSpPr>
            <p:nvPr/>
          </p:nvSpPr>
          <p:spPr bwMode="auto">
            <a:xfrm>
              <a:off x="1835150" y="3644900"/>
              <a:ext cx="804863" cy="43180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GB" sz="1600">
                  <a:latin typeface="Arial" charset="0"/>
                </a:rPr>
                <a:t>Courts</a:t>
              </a:r>
            </a:p>
          </p:txBody>
        </p:sp>
        <p:sp>
          <p:nvSpPr>
            <p:cNvPr id="1047620" name="Line 68"/>
            <p:cNvSpPr>
              <a:spLocks noChangeShapeType="1"/>
            </p:cNvSpPr>
            <p:nvPr/>
          </p:nvSpPr>
          <p:spPr bwMode="auto">
            <a:xfrm>
              <a:off x="2195513" y="3429000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1" name="Line 69"/>
            <p:cNvSpPr>
              <a:spLocks noChangeShapeType="1"/>
            </p:cNvSpPr>
            <p:nvPr/>
          </p:nvSpPr>
          <p:spPr bwMode="auto">
            <a:xfrm>
              <a:off x="1547813" y="3860800"/>
              <a:ext cx="2889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2" name="Line 70"/>
            <p:cNvSpPr>
              <a:spLocks noChangeShapeType="1"/>
            </p:cNvSpPr>
            <p:nvPr/>
          </p:nvSpPr>
          <p:spPr bwMode="auto">
            <a:xfrm>
              <a:off x="2627313" y="3860800"/>
              <a:ext cx="2174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623" name="Line 71"/>
            <p:cNvSpPr>
              <a:spLocks noChangeShapeType="1"/>
            </p:cNvSpPr>
            <p:nvPr/>
          </p:nvSpPr>
          <p:spPr bwMode="auto">
            <a:xfrm flipH="1">
              <a:off x="7524750" y="333375"/>
              <a:ext cx="21590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AutoShape 2"/>
          <p:cNvSpPr>
            <a:spLocks noChangeArrowheads="1"/>
          </p:cNvSpPr>
          <p:nvPr/>
        </p:nvSpPr>
        <p:spPr bwMode="auto">
          <a:xfrm>
            <a:off x="1308100" y="512763"/>
            <a:ext cx="1727200" cy="377825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Event Reactions</a:t>
            </a:r>
          </a:p>
        </p:txBody>
      </p:sp>
      <p:sp>
        <p:nvSpPr>
          <p:cNvPr id="1058819" name="AutoShape 3"/>
          <p:cNvSpPr>
            <a:spLocks noChangeArrowheads="1"/>
          </p:cNvSpPr>
          <p:nvPr/>
        </p:nvSpPr>
        <p:spPr bwMode="auto">
          <a:xfrm>
            <a:off x="153988" y="188913"/>
            <a:ext cx="1344612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Confrontation</a:t>
            </a:r>
          </a:p>
        </p:txBody>
      </p:sp>
      <p:sp>
        <p:nvSpPr>
          <p:cNvPr id="1058820" name="AutoShape 4"/>
          <p:cNvSpPr>
            <a:spLocks noChangeArrowheads="1"/>
          </p:cNvSpPr>
          <p:nvPr/>
        </p:nvSpPr>
        <p:spPr bwMode="auto">
          <a:xfrm>
            <a:off x="5722938" y="512763"/>
            <a:ext cx="1801812" cy="377825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Mind is Replaying</a:t>
            </a:r>
          </a:p>
        </p:txBody>
      </p:sp>
      <p:sp>
        <p:nvSpPr>
          <p:cNvPr id="1058821" name="AutoShape 5"/>
          <p:cNvSpPr>
            <a:spLocks noChangeArrowheads="1"/>
          </p:cNvSpPr>
          <p:nvPr/>
        </p:nvSpPr>
        <p:spPr bwMode="auto">
          <a:xfrm>
            <a:off x="1595438" y="188913"/>
            <a:ext cx="958850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Criticised</a:t>
            </a:r>
          </a:p>
        </p:txBody>
      </p:sp>
      <p:sp>
        <p:nvSpPr>
          <p:cNvPr id="1058822" name="AutoShape 6"/>
          <p:cNvSpPr>
            <a:spLocks noChangeArrowheads="1"/>
          </p:cNvSpPr>
          <p:nvPr/>
        </p:nvSpPr>
        <p:spPr bwMode="auto">
          <a:xfrm>
            <a:off x="93663" y="1052513"/>
            <a:ext cx="768350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Angry</a:t>
            </a:r>
          </a:p>
        </p:txBody>
      </p:sp>
      <p:sp>
        <p:nvSpPr>
          <p:cNvPr id="1058823" name="AutoShape 7"/>
          <p:cNvSpPr>
            <a:spLocks noChangeArrowheads="1"/>
          </p:cNvSpPr>
          <p:nvPr/>
        </p:nvSpPr>
        <p:spPr bwMode="auto">
          <a:xfrm>
            <a:off x="3898900" y="188913"/>
            <a:ext cx="960438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Injustice</a:t>
            </a:r>
          </a:p>
        </p:txBody>
      </p:sp>
      <p:sp>
        <p:nvSpPr>
          <p:cNvPr id="1058824" name="AutoShape 8"/>
          <p:cNvSpPr>
            <a:spLocks noChangeArrowheads="1"/>
          </p:cNvSpPr>
          <p:nvPr/>
        </p:nvSpPr>
        <p:spPr bwMode="auto">
          <a:xfrm>
            <a:off x="2747963" y="188913"/>
            <a:ext cx="960437" cy="2159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Rejected</a:t>
            </a:r>
          </a:p>
        </p:txBody>
      </p:sp>
      <p:sp>
        <p:nvSpPr>
          <p:cNvPr id="1058825" name="AutoShape 9"/>
          <p:cNvSpPr>
            <a:spLocks noChangeArrowheads="1"/>
          </p:cNvSpPr>
          <p:nvPr/>
        </p:nvSpPr>
        <p:spPr bwMode="auto">
          <a:xfrm>
            <a:off x="939800" y="1052513"/>
            <a:ext cx="1150938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Defensive</a:t>
            </a:r>
          </a:p>
        </p:txBody>
      </p:sp>
      <p:sp>
        <p:nvSpPr>
          <p:cNvPr id="1058826" name="AutoShape 10"/>
          <p:cNvSpPr>
            <a:spLocks noChangeArrowheads="1"/>
          </p:cNvSpPr>
          <p:nvPr/>
        </p:nvSpPr>
        <p:spPr bwMode="auto">
          <a:xfrm>
            <a:off x="2292350" y="1052513"/>
            <a:ext cx="1225550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Aggressive</a:t>
            </a:r>
          </a:p>
        </p:txBody>
      </p:sp>
      <p:sp>
        <p:nvSpPr>
          <p:cNvPr id="1058827" name="AutoShape 11"/>
          <p:cNvSpPr>
            <a:spLocks noChangeArrowheads="1"/>
          </p:cNvSpPr>
          <p:nvPr/>
        </p:nvSpPr>
        <p:spPr bwMode="auto">
          <a:xfrm>
            <a:off x="3611563" y="1052513"/>
            <a:ext cx="960437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Passive</a:t>
            </a:r>
          </a:p>
        </p:txBody>
      </p:sp>
      <p:sp>
        <p:nvSpPr>
          <p:cNvPr id="1058828" name="AutoShape 12"/>
          <p:cNvSpPr>
            <a:spLocks noChangeArrowheads="1"/>
          </p:cNvSpPr>
          <p:nvPr/>
        </p:nvSpPr>
        <p:spPr bwMode="auto">
          <a:xfrm>
            <a:off x="6972300" y="1376363"/>
            <a:ext cx="1055688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Reason</a:t>
            </a:r>
          </a:p>
        </p:txBody>
      </p:sp>
      <p:sp>
        <p:nvSpPr>
          <p:cNvPr id="1058829" name="AutoShape 13"/>
          <p:cNvSpPr>
            <a:spLocks noChangeArrowheads="1"/>
          </p:cNvSpPr>
          <p:nvPr/>
        </p:nvSpPr>
        <p:spPr bwMode="auto">
          <a:xfrm>
            <a:off x="5532438" y="1376363"/>
            <a:ext cx="1057275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Emotions</a:t>
            </a:r>
          </a:p>
        </p:txBody>
      </p:sp>
      <p:sp>
        <p:nvSpPr>
          <p:cNvPr id="1058830" name="AutoShape 14"/>
          <p:cNvSpPr>
            <a:spLocks noChangeArrowheads="1"/>
          </p:cNvSpPr>
          <p:nvPr/>
        </p:nvSpPr>
        <p:spPr bwMode="auto">
          <a:xfrm>
            <a:off x="5821363" y="1052513"/>
            <a:ext cx="1633537" cy="2174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Imagination</a:t>
            </a:r>
          </a:p>
        </p:txBody>
      </p:sp>
      <p:sp>
        <p:nvSpPr>
          <p:cNvPr id="1058831" name="AutoShape 15"/>
          <p:cNvSpPr>
            <a:spLocks noChangeArrowheads="1"/>
          </p:cNvSpPr>
          <p:nvPr/>
        </p:nvSpPr>
        <p:spPr bwMode="auto">
          <a:xfrm>
            <a:off x="7740650" y="39688"/>
            <a:ext cx="1249363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Familiar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Spirit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Remind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Affirm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Agreement</a:t>
            </a:r>
          </a:p>
        </p:txBody>
      </p:sp>
      <p:sp>
        <p:nvSpPr>
          <p:cNvPr id="1058832" name="AutoShape 16"/>
          <p:cNvSpPr>
            <a:spLocks noChangeArrowheads="1"/>
          </p:cNvSpPr>
          <p:nvPr/>
        </p:nvSpPr>
        <p:spPr bwMode="auto">
          <a:xfrm>
            <a:off x="6203950" y="1755775"/>
            <a:ext cx="1439863" cy="215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Repetition</a:t>
            </a:r>
          </a:p>
        </p:txBody>
      </p:sp>
      <p:cxnSp>
        <p:nvCxnSpPr>
          <p:cNvPr id="1058833" name="AutoShape 17"/>
          <p:cNvCxnSpPr>
            <a:cxnSpLocks noChangeShapeType="1"/>
          </p:cNvCxnSpPr>
          <p:nvPr/>
        </p:nvCxnSpPr>
        <p:spPr bwMode="auto">
          <a:xfrm rot="5400000" flipH="1">
            <a:off x="4371975" y="1047751"/>
            <a:ext cx="2198687" cy="1636712"/>
          </a:xfrm>
          <a:prstGeom prst="curvedConnector3">
            <a:avLst>
              <a:gd name="adj1" fmla="val 565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34" name="AutoShape 18"/>
          <p:cNvSpPr>
            <a:spLocks noChangeArrowheads="1"/>
          </p:cNvSpPr>
          <p:nvPr/>
        </p:nvSpPr>
        <p:spPr bwMode="auto">
          <a:xfrm>
            <a:off x="5435600" y="2511425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 dirty="0">
                <a:latin typeface="Arial" charset="0"/>
              </a:rPr>
              <a:t/>
            </a:r>
            <a:br>
              <a:rPr lang="en-GB" sz="1400" dirty="0">
                <a:latin typeface="Arial" charset="0"/>
              </a:rPr>
            </a:br>
            <a:r>
              <a:rPr lang="en-GB" sz="1400" dirty="0">
                <a:latin typeface="Arial" charset="0"/>
              </a:rPr>
              <a:t/>
            </a:r>
            <a:br>
              <a:rPr lang="en-GB" sz="1400" dirty="0">
                <a:latin typeface="Arial" charset="0"/>
              </a:rPr>
            </a:br>
            <a:r>
              <a:rPr lang="en-GB" sz="1400" b="1" dirty="0">
                <a:latin typeface="Arial" charset="0"/>
              </a:rPr>
              <a:t>Heart</a:t>
            </a:r>
            <a:br>
              <a:rPr lang="en-GB" sz="1400" b="1" dirty="0">
                <a:latin typeface="Arial" charset="0"/>
              </a:rPr>
            </a:br>
            <a:r>
              <a:rPr lang="en-GB" sz="1400" b="1" dirty="0">
                <a:latin typeface="Arial" charset="0"/>
              </a:rPr>
              <a:t>  Sub-conscious</a:t>
            </a:r>
            <a:endParaRPr lang="en-GB" b="1" dirty="0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GB" sz="1600" dirty="0">
                <a:solidFill>
                  <a:srgbClr val="FF0000"/>
                </a:solidFill>
                <a:latin typeface="Arial" charset="0"/>
              </a:rPr>
              <a:t>Hard</a:t>
            </a:r>
            <a:r>
              <a:rPr lang="en-GB" sz="1600" dirty="0">
                <a:latin typeface="Arial" charset="0"/>
              </a:rPr>
              <a:t>          </a:t>
            </a:r>
            <a:r>
              <a:rPr lang="en-GB" sz="1600" dirty="0">
                <a:solidFill>
                  <a:srgbClr val="FF0000"/>
                </a:solidFill>
                <a:latin typeface="Arial" charset="0"/>
              </a:rPr>
              <a:t>Weeds</a:t>
            </a:r>
            <a:r>
              <a:rPr lang="en-GB" dirty="0">
                <a:latin typeface="Arial" charset="0"/>
              </a:rPr>
              <a:t/>
            </a:r>
            <a:br>
              <a:rPr lang="en-GB" dirty="0">
                <a:latin typeface="Arial" charset="0"/>
              </a:rPr>
            </a:br>
            <a:r>
              <a:rPr lang="en-GB" sz="1600" dirty="0">
                <a:solidFill>
                  <a:srgbClr val="009900"/>
                </a:solidFill>
                <a:latin typeface="Arial" charset="0"/>
              </a:rPr>
              <a:t>Memories</a:t>
            </a:r>
            <a:br>
              <a:rPr lang="en-GB" sz="1600" dirty="0">
                <a:solidFill>
                  <a:srgbClr val="009900"/>
                </a:solidFill>
                <a:latin typeface="Arial" charset="0"/>
              </a:rPr>
            </a:br>
            <a:r>
              <a:rPr lang="en-GB" sz="1600" dirty="0">
                <a:solidFill>
                  <a:srgbClr val="009900"/>
                </a:solidFill>
                <a:latin typeface="Arial" charset="0"/>
              </a:rPr>
              <a:t>Motives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Arial" charset="0"/>
              </a:rPr>
              <a:t>Stones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058835" name="AutoShape 19"/>
          <p:cNvCxnSpPr>
            <a:cxnSpLocks noChangeShapeType="1"/>
            <a:stCxn id="1058834" idx="0"/>
            <a:endCxn id="1058831" idx="2"/>
          </p:cNvCxnSpPr>
          <p:nvPr/>
        </p:nvCxnSpPr>
        <p:spPr bwMode="auto">
          <a:xfrm rot="16200000">
            <a:off x="6907213" y="1233488"/>
            <a:ext cx="1531937" cy="1385887"/>
          </a:xfrm>
          <a:prstGeom prst="curvedConnector3">
            <a:avLst>
              <a:gd name="adj1" fmla="val 42588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36" name="Line 20"/>
          <p:cNvSpPr>
            <a:spLocks noChangeShapeType="1"/>
          </p:cNvSpPr>
          <p:nvPr/>
        </p:nvSpPr>
        <p:spPr bwMode="auto">
          <a:xfrm>
            <a:off x="3035300" y="782638"/>
            <a:ext cx="268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37" name="AutoShape 21"/>
          <p:cNvSpPr>
            <a:spLocks noChangeArrowheads="1"/>
          </p:cNvSpPr>
          <p:nvPr/>
        </p:nvSpPr>
        <p:spPr bwMode="auto">
          <a:xfrm>
            <a:off x="827088" y="1484313"/>
            <a:ext cx="2303462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058838" name="Line 22"/>
          <p:cNvSpPr>
            <a:spLocks noChangeShapeType="1"/>
          </p:cNvSpPr>
          <p:nvPr/>
        </p:nvSpPr>
        <p:spPr bwMode="auto">
          <a:xfrm>
            <a:off x="6972300" y="1970088"/>
            <a:ext cx="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39" name="AutoShape 23"/>
          <p:cNvSpPr>
            <a:spLocks noChangeArrowheads="1"/>
          </p:cNvSpPr>
          <p:nvPr/>
        </p:nvSpPr>
        <p:spPr bwMode="auto">
          <a:xfrm>
            <a:off x="731838" y="1917700"/>
            <a:ext cx="3263900" cy="151130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Seek God’s Counsel to Evaluate </a:t>
            </a:r>
            <a:br>
              <a:rPr lang="en-GB" sz="1500" dirty="0">
                <a:solidFill>
                  <a:schemeClr val="bg1"/>
                </a:solidFill>
                <a:latin typeface="Arial" charset="0"/>
              </a:rPr>
            </a:br>
            <a:r>
              <a:rPr lang="en-GB" sz="1500" dirty="0">
                <a:solidFill>
                  <a:schemeClr val="bg1"/>
                </a:solidFill>
                <a:latin typeface="Arial" charset="0"/>
              </a:rPr>
              <a:t>Patterns of Thinking &amp; Behaviour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Truth of Motives</a:t>
            </a:r>
            <a:br>
              <a:rPr lang="en-GB" sz="1500" dirty="0">
                <a:solidFill>
                  <a:schemeClr val="bg1"/>
                </a:solidFill>
                <a:latin typeface="Arial" charset="0"/>
              </a:rPr>
            </a:br>
            <a:r>
              <a:rPr lang="en-GB" sz="1500" dirty="0">
                <a:solidFill>
                  <a:schemeClr val="bg1"/>
                </a:solidFill>
                <a:latin typeface="Arial" charset="0"/>
              </a:rPr>
              <a:t>Mind, Heart &amp; Will of God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Revelation about</a:t>
            </a:r>
          </a:p>
          <a:p>
            <a:pPr algn="ctr"/>
            <a:r>
              <a:rPr lang="en-GB" sz="1500" dirty="0">
                <a:solidFill>
                  <a:schemeClr val="bg1"/>
                </a:solidFill>
                <a:latin typeface="Arial" charset="0"/>
              </a:rPr>
              <a:t>Reactions or Actions</a:t>
            </a:r>
          </a:p>
        </p:txBody>
      </p:sp>
      <p:sp>
        <p:nvSpPr>
          <p:cNvPr id="1058840" name="AutoShape 24"/>
          <p:cNvSpPr>
            <a:spLocks noChangeArrowheads="1"/>
          </p:cNvSpPr>
          <p:nvPr/>
        </p:nvSpPr>
        <p:spPr bwMode="auto">
          <a:xfrm>
            <a:off x="153988" y="3644900"/>
            <a:ext cx="1381125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Godly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Righteous</a:t>
            </a:r>
          </a:p>
        </p:txBody>
      </p:sp>
      <p:sp>
        <p:nvSpPr>
          <p:cNvPr id="1058841" name="AutoShape 25"/>
          <p:cNvSpPr>
            <a:spLocks noChangeArrowheads="1"/>
          </p:cNvSpPr>
          <p:nvPr/>
        </p:nvSpPr>
        <p:spPr bwMode="auto">
          <a:xfrm>
            <a:off x="58738" y="4456113"/>
            <a:ext cx="1249362" cy="10604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Display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to world 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in love?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Speak truth</a:t>
            </a:r>
          </a:p>
        </p:txBody>
      </p:sp>
      <p:sp>
        <p:nvSpPr>
          <p:cNvPr id="1058842" name="AutoShape 26"/>
          <p:cNvSpPr>
            <a:spLocks noChangeArrowheads="1"/>
          </p:cNvSpPr>
          <p:nvPr/>
        </p:nvSpPr>
        <p:spPr bwMode="auto">
          <a:xfrm>
            <a:off x="2844800" y="3644900"/>
            <a:ext cx="2014538" cy="593725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Ungodly, Own it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Deal with it</a:t>
            </a:r>
          </a:p>
        </p:txBody>
      </p:sp>
      <p:sp>
        <p:nvSpPr>
          <p:cNvPr id="1058843" name="AutoShape 27"/>
          <p:cNvSpPr>
            <a:spLocks noChangeArrowheads="1"/>
          </p:cNvSpPr>
          <p:nvPr/>
        </p:nvSpPr>
        <p:spPr bwMode="auto">
          <a:xfrm>
            <a:off x="1500188" y="4456113"/>
            <a:ext cx="1344612" cy="170973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Sin or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Character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Repent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Renounce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Find Word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Meditate</a:t>
            </a:r>
          </a:p>
        </p:txBody>
      </p:sp>
      <p:sp>
        <p:nvSpPr>
          <p:cNvPr id="1058844" name="AutoShape 28"/>
          <p:cNvSpPr>
            <a:spLocks noChangeArrowheads="1"/>
          </p:cNvSpPr>
          <p:nvPr/>
        </p:nvSpPr>
        <p:spPr bwMode="auto">
          <a:xfrm>
            <a:off x="2940050" y="4456113"/>
            <a:ext cx="1344613" cy="113347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 in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knowledge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Seek truth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 revelation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Word</a:t>
            </a:r>
          </a:p>
        </p:txBody>
      </p:sp>
      <p:sp>
        <p:nvSpPr>
          <p:cNvPr id="1058845" name="AutoShape 29"/>
          <p:cNvSpPr>
            <a:spLocks noChangeArrowheads="1"/>
          </p:cNvSpPr>
          <p:nvPr/>
        </p:nvSpPr>
        <p:spPr bwMode="auto">
          <a:xfrm>
            <a:off x="4343400" y="4456113"/>
            <a:ext cx="1344613" cy="10604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Gift, skills</a:t>
            </a:r>
            <a:r>
              <a:rPr lang="en-GB">
                <a:latin typeface="Arial" charset="0"/>
              </a:rPr>
              <a:t> </a:t>
            </a:r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Discipled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Learn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Strong</a:t>
            </a:r>
          </a:p>
        </p:txBody>
      </p:sp>
      <p:sp>
        <p:nvSpPr>
          <p:cNvPr id="1058846" name="Line 30"/>
          <p:cNvSpPr>
            <a:spLocks noChangeShapeType="1"/>
          </p:cNvSpPr>
          <p:nvPr/>
        </p:nvSpPr>
        <p:spPr bwMode="auto">
          <a:xfrm>
            <a:off x="2171700" y="890588"/>
            <a:ext cx="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47" name="AutoShape 31"/>
          <p:cNvSpPr>
            <a:spLocks noChangeArrowheads="1"/>
          </p:cNvSpPr>
          <p:nvPr/>
        </p:nvSpPr>
        <p:spPr bwMode="auto">
          <a:xfrm>
            <a:off x="150813" y="466725"/>
            <a:ext cx="960437" cy="217488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Insecure</a:t>
            </a:r>
          </a:p>
        </p:txBody>
      </p:sp>
      <p:sp>
        <p:nvSpPr>
          <p:cNvPr id="1058848" name="AutoShape 32"/>
          <p:cNvSpPr>
            <a:spLocks noChangeArrowheads="1"/>
          </p:cNvSpPr>
          <p:nvPr/>
        </p:nvSpPr>
        <p:spPr bwMode="auto">
          <a:xfrm>
            <a:off x="3132138" y="512763"/>
            <a:ext cx="1152525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Intimidated</a:t>
            </a:r>
          </a:p>
        </p:txBody>
      </p:sp>
      <p:sp>
        <p:nvSpPr>
          <p:cNvPr id="1058849" name="AutoShape 33"/>
          <p:cNvSpPr>
            <a:spLocks noChangeArrowheads="1"/>
          </p:cNvSpPr>
          <p:nvPr/>
        </p:nvSpPr>
        <p:spPr bwMode="auto">
          <a:xfrm>
            <a:off x="6227763" y="4292600"/>
            <a:ext cx="2111375" cy="973138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Unmet Need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Unhealed Hurt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Unresolved Issue</a:t>
            </a:r>
          </a:p>
        </p:txBody>
      </p:sp>
      <p:sp>
        <p:nvSpPr>
          <p:cNvPr id="1058850" name="AutoShape 34"/>
          <p:cNvSpPr>
            <a:spLocks noChangeArrowheads="1"/>
          </p:cNvSpPr>
          <p:nvPr/>
        </p:nvSpPr>
        <p:spPr bwMode="auto">
          <a:xfrm>
            <a:off x="5175250" y="5616575"/>
            <a:ext cx="1727200" cy="620713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DNA Nature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Generational?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Curse?</a:t>
            </a:r>
          </a:p>
        </p:txBody>
      </p:sp>
      <p:sp>
        <p:nvSpPr>
          <p:cNvPr id="1058851" name="Line 35"/>
          <p:cNvSpPr>
            <a:spLocks noChangeShapeType="1"/>
          </p:cNvSpPr>
          <p:nvPr/>
        </p:nvSpPr>
        <p:spPr bwMode="auto">
          <a:xfrm>
            <a:off x="2171700" y="180816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2" name="Line 36"/>
          <p:cNvSpPr>
            <a:spLocks noChangeShapeType="1"/>
          </p:cNvSpPr>
          <p:nvPr/>
        </p:nvSpPr>
        <p:spPr bwMode="auto">
          <a:xfrm>
            <a:off x="3227388" y="3429000"/>
            <a:ext cx="4810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3" name="Line 37"/>
          <p:cNvSpPr>
            <a:spLocks noChangeShapeType="1"/>
          </p:cNvSpPr>
          <p:nvPr/>
        </p:nvSpPr>
        <p:spPr bwMode="auto">
          <a:xfrm flipH="1">
            <a:off x="922338" y="3429000"/>
            <a:ext cx="193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4" name="Line 38"/>
          <p:cNvSpPr>
            <a:spLocks noChangeShapeType="1"/>
          </p:cNvSpPr>
          <p:nvPr/>
        </p:nvSpPr>
        <p:spPr bwMode="auto">
          <a:xfrm>
            <a:off x="539750" y="4076700"/>
            <a:ext cx="0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5" name="Line 39"/>
          <p:cNvSpPr>
            <a:spLocks noChangeShapeType="1"/>
          </p:cNvSpPr>
          <p:nvPr/>
        </p:nvSpPr>
        <p:spPr bwMode="auto">
          <a:xfrm flipH="1">
            <a:off x="2266950" y="4238625"/>
            <a:ext cx="6731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6" name="Line 40"/>
          <p:cNvSpPr>
            <a:spLocks noChangeShapeType="1"/>
          </p:cNvSpPr>
          <p:nvPr/>
        </p:nvSpPr>
        <p:spPr bwMode="auto">
          <a:xfrm>
            <a:off x="3611563" y="423862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7" name="Line 41"/>
          <p:cNvSpPr>
            <a:spLocks noChangeShapeType="1"/>
          </p:cNvSpPr>
          <p:nvPr/>
        </p:nvSpPr>
        <p:spPr bwMode="auto">
          <a:xfrm>
            <a:off x="4090988" y="423862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8" name="Line 42"/>
          <p:cNvSpPr>
            <a:spLocks noChangeShapeType="1"/>
          </p:cNvSpPr>
          <p:nvPr/>
        </p:nvSpPr>
        <p:spPr bwMode="auto">
          <a:xfrm>
            <a:off x="4787900" y="4221163"/>
            <a:ext cx="141605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59" name="AutoShape 43"/>
          <p:cNvSpPr>
            <a:spLocks noChangeArrowheads="1"/>
          </p:cNvSpPr>
          <p:nvPr/>
        </p:nvSpPr>
        <p:spPr bwMode="auto">
          <a:xfrm>
            <a:off x="4090988" y="1844675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Mechanisms</a:t>
            </a:r>
          </a:p>
        </p:txBody>
      </p:sp>
      <p:sp>
        <p:nvSpPr>
          <p:cNvPr id="1058860" name="AutoShape 44"/>
          <p:cNvSpPr>
            <a:spLocks noChangeArrowheads="1"/>
          </p:cNvSpPr>
          <p:nvPr/>
        </p:nvSpPr>
        <p:spPr bwMode="auto">
          <a:xfrm>
            <a:off x="7019925" y="5589588"/>
            <a:ext cx="1727200" cy="485775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endParaRPr lang="en-GB" sz="1400">
              <a:latin typeface="Arial" charset="0"/>
            </a:endParaRPr>
          </a:p>
          <a:p>
            <a:pPr algn="ctr"/>
            <a:r>
              <a:rPr lang="en-GB" sz="1400">
                <a:latin typeface="Arial" charset="0"/>
              </a:rPr>
              <a:t>Nurture Upbringing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Trauma Experiences</a:t>
            </a:r>
            <a:br>
              <a:rPr lang="en-GB" sz="1400">
                <a:latin typeface="Arial" charset="0"/>
              </a:rPr>
            </a:br>
            <a:endParaRPr lang="en-GB" sz="1400">
              <a:latin typeface="Arial" charset="0"/>
            </a:endParaRPr>
          </a:p>
        </p:txBody>
      </p:sp>
      <p:sp>
        <p:nvSpPr>
          <p:cNvPr id="1058861" name="Line 45"/>
          <p:cNvSpPr>
            <a:spLocks noChangeShapeType="1"/>
          </p:cNvSpPr>
          <p:nvPr/>
        </p:nvSpPr>
        <p:spPr bwMode="auto">
          <a:xfrm flipH="1">
            <a:off x="6227763" y="5265738"/>
            <a:ext cx="16827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2" name="Line 46"/>
          <p:cNvSpPr>
            <a:spLocks noChangeShapeType="1"/>
          </p:cNvSpPr>
          <p:nvPr/>
        </p:nvSpPr>
        <p:spPr bwMode="auto">
          <a:xfrm>
            <a:off x="7453313" y="5265738"/>
            <a:ext cx="4318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3" name="Line 47"/>
          <p:cNvSpPr>
            <a:spLocks noChangeShapeType="1"/>
          </p:cNvSpPr>
          <p:nvPr/>
        </p:nvSpPr>
        <p:spPr bwMode="auto">
          <a:xfrm flipH="1">
            <a:off x="3995738" y="2187575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4" name="Line 48"/>
          <p:cNvSpPr>
            <a:spLocks noChangeShapeType="1"/>
          </p:cNvSpPr>
          <p:nvPr/>
        </p:nvSpPr>
        <p:spPr bwMode="auto">
          <a:xfrm>
            <a:off x="6589713" y="890588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5" name="Line 49"/>
          <p:cNvSpPr>
            <a:spLocks noChangeShapeType="1"/>
          </p:cNvSpPr>
          <p:nvPr/>
        </p:nvSpPr>
        <p:spPr bwMode="auto">
          <a:xfrm flipH="1">
            <a:off x="6108700" y="1270000"/>
            <a:ext cx="19050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6" name="Line 50"/>
          <p:cNvSpPr>
            <a:spLocks noChangeShapeType="1"/>
          </p:cNvSpPr>
          <p:nvPr/>
        </p:nvSpPr>
        <p:spPr bwMode="auto">
          <a:xfrm>
            <a:off x="7259638" y="1270000"/>
            <a:ext cx="9525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7" name="Line 51"/>
          <p:cNvSpPr>
            <a:spLocks noChangeShapeType="1"/>
          </p:cNvSpPr>
          <p:nvPr/>
        </p:nvSpPr>
        <p:spPr bwMode="auto">
          <a:xfrm flipH="1">
            <a:off x="6972300" y="1593850"/>
            <a:ext cx="382588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8" name="Line 52"/>
          <p:cNvSpPr>
            <a:spLocks noChangeShapeType="1"/>
          </p:cNvSpPr>
          <p:nvPr/>
        </p:nvSpPr>
        <p:spPr bwMode="auto">
          <a:xfrm>
            <a:off x="6203950" y="1593850"/>
            <a:ext cx="385763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69" name="Line 53"/>
          <p:cNvSpPr>
            <a:spLocks noChangeShapeType="1"/>
          </p:cNvSpPr>
          <p:nvPr/>
        </p:nvSpPr>
        <p:spPr bwMode="auto">
          <a:xfrm flipH="1" flipV="1">
            <a:off x="4859338" y="2619375"/>
            <a:ext cx="649287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0" name="AutoShape 54"/>
          <p:cNvSpPr>
            <a:spLocks noChangeArrowheads="1"/>
          </p:cNvSpPr>
          <p:nvPr/>
        </p:nvSpPr>
        <p:spPr bwMode="auto">
          <a:xfrm>
            <a:off x="1168400" y="6448425"/>
            <a:ext cx="7391400" cy="323850"/>
          </a:xfrm>
          <a:prstGeom prst="flowChartAlternateProcess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2400" smtClean="0">
                <a:latin typeface="Arial" charset="0"/>
              </a:rPr>
              <a:t>Trauma </a:t>
            </a:r>
            <a:endParaRPr lang="en-GB" sz="2400" dirty="0">
              <a:latin typeface="Arial" charset="0"/>
            </a:endParaRPr>
          </a:p>
        </p:txBody>
      </p:sp>
      <p:sp>
        <p:nvSpPr>
          <p:cNvPr id="1058871" name="AutoShape 55"/>
          <p:cNvSpPr>
            <a:spLocks noChangeArrowheads="1"/>
          </p:cNvSpPr>
          <p:nvPr/>
        </p:nvSpPr>
        <p:spPr bwMode="auto">
          <a:xfrm>
            <a:off x="4379913" y="512763"/>
            <a:ext cx="960437" cy="217487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" charset="0"/>
              </a:rPr>
              <a:t>Sin</a:t>
            </a:r>
          </a:p>
        </p:txBody>
      </p:sp>
      <p:cxnSp>
        <p:nvCxnSpPr>
          <p:cNvPr id="1058872" name="AutoShape 56"/>
          <p:cNvCxnSpPr>
            <a:cxnSpLocks noChangeShapeType="1"/>
            <a:stCxn id="1058836" idx="1"/>
            <a:endCxn id="1058837" idx="3"/>
          </p:cNvCxnSpPr>
          <p:nvPr/>
        </p:nvCxnSpPr>
        <p:spPr bwMode="auto">
          <a:xfrm rot="5400000">
            <a:off x="3994944" y="-81756"/>
            <a:ext cx="863600" cy="25923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8873" name="AutoShape 57"/>
          <p:cNvSpPr>
            <a:spLocks noChangeArrowheads="1"/>
          </p:cNvSpPr>
          <p:nvPr/>
        </p:nvSpPr>
        <p:spPr bwMode="auto">
          <a:xfrm>
            <a:off x="1835150" y="3644900"/>
            <a:ext cx="8048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latin typeface="Arial" charset="0"/>
              </a:rPr>
              <a:t>Courts</a:t>
            </a:r>
          </a:p>
        </p:txBody>
      </p:sp>
      <p:sp>
        <p:nvSpPr>
          <p:cNvPr id="1058874" name="Line 58"/>
          <p:cNvSpPr>
            <a:spLocks noChangeShapeType="1"/>
          </p:cNvSpPr>
          <p:nvPr/>
        </p:nvSpPr>
        <p:spPr bwMode="auto">
          <a:xfrm>
            <a:off x="2195513" y="3429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5" name="Line 59"/>
          <p:cNvSpPr>
            <a:spLocks noChangeShapeType="1"/>
          </p:cNvSpPr>
          <p:nvPr/>
        </p:nvSpPr>
        <p:spPr bwMode="auto">
          <a:xfrm>
            <a:off x="1547813" y="38608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6" name="Line 60"/>
          <p:cNvSpPr>
            <a:spLocks noChangeShapeType="1"/>
          </p:cNvSpPr>
          <p:nvPr/>
        </p:nvSpPr>
        <p:spPr bwMode="auto">
          <a:xfrm>
            <a:off x="2627313" y="3860800"/>
            <a:ext cx="217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877" name="AutoShape 61"/>
          <p:cNvSpPr>
            <a:spLocks noChangeArrowheads="1"/>
          </p:cNvSpPr>
          <p:nvPr/>
        </p:nvSpPr>
        <p:spPr bwMode="auto">
          <a:xfrm>
            <a:off x="69850" y="763588"/>
            <a:ext cx="960438" cy="217487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Loving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40" grpId="0" animBg="1"/>
      <p:bldP spid="1058841" grpId="0" animBg="1"/>
      <p:bldP spid="1058842" grpId="0" animBg="1"/>
      <p:bldP spid="1058843" grpId="0" animBg="1"/>
      <p:bldP spid="1058844" grpId="0" animBg="1"/>
      <p:bldP spid="1058845" grpId="0" animBg="1"/>
      <p:bldP spid="1058849" grpId="0" animBg="1"/>
      <p:bldP spid="1058850" grpId="0" animBg="1"/>
      <p:bldP spid="1058852" grpId="0" animBg="1"/>
      <p:bldP spid="1058854" grpId="0" animBg="1"/>
      <p:bldP spid="1058855" grpId="0" animBg="1"/>
      <p:bldP spid="1058856" grpId="0" animBg="1"/>
      <p:bldP spid="1058857" grpId="0" animBg="1"/>
      <p:bldP spid="1058858" grpId="0" animBg="1"/>
      <p:bldP spid="1058859" grpId="0" animBg="1"/>
      <p:bldP spid="1058860" grpId="0" animBg="1"/>
      <p:bldP spid="1058861" grpId="0" animBg="1"/>
      <p:bldP spid="1058862" grpId="0" animBg="1"/>
      <p:bldP spid="1058863" grpId="0" animBg="1"/>
      <p:bldP spid="1058869" grpId="0" animBg="1"/>
      <p:bldP spid="1058870" grpId="0" animBg="1"/>
      <p:bldP spid="1058873" grpId="0" animBg="1"/>
      <p:bldP spid="1058874" grpId="0" animBg="1"/>
      <p:bldP spid="1058875" grpId="0" animBg="1"/>
      <p:bldP spid="10588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002" name="AutoShape 66"/>
          <p:cNvSpPr>
            <a:spLocks noChangeArrowheads="1"/>
          </p:cNvSpPr>
          <p:nvPr/>
        </p:nvSpPr>
        <p:spPr bwMode="auto">
          <a:xfrm>
            <a:off x="468313" y="5373688"/>
            <a:ext cx="1727200" cy="620712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DNA Nature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Generational?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Curse?</a:t>
            </a:r>
          </a:p>
        </p:txBody>
      </p:sp>
      <p:sp>
        <p:nvSpPr>
          <p:cNvPr id="1064004" name="AutoShape 68"/>
          <p:cNvSpPr>
            <a:spLocks noChangeArrowheads="1"/>
          </p:cNvSpPr>
          <p:nvPr/>
        </p:nvSpPr>
        <p:spPr bwMode="auto">
          <a:xfrm>
            <a:off x="2484438" y="5373688"/>
            <a:ext cx="1727200" cy="1295400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Nurture Upbringing</a:t>
            </a:r>
          </a:p>
          <a:p>
            <a:pPr algn="ctr"/>
            <a:r>
              <a:rPr lang="en-GB" sz="1400">
                <a:latin typeface="Arial" charset="0"/>
              </a:rPr>
              <a:t>Rejection</a:t>
            </a:r>
          </a:p>
          <a:p>
            <a:pPr algn="ctr"/>
            <a:r>
              <a:rPr lang="en-GB" sz="1400">
                <a:latin typeface="Arial" charset="0"/>
              </a:rPr>
              <a:t>Insecurity</a:t>
            </a:r>
          </a:p>
          <a:p>
            <a:pPr algn="ctr"/>
            <a:r>
              <a:rPr lang="en-GB" sz="1400">
                <a:latin typeface="Arial" charset="0"/>
              </a:rPr>
              <a:t>Anxiety Worry</a:t>
            </a:r>
          </a:p>
          <a:p>
            <a:pPr algn="ctr"/>
            <a:r>
              <a:rPr lang="en-GB" sz="1400">
                <a:latin typeface="Arial" charset="0"/>
              </a:rPr>
              <a:t>Value Worth</a:t>
            </a:r>
          </a:p>
          <a:p>
            <a:pPr algn="ctr"/>
            <a:r>
              <a:rPr lang="en-GB" sz="1400">
                <a:latin typeface="Arial" charset="0"/>
              </a:rPr>
              <a:t>Fear failure</a:t>
            </a:r>
          </a:p>
        </p:txBody>
      </p:sp>
      <p:sp>
        <p:nvSpPr>
          <p:cNvPr id="1063999" name="AutoShape 63"/>
          <p:cNvSpPr>
            <a:spLocks noChangeArrowheads="1"/>
          </p:cNvSpPr>
          <p:nvPr/>
        </p:nvSpPr>
        <p:spPr bwMode="auto">
          <a:xfrm>
            <a:off x="4046538" y="476250"/>
            <a:ext cx="1249362" cy="1120775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Familiar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Spirit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Remind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Affirm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Agreement</a:t>
            </a:r>
          </a:p>
        </p:txBody>
      </p:sp>
      <p:cxnSp>
        <p:nvCxnSpPr>
          <p:cNvPr id="1064000" name="AutoShape 64"/>
          <p:cNvCxnSpPr>
            <a:cxnSpLocks noChangeShapeType="1"/>
            <a:endCxn id="1063999" idx="2"/>
          </p:cNvCxnSpPr>
          <p:nvPr/>
        </p:nvCxnSpPr>
        <p:spPr bwMode="auto">
          <a:xfrm rot="16200000">
            <a:off x="3488531" y="1434307"/>
            <a:ext cx="1020763" cy="1346200"/>
          </a:xfrm>
          <a:prstGeom prst="curved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4001" name="AutoShape 65"/>
          <p:cNvSpPr>
            <a:spLocks noChangeArrowheads="1"/>
          </p:cNvSpPr>
          <p:nvPr/>
        </p:nvSpPr>
        <p:spPr bwMode="auto">
          <a:xfrm>
            <a:off x="2339975" y="4221163"/>
            <a:ext cx="2111375" cy="973137"/>
          </a:xfrm>
          <a:prstGeom prst="flowChartAlternateProcess">
            <a:avLst/>
          </a:prstGeom>
          <a:solidFill>
            <a:srgbClr val="FDE5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>Weakness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Unmet Need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Unhealed Hurt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Unresolved Issue</a:t>
            </a:r>
          </a:p>
        </p:txBody>
      </p:sp>
      <p:sp>
        <p:nvSpPr>
          <p:cNvPr id="1064003" name="AutoShape 67"/>
          <p:cNvSpPr>
            <a:spLocks noChangeArrowheads="1"/>
          </p:cNvSpPr>
          <p:nvPr/>
        </p:nvSpPr>
        <p:spPr bwMode="auto">
          <a:xfrm>
            <a:off x="250825" y="1773238"/>
            <a:ext cx="1631950" cy="774700"/>
          </a:xfrm>
          <a:prstGeom prst="flowChartAlternate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Mindsets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Behaviours</a:t>
            </a:r>
            <a:br>
              <a:rPr lang="en-GB" sz="1600">
                <a:solidFill>
                  <a:schemeClr val="bg1"/>
                </a:solidFill>
                <a:latin typeface="Arial" charset="0"/>
              </a:rPr>
            </a:br>
            <a:r>
              <a:rPr lang="en-GB" sz="1600">
                <a:solidFill>
                  <a:schemeClr val="bg1"/>
                </a:solidFill>
                <a:latin typeface="Arial" charset="0"/>
              </a:rPr>
              <a:t>Mechanisms</a:t>
            </a:r>
          </a:p>
        </p:txBody>
      </p:sp>
      <p:sp>
        <p:nvSpPr>
          <p:cNvPr id="1064005" name="Line 69"/>
          <p:cNvSpPr>
            <a:spLocks noChangeShapeType="1"/>
          </p:cNvSpPr>
          <p:nvPr/>
        </p:nvSpPr>
        <p:spPr bwMode="auto">
          <a:xfrm flipH="1" flipV="1">
            <a:off x="1116013" y="2565400"/>
            <a:ext cx="7699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06" name="AutoShape 70"/>
          <p:cNvSpPr>
            <a:spLocks noChangeArrowheads="1"/>
          </p:cNvSpPr>
          <p:nvPr/>
        </p:nvSpPr>
        <p:spPr bwMode="auto">
          <a:xfrm>
            <a:off x="1812925" y="2452688"/>
            <a:ext cx="3071813" cy="17811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endParaRPr lang="en-GB" sz="1400">
              <a:latin typeface="Arial" charset="0"/>
            </a:endParaRPr>
          </a:p>
          <a:p>
            <a:pPr algn="ctr"/>
            <a:endParaRPr lang="en-GB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64007" name="Text Box 71"/>
          <p:cNvSpPr txBox="1">
            <a:spLocks noChangeArrowheads="1"/>
          </p:cNvSpPr>
          <p:nvPr/>
        </p:nvSpPr>
        <p:spPr bwMode="auto">
          <a:xfrm>
            <a:off x="2389188" y="2525713"/>
            <a:ext cx="18732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/>
              <a:t>Heart</a:t>
            </a:r>
            <a:br>
              <a:rPr lang="en-GB" sz="1400" b="1"/>
            </a:br>
            <a:r>
              <a:rPr lang="en-GB" sz="1400" b="1"/>
              <a:t>  Sub-Conscious</a:t>
            </a:r>
            <a:endParaRPr lang="en-GB" sz="1400"/>
          </a:p>
        </p:txBody>
      </p:sp>
      <p:sp>
        <p:nvSpPr>
          <p:cNvPr id="1064008" name="Text Box 72"/>
          <p:cNvSpPr txBox="1">
            <a:spLocks noChangeArrowheads="1"/>
          </p:cNvSpPr>
          <p:nvPr/>
        </p:nvSpPr>
        <p:spPr bwMode="auto">
          <a:xfrm>
            <a:off x="2389188" y="2884488"/>
            <a:ext cx="1873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0000"/>
                </a:solidFill>
              </a:rPr>
              <a:t>Hard</a:t>
            </a:r>
            <a:r>
              <a:rPr lang="en-GB"/>
              <a:t>         </a:t>
            </a:r>
            <a:r>
              <a:rPr lang="en-GB">
                <a:solidFill>
                  <a:srgbClr val="FF0000"/>
                </a:solidFill>
              </a:rPr>
              <a:t>Weeds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9900"/>
                </a:solidFill>
              </a:rPr>
              <a:t>Memories</a:t>
            </a:r>
            <a:br>
              <a:rPr lang="en-GB">
                <a:solidFill>
                  <a:srgbClr val="009900"/>
                </a:solidFill>
              </a:rPr>
            </a:br>
            <a:r>
              <a:rPr lang="en-GB">
                <a:solidFill>
                  <a:srgbClr val="009900"/>
                </a:solidFill>
              </a:rPr>
              <a:t>Motives</a:t>
            </a:r>
          </a:p>
          <a:p>
            <a:pPr algn="ctr"/>
            <a:r>
              <a:rPr lang="en-GB">
                <a:solidFill>
                  <a:srgbClr val="FF0000"/>
                </a:solidFill>
              </a:rPr>
              <a:t>Stones</a:t>
            </a:r>
          </a:p>
          <a:p>
            <a:pPr algn="ctr"/>
            <a:endParaRPr lang="en-GB" sz="1400"/>
          </a:p>
        </p:txBody>
      </p:sp>
      <p:sp>
        <p:nvSpPr>
          <p:cNvPr id="1064009" name="Line 73"/>
          <p:cNvSpPr>
            <a:spLocks noChangeShapeType="1"/>
          </p:cNvSpPr>
          <p:nvPr/>
        </p:nvSpPr>
        <p:spPr bwMode="auto">
          <a:xfrm flipH="1">
            <a:off x="1908175" y="4941888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10" name="Line 74"/>
          <p:cNvSpPr>
            <a:spLocks noChangeShapeType="1"/>
          </p:cNvSpPr>
          <p:nvPr/>
        </p:nvSpPr>
        <p:spPr bwMode="auto">
          <a:xfrm>
            <a:off x="4427538" y="4941888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11" name="AutoShape 75"/>
          <p:cNvSpPr>
            <a:spLocks noChangeArrowheads="1"/>
          </p:cNvSpPr>
          <p:nvPr/>
        </p:nvSpPr>
        <p:spPr bwMode="auto">
          <a:xfrm>
            <a:off x="6588125" y="5492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Forgive &amp; Release</a:t>
            </a:r>
          </a:p>
        </p:txBody>
      </p:sp>
      <p:sp>
        <p:nvSpPr>
          <p:cNvPr id="1064012" name="AutoShape 76"/>
          <p:cNvSpPr>
            <a:spLocks noChangeArrowheads="1"/>
          </p:cNvSpPr>
          <p:nvPr/>
        </p:nvSpPr>
        <p:spPr bwMode="auto">
          <a:xfrm>
            <a:off x="6588125" y="10604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Own it</a:t>
            </a:r>
          </a:p>
        </p:txBody>
      </p:sp>
      <p:sp>
        <p:nvSpPr>
          <p:cNvPr id="1064013" name="AutoShape 77"/>
          <p:cNvSpPr>
            <a:spLocks noChangeArrowheads="1"/>
          </p:cNvSpPr>
          <p:nvPr/>
        </p:nvSpPr>
        <p:spPr bwMode="auto">
          <a:xfrm>
            <a:off x="6588125" y="15716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Confess it</a:t>
            </a:r>
          </a:p>
        </p:txBody>
      </p:sp>
      <p:sp>
        <p:nvSpPr>
          <p:cNvPr id="1064014" name="AutoShape 78"/>
          <p:cNvSpPr>
            <a:spLocks noChangeArrowheads="1"/>
          </p:cNvSpPr>
          <p:nvPr/>
        </p:nvSpPr>
        <p:spPr bwMode="auto">
          <a:xfrm>
            <a:off x="6588125" y="25939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Repent</a:t>
            </a:r>
          </a:p>
        </p:txBody>
      </p:sp>
      <p:sp>
        <p:nvSpPr>
          <p:cNvPr id="1064015" name="AutoShape 79"/>
          <p:cNvSpPr>
            <a:spLocks noChangeArrowheads="1"/>
          </p:cNvSpPr>
          <p:nvPr/>
        </p:nvSpPr>
        <p:spPr bwMode="auto">
          <a:xfrm>
            <a:off x="6588125" y="208280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Renounce it</a:t>
            </a:r>
          </a:p>
        </p:txBody>
      </p:sp>
      <p:sp>
        <p:nvSpPr>
          <p:cNvPr id="1064016" name="AutoShape 80"/>
          <p:cNvSpPr>
            <a:spLocks noChangeArrowheads="1"/>
          </p:cNvSpPr>
          <p:nvPr/>
        </p:nvSpPr>
        <p:spPr bwMode="auto">
          <a:xfrm>
            <a:off x="6588125" y="36163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Hammer Familiars</a:t>
            </a:r>
          </a:p>
        </p:txBody>
      </p:sp>
      <p:sp>
        <p:nvSpPr>
          <p:cNvPr id="1064017" name="AutoShape 81"/>
          <p:cNvSpPr>
            <a:spLocks noChangeArrowheads="1"/>
          </p:cNvSpPr>
          <p:nvPr/>
        </p:nvSpPr>
        <p:spPr bwMode="auto">
          <a:xfrm>
            <a:off x="6588125" y="31051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Meditate Truth</a:t>
            </a:r>
          </a:p>
        </p:txBody>
      </p:sp>
      <p:sp>
        <p:nvSpPr>
          <p:cNvPr id="1064018" name="AutoShape 82"/>
          <p:cNvSpPr>
            <a:spLocks noChangeArrowheads="1"/>
          </p:cNvSpPr>
          <p:nvPr/>
        </p:nvSpPr>
        <p:spPr bwMode="auto">
          <a:xfrm>
            <a:off x="6588125" y="412750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Positive Confession</a:t>
            </a:r>
          </a:p>
        </p:txBody>
      </p:sp>
      <p:sp>
        <p:nvSpPr>
          <p:cNvPr id="1064019" name="AutoShape 83"/>
          <p:cNvSpPr>
            <a:spLocks noChangeArrowheads="1"/>
          </p:cNvSpPr>
          <p:nvPr/>
        </p:nvSpPr>
        <p:spPr bwMode="auto">
          <a:xfrm>
            <a:off x="6588125" y="463867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Deliverance</a:t>
            </a:r>
          </a:p>
        </p:txBody>
      </p:sp>
      <p:sp>
        <p:nvSpPr>
          <p:cNvPr id="1064020" name="AutoShape 84"/>
          <p:cNvSpPr>
            <a:spLocks noChangeArrowheads="1"/>
          </p:cNvSpPr>
          <p:nvPr/>
        </p:nvSpPr>
        <p:spPr bwMode="auto">
          <a:xfrm>
            <a:off x="4427538" y="5373688"/>
            <a:ext cx="1727200" cy="1150937"/>
          </a:xfrm>
          <a:prstGeom prst="flowChartAlternateProcess">
            <a:avLst/>
          </a:prstGeom>
          <a:solidFill>
            <a:srgbClr val="E7BF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400">
                <a:latin typeface="Arial" charset="0"/>
              </a:rPr>
              <a:t/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Trauma Experiences</a:t>
            </a:r>
          </a:p>
          <a:p>
            <a:pPr algn="ctr"/>
            <a:r>
              <a:rPr lang="en-GB" sz="1400">
                <a:latin typeface="Arial" charset="0"/>
              </a:rPr>
              <a:t>Fear Rejection</a:t>
            </a:r>
          </a:p>
          <a:p>
            <a:pPr algn="ctr"/>
            <a:r>
              <a:rPr lang="en-GB" sz="1400">
                <a:latin typeface="Arial" charset="0"/>
              </a:rPr>
              <a:t>Abuse Trust</a:t>
            </a:r>
            <a:br>
              <a:rPr lang="en-GB" sz="1400">
                <a:latin typeface="Arial" charset="0"/>
              </a:rPr>
            </a:br>
            <a:r>
              <a:rPr lang="en-GB" sz="1400">
                <a:latin typeface="Arial" charset="0"/>
              </a:rPr>
              <a:t>Lust</a:t>
            </a:r>
          </a:p>
        </p:txBody>
      </p:sp>
      <p:sp>
        <p:nvSpPr>
          <p:cNvPr id="1064022" name="Line 86"/>
          <p:cNvSpPr>
            <a:spLocks noChangeShapeType="1"/>
          </p:cNvSpPr>
          <p:nvPr/>
        </p:nvSpPr>
        <p:spPr bwMode="auto">
          <a:xfrm flipH="1">
            <a:off x="3203575" y="515778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4023" name="AutoShape 87"/>
          <p:cNvSpPr>
            <a:spLocks noChangeArrowheads="1"/>
          </p:cNvSpPr>
          <p:nvPr/>
        </p:nvSpPr>
        <p:spPr bwMode="auto">
          <a:xfrm>
            <a:off x="6588125" y="5149850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Healing</a:t>
            </a:r>
          </a:p>
        </p:txBody>
      </p:sp>
      <p:sp>
        <p:nvSpPr>
          <p:cNvPr id="1064024" name="AutoShape 88"/>
          <p:cNvSpPr>
            <a:spLocks noChangeArrowheads="1"/>
          </p:cNvSpPr>
          <p:nvPr/>
        </p:nvSpPr>
        <p:spPr bwMode="auto">
          <a:xfrm>
            <a:off x="6588125" y="5661025"/>
            <a:ext cx="2303463" cy="323850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charset="0"/>
              </a:rPr>
              <a:t>Restoration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011" grpId="0" animBg="1"/>
      <p:bldP spid="1064012" grpId="0" animBg="1"/>
      <p:bldP spid="1064013" grpId="0" animBg="1"/>
      <p:bldP spid="1064014" grpId="0" animBg="1"/>
      <p:bldP spid="1064015" grpId="0" animBg="1"/>
      <p:bldP spid="1064016" grpId="0" animBg="1"/>
      <p:bldP spid="1064017" grpId="0" animBg="1"/>
      <p:bldP spid="1064018" grpId="0" animBg="1"/>
      <p:bldP spid="1064019" grpId="0" animBg="1"/>
      <p:bldP spid="1064023" grpId="0" animBg="1"/>
      <p:bldP spid="10640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829550" cy="747712"/>
          </a:xfrm>
        </p:spPr>
        <p:txBody>
          <a:bodyPr/>
          <a:lstStyle/>
          <a:p>
            <a:r>
              <a:rPr lang="en-GB"/>
              <a:t>Preparing for Destiny – Soul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r>
              <a:rPr lang="en-GB"/>
              <a:t>Heb 4:12 For the Word that God speaks is alive and full of power [making it active, operative, energizing, and effective]; it is sharper than any two-edged sword, penetrating to the dividing line of the breath of life (soul) and [the immortal] spirit, and of joints and marrow [of the deepest parts of our nature], exposing and sifting and analyzing and judging the very thoughts and purposes of the heart.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829550" cy="747712"/>
          </a:xfrm>
        </p:spPr>
        <p:txBody>
          <a:bodyPr/>
          <a:lstStyle/>
          <a:p>
            <a:r>
              <a:rPr lang="en-GB"/>
              <a:t>Preparing for Destiny – Soul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r>
              <a:rPr lang="en-GB" sz="4000"/>
              <a:t>Gal 2:20 I have been crucified with Christ; and it is no longer I who live, but Christ lives in me; and the </a:t>
            </a:r>
            <a:r>
              <a:rPr lang="en-GB" sz="4000" i="1"/>
              <a:t>life</a:t>
            </a:r>
            <a:r>
              <a:rPr lang="en-GB" sz="4000"/>
              <a:t> which I now live in the flesh I live by faith in the Son of God, who loved me and gave Himself up for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964612" cy="6092825"/>
          </a:xfrm>
          <a:noFill/>
          <a:ln/>
        </p:spPr>
        <p:txBody>
          <a:bodyPr lIns="18000" tIns="0" rIns="18000" bIns="0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3400"/>
              <a:t>Jer 1:5 </a:t>
            </a:r>
            <a:r>
              <a:rPr lang="en-GB" sz="3400">
                <a:solidFill>
                  <a:srgbClr val="FFFF00"/>
                </a:solidFill>
              </a:rPr>
              <a:t>Before</a:t>
            </a:r>
            <a:r>
              <a:rPr lang="en-GB" sz="3400"/>
              <a:t> I formed you in the womb I </a:t>
            </a:r>
            <a:r>
              <a:rPr lang="en-GB" sz="3400">
                <a:solidFill>
                  <a:srgbClr val="FFFF00"/>
                </a:solidFill>
              </a:rPr>
              <a:t>knew you</a:t>
            </a:r>
            <a:r>
              <a:rPr lang="en-GB" sz="3400"/>
              <a:t>, And before you were born I </a:t>
            </a:r>
            <a:r>
              <a:rPr lang="en-GB" sz="3400">
                <a:solidFill>
                  <a:srgbClr val="FFFF00"/>
                </a:solidFill>
              </a:rPr>
              <a:t>consecrated</a:t>
            </a:r>
            <a:r>
              <a:rPr lang="en-GB" sz="3400"/>
              <a:t> you; I have </a:t>
            </a:r>
            <a:r>
              <a:rPr lang="en-GB" sz="3400">
                <a:solidFill>
                  <a:srgbClr val="FFFF00"/>
                </a:solidFill>
              </a:rPr>
              <a:t>appointed you</a:t>
            </a:r>
            <a:r>
              <a:rPr lang="en-GB" sz="340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3400"/>
              <a:t>Psa 139:16 Your eyes have seen my unformed </a:t>
            </a:r>
            <a:r>
              <a:rPr lang="en-GB" sz="3400">
                <a:solidFill>
                  <a:srgbClr val="FFFF00"/>
                </a:solidFill>
              </a:rPr>
              <a:t>substance</a:t>
            </a:r>
            <a:r>
              <a:rPr lang="en-GB" sz="3400"/>
              <a:t>; And </a:t>
            </a:r>
            <a:r>
              <a:rPr lang="en-GB" sz="3400">
                <a:solidFill>
                  <a:srgbClr val="FFFF00"/>
                </a:solidFill>
              </a:rPr>
              <a:t>in Your book (scroll) were all written The days that were ordained </a:t>
            </a:r>
            <a:r>
              <a:rPr lang="en-GB" sz="3400" i="1">
                <a:solidFill>
                  <a:srgbClr val="FFFF00"/>
                </a:solidFill>
              </a:rPr>
              <a:t>for me</a:t>
            </a:r>
            <a:r>
              <a:rPr lang="en-GB" sz="3400">
                <a:solidFill>
                  <a:srgbClr val="FFFF00"/>
                </a:solidFill>
              </a:rPr>
              <a:t>,</a:t>
            </a:r>
            <a:endParaRPr lang="en-GB" sz="34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3400"/>
              <a:t>Your destiny to rule – bring heaven to earth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3400"/>
              <a:t>Gen 1:28 God </a:t>
            </a:r>
            <a:r>
              <a:rPr lang="en-GB" sz="3400">
                <a:solidFill>
                  <a:srgbClr val="FFFF00"/>
                </a:solidFill>
              </a:rPr>
              <a:t>blessed</a:t>
            </a:r>
            <a:r>
              <a:rPr lang="en-GB" sz="3400"/>
              <a:t> them; and God said to them, “Be </a:t>
            </a:r>
            <a:r>
              <a:rPr lang="en-GB" sz="3400">
                <a:solidFill>
                  <a:srgbClr val="FFFF00"/>
                </a:solidFill>
              </a:rPr>
              <a:t>fruitful</a:t>
            </a:r>
            <a:r>
              <a:rPr lang="en-GB" sz="3400"/>
              <a:t> and </a:t>
            </a:r>
            <a:r>
              <a:rPr lang="en-GB" sz="3400">
                <a:solidFill>
                  <a:srgbClr val="FFFF00"/>
                </a:solidFill>
              </a:rPr>
              <a:t>multiply</a:t>
            </a:r>
            <a:r>
              <a:rPr lang="en-GB" sz="3400"/>
              <a:t>, and </a:t>
            </a:r>
            <a:r>
              <a:rPr lang="en-GB" sz="3400">
                <a:solidFill>
                  <a:srgbClr val="FFFF00"/>
                </a:solidFill>
              </a:rPr>
              <a:t>fill </a:t>
            </a:r>
            <a:r>
              <a:rPr lang="en-GB" sz="3400"/>
              <a:t>the earth, and </a:t>
            </a:r>
            <a:r>
              <a:rPr lang="en-GB" sz="3400">
                <a:solidFill>
                  <a:srgbClr val="FFFF00"/>
                </a:solidFill>
              </a:rPr>
              <a:t>subdue</a:t>
            </a:r>
            <a:r>
              <a:rPr lang="en-GB" sz="3400"/>
              <a:t> it; and </a:t>
            </a:r>
            <a:r>
              <a:rPr lang="en-GB" sz="3400">
                <a:solidFill>
                  <a:srgbClr val="FFFF00"/>
                </a:solidFill>
              </a:rPr>
              <a:t>rule</a:t>
            </a:r>
            <a:r>
              <a:rPr lang="en-GB" sz="3400"/>
              <a:t> </a:t>
            </a:r>
            <a:endParaRPr lang="en-GB" sz="3400">
              <a:solidFill>
                <a:srgbClr val="FFFF00"/>
              </a:solidFill>
            </a:endParaRP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760413"/>
          </a:xfrm>
          <a:noFill/>
          <a:ln/>
        </p:spPr>
        <p:txBody>
          <a:bodyPr lIns="0" tIns="0" rIns="0" bIns="0"/>
          <a:lstStyle/>
          <a:p>
            <a:r>
              <a:rPr lang="en-GB" sz="4400"/>
              <a:t>Preparing for Destiny - Investiture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2413" y="981075"/>
            <a:ext cx="8891587" cy="5616575"/>
          </a:xfrm>
        </p:spPr>
        <p:txBody>
          <a:bodyPr/>
          <a:lstStyle/>
          <a:p>
            <a:r>
              <a:rPr lang="en-GB" sz="3600"/>
              <a:t>Die to self - self-centredness, selfishness</a:t>
            </a:r>
          </a:p>
          <a:p>
            <a:r>
              <a:rPr lang="en-GB" sz="3600"/>
              <a:t>Self-importance, Self-promotion, Self-control</a:t>
            </a:r>
          </a:p>
          <a:p>
            <a:r>
              <a:rPr lang="en-GB" sz="3600"/>
              <a:t>Self-respect, Self-esteem, Self-worth, Self-image</a:t>
            </a:r>
          </a:p>
          <a:p>
            <a:r>
              <a:rPr lang="en-GB" sz="3600"/>
              <a:t>Self-reliance, Self-sufficiency, Self-belief</a:t>
            </a:r>
          </a:p>
          <a:p>
            <a:r>
              <a:rPr lang="en-GB" sz="3600"/>
              <a:t>Self-righteousness, Self-help, Self-expression</a:t>
            </a:r>
          </a:p>
          <a:p>
            <a:r>
              <a:rPr lang="en-GB" sz="3600"/>
              <a:t>Self-gratification, Self-indulgence</a:t>
            </a:r>
          </a:p>
        </p:txBody>
      </p:sp>
      <p:sp>
        <p:nvSpPr>
          <p:cNvPr id="1012739" name="Rectangle 3"/>
          <p:cNvSpPr>
            <a:spLocks noChangeArrowheads="1"/>
          </p:cNvSpPr>
          <p:nvPr/>
        </p:nvSpPr>
        <p:spPr bwMode="auto">
          <a:xfrm>
            <a:off x="395288" y="0"/>
            <a:ext cx="851852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GB" sz="4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Preparing for Destiny –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3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AutoShape 2"/>
          <p:cNvSpPr>
            <a:spLocks noChangeArrowheads="1"/>
          </p:cNvSpPr>
          <p:nvPr/>
        </p:nvSpPr>
        <p:spPr bwMode="auto">
          <a:xfrm>
            <a:off x="2773363" y="115888"/>
            <a:ext cx="2590800" cy="720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Verdana" pitchFamily="34" charset="0"/>
              </a:rPr>
              <a:t>Spirit – Father/Son/Spirit</a:t>
            </a:r>
          </a:p>
          <a:p>
            <a:pPr algn="ctr"/>
            <a:r>
              <a:rPr lang="en-GB" sz="1200">
                <a:latin typeface="Verdana" pitchFamily="34" charset="0"/>
              </a:rPr>
              <a:t>Kingdom of Heaven</a:t>
            </a:r>
          </a:p>
          <a:p>
            <a:pPr algn="ctr"/>
            <a:r>
              <a:rPr lang="en-GB" sz="1200">
                <a:latin typeface="Verdana" pitchFamily="34" charset="0"/>
              </a:rPr>
              <a:t>9 Spiritual Senses</a:t>
            </a:r>
            <a:br>
              <a:rPr lang="en-GB" sz="1200">
                <a:latin typeface="Verdana" pitchFamily="34" charset="0"/>
              </a:rPr>
            </a:br>
            <a:r>
              <a:rPr lang="en-GB" sz="1200">
                <a:latin typeface="Verdana" pitchFamily="34" charset="0"/>
              </a:rPr>
              <a:t>7 Soul senses &amp; 5 Body Senses</a:t>
            </a:r>
          </a:p>
        </p:txBody>
      </p:sp>
      <p:sp>
        <p:nvSpPr>
          <p:cNvPr id="1102851" name="AutoShape 3"/>
          <p:cNvSpPr>
            <a:spLocks noChangeArrowheads="1"/>
          </p:cNvSpPr>
          <p:nvPr/>
        </p:nvSpPr>
        <p:spPr bwMode="auto">
          <a:xfrm>
            <a:off x="3348038" y="1125538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Tabernacle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Holy Place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Altar Incense</a:t>
            </a:r>
          </a:p>
        </p:txBody>
      </p:sp>
      <p:sp>
        <p:nvSpPr>
          <p:cNvPr id="1102852" name="Line 4"/>
          <p:cNvSpPr>
            <a:spLocks noChangeShapeType="1"/>
          </p:cNvSpPr>
          <p:nvPr/>
        </p:nvSpPr>
        <p:spPr bwMode="auto">
          <a:xfrm>
            <a:off x="3995738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53" name="AutoShape 5"/>
          <p:cNvSpPr>
            <a:spLocks noChangeArrowheads="1"/>
          </p:cNvSpPr>
          <p:nvPr/>
        </p:nvSpPr>
        <p:spPr bwMode="auto">
          <a:xfrm>
            <a:off x="3348038" y="2060575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Present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yourself as a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Living Sacrifice</a:t>
            </a:r>
          </a:p>
        </p:txBody>
      </p:sp>
      <p:sp>
        <p:nvSpPr>
          <p:cNvPr id="1102854" name="Line 6"/>
          <p:cNvSpPr>
            <a:spLocks noChangeShapeType="1"/>
          </p:cNvSpPr>
          <p:nvPr/>
        </p:nvSpPr>
        <p:spPr bwMode="auto">
          <a:xfrm>
            <a:off x="3995738" y="1773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55" name="Line 7"/>
          <p:cNvSpPr>
            <a:spLocks noChangeShapeType="1"/>
          </p:cNvSpPr>
          <p:nvPr/>
        </p:nvSpPr>
        <p:spPr bwMode="auto">
          <a:xfrm>
            <a:off x="399573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56" name="AutoShape 8"/>
          <p:cNvSpPr>
            <a:spLocks noChangeArrowheads="1"/>
          </p:cNvSpPr>
          <p:nvPr/>
        </p:nvSpPr>
        <p:spPr bwMode="auto">
          <a:xfrm>
            <a:off x="2524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Throat Cut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Total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Surrender</a:t>
            </a:r>
          </a:p>
        </p:txBody>
      </p:sp>
      <p:sp>
        <p:nvSpPr>
          <p:cNvPr id="1102857" name="Line 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58" name="Line 10"/>
          <p:cNvSpPr>
            <a:spLocks noChangeShapeType="1"/>
          </p:cNvSpPr>
          <p:nvPr/>
        </p:nvSpPr>
        <p:spPr bwMode="auto">
          <a:xfrm>
            <a:off x="1258888" y="29972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59" name="AutoShape 11"/>
          <p:cNvSpPr>
            <a:spLocks noChangeArrowheads="1"/>
          </p:cNvSpPr>
          <p:nvPr/>
        </p:nvSpPr>
        <p:spPr bwMode="auto">
          <a:xfrm>
            <a:off x="20510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Head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Government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removed</a:t>
            </a:r>
          </a:p>
        </p:txBody>
      </p:sp>
      <p:sp>
        <p:nvSpPr>
          <p:cNvPr id="1102860" name="AutoShape 12"/>
          <p:cNvSpPr>
            <a:spLocks noChangeArrowheads="1"/>
          </p:cNvSpPr>
          <p:nvPr/>
        </p:nvSpPr>
        <p:spPr bwMode="auto">
          <a:xfrm>
            <a:off x="392430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Skin coverings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removed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Naked</a:t>
            </a:r>
          </a:p>
        </p:txBody>
      </p:sp>
      <p:sp>
        <p:nvSpPr>
          <p:cNvPr id="1102861" name="AutoShape 13"/>
          <p:cNvSpPr>
            <a:spLocks noChangeArrowheads="1"/>
          </p:cNvSpPr>
          <p:nvPr/>
        </p:nvSpPr>
        <p:spPr bwMode="auto">
          <a:xfrm>
            <a:off x="57261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Body Split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Open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Exposed</a:t>
            </a:r>
          </a:p>
        </p:txBody>
      </p:sp>
      <p:sp>
        <p:nvSpPr>
          <p:cNvPr id="1102862" name="AutoShape 14"/>
          <p:cNvSpPr>
            <a:spLocks noChangeArrowheads="1"/>
          </p:cNvSpPr>
          <p:nvPr/>
        </p:nvSpPr>
        <p:spPr bwMode="auto">
          <a:xfrm>
            <a:off x="75247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Legs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Walk</a:t>
            </a:r>
          </a:p>
        </p:txBody>
      </p:sp>
      <p:sp>
        <p:nvSpPr>
          <p:cNvPr id="1102863" name="Line 15"/>
          <p:cNvSpPr>
            <a:spLocks noChangeShapeType="1"/>
          </p:cNvSpPr>
          <p:nvPr/>
        </p:nvSpPr>
        <p:spPr bwMode="auto">
          <a:xfrm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64" name="Line 16"/>
          <p:cNvSpPr>
            <a:spLocks noChangeShapeType="1"/>
          </p:cNvSpPr>
          <p:nvPr/>
        </p:nvSpPr>
        <p:spPr bwMode="auto">
          <a:xfrm>
            <a:off x="342106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65" name="Line 17"/>
          <p:cNvSpPr>
            <a:spLocks noChangeShapeType="1"/>
          </p:cNvSpPr>
          <p:nvPr/>
        </p:nvSpPr>
        <p:spPr bwMode="auto">
          <a:xfrm>
            <a:off x="52943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66" name="Line 18"/>
          <p:cNvSpPr>
            <a:spLocks noChangeShapeType="1"/>
          </p:cNvSpPr>
          <p:nvPr/>
        </p:nvSpPr>
        <p:spPr bwMode="auto">
          <a:xfrm>
            <a:off x="70929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67" name="AutoShape 19"/>
          <p:cNvSpPr>
            <a:spLocks noChangeArrowheads="1"/>
          </p:cNvSpPr>
          <p:nvPr/>
        </p:nvSpPr>
        <p:spPr bwMode="auto">
          <a:xfrm>
            <a:off x="323850" y="4437063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Denial of self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Take up Cross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Follow Him</a:t>
            </a:r>
          </a:p>
        </p:txBody>
      </p:sp>
      <p:sp>
        <p:nvSpPr>
          <p:cNvPr id="1102868" name="Line 20"/>
          <p:cNvSpPr>
            <a:spLocks noChangeShapeType="1"/>
          </p:cNvSpPr>
          <p:nvPr/>
        </p:nvSpPr>
        <p:spPr bwMode="auto">
          <a:xfrm>
            <a:off x="81724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69" name="AutoShape 21"/>
          <p:cNvSpPr>
            <a:spLocks noChangeArrowheads="1"/>
          </p:cNvSpPr>
          <p:nvPr/>
        </p:nvSpPr>
        <p:spPr bwMode="auto">
          <a:xfrm>
            <a:off x="2125663" y="4437063"/>
            <a:ext cx="1365250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Not my will but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Yours be done</a:t>
            </a:r>
          </a:p>
        </p:txBody>
      </p:sp>
      <p:sp>
        <p:nvSpPr>
          <p:cNvPr id="1102870" name="AutoShape 22"/>
          <p:cNvSpPr>
            <a:spLocks noChangeArrowheads="1"/>
          </p:cNvSpPr>
          <p:nvPr/>
        </p:nvSpPr>
        <p:spPr bwMode="auto">
          <a:xfrm>
            <a:off x="7596188" y="4437063"/>
            <a:ext cx="1370012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Choice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I only do what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Father is doing</a:t>
            </a:r>
          </a:p>
        </p:txBody>
      </p:sp>
      <p:sp>
        <p:nvSpPr>
          <p:cNvPr id="1102871" name="AutoShape 23"/>
          <p:cNvSpPr>
            <a:spLocks noChangeArrowheads="1"/>
          </p:cNvSpPr>
          <p:nvPr/>
        </p:nvSpPr>
        <p:spPr bwMode="auto">
          <a:xfrm>
            <a:off x="5795963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I am crucified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with Christ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He lives in me</a:t>
            </a:r>
          </a:p>
        </p:txBody>
      </p:sp>
      <p:sp>
        <p:nvSpPr>
          <p:cNvPr id="1102872" name="Line 24"/>
          <p:cNvSpPr>
            <a:spLocks noChangeShapeType="1"/>
          </p:cNvSpPr>
          <p:nvPr/>
        </p:nvSpPr>
        <p:spPr bwMode="auto">
          <a:xfrm flipH="1">
            <a:off x="7453313" y="6092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73" name="AutoShape 25"/>
          <p:cNvSpPr>
            <a:spLocks noChangeArrowheads="1"/>
          </p:cNvSpPr>
          <p:nvPr/>
        </p:nvSpPr>
        <p:spPr bwMode="auto">
          <a:xfrm>
            <a:off x="5726113" y="5516563"/>
            <a:ext cx="1727200" cy="1008062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Tabernacle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Holy of Holies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Mercy Seat</a:t>
            </a:r>
          </a:p>
        </p:txBody>
      </p:sp>
      <p:sp>
        <p:nvSpPr>
          <p:cNvPr id="1102874" name="Line 26"/>
          <p:cNvSpPr>
            <a:spLocks noChangeShapeType="1"/>
          </p:cNvSpPr>
          <p:nvPr/>
        </p:nvSpPr>
        <p:spPr bwMode="auto">
          <a:xfrm>
            <a:off x="8316913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75" name="AutoShape 27"/>
          <p:cNvSpPr>
            <a:spLocks noChangeArrowheads="1"/>
          </p:cNvSpPr>
          <p:nvPr/>
        </p:nvSpPr>
        <p:spPr bwMode="auto">
          <a:xfrm>
            <a:off x="3995738" y="4437063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Seek First 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the kingdom &amp;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righteousness</a:t>
            </a:r>
          </a:p>
        </p:txBody>
      </p:sp>
      <p:sp>
        <p:nvSpPr>
          <p:cNvPr id="1102876" name="Line 28"/>
          <p:cNvSpPr>
            <a:spLocks noChangeShapeType="1"/>
          </p:cNvSpPr>
          <p:nvPr/>
        </p:nvSpPr>
        <p:spPr bwMode="auto">
          <a:xfrm>
            <a:off x="64436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77" name="Line 29"/>
          <p:cNvSpPr>
            <a:spLocks noChangeShapeType="1"/>
          </p:cNvSpPr>
          <p:nvPr/>
        </p:nvSpPr>
        <p:spPr bwMode="auto">
          <a:xfrm>
            <a:off x="464343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78" name="Line 30"/>
          <p:cNvSpPr>
            <a:spLocks noChangeShapeType="1"/>
          </p:cNvSpPr>
          <p:nvPr/>
        </p:nvSpPr>
        <p:spPr bwMode="auto">
          <a:xfrm>
            <a:off x="27733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2879" name="Line 31"/>
          <p:cNvSpPr>
            <a:spLocks noChangeShapeType="1"/>
          </p:cNvSpPr>
          <p:nvPr/>
        </p:nvSpPr>
        <p:spPr bwMode="auto">
          <a:xfrm>
            <a:off x="9715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2" name="Line 4"/>
          <p:cNvSpPr>
            <a:spLocks noChangeShapeType="1"/>
          </p:cNvSpPr>
          <p:nvPr/>
        </p:nvSpPr>
        <p:spPr bwMode="auto">
          <a:xfrm>
            <a:off x="3995738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30" name="AutoShape 2"/>
          <p:cNvSpPr>
            <a:spLocks noChangeArrowheads="1"/>
          </p:cNvSpPr>
          <p:nvPr/>
        </p:nvSpPr>
        <p:spPr bwMode="auto">
          <a:xfrm>
            <a:off x="2787650" y="122238"/>
            <a:ext cx="2590800" cy="8366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Verdana" pitchFamily="34" charset="0"/>
              </a:rPr>
              <a:t>Spirit – Father/Son/Spirit</a:t>
            </a:r>
          </a:p>
          <a:p>
            <a:pPr algn="ctr"/>
            <a:r>
              <a:rPr lang="en-GB" sz="1200">
                <a:latin typeface="Verdana" pitchFamily="34" charset="0"/>
              </a:rPr>
              <a:t>Kingdom of Heaven</a:t>
            </a:r>
          </a:p>
          <a:p>
            <a:pPr algn="ctr"/>
            <a:r>
              <a:rPr lang="en-GB" sz="1200">
                <a:latin typeface="Verdana" pitchFamily="34" charset="0"/>
              </a:rPr>
              <a:t>9 Spiritual Senses</a:t>
            </a:r>
            <a:br>
              <a:rPr lang="en-GB" sz="1200">
                <a:latin typeface="Verdana" pitchFamily="34" charset="0"/>
              </a:rPr>
            </a:br>
            <a:r>
              <a:rPr lang="en-GB" sz="1200">
                <a:latin typeface="Verdana" pitchFamily="34" charset="0"/>
              </a:rPr>
              <a:t>7 Soul senses &amp; 5 Body Senses</a:t>
            </a:r>
          </a:p>
        </p:txBody>
      </p:sp>
      <p:sp>
        <p:nvSpPr>
          <p:cNvPr id="1123331" name="AutoShape 3"/>
          <p:cNvSpPr>
            <a:spLocks noChangeArrowheads="1"/>
          </p:cNvSpPr>
          <p:nvPr/>
        </p:nvSpPr>
        <p:spPr bwMode="auto">
          <a:xfrm>
            <a:off x="3348038" y="1125538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Tabernacle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Holy Place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Altar Incense</a:t>
            </a:r>
          </a:p>
        </p:txBody>
      </p:sp>
      <p:sp>
        <p:nvSpPr>
          <p:cNvPr id="1123333" name="AutoShape 5"/>
          <p:cNvSpPr>
            <a:spLocks noChangeArrowheads="1"/>
          </p:cNvSpPr>
          <p:nvPr/>
        </p:nvSpPr>
        <p:spPr bwMode="auto">
          <a:xfrm>
            <a:off x="3348038" y="2060575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Present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yourself as a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Living Sacrifice</a:t>
            </a:r>
          </a:p>
        </p:txBody>
      </p:sp>
      <p:sp>
        <p:nvSpPr>
          <p:cNvPr id="1123334" name="Line 6"/>
          <p:cNvSpPr>
            <a:spLocks noChangeShapeType="1"/>
          </p:cNvSpPr>
          <p:nvPr/>
        </p:nvSpPr>
        <p:spPr bwMode="auto">
          <a:xfrm>
            <a:off x="3995738" y="1773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35" name="Line 7"/>
          <p:cNvSpPr>
            <a:spLocks noChangeShapeType="1"/>
          </p:cNvSpPr>
          <p:nvPr/>
        </p:nvSpPr>
        <p:spPr bwMode="auto">
          <a:xfrm>
            <a:off x="399573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36" name="AutoShape 8"/>
          <p:cNvSpPr>
            <a:spLocks noChangeArrowheads="1"/>
          </p:cNvSpPr>
          <p:nvPr/>
        </p:nvSpPr>
        <p:spPr bwMode="auto">
          <a:xfrm>
            <a:off x="2524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Throat Cut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Total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Surrender</a:t>
            </a:r>
          </a:p>
        </p:txBody>
      </p:sp>
      <p:sp>
        <p:nvSpPr>
          <p:cNvPr id="1123337" name="Line 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38" name="Line 10"/>
          <p:cNvSpPr>
            <a:spLocks noChangeShapeType="1"/>
          </p:cNvSpPr>
          <p:nvPr/>
        </p:nvSpPr>
        <p:spPr bwMode="auto">
          <a:xfrm>
            <a:off x="1258888" y="29972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39" name="AutoShape 11"/>
          <p:cNvSpPr>
            <a:spLocks noChangeArrowheads="1"/>
          </p:cNvSpPr>
          <p:nvPr/>
        </p:nvSpPr>
        <p:spPr bwMode="auto">
          <a:xfrm>
            <a:off x="20510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Head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Government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removed</a:t>
            </a:r>
          </a:p>
        </p:txBody>
      </p:sp>
      <p:sp>
        <p:nvSpPr>
          <p:cNvPr id="1123340" name="AutoShape 12"/>
          <p:cNvSpPr>
            <a:spLocks noChangeArrowheads="1"/>
          </p:cNvSpPr>
          <p:nvPr/>
        </p:nvSpPr>
        <p:spPr bwMode="auto">
          <a:xfrm>
            <a:off x="392430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Skin coverings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removed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Naked</a:t>
            </a:r>
          </a:p>
        </p:txBody>
      </p:sp>
      <p:sp>
        <p:nvSpPr>
          <p:cNvPr id="1123341" name="AutoShape 13"/>
          <p:cNvSpPr>
            <a:spLocks noChangeArrowheads="1"/>
          </p:cNvSpPr>
          <p:nvPr/>
        </p:nvSpPr>
        <p:spPr bwMode="auto">
          <a:xfrm>
            <a:off x="57261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Body Split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Open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Exposed</a:t>
            </a:r>
          </a:p>
        </p:txBody>
      </p:sp>
      <p:sp>
        <p:nvSpPr>
          <p:cNvPr id="1123342" name="AutoShape 14"/>
          <p:cNvSpPr>
            <a:spLocks noChangeArrowheads="1"/>
          </p:cNvSpPr>
          <p:nvPr/>
        </p:nvSpPr>
        <p:spPr bwMode="auto">
          <a:xfrm>
            <a:off x="75247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Legs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Walk</a:t>
            </a:r>
          </a:p>
        </p:txBody>
      </p:sp>
      <p:sp>
        <p:nvSpPr>
          <p:cNvPr id="1123343" name="Line 15"/>
          <p:cNvSpPr>
            <a:spLocks noChangeShapeType="1"/>
          </p:cNvSpPr>
          <p:nvPr/>
        </p:nvSpPr>
        <p:spPr bwMode="auto">
          <a:xfrm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44" name="Line 16"/>
          <p:cNvSpPr>
            <a:spLocks noChangeShapeType="1"/>
          </p:cNvSpPr>
          <p:nvPr/>
        </p:nvSpPr>
        <p:spPr bwMode="auto">
          <a:xfrm>
            <a:off x="342106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45" name="Line 17"/>
          <p:cNvSpPr>
            <a:spLocks noChangeShapeType="1"/>
          </p:cNvSpPr>
          <p:nvPr/>
        </p:nvSpPr>
        <p:spPr bwMode="auto">
          <a:xfrm>
            <a:off x="52943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46" name="Line 18"/>
          <p:cNvSpPr>
            <a:spLocks noChangeShapeType="1"/>
          </p:cNvSpPr>
          <p:nvPr/>
        </p:nvSpPr>
        <p:spPr bwMode="auto">
          <a:xfrm>
            <a:off x="70929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47" name="AutoShape 19"/>
          <p:cNvSpPr>
            <a:spLocks noChangeArrowheads="1"/>
          </p:cNvSpPr>
          <p:nvPr/>
        </p:nvSpPr>
        <p:spPr bwMode="auto">
          <a:xfrm>
            <a:off x="323850" y="4437063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Denial of self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Take up Cross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Follow Him</a:t>
            </a:r>
          </a:p>
        </p:txBody>
      </p:sp>
      <p:sp>
        <p:nvSpPr>
          <p:cNvPr id="1123348" name="Line 20"/>
          <p:cNvSpPr>
            <a:spLocks noChangeShapeType="1"/>
          </p:cNvSpPr>
          <p:nvPr/>
        </p:nvSpPr>
        <p:spPr bwMode="auto">
          <a:xfrm>
            <a:off x="81724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49" name="AutoShape 21"/>
          <p:cNvSpPr>
            <a:spLocks noChangeArrowheads="1"/>
          </p:cNvSpPr>
          <p:nvPr/>
        </p:nvSpPr>
        <p:spPr bwMode="auto">
          <a:xfrm>
            <a:off x="2125663" y="4437063"/>
            <a:ext cx="1365250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Not my will but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Yours be done</a:t>
            </a:r>
          </a:p>
        </p:txBody>
      </p:sp>
      <p:sp>
        <p:nvSpPr>
          <p:cNvPr id="1123350" name="AutoShape 22"/>
          <p:cNvSpPr>
            <a:spLocks noChangeArrowheads="1"/>
          </p:cNvSpPr>
          <p:nvPr/>
        </p:nvSpPr>
        <p:spPr bwMode="auto">
          <a:xfrm>
            <a:off x="7596188" y="4437063"/>
            <a:ext cx="1370012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Choice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I only do what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Father is doing</a:t>
            </a:r>
          </a:p>
        </p:txBody>
      </p:sp>
      <p:sp>
        <p:nvSpPr>
          <p:cNvPr id="1123351" name="AutoShape 23"/>
          <p:cNvSpPr>
            <a:spLocks noChangeArrowheads="1"/>
          </p:cNvSpPr>
          <p:nvPr/>
        </p:nvSpPr>
        <p:spPr bwMode="auto">
          <a:xfrm>
            <a:off x="5795963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I am crucified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with Christ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He lives in me</a:t>
            </a:r>
          </a:p>
        </p:txBody>
      </p:sp>
      <p:sp>
        <p:nvSpPr>
          <p:cNvPr id="1123352" name="Line 24"/>
          <p:cNvSpPr>
            <a:spLocks noChangeShapeType="1"/>
          </p:cNvSpPr>
          <p:nvPr/>
        </p:nvSpPr>
        <p:spPr bwMode="auto">
          <a:xfrm flipH="1">
            <a:off x="7453313" y="6092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53" name="AutoShape 25"/>
          <p:cNvSpPr>
            <a:spLocks noChangeArrowheads="1"/>
          </p:cNvSpPr>
          <p:nvPr/>
        </p:nvSpPr>
        <p:spPr bwMode="auto">
          <a:xfrm>
            <a:off x="5726113" y="5516563"/>
            <a:ext cx="1727200" cy="1008062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Tabernacle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Holy of Holies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Mercy Seat</a:t>
            </a:r>
          </a:p>
        </p:txBody>
      </p:sp>
      <p:sp>
        <p:nvSpPr>
          <p:cNvPr id="1123354" name="Line 26"/>
          <p:cNvSpPr>
            <a:spLocks noChangeShapeType="1"/>
          </p:cNvSpPr>
          <p:nvPr/>
        </p:nvSpPr>
        <p:spPr bwMode="auto">
          <a:xfrm>
            <a:off x="8316913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55" name="AutoShape 27"/>
          <p:cNvSpPr>
            <a:spLocks noChangeArrowheads="1"/>
          </p:cNvSpPr>
          <p:nvPr/>
        </p:nvSpPr>
        <p:spPr bwMode="auto">
          <a:xfrm>
            <a:off x="3995738" y="4437063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Seek First 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the kingdom &amp;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righteousness</a:t>
            </a:r>
          </a:p>
        </p:txBody>
      </p:sp>
      <p:sp>
        <p:nvSpPr>
          <p:cNvPr id="1123356" name="Line 28"/>
          <p:cNvSpPr>
            <a:spLocks noChangeShapeType="1"/>
          </p:cNvSpPr>
          <p:nvPr/>
        </p:nvSpPr>
        <p:spPr bwMode="auto">
          <a:xfrm>
            <a:off x="64436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57" name="Line 29"/>
          <p:cNvSpPr>
            <a:spLocks noChangeShapeType="1"/>
          </p:cNvSpPr>
          <p:nvPr/>
        </p:nvSpPr>
        <p:spPr bwMode="auto">
          <a:xfrm>
            <a:off x="464343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58" name="Line 30"/>
          <p:cNvSpPr>
            <a:spLocks noChangeShapeType="1"/>
          </p:cNvSpPr>
          <p:nvPr/>
        </p:nvSpPr>
        <p:spPr bwMode="auto">
          <a:xfrm>
            <a:off x="27733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3359" name="Line 31"/>
          <p:cNvSpPr>
            <a:spLocks noChangeShapeType="1"/>
          </p:cNvSpPr>
          <p:nvPr/>
        </p:nvSpPr>
        <p:spPr bwMode="auto">
          <a:xfrm>
            <a:off x="9715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ChangeArrowheads="1"/>
          </p:cNvSpPr>
          <p:nvPr/>
        </p:nvSpPr>
        <p:spPr bwMode="auto">
          <a:xfrm>
            <a:off x="611188" y="5276850"/>
            <a:ext cx="7635875" cy="7429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	</a:t>
            </a:r>
          </a:p>
        </p:txBody>
      </p:sp>
      <p:sp>
        <p:nvSpPr>
          <p:cNvPr id="1125379" name="Rectangle 3"/>
          <p:cNvSpPr>
            <a:spLocks noChangeArrowheads="1"/>
          </p:cNvSpPr>
          <p:nvPr/>
        </p:nvSpPr>
        <p:spPr bwMode="auto">
          <a:xfrm>
            <a:off x="1763713" y="4533900"/>
            <a:ext cx="6483350" cy="74295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0" name="Rectangle 4"/>
          <p:cNvSpPr>
            <a:spLocks noChangeArrowheads="1"/>
          </p:cNvSpPr>
          <p:nvPr/>
        </p:nvSpPr>
        <p:spPr bwMode="auto">
          <a:xfrm>
            <a:off x="2987675" y="3765550"/>
            <a:ext cx="5243513" cy="7667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1" name="Rectangle 5"/>
          <p:cNvSpPr>
            <a:spLocks noChangeArrowheads="1"/>
          </p:cNvSpPr>
          <p:nvPr/>
        </p:nvSpPr>
        <p:spPr bwMode="auto">
          <a:xfrm>
            <a:off x="4859338" y="2276475"/>
            <a:ext cx="3384550" cy="148907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2" name="Rectangle 6"/>
          <p:cNvSpPr>
            <a:spLocks noChangeArrowheads="1"/>
          </p:cNvSpPr>
          <p:nvPr/>
        </p:nvSpPr>
        <p:spPr bwMode="auto">
          <a:xfrm>
            <a:off x="6948488" y="1557338"/>
            <a:ext cx="1298575" cy="7191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3" name="Rectangle 7"/>
          <p:cNvSpPr>
            <a:spLocks noChangeArrowheads="1"/>
          </p:cNvSpPr>
          <p:nvPr/>
        </p:nvSpPr>
        <p:spPr bwMode="auto">
          <a:xfrm>
            <a:off x="8243888" y="1268413"/>
            <a:ext cx="1008062" cy="4746625"/>
          </a:xfrm>
          <a:prstGeom prst="rect">
            <a:avLst/>
          </a:prstGeom>
          <a:solidFill>
            <a:srgbClr val="9900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4" name="Rectangle 8"/>
          <p:cNvSpPr>
            <a:spLocks noChangeArrowheads="1"/>
          </p:cNvSpPr>
          <p:nvPr/>
        </p:nvSpPr>
        <p:spPr bwMode="auto">
          <a:xfrm>
            <a:off x="4356100" y="3044825"/>
            <a:ext cx="2665413" cy="720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385" name="Text Box 9"/>
          <p:cNvSpPr txBox="1">
            <a:spLocks noChangeArrowheads="1"/>
          </p:cNvSpPr>
          <p:nvPr/>
        </p:nvSpPr>
        <p:spPr bwMode="auto">
          <a:xfrm>
            <a:off x="684213" y="5373688"/>
            <a:ext cx="7416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latin typeface="Arial" charset="0"/>
              </a:rPr>
              <a:t>Fatherhood, Sonship, Royal Identity</a:t>
            </a:r>
            <a:r>
              <a:rPr lang="en-GB" sz="1200">
                <a:latin typeface="Arial" charset="0"/>
              </a:rPr>
              <a:t>         </a:t>
            </a:r>
            <a:r>
              <a:rPr lang="en-GB" sz="1600">
                <a:latin typeface="Arial" charset="0"/>
              </a:rPr>
              <a:t>A CALL TO INTIMACY</a:t>
            </a:r>
            <a:r>
              <a:rPr lang="en-GB" sz="1200">
                <a:latin typeface="Arial" charset="0"/>
              </a:rPr>
              <a:t>             </a:t>
            </a:r>
            <a:r>
              <a:rPr lang="en-GB" sz="1400">
                <a:latin typeface="Arial" charset="0"/>
              </a:rPr>
              <a:t>Habitation of God</a:t>
            </a:r>
            <a:r>
              <a:rPr lang="en-GB" sz="1200">
                <a:latin typeface="Arial" charset="0"/>
              </a:rPr>
              <a:t/>
            </a:r>
            <a:br>
              <a:rPr lang="en-GB" sz="1200">
                <a:latin typeface="Arial" charset="0"/>
              </a:rPr>
            </a:br>
            <a:r>
              <a:rPr lang="en-GB" sz="1200">
                <a:latin typeface="Arial" charset="0"/>
              </a:rPr>
              <a:t>                          Song Solomon 8:6</a:t>
            </a:r>
          </a:p>
        </p:txBody>
      </p:sp>
      <p:sp>
        <p:nvSpPr>
          <p:cNvPr id="1125386" name="Text Box 10"/>
          <p:cNvSpPr txBox="1">
            <a:spLocks noChangeArrowheads="1"/>
          </p:cNvSpPr>
          <p:nvPr/>
        </p:nvSpPr>
        <p:spPr bwMode="auto">
          <a:xfrm>
            <a:off x="1909763" y="4724400"/>
            <a:ext cx="59753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Matt 13	GATHERING &amp; REMOVING STUMBLING BLOCKS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Releasing Joshua Generation</a:t>
            </a:r>
            <a:r>
              <a:rPr lang="en-GB" sz="1200">
                <a:latin typeface="Arial" charset="0"/>
              </a:rPr>
              <a:t> 	</a:t>
            </a:r>
          </a:p>
        </p:txBody>
      </p:sp>
      <p:sp>
        <p:nvSpPr>
          <p:cNvPr id="1125387" name="Text Box 11"/>
          <p:cNvSpPr txBox="1">
            <a:spLocks noChangeArrowheads="1"/>
          </p:cNvSpPr>
          <p:nvPr/>
        </p:nvSpPr>
        <p:spPr bwMode="auto">
          <a:xfrm>
            <a:off x="3059113" y="3933825"/>
            <a:ext cx="51133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1 Peter 4:17   JUDGMENT OF GOD’S HOUSEHOLD</a:t>
            </a:r>
            <a:r>
              <a:rPr lang="en-GB" sz="1200">
                <a:latin typeface="Arial" charset="0"/>
              </a:rPr>
              <a:t> 	</a:t>
            </a:r>
          </a:p>
        </p:txBody>
      </p:sp>
      <p:sp>
        <p:nvSpPr>
          <p:cNvPr id="1125388" name="Text Box 12"/>
          <p:cNvSpPr txBox="1">
            <a:spLocks noChangeArrowheads="1"/>
          </p:cNvSpPr>
          <p:nvPr/>
        </p:nvSpPr>
        <p:spPr bwMode="auto">
          <a:xfrm>
            <a:off x="4427538" y="3128963"/>
            <a:ext cx="2520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Gen 41     HARVEST OF                 	 LABOURERS</a:t>
            </a:r>
            <a:endParaRPr lang="en-GB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5389" name="Text Box 13"/>
          <p:cNvSpPr txBox="1">
            <a:spLocks noChangeArrowheads="1"/>
          </p:cNvSpPr>
          <p:nvPr/>
        </p:nvSpPr>
        <p:spPr bwMode="auto">
          <a:xfrm>
            <a:off x="4787900" y="2420938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Heb 12:27    SHAKING OF WORLD SYSTEMS</a:t>
            </a:r>
            <a:r>
              <a:rPr lang="en-GB" sz="1200">
                <a:latin typeface="Arial" charset="0"/>
              </a:rPr>
              <a:t>	</a:t>
            </a:r>
          </a:p>
        </p:txBody>
      </p:sp>
      <p:sp>
        <p:nvSpPr>
          <p:cNvPr id="1125390" name="Text Box 14"/>
          <p:cNvSpPr txBox="1">
            <a:spLocks noChangeArrowheads="1"/>
          </p:cNvSpPr>
          <p:nvPr/>
        </p:nvSpPr>
        <p:spPr bwMode="auto">
          <a:xfrm>
            <a:off x="7092950" y="1628775"/>
            <a:ext cx="100806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  FINAL 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HARVEST</a:t>
            </a:r>
            <a:r>
              <a:rPr lang="en-GB" sz="1200">
                <a:latin typeface="Arial" charset="0"/>
              </a:rPr>
              <a:t>	</a:t>
            </a:r>
          </a:p>
        </p:txBody>
      </p:sp>
      <p:sp>
        <p:nvSpPr>
          <p:cNvPr id="1125391" name="Text Box 15"/>
          <p:cNvSpPr txBox="1">
            <a:spLocks noChangeArrowheads="1"/>
          </p:cNvSpPr>
          <p:nvPr/>
        </p:nvSpPr>
        <p:spPr bwMode="auto">
          <a:xfrm>
            <a:off x="7092950" y="3213100"/>
            <a:ext cx="935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ISA 2:2</a:t>
            </a:r>
          </a:p>
        </p:txBody>
      </p:sp>
      <p:sp>
        <p:nvSpPr>
          <p:cNvPr id="1125392" name="Text Box 16"/>
          <p:cNvSpPr txBox="1">
            <a:spLocks noChangeArrowheads="1"/>
          </p:cNvSpPr>
          <p:nvPr/>
        </p:nvSpPr>
        <p:spPr bwMode="auto">
          <a:xfrm>
            <a:off x="7740650" y="981075"/>
            <a:ext cx="9350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LAST DAY</a:t>
            </a:r>
          </a:p>
        </p:txBody>
      </p:sp>
      <p:sp>
        <p:nvSpPr>
          <p:cNvPr id="1125393" name="Text Box 17"/>
          <p:cNvSpPr txBox="1">
            <a:spLocks noChangeArrowheads="1"/>
          </p:cNvSpPr>
          <p:nvPr/>
        </p:nvSpPr>
        <p:spPr bwMode="auto">
          <a:xfrm>
            <a:off x="8532813" y="2349500"/>
            <a:ext cx="4318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A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G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T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</a:p>
          <a:p>
            <a:pPr algn="ctr">
              <a:spcBef>
                <a:spcPct val="50000"/>
              </a:spcBef>
            </a:pPr>
            <a:r>
              <a:rPr lang="en-GB" sz="1600">
                <a:latin typeface="Arial" charset="0"/>
              </a:rPr>
              <a:t>C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O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M</a:t>
            </a:r>
            <a:br>
              <a:rPr lang="en-GB" sz="1600">
                <a:latin typeface="Arial" charset="0"/>
              </a:rPr>
            </a:br>
            <a:r>
              <a:rPr lang="en-GB" sz="1600">
                <a:latin typeface="Arial" charset="0"/>
              </a:rPr>
              <a:t>E</a:t>
            </a:r>
          </a:p>
        </p:txBody>
      </p:sp>
      <p:sp>
        <p:nvSpPr>
          <p:cNvPr id="1125394" name="Text Box 18"/>
          <p:cNvSpPr txBox="1">
            <a:spLocks noChangeArrowheads="1"/>
          </p:cNvSpPr>
          <p:nvPr/>
        </p:nvSpPr>
        <p:spPr bwMode="auto">
          <a:xfrm>
            <a:off x="7524750" y="6092825"/>
            <a:ext cx="143986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latin typeface="Arial" charset="0"/>
              </a:rPr>
              <a:t>DAY OF RESURRECTION</a:t>
            </a:r>
            <a:br>
              <a:rPr lang="en-GB" sz="1200">
                <a:latin typeface="Arial" charset="0"/>
              </a:rPr>
            </a:br>
            <a:r>
              <a:rPr lang="en-GB" sz="1200">
                <a:latin typeface="Arial" charset="0"/>
              </a:rPr>
              <a:t>&amp; JUDGMENT</a:t>
            </a:r>
          </a:p>
        </p:txBody>
      </p:sp>
      <p:sp>
        <p:nvSpPr>
          <p:cNvPr id="1125395" name="Text Box 19"/>
          <p:cNvSpPr txBox="1">
            <a:spLocks noChangeArrowheads="1"/>
          </p:cNvSpPr>
          <p:nvPr/>
        </p:nvSpPr>
        <p:spPr bwMode="auto">
          <a:xfrm>
            <a:off x="1187450" y="5661025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WINE</a:t>
            </a:r>
          </a:p>
        </p:txBody>
      </p:sp>
      <p:sp>
        <p:nvSpPr>
          <p:cNvPr id="1125396" name="Text Box 20"/>
          <p:cNvSpPr txBox="1">
            <a:spLocks noChangeArrowheads="1"/>
          </p:cNvSpPr>
          <p:nvPr/>
        </p:nvSpPr>
        <p:spPr bwMode="auto">
          <a:xfrm>
            <a:off x="2700338" y="4365625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FIRE</a:t>
            </a:r>
          </a:p>
        </p:txBody>
      </p:sp>
      <p:sp>
        <p:nvSpPr>
          <p:cNvPr id="1125397" name="Text Box 21"/>
          <p:cNvSpPr txBox="1">
            <a:spLocks noChangeArrowheads="1"/>
          </p:cNvSpPr>
          <p:nvPr/>
        </p:nvSpPr>
        <p:spPr bwMode="auto">
          <a:xfrm>
            <a:off x="4427538" y="2781300"/>
            <a:ext cx="936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WIND</a:t>
            </a:r>
          </a:p>
        </p:txBody>
      </p:sp>
      <p:sp>
        <p:nvSpPr>
          <p:cNvPr id="1125398" name="Text Box 22"/>
          <p:cNvSpPr txBox="1">
            <a:spLocks noChangeArrowheads="1"/>
          </p:cNvSpPr>
          <p:nvPr/>
        </p:nvSpPr>
        <p:spPr bwMode="auto">
          <a:xfrm>
            <a:off x="1477963" y="0"/>
            <a:ext cx="5905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Prophetic Timetable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0413"/>
          </a:xfrm>
          <a:noFill/>
          <a:ln/>
        </p:spPr>
        <p:txBody>
          <a:bodyPr lIns="0" tIns="0" rIns="0" bIns="0"/>
          <a:lstStyle/>
          <a:p>
            <a:r>
              <a:rPr lang="en-GB"/>
              <a:t>Preparing for Destiny- Practice</a:t>
            </a:r>
          </a:p>
        </p:txBody>
      </p:sp>
      <p:sp>
        <p:nvSpPr>
          <p:cNvPr id="923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616575"/>
          </a:xfrm>
          <a:noFill/>
          <a:ln/>
        </p:spPr>
        <p:txBody>
          <a:bodyPr lIns="18000" tIns="0" rIns="18000" bIns="0"/>
          <a:lstStyle/>
          <a:p>
            <a:r>
              <a:rPr lang="en-GB" sz="3600"/>
              <a:t>Heb 5:14 But solid food is for the mature, who because of </a:t>
            </a:r>
            <a:r>
              <a:rPr lang="en-GB" sz="3600">
                <a:solidFill>
                  <a:srgbClr val="FFFF00"/>
                </a:solidFill>
              </a:rPr>
              <a:t>practice have their senses trained</a:t>
            </a:r>
            <a:r>
              <a:rPr lang="en-GB" sz="3600"/>
              <a:t> to discern good and evil. (</a:t>
            </a:r>
            <a:r>
              <a:rPr lang="en-GB" sz="3600">
                <a:solidFill>
                  <a:srgbClr val="FFFF00"/>
                </a:solidFill>
              </a:rPr>
              <a:t>spirit &amp; soul</a:t>
            </a:r>
            <a:r>
              <a:rPr lang="en-GB" sz="3600"/>
              <a:t>)</a:t>
            </a:r>
          </a:p>
          <a:p>
            <a:r>
              <a:rPr lang="en-GB" sz="3600"/>
              <a:t>Step in &amp; Step out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399087"/>
          </a:xfrm>
          <a:noFill/>
          <a:ln/>
        </p:spPr>
        <p:txBody>
          <a:bodyPr lIns="18000" tIns="0" rIns="18000" bIns="0"/>
          <a:lstStyle/>
          <a:p>
            <a:pPr>
              <a:spcBef>
                <a:spcPct val="60000"/>
              </a:spcBef>
            </a:pPr>
            <a:r>
              <a:rPr lang="en-GB" sz="4000"/>
              <a:t>Dethronement of self, soul, me, myself &amp; I - abdication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Nature</a:t>
            </a:r>
            <a:r>
              <a:rPr lang="en-GB" sz="4000"/>
              <a:t> - DNA programming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Nurture</a:t>
            </a:r>
            <a:r>
              <a:rPr lang="en-GB" sz="4000"/>
              <a:t> - environmental programming</a:t>
            </a:r>
          </a:p>
          <a:p>
            <a:pPr>
              <a:spcBef>
                <a:spcPct val="60000"/>
              </a:spcBef>
            </a:pPr>
            <a:r>
              <a:rPr lang="en-GB" sz="4000">
                <a:solidFill>
                  <a:srgbClr val="FFFF00"/>
                </a:solidFill>
              </a:rPr>
              <a:t>Trauma</a:t>
            </a:r>
            <a:r>
              <a:rPr lang="en-GB" sz="4000"/>
              <a:t> - experiential programming</a:t>
            </a:r>
          </a:p>
          <a:p>
            <a:pPr>
              <a:spcBef>
                <a:spcPct val="60000"/>
              </a:spcBef>
            </a:pPr>
            <a:r>
              <a:rPr lang="en-GB" sz="4000"/>
              <a:t>Restored to original </a:t>
            </a:r>
            <a:r>
              <a:rPr lang="en-GB" sz="4000">
                <a:solidFill>
                  <a:srgbClr val="FFFF00"/>
                </a:solidFill>
              </a:rPr>
              <a:t>eternal condition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2413" y="0"/>
            <a:ext cx="8674100" cy="760413"/>
          </a:xfrm>
          <a:noFill/>
          <a:ln/>
        </p:spPr>
        <p:txBody>
          <a:bodyPr lIns="0" tIns="0" rIns="0" bIns="0"/>
          <a:lstStyle/>
          <a:p>
            <a:r>
              <a:rPr lang="en-GB" sz="4400"/>
              <a:t> Preparing for Destiny - Succession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3058" name="Picture 2" descr="gates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5888"/>
            <a:ext cx="61214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3059" name="Rectangle 3"/>
          <p:cNvSpPr>
            <a:spLocks noChangeArrowheads="1"/>
          </p:cNvSpPr>
          <p:nvPr/>
        </p:nvSpPr>
        <p:spPr bwMode="auto">
          <a:xfrm>
            <a:off x="4140200" y="836613"/>
            <a:ext cx="431800" cy="2174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3995738" y="16287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3061" name="Rectangle 5"/>
          <p:cNvSpPr>
            <a:spLocks noChangeArrowheads="1"/>
          </p:cNvSpPr>
          <p:nvPr/>
        </p:nvSpPr>
        <p:spPr bwMode="auto">
          <a:xfrm>
            <a:off x="3995738" y="2492375"/>
            <a:ext cx="720725" cy="217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AutoShape 2"/>
          <p:cNvSpPr>
            <a:spLocks noChangeArrowheads="1"/>
          </p:cNvSpPr>
          <p:nvPr/>
        </p:nvSpPr>
        <p:spPr bwMode="auto">
          <a:xfrm>
            <a:off x="2773363" y="115888"/>
            <a:ext cx="2590800" cy="7207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latin typeface="Verdana" pitchFamily="34" charset="0"/>
              </a:rPr>
              <a:t>Spirit – Father/Son/Spirit</a:t>
            </a:r>
          </a:p>
          <a:p>
            <a:pPr algn="ctr"/>
            <a:r>
              <a:rPr lang="en-GB" sz="1200">
                <a:latin typeface="Verdana" pitchFamily="34" charset="0"/>
              </a:rPr>
              <a:t>Kingdom of Heaven</a:t>
            </a:r>
          </a:p>
          <a:p>
            <a:pPr algn="ctr"/>
            <a:r>
              <a:rPr lang="en-GB" sz="1200">
                <a:latin typeface="Verdana" pitchFamily="34" charset="0"/>
              </a:rPr>
              <a:t>9 Spiritual Senses</a:t>
            </a:r>
            <a:br>
              <a:rPr lang="en-GB" sz="1200">
                <a:latin typeface="Verdana" pitchFamily="34" charset="0"/>
              </a:rPr>
            </a:br>
            <a:r>
              <a:rPr lang="en-GB" sz="1200">
                <a:latin typeface="Verdana" pitchFamily="34" charset="0"/>
              </a:rPr>
              <a:t>7 Soul senses &amp; 5 Body Senses</a:t>
            </a:r>
          </a:p>
        </p:txBody>
      </p:sp>
      <p:sp>
        <p:nvSpPr>
          <p:cNvPr id="1033219" name="AutoShape 3"/>
          <p:cNvSpPr>
            <a:spLocks noChangeArrowheads="1"/>
          </p:cNvSpPr>
          <p:nvPr/>
        </p:nvSpPr>
        <p:spPr bwMode="auto">
          <a:xfrm>
            <a:off x="3348038" y="1125538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Tabernacle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Holy Place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Altar Incense</a:t>
            </a:r>
          </a:p>
        </p:txBody>
      </p:sp>
      <p:sp>
        <p:nvSpPr>
          <p:cNvPr id="1033220" name="Line 4"/>
          <p:cNvSpPr>
            <a:spLocks noChangeShapeType="1"/>
          </p:cNvSpPr>
          <p:nvPr/>
        </p:nvSpPr>
        <p:spPr bwMode="auto">
          <a:xfrm>
            <a:off x="3995738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21" name="AutoShape 5"/>
          <p:cNvSpPr>
            <a:spLocks noChangeArrowheads="1"/>
          </p:cNvSpPr>
          <p:nvPr/>
        </p:nvSpPr>
        <p:spPr bwMode="auto">
          <a:xfrm>
            <a:off x="3348038" y="2060575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Present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yourself as a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Living Sacrifice</a:t>
            </a:r>
          </a:p>
        </p:txBody>
      </p:sp>
      <p:sp>
        <p:nvSpPr>
          <p:cNvPr id="1033222" name="Line 6"/>
          <p:cNvSpPr>
            <a:spLocks noChangeShapeType="1"/>
          </p:cNvSpPr>
          <p:nvPr/>
        </p:nvSpPr>
        <p:spPr bwMode="auto">
          <a:xfrm>
            <a:off x="3995738" y="17732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23" name="Line 7"/>
          <p:cNvSpPr>
            <a:spLocks noChangeShapeType="1"/>
          </p:cNvSpPr>
          <p:nvPr/>
        </p:nvSpPr>
        <p:spPr bwMode="auto">
          <a:xfrm>
            <a:off x="399573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24" name="AutoShape 8"/>
          <p:cNvSpPr>
            <a:spLocks noChangeArrowheads="1"/>
          </p:cNvSpPr>
          <p:nvPr/>
        </p:nvSpPr>
        <p:spPr bwMode="auto">
          <a:xfrm>
            <a:off x="2524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Throat Cut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Total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Surrender</a:t>
            </a:r>
          </a:p>
        </p:txBody>
      </p:sp>
      <p:sp>
        <p:nvSpPr>
          <p:cNvPr id="1033225" name="Line 9"/>
          <p:cNvSpPr>
            <a:spLocks noChangeShapeType="1"/>
          </p:cNvSpPr>
          <p:nvPr/>
        </p:nvSpPr>
        <p:spPr bwMode="auto">
          <a:xfrm flipV="1">
            <a:off x="1258888" y="2997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26" name="Line 10"/>
          <p:cNvSpPr>
            <a:spLocks noChangeShapeType="1"/>
          </p:cNvSpPr>
          <p:nvPr/>
        </p:nvSpPr>
        <p:spPr bwMode="auto">
          <a:xfrm>
            <a:off x="1258888" y="29972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27" name="AutoShape 11"/>
          <p:cNvSpPr>
            <a:spLocks noChangeArrowheads="1"/>
          </p:cNvSpPr>
          <p:nvPr/>
        </p:nvSpPr>
        <p:spPr bwMode="auto">
          <a:xfrm>
            <a:off x="20510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Head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Government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removed</a:t>
            </a:r>
          </a:p>
        </p:txBody>
      </p:sp>
      <p:sp>
        <p:nvSpPr>
          <p:cNvPr id="1033228" name="AutoShape 12"/>
          <p:cNvSpPr>
            <a:spLocks noChangeArrowheads="1"/>
          </p:cNvSpPr>
          <p:nvPr/>
        </p:nvSpPr>
        <p:spPr bwMode="auto">
          <a:xfrm>
            <a:off x="392430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Skin coverings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removed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Naked</a:t>
            </a:r>
          </a:p>
        </p:txBody>
      </p:sp>
      <p:sp>
        <p:nvSpPr>
          <p:cNvPr id="1033229" name="AutoShape 13"/>
          <p:cNvSpPr>
            <a:spLocks noChangeArrowheads="1"/>
          </p:cNvSpPr>
          <p:nvPr/>
        </p:nvSpPr>
        <p:spPr bwMode="auto">
          <a:xfrm>
            <a:off x="5726113" y="3213100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Body Split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Open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Exposed</a:t>
            </a:r>
          </a:p>
        </p:txBody>
      </p:sp>
      <p:sp>
        <p:nvSpPr>
          <p:cNvPr id="1033230" name="AutoShape 14"/>
          <p:cNvSpPr>
            <a:spLocks noChangeArrowheads="1"/>
          </p:cNvSpPr>
          <p:nvPr/>
        </p:nvSpPr>
        <p:spPr bwMode="auto">
          <a:xfrm>
            <a:off x="7524750" y="3213100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Legs Cut Off</a:t>
            </a:r>
            <a:br>
              <a:rPr lang="en-GB" sz="1400">
                <a:solidFill>
                  <a:schemeClr val="bg1"/>
                </a:solidFill>
                <a:latin typeface="Verdana" pitchFamily="34" charset="0"/>
              </a:rPr>
            </a:br>
            <a:r>
              <a:rPr lang="en-GB" sz="1400">
                <a:solidFill>
                  <a:schemeClr val="bg1"/>
                </a:solidFill>
                <a:latin typeface="Verdana" pitchFamily="34" charset="0"/>
              </a:rPr>
              <a:t>Walk</a:t>
            </a:r>
          </a:p>
        </p:txBody>
      </p:sp>
      <p:sp>
        <p:nvSpPr>
          <p:cNvPr id="1033231" name="Line 15"/>
          <p:cNvSpPr>
            <a:spLocks noChangeShapeType="1"/>
          </p:cNvSpPr>
          <p:nvPr/>
        </p:nvSpPr>
        <p:spPr bwMode="auto">
          <a:xfrm>
            <a:off x="16192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32" name="Line 16"/>
          <p:cNvSpPr>
            <a:spLocks noChangeShapeType="1"/>
          </p:cNvSpPr>
          <p:nvPr/>
        </p:nvSpPr>
        <p:spPr bwMode="auto">
          <a:xfrm>
            <a:off x="3421063" y="35004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33" name="Line 17"/>
          <p:cNvSpPr>
            <a:spLocks noChangeShapeType="1"/>
          </p:cNvSpPr>
          <p:nvPr/>
        </p:nvSpPr>
        <p:spPr bwMode="auto">
          <a:xfrm>
            <a:off x="5294313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34" name="Line 18"/>
          <p:cNvSpPr>
            <a:spLocks noChangeShapeType="1"/>
          </p:cNvSpPr>
          <p:nvPr/>
        </p:nvSpPr>
        <p:spPr bwMode="auto">
          <a:xfrm>
            <a:off x="70929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35" name="AutoShape 19"/>
          <p:cNvSpPr>
            <a:spLocks noChangeArrowheads="1"/>
          </p:cNvSpPr>
          <p:nvPr/>
        </p:nvSpPr>
        <p:spPr bwMode="auto">
          <a:xfrm>
            <a:off x="323850" y="4437063"/>
            <a:ext cx="1370013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Denial of self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Take up Cross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Follow Him</a:t>
            </a:r>
          </a:p>
        </p:txBody>
      </p:sp>
      <p:sp>
        <p:nvSpPr>
          <p:cNvPr id="1033236" name="Line 20"/>
          <p:cNvSpPr>
            <a:spLocks noChangeShapeType="1"/>
          </p:cNvSpPr>
          <p:nvPr/>
        </p:nvSpPr>
        <p:spPr bwMode="auto">
          <a:xfrm>
            <a:off x="81724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37" name="AutoShape 21"/>
          <p:cNvSpPr>
            <a:spLocks noChangeArrowheads="1"/>
          </p:cNvSpPr>
          <p:nvPr/>
        </p:nvSpPr>
        <p:spPr bwMode="auto">
          <a:xfrm>
            <a:off x="2125663" y="4437063"/>
            <a:ext cx="1365250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Not my will but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Yours be done</a:t>
            </a:r>
          </a:p>
        </p:txBody>
      </p:sp>
      <p:sp>
        <p:nvSpPr>
          <p:cNvPr id="1033238" name="AutoShape 22"/>
          <p:cNvSpPr>
            <a:spLocks noChangeArrowheads="1"/>
          </p:cNvSpPr>
          <p:nvPr/>
        </p:nvSpPr>
        <p:spPr bwMode="auto">
          <a:xfrm>
            <a:off x="7596188" y="4437063"/>
            <a:ext cx="1370012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Choice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I only do what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Father is doing</a:t>
            </a:r>
          </a:p>
        </p:txBody>
      </p:sp>
      <p:sp>
        <p:nvSpPr>
          <p:cNvPr id="1033239" name="AutoShape 23"/>
          <p:cNvSpPr>
            <a:spLocks noChangeArrowheads="1"/>
          </p:cNvSpPr>
          <p:nvPr/>
        </p:nvSpPr>
        <p:spPr bwMode="auto">
          <a:xfrm>
            <a:off x="5795963" y="4437063"/>
            <a:ext cx="1366837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I am crucified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with Christ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He lives in me</a:t>
            </a:r>
          </a:p>
        </p:txBody>
      </p:sp>
      <p:sp>
        <p:nvSpPr>
          <p:cNvPr id="1033240" name="Line 24"/>
          <p:cNvSpPr>
            <a:spLocks noChangeShapeType="1"/>
          </p:cNvSpPr>
          <p:nvPr/>
        </p:nvSpPr>
        <p:spPr bwMode="auto">
          <a:xfrm flipH="1">
            <a:off x="7453313" y="60928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41" name="AutoShape 25"/>
          <p:cNvSpPr>
            <a:spLocks noChangeArrowheads="1"/>
          </p:cNvSpPr>
          <p:nvPr/>
        </p:nvSpPr>
        <p:spPr bwMode="auto">
          <a:xfrm>
            <a:off x="5726113" y="5516563"/>
            <a:ext cx="1727200" cy="1008062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Tabernacle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Holy of Holies</a:t>
            </a:r>
            <a:br>
              <a:rPr lang="en-GB" sz="1600">
                <a:solidFill>
                  <a:schemeClr val="bg1"/>
                </a:solidFill>
              </a:rPr>
            </a:br>
            <a:r>
              <a:rPr lang="en-GB" sz="1600">
                <a:solidFill>
                  <a:schemeClr val="bg1"/>
                </a:solidFill>
              </a:rPr>
              <a:t>Mercy Seat</a:t>
            </a:r>
          </a:p>
        </p:txBody>
      </p:sp>
      <p:sp>
        <p:nvSpPr>
          <p:cNvPr id="1033242" name="Line 26"/>
          <p:cNvSpPr>
            <a:spLocks noChangeShapeType="1"/>
          </p:cNvSpPr>
          <p:nvPr/>
        </p:nvSpPr>
        <p:spPr bwMode="auto">
          <a:xfrm>
            <a:off x="8316913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43" name="AutoShape 27"/>
          <p:cNvSpPr>
            <a:spLocks noChangeArrowheads="1"/>
          </p:cNvSpPr>
          <p:nvPr/>
        </p:nvSpPr>
        <p:spPr bwMode="auto">
          <a:xfrm>
            <a:off x="3995738" y="4437063"/>
            <a:ext cx="1368425" cy="647700"/>
          </a:xfrm>
          <a:prstGeom prst="flowChartAlternateProcess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chemeClr val="bg1"/>
                </a:solidFill>
              </a:rPr>
              <a:t>Seek First 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the kingdom &amp;</a:t>
            </a:r>
            <a:br>
              <a:rPr lang="en-GB" sz="1400">
                <a:solidFill>
                  <a:schemeClr val="bg1"/>
                </a:solidFill>
              </a:rPr>
            </a:br>
            <a:r>
              <a:rPr lang="en-GB" sz="1400">
                <a:solidFill>
                  <a:schemeClr val="bg1"/>
                </a:solidFill>
              </a:rPr>
              <a:t>righteousness</a:t>
            </a:r>
          </a:p>
        </p:txBody>
      </p:sp>
      <p:sp>
        <p:nvSpPr>
          <p:cNvPr id="1033244" name="Line 28"/>
          <p:cNvSpPr>
            <a:spLocks noChangeShapeType="1"/>
          </p:cNvSpPr>
          <p:nvPr/>
        </p:nvSpPr>
        <p:spPr bwMode="auto">
          <a:xfrm>
            <a:off x="64436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45" name="Line 29"/>
          <p:cNvSpPr>
            <a:spLocks noChangeShapeType="1"/>
          </p:cNvSpPr>
          <p:nvPr/>
        </p:nvSpPr>
        <p:spPr bwMode="auto">
          <a:xfrm>
            <a:off x="464343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46" name="Line 30"/>
          <p:cNvSpPr>
            <a:spLocks noChangeShapeType="1"/>
          </p:cNvSpPr>
          <p:nvPr/>
        </p:nvSpPr>
        <p:spPr bwMode="auto">
          <a:xfrm>
            <a:off x="277336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247" name="Line 31"/>
          <p:cNvSpPr>
            <a:spLocks noChangeShapeType="1"/>
          </p:cNvSpPr>
          <p:nvPr/>
        </p:nvSpPr>
        <p:spPr bwMode="auto">
          <a:xfrm>
            <a:off x="971550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575675" cy="5832475"/>
          </a:xfrm>
        </p:spPr>
        <p:txBody>
          <a:bodyPr/>
          <a:lstStyle/>
          <a:p>
            <a:r>
              <a:rPr lang="en-GB" sz="3600"/>
              <a:t>Give control of your soul to your spirit</a:t>
            </a:r>
          </a:p>
          <a:p>
            <a:r>
              <a:rPr lang="en-GB" sz="3600"/>
              <a:t>Take authority over the soul</a:t>
            </a:r>
          </a:p>
          <a:p>
            <a:r>
              <a:rPr lang="en-GB" sz="3600"/>
              <a:t>Separate soul from spirit</a:t>
            </a:r>
          </a:p>
          <a:p>
            <a:r>
              <a:rPr lang="en-GB" sz="3600"/>
              <a:t>Heb 4:12 For the word of God is living and active and sharper than any two-edged sword, and piercing as far as the division of soul and spirit, of both joints and marrow, and able to judge the thoughts and intentions of the heart. 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518525" cy="760413"/>
          </a:xfrm>
          <a:noFill/>
          <a:ln/>
        </p:spPr>
        <p:txBody>
          <a:bodyPr lIns="0" tIns="0" rIns="0" bIns="0"/>
          <a:lstStyle/>
          <a:p>
            <a:r>
              <a:rPr lang="en-GB"/>
              <a:t>Preparing for Destiny –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964613" cy="5472112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sz="4000"/>
              <a:t>Soul rules draws life from spirit</a:t>
            </a:r>
          </a:p>
          <a:p>
            <a:pPr>
              <a:spcBef>
                <a:spcPct val="40000"/>
              </a:spcBef>
            </a:pPr>
            <a:r>
              <a:rPr lang="en-GB" sz="4000"/>
              <a:t>Soul draws from world through body</a:t>
            </a:r>
          </a:p>
          <a:p>
            <a:pPr>
              <a:spcBef>
                <a:spcPct val="40000"/>
              </a:spcBef>
            </a:pPr>
            <a:r>
              <a:rPr lang="en-GB" sz="4000"/>
              <a:t>Soul seeks to control the spirit</a:t>
            </a:r>
          </a:p>
          <a:p>
            <a:pPr>
              <a:spcBef>
                <a:spcPct val="40000"/>
              </a:spcBef>
            </a:pPr>
            <a:r>
              <a:rPr lang="en-GB" sz="4000"/>
              <a:t>Break soul ties to your spirit</a:t>
            </a:r>
          </a:p>
          <a:p>
            <a:pPr>
              <a:spcBef>
                <a:spcPct val="40000"/>
              </a:spcBef>
            </a:pPr>
            <a:r>
              <a:rPr lang="en-GB" sz="4000"/>
              <a:t>Use word to separate Soul/Spirit</a:t>
            </a:r>
          </a:p>
        </p:txBody>
      </p:sp>
      <p:sp>
        <p:nvSpPr>
          <p:cNvPr id="1117187" name="Rectangle 3"/>
          <p:cNvSpPr>
            <a:spLocks noChangeArrowheads="1"/>
          </p:cNvSpPr>
          <p:nvPr/>
        </p:nvSpPr>
        <p:spPr bwMode="auto">
          <a:xfrm>
            <a:off x="395288" y="0"/>
            <a:ext cx="851852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GB" sz="4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Preparing for Destiny –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964613" cy="5472112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GB" sz="4000"/>
              <a:t>Like a wedge, divide &amp; separate </a:t>
            </a:r>
          </a:p>
          <a:p>
            <a:pPr>
              <a:spcBef>
                <a:spcPct val="40000"/>
              </a:spcBef>
            </a:pPr>
            <a:r>
              <a:rPr lang="en-GB" sz="4000"/>
              <a:t>Break control of soul over spirit</a:t>
            </a:r>
          </a:p>
          <a:p>
            <a:pPr>
              <a:spcBef>
                <a:spcPct val="40000"/>
              </a:spcBef>
            </a:pPr>
            <a:r>
              <a:rPr lang="en-GB" sz="4000"/>
              <a:t>Change from inside out</a:t>
            </a:r>
          </a:p>
          <a:p>
            <a:pPr>
              <a:spcBef>
                <a:spcPct val="40000"/>
              </a:spcBef>
            </a:pPr>
            <a:r>
              <a:rPr lang="en-GB" sz="4000"/>
              <a:t>Reflect your spirit man</a:t>
            </a:r>
          </a:p>
          <a:p>
            <a:pPr>
              <a:spcBef>
                <a:spcPct val="40000"/>
              </a:spcBef>
            </a:pPr>
            <a:r>
              <a:rPr lang="en-GB" sz="4000"/>
              <a:t>Become one “living being”</a:t>
            </a:r>
          </a:p>
        </p:txBody>
      </p:sp>
      <p:sp>
        <p:nvSpPr>
          <p:cNvPr id="1119235" name="Rectangle 3"/>
          <p:cNvSpPr>
            <a:spLocks noChangeArrowheads="1"/>
          </p:cNvSpPr>
          <p:nvPr/>
        </p:nvSpPr>
        <p:spPr bwMode="auto">
          <a:xfrm>
            <a:off x="395288" y="0"/>
            <a:ext cx="851852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GB" sz="4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Preparing for Destiny –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3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827962" cy="747712"/>
          </a:xfrm>
        </p:spPr>
        <p:txBody>
          <a:bodyPr/>
          <a:lstStyle/>
          <a:p>
            <a:r>
              <a:rPr lang="en-GB"/>
              <a:t>Preparing for Destiny – Soul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400675"/>
          </a:xfrm>
        </p:spPr>
        <p:txBody>
          <a:bodyPr/>
          <a:lstStyle/>
          <a:p>
            <a:r>
              <a:rPr lang="en-GB" sz="4000"/>
              <a:t>Gal 2:20 </a:t>
            </a:r>
            <a:r>
              <a:rPr lang="en-GB" sz="4000">
                <a:solidFill>
                  <a:srgbClr val="FFFF00"/>
                </a:solidFill>
              </a:rPr>
              <a:t>I </a:t>
            </a:r>
            <a:r>
              <a:rPr lang="en-GB" sz="4000"/>
              <a:t>have been crucified with Christ; and it is no longer </a:t>
            </a:r>
            <a:r>
              <a:rPr lang="en-GB" sz="4000">
                <a:solidFill>
                  <a:srgbClr val="FFFF00"/>
                </a:solidFill>
              </a:rPr>
              <a:t>I</a:t>
            </a:r>
            <a:r>
              <a:rPr lang="en-GB" sz="4000"/>
              <a:t> who live, but Christ lives in me; and the </a:t>
            </a:r>
            <a:r>
              <a:rPr lang="en-GB" sz="4000" i="1"/>
              <a:t>life</a:t>
            </a:r>
            <a:r>
              <a:rPr lang="en-GB" sz="4000"/>
              <a:t> which (</a:t>
            </a:r>
            <a:r>
              <a:rPr lang="en-GB" sz="4000">
                <a:solidFill>
                  <a:srgbClr val="FFFF00"/>
                </a:solidFill>
              </a:rPr>
              <a:t>Christ</a:t>
            </a:r>
            <a:r>
              <a:rPr lang="en-GB" sz="4000"/>
              <a:t>) </a:t>
            </a:r>
            <a:r>
              <a:rPr lang="en-GB" sz="4000">
                <a:solidFill>
                  <a:srgbClr val="FFFF00"/>
                </a:solidFill>
              </a:rPr>
              <a:t>I</a:t>
            </a:r>
            <a:r>
              <a:rPr lang="en-GB" sz="4000"/>
              <a:t> now live in the flesh (</a:t>
            </a:r>
            <a:r>
              <a:rPr lang="en-GB" sz="4000">
                <a:solidFill>
                  <a:srgbClr val="FFFF00"/>
                </a:solidFill>
              </a:rPr>
              <a:t>Christ</a:t>
            </a:r>
            <a:r>
              <a:rPr lang="en-GB" sz="4000"/>
              <a:t>)</a:t>
            </a:r>
            <a:r>
              <a:rPr lang="en-GB" sz="4000">
                <a:solidFill>
                  <a:srgbClr val="FFFF00"/>
                </a:solidFill>
              </a:rPr>
              <a:t> I</a:t>
            </a:r>
            <a:r>
              <a:rPr lang="en-GB" sz="4000"/>
              <a:t> live by faith in the Son of God, who loved me and gave Himself up for 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83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119163</TotalTime>
  <Words>1242</Words>
  <Application>Microsoft Office PowerPoint</Application>
  <PresentationFormat>On-screen Show (4:3)</PresentationFormat>
  <Paragraphs>272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Ocean</vt:lpstr>
      <vt:lpstr>Default Design</vt:lpstr>
      <vt:lpstr>PowerPoint Presentation</vt:lpstr>
      <vt:lpstr>Preparing for Destiny - Investiture</vt:lpstr>
      <vt:lpstr> Preparing for Destiny - Succession</vt:lpstr>
      <vt:lpstr>PowerPoint Presentation</vt:lpstr>
      <vt:lpstr>PowerPoint Presentation</vt:lpstr>
      <vt:lpstr>Preparing for Destiny – Soul</vt:lpstr>
      <vt:lpstr>PowerPoint Presentation</vt:lpstr>
      <vt:lpstr>PowerPoint Presentation</vt:lpstr>
      <vt:lpstr>Preparing for Destiny – Soul</vt:lpstr>
      <vt:lpstr>Preparing for destiny - Soul</vt:lpstr>
      <vt:lpstr>Preparing for destiny - Soul</vt:lpstr>
      <vt:lpstr>Preparing for destiny - Soul</vt:lpstr>
      <vt:lpstr>Preparing for destiny - Soul</vt:lpstr>
      <vt:lpstr>Preparing for destiny - Soul</vt:lpstr>
      <vt:lpstr>PowerPoint Presentation</vt:lpstr>
      <vt:lpstr>PowerPoint Presentation</vt:lpstr>
      <vt:lpstr>PowerPoint Presentation</vt:lpstr>
      <vt:lpstr>Preparing for Destiny – Soul</vt:lpstr>
      <vt:lpstr>Preparing for Destiny – Soul</vt:lpstr>
      <vt:lpstr>PowerPoint Presentation</vt:lpstr>
      <vt:lpstr>PowerPoint Presentation</vt:lpstr>
      <vt:lpstr>PowerPoint Presentation</vt:lpstr>
      <vt:lpstr>PowerPoint Presentation</vt:lpstr>
      <vt:lpstr>Preparing for Destiny- Practice</vt:lpstr>
    </vt:vector>
  </TitlesOfParts>
  <Company>FREEDOM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Parsons</dc:creator>
  <cp:lastModifiedBy>Mike Parsons</cp:lastModifiedBy>
  <cp:revision>500</cp:revision>
  <cp:lastPrinted>2013-08-28T10:19:24Z</cp:lastPrinted>
  <dcterms:created xsi:type="dcterms:W3CDTF">2011-05-11T11:14:13Z</dcterms:created>
  <dcterms:modified xsi:type="dcterms:W3CDTF">2013-09-22T06:48:58Z</dcterms:modified>
</cp:coreProperties>
</file>