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9" r:id="rId4"/>
    <p:sldMasterId id="2147483711" r:id="rId5"/>
  </p:sldMasterIdLst>
  <p:notesMasterIdLst>
    <p:notesMasterId r:id="rId46"/>
  </p:notesMasterIdLst>
  <p:sldIdLst>
    <p:sldId id="582" r:id="rId6"/>
    <p:sldId id="522" r:id="rId7"/>
    <p:sldId id="523" r:id="rId8"/>
    <p:sldId id="579" r:id="rId9"/>
    <p:sldId id="470" r:id="rId10"/>
    <p:sldId id="459" r:id="rId11"/>
    <p:sldId id="526" r:id="rId12"/>
    <p:sldId id="458" r:id="rId13"/>
    <p:sldId id="504" r:id="rId14"/>
    <p:sldId id="525" r:id="rId15"/>
    <p:sldId id="564" r:id="rId16"/>
    <p:sldId id="544" r:id="rId17"/>
    <p:sldId id="552" r:id="rId18"/>
    <p:sldId id="578" r:id="rId19"/>
    <p:sldId id="556" r:id="rId20"/>
    <p:sldId id="554" r:id="rId21"/>
    <p:sldId id="553" r:id="rId22"/>
    <p:sldId id="580" r:id="rId23"/>
    <p:sldId id="565" r:id="rId24"/>
    <p:sldId id="566" r:id="rId25"/>
    <p:sldId id="567" r:id="rId26"/>
    <p:sldId id="569" r:id="rId27"/>
    <p:sldId id="568" r:id="rId28"/>
    <p:sldId id="571" r:id="rId29"/>
    <p:sldId id="572" r:id="rId30"/>
    <p:sldId id="573" r:id="rId31"/>
    <p:sldId id="581" r:id="rId32"/>
    <p:sldId id="570" r:id="rId33"/>
    <p:sldId id="592" r:id="rId34"/>
    <p:sldId id="549" r:id="rId35"/>
    <p:sldId id="550" r:id="rId36"/>
    <p:sldId id="584" r:id="rId37"/>
    <p:sldId id="585" r:id="rId38"/>
    <p:sldId id="586" r:id="rId39"/>
    <p:sldId id="575" r:id="rId40"/>
    <p:sldId id="590" r:id="rId41"/>
    <p:sldId id="587" r:id="rId42"/>
    <p:sldId id="588" r:id="rId43"/>
    <p:sldId id="589" r:id="rId44"/>
    <p:sldId id="59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5B1"/>
    <a:srgbClr val="696969"/>
    <a:srgbClr val="757575"/>
    <a:srgbClr val="949494"/>
    <a:srgbClr val="0C5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B8D99-27C8-4019-9521-CCCA8C4852D2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84F4-1915-402E-AF08-05F104AB9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8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D759D26-F551-491C-81E8-2650B77E875C}" type="slidenum">
              <a:rPr lang="en-GB">
                <a:latin typeface="Arial" charset="0"/>
              </a:rPr>
              <a:pPr eaLnBrk="1" hangingPunct="1"/>
              <a:t>6</a:t>
            </a:fld>
            <a:endParaRPr lang="en-GB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51D0899-8E31-4A23-874D-74E4E828956D}" type="slidenum">
              <a:rPr lang="en-GB">
                <a:latin typeface="Arial" charset="0"/>
              </a:rPr>
              <a:pPr eaLnBrk="1" hangingPunct="1"/>
              <a:t>8</a:t>
            </a:fld>
            <a:endParaRPr lang="en-GB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40A2B-B0C9-4616-A48F-94852B0B8EB3}" type="slidenum">
              <a:rPr lang="en-GB"/>
              <a:pPr/>
              <a:t>12</a:t>
            </a:fld>
            <a:endParaRPr lang="en-GB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84F4-1915-402E-AF08-05F104AB9853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1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2FC9BC12-B4BA-4BC8-ACC2-7A1D30627F1A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29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9A24ECFB-F556-4B9E-93E3-B6F4135DDBAC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30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1F6292BA-A8BF-48BC-88D4-F01536178DF4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31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424936" cy="108012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0C6BF-83BC-466F-A516-A93E98EE73D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9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987F7-C824-411A-B2E7-A9DCE0FFE8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16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D2848-FBE8-4109-8235-33399AB5BD8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68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F3C04-B324-4311-9A8C-6CF382E81CB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6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9F06B-6EDC-4AEA-B713-D2FEA2A1018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0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B6427-83F4-43C9-BF84-470FEB07950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C3FC5-70B7-45BF-A02A-544F3F90C22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96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28AC2-16AF-4870-8398-6FF73AEA53B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5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8688"/>
          </a:xfrm>
        </p:spPr>
        <p:txBody>
          <a:bodyPr>
            <a:noAutofit/>
          </a:bodyPr>
          <a:lstStyle>
            <a:lvl1pPr>
              <a:defRPr sz="5400" baseline="0">
                <a:effectLst>
                  <a:outerShdw blurRad="50800" dist="38100" dir="5400000" algn="ctr" rotWithShape="0">
                    <a:schemeClr val="bg1"/>
                  </a:outerShdw>
                </a:effectLst>
              </a:defRPr>
            </a:lvl1pPr>
          </a:lstStyle>
          <a:p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 lIns="0" tIns="0" rIns="0" bIns="0"/>
          <a:lstStyle>
            <a:lvl1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2pPr>
            <a:lvl3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BAB70-1DEB-4534-9164-A15543228F5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63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7A377-6887-49F4-B247-2F4BA192FA6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9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4666A-BAAD-4115-8EFB-19AFBC3759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2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424936" cy="108012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56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8688"/>
          </a:xfrm>
        </p:spPr>
        <p:txBody>
          <a:bodyPr>
            <a:noAutofit/>
          </a:bodyPr>
          <a:lstStyle>
            <a:lvl1pPr>
              <a:defRPr sz="54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15249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47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85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64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76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3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542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197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4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943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510588" cy="765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194175" cy="4967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597400" y="1125538"/>
            <a:ext cx="4194175" cy="496728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4C90296-183A-4C40-A2EF-8A3F1883E50F}" type="slidenum">
              <a:rPr lang="en-GB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792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10"/>
            <a:ext cx="8229600" cy="863600"/>
          </a:xfrm>
        </p:spPr>
        <p:txBody>
          <a:bodyPr lIns="0" tIns="0" rIns="0" bIns="0" anchor="t" anchorCtr="0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00600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6634A-092D-4FA5-B53D-CFE3EBFC5B6B}" type="slidenum">
              <a:rPr lang="en-GB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6B10-E2A1-4973-89F4-C80D067CA966}" type="slidenum">
              <a:rPr lang="en-GB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123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424936" cy="108012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36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8688"/>
          </a:xfrm>
        </p:spPr>
        <p:txBody>
          <a:bodyPr>
            <a:noAutofit/>
          </a:bodyPr>
          <a:lstStyle>
            <a:lvl1pPr>
              <a:defRPr sz="5400" baseline="0">
                <a:effectLst>
                  <a:outerShdw blurRad="50800" dist="38100" dir="5400000" algn="ctr" rotWithShape="0">
                    <a:schemeClr val="bg1"/>
                  </a:outerShdw>
                </a:effectLst>
              </a:defRPr>
            </a:lvl1pPr>
          </a:lstStyle>
          <a:p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 lIns="0" tIns="0" rIns="0" bIns="0"/>
          <a:lstStyle>
            <a:lvl1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2pPr>
            <a:lvl3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76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30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29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156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826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750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981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694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1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951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835324-C109-453D-B2C7-B6A689427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743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229435-56CB-43BB-BC87-586233B48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B6209-19CD-4935-9375-F60CD9DAF9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081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816B9E-6F7D-4E34-A74E-951A71119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962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E01803-1795-4797-87D4-C747A50E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491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F6A5F-BCC8-4730-89AB-111B7DE5F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495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1BEF94-5BCC-4F01-837A-A6F1AE699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786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354B3D-0E5E-4898-AAFF-B24322C92E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117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BF4570-5A71-4897-AF05-710C3C47C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156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60B340-D46E-4FB6-8B4D-8DE7C77E2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31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0F4A5F-85F9-4EC0-BC6E-1AD5FFA16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1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9552" y="495174"/>
            <a:ext cx="8229600" cy="708688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712968" cy="511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F74D4-BF0A-4C84-AC02-B37916250EA0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6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67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 baseline="0">
          <a:solidFill>
            <a:schemeClr val="tx1"/>
          </a:solidFill>
          <a:effectLst>
            <a:outerShdw blurRad="38100" dist="38100" dir="27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effectLst>
            <a:outerShdw blurRad="38100" dist="38100" dir="27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9552" y="495174"/>
            <a:ext cx="8229600" cy="708688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712968" cy="511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8/25/2013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F6F4B7-9EE6-4B4B-A153-4313278F95F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5276850"/>
            <a:ext cx="7634287" cy="742950"/>
          </a:xfrm>
          <a:prstGeom prst="rect">
            <a:avLst/>
          </a:prstGeom>
          <a:solidFill>
            <a:srgbClr val="00FFFF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63713" y="4533900"/>
            <a:ext cx="6481762" cy="742950"/>
          </a:xfrm>
          <a:prstGeom prst="rect">
            <a:avLst/>
          </a:prstGeom>
          <a:solidFill>
            <a:srgbClr val="008080">
              <a:alpha val="5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87675" y="3789363"/>
            <a:ext cx="5257800" cy="742950"/>
          </a:xfrm>
          <a:prstGeom prst="rect">
            <a:avLst/>
          </a:prstGeom>
          <a:solidFill>
            <a:srgbClr val="0000FF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59338" y="2276475"/>
            <a:ext cx="3384550" cy="1512888"/>
          </a:xfrm>
          <a:prstGeom prst="rect">
            <a:avLst/>
          </a:prstGeom>
          <a:solidFill>
            <a:srgbClr val="3366FF">
              <a:alpha val="2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948488" y="1557338"/>
            <a:ext cx="1296987" cy="719137"/>
          </a:xfrm>
          <a:prstGeom prst="rect">
            <a:avLst/>
          </a:prstGeom>
          <a:solidFill>
            <a:srgbClr val="0000FF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243888" y="1268413"/>
            <a:ext cx="1008062" cy="4746625"/>
          </a:xfrm>
          <a:prstGeom prst="rect">
            <a:avLst/>
          </a:prstGeom>
          <a:solidFill>
            <a:srgbClr val="99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356100" y="3044825"/>
            <a:ext cx="2663825" cy="7445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84213" y="5373688"/>
            <a:ext cx="7416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</a:rPr>
              <a:t>Fatherhood, Sonship, Royal Identity</a:t>
            </a:r>
            <a:r>
              <a:rPr lang="en-GB" sz="1200" dirty="0" smtClean="0">
                <a:solidFill>
                  <a:srgbClr val="000000"/>
                </a:solidFill>
              </a:rPr>
              <a:t>         </a:t>
            </a:r>
            <a:r>
              <a:rPr lang="en-GB" sz="1600" dirty="0" smtClean="0">
                <a:solidFill>
                  <a:srgbClr val="000000"/>
                </a:solidFill>
              </a:rPr>
              <a:t>A CALL TO INTIMACY</a:t>
            </a:r>
            <a:r>
              <a:rPr lang="en-GB" sz="1200" dirty="0" smtClean="0">
                <a:solidFill>
                  <a:srgbClr val="000000"/>
                </a:solidFill>
              </a:rPr>
              <a:t>             </a:t>
            </a:r>
            <a:r>
              <a:rPr lang="en-GB" sz="1400" dirty="0" smtClean="0">
                <a:solidFill>
                  <a:srgbClr val="000000"/>
                </a:solidFill>
              </a:rPr>
              <a:t>Habitation of God</a:t>
            </a:r>
            <a:r>
              <a:rPr lang="en-GB" sz="1200" dirty="0" smtClean="0">
                <a:solidFill>
                  <a:srgbClr val="000000"/>
                </a:solidFill>
              </a:rPr>
              <a:t/>
            </a:r>
            <a:br>
              <a:rPr lang="en-GB" sz="1200" dirty="0" smtClean="0">
                <a:solidFill>
                  <a:srgbClr val="000000"/>
                </a:solidFill>
              </a:rPr>
            </a:br>
            <a:r>
              <a:rPr lang="en-GB" sz="1200" dirty="0" smtClean="0">
                <a:solidFill>
                  <a:srgbClr val="000000"/>
                </a:solidFill>
              </a:rPr>
              <a:t>                          Song Solomon 8:6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908175" y="4724400"/>
            <a:ext cx="59769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</a:rPr>
              <a:t>Matt 13	GATHERING &amp; REMOVING STUMBLING BLOCKS</a:t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en-GB" sz="1600" dirty="0" smtClean="0">
                <a:solidFill>
                  <a:srgbClr val="000000"/>
                </a:solidFill>
              </a:rPr>
              <a:t>Releasing Joshua Generation</a:t>
            </a:r>
            <a:r>
              <a:rPr lang="en-GB" sz="1200" dirty="0" smtClean="0">
                <a:solidFill>
                  <a:srgbClr val="000000"/>
                </a:solidFill>
              </a:rPr>
              <a:t> 	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059113" y="3933825"/>
            <a:ext cx="5113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</a:rPr>
              <a:t>1 Peter 4:17   JUDGMENT OF GOD’S HOUSEHOLD</a:t>
            </a:r>
            <a:r>
              <a:rPr lang="en-GB" sz="1200" dirty="0" smtClean="0">
                <a:solidFill>
                  <a:srgbClr val="000000"/>
                </a:solidFill>
              </a:rPr>
              <a:t> 	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427538" y="3128963"/>
            <a:ext cx="2520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</a:rPr>
              <a:t>Gen 41     HARVEST OF                 	 LABOURERS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787900" y="2420938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dirty="0" err="1" smtClean="0">
                <a:solidFill>
                  <a:srgbClr val="000000"/>
                </a:solidFill>
              </a:rPr>
              <a:t>Heb</a:t>
            </a:r>
            <a:r>
              <a:rPr lang="en-GB" sz="1600" smtClean="0">
                <a:solidFill>
                  <a:srgbClr val="000000"/>
                </a:solidFill>
              </a:rPr>
              <a:t> 12:27    SHAKING OF WORLD SYSTEMS</a:t>
            </a:r>
            <a:r>
              <a:rPr lang="en-GB" sz="120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092950" y="1628775"/>
            <a:ext cx="1008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</a:rPr>
              <a:t>  FINAL 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HARVEST</a:t>
            </a:r>
            <a:r>
              <a:rPr lang="en-GB" sz="120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092950" y="3213100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</a:rPr>
              <a:t>ISA 2:2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7740650" y="981075"/>
            <a:ext cx="9350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200" smtClean="0">
                <a:solidFill>
                  <a:srgbClr val="000000"/>
                </a:solidFill>
              </a:rPr>
              <a:t>LAST DAY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8532813" y="2349500"/>
            <a:ext cx="4318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</a:rPr>
              <a:t>A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G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</a:rPr>
              <a:t>T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600" smtClean="0">
                <a:solidFill>
                  <a:srgbClr val="000000"/>
                </a:solidFill>
              </a:rPr>
              <a:t>C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O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M</a:t>
            </a:r>
            <a:br>
              <a:rPr lang="en-GB" sz="1600" smtClean="0">
                <a:solidFill>
                  <a:srgbClr val="000000"/>
                </a:solidFill>
              </a:rPr>
            </a:br>
            <a:r>
              <a:rPr lang="en-GB" sz="160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524750" y="6092825"/>
            <a:ext cx="143986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1200" smtClean="0">
                <a:solidFill>
                  <a:srgbClr val="000000"/>
                </a:solidFill>
              </a:rPr>
              <a:t>DAY OF RESURRECTION</a:t>
            </a:r>
            <a:br>
              <a:rPr lang="en-GB" sz="1200" smtClean="0">
                <a:solidFill>
                  <a:srgbClr val="000000"/>
                </a:solidFill>
              </a:rPr>
            </a:br>
            <a:r>
              <a:rPr lang="en-GB" sz="1200" smtClean="0">
                <a:solidFill>
                  <a:srgbClr val="000000"/>
                </a:solidFill>
              </a:rPr>
              <a:t>&amp; JUDGMENT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187450" y="5661025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b="1" smtClean="0">
                <a:solidFill>
                  <a:srgbClr val="FF0000"/>
                </a:solidFill>
              </a:rPr>
              <a:t>WINE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555875" y="4365625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FIRE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27538" y="2781300"/>
            <a:ext cx="935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b="1" smtClean="0">
                <a:solidFill>
                  <a:srgbClr val="FF0000"/>
                </a:solidFill>
              </a:rPr>
              <a:t>WIND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042988" y="188913"/>
            <a:ext cx="5905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3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Prophetic Timetable</a:t>
            </a:r>
          </a:p>
        </p:txBody>
      </p:sp>
    </p:spTree>
    <p:extLst>
      <p:ext uri="{BB962C8B-B14F-4D97-AF65-F5344CB8AC3E}">
        <p14:creationId xmlns:p14="http://schemas.microsoft.com/office/powerpoint/2010/main" val="358038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24"/>
                                        </p:tgtEl>
                                      </p:cBhvr>
                                      <p:by x="650000" y="6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1187624" y="764704"/>
            <a:ext cx="5760000" cy="576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727944" y="1304704"/>
            <a:ext cx="4680000" cy="46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447624" y="2025024"/>
            <a:ext cx="3240000" cy="324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077944" y="2654704"/>
            <a:ext cx="1980000" cy="19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7944" y="3644704"/>
            <a:ext cx="4248472" cy="32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7624" y="260648"/>
            <a:ext cx="0" cy="648072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16416" y="2492896"/>
            <a:ext cx="0" cy="214180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99917" y="5235031"/>
            <a:ext cx="4248472" cy="320"/>
          </a:xfrm>
          <a:prstGeom prst="line">
            <a:avLst/>
          </a:prstGeom>
          <a:ln w="635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39752" y="260648"/>
            <a:ext cx="0" cy="648072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3506" y="260648"/>
            <a:ext cx="0" cy="648072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3506" y="260648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3506" y="6741368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3506" y="1286678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3506" y="2025024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3826" y="2996952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5799" y="5237071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3506" y="4149080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3506" y="5979741"/>
            <a:ext cx="331411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47624" y="4797152"/>
            <a:ext cx="108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LIGHT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04257" y="5615372"/>
            <a:ext cx="108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LIGHT &amp; DARK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61" y="6040213"/>
            <a:ext cx="157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Time &amp;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60327" y="6417530"/>
            <a:ext cx="18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Born in darkness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51828" y="5403523"/>
            <a:ext cx="157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See the light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82009" y="4807516"/>
            <a:ext cx="2011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Walk in the light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13947" y="580038"/>
            <a:ext cx="1524708" cy="6107582"/>
            <a:chOff x="813947" y="580038"/>
            <a:chExt cx="1524708" cy="6107582"/>
          </a:xfrm>
        </p:grpSpPr>
        <p:sp>
          <p:nvSpPr>
            <p:cNvPr id="36" name="TextBox 35"/>
            <p:cNvSpPr txBox="1"/>
            <p:nvPr/>
          </p:nvSpPr>
          <p:spPr>
            <a:xfrm>
              <a:off x="971600" y="580038"/>
              <a:ext cx="108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Eternity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8932" y="1484784"/>
              <a:ext cx="1379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Perfection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58932" y="2184089"/>
              <a:ext cx="13088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Heaven of Heavens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58932" y="3240634"/>
              <a:ext cx="1308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Heaven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57574" y="4404034"/>
              <a:ext cx="14101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Kingdom of Heaven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3947" y="5276640"/>
              <a:ext cx="14101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Kingdom of God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7574" y="6041289"/>
              <a:ext cx="14101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black"/>
                  </a:solidFill>
                  <a:cs typeface="Arial" charset="0"/>
                </a:rPr>
                <a:t>Kingdom of Earth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588197" y="2350621"/>
            <a:ext cx="141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2 Cherubim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Arial" charset="0"/>
              </a:rPr>
              <a:t>Fiery Sword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323528" y="3645024"/>
            <a:ext cx="37440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14550" y="2645296"/>
            <a:ext cx="0" cy="214180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335944" y="358124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875624" y="357220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583162" y="35768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94261" y="3539287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4098" name="Picture 2" descr="https://encrypted-tbn2.google.com/images?q=tbn:ANd9GcSdk5AmUUuDpU1ByNS3UFI9hNdONWbk9s4ngerniLamhKZ4H5p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70" y="3296654"/>
            <a:ext cx="270403" cy="32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s://encrypted-tbn2.google.com/images?q=tbn:ANd9GcSdk5AmUUuDpU1ByNS3UFI9hNdONWbk9s4ngerniLamhKZ4H5p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6346" y="3288122"/>
            <a:ext cx="270403" cy="32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oogle.com/images?q=tbn:ANd9GcTBi7jvsKht7eh8FaqB1-QaXETJwSmuMV44NrHxzJOyIeSxBG_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07822" y="2924212"/>
            <a:ext cx="292949" cy="37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339752" y="441538"/>
            <a:ext cx="1728192" cy="6245006"/>
            <a:chOff x="2339752" y="441538"/>
            <a:chExt cx="1728192" cy="6245006"/>
          </a:xfrm>
        </p:grpSpPr>
        <p:sp>
          <p:nvSpPr>
            <p:cNvPr id="45" name="TextBox 44"/>
            <p:cNvSpPr txBox="1"/>
            <p:nvPr/>
          </p:nvSpPr>
          <p:spPr>
            <a:xfrm>
              <a:off x="2339752" y="3002510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Realm of His Abode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39752" y="6040213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Realm of His Presence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39752" y="5265024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Realm of His Government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09571" y="4404033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Realm of His Domain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09570" y="2168522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Place of His Domain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25687" y="1346284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Place of His Government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425687" y="441538"/>
              <a:ext cx="1642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  <a:cs typeface="Arial" charset="0"/>
                </a:rPr>
                <a:t>Place of His Presence</a:t>
              </a:r>
              <a:endParaRPr lang="en-GB" b="1" dirty="0">
                <a:solidFill>
                  <a:srgbClr val="FF0000"/>
                </a:solidFill>
                <a:cs typeface="Arial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117373" y="3687563"/>
            <a:ext cx="3060569" cy="553998"/>
            <a:chOff x="4117373" y="3687563"/>
            <a:chExt cx="3060569" cy="553998"/>
          </a:xfrm>
        </p:grpSpPr>
        <p:sp>
          <p:nvSpPr>
            <p:cNvPr id="60" name="TextBox 59"/>
            <p:cNvSpPr txBox="1"/>
            <p:nvPr/>
          </p:nvSpPr>
          <p:spPr>
            <a:xfrm>
              <a:off x="6335944" y="3687563"/>
              <a:ext cx="84199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ctr"/>
              <a:r>
                <a:rPr lang="en-GB" dirty="0" smtClean="0">
                  <a:solidFill>
                    <a:prstClr val="black"/>
                  </a:solidFill>
                </a:rPr>
                <a:t>Outer</a:t>
              </a:r>
              <a:br>
                <a:rPr lang="en-GB" dirty="0" smtClean="0">
                  <a:solidFill>
                    <a:prstClr val="black"/>
                  </a:solidFill>
                </a:rPr>
              </a:br>
              <a:r>
                <a:rPr lang="en-GB" dirty="0" smtClean="0">
                  <a:solidFill>
                    <a:prstClr val="black"/>
                  </a:solidFill>
                </a:rPr>
                <a:t>Court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37946" y="3687563"/>
              <a:ext cx="84199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ctr"/>
              <a:r>
                <a:rPr lang="en-GB" dirty="0" smtClean="0">
                  <a:solidFill>
                    <a:prstClr val="black"/>
                  </a:solidFill>
                </a:rPr>
                <a:t>Inner</a:t>
              </a:r>
              <a:br>
                <a:rPr lang="en-GB" dirty="0" smtClean="0">
                  <a:solidFill>
                    <a:prstClr val="black"/>
                  </a:solidFill>
                </a:rPr>
              </a:br>
              <a:r>
                <a:rPr lang="en-GB" dirty="0" smtClean="0">
                  <a:solidFill>
                    <a:prstClr val="black"/>
                  </a:solidFill>
                </a:rPr>
                <a:t>Court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82291" y="3687563"/>
              <a:ext cx="68959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ctr"/>
              <a:r>
                <a:rPr lang="en-GB" dirty="0" smtClean="0">
                  <a:solidFill>
                    <a:prstClr val="black"/>
                  </a:solidFill>
                </a:rPr>
                <a:t>Holy Place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17373" y="3687563"/>
              <a:ext cx="84199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ctr"/>
              <a:r>
                <a:rPr lang="en-GB" dirty="0" smtClean="0">
                  <a:solidFill>
                    <a:prstClr val="black"/>
                  </a:solidFill>
                </a:rPr>
                <a:t>Holy Holies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9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Skin me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Remove all behavioural layers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Built up through: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Trauma – experiential programming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Nurture – environmental programming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Nature – genetic DNA cell memory programming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822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dirty="0"/>
              <a:t>Transformation 7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sz="4800" dirty="0"/>
              <a:t>Psa 139:23 Search me thoroughly , O God, and know my </a:t>
            </a:r>
            <a:r>
              <a:rPr lang="en-GB" sz="4800" dirty="0">
                <a:solidFill>
                  <a:srgbClr val="FFFF00"/>
                </a:solidFill>
              </a:rPr>
              <a:t>heart</a:t>
            </a:r>
            <a:r>
              <a:rPr lang="en-GB" sz="4800" dirty="0"/>
              <a:t>; Try me and know my anxious </a:t>
            </a:r>
            <a:r>
              <a:rPr lang="en-GB" sz="4800" dirty="0">
                <a:solidFill>
                  <a:srgbClr val="FFFF00"/>
                </a:solidFill>
              </a:rPr>
              <a:t>thoughts</a:t>
            </a:r>
            <a:r>
              <a:rPr lang="en-GB" sz="4800" dirty="0"/>
              <a:t>; 24 And see if there be any hurtful </a:t>
            </a:r>
            <a:r>
              <a:rPr lang="en-GB" sz="4800" dirty="0">
                <a:solidFill>
                  <a:srgbClr val="FFFF00"/>
                </a:solidFill>
              </a:rPr>
              <a:t>way</a:t>
            </a:r>
            <a:r>
              <a:rPr lang="en-GB" sz="4800" dirty="0"/>
              <a:t> in me, And lead me in the everlasting way</a:t>
            </a:r>
            <a:r>
              <a:rPr lang="en-GB" sz="4800" dirty="0" smtClean="0"/>
              <a:t>.</a:t>
            </a:r>
          </a:p>
          <a:p>
            <a:pPr>
              <a:spcBef>
                <a:spcPct val="55000"/>
              </a:spcBef>
            </a:pPr>
            <a:r>
              <a:rPr lang="en-GB" sz="4800" dirty="0" smtClean="0"/>
              <a:t>Heart, Thoughts, Ways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5406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800" dirty="0" smtClean="0"/>
              <a:t>Search – examine &amp; show me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My sin &amp; behaviours</a:t>
            </a:r>
            <a:endParaRPr lang="en-GB" sz="4800" dirty="0"/>
          </a:p>
          <a:p>
            <a:pPr>
              <a:spcBef>
                <a:spcPts val="1200"/>
              </a:spcBef>
            </a:pPr>
            <a:r>
              <a:rPr lang="en-GB" sz="4800" dirty="0"/>
              <a:t>Family sin &amp; behaviours</a:t>
            </a:r>
          </a:p>
          <a:p>
            <a:pPr>
              <a:spcBef>
                <a:spcPts val="1200"/>
              </a:spcBef>
            </a:pPr>
            <a:r>
              <a:rPr lang="en-GB" sz="4800" dirty="0"/>
              <a:t>Seed </a:t>
            </a:r>
            <a:r>
              <a:rPr lang="en-GB" sz="4800" dirty="0" smtClean="0"/>
              <a:t>line sin </a:t>
            </a:r>
            <a:r>
              <a:rPr lang="en-GB" sz="4800" dirty="0"/>
              <a:t>&amp; </a:t>
            </a:r>
            <a:r>
              <a:rPr lang="en-GB" sz="4800" dirty="0" smtClean="0"/>
              <a:t>behaviours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My heart motives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What influences &amp; directs my daily choices?</a:t>
            </a:r>
          </a:p>
        </p:txBody>
      </p:sp>
    </p:spTree>
    <p:extLst>
      <p:ext uri="{BB962C8B-B14F-4D97-AF65-F5344CB8AC3E}">
        <p14:creationId xmlns:p14="http://schemas.microsoft.com/office/powerpoint/2010/main" val="16858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28" t="188" b="-188"/>
          <a:stretch/>
        </p:blipFill>
        <p:spPr bwMode="auto">
          <a:xfrm>
            <a:off x="4499992" y="848040"/>
            <a:ext cx="4644008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5004048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Tree of the knowledge of good </a:t>
            </a:r>
            <a:r>
              <a:rPr lang="en-GB" sz="4400" dirty="0"/>
              <a:t>a</a:t>
            </a:r>
            <a:r>
              <a:rPr lang="en-GB" sz="4400" dirty="0" smtClean="0"/>
              <a:t>nd evil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Pathway &amp; source of all self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 sourced from satan's trading  - I will ascend, I will be like God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1152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root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011" y="884582"/>
            <a:ext cx="6698061" cy="604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Freeform 2065"/>
          <p:cNvSpPr/>
          <p:nvPr/>
        </p:nvSpPr>
        <p:spPr>
          <a:xfrm>
            <a:off x="4292117" y="4925248"/>
            <a:ext cx="572281" cy="2006121"/>
          </a:xfrm>
          <a:custGeom>
            <a:avLst/>
            <a:gdLst>
              <a:gd name="connsiteX0" fmla="*/ 18490 w 572281"/>
              <a:gd name="connsiteY0" fmla="*/ 0 h 1828803"/>
              <a:gd name="connsiteX1" fmla="*/ 18490 w 572281"/>
              <a:gd name="connsiteY1" fmla="*/ 0 h 1828803"/>
              <a:gd name="connsiteX2" fmla="*/ 44247 w 572281"/>
              <a:gd name="connsiteY2" fmla="*/ 115909 h 1828803"/>
              <a:gd name="connsiteX3" fmla="*/ 70005 w 572281"/>
              <a:gd name="connsiteY3" fmla="*/ 193183 h 1828803"/>
              <a:gd name="connsiteX4" fmla="*/ 82884 w 572281"/>
              <a:gd name="connsiteY4" fmla="*/ 231819 h 1828803"/>
              <a:gd name="connsiteX5" fmla="*/ 57126 w 572281"/>
              <a:gd name="connsiteY5" fmla="*/ 502276 h 1828803"/>
              <a:gd name="connsiteX6" fmla="*/ 31368 w 572281"/>
              <a:gd name="connsiteY6" fmla="*/ 540912 h 1828803"/>
              <a:gd name="connsiteX7" fmla="*/ 5611 w 572281"/>
              <a:gd name="connsiteY7" fmla="*/ 618185 h 1828803"/>
              <a:gd name="connsiteX8" fmla="*/ 31368 w 572281"/>
              <a:gd name="connsiteY8" fmla="*/ 1056067 h 1828803"/>
              <a:gd name="connsiteX9" fmla="*/ 44247 w 572281"/>
              <a:gd name="connsiteY9" fmla="*/ 1107583 h 1828803"/>
              <a:gd name="connsiteX10" fmla="*/ 57126 w 572281"/>
              <a:gd name="connsiteY10" fmla="*/ 1223493 h 1828803"/>
              <a:gd name="connsiteX11" fmla="*/ 70005 w 572281"/>
              <a:gd name="connsiteY11" fmla="*/ 1365160 h 1828803"/>
              <a:gd name="connsiteX12" fmla="*/ 82884 w 572281"/>
              <a:gd name="connsiteY12" fmla="*/ 1429554 h 1828803"/>
              <a:gd name="connsiteX13" fmla="*/ 95763 w 572281"/>
              <a:gd name="connsiteY13" fmla="*/ 1815921 h 1828803"/>
              <a:gd name="connsiteX14" fmla="*/ 134399 w 572281"/>
              <a:gd name="connsiteY14" fmla="*/ 1828800 h 1828803"/>
              <a:gd name="connsiteX15" fmla="*/ 288946 w 572281"/>
              <a:gd name="connsiteY15" fmla="*/ 1815921 h 1828803"/>
              <a:gd name="connsiteX16" fmla="*/ 353340 w 572281"/>
              <a:gd name="connsiteY16" fmla="*/ 1738647 h 1828803"/>
              <a:gd name="connsiteX17" fmla="*/ 366219 w 572281"/>
              <a:gd name="connsiteY17" fmla="*/ 1493949 h 1828803"/>
              <a:gd name="connsiteX18" fmla="*/ 379098 w 572281"/>
              <a:gd name="connsiteY18" fmla="*/ 1429554 h 1828803"/>
              <a:gd name="connsiteX19" fmla="*/ 391977 w 572281"/>
              <a:gd name="connsiteY19" fmla="*/ 1043188 h 1828803"/>
              <a:gd name="connsiteX20" fmla="*/ 404856 w 572281"/>
              <a:gd name="connsiteY20" fmla="*/ 1004552 h 1828803"/>
              <a:gd name="connsiteX21" fmla="*/ 417735 w 572281"/>
              <a:gd name="connsiteY21" fmla="*/ 940157 h 1828803"/>
              <a:gd name="connsiteX22" fmla="*/ 430614 w 572281"/>
              <a:gd name="connsiteY22" fmla="*/ 901521 h 1828803"/>
              <a:gd name="connsiteX23" fmla="*/ 443492 w 572281"/>
              <a:gd name="connsiteY23" fmla="*/ 850005 h 1828803"/>
              <a:gd name="connsiteX24" fmla="*/ 469250 w 572281"/>
              <a:gd name="connsiteY24" fmla="*/ 450760 h 1828803"/>
              <a:gd name="connsiteX25" fmla="*/ 507887 w 572281"/>
              <a:gd name="connsiteY25" fmla="*/ 270456 h 1828803"/>
              <a:gd name="connsiteX26" fmla="*/ 559402 w 572281"/>
              <a:gd name="connsiteY26" fmla="*/ 25757 h 1828803"/>
              <a:gd name="connsiteX27" fmla="*/ 572281 w 572281"/>
              <a:gd name="connsiteY27" fmla="*/ 12878 h 1828803"/>
              <a:gd name="connsiteX28" fmla="*/ 18490 w 572281"/>
              <a:gd name="connsiteY28" fmla="*/ 0 h 182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2281" h="1828803">
                <a:moveTo>
                  <a:pt x="18490" y="0"/>
                </a:moveTo>
                <a:lnTo>
                  <a:pt x="18490" y="0"/>
                </a:lnTo>
                <a:cubicBezTo>
                  <a:pt x="27076" y="38636"/>
                  <a:pt x="34049" y="77667"/>
                  <a:pt x="44247" y="115909"/>
                </a:cubicBezTo>
                <a:cubicBezTo>
                  <a:pt x="51243" y="142144"/>
                  <a:pt x="61419" y="167425"/>
                  <a:pt x="70005" y="193183"/>
                </a:cubicBezTo>
                <a:lnTo>
                  <a:pt x="82884" y="231819"/>
                </a:lnTo>
                <a:cubicBezTo>
                  <a:pt x="82561" y="237629"/>
                  <a:pt x="92144" y="432241"/>
                  <a:pt x="57126" y="502276"/>
                </a:cubicBezTo>
                <a:cubicBezTo>
                  <a:pt x="50204" y="516120"/>
                  <a:pt x="39954" y="528033"/>
                  <a:pt x="31368" y="540912"/>
                </a:cubicBezTo>
                <a:lnTo>
                  <a:pt x="5611" y="618185"/>
                </a:lnTo>
                <a:cubicBezTo>
                  <a:pt x="-10059" y="665195"/>
                  <a:pt x="9853" y="937732"/>
                  <a:pt x="31368" y="1056067"/>
                </a:cubicBezTo>
                <a:cubicBezTo>
                  <a:pt x="34534" y="1073482"/>
                  <a:pt x="39954" y="1090411"/>
                  <a:pt x="44247" y="1107583"/>
                </a:cubicBezTo>
                <a:cubicBezTo>
                  <a:pt x="48540" y="1146220"/>
                  <a:pt x="53258" y="1184811"/>
                  <a:pt x="57126" y="1223493"/>
                </a:cubicBezTo>
                <a:cubicBezTo>
                  <a:pt x="61844" y="1270675"/>
                  <a:pt x="64124" y="1318109"/>
                  <a:pt x="70005" y="1365160"/>
                </a:cubicBezTo>
                <a:cubicBezTo>
                  <a:pt x="72720" y="1386881"/>
                  <a:pt x="78591" y="1408089"/>
                  <a:pt x="82884" y="1429554"/>
                </a:cubicBezTo>
                <a:cubicBezTo>
                  <a:pt x="87177" y="1558343"/>
                  <a:pt x="79273" y="1688120"/>
                  <a:pt x="95763" y="1815921"/>
                </a:cubicBezTo>
                <a:cubicBezTo>
                  <a:pt x="97500" y="1829385"/>
                  <a:pt x="120824" y="1828800"/>
                  <a:pt x="134399" y="1828800"/>
                </a:cubicBezTo>
                <a:cubicBezTo>
                  <a:pt x="186093" y="1828800"/>
                  <a:pt x="237430" y="1820214"/>
                  <a:pt x="288946" y="1815921"/>
                </a:cubicBezTo>
                <a:cubicBezTo>
                  <a:pt x="299663" y="1805204"/>
                  <a:pt x="350509" y="1759410"/>
                  <a:pt x="353340" y="1738647"/>
                </a:cubicBezTo>
                <a:cubicBezTo>
                  <a:pt x="364376" y="1657717"/>
                  <a:pt x="359436" y="1575346"/>
                  <a:pt x="366219" y="1493949"/>
                </a:cubicBezTo>
                <a:cubicBezTo>
                  <a:pt x="368037" y="1472135"/>
                  <a:pt x="374805" y="1451019"/>
                  <a:pt x="379098" y="1429554"/>
                </a:cubicBezTo>
                <a:cubicBezTo>
                  <a:pt x="383391" y="1300765"/>
                  <a:pt x="384182" y="1171812"/>
                  <a:pt x="391977" y="1043188"/>
                </a:cubicBezTo>
                <a:cubicBezTo>
                  <a:pt x="392798" y="1029638"/>
                  <a:pt x="401563" y="1017722"/>
                  <a:pt x="404856" y="1004552"/>
                </a:cubicBezTo>
                <a:cubicBezTo>
                  <a:pt x="410165" y="983316"/>
                  <a:pt x="412426" y="961393"/>
                  <a:pt x="417735" y="940157"/>
                </a:cubicBezTo>
                <a:cubicBezTo>
                  <a:pt x="421028" y="926987"/>
                  <a:pt x="426885" y="914574"/>
                  <a:pt x="430614" y="901521"/>
                </a:cubicBezTo>
                <a:cubicBezTo>
                  <a:pt x="435477" y="884502"/>
                  <a:pt x="439199" y="867177"/>
                  <a:pt x="443492" y="850005"/>
                </a:cubicBezTo>
                <a:cubicBezTo>
                  <a:pt x="446661" y="789792"/>
                  <a:pt x="457453" y="537272"/>
                  <a:pt x="469250" y="450760"/>
                </a:cubicBezTo>
                <a:cubicBezTo>
                  <a:pt x="478019" y="386454"/>
                  <a:pt x="492662" y="331356"/>
                  <a:pt x="507887" y="270456"/>
                </a:cubicBezTo>
                <a:cubicBezTo>
                  <a:pt x="524084" y="-4891"/>
                  <a:pt x="459428" y="100739"/>
                  <a:pt x="559402" y="25757"/>
                </a:cubicBezTo>
                <a:cubicBezTo>
                  <a:pt x="564259" y="22114"/>
                  <a:pt x="567988" y="17171"/>
                  <a:pt x="572281" y="12878"/>
                </a:cubicBezTo>
                <a:lnTo>
                  <a:pt x="1849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sz="4400" dirty="0" smtClean="0"/>
              <a:t>Transformation 7</a:t>
            </a:r>
            <a:endParaRPr lang="en-GB" sz="4400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096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5175"/>
            <a:ext cx="10382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0"/>
            <a:ext cx="10382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598613" y="3413125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66800" y="3184525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600200" y="9401175"/>
            <a:ext cx="1219200" cy="3714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1905000" y="9172575"/>
            <a:ext cx="1219200" cy="3714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38"/>
          <p:cNvSpPr>
            <a:spLocks noChangeArrowheads="1"/>
          </p:cNvSpPr>
          <p:nvPr/>
        </p:nvSpPr>
        <p:spPr bwMode="auto">
          <a:xfrm>
            <a:off x="30064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7" name="Rectangle 58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8" name="Rectangle 6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9" name="Rectangle 61"/>
          <p:cNvSpPr>
            <a:spLocks noChangeArrowheads="1"/>
          </p:cNvSpPr>
          <p:nvPr/>
        </p:nvSpPr>
        <p:spPr bwMode="auto">
          <a:xfrm>
            <a:off x="0" y="665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0" name="Rectangle 62"/>
          <p:cNvSpPr>
            <a:spLocks noChangeArrowheads="1"/>
          </p:cNvSpPr>
          <p:nvPr/>
        </p:nvSpPr>
        <p:spPr bwMode="auto">
          <a:xfrm>
            <a:off x="0" y="7429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63"/>
          <p:cNvSpPr>
            <a:spLocks noChangeArrowheads="1"/>
          </p:cNvSpPr>
          <p:nvPr/>
        </p:nvSpPr>
        <p:spPr bwMode="auto">
          <a:xfrm>
            <a:off x="0" y="7429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0" y="774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2393333" y="4865577"/>
            <a:ext cx="4353415" cy="1944075"/>
            <a:chOff x="-3680315" y="4762746"/>
            <a:chExt cx="4353415" cy="1944075"/>
          </a:xfrm>
        </p:grpSpPr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-996100" y="6206577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-2876302" y="6120853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-3362156" y="5949718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-3680315" y="5474294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Text Box 29"/>
            <p:cNvSpPr txBox="1">
              <a:spLocks noChangeArrowheads="1"/>
            </p:cNvSpPr>
            <p:nvPr/>
          </p:nvSpPr>
          <p:spPr bwMode="auto">
            <a:xfrm>
              <a:off x="-3535328" y="476274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Text Box 36"/>
            <p:cNvSpPr txBox="1">
              <a:spLocks noChangeArrowheads="1"/>
            </p:cNvSpPr>
            <p:nvPr/>
          </p:nvSpPr>
          <p:spPr bwMode="auto">
            <a:xfrm>
              <a:off x="-544264" y="6120854"/>
              <a:ext cx="533400" cy="4016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Text Box 34"/>
            <p:cNvSpPr txBox="1">
              <a:spLocks noChangeArrowheads="1"/>
            </p:cNvSpPr>
            <p:nvPr/>
          </p:nvSpPr>
          <p:spPr bwMode="auto">
            <a:xfrm>
              <a:off x="-241300" y="58225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35"/>
            <p:cNvSpPr txBox="1">
              <a:spLocks noChangeArrowheads="1"/>
            </p:cNvSpPr>
            <p:nvPr/>
          </p:nvSpPr>
          <p:spPr bwMode="auto">
            <a:xfrm>
              <a:off x="-12700" y="54796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37"/>
            <p:cNvSpPr txBox="1">
              <a:spLocks noChangeArrowheads="1"/>
            </p:cNvSpPr>
            <p:nvPr/>
          </p:nvSpPr>
          <p:spPr bwMode="auto">
            <a:xfrm>
              <a:off x="139700" y="51367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-1827112" y="6305183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73" name="Group 2072"/>
          <p:cNvGrpSpPr/>
          <p:nvPr/>
        </p:nvGrpSpPr>
        <p:grpSpPr>
          <a:xfrm>
            <a:off x="1518555" y="974895"/>
            <a:ext cx="6795925" cy="2966867"/>
            <a:chOff x="1600200" y="836613"/>
            <a:chExt cx="6795925" cy="2966867"/>
          </a:xfrm>
        </p:grpSpPr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5413679" y="3432005"/>
              <a:ext cx="1219200" cy="3714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WORRY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69" name="Group 2068"/>
            <p:cNvGrpSpPr/>
            <p:nvPr/>
          </p:nvGrpSpPr>
          <p:grpSpPr>
            <a:xfrm>
              <a:off x="1600200" y="836613"/>
              <a:ext cx="6795925" cy="2747962"/>
              <a:chOff x="4292795" y="2418217"/>
              <a:chExt cx="6795925" cy="2747962"/>
            </a:xfrm>
          </p:grpSpPr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4400745" y="4037466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FEAR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4292795" y="3192916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ANGER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4673795" y="2621416"/>
                <a:ext cx="13716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REJECTION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24"/>
              <p:cNvSpPr txBox="1">
                <a:spLocks noChangeArrowheads="1"/>
              </p:cNvSpPr>
              <p:nvPr/>
            </p:nvSpPr>
            <p:spPr bwMode="auto">
              <a:xfrm>
                <a:off x="8849542" y="2886530"/>
                <a:ext cx="1600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DEPRESSION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8162154" y="2418217"/>
                <a:ext cx="15240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ADDICTION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8802720" y="4539878"/>
                <a:ext cx="22860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LOW ESTEEM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8870179" y="4062866"/>
                <a:ext cx="1600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INSECURITY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4818258" y="4794704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ANXIETY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8992417" y="3429455"/>
                <a:ext cx="14478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SICKNESS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74" name="Group 2073"/>
          <p:cNvGrpSpPr/>
          <p:nvPr/>
        </p:nvGrpSpPr>
        <p:grpSpPr>
          <a:xfrm>
            <a:off x="2668700" y="1244283"/>
            <a:ext cx="3814046" cy="2346780"/>
            <a:chOff x="2668700" y="1244283"/>
            <a:chExt cx="3814046" cy="2346780"/>
          </a:xfrm>
        </p:grpSpPr>
        <p:sp>
          <p:nvSpPr>
            <p:cNvPr id="4" name="Oval 12"/>
            <p:cNvSpPr>
              <a:spLocks noChangeArrowheads="1"/>
            </p:cNvSpPr>
            <p:nvPr/>
          </p:nvSpPr>
          <p:spPr bwMode="auto">
            <a:xfrm>
              <a:off x="5983451" y="2938462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3278300" y="3345000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668700" y="2544900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710465" y="193008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5211687" y="124428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auto">
            <a:xfrm>
              <a:off x="5837177" y="1547159"/>
              <a:ext cx="258762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223983" y="2421869"/>
              <a:ext cx="258763" cy="2460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3263218" y="1424129"/>
              <a:ext cx="258763" cy="2460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6028480" y="1998037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5341068" y="329009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50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GB" sz="4400" dirty="0" err="1" smtClean="0"/>
              <a:t>Heb</a:t>
            </a:r>
            <a:r>
              <a:rPr lang="en-GB" sz="4400" dirty="0"/>
              <a:t> 12:15 See to it that no one comes short of the grace of God; that no </a:t>
            </a:r>
            <a:r>
              <a:rPr lang="en-GB" sz="4400" dirty="0">
                <a:solidFill>
                  <a:srgbClr val="FFFF00"/>
                </a:solidFill>
              </a:rPr>
              <a:t>root of bitterness</a:t>
            </a:r>
            <a:r>
              <a:rPr lang="en-GB" sz="4400" dirty="0"/>
              <a:t> springing up causes trouble, and by it many be defiled</a:t>
            </a:r>
            <a:r>
              <a:rPr lang="en-GB" sz="4400" dirty="0" smtClean="0"/>
              <a:t>;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Soil </a:t>
            </a:r>
            <a:r>
              <a:rPr lang="en-GB" sz="4400" dirty="0"/>
              <a:t>of insecurity</a:t>
            </a:r>
            <a:endParaRPr lang="en-GB" sz="4400" dirty="0" smtClean="0"/>
          </a:p>
          <a:p>
            <a:pPr>
              <a:spcBef>
                <a:spcPts val="1200"/>
              </a:spcBef>
            </a:pPr>
            <a:r>
              <a:rPr lang="en-GB" sz="4400" dirty="0" smtClean="0"/>
              <a:t>Seeds of offense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 of bitterness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Fruit of resentment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931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Soil 	heart insecure lack of love, 				acceptance, affirmation, 				approval, encouragement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Seeds 	offenses things said or done</a:t>
            </a:r>
            <a:br>
              <a:rPr lang="en-GB" sz="4400" dirty="0" smtClean="0"/>
            </a:br>
            <a:r>
              <a:rPr lang="en-GB" sz="4400" dirty="0" smtClean="0"/>
              <a:t>		or not said or done, sin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	Things you think or feel 					responses, emotions, attitudes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Fruit	Things you say or do behaviour</a:t>
            </a:r>
          </a:p>
        </p:txBody>
      </p:sp>
    </p:spTree>
    <p:extLst>
      <p:ext uri="{BB962C8B-B14F-4D97-AF65-F5344CB8AC3E}">
        <p14:creationId xmlns:p14="http://schemas.microsoft.com/office/powerpoint/2010/main" val="18765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3068960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3566" y="3763754"/>
            <a:ext cx="2896266" cy="8893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Heart 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Soil of Insecurity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567" y="5589240"/>
            <a:ext cx="8872930" cy="10801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Resulting from lack of: love, acceptance, affirmation, appreciation, affection, encouragement – identity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3471463"/>
            <a:ext cx="2896266" cy="4446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Heart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146481"/>
            <a:ext cx="2592288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66124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Resulting from: what others said or didn’t say; what others did or didn’t do - sin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83968" y="3928056"/>
            <a:ext cx="792088" cy="5090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rved Right Arrow 6"/>
          <p:cNvSpPr/>
          <p:nvPr/>
        </p:nvSpPr>
        <p:spPr>
          <a:xfrm>
            <a:off x="3419872" y="1988840"/>
            <a:ext cx="864096" cy="1939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807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5053" y="3832849"/>
            <a:ext cx="1800201" cy="4464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Emotions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7" grpId="0" animBg="1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en-GB" sz="40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2 Cor 3:</a:t>
            </a:r>
            <a:r>
              <a:rPr lang="en-GB" sz="4000" baseline="300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18</a:t>
            </a:r>
            <a:r>
              <a:rPr lang="en-GB" sz="4000" b="1" baseline="30000" dirty="0">
                <a:effectLst/>
              </a:rPr>
              <a:t> </a:t>
            </a:r>
            <a:r>
              <a:rPr lang="en-GB" sz="40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.. are </a:t>
            </a:r>
            <a:r>
              <a:rPr lang="en-GB" sz="40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being </a:t>
            </a: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transformed</a:t>
            </a:r>
            <a:r>
              <a:rPr lang="en-GB" sz="40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into the same image from </a:t>
            </a:r>
            <a: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one degree of glory </a:t>
            </a: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to </a:t>
            </a:r>
            <a: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another</a:t>
            </a:r>
          </a:p>
          <a:p>
            <a:r>
              <a:rPr lang="en-GB" sz="40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Process of change to display glory – the manifest presence of God on earth as it is in heaven</a:t>
            </a:r>
          </a:p>
          <a:p>
            <a:r>
              <a:rPr lang="en-GB" sz="40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We can choose to embrace, pursue the process of change or maturity</a:t>
            </a:r>
          </a:p>
          <a:p>
            <a:r>
              <a:rPr lang="en-GB" sz="40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Can’t stay babies, toddlers or infants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463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5607" y="3212976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7504" y="4146480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104" y="5716934"/>
            <a:ext cx="8848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Resulting from your responses: what you think; what you feel – attitudes, emotions - Anger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807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2860244" y="3554914"/>
            <a:ext cx="4400904" cy="216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738751" y="3389394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516214" y="3384987"/>
            <a:ext cx="2448272" cy="8309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Roots of Bitterness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0" y="4996854"/>
            <a:ext cx="2160241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Sub-conscious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Mind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0493" y="4383896"/>
            <a:ext cx="2160241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Will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0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3642" y="6237312"/>
            <a:ext cx="900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Resulting from your behaviour: what you say; what you do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716" y="2291251"/>
            <a:ext cx="1800201" cy="4464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Choices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806" y="2792651"/>
            <a:ext cx="1800201" cy="722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Reason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Filters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326" y="101228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Rejection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804248" y="282166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Protection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16415" y="1104621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others first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2115716"/>
            <a:ext cx="2448091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Accommodating Compliant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3579" y="561454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Anger Hurt Pain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9585" y="285438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Rejection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Filters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4" grpId="0"/>
      <p:bldP spid="15" grpId="0"/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791" y="148683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Injustice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32240" y="392825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Self-pity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54868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Depression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2168" y="475874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Self -hatred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12168" y="5514873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low Self-worth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2168" y="1579165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victim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4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3643" y="99554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Lack, Poverty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Deprivation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56905" y="439399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Independence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88224" y="66315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Self-sufficiency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8675" y="156797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stinginess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580526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hopelessness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7432" y="256490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failure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021" y="102516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False Accusations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Pride I’m right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Self-righteousness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3534" y="62068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generational offence or sin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55622" y="5026567"/>
            <a:ext cx="2052736" cy="1311325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1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Iniquity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Passed to 4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generation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2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Record of Generational Sin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88224" y="1377052"/>
            <a:ext cx="2420134" cy="111584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2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generational behaviour patterns &amp; Sin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4" grpId="1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04"/>
          <a:stretch/>
        </p:blipFill>
        <p:spPr bwMode="auto">
          <a:xfrm>
            <a:off x="2500701" y="3858538"/>
            <a:ext cx="4231539" cy="233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43" y="2115716"/>
            <a:ext cx="2448272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Forgive &amp; Release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5911" y="5442066"/>
            <a:ext cx="2448272" cy="392415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Repent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36704" y="2461965"/>
            <a:ext cx="2448272" cy="392415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Renounce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643" y="5968560"/>
            <a:ext cx="2448272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Revelation True Identity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643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Heart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Soil of </a:t>
            </a:r>
            <a:r>
              <a:rPr lang="en-GB" sz="2400" b="1" dirty="0">
                <a:solidFill>
                  <a:srgbClr val="FF0000"/>
                </a:solidFill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ecurity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29414" y="3869200"/>
            <a:ext cx="396044" cy="2545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026" name="Picture 2" descr="https://encrypted-tbn2.gstatic.com/images?q=tbn:ANd9GcRUSXMX1xQdZ1Jf3H7Ij6eTednfrTtEGF57i1HVcftGzzjdXoBq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2786"/>
            <a:ext cx="4032448" cy="375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731252" y="40466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Fruit of Righteousness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4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98" name="Line 46"/>
          <p:cNvSpPr>
            <a:spLocks noChangeShapeType="1"/>
          </p:cNvSpPr>
          <p:nvPr/>
        </p:nvSpPr>
        <p:spPr bwMode="auto">
          <a:xfrm>
            <a:off x="5852319" y="5230019"/>
            <a:ext cx="437356" cy="386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54" name="AutoShape 2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Event - Reactions</a:t>
            </a:r>
          </a:p>
        </p:txBody>
      </p:sp>
      <p:sp>
        <p:nvSpPr>
          <p:cNvPr id="1047555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Confrontation</a:t>
            </a:r>
          </a:p>
        </p:txBody>
      </p:sp>
      <p:sp>
        <p:nvSpPr>
          <p:cNvPr id="1047556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Mind is Replaying</a:t>
            </a:r>
          </a:p>
        </p:txBody>
      </p:sp>
      <p:sp>
        <p:nvSpPr>
          <p:cNvPr id="1047557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Criticised</a:t>
            </a:r>
          </a:p>
        </p:txBody>
      </p:sp>
      <p:sp>
        <p:nvSpPr>
          <p:cNvPr id="1047558" name="AutoShape 6"/>
          <p:cNvSpPr>
            <a:spLocks noChangeArrowheads="1"/>
          </p:cNvSpPr>
          <p:nvPr/>
        </p:nvSpPr>
        <p:spPr bwMode="auto">
          <a:xfrm>
            <a:off x="93663" y="981075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Angry</a:t>
            </a:r>
          </a:p>
        </p:txBody>
      </p:sp>
      <p:sp>
        <p:nvSpPr>
          <p:cNvPr id="1047559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Injustice</a:t>
            </a:r>
          </a:p>
        </p:txBody>
      </p:sp>
      <p:sp>
        <p:nvSpPr>
          <p:cNvPr id="1047560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Rejected</a:t>
            </a:r>
          </a:p>
        </p:txBody>
      </p:sp>
      <p:sp>
        <p:nvSpPr>
          <p:cNvPr id="1047561" name="AutoShape 9"/>
          <p:cNvSpPr>
            <a:spLocks noChangeArrowheads="1"/>
          </p:cNvSpPr>
          <p:nvPr/>
        </p:nvSpPr>
        <p:spPr bwMode="auto">
          <a:xfrm>
            <a:off x="939800" y="981075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Defensive</a:t>
            </a:r>
          </a:p>
        </p:txBody>
      </p:sp>
      <p:sp>
        <p:nvSpPr>
          <p:cNvPr id="1047562" name="AutoShape 10"/>
          <p:cNvSpPr>
            <a:spLocks noChangeArrowheads="1"/>
          </p:cNvSpPr>
          <p:nvPr/>
        </p:nvSpPr>
        <p:spPr bwMode="auto">
          <a:xfrm>
            <a:off x="2292350" y="981075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Aggressive</a:t>
            </a:r>
          </a:p>
        </p:txBody>
      </p:sp>
      <p:sp>
        <p:nvSpPr>
          <p:cNvPr id="1047563" name="AutoShape 11"/>
          <p:cNvSpPr>
            <a:spLocks noChangeArrowheads="1"/>
          </p:cNvSpPr>
          <p:nvPr/>
        </p:nvSpPr>
        <p:spPr bwMode="auto">
          <a:xfrm>
            <a:off x="3611563" y="981075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Passive</a:t>
            </a:r>
          </a:p>
        </p:txBody>
      </p:sp>
      <p:sp>
        <p:nvSpPr>
          <p:cNvPr id="1047567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cxnSp>
        <p:nvCxnSpPr>
          <p:cNvPr id="1047571" name="AutoShape 19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7570" name="AutoShape 18"/>
          <p:cNvCxnSpPr>
            <a:cxnSpLocks noChangeShapeType="1"/>
          </p:cNvCxnSpPr>
          <p:nvPr/>
        </p:nvCxnSpPr>
        <p:spPr bwMode="auto">
          <a:xfrm rot="-5400000">
            <a:off x="6875463" y="1198563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7572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73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1047576" name="AutoShape 24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Patterns of Thinking &amp; Behaviour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Truth of Motives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Mind, Heart &amp; Will of God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Revelation about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Reactions or Actions</a:t>
            </a:r>
          </a:p>
        </p:txBody>
      </p:sp>
      <p:sp>
        <p:nvSpPr>
          <p:cNvPr id="1047577" name="AutoShape 25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Not my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Issue</a:t>
            </a:r>
          </a:p>
        </p:txBody>
      </p:sp>
      <p:sp>
        <p:nvSpPr>
          <p:cNvPr id="1047578" name="AutoShape 26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Pray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Intercede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Confront 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 love?</a:t>
            </a:r>
          </a:p>
        </p:txBody>
      </p:sp>
      <p:sp>
        <p:nvSpPr>
          <p:cNvPr id="1047579" name="AutoShape 27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My issue Own it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Deal with it</a:t>
            </a:r>
          </a:p>
        </p:txBody>
      </p:sp>
      <p:sp>
        <p:nvSpPr>
          <p:cNvPr id="1047580" name="AutoShape 28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Weakness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 Sin or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Character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Repent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Renounce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Find Word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Meditate</a:t>
            </a:r>
          </a:p>
        </p:txBody>
      </p:sp>
      <p:sp>
        <p:nvSpPr>
          <p:cNvPr id="1047583" name="Line 31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84" name="AutoShape 32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Insecure</a:t>
            </a:r>
          </a:p>
        </p:txBody>
      </p:sp>
      <p:sp>
        <p:nvSpPr>
          <p:cNvPr id="1047585" name="AutoShape 33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Intimidated</a:t>
            </a:r>
          </a:p>
        </p:txBody>
      </p:sp>
      <p:sp>
        <p:nvSpPr>
          <p:cNvPr id="1047586" name="AutoShape 34"/>
          <p:cNvSpPr>
            <a:spLocks noChangeArrowheads="1"/>
          </p:cNvSpPr>
          <p:nvPr/>
        </p:nvSpPr>
        <p:spPr bwMode="auto">
          <a:xfrm>
            <a:off x="3732212" y="4499769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47587" name="AutoShape 35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DNA Nature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Generational?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1047588" name="Line 36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89" name="Line 37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0" name="Line 38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1" name="Line 39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2" name="Line 40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4" name="Line 42"/>
          <p:cNvSpPr>
            <a:spLocks noChangeShapeType="1"/>
          </p:cNvSpPr>
          <p:nvPr/>
        </p:nvSpPr>
        <p:spPr bwMode="auto">
          <a:xfrm>
            <a:off x="2844800" y="4972134"/>
            <a:ext cx="863600" cy="14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7" name="AutoShape 45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Nurture Upbringing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Trauma Experiences</a:t>
            </a:r>
            <a:br>
              <a:rPr lang="en-GB" sz="1400" dirty="0">
                <a:solidFill>
                  <a:srgbClr val="000000"/>
                </a:solidFill>
              </a:rPr>
            </a:b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047599" name="Line 47"/>
          <p:cNvSpPr>
            <a:spLocks noChangeShapeType="1"/>
          </p:cNvSpPr>
          <p:nvPr/>
        </p:nvSpPr>
        <p:spPr bwMode="auto">
          <a:xfrm>
            <a:off x="5845175" y="4813748"/>
            <a:ext cx="1609726" cy="7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grpSp>
        <p:nvGrpSpPr>
          <p:cNvPr id="1047615" name="Group 63"/>
          <p:cNvGrpSpPr>
            <a:grpSpLocks/>
          </p:cNvGrpSpPr>
          <p:nvPr/>
        </p:nvGrpSpPr>
        <p:grpSpPr bwMode="auto">
          <a:xfrm>
            <a:off x="5532438" y="890588"/>
            <a:ext cx="2495550" cy="1081087"/>
            <a:chOff x="3485" y="561"/>
            <a:chExt cx="1572" cy="681"/>
          </a:xfrm>
        </p:grpSpPr>
        <p:sp>
          <p:nvSpPr>
            <p:cNvPr id="34871" name="Line 52"/>
            <p:cNvSpPr>
              <a:spLocks noChangeShapeType="1"/>
            </p:cNvSpPr>
            <p:nvPr/>
          </p:nvSpPr>
          <p:spPr bwMode="auto">
            <a:xfrm flipH="1">
              <a:off x="4392" y="1004"/>
              <a:ext cx="241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grpSp>
          <p:nvGrpSpPr>
            <p:cNvPr id="34872" name="Group 62"/>
            <p:cNvGrpSpPr>
              <a:grpSpLocks/>
            </p:cNvGrpSpPr>
            <p:nvPr/>
          </p:nvGrpSpPr>
          <p:grpSpPr bwMode="auto">
            <a:xfrm>
              <a:off x="3485" y="561"/>
              <a:ext cx="1572" cy="681"/>
              <a:chOff x="3485" y="561"/>
              <a:chExt cx="1572" cy="681"/>
            </a:xfrm>
          </p:grpSpPr>
          <p:sp>
            <p:nvSpPr>
              <p:cNvPr id="34873" name="AutoShape 12"/>
              <p:cNvSpPr>
                <a:spLocks noChangeArrowheads="1"/>
              </p:cNvSpPr>
              <p:nvPr/>
            </p:nvSpPr>
            <p:spPr bwMode="auto">
              <a:xfrm>
                <a:off x="4392" y="867"/>
                <a:ext cx="665" cy="137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>
                    <a:solidFill>
                      <a:srgbClr val="000000"/>
                    </a:solidFill>
                  </a:rPr>
                  <a:t>Reason</a:t>
                </a:r>
              </a:p>
            </p:txBody>
          </p:sp>
          <p:grpSp>
            <p:nvGrpSpPr>
              <p:cNvPr id="34874" name="Group 57"/>
              <p:cNvGrpSpPr>
                <a:grpSpLocks/>
              </p:cNvGrpSpPr>
              <p:nvPr/>
            </p:nvGrpSpPr>
            <p:grpSpPr bwMode="auto">
              <a:xfrm>
                <a:off x="3485" y="561"/>
                <a:ext cx="1330" cy="681"/>
                <a:chOff x="3485" y="561"/>
                <a:chExt cx="1330" cy="681"/>
              </a:xfrm>
            </p:grpSpPr>
            <p:sp>
              <p:nvSpPr>
                <p:cNvPr id="34875" name="AutoShape 13"/>
                <p:cNvSpPr>
                  <a:spLocks noChangeArrowheads="1"/>
                </p:cNvSpPr>
                <p:nvPr/>
              </p:nvSpPr>
              <p:spPr bwMode="auto">
                <a:xfrm>
                  <a:off x="3485" y="867"/>
                  <a:ext cx="666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Emotions</a:t>
                  </a:r>
                </a:p>
              </p:txBody>
            </p:sp>
            <p:sp>
              <p:nvSpPr>
                <p:cNvPr id="34876" name="AutoShape 14"/>
                <p:cNvSpPr>
                  <a:spLocks noChangeArrowheads="1"/>
                </p:cNvSpPr>
                <p:nvPr/>
              </p:nvSpPr>
              <p:spPr bwMode="auto">
                <a:xfrm>
                  <a:off x="3667" y="663"/>
                  <a:ext cx="1029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Imagination</a:t>
                  </a:r>
                </a:p>
              </p:txBody>
            </p:sp>
            <p:sp>
              <p:nvSpPr>
                <p:cNvPr id="34877" name="AutoShape 16"/>
                <p:cNvSpPr>
                  <a:spLocks noChangeArrowheads="1"/>
                </p:cNvSpPr>
                <p:nvPr/>
              </p:nvSpPr>
              <p:spPr bwMode="auto">
                <a:xfrm>
                  <a:off x="3908" y="1106"/>
                  <a:ext cx="907" cy="136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Repetition</a:t>
                  </a:r>
                </a:p>
              </p:txBody>
            </p:sp>
            <p:sp>
              <p:nvSpPr>
                <p:cNvPr id="34878" name="Line 49"/>
                <p:cNvSpPr>
                  <a:spLocks noChangeShapeType="1"/>
                </p:cNvSpPr>
                <p:nvPr/>
              </p:nvSpPr>
              <p:spPr bwMode="auto">
                <a:xfrm>
                  <a:off x="4151" y="561"/>
                  <a:ext cx="0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79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848" y="800"/>
                  <a:ext cx="12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80" name="Line 51"/>
                <p:cNvSpPr>
                  <a:spLocks noChangeShapeType="1"/>
                </p:cNvSpPr>
                <p:nvPr/>
              </p:nvSpPr>
              <p:spPr bwMode="auto">
                <a:xfrm>
                  <a:off x="4573" y="800"/>
                  <a:ext cx="6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81" name="Line 53"/>
                <p:cNvSpPr>
                  <a:spLocks noChangeShapeType="1"/>
                </p:cNvSpPr>
                <p:nvPr/>
              </p:nvSpPr>
              <p:spPr bwMode="auto">
                <a:xfrm>
                  <a:off x="3908" y="1004"/>
                  <a:ext cx="243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</p:grpSp>
        </p:grpSp>
      </p:grpSp>
      <p:sp>
        <p:nvSpPr>
          <p:cNvPr id="1047607" name="AutoShape 55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Renewed Mind &amp; Restored Soul</a:t>
            </a:r>
          </a:p>
        </p:txBody>
      </p:sp>
      <p:sp>
        <p:nvSpPr>
          <p:cNvPr id="1047608" name="AutoShape 56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Sin</a:t>
            </a:r>
          </a:p>
        </p:txBody>
      </p:sp>
      <p:cxnSp>
        <p:nvCxnSpPr>
          <p:cNvPr id="1047574" name="AutoShape 22"/>
          <p:cNvCxnSpPr>
            <a:cxnSpLocks noChangeShapeType="1"/>
            <a:stCxn id="1047572" idx="1"/>
            <a:endCxn id="1047573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7611" name="AutoShape 59"/>
          <p:cNvSpPr>
            <a:spLocks noChangeArrowheads="1"/>
          </p:cNvSpPr>
          <p:nvPr/>
        </p:nvSpPr>
        <p:spPr bwMode="auto">
          <a:xfrm>
            <a:off x="5435600" y="2492375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1047612" name="Text Box 60"/>
          <p:cNvSpPr txBox="1">
            <a:spLocks noChangeArrowheads="1"/>
          </p:cNvSpPr>
          <p:nvPr/>
        </p:nvSpPr>
        <p:spPr bwMode="auto">
          <a:xfrm>
            <a:off x="6011863" y="2565400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Heart</a:t>
            </a:r>
            <a:br>
              <a:rPr lang="en-GB" sz="1400" b="1">
                <a:solidFill>
                  <a:srgbClr val="000000"/>
                </a:solidFill>
                <a:latin typeface="Arial" charset="0"/>
              </a:rPr>
            </a:br>
            <a:r>
              <a:rPr lang="en-GB" sz="1400" b="1">
                <a:solidFill>
                  <a:srgbClr val="000000"/>
                </a:solidFill>
                <a:latin typeface="Arial" charset="0"/>
              </a:rPr>
              <a:t>  Sub-Conscious</a:t>
            </a: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7575" name="Line 23"/>
          <p:cNvSpPr>
            <a:spLocks noChangeShapeType="1"/>
          </p:cNvSpPr>
          <p:nvPr/>
        </p:nvSpPr>
        <p:spPr bwMode="auto">
          <a:xfrm>
            <a:off x="6948488" y="198913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17" name="Text Box 65"/>
          <p:cNvSpPr txBox="1">
            <a:spLocks noChangeArrowheads="1"/>
          </p:cNvSpPr>
          <p:nvPr/>
        </p:nvSpPr>
        <p:spPr bwMode="auto">
          <a:xfrm>
            <a:off x="6011863" y="2924175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GB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/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endParaRPr lang="en-GB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/>
            </a:r>
            <a:br>
              <a:rPr lang="en-GB">
                <a:solidFill>
                  <a:srgbClr val="FF0000"/>
                </a:solidFill>
                <a:latin typeface="Arial" charset="0"/>
              </a:rPr>
            </a:br>
            <a:r>
              <a:rPr lang="en-GB">
                <a:solidFill>
                  <a:srgbClr val="FF0000"/>
                </a:solidFill>
                <a:latin typeface="Arial" charset="0"/>
              </a:rPr>
              <a:t>Stones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7618" name="AutoShape 66"/>
          <p:cNvSpPr>
            <a:spLocks noChangeArrowheads="1"/>
          </p:cNvSpPr>
          <p:nvPr/>
        </p:nvSpPr>
        <p:spPr bwMode="auto">
          <a:xfrm>
            <a:off x="1692275" y="1268413"/>
            <a:ext cx="960438" cy="190500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Loving</a:t>
            </a:r>
          </a:p>
        </p:txBody>
      </p:sp>
      <p:sp>
        <p:nvSpPr>
          <p:cNvPr id="1047619" name="AutoShape 67"/>
          <p:cNvSpPr>
            <a:spLocks noChangeArrowheads="1"/>
          </p:cNvSpPr>
          <p:nvPr/>
        </p:nvSpPr>
        <p:spPr bwMode="auto">
          <a:xfrm>
            <a:off x="3585727" y="5805488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Courts</a:t>
            </a:r>
          </a:p>
        </p:txBody>
      </p:sp>
      <p:sp>
        <p:nvSpPr>
          <p:cNvPr id="1047620" name="Line 68"/>
          <p:cNvSpPr>
            <a:spLocks noChangeShapeType="1"/>
          </p:cNvSpPr>
          <p:nvPr/>
        </p:nvSpPr>
        <p:spPr bwMode="auto">
          <a:xfrm>
            <a:off x="2844800" y="5805488"/>
            <a:ext cx="740927" cy="2293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23" name="Line 71"/>
          <p:cNvSpPr>
            <a:spLocks noChangeShapeType="1"/>
          </p:cNvSpPr>
          <p:nvPr/>
        </p:nvSpPr>
        <p:spPr bwMode="auto">
          <a:xfrm flipH="1">
            <a:off x="7524750" y="33337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34" name="Text Box 82"/>
          <p:cNvSpPr txBox="1">
            <a:spLocks noChangeArrowheads="1"/>
          </p:cNvSpPr>
          <p:nvPr/>
        </p:nvSpPr>
        <p:spPr bwMode="auto">
          <a:xfrm>
            <a:off x="6443663" y="3213100"/>
            <a:ext cx="11890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9A00"/>
                </a:solidFill>
                <a:latin typeface="Arial" charset="0"/>
              </a:rPr>
              <a:t>Memories</a:t>
            </a:r>
            <a:br>
              <a:rPr lang="en-GB">
                <a:solidFill>
                  <a:srgbClr val="009A00"/>
                </a:solidFill>
                <a:latin typeface="Arial" charset="0"/>
              </a:rPr>
            </a:br>
            <a:r>
              <a:rPr lang="en-GB">
                <a:solidFill>
                  <a:srgbClr val="009A00"/>
                </a:solidFill>
                <a:latin typeface="Arial" charset="0"/>
              </a:rPr>
              <a:t>Motives</a:t>
            </a:r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 flipH="1">
            <a:off x="4379118" y="5957888"/>
            <a:ext cx="796131" cy="769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 flipH="1">
            <a:off x="3988156" y="5472907"/>
            <a:ext cx="402433" cy="33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98" grpId="0" animBg="1"/>
      <p:bldP spid="1047554" grpId="0" animBg="1"/>
      <p:bldP spid="1047555" grpId="0" animBg="1"/>
      <p:bldP spid="1047556" grpId="0" animBg="1"/>
      <p:bldP spid="1047557" grpId="0" animBg="1"/>
      <p:bldP spid="1047558" grpId="0" animBg="1"/>
      <p:bldP spid="1047559" grpId="0" animBg="1"/>
      <p:bldP spid="1047560" grpId="0" animBg="1"/>
      <p:bldP spid="1047561" grpId="0" animBg="1"/>
      <p:bldP spid="1047562" grpId="0" animBg="1"/>
      <p:bldP spid="1047563" grpId="0" animBg="1"/>
      <p:bldP spid="1047567" grpId="0" animBg="1"/>
      <p:bldP spid="1047572" grpId="0" animBg="1"/>
      <p:bldP spid="1047573" grpId="0" animBg="1"/>
      <p:bldP spid="1047576" grpId="0" animBg="1"/>
      <p:bldP spid="1047577" grpId="0" animBg="1"/>
      <p:bldP spid="1047578" grpId="0" animBg="1"/>
      <p:bldP spid="1047579" grpId="0" animBg="1"/>
      <p:bldP spid="1047580" grpId="0" animBg="1"/>
      <p:bldP spid="1047583" grpId="0" animBg="1"/>
      <p:bldP spid="1047584" grpId="0" animBg="1"/>
      <p:bldP spid="1047585" grpId="0" animBg="1"/>
      <p:bldP spid="1047586" grpId="0" animBg="1"/>
      <p:bldP spid="1047587" grpId="0" animBg="1"/>
      <p:bldP spid="1047588" grpId="0" animBg="1"/>
      <p:bldP spid="1047589" grpId="0" animBg="1"/>
      <p:bldP spid="1047590" grpId="0" animBg="1"/>
      <p:bldP spid="1047591" grpId="0" animBg="1"/>
      <p:bldP spid="1047592" grpId="0" animBg="1"/>
      <p:bldP spid="1047594" grpId="0" animBg="1"/>
      <p:bldP spid="1047597" grpId="0" animBg="1"/>
      <p:bldP spid="1047599" grpId="0" animBg="1"/>
      <p:bldP spid="1047607" grpId="0" animBg="1"/>
      <p:bldP spid="1047608" grpId="0" animBg="1"/>
      <p:bldP spid="1047611" grpId="0" build="allAtOnce" animBg="1"/>
      <p:bldP spid="1047575" grpId="0" animBg="1"/>
      <p:bldP spid="1047618" grpId="0" animBg="1"/>
      <p:bldP spid="1047619" grpId="0" animBg="1"/>
      <p:bldP spid="1047620" grpId="0" animBg="1"/>
      <p:bldP spid="1047623" grpId="0" animBg="1"/>
      <p:bldP spid="1047634" grpId="0"/>
      <p:bldP spid="68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44512"/>
            <a:ext cx="3143426" cy="3113488"/>
          </a:xfrm>
        </p:spPr>
      </p:pic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" t="5565" r="2383" b="5790"/>
          <a:stretch/>
        </p:blipFill>
        <p:spPr>
          <a:xfrm>
            <a:off x="4572000" y="3860566"/>
            <a:ext cx="4176464" cy="2975539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/>
        </p:nvSpPr>
        <p:spPr>
          <a:xfrm>
            <a:off x="107504" y="764704"/>
            <a:ext cx="892899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3"/>
              </a:buClr>
              <a:buSzPct val="120000"/>
              <a:buFont typeface="Arial" pitchFamily="34" charset="0"/>
              <a:buChar char="•"/>
            </a:pPr>
            <a:r>
              <a:rPr lang="en-GB" sz="37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Transformation = </a:t>
            </a:r>
            <a:r>
              <a:rPr lang="en-GB" sz="37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Metamorphosis </a:t>
            </a:r>
          </a:p>
          <a:p>
            <a:pPr marL="571500" indent="-571500">
              <a:buClr>
                <a:schemeClr val="accent3"/>
              </a:buClr>
              <a:buSzPct val="120000"/>
              <a:buFont typeface="Arial" pitchFamily="34" charset="0"/>
              <a:buChar char="•"/>
            </a:pPr>
            <a:r>
              <a:rPr lang="en-GB" sz="37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</a:t>
            </a:r>
            <a:r>
              <a:rPr lang="en-GB" sz="37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complete change of form</a:t>
            </a:r>
          </a:p>
          <a:p>
            <a:pPr marL="571500" indent="-571500">
              <a:buClr>
                <a:schemeClr val="accent3"/>
              </a:buClr>
              <a:buSzPct val="120000"/>
              <a:buFont typeface="Arial" pitchFamily="34" charset="0"/>
              <a:buChar char="•"/>
            </a:pPr>
            <a:r>
              <a:rPr lang="en-GB" sz="37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Body Soul Spirit to Spirit Soul Body</a:t>
            </a:r>
          </a:p>
          <a:p>
            <a:pPr marL="571500" indent="-571500">
              <a:buClr>
                <a:schemeClr val="accent3"/>
              </a:buClr>
              <a:buSzPct val="120000"/>
              <a:buFont typeface="Arial" pitchFamily="34" charset="0"/>
              <a:buChar char="•"/>
            </a:pPr>
            <a:r>
              <a:rPr lang="en-GB" sz="37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Human being – spirit being – living being – godlike being</a:t>
            </a:r>
            <a:endParaRPr lang="en-GB" sz="37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7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69" name="Line 53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308100" y="4873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Event Reactions</a:t>
            </a: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FFFFFF"/>
                </a:solidFill>
              </a:rPr>
              <a:t>Confrontation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Mind is Replaying</a:t>
            </a:r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Criticised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93663" y="908050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Angry</a:t>
            </a: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Injustice</a:t>
            </a:r>
          </a:p>
        </p:txBody>
      </p:sp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Rejected</a:t>
            </a:r>
          </a:p>
        </p:txBody>
      </p: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939800" y="908050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Defensive</a:t>
            </a:r>
          </a:p>
        </p:txBody>
      </p:sp>
      <p:sp>
        <p:nvSpPr>
          <p:cNvPr id="35851" name="AutoShape 10"/>
          <p:cNvSpPr>
            <a:spLocks noChangeArrowheads="1"/>
          </p:cNvSpPr>
          <p:nvPr/>
        </p:nvSpPr>
        <p:spPr bwMode="auto">
          <a:xfrm>
            <a:off x="2292350" y="908050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Aggressive</a:t>
            </a:r>
          </a:p>
        </p:txBody>
      </p:sp>
      <p:sp>
        <p:nvSpPr>
          <p:cNvPr id="35852" name="AutoShape 11"/>
          <p:cNvSpPr>
            <a:spLocks noChangeArrowheads="1"/>
          </p:cNvSpPr>
          <p:nvPr/>
        </p:nvSpPr>
        <p:spPr bwMode="auto">
          <a:xfrm>
            <a:off x="3611563" y="908050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Passive</a:t>
            </a:r>
          </a:p>
        </p:txBody>
      </p:sp>
      <p:sp>
        <p:nvSpPr>
          <p:cNvPr id="35853" name="AutoShape 12"/>
          <p:cNvSpPr>
            <a:spLocks noChangeArrowheads="1"/>
          </p:cNvSpPr>
          <p:nvPr/>
        </p:nvSpPr>
        <p:spPr bwMode="auto">
          <a:xfrm>
            <a:off x="6972300" y="1376363"/>
            <a:ext cx="1055688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Reason</a:t>
            </a:r>
          </a:p>
        </p:txBody>
      </p:sp>
      <p:sp>
        <p:nvSpPr>
          <p:cNvPr id="35854" name="AutoShape 13"/>
          <p:cNvSpPr>
            <a:spLocks noChangeArrowheads="1"/>
          </p:cNvSpPr>
          <p:nvPr/>
        </p:nvSpPr>
        <p:spPr bwMode="auto">
          <a:xfrm>
            <a:off x="5532438" y="1376363"/>
            <a:ext cx="1057275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Emotions</a:t>
            </a:r>
          </a:p>
        </p:txBody>
      </p:sp>
      <p:sp>
        <p:nvSpPr>
          <p:cNvPr id="35855" name="AutoShape 14"/>
          <p:cNvSpPr>
            <a:spLocks noChangeArrowheads="1"/>
          </p:cNvSpPr>
          <p:nvPr/>
        </p:nvSpPr>
        <p:spPr bwMode="auto">
          <a:xfrm>
            <a:off x="5821363" y="1052513"/>
            <a:ext cx="1633537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Imagination</a:t>
            </a:r>
          </a:p>
        </p:txBody>
      </p:sp>
      <p:sp>
        <p:nvSpPr>
          <p:cNvPr id="35856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sp>
        <p:nvSpPr>
          <p:cNvPr id="35857" name="AutoShape 16"/>
          <p:cNvSpPr>
            <a:spLocks noChangeArrowheads="1"/>
          </p:cNvSpPr>
          <p:nvPr/>
        </p:nvSpPr>
        <p:spPr bwMode="auto">
          <a:xfrm>
            <a:off x="6203950" y="1755775"/>
            <a:ext cx="1439863" cy="215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Repetition</a:t>
            </a:r>
          </a:p>
        </p:txBody>
      </p:sp>
      <p:cxnSp>
        <p:nvCxnSpPr>
          <p:cNvPr id="35858" name="AutoShape 17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9" name="AutoShape 18"/>
          <p:cNvSpPr>
            <a:spLocks noChangeArrowheads="1"/>
          </p:cNvSpPr>
          <p:nvPr/>
        </p:nvSpPr>
        <p:spPr bwMode="auto">
          <a:xfrm>
            <a:off x="5435600" y="2511425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Heart</a:t>
            </a:r>
            <a:br>
              <a:rPr lang="en-GB" sz="1400" b="1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  Sub-conscious</a:t>
            </a:r>
            <a:endParaRPr lang="en-GB" b="1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600">
                <a:solidFill>
                  <a:srgbClr val="FF0000"/>
                </a:solidFill>
              </a:rPr>
              <a:t>Hard</a:t>
            </a:r>
            <a:r>
              <a:rPr lang="en-GB" sz="1600">
                <a:solidFill>
                  <a:srgbClr val="000000"/>
                </a:solidFill>
              </a:rPr>
              <a:t>          </a:t>
            </a:r>
            <a:r>
              <a:rPr lang="en-GB" sz="1600">
                <a:solidFill>
                  <a:srgbClr val="FF0000"/>
                </a:solidFill>
              </a:rPr>
              <a:t>Weeds</a:t>
            </a: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9900"/>
                </a:solidFill>
              </a:rPr>
              <a:t>Memories</a:t>
            </a:r>
            <a:br>
              <a:rPr lang="en-GB" sz="1600">
                <a:solidFill>
                  <a:srgbClr val="009900"/>
                </a:solidFill>
              </a:rPr>
            </a:br>
            <a:r>
              <a:rPr lang="en-GB" sz="1600">
                <a:solidFill>
                  <a:srgbClr val="009900"/>
                </a:solidFill>
              </a:rPr>
              <a:t>Motives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0000"/>
                </a:solidFill>
              </a:rPr>
              <a:t>Stones</a:t>
            </a:r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35860" name="AutoShape 19"/>
          <p:cNvCxnSpPr>
            <a:cxnSpLocks noChangeShapeType="1"/>
            <a:stCxn id="35859" idx="0"/>
            <a:endCxn id="35856" idx="2"/>
          </p:cNvCxnSpPr>
          <p:nvPr/>
        </p:nvCxnSpPr>
        <p:spPr bwMode="auto">
          <a:xfrm rot="-5400000">
            <a:off x="6907213" y="1233488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1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62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35863" name="Line 22"/>
          <p:cNvSpPr>
            <a:spLocks noChangeShapeType="1"/>
          </p:cNvSpPr>
          <p:nvPr/>
        </p:nvSpPr>
        <p:spPr bwMode="auto">
          <a:xfrm>
            <a:off x="6972300" y="197008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64" name="AutoShape 23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Patterns of Thinking &amp; Behaviour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Truth of Motives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Mind, Heart &amp; Will of God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Revelation about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Reactions or Actions</a:t>
            </a:r>
          </a:p>
        </p:txBody>
      </p:sp>
      <p:sp>
        <p:nvSpPr>
          <p:cNvPr id="1058840" name="AutoShape 24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Godly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Righteous</a:t>
            </a:r>
          </a:p>
        </p:txBody>
      </p:sp>
      <p:sp>
        <p:nvSpPr>
          <p:cNvPr id="1058841" name="AutoShape 25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Display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 to world 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 love?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Speak truth</a:t>
            </a:r>
          </a:p>
        </p:txBody>
      </p:sp>
      <p:sp>
        <p:nvSpPr>
          <p:cNvPr id="1058842" name="AutoShape 26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Ungodly, Own it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Deal with it</a:t>
            </a:r>
          </a:p>
        </p:txBody>
      </p:sp>
      <p:sp>
        <p:nvSpPr>
          <p:cNvPr id="1058843" name="AutoShape 27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Weakness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 Sin or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Character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Repent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Renounce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Find Word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Meditate</a:t>
            </a:r>
          </a:p>
        </p:txBody>
      </p:sp>
      <p:sp>
        <p:nvSpPr>
          <p:cNvPr id="35871" name="Line 30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72" name="AutoShape 31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Insecure</a:t>
            </a:r>
          </a:p>
        </p:txBody>
      </p:sp>
      <p:sp>
        <p:nvSpPr>
          <p:cNvPr id="35873" name="AutoShape 32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Intimidated</a:t>
            </a:r>
          </a:p>
        </p:txBody>
      </p:sp>
      <p:sp>
        <p:nvSpPr>
          <p:cNvPr id="1058849" name="AutoShape 33"/>
          <p:cNvSpPr>
            <a:spLocks noChangeArrowheads="1"/>
          </p:cNvSpPr>
          <p:nvPr/>
        </p:nvSpPr>
        <p:spPr bwMode="auto">
          <a:xfrm>
            <a:off x="3654823" y="4591497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58850" name="AutoShape 34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DNA Nature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Generational?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35876" name="Line 35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2" name="Line 36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3" name="Line 37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4" name="Line 38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5" name="Line 39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7" name="Line 41"/>
          <p:cNvSpPr>
            <a:spLocks noChangeShapeType="1"/>
          </p:cNvSpPr>
          <p:nvPr/>
        </p:nvSpPr>
        <p:spPr bwMode="auto">
          <a:xfrm flipH="1">
            <a:off x="3751419" y="5564635"/>
            <a:ext cx="291943" cy="286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8" name="Line 42"/>
          <p:cNvSpPr>
            <a:spLocks noChangeShapeType="1"/>
          </p:cNvSpPr>
          <p:nvPr/>
        </p:nvSpPr>
        <p:spPr bwMode="auto">
          <a:xfrm>
            <a:off x="2844800" y="5076031"/>
            <a:ext cx="810023" cy="2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9" name="AutoShape 43"/>
          <p:cNvSpPr>
            <a:spLocks noChangeArrowheads="1"/>
          </p:cNvSpPr>
          <p:nvPr/>
        </p:nvSpPr>
        <p:spPr bwMode="auto">
          <a:xfrm>
            <a:off x="4090988" y="1844675"/>
            <a:ext cx="1417637" cy="9366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Mindsets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Behaviours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Mechanisms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Emotions</a:t>
            </a:r>
          </a:p>
        </p:txBody>
      </p:sp>
      <p:sp>
        <p:nvSpPr>
          <p:cNvPr id="1058860" name="AutoShape 44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Nurture Upbringing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Trauma Experiences</a:t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058861" name="Line 45"/>
          <p:cNvSpPr>
            <a:spLocks noChangeShapeType="1"/>
          </p:cNvSpPr>
          <p:nvPr/>
        </p:nvSpPr>
        <p:spPr bwMode="auto">
          <a:xfrm>
            <a:off x="5766199" y="5251450"/>
            <a:ext cx="630632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62" name="Line 46"/>
          <p:cNvSpPr>
            <a:spLocks noChangeShapeType="1"/>
          </p:cNvSpPr>
          <p:nvPr/>
        </p:nvSpPr>
        <p:spPr bwMode="auto">
          <a:xfrm>
            <a:off x="5766199" y="4986338"/>
            <a:ext cx="2118914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63" name="Line 47"/>
          <p:cNvSpPr>
            <a:spLocks noChangeShapeType="1"/>
          </p:cNvSpPr>
          <p:nvPr/>
        </p:nvSpPr>
        <p:spPr bwMode="auto">
          <a:xfrm flipH="1">
            <a:off x="3995738" y="2187575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89" name="Line 48"/>
          <p:cNvSpPr>
            <a:spLocks noChangeShapeType="1"/>
          </p:cNvSpPr>
          <p:nvPr/>
        </p:nvSpPr>
        <p:spPr bwMode="auto">
          <a:xfrm>
            <a:off x="6589713" y="890588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0" name="Line 49"/>
          <p:cNvSpPr>
            <a:spLocks noChangeShapeType="1"/>
          </p:cNvSpPr>
          <p:nvPr/>
        </p:nvSpPr>
        <p:spPr bwMode="auto">
          <a:xfrm flipH="1">
            <a:off x="6108700" y="1270000"/>
            <a:ext cx="19050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1" name="Line 50"/>
          <p:cNvSpPr>
            <a:spLocks noChangeShapeType="1"/>
          </p:cNvSpPr>
          <p:nvPr/>
        </p:nvSpPr>
        <p:spPr bwMode="auto">
          <a:xfrm>
            <a:off x="7259638" y="1270000"/>
            <a:ext cx="952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2" name="Line 51"/>
          <p:cNvSpPr>
            <a:spLocks noChangeShapeType="1"/>
          </p:cNvSpPr>
          <p:nvPr/>
        </p:nvSpPr>
        <p:spPr bwMode="auto">
          <a:xfrm flipH="1">
            <a:off x="6972300" y="1593850"/>
            <a:ext cx="38258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3" name="Line 52"/>
          <p:cNvSpPr>
            <a:spLocks noChangeShapeType="1"/>
          </p:cNvSpPr>
          <p:nvPr/>
        </p:nvSpPr>
        <p:spPr bwMode="auto">
          <a:xfrm>
            <a:off x="6203950" y="1593850"/>
            <a:ext cx="385763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70" name="AutoShape 54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Renewed Mind &amp; Restored Soul</a:t>
            </a:r>
          </a:p>
        </p:txBody>
      </p:sp>
      <p:sp>
        <p:nvSpPr>
          <p:cNvPr id="35895" name="AutoShape 55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Sin</a:t>
            </a:r>
          </a:p>
        </p:txBody>
      </p:sp>
      <p:cxnSp>
        <p:nvCxnSpPr>
          <p:cNvPr id="35896" name="AutoShape 56"/>
          <p:cNvCxnSpPr>
            <a:cxnSpLocks noChangeShapeType="1"/>
            <a:stCxn id="35861" idx="1"/>
            <a:endCxn id="35862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73" name="AutoShape 57"/>
          <p:cNvSpPr>
            <a:spLocks noChangeArrowheads="1"/>
          </p:cNvSpPr>
          <p:nvPr/>
        </p:nvSpPr>
        <p:spPr bwMode="auto">
          <a:xfrm>
            <a:off x="3467894" y="5859463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Courts</a:t>
            </a:r>
          </a:p>
        </p:txBody>
      </p:sp>
      <p:sp>
        <p:nvSpPr>
          <p:cNvPr id="1058874" name="Line 58"/>
          <p:cNvSpPr>
            <a:spLocks noChangeShapeType="1"/>
          </p:cNvSpPr>
          <p:nvPr/>
        </p:nvSpPr>
        <p:spPr bwMode="auto">
          <a:xfrm>
            <a:off x="2844801" y="5832475"/>
            <a:ext cx="623094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75" name="Line 59"/>
          <p:cNvSpPr>
            <a:spLocks noChangeShapeType="1"/>
          </p:cNvSpPr>
          <p:nvPr/>
        </p:nvSpPr>
        <p:spPr bwMode="auto">
          <a:xfrm flipV="1">
            <a:off x="4272757" y="5899944"/>
            <a:ext cx="911223" cy="1754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901" name="AutoShape 61"/>
          <p:cNvSpPr>
            <a:spLocks noChangeArrowheads="1"/>
          </p:cNvSpPr>
          <p:nvPr/>
        </p:nvSpPr>
        <p:spPr bwMode="auto">
          <a:xfrm>
            <a:off x="1692275" y="1196975"/>
            <a:ext cx="9604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Loving</a:t>
            </a:r>
          </a:p>
        </p:txBody>
      </p:sp>
    </p:spTree>
    <p:extLst>
      <p:ext uri="{BB962C8B-B14F-4D97-AF65-F5344CB8AC3E}">
        <p14:creationId xmlns:p14="http://schemas.microsoft.com/office/powerpoint/2010/main" val="24913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69" grpId="0" animBg="1"/>
      <p:bldP spid="1058840" grpId="0" animBg="1"/>
      <p:bldP spid="1058841" grpId="0" animBg="1"/>
      <p:bldP spid="1058842" grpId="0" animBg="1"/>
      <p:bldP spid="1058843" grpId="0" animBg="1"/>
      <p:bldP spid="1058849" grpId="0" animBg="1"/>
      <p:bldP spid="1058850" grpId="0" animBg="1"/>
      <p:bldP spid="1058852" grpId="0" animBg="1"/>
      <p:bldP spid="1058853" grpId="0" animBg="1"/>
      <p:bldP spid="1058854" grpId="0" animBg="1"/>
      <p:bldP spid="1058855" grpId="0" animBg="1"/>
      <p:bldP spid="1058857" grpId="0" animBg="1"/>
      <p:bldP spid="1058858" grpId="0" animBg="1"/>
      <p:bldP spid="1058859" grpId="0" animBg="1"/>
      <p:bldP spid="1058860" grpId="0" animBg="1"/>
      <p:bldP spid="1058861" grpId="0" animBg="1"/>
      <p:bldP spid="1058862" grpId="0" animBg="1"/>
      <p:bldP spid="1058863" grpId="1" animBg="1"/>
      <p:bldP spid="1058870" grpId="0" animBg="1"/>
      <p:bldP spid="1058873" grpId="0" animBg="1"/>
      <p:bldP spid="1058874" grpId="0" animBg="1"/>
      <p:bldP spid="10588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4427538" y="494188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22" name="Line 86"/>
          <p:cNvSpPr>
            <a:spLocks noChangeShapeType="1"/>
          </p:cNvSpPr>
          <p:nvPr/>
        </p:nvSpPr>
        <p:spPr bwMode="auto">
          <a:xfrm flipH="1">
            <a:off x="3203575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02" name="AutoShape 66"/>
          <p:cNvSpPr>
            <a:spLocks noChangeArrowheads="1"/>
          </p:cNvSpPr>
          <p:nvPr/>
        </p:nvSpPr>
        <p:spPr bwMode="auto">
          <a:xfrm>
            <a:off x="468313" y="5373688"/>
            <a:ext cx="1727200" cy="620712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DNA Nature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Generational?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1064004" name="AutoShape 68"/>
          <p:cNvSpPr>
            <a:spLocks noChangeArrowheads="1"/>
          </p:cNvSpPr>
          <p:nvPr/>
        </p:nvSpPr>
        <p:spPr bwMode="auto">
          <a:xfrm>
            <a:off x="2484438" y="5373688"/>
            <a:ext cx="1727200" cy="1295400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Nurture Upbringing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Rejection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Insecurity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Anxiety Worry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Value Worth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Fear failure</a:t>
            </a:r>
          </a:p>
        </p:txBody>
      </p:sp>
      <p:sp>
        <p:nvSpPr>
          <p:cNvPr id="1063999" name="AutoShape 63"/>
          <p:cNvSpPr>
            <a:spLocks noChangeArrowheads="1"/>
          </p:cNvSpPr>
          <p:nvPr/>
        </p:nvSpPr>
        <p:spPr bwMode="auto">
          <a:xfrm>
            <a:off x="4046538" y="476250"/>
            <a:ext cx="1249362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cxnSp>
        <p:nvCxnSpPr>
          <p:cNvPr id="1064000" name="AutoShape 64"/>
          <p:cNvCxnSpPr>
            <a:cxnSpLocks noChangeShapeType="1"/>
            <a:endCxn id="1063999" idx="2"/>
          </p:cNvCxnSpPr>
          <p:nvPr/>
        </p:nvCxnSpPr>
        <p:spPr bwMode="auto">
          <a:xfrm rot="-5400000">
            <a:off x="3488531" y="1434307"/>
            <a:ext cx="1020763" cy="1346200"/>
          </a:xfrm>
          <a:prstGeom prst="curved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4001" name="AutoShape 65"/>
          <p:cNvSpPr>
            <a:spLocks noChangeArrowheads="1"/>
          </p:cNvSpPr>
          <p:nvPr/>
        </p:nvSpPr>
        <p:spPr bwMode="auto">
          <a:xfrm>
            <a:off x="2339975" y="4221163"/>
            <a:ext cx="2111375" cy="973137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64003" name="AutoShape 67"/>
          <p:cNvSpPr>
            <a:spLocks noChangeArrowheads="1"/>
          </p:cNvSpPr>
          <p:nvPr/>
        </p:nvSpPr>
        <p:spPr bwMode="auto">
          <a:xfrm>
            <a:off x="250825" y="1773238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Mindsets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Behaviours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Mechanisms</a:t>
            </a:r>
          </a:p>
        </p:txBody>
      </p:sp>
      <p:sp>
        <p:nvSpPr>
          <p:cNvPr id="36874" name="Line 69"/>
          <p:cNvSpPr>
            <a:spLocks noChangeShapeType="1"/>
          </p:cNvSpPr>
          <p:nvPr/>
        </p:nvSpPr>
        <p:spPr bwMode="auto">
          <a:xfrm flipH="1" flipV="1">
            <a:off x="1042988" y="2565400"/>
            <a:ext cx="842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6875" name="AutoShape 70"/>
          <p:cNvSpPr>
            <a:spLocks noChangeArrowheads="1"/>
          </p:cNvSpPr>
          <p:nvPr/>
        </p:nvSpPr>
        <p:spPr bwMode="auto">
          <a:xfrm>
            <a:off x="1812925" y="2452688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36876" name="Text Box 71"/>
          <p:cNvSpPr txBox="1">
            <a:spLocks noChangeArrowheads="1"/>
          </p:cNvSpPr>
          <p:nvPr/>
        </p:nvSpPr>
        <p:spPr bwMode="auto">
          <a:xfrm>
            <a:off x="2389188" y="2525713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Heart</a:t>
            </a:r>
            <a:br>
              <a:rPr lang="en-GB" sz="1400" b="1">
                <a:solidFill>
                  <a:srgbClr val="000000"/>
                </a:solidFill>
                <a:latin typeface="Arial" charset="0"/>
              </a:rPr>
            </a:br>
            <a:r>
              <a:rPr lang="en-GB" sz="1400" b="1">
                <a:solidFill>
                  <a:srgbClr val="000000"/>
                </a:solidFill>
                <a:latin typeface="Arial" charset="0"/>
              </a:rPr>
              <a:t>  Sub-Conscious</a:t>
            </a: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2389188" y="2884488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GB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/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endParaRPr lang="en-GB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99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Stones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009" name="Line 73"/>
          <p:cNvSpPr>
            <a:spLocks noChangeShapeType="1"/>
          </p:cNvSpPr>
          <p:nvPr/>
        </p:nvSpPr>
        <p:spPr bwMode="auto">
          <a:xfrm flipH="1">
            <a:off x="1908175" y="4941888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11" name="AutoShape 75"/>
          <p:cNvSpPr>
            <a:spLocks noChangeArrowheads="1"/>
          </p:cNvSpPr>
          <p:nvPr/>
        </p:nvSpPr>
        <p:spPr bwMode="auto">
          <a:xfrm>
            <a:off x="6588125" y="5492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1064012" name="AutoShape 76"/>
          <p:cNvSpPr>
            <a:spLocks noChangeArrowheads="1"/>
          </p:cNvSpPr>
          <p:nvPr/>
        </p:nvSpPr>
        <p:spPr bwMode="auto">
          <a:xfrm>
            <a:off x="6587137" y="147868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Own it</a:t>
            </a:r>
          </a:p>
        </p:txBody>
      </p:sp>
      <p:sp>
        <p:nvSpPr>
          <p:cNvPr id="1064013" name="AutoShape 77"/>
          <p:cNvSpPr>
            <a:spLocks noChangeArrowheads="1"/>
          </p:cNvSpPr>
          <p:nvPr/>
        </p:nvSpPr>
        <p:spPr bwMode="auto">
          <a:xfrm>
            <a:off x="6588125" y="194339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Confess it</a:t>
            </a:r>
          </a:p>
        </p:txBody>
      </p:sp>
      <p:sp>
        <p:nvSpPr>
          <p:cNvPr id="1064014" name="AutoShape 78"/>
          <p:cNvSpPr>
            <a:spLocks noChangeArrowheads="1"/>
          </p:cNvSpPr>
          <p:nvPr/>
        </p:nvSpPr>
        <p:spPr bwMode="auto">
          <a:xfrm>
            <a:off x="6592971" y="2408497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Repent</a:t>
            </a:r>
          </a:p>
        </p:txBody>
      </p:sp>
      <p:sp>
        <p:nvSpPr>
          <p:cNvPr id="1064015" name="AutoShape 79"/>
          <p:cNvSpPr>
            <a:spLocks noChangeArrowheads="1"/>
          </p:cNvSpPr>
          <p:nvPr/>
        </p:nvSpPr>
        <p:spPr bwMode="auto">
          <a:xfrm>
            <a:off x="6592971" y="2836394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Renounce it</a:t>
            </a:r>
          </a:p>
        </p:txBody>
      </p:sp>
      <p:sp>
        <p:nvSpPr>
          <p:cNvPr id="1064016" name="AutoShape 80"/>
          <p:cNvSpPr>
            <a:spLocks noChangeArrowheads="1"/>
          </p:cNvSpPr>
          <p:nvPr/>
        </p:nvSpPr>
        <p:spPr bwMode="auto">
          <a:xfrm>
            <a:off x="6588125" y="380221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Hammer Familiars</a:t>
            </a:r>
          </a:p>
        </p:txBody>
      </p:sp>
      <p:sp>
        <p:nvSpPr>
          <p:cNvPr id="1064017" name="AutoShape 81"/>
          <p:cNvSpPr>
            <a:spLocks noChangeArrowheads="1"/>
          </p:cNvSpPr>
          <p:nvPr/>
        </p:nvSpPr>
        <p:spPr bwMode="auto">
          <a:xfrm>
            <a:off x="6588125" y="333750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Meditate Truth</a:t>
            </a:r>
          </a:p>
        </p:txBody>
      </p:sp>
      <p:sp>
        <p:nvSpPr>
          <p:cNvPr id="1064018" name="AutoShape 82"/>
          <p:cNvSpPr>
            <a:spLocks noChangeArrowheads="1"/>
          </p:cNvSpPr>
          <p:nvPr/>
        </p:nvSpPr>
        <p:spPr bwMode="auto">
          <a:xfrm>
            <a:off x="6588125" y="426691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Positive Confession</a:t>
            </a:r>
          </a:p>
        </p:txBody>
      </p:sp>
      <p:sp>
        <p:nvSpPr>
          <p:cNvPr id="1064019" name="AutoShape 83"/>
          <p:cNvSpPr>
            <a:spLocks noChangeArrowheads="1"/>
          </p:cNvSpPr>
          <p:nvPr/>
        </p:nvSpPr>
        <p:spPr bwMode="auto">
          <a:xfrm>
            <a:off x="6588125" y="473162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Deliverance</a:t>
            </a:r>
          </a:p>
        </p:txBody>
      </p:sp>
      <p:sp>
        <p:nvSpPr>
          <p:cNvPr id="1064020" name="AutoShape 84"/>
          <p:cNvSpPr>
            <a:spLocks noChangeArrowheads="1"/>
          </p:cNvSpPr>
          <p:nvPr/>
        </p:nvSpPr>
        <p:spPr bwMode="auto">
          <a:xfrm>
            <a:off x="4427538" y="5373688"/>
            <a:ext cx="1727200" cy="1150937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Trauma Experiences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Fear Rejection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Abuse Trust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Lust</a:t>
            </a:r>
          </a:p>
        </p:txBody>
      </p:sp>
      <p:sp>
        <p:nvSpPr>
          <p:cNvPr id="1064023" name="AutoShape 87"/>
          <p:cNvSpPr>
            <a:spLocks noChangeArrowheads="1"/>
          </p:cNvSpPr>
          <p:nvPr/>
        </p:nvSpPr>
        <p:spPr bwMode="auto">
          <a:xfrm>
            <a:off x="6588125" y="51963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Healing</a:t>
            </a:r>
          </a:p>
        </p:txBody>
      </p:sp>
      <p:sp>
        <p:nvSpPr>
          <p:cNvPr id="1064024" name="AutoShape 88"/>
          <p:cNvSpPr>
            <a:spLocks noChangeArrowheads="1"/>
          </p:cNvSpPr>
          <p:nvPr/>
        </p:nvSpPr>
        <p:spPr bwMode="auto">
          <a:xfrm>
            <a:off x="6588125" y="56610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Restoration</a:t>
            </a:r>
          </a:p>
        </p:txBody>
      </p:sp>
      <p:sp>
        <p:nvSpPr>
          <p:cNvPr id="1064025" name="Text Box 89"/>
          <p:cNvSpPr txBox="1">
            <a:spLocks noChangeArrowheads="1"/>
          </p:cNvSpPr>
          <p:nvPr/>
        </p:nvSpPr>
        <p:spPr bwMode="auto">
          <a:xfrm>
            <a:off x="2843213" y="3141663"/>
            <a:ext cx="1155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9A00"/>
                </a:solidFill>
                <a:latin typeface="Arial" charset="0"/>
              </a:rPr>
              <a:t>Memories</a:t>
            </a:r>
            <a:br>
              <a:rPr lang="en-GB">
                <a:solidFill>
                  <a:srgbClr val="009A00"/>
                </a:solidFill>
                <a:latin typeface="Arial" charset="0"/>
              </a:rPr>
            </a:br>
            <a:r>
              <a:rPr lang="en-GB">
                <a:solidFill>
                  <a:srgbClr val="009A00"/>
                </a:solidFill>
                <a:latin typeface="Arial" charset="0"/>
              </a:rPr>
              <a:t>Motives</a:t>
            </a:r>
          </a:p>
        </p:txBody>
      </p:sp>
      <p:sp>
        <p:nvSpPr>
          <p:cNvPr id="1064028" name="Text Box 92"/>
          <p:cNvSpPr txBox="1">
            <a:spLocks noChangeArrowheads="1"/>
          </p:cNvSpPr>
          <p:nvPr/>
        </p:nvSpPr>
        <p:spPr bwMode="auto">
          <a:xfrm>
            <a:off x="4787900" y="3573463"/>
            <a:ext cx="1152525" cy="5492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Arial" charset="0"/>
              </a:rPr>
              <a:t>Truth</a:t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</a:rPr>
              <a:t>Spirit led</a:t>
            </a:r>
          </a:p>
        </p:txBody>
      </p:sp>
      <p:sp>
        <p:nvSpPr>
          <p:cNvPr id="1064029" name="Line 93"/>
          <p:cNvSpPr>
            <a:spLocks noChangeShapeType="1"/>
          </p:cNvSpPr>
          <p:nvPr/>
        </p:nvSpPr>
        <p:spPr bwMode="auto">
          <a:xfrm flipH="1" flipV="1">
            <a:off x="3779838" y="3500438"/>
            <a:ext cx="936625" cy="288925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0" name="AutoShape 77"/>
          <p:cNvSpPr>
            <a:spLocks noChangeArrowheads="1"/>
          </p:cNvSpPr>
          <p:nvPr/>
        </p:nvSpPr>
        <p:spPr bwMode="auto">
          <a:xfrm>
            <a:off x="6560392" y="101398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FFFFFF"/>
                </a:solidFill>
              </a:rPr>
              <a:t>Go to Courts</a:t>
            </a:r>
            <a:endParaRPr lang="en-GB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6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6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6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6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40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40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640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640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640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640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010" grpId="0" animBg="1"/>
      <p:bldP spid="1064022" grpId="0" animBg="1"/>
      <p:bldP spid="1064002" grpId="0" animBg="1"/>
      <p:bldP spid="1064002" grpId="1" animBg="1"/>
      <p:bldP spid="1064004" grpId="0" animBg="1"/>
      <p:bldP spid="1064004" grpId="1" animBg="1"/>
      <p:bldP spid="1063999" grpId="0" animBg="1"/>
      <p:bldP spid="1064001" grpId="0" build="allAtOnce" animBg="1"/>
      <p:bldP spid="1064008" grpId="0" build="allAtOnce"/>
      <p:bldP spid="1064009" grpId="0" animBg="1"/>
      <p:bldP spid="1064011" grpId="0" animBg="1"/>
      <p:bldP spid="1064012" grpId="0" animBg="1"/>
      <p:bldP spid="1064013" grpId="0" animBg="1"/>
      <p:bldP spid="1064014" grpId="0" animBg="1"/>
      <p:bldP spid="1064015" grpId="0" animBg="1"/>
      <p:bldP spid="1064016" grpId="0" animBg="1"/>
      <p:bldP spid="1064017" grpId="0" animBg="1"/>
      <p:bldP spid="1064018" grpId="0" animBg="1"/>
      <p:bldP spid="1064020" grpId="0" animBg="1"/>
      <p:bldP spid="1064020" grpId="1" animBg="1"/>
      <p:bldP spid="1064023" grpId="0" animBg="1"/>
      <p:bldP spid="1064024" grpId="0" animBg="1"/>
      <p:bldP spid="1064028" grpId="0" animBg="1"/>
      <p:bldP spid="1064029" grpId="0" animBg="1"/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Father I thank you that You have made a way for me to access your heavenly presence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By faith I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step in through the veil of Jesus through the way of the cross</a:t>
            </a:r>
          </a:p>
          <a:p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present myself to you Jesus my high priest in surrender as a living sacrifice</a:t>
            </a:r>
          </a:p>
          <a:p>
            <a:endParaRPr lang="en-GB" sz="4400" dirty="0" smtClean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submit to the authority of the living word in my life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step through the veil of truth into the Holy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Place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stand in the light of your truth</a:t>
            </a:r>
          </a:p>
          <a:p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ask you to search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me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Reveal my blind self to me, show me the hidden motives of my heart</a:t>
            </a:r>
          </a:p>
        </p:txBody>
      </p:sp>
    </p:spTree>
    <p:extLst>
      <p:ext uri="{BB962C8B-B14F-4D97-AF65-F5344CB8AC3E}">
        <p14:creationId xmlns:p14="http://schemas.microsoft.com/office/powerpoint/2010/main" val="38172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stand in the light of your truth</a:t>
            </a:r>
          </a:p>
          <a:p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the seeds of offense </a:t>
            </a:r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&amp; sin that </a:t>
            </a:r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have taken root in my heart</a:t>
            </a:r>
          </a:p>
          <a:p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commit myself to forgiving &amp; release all offenses in my life &amp; my generational line</a:t>
            </a:r>
          </a:p>
        </p:txBody>
      </p:sp>
    </p:spTree>
    <p:extLst>
      <p:ext uri="{BB962C8B-B14F-4D97-AF65-F5344CB8AC3E}">
        <p14:creationId xmlns:p14="http://schemas.microsoft.com/office/powerpoint/2010/main" val="12280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all roots of bitterness that have grown in my heart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I commit myself to a lifestyle  of repentance against all negative roots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I repent of all negative emotions and attitudes rooted in my heart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201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all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fruits of resentment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that have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developed in my behaviour</a:t>
            </a:r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en-GB" sz="4400" dirty="0"/>
              <a:t>I commit myself to a lifestyle  of </a:t>
            </a:r>
            <a:r>
              <a:rPr lang="en-GB" sz="4400" dirty="0" smtClean="0"/>
              <a:t>renunciation </a:t>
            </a:r>
            <a:r>
              <a:rPr lang="en-GB" sz="4400" dirty="0"/>
              <a:t>against all negative </a:t>
            </a:r>
            <a:r>
              <a:rPr lang="en-GB" sz="4400" dirty="0" smtClean="0"/>
              <a:t>behaviours</a:t>
            </a:r>
            <a:endParaRPr lang="en-GB" sz="4400" dirty="0"/>
          </a:p>
          <a:p>
            <a:pPr>
              <a:spcBef>
                <a:spcPts val="1200"/>
              </a:spcBef>
            </a:pPr>
            <a:r>
              <a:rPr lang="en-GB" sz="4400" dirty="0"/>
              <a:t>I </a:t>
            </a:r>
            <a:r>
              <a:rPr lang="en-GB" sz="4400" dirty="0" smtClean="0"/>
              <a:t>renounce </a:t>
            </a:r>
            <a:r>
              <a:rPr lang="en-GB" sz="4400" dirty="0"/>
              <a:t>all </a:t>
            </a:r>
            <a:r>
              <a:rPr lang="en-GB" sz="4400" dirty="0" smtClean="0"/>
              <a:t>my defence &amp; coping mechanisms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renounce my sin as a way of life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305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Give me revelation of my true identity as a son of God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Give me a heart secure in its identity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Renew my mind to the mind of Christ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Meet all my unmet needs in yourself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Heal all my unhealed hurts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Restore my soul </a:t>
            </a:r>
          </a:p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510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I receive your unconditional love, acceptance, affirmation, approval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stand transparent naked and unafraid before you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hear you say I see you and I love you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receive your value, esteem and worth</a:t>
            </a:r>
          </a:p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118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I choose to live a lifestyle of forgiveness, repentance &amp; renunciation 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step back into this realm to walk in the ways of your kingdom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Manifest your glory through me on earth as it is in heaven so I will fulfil my eternal destiny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764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/>
          </a:bodyPr>
          <a:lstStyle/>
          <a:p>
            <a:pPr marL="360000" indent="-360000"/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Cocoon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, Cloud,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Wilderness</a:t>
            </a:r>
          </a:p>
          <a:p>
            <a:pPr marL="360000" indent="-360000"/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Crucible, Furnace, Fire, </a:t>
            </a:r>
            <a:endParaRPr lang="en-GB" sz="4400" dirty="0" smtClean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  <a:p>
            <a:pPr marL="360000" indent="-360000"/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Altar</a:t>
            </a:r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  <a:p>
            <a:pPr marL="360000" indent="-360000">
              <a:buSzPct val="110000"/>
            </a:pP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Heat often comes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through situations, circumstances &amp;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relationships</a:t>
            </a:r>
          </a:p>
          <a:p>
            <a:pPr marL="360000" indent="-360000">
              <a:buSzPct val="110000"/>
            </a:pP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Sister rough &amp; brother sandpaper</a:t>
            </a:r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  <a:p>
            <a:pPr marL="360000" indent="-360000"/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Things buried or covered up will come to the surface or into the light</a:t>
            </a:r>
          </a:p>
          <a:p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6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208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fontScale="92500" lnSpcReduction="10000"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Rom 12:1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 Therefore I urge you, brethren,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by the mercies of God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, to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present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your bodies a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living and holy sacrifice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, acceptable to God, </a:t>
            </a:r>
            <a:r>
              <a:rPr lang="en-GB" sz="4400" i="1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which is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your spiritual service of worship. </a:t>
            </a:r>
            <a:r>
              <a:rPr lang="en-GB" sz="4400" baseline="300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2 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And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do not be conformed to this world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, but be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transformed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by the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renewing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of your </a:t>
            </a:r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mind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, so that you may prove what the will of God is, that which is good and acceptable and perfect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.</a:t>
            </a:r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747712"/>
          </a:xfrm>
        </p:spPr>
        <p:txBody>
          <a:bodyPr/>
          <a:lstStyle/>
          <a:p>
            <a:pPr>
              <a:defRPr/>
            </a:pPr>
            <a:r>
              <a:rPr lang="en-GB" dirty="0"/>
              <a:t>Transformation 7</a:t>
            </a:r>
            <a:endParaRPr lang="en-GB" dirty="0" smtClean="0"/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4000" dirty="0" smtClean="0"/>
              <a:t>Sacrifice &amp;</a:t>
            </a:r>
            <a:r>
              <a:rPr lang="en-GB" sz="4000" dirty="0"/>
              <a:t> </a:t>
            </a:r>
            <a:r>
              <a:rPr lang="en-GB" sz="4000" dirty="0" smtClean="0"/>
              <a:t>Surrender on the heavenly altars</a:t>
            </a:r>
          </a:p>
          <a:p>
            <a:pPr eaLnBrk="1" hangingPunct="1">
              <a:defRPr/>
            </a:pPr>
            <a:r>
              <a:rPr lang="en-GB" sz="4000" dirty="0" smtClean="0"/>
              <a:t>By faith enter into the heavenly tabernacle in surrender</a:t>
            </a:r>
          </a:p>
          <a:p>
            <a:pPr>
              <a:defRPr/>
            </a:pPr>
            <a:r>
              <a:rPr lang="en-GB" sz="4000" dirty="0" smtClean="0"/>
              <a:t>Jesus is our High Priest - who prepares us as a sacrifice</a:t>
            </a:r>
          </a:p>
          <a:p>
            <a:pPr eaLnBrk="1" hangingPunct="1">
              <a:defRPr/>
            </a:pPr>
            <a:r>
              <a:rPr lang="en-GB" sz="4000" dirty="0" err="1" smtClean="0"/>
              <a:t>Heb</a:t>
            </a:r>
            <a:r>
              <a:rPr lang="en-GB" sz="4000" dirty="0" smtClean="0"/>
              <a:t> 10:19 Therefore, brethren, since we have confidence to enter the holy place by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7322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03000"/>
            <a:ext cx="6336704" cy="60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4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747712"/>
          </a:xfrm>
        </p:spPr>
        <p:txBody>
          <a:bodyPr/>
          <a:lstStyle/>
          <a:p>
            <a:pPr>
              <a:defRPr/>
            </a:pPr>
            <a:r>
              <a:rPr lang="en-GB" dirty="0"/>
              <a:t>Transformation </a:t>
            </a:r>
            <a:r>
              <a:rPr lang="en-GB" dirty="0" smtClean="0"/>
              <a:t>7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1"/>
            <a:ext cx="9144000" cy="594928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Sacrificial lamb was prepared by the high priest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Ex 29:16 And you shall kill the ram  17 And you shall cut the ram in pieces and wash its entrails and legs and put them with its pieces and its head,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Slit its throat (dead) drained blood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Skinned it</a:t>
            </a:r>
          </a:p>
          <a:p>
            <a:pPr>
              <a:lnSpc>
                <a:spcPct val="90000"/>
              </a:lnSpc>
              <a:defRPr/>
            </a:pPr>
            <a:r>
              <a:rPr lang="en-GB" sz="3400" dirty="0" smtClean="0"/>
              <a:t>Split it open washed </a:t>
            </a:r>
            <a:r>
              <a:rPr lang="en-GB" sz="3400" dirty="0"/>
              <a:t>it’s inner organs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Split open backbone </a:t>
            </a:r>
            <a:r>
              <a:rPr lang="en-GB" sz="3400" smtClean="0"/>
              <a:t>to reveal </a:t>
            </a:r>
            <a:r>
              <a:rPr lang="en-GB" sz="3400" dirty="0" smtClean="0"/>
              <a:t>the marrow</a:t>
            </a:r>
          </a:p>
          <a:p>
            <a:pPr>
              <a:lnSpc>
                <a:spcPct val="90000"/>
              </a:lnSpc>
              <a:defRPr/>
            </a:pPr>
            <a:r>
              <a:rPr lang="en-GB" sz="3400" dirty="0" smtClean="0"/>
              <a:t>Chopped </a:t>
            </a:r>
            <a:r>
              <a:rPr lang="en-GB" sz="3400" dirty="0"/>
              <a:t>off its head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400" dirty="0" smtClean="0"/>
              <a:t>Cut off its legs</a:t>
            </a:r>
          </a:p>
        </p:txBody>
      </p:sp>
    </p:spTree>
    <p:extLst>
      <p:ext uri="{BB962C8B-B14F-4D97-AF65-F5344CB8AC3E}">
        <p14:creationId xmlns:p14="http://schemas.microsoft.com/office/powerpoint/2010/main" val="30047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 lnSpcReduction="10000"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Altars are where we yield to God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Brazen altar in the court through the </a:t>
            </a:r>
            <a:r>
              <a:rPr lang="en-GB" sz="44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way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 of the cross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Altar of incense in the Holy Place through the veil of </a:t>
            </a:r>
            <a:r>
              <a:rPr lang="en-GB" sz="44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truth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Protocols of entry as living sacrifices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Denied self – lose our life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Presented ourselves for skinning</a:t>
            </a:r>
          </a:p>
        </p:txBody>
      </p:sp>
    </p:spTree>
    <p:extLst>
      <p:ext uri="{BB962C8B-B14F-4D97-AF65-F5344CB8AC3E}">
        <p14:creationId xmlns:p14="http://schemas.microsoft.com/office/powerpoint/2010/main" val="14272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eavenly pathway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100601</TotalTime>
  <Words>1317</Words>
  <Application>Microsoft Office PowerPoint</Application>
  <PresentationFormat>On-screen Show (4:3)</PresentationFormat>
  <Paragraphs>361</Paragraphs>
  <Slides>40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Flow</vt:lpstr>
      <vt:lpstr>Default Design</vt:lpstr>
      <vt:lpstr>Heavenly pathways</vt:lpstr>
      <vt:lpstr>1_Flow</vt:lpstr>
      <vt:lpstr>1_Default Design</vt:lpstr>
      <vt:lpstr>PowerPoint Presentation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PowerPoint Presentation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342</cp:revision>
  <dcterms:created xsi:type="dcterms:W3CDTF">2012-02-16T11:07:42Z</dcterms:created>
  <dcterms:modified xsi:type="dcterms:W3CDTF">2013-08-25T21:25:27Z</dcterms:modified>
</cp:coreProperties>
</file>