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1" r:id="rId2"/>
  </p:sldMasterIdLst>
  <p:notesMasterIdLst>
    <p:notesMasterId r:id="rId36"/>
  </p:notesMasterIdLst>
  <p:sldIdLst>
    <p:sldId id="564" r:id="rId3"/>
    <p:sldId id="544" r:id="rId4"/>
    <p:sldId id="552" r:id="rId5"/>
    <p:sldId id="578" r:id="rId6"/>
    <p:sldId id="556" r:id="rId7"/>
    <p:sldId id="554" r:id="rId8"/>
    <p:sldId id="553" r:id="rId9"/>
    <p:sldId id="580" r:id="rId10"/>
    <p:sldId id="565" r:id="rId11"/>
    <p:sldId id="566" r:id="rId12"/>
    <p:sldId id="567" r:id="rId13"/>
    <p:sldId id="569" r:id="rId14"/>
    <p:sldId id="568" r:id="rId15"/>
    <p:sldId id="571" r:id="rId16"/>
    <p:sldId id="572" r:id="rId17"/>
    <p:sldId id="573" r:id="rId18"/>
    <p:sldId id="581" r:id="rId19"/>
    <p:sldId id="570" r:id="rId20"/>
    <p:sldId id="592" r:id="rId21"/>
    <p:sldId id="549" r:id="rId22"/>
    <p:sldId id="550" r:id="rId23"/>
    <p:sldId id="593" r:id="rId24"/>
    <p:sldId id="594" r:id="rId25"/>
    <p:sldId id="595" r:id="rId26"/>
    <p:sldId id="584" r:id="rId27"/>
    <p:sldId id="585" r:id="rId28"/>
    <p:sldId id="586" r:id="rId29"/>
    <p:sldId id="575" r:id="rId30"/>
    <p:sldId id="590" r:id="rId31"/>
    <p:sldId id="587" r:id="rId32"/>
    <p:sldId id="588" r:id="rId33"/>
    <p:sldId id="589" r:id="rId34"/>
    <p:sldId id="59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5B1"/>
    <a:srgbClr val="696969"/>
    <a:srgbClr val="757575"/>
    <a:srgbClr val="949494"/>
    <a:srgbClr val="0C5A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74" d="100"/>
          <a:sy n="74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B8D99-27C8-4019-9521-CCCA8C4852D2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284F4-1915-402E-AF08-05F104AB9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48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F40A2B-B0C9-4616-A48F-94852B0B8EB3}" type="slidenum">
              <a:rPr lang="en-GB"/>
              <a:pPr/>
              <a:t>2</a:t>
            </a:fld>
            <a:endParaRPr lang="en-GB"/>
          </a:p>
        </p:txBody>
      </p:sp>
      <p:sp>
        <p:nvSpPr>
          <p:cNvPr id="105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29000"/>
          </a:xfrm>
          <a:ln/>
        </p:spPr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284F4-1915-402E-AF08-05F104AB985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310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fld id="{2FC9BC12-B4BA-4BC8-ACC2-7A1D30627F1A}" type="slidenum">
              <a:rPr lang="en-GB">
                <a:solidFill>
                  <a:prstClr val="black"/>
                </a:solidFill>
                <a:latin typeface="Calibri" pitchFamily="34" charset="0"/>
              </a:rPr>
              <a:pPr/>
              <a:t>19</a:t>
            </a:fld>
            <a:endParaRPr lang="en-GB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fld id="{9A24ECFB-F556-4B9E-93E3-B6F4135DDBAC}" type="slidenum">
              <a:rPr lang="en-GB">
                <a:solidFill>
                  <a:prstClr val="black"/>
                </a:solidFill>
                <a:latin typeface="Calibri" pitchFamily="34" charset="0"/>
              </a:rPr>
              <a:pPr/>
              <a:t>20</a:t>
            </a:fld>
            <a:endParaRPr lang="en-GB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fld id="{1F6292BA-A8BF-48BC-88D4-F01536178DF4}" type="slidenum">
              <a:rPr lang="en-GB">
                <a:solidFill>
                  <a:prstClr val="black"/>
                </a:solidFill>
                <a:latin typeface="Calibri" pitchFamily="34" charset="0"/>
              </a:rPr>
              <a:pPr/>
              <a:t>21</a:t>
            </a:fld>
            <a:endParaRPr lang="en-GB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FBAE41-52E5-401D-BCBC-77C4BDF33915}" type="slidenum">
              <a:rPr lang="en-GB"/>
              <a:pPr/>
              <a:t>22</a:t>
            </a:fld>
            <a:endParaRPr lang="en-GB"/>
          </a:p>
        </p:txBody>
      </p:sp>
      <p:sp>
        <p:nvSpPr>
          <p:cNvPr id="10618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106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38B077-9773-4C88-8747-45D39FDD2B6A}" type="slidenum">
              <a:rPr lang="en-GB"/>
              <a:pPr/>
              <a:t>23</a:t>
            </a:fld>
            <a:endParaRPr lang="en-GB"/>
          </a:p>
        </p:txBody>
      </p:sp>
      <p:sp>
        <p:nvSpPr>
          <p:cNvPr id="10629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F20957-6E5F-4181-8701-A7DCC82A2725}" type="slidenum">
              <a:rPr lang="en-GB"/>
              <a:pPr/>
              <a:t>24</a:t>
            </a:fld>
            <a:endParaRPr lang="en-GB"/>
          </a:p>
        </p:txBody>
      </p:sp>
      <p:sp>
        <p:nvSpPr>
          <p:cNvPr id="10649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424936" cy="108012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3835324-C109-453D-B2C7-B6A6894274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374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7229435-56CB-43BB-BC87-586233B48D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233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3EB6209-19CD-4935-9375-F60CD9DAF9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708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0816B9E-6F7D-4E34-A74E-951A711190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9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AE01803-1795-4797-87D4-C747A50E98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449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40F6A5F-BCC8-4730-89AB-111B7DE5F1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749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71BEF94-5BCC-4F01-837A-A6F1AE6993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478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8354B3D-0E5E-4898-AAFF-B24322C92E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61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08688"/>
          </a:xfrm>
        </p:spPr>
        <p:txBody>
          <a:bodyPr>
            <a:noAutofit/>
          </a:bodyPr>
          <a:lstStyle>
            <a:lvl1pPr>
              <a:defRPr sz="5400" baseline="0">
                <a:effectLst>
                  <a:outerShdw blurRad="50800" dist="38100" dir="5400000" algn="ctr" rotWithShape="0">
                    <a:schemeClr val="bg1"/>
                  </a:outerShdw>
                </a:effectLst>
              </a:defRPr>
            </a:lvl1pPr>
          </a:lstStyle>
          <a:p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 lIns="0" tIns="0" rIns="0" bIns="0"/>
          <a:lstStyle>
            <a:lvl1pPr>
              <a:defRPr>
                <a:effectLst>
                  <a:outerShdw blurRad="50800" dist="50800" dir="5400000" algn="ctr" rotWithShape="0">
                    <a:schemeClr val="bg1"/>
                  </a:outerShdw>
                </a:effectLst>
              </a:defRPr>
            </a:lvl1pPr>
            <a:lvl2pPr>
              <a:defRPr>
                <a:effectLst>
                  <a:outerShdw blurRad="50800" dist="50800" dir="5400000" algn="ctr" rotWithShape="0">
                    <a:schemeClr val="bg1"/>
                  </a:outerShdw>
                </a:effectLst>
              </a:defRPr>
            </a:lvl2pPr>
            <a:lvl3pPr>
              <a:defRPr>
                <a:effectLst>
                  <a:outerShdw blurRad="50800" dist="50800" dir="5400000" algn="ctr" rotWithShape="0">
                    <a:schemeClr val="bg1"/>
                  </a:outerShdw>
                </a:effectLst>
              </a:defRPr>
            </a:lvl3pPr>
            <a:lvl4pPr>
              <a:defRPr>
                <a:effectLst>
                  <a:outerShdw blurRad="50800" dist="50800" dir="5400000" algn="ctr" rotWithShape="0">
                    <a:schemeClr val="bg1"/>
                  </a:outerShdw>
                </a:effectLst>
              </a:defRPr>
            </a:lvl4pPr>
            <a:lvl5pPr>
              <a:defRPr>
                <a:effectLst>
                  <a:outerShdw blurRad="50800" dist="50800" dir="5400000" algn="ctr" rotWithShape="0">
                    <a:schemeClr val="bg1"/>
                  </a:outerShdw>
                </a:effectLst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8BF4570-5A71-4897-AF05-710C3C47CB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3156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460B340-D46E-4FB6-8B4D-8DE7C77E20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131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50F4A5F-85F9-4EC0-BC6E-1AD5FFA165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1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39552" y="495174"/>
            <a:ext cx="8229600" cy="708688"/>
          </a:xfrm>
          <a:prstGeom prst="rect">
            <a:avLst/>
          </a:prstGeom>
        </p:spPr>
        <p:txBody>
          <a:bodyPr vert="horz" lIns="0" tIns="0" rIns="0" bIns="0" anchor="t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8712968" cy="51125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8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71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471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471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F6F4B7-9EE6-4B4B-A153-4313278F95F9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74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GB" sz="4400" dirty="0" smtClean="0"/>
              <a:t>Skin me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Remove all behavioural layers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Built up through: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Trauma – experiential programming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Nurture – environmental programming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Nature – genetic DNA cell memory programming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28226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45607" y="3212976"/>
            <a:ext cx="9132997" cy="248367"/>
          </a:xfrm>
          <a:custGeom>
            <a:avLst/>
            <a:gdLst>
              <a:gd name="connsiteX0" fmla="*/ 0 w 9132997"/>
              <a:gd name="connsiteY0" fmla="*/ 209731 h 248367"/>
              <a:gd name="connsiteX1" fmla="*/ 528034 w 9132997"/>
              <a:gd name="connsiteY1" fmla="*/ 222610 h 248367"/>
              <a:gd name="connsiteX2" fmla="*/ 682580 w 9132997"/>
              <a:gd name="connsiteY2" fmla="*/ 248367 h 248367"/>
              <a:gd name="connsiteX3" fmla="*/ 1068946 w 9132997"/>
              <a:gd name="connsiteY3" fmla="*/ 235488 h 248367"/>
              <a:gd name="connsiteX4" fmla="*/ 1700011 w 9132997"/>
              <a:gd name="connsiteY4" fmla="*/ 222610 h 248367"/>
              <a:gd name="connsiteX5" fmla="*/ 2176529 w 9132997"/>
              <a:gd name="connsiteY5" fmla="*/ 209731 h 248367"/>
              <a:gd name="connsiteX6" fmla="*/ 2395470 w 9132997"/>
              <a:gd name="connsiteY6" fmla="*/ 196852 h 248367"/>
              <a:gd name="connsiteX7" fmla="*/ 2498501 w 9132997"/>
              <a:gd name="connsiteY7" fmla="*/ 183973 h 248367"/>
              <a:gd name="connsiteX8" fmla="*/ 2678806 w 9132997"/>
              <a:gd name="connsiteY8" fmla="*/ 171094 h 248367"/>
              <a:gd name="connsiteX9" fmla="*/ 3206839 w 9132997"/>
              <a:gd name="connsiteY9" fmla="*/ 183973 h 248367"/>
              <a:gd name="connsiteX10" fmla="*/ 3245476 w 9132997"/>
              <a:gd name="connsiteY10" fmla="*/ 196852 h 248367"/>
              <a:gd name="connsiteX11" fmla="*/ 3335628 w 9132997"/>
              <a:gd name="connsiteY11" fmla="*/ 209731 h 248367"/>
              <a:gd name="connsiteX12" fmla="*/ 3400022 w 9132997"/>
              <a:gd name="connsiteY12" fmla="*/ 222610 h 248367"/>
              <a:gd name="connsiteX13" fmla="*/ 3953814 w 9132997"/>
              <a:gd name="connsiteY13" fmla="*/ 209731 h 248367"/>
              <a:gd name="connsiteX14" fmla="*/ 4082603 w 9132997"/>
              <a:gd name="connsiteY14" fmla="*/ 196852 h 248367"/>
              <a:gd name="connsiteX15" fmla="*/ 4275786 w 9132997"/>
              <a:gd name="connsiteY15" fmla="*/ 183973 h 248367"/>
              <a:gd name="connsiteX16" fmla="*/ 4430332 w 9132997"/>
              <a:gd name="connsiteY16" fmla="*/ 158215 h 248367"/>
              <a:gd name="connsiteX17" fmla="*/ 4507606 w 9132997"/>
              <a:gd name="connsiteY17" fmla="*/ 145336 h 248367"/>
              <a:gd name="connsiteX18" fmla="*/ 5306096 w 9132997"/>
              <a:gd name="connsiteY18" fmla="*/ 158215 h 248367"/>
              <a:gd name="connsiteX19" fmla="*/ 6027313 w 9132997"/>
              <a:gd name="connsiteY19" fmla="*/ 145336 h 248367"/>
              <a:gd name="connsiteX20" fmla="*/ 6181859 w 9132997"/>
              <a:gd name="connsiteY20" fmla="*/ 119579 h 248367"/>
              <a:gd name="connsiteX21" fmla="*/ 6310648 w 9132997"/>
              <a:gd name="connsiteY21" fmla="*/ 80942 h 248367"/>
              <a:gd name="connsiteX22" fmla="*/ 6774287 w 9132997"/>
              <a:gd name="connsiteY22" fmla="*/ 93821 h 248367"/>
              <a:gd name="connsiteX23" fmla="*/ 6825803 w 9132997"/>
              <a:gd name="connsiteY23" fmla="*/ 106700 h 248367"/>
              <a:gd name="connsiteX24" fmla="*/ 7508383 w 9132997"/>
              <a:gd name="connsiteY24" fmla="*/ 93821 h 248367"/>
              <a:gd name="connsiteX25" fmla="*/ 7637172 w 9132997"/>
              <a:gd name="connsiteY25" fmla="*/ 68063 h 248367"/>
              <a:gd name="connsiteX26" fmla="*/ 7688687 w 9132997"/>
              <a:gd name="connsiteY26" fmla="*/ 55184 h 248367"/>
              <a:gd name="connsiteX27" fmla="*/ 7753082 w 9132997"/>
              <a:gd name="connsiteY27" fmla="*/ 42305 h 248367"/>
              <a:gd name="connsiteX28" fmla="*/ 7791718 w 9132997"/>
              <a:gd name="connsiteY28" fmla="*/ 29426 h 248367"/>
              <a:gd name="connsiteX29" fmla="*/ 7856113 w 9132997"/>
              <a:gd name="connsiteY29" fmla="*/ 16548 h 248367"/>
              <a:gd name="connsiteX30" fmla="*/ 8332631 w 9132997"/>
              <a:gd name="connsiteY30" fmla="*/ 42305 h 248367"/>
              <a:gd name="connsiteX31" fmla="*/ 8371267 w 9132997"/>
              <a:gd name="connsiteY31" fmla="*/ 55184 h 248367"/>
              <a:gd name="connsiteX32" fmla="*/ 8757634 w 9132997"/>
              <a:gd name="connsiteY32" fmla="*/ 42305 h 248367"/>
              <a:gd name="connsiteX33" fmla="*/ 8809149 w 9132997"/>
              <a:gd name="connsiteY33" fmla="*/ 29426 h 248367"/>
              <a:gd name="connsiteX34" fmla="*/ 8937938 w 9132997"/>
              <a:gd name="connsiteY34" fmla="*/ 16548 h 248367"/>
              <a:gd name="connsiteX35" fmla="*/ 9131121 w 9132997"/>
              <a:gd name="connsiteY35" fmla="*/ 16548 h 248367"/>
              <a:gd name="connsiteX36" fmla="*/ 9131121 w 9132997"/>
              <a:gd name="connsiteY36" fmla="*/ 29426 h 2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32997" h="248367">
                <a:moveTo>
                  <a:pt x="0" y="209731"/>
                </a:moveTo>
                <a:lnTo>
                  <a:pt x="528034" y="222610"/>
                </a:lnTo>
                <a:cubicBezTo>
                  <a:pt x="626070" y="226531"/>
                  <a:pt x="618018" y="226846"/>
                  <a:pt x="682580" y="248367"/>
                </a:cubicBezTo>
                <a:lnTo>
                  <a:pt x="1068946" y="235488"/>
                </a:lnTo>
                <a:lnTo>
                  <a:pt x="1700011" y="222610"/>
                </a:lnTo>
                <a:lnTo>
                  <a:pt x="2176529" y="209731"/>
                </a:lnTo>
                <a:cubicBezTo>
                  <a:pt x="2249509" y="205438"/>
                  <a:pt x="2322596" y="202682"/>
                  <a:pt x="2395470" y="196852"/>
                </a:cubicBezTo>
                <a:cubicBezTo>
                  <a:pt x="2429971" y="194092"/>
                  <a:pt x="2464032" y="187107"/>
                  <a:pt x="2498501" y="183973"/>
                </a:cubicBezTo>
                <a:cubicBezTo>
                  <a:pt x="2558508" y="178518"/>
                  <a:pt x="2618704" y="175387"/>
                  <a:pt x="2678806" y="171094"/>
                </a:cubicBezTo>
                <a:cubicBezTo>
                  <a:pt x="2854817" y="175387"/>
                  <a:pt x="3030957" y="175978"/>
                  <a:pt x="3206839" y="183973"/>
                </a:cubicBezTo>
                <a:cubicBezTo>
                  <a:pt x="3220401" y="184589"/>
                  <a:pt x="3232164" y="194190"/>
                  <a:pt x="3245476" y="196852"/>
                </a:cubicBezTo>
                <a:cubicBezTo>
                  <a:pt x="3275242" y="202805"/>
                  <a:pt x="3305685" y="204740"/>
                  <a:pt x="3335628" y="209731"/>
                </a:cubicBezTo>
                <a:cubicBezTo>
                  <a:pt x="3357220" y="213330"/>
                  <a:pt x="3378557" y="218317"/>
                  <a:pt x="3400022" y="222610"/>
                </a:cubicBezTo>
                <a:lnTo>
                  <a:pt x="3953814" y="209731"/>
                </a:lnTo>
                <a:cubicBezTo>
                  <a:pt x="3996927" y="208104"/>
                  <a:pt x="4039597" y="200293"/>
                  <a:pt x="4082603" y="196852"/>
                </a:cubicBezTo>
                <a:cubicBezTo>
                  <a:pt x="4146935" y="191705"/>
                  <a:pt x="4211392" y="188266"/>
                  <a:pt x="4275786" y="183973"/>
                </a:cubicBezTo>
                <a:cubicBezTo>
                  <a:pt x="4356322" y="157127"/>
                  <a:pt x="4286552" y="177386"/>
                  <a:pt x="4430332" y="158215"/>
                </a:cubicBezTo>
                <a:cubicBezTo>
                  <a:pt x="4456216" y="154764"/>
                  <a:pt x="4481848" y="149629"/>
                  <a:pt x="4507606" y="145336"/>
                </a:cubicBezTo>
                <a:lnTo>
                  <a:pt x="5306096" y="158215"/>
                </a:lnTo>
                <a:cubicBezTo>
                  <a:pt x="5546540" y="158215"/>
                  <a:pt x="5787103" y="155933"/>
                  <a:pt x="6027313" y="145336"/>
                </a:cubicBezTo>
                <a:cubicBezTo>
                  <a:pt x="6079488" y="143034"/>
                  <a:pt x="6181859" y="119579"/>
                  <a:pt x="6181859" y="119579"/>
                </a:cubicBezTo>
                <a:cubicBezTo>
                  <a:pt x="6275924" y="88224"/>
                  <a:pt x="6232792" y="100406"/>
                  <a:pt x="6310648" y="80942"/>
                </a:cubicBezTo>
                <a:cubicBezTo>
                  <a:pt x="6465194" y="85235"/>
                  <a:pt x="6619874" y="86100"/>
                  <a:pt x="6774287" y="93821"/>
                </a:cubicBezTo>
                <a:cubicBezTo>
                  <a:pt x="6791965" y="94705"/>
                  <a:pt x="6808103" y="106700"/>
                  <a:pt x="6825803" y="106700"/>
                </a:cubicBezTo>
                <a:cubicBezTo>
                  <a:pt x="7053370" y="106700"/>
                  <a:pt x="7280856" y="98114"/>
                  <a:pt x="7508383" y="93821"/>
                </a:cubicBezTo>
                <a:cubicBezTo>
                  <a:pt x="7551313" y="85235"/>
                  <a:pt x="7594699" y="78681"/>
                  <a:pt x="7637172" y="68063"/>
                </a:cubicBezTo>
                <a:cubicBezTo>
                  <a:pt x="7654344" y="63770"/>
                  <a:pt x="7671408" y="59024"/>
                  <a:pt x="7688687" y="55184"/>
                </a:cubicBezTo>
                <a:cubicBezTo>
                  <a:pt x="7710056" y="50435"/>
                  <a:pt x="7731846" y="47614"/>
                  <a:pt x="7753082" y="42305"/>
                </a:cubicBezTo>
                <a:cubicBezTo>
                  <a:pt x="7766252" y="39012"/>
                  <a:pt x="7778548" y="32718"/>
                  <a:pt x="7791718" y="29426"/>
                </a:cubicBezTo>
                <a:cubicBezTo>
                  <a:pt x="7812954" y="24117"/>
                  <a:pt x="7834648" y="20841"/>
                  <a:pt x="7856113" y="16548"/>
                </a:cubicBezTo>
                <a:cubicBezTo>
                  <a:pt x="8004276" y="21178"/>
                  <a:pt x="8178989" y="3894"/>
                  <a:pt x="8332631" y="42305"/>
                </a:cubicBezTo>
                <a:cubicBezTo>
                  <a:pt x="8345801" y="45598"/>
                  <a:pt x="8358388" y="50891"/>
                  <a:pt x="8371267" y="55184"/>
                </a:cubicBezTo>
                <a:cubicBezTo>
                  <a:pt x="8500056" y="50891"/>
                  <a:pt x="8628996" y="49872"/>
                  <a:pt x="8757634" y="42305"/>
                </a:cubicBezTo>
                <a:cubicBezTo>
                  <a:pt x="8775304" y="41266"/>
                  <a:pt x="8791627" y="31929"/>
                  <a:pt x="8809149" y="29426"/>
                </a:cubicBezTo>
                <a:cubicBezTo>
                  <a:pt x="8851859" y="23325"/>
                  <a:pt x="8895008" y="20841"/>
                  <a:pt x="8937938" y="16548"/>
                </a:cubicBezTo>
                <a:cubicBezTo>
                  <a:pt x="9022937" y="-4702"/>
                  <a:pt x="9005359" y="-6317"/>
                  <a:pt x="9131121" y="16548"/>
                </a:cubicBezTo>
                <a:cubicBezTo>
                  <a:pt x="9135344" y="17316"/>
                  <a:pt x="9131121" y="25133"/>
                  <a:pt x="9131121" y="29426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07504" y="4146480"/>
            <a:ext cx="2614905" cy="830997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Heart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Soil of Insecurity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104" y="5716934"/>
            <a:ext cx="88483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Resulting from your responses: what you think; what you feel – attitudes, emotions - Anger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98072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Seed of offence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82"/>
          <a:stretch/>
        </p:blipFill>
        <p:spPr bwMode="auto">
          <a:xfrm>
            <a:off x="2860244" y="3554914"/>
            <a:ext cx="4400904" cy="216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4738751" y="3389394"/>
            <a:ext cx="396044" cy="2545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516214" y="3384987"/>
            <a:ext cx="2448272" cy="83099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Roots of Bitterness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60230" y="4996854"/>
            <a:ext cx="2160241" cy="7200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 </a:t>
            </a:r>
            <a:r>
              <a:rPr lang="en-GB" sz="2400" b="1" dirty="0" smtClean="0">
                <a:solidFill>
                  <a:schemeClr val="bg1"/>
                </a:solidFill>
              </a:rPr>
              <a:t>Sub-conscious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Mind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30493" y="4383896"/>
            <a:ext cx="2160241" cy="5040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Will</a:t>
            </a:r>
            <a:endParaRPr lang="en-GB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70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3642" y="6237312"/>
            <a:ext cx="9000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Resulting from your behaviour: what you say; what you do 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3643" y="995541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Seed of offence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82"/>
          <a:stretch/>
        </p:blipFill>
        <p:spPr bwMode="auto">
          <a:xfrm>
            <a:off x="323347" y="3918257"/>
            <a:ext cx="8712968" cy="241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983579" y="4241737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Roots of Bitterness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2990" y="4611069"/>
            <a:ext cx="2614905" cy="830997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Heart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Soil of Insecurity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2012"/>
            <a:ext cx="4104456" cy="36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12879" y="3679689"/>
            <a:ext cx="9132997" cy="248367"/>
          </a:xfrm>
          <a:custGeom>
            <a:avLst/>
            <a:gdLst>
              <a:gd name="connsiteX0" fmla="*/ 0 w 9132997"/>
              <a:gd name="connsiteY0" fmla="*/ 209731 h 248367"/>
              <a:gd name="connsiteX1" fmla="*/ 528034 w 9132997"/>
              <a:gd name="connsiteY1" fmla="*/ 222610 h 248367"/>
              <a:gd name="connsiteX2" fmla="*/ 682580 w 9132997"/>
              <a:gd name="connsiteY2" fmla="*/ 248367 h 248367"/>
              <a:gd name="connsiteX3" fmla="*/ 1068946 w 9132997"/>
              <a:gd name="connsiteY3" fmla="*/ 235488 h 248367"/>
              <a:gd name="connsiteX4" fmla="*/ 1700011 w 9132997"/>
              <a:gd name="connsiteY4" fmla="*/ 222610 h 248367"/>
              <a:gd name="connsiteX5" fmla="*/ 2176529 w 9132997"/>
              <a:gd name="connsiteY5" fmla="*/ 209731 h 248367"/>
              <a:gd name="connsiteX6" fmla="*/ 2395470 w 9132997"/>
              <a:gd name="connsiteY6" fmla="*/ 196852 h 248367"/>
              <a:gd name="connsiteX7" fmla="*/ 2498501 w 9132997"/>
              <a:gd name="connsiteY7" fmla="*/ 183973 h 248367"/>
              <a:gd name="connsiteX8" fmla="*/ 2678806 w 9132997"/>
              <a:gd name="connsiteY8" fmla="*/ 171094 h 248367"/>
              <a:gd name="connsiteX9" fmla="*/ 3206839 w 9132997"/>
              <a:gd name="connsiteY9" fmla="*/ 183973 h 248367"/>
              <a:gd name="connsiteX10" fmla="*/ 3245476 w 9132997"/>
              <a:gd name="connsiteY10" fmla="*/ 196852 h 248367"/>
              <a:gd name="connsiteX11" fmla="*/ 3335628 w 9132997"/>
              <a:gd name="connsiteY11" fmla="*/ 209731 h 248367"/>
              <a:gd name="connsiteX12" fmla="*/ 3400022 w 9132997"/>
              <a:gd name="connsiteY12" fmla="*/ 222610 h 248367"/>
              <a:gd name="connsiteX13" fmla="*/ 3953814 w 9132997"/>
              <a:gd name="connsiteY13" fmla="*/ 209731 h 248367"/>
              <a:gd name="connsiteX14" fmla="*/ 4082603 w 9132997"/>
              <a:gd name="connsiteY14" fmla="*/ 196852 h 248367"/>
              <a:gd name="connsiteX15" fmla="*/ 4275786 w 9132997"/>
              <a:gd name="connsiteY15" fmla="*/ 183973 h 248367"/>
              <a:gd name="connsiteX16" fmla="*/ 4430332 w 9132997"/>
              <a:gd name="connsiteY16" fmla="*/ 158215 h 248367"/>
              <a:gd name="connsiteX17" fmla="*/ 4507606 w 9132997"/>
              <a:gd name="connsiteY17" fmla="*/ 145336 h 248367"/>
              <a:gd name="connsiteX18" fmla="*/ 5306096 w 9132997"/>
              <a:gd name="connsiteY18" fmla="*/ 158215 h 248367"/>
              <a:gd name="connsiteX19" fmla="*/ 6027313 w 9132997"/>
              <a:gd name="connsiteY19" fmla="*/ 145336 h 248367"/>
              <a:gd name="connsiteX20" fmla="*/ 6181859 w 9132997"/>
              <a:gd name="connsiteY20" fmla="*/ 119579 h 248367"/>
              <a:gd name="connsiteX21" fmla="*/ 6310648 w 9132997"/>
              <a:gd name="connsiteY21" fmla="*/ 80942 h 248367"/>
              <a:gd name="connsiteX22" fmla="*/ 6774287 w 9132997"/>
              <a:gd name="connsiteY22" fmla="*/ 93821 h 248367"/>
              <a:gd name="connsiteX23" fmla="*/ 6825803 w 9132997"/>
              <a:gd name="connsiteY23" fmla="*/ 106700 h 248367"/>
              <a:gd name="connsiteX24" fmla="*/ 7508383 w 9132997"/>
              <a:gd name="connsiteY24" fmla="*/ 93821 h 248367"/>
              <a:gd name="connsiteX25" fmla="*/ 7637172 w 9132997"/>
              <a:gd name="connsiteY25" fmla="*/ 68063 h 248367"/>
              <a:gd name="connsiteX26" fmla="*/ 7688687 w 9132997"/>
              <a:gd name="connsiteY26" fmla="*/ 55184 h 248367"/>
              <a:gd name="connsiteX27" fmla="*/ 7753082 w 9132997"/>
              <a:gd name="connsiteY27" fmla="*/ 42305 h 248367"/>
              <a:gd name="connsiteX28" fmla="*/ 7791718 w 9132997"/>
              <a:gd name="connsiteY28" fmla="*/ 29426 h 248367"/>
              <a:gd name="connsiteX29" fmla="*/ 7856113 w 9132997"/>
              <a:gd name="connsiteY29" fmla="*/ 16548 h 248367"/>
              <a:gd name="connsiteX30" fmla="*/ 8332631 w 9132997"/>
              <a:gd name="connsiteY30" fmla="*/ 42305 h 248367"/>
              <a:gd name="connsiteX31" fmla="*/ 8371267 w 9132997"/>
              <a:gd name="connsiteY31" fmla="*/ 55184 h 248367"/>
              <a:gd name="connsiteX32" fmla="*/ 8757634 w 9132997"/>
              <a:gd name="connsiteY32" fmla="*/ 42305 h 248367"/>
              <a:gd name="connsiteX33" fmla="*/ 8809149 w 9132997"/>
              <a:gd name="connsiteY33" fmla="*/ 29426 h 248367"/>
              <a:gd name="connsiteX34" fmla="*/ 8937938 w 9132997"/>
              <a:gd name="connsiteY34" fmla="*/ 16548 h 248367"/>
              <a:gd name="connsiteX35" fmla="*/ 9131121 w 9132997"/>
              <a:gd name="connsiteY35" fmla="*/ 16548 h 248367"/>
              <a:gd name="connsiteX36" fmla="*/ 9131121 w 9132997"/>
              <a:gd name="connsiteY36" fmla="*/ 29426 h 2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32997" h="248367">
                <a:moveTo>
                  <a:pt x="0" y="209731"/>
                </a:moveTo>
                <a:lnTo>
                  <a:pt x="528034" y="222610"/>
                </a:lnTo>
                <a:cubicBezTo>
                  <a:pt x="626070" y="226531"/>
                  <a:pt x="618018" y="226846"/>
                  <a:pt x="682580" y="248367"/>
                </a:cubicBezTo>
                <a:lnTo>
                  <a:pt x="1068946" y="235488"/>
                </a:lnTo>
                <a:lnTo>
                  <a:pt x="1700011" y="222610"/>
                </a:lnTo>
                <a:lnTo>
                  <a:pt x="2176529" y="209731"/>
                </a:lnTo>
                <a:cubicBezTo>
                  <a:pt x="2249509" y="205438"/>
                  <a:pt x="2322596" y="202682"/>
                  <a:pt x="2395470" y="196852"/>
                </a:cubicBezTo>
                <a:cubicBezTo>
                  <a:pt x="2429971" y="194092"/>
                  <a:pt x="2464032" y="187107"/>
                  <a:pt x="2498501" y="183973"/>
                </a:cubicBezTo>
                <a:cubicBezTo>
                  <a:pt x="2558508" y="178518"/>
                  <a:pt x="2618704" y="175387"/>
                  <a:pt x="2678806" y="171094"/>
                </a:cubicBezTo>
                <a:cubicBezTo>
                  <a:pt x="2854817" y="175387"/>
                  <a:pt x="3030957" y="175978"/>
                  <a:pt x="3206839" y="183973"/>
                </a:cubicBezTo>
                <a:cubicBezTo>
                  <a:pt x="3220401" y="184589"/>
                  <a:pt x="3232164" y="194190"/>
                  <a:pt x="3245476" y="196852"/>
                </a:cubicBezTo>
                <a:cubicBezTo>
                  <a:pt x="3275242" y="202805"/>
                  <a:pt x="3305685" y="204740"/>
                  <a:pt x="3335628" y="209731"/>
                </a:cubicBezTo>
                <a:cubicBezTo>
                  <a:pt x="3357220" y="213330"/>
                  <a:pt x="3378557" y="218317"/>
                  <a:pt x="3400022" y="222610"/>
                </a:cubicBezTo>
                <a:lnTo>
                  <a:pt x="3953814" y="209731"/>
                </a:lnTo>
                <a:cubicBezTo>
                  <a:pt x="3996927" y="208104"/>
                  <a:pt x="4039597" y="200293"/>
                  <a:pt x="4082603" y="196852"/>
                </a:cubicBezTo>
                <a:cubicBezTo>
                  <a:pt x="4146935" y="191705"/>
                  <a:pt x="4211392" y="188266"/>
                  <a:pt x="4275786" y="183973"/>
                </a:cubicBezTo>
                <a:cubicBezTo>
                  <a:pt x="4356322" y="157127"/>
                  <a:pt x="4286552" y="177386"/>
                  <a:pt x="4430332" y="158215"/>
                </a:cubicBezTo>
                <a:cubicBezTo>
                  <a:pt x="4456216" y="154764"/>
                  <a:pt x="4481848" y="149629"/>
                  <a:pt x="4507606" y="145336"/>
                </a:cubicBezTo>
                <a:lnTo>
                  <a:pt x="5306096" y="158215"/>
                </a:lnTo>
                <a:cubicBezTo>
                  <a:pt x="5546540" y="158215"/>
                  <a:pt x="5787103" y="155933"/>
                  <a:pt x="6027313" y="145336"/>
                </a:cubicBezTo>
                <a:cubicBezTo>
                  <a:pt x="6079488" y="143034"/>
                  <a:pt x="6181859" y="119579"/>
                  <a:pt x="6181859" y="119579"/>
                </a:cubicBezTo>
                <a:cubicBezTo>
                  <a:pt x="6275924" y="88224"/>
                  <a:pt x="6232792" y="100406"/>
                  <a:pt x="6310648" y="80942"/>
                </a:cubicBezTo>
                <a:cubicBezTo>
                  <a:pt x="6465194" y="85235"/>
                  <a:pt x="6619874" y="86100"/>
                  <a:pt x="6774287" y="93821"/>
                </a:cubicBezTo>
                <a:cubicBezTo>
                  <a:pt x="6791965" y="94705"/>
                  <a:pt x="6808103" y="106700"/>
                  <a:pt x="6825803" y="106700"/>
                </a:cubicBezTo>
                <a:cubicBezTo>
                  <a:pt x="7053370" y="106700"/>
                  <a:pt x="7280856" y="98114"/>
                  <a:pt x="7508383" y="93821"/>
                </a:cubicBezTo>
                <a:cubicBezTo>
                  <a:pt x="7551313" y="85235"/>
                  <a:pt x="7594699" y="78681"/>
                  <a:pt x="7637172" y="68063"/>
                </a:cubicBezTo>
                <a:cubicBezTo>
                  <a:pt x="7654344" y="63770"/>
                  <a:pt x="7671408" y="59024"/>
                  <a:pt x="7688687" y="55184"/>
                </a:cubicBezTo>
                <a:cubicBezTo>
                  <a:pt x="7710056" y="50435"/>
                  <a:pt x="7731846" y="47614"/>
                  <a:pt x="7753082" y="42305"/>
                </a:cubicBezTo>
                <a:cubicBezTo>
                  <a:pt x="7766252" y="39012"/>
                  <a:pt x="7778548" y="32718"/>
                  <a:pt x="7791718" y="29426"/>
                </a:cubicBezTo>
                <a:cubicBezTo>
                  <a:pt x="7812954" y="24117"/>
                  <a:pt x="7834648" y="20841"/>
                  <a:pt x="7856113" y="16548"/>
                </a:cubicBezTo>
                <a:cubicBezTo>
                  <a:pt x="8004276" y="21178"/>
                  <a:pt x="8178989" y="3894"/>
                  <a:pt x="8332631" y="42305"/>
                </a:cubicBezTo>
                <a:cubicBezTo>
                  <a:pt x="8345801" y="45598"/>
                  <a:pt x="8358388" y="50891"/>
                  <a:pt x="8371267" y="55184"/>
                </a:cubicBezTo>
                <a:cubicBezTo>
                  <a:pt x="8500056" y="50891"/>
                  <a:pt x="8628996" y="49872"/>
                  <a:pt x="8757634" y="42305"/>
                </a:cubicBezTo>
                <a:cubicBezTo>
                  <a:pt x="8775304" y="41266"/>
                  <a:pt x="8791627" y="31929"/>
                  <a:pt x="8809149" y="29426"/>
                </a:cubicBezTo>
                <a:cubicBezTo>
                  <a:pt x="8851859" y="23325"/>
                  <a:pt x="8895008" y="20841"/>
                  <a:pt x="8937938" y="16548"/>
                </a:cubicBezTo>
                <a:cubicBezTo>
                  <a:pt x="9022937" y="-4702"/>
                  <a:pt x="9005359" y="-6317"/>
                  <a:pt x="9131121" y="16548"/>
                </a:cubicBezTo>
                <a:cubicBezTo>
                  <a:pt x="9135344" y="17316"/>
                  <a:pt x="9131121" y="25133"/>
                  <a:pt x="9131121" y="29426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252634" y="3822156"/>
            <a:ext cx="396044" cy="2545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732240" y="1377052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Fruit of Resentment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3716" y="2291251"/>
            <a:ext cx="1800201" cy="4464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Choices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2806" y="2792651"/>
            <a:ext cx="1800201" cy="7227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Reason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Filters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32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0326" y="1012288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Seed of offence</a:t>
            </a: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Rejection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82"/>
          <a:stretch/>
        </p:blipFill>
        <p:spPr bwMode="auto">
          <a:xfrm>
            <a:off x="323347" y="3918257"/>
            <a:ext cx="8712968" cy="241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983579" y="4241737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Roots of Rejection 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2990" y="4611069"/>
            <a:ext cx="2614905" cy="830997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Heart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Soil of Insecurity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2012"/>
            <a:ext cx="4104456" cy="36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12879" y="3679689"/>
            <a:ext cx="9132997" cy="248367"/>
          </a:xfrm>
          <a:custGeom>
            <a:avLst/>
            <a:gdLst>
              <a:gd name="connsiteX0" fmla="*/ 0 w 9132997"/>
              <a:gd name="connsiteY0" fmla="*/ 209731 h 248367"/>
              <a:gd name="connsiteX1" fmla="*/ 528034 w 9132997"/>
              <a:gd name="connsiteY1" fmla="*/ 222610 h 248367"/>
              <a:gd name="connsiteX2" fmla="*/ 682580 w 9132997"/>
              <a:gd name="connsiteY2" fmla="*/ 248367 h 248367"/>
              <a:gd name="connsiteX3" fmla="*/ 1068946 w 9132997"/>
              <a:gd name="connsiteY3" fmla="*/ 235488 h 248367"/>
              <a:gd name="connsiteX4" fmla="*/ 1700011 w 9132997"/>
              <a:gd name="connsiteY4" fmla="*/ 222610 h 248367"/>
              <a:gd name="connsiteX5" fmla="*/ 2176529 w 9132997"/>
              <a:gd name="connsiteY5" fmla="*/ 209731 h 248367"/>
              <a:gd name="connsiteX6" fmla="*/ 2395470 w 9132997"/>
              <a:gd name="connsiteY6" fmla="*/ 196852 h 248367"/>
              <a:gd name="connsiteX7" fmla="*/ 2498501 w 9132997"/>
              <a:gd name="connsiteY7" fmla="*/ 183973 h 248367"/>
              <a:gd name="connsiteX8" fmla="*/ 2678806 w 9132997"/>
              <a:gd name="connsiteY8" fmla="*/ 171094 h 248367"/>
              <a:gd name="connsiteX9" fmla="*/ 3206839 w 9132997"/>
              <a:gd name="connsiteY9" fmla="*/ 183973 h 248367"/>
              <a:gd name="connsiteX10" fmla="*/ 3245476 w 9132997"/>
              <a:gd name="connsiteY10" fmla="*/ 196852 h 248367"/>
              <a:gd name="connsiteX11" fmla="*/ 3335628 w 9132997"/>
              <a:gd name="connsiteY11" fmla="*/ 209731 h 248367"/>
              <a:gd name="connsiteX12" fmla="*/ 3400022 w 9132997"/>
              <a:gd name="connsiteY12" fmla="*/ 222610 h 248367"/>
              <a:gd name="connsiteX13" fmla="*/ 3953814 w 9132997"/>
              <a:gd name="connsiteY13" fmla="*/ 209731 h 248367"/>
              <a:gd name="connsiteX14" fmla="*/ 4082603 w 9132997"/>
              <a:gd name="connsiteY14" fmla="*/ 196852 h 248367"/>
              <a:gd name="connsiteX15" fmla="*/ 4275786 w 9132997"/>
              <a:gd name="connsiteY15" fmla="*/ 183973 h 248367"/>
              <a:gd name="connsiteX16" fmla="*/ 4430332 w 9132997"/>
              <a:gd name="connsiteY16" fmla="*/ 158215 h 248367"/>
              <a:gd name="connsiteX17" fmla="*/ 4507606 w 9132997"/>
              <a:gd name="connsiteY17" fmla="*/ 145336 h 248367"/>
              <a:gd name="connsiteX18" fmla="*/ 5306096 w 9132997"/>
              <a:gd name="connsiteY18" fmla="*/ 158215 h 248367"/>
              <a:gd name="connsiteX19" fmla="*/ 6027313 w 9132997"/>
              <a:gd name="connsiteY19" fmla="*/ 145336 h 248367"/>
              <a:gd name="connsiteX20" fmla="*/ 6181859 w 9132997"/>
              <a:gd name="connsiteY20" fmla="*/ 119579 h 248367"/>
              <a:gd name="connsiteX21" fmla="*/ 6310648 w 9132997"/>
              <a:gd name="connsiteY21" fmla="*/ 80942 h 248367"/>
              <a:gd name="connsiteX22" fmla="*/ 6774287 w 9132997"/>
              <a:gd name="connsiteY22" fmla="*/ 93821 h 248367"/>
              <a:gd name="connsiteX23" fmla="*/ 6825803 w 9132997"/>
              <a:gd name="connsiteY23" fmla="*/ 106700 h 248367"/>
              <a:gd name="connsiteX24" fmla="*/ 7508383 w 9132997"/>
              <a:gd name="connsiteY24" fmla="*/ 93821 h 248367"/>
              <a:gd name="connsiteX25" fmla="*/ 7637172 w 9132997"/>
              <a:gd name="connsiteY25" fmla="*/ 68063 h 248367"/>
              <a:gd name="connsiteX26" fmla="*/ 7688687 w 9132997"/>
              <a:gd name="connsiteY26" fmla="*/ 55184 h 248367"/>
              <a:gd name="connsiteX27" fmla="*/ 7753082 w 9132997"/>
              <a:gd name="connsiteY27" fmla="*/ 42305 h 248367"/>
              <a:gd name="connsiteX28" fmla="*/ 7791718 w 9132997"/>
              <a:gd name="connsiteY28" fmla="*/ 29426 h 248367"/>
              <a:gd name="connsiteX29" fmla="*/ 7856113 w 9132997"/>
              <a:gd name="connsiteY29" fmla="*/ 16548 h 248367"/>
              <a:gd name="connsiteX30" fmla="*/ 8332631 w 9132997"/>
              <a:gd name="connsiteY30" fmla="*/ 42305 h 248367"/>
              <a:gd name="connsiteX31" fmla="*/ 8371267 w 9132997"/>
              <a:gd name="connsiteY31" fmla="*/ 55184 h 248367"/>
              <a:gd name="connsiteX32" fmla="*/ 8757634 w 9132997"/>
              <a:gd name="connsiteY32" fmla="*/ 42305 h 248367"/>
              <a:gd name="connsiteX33" fmla="*/ 8809149 w 9132997"/>
              <a:gd name="connsiteY33" fmla="*/ 29426 h 248367"/>
              <a:gd name="connsiteX34" fmla="*/ 8937938 w 9132997"/>
              <a:gd name="connsiteY34" fmla="*/ 16548 h 248367"/>
              <a:gd name="connsiteX35" fmla="*/ 9131121 w 9132997"/>
              <a:gd name="connsiteY35" fmla="*/ 16548 h 248367"/>
              <a:gd name="connsiteX36" fmla="*/ 9131121 w 9132997"/>
              <a:gd name="connsiteY36" fmla="*/ 29426 h 2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32997" h="248367">
                <a:moveTo>
                  <a:pt x="0" y="209731"/>
                </a:moveTo>
                <a:lnTo>
                  <a:pt x="528034" y="222610"/>
                </a:lnTo>
                <a:cubicBezTo>
                  <a:pt x="626070" y="226531"/>
                  <a:pt x="618018" y="226846"/>
                  <a:pt x="682580" y="248367"/>
                </a:cubicBezTo>
                <a:lnTo>
                  <a:pt x="1068946" y="235488"/>
                </a:lnTo>
                <a:lnTo>
                  <a:pt x="1700011" y="222610"/>
                </a:lnTo>
                <a:lnTo>
                  <a:pt x="2176529" y="209731"/>
                </a:lnTo>
                <a:cubicBezTo>
                  <a:pt x="2249509" y="205438"/>
                  <a:pt x="2322596" y="202682"/>
                  <a:pt x="2395470" y="196852"/>
                </a:cubicBezTo>
                <a:cubicBezTo>
                  <a:pt x="2429971" y="194092"/>
                  <a:pt x="2464032" y="187107"/>
                  <a:pt x="2498501" y="183973"/>
                </a:cubicBezTo>
                <a:cubicBezTo>
                  <a:pt x="2558508" y="178518"/>
                  <a:pt x="2618704" y="175387"/>
                  <a:pt x="2678806" y="171094"/>
                </a:cubicBezTo>
                <a:cubicBezTo>
                  <a:pt x="2854817" y="175387"/>
                  <a:pt x="3030957" y="175978"/>
                  <a:pt x="3206839" y="183973"/>
                </a:cubicBezTo>
                <a:cubicBezTo>
                  <a:pt x="3220401" y="184589"/>
                  <a:pt x="3232164" y="194190"/>
                  <a:pt x="3245476" y="196852"/>
                </a:cubicBezTo>
                <a:cubicBezTo>
                  <a:pt x="3275242" y="202805"/>
                  <a:pt x="3305685" y="204740"/>
                  <a:pt x="3335628" y="209731"/>
                </a:cubicBezTo>
                <a:cubicBezTo>
                  <a:pt x="3357220" y="213330"/>
                  <a:pt x="3378557" y="218317"/>
                  <a:pt x="3400022" y="222610"/>
                </a:cubicBezTo>
                <a:lnTo>
                  <a:pt x="3953814" y="209731"/>
                </a:lnTo>
                <a:cubicBezTo>
                  <a:pt x="3996927" y="208104"/>
                  <a:pt x="4039597" y="200293"/>
                  <a:pt x="4082603" y="196852"/>
                </a:cubicBezTo>
                <a:cubicBezTo>
                  <a:pt x="4146935" y="191705"/>
                  <a:pt x="4211392" y="188266"/>
                  <a:pt x="4275786" y="183973"/>
                </a:cubicBezTo>
                <a:cubicBezTo>
                  <a:pt x="4356322" y="157127"/>
                  <a:pt x="4286552" y="177386"/>
                  <a:pt x="4430332" y="158215"/>
                </a:cubicBezTo>
                <a:cubicBezTo>
                  <a:pt x="4456216" y="154764"/>
                  <a:pt x="4481848" y="149629"/>
                  <a:pt x="4507606" y="145336"/>
                </a:cubicBezTo>
                <a:lnTo>
                  <a:pt x="5306096" y="158215"/>
                </a:lnTo>
                <a:cubicBezTo>
                  <a:pt x="5546540" y="158215"/>
                  <a:pt x="5787103" y="155933"/>
                  <a:pt x="6027313" y="145336"/>
                </a:cubicBezTo>
                <a:cubicBezTo>
                  <a:pt x="6079488" y="143034"/>
                  <a:pt x="6181859" y="119579"/>
                  <a:pt x="6181859" y="119579"/>
                </a:cubicBezTo>
                <a:cubicBezTo>
                  <a:pt x="6275924" y="88224"/>
                  <a:pt x="6232792" y="100406"/>
                  <a:pt x="6310648" y="80942"/>
                </a:cubicBezTo>
                <a:cubicBezTo>
                  <a:pt x="6465194" y="85235"/>
                  <a:pt x="6619874" y="86100"/>
                  <a:pt x="6774287" y="93821"/>
                </a:cubicBezTo>
                <a:cubicBezTo>
                  <a:pt x="6791965" y="94705"/>
                  <a:pt x="6808103" y="106700"/>
                  <a:pt x="6825803" y="106700"/>
                </a:cubicBezTo>
                <a:cubicBezTo>
                  <a:pt x="7053370" y="106700"/>
                  <a:pt x="7280856" y="98114"/>
                  <a:pt x="7508383" y="93821"/>
                </a:cubicBezTo>
                <a:cubicBezTo>
                  <a:pt x="7551313" y="85235"/>
                  <a:pt x="7594699" y="78681"/>
                  <a:pt x="7637172" y="68063"/>
                </a:cubicBezTo>
                <a:cubicBezTo>
                  <a:pt x="7654344" y="63770"/>
                  <a:pt x="7671408" y="59024"/>
                  <a:pt x="7688687" y="55184"/>
                </a:cubicBezTo>
                <a:cubicBezTo>
                  <a:pt x="7710056" y="50435"/>
                  <a:pt x="7731846" y="47614"/>
                  <a:pt x="7753082" y="42305"/>
                </a:cubicBezTo>
                <a:cubicBezTo>
                  <a:pt x="7766252" y="39012"/>
                  <a:pt x="7778548" y="32718"/>
                  <a:pt x="7791718" y="29426"/>
                </a:cubicBezTo>
                <a:cubicBezTo>
                  <a:pt x="7812954" y="24117"/>
                  <a:pt x="7834648" y="20841"/>
                  <a:pt x="7856113" y="16548"/>
                </a:cubicBezTo>
                <a:cubicBezTo>
                  <a:pt x="8004276" y="21178"/>
                  <a:pt x="8178989" y="3894"/>
                  <a:pt x="8332631" y="42305"/>
                </a:cubicBezTo>
                <a:cubicBezTo>
                  <a:pt x="8345801" y="45598"/>
                  <a:pt x="8358388" y="50891"/>
                  <a:pt x="8371267" y="55184"/>
                </a:cubicBezTo>
                <a:cubicBezTo>
                  <a:pt x="8500056" y="50891"/>
                  <a:pt x="8628996" y="49872"/>
                  <a:pt x="8757634" y="42305"/>
                </a:cubicBezTo>
                <a:cubicBezTo>
                  <a:pt x="8775304" y="41266"/>
                  <a:pt x="8791627" y="31929"/>
                  <a:pt x="8809149" y="29426"/>
                </a:cubicBezTo>
                <a:cubicBezTo>
                  <a:pt x="8851859" y="23325"/>
                  <a:pt x="8895008" y="20841"/>
                  <a:pt x="8937938" y="16548"/>
                </a:cubicBezTo>
                <a:cubicBezTo>
                  <a:pt x="9022937" y="-4702"/>
                  <a:pt x="9005359" y="-6317"/>
                  <a:pt x="9131121" y="16548"/>
                </a:cubicBezTo>
                <a:cubicBezTo>
                  <a:pt x="9135344" y="17316"/>
                  <a:pt x="9131121" y="25133"/>
                  <a:pt x="9131121" y="29426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252634" y="3822156"/>
            <a:ext cx="396044" cy="2545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804248" y="282166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Fruit of Protection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16415" y="1104621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Reject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others first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88224" y="2115716"/>
            <a:ext cx="2448091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Accommodating Compliant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83579" y="5614548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Anger Hurt Pain 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89585" y="2854380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Rejection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Filters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5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4" grpId="0" animBg="1"/>
      <p:bldP spid="12" grpId="0"/>
      <p:bldP spid="14" grpId="0"/>
      <p:bldP spid="15" grpId="0"/>
      <p:bldP spid="13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3791" y="148683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Seed of offence</a:t>
            </a: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Injustice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82"/>
          <a:stretch/>
        </p:blipFill>
        <p:spPr bwMode="auto">
          <a:xfrm>
            <a:off x="323347" y="3918257"/>
            <a:ext cx="8712968" cy="241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732240" y="3928250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Roots of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Self-pity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2990" y="4611069"/>
            <a:ext cx="2614905" cy="830997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Heart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Soil of Insecurity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2012"/>
            <a:ext cx="4104456" cy="36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12879" y="3679689"/>
            <a:ext cx="9132997" cy="248367"/>
          </a:xfrm>
          <a:custGeom>
            <a:avLst/>
            <a:gdLst>
              <a:gd name="connsiteX0" fmla="*/ 0 w 9132997"/>
              <a:gd name="connsiteY0" fmla="*/ 209731 h 248367"/>
              <a:gd name="connsiteX1" fmla="*/ 528034 w 9132997"/>
              <a:gd name="connsiteY1" fmla="*/ 222610 h 248367"/>
              <a:gd name="connsiteX2" fmla="*/ 682580 w 9132997"/>
              <a:gd name="connsiteY2" fmla="*/ 248367 h 248367"/>
              <a:gd name="connsiteX3" fmla="*/ 1068946 w 9132997"/>
              <a:gd name="connsiteY3" fmla="*/ 235488 h 248367"/>
              <a:gd name="connsiteX4" fmla="*/ 1700011 w 9132997"/>
              <a:gd name="connsiteY4" fmla="*/ 222610 h 248367"/>
              <a:gd name="connsiteX5" fmla="*/ 2176529 w 9132997"/>
              <a:gd name="connsiteY5" fmla="*/ 209731 h 248367"/>
              <a:gd name="connsiteX6" fmla="*/ 2395470 w 9132997"/>
              <a:gd name="connsiteY6" fmla="*/ 196852 h 248367"/>
              <a:gd name="connsiteX7" fmla="*/ 2498501 w 9132997"/>
              <a:gd name="connsiteY7" fmla="*/ 183973 h 248367"/>
              <a:gd name="connsiteX8" fmla="*/ 2678806 w 9132997"/>
              <a:gd name="connsiteY8" fmla="*/ 171094 h 248367"/>
              <a:gd name="connsiteX9" fmla="*/ 3206839 w 9132997"/>
              <a:gd name="connsiteY9" fmla="*/ 183973 h 248367"/>
              <a:gd name="connsiteX10" fmla="*/ 3245476 w 9132997"/>
              <a:gd name="connsiteY10" fmla="*/ 196852 h 248367"/>
              <a:gd name="connsiteX11" fmla="*/ 3335628 w 9132997"/>
              <a:gd name="connsiteY11" fmla="*/ 209731 h 248367"/>
              <a:gd name="connsiteX12" fmla="*/ 3400022 w 9132997"/>
              <a:gd name="connsiteY12" fmla="*/ 222610 h 248367"/>
              <a:gd name="connsiteX13" fmla="*/ 3953814 w 9132997"/>
              <a:gd name="connsiteY13" fmla="*/ 209731 h 248367"/>
              <a:gd name="connsiteX14" fmla="*/ 4082603 w 9132997"/>
              <a:gd name="connsiteY14" fmla="*/ 196852 h 248367"/>
              <a:gd name="connsiteX15" fmla="*/ 4275786 w 9132997"/>
              <a:gd name="connsiteY15" fmla="*/ 183973 h 248367"/>
              <a:gd name="connsiteX16" fmla="*/ 4430332 w 9132997"/>
              <a:gd name="connsiteY16" fmla="*/ 158215 h 248367"/>
              <a:gd name="connsiteX17" fmla="*/ 4507606 w 9132997"/>
              <a:gd name="connsiteY17" fmla="*/ 145336 h 248367"/>
              <a:gd name="connsiteX18" fmla="*/ 5306096 w 9132997"/>
              <a:gd name="connsiteY18" fmla="*/ 158215 h 248367"/>
              <a:gd name="connsiteX19" fmla="*/ 6027313 w 9132997"/>
              <a:gd name="connsiteY19" fmla="*/ 145336 h 248367"/>
              <a:gd name="connsiteX20" fmla="*/ 6181859 w 9132997"/>
              <a:gd name="connsiteY20" fmla="*/ 119579 h 248367"/>
              <a:gd name="connsiteX21" fmla="*/ 6310648 w 9132997"/>
              <a:gd name="connsiteY21" fmla="*/ 80942 h 248367"/>
              <a:gd name="connsiteX22" fmla="*/ 6774287 w 9132997"/>
              <a:gd name="connsiteY22" fmla="*/ 93821 h 248367"/>
              <a:gd name="connsiteX23" fmla="*/ 6825803 w 9132997"/>
              <a:gd name="connsiteY23" fmla="*/ 106700 h 248367"/>
              <a:gd name="connsiteX24" fmla="*/ 7508383 w 9132997"/>
              <a:gd name="connsiteY24" fmla="*/ 93821 h 248367"/>
              <a:gd name="connsiteX25" fmla="*/ 7637172 w 9132997"/>
              <a:gd name="connsiteY25" fmla="*/ 68063 h 248367"/>
              <a:gd name="connsiteX26" fmla="*/ 7688687 w 9132997"/>
              <a:gd name="connsiteY26" fmla="*/ 55184 h 248367"/>
              <a:gd name="connsiteX27" fmla="*/ 7753082 w 9132997"/>
              <a:gd name="connsiteY27" fmla="*/ 42305 h 248367"/>
              <a:gd name="connsiteX28" fmla="*/ 7791718 w 9132997"/>
              <a:gd name="connsiteY28" fmla="*/ 29426 h 248367"/>
              <a:gd name="connsiteX29" fmla="*/ 7856113 w 9132997"/>
              <a:gd name="connsiteY29" fmla="*/ 16548 h 248367"/>
              <a:gd name="connsiteX30" fmla="*/ 8332631 w 9132997"/>
              <a:gd name="connsiteY30" fmla="*/ 42305 h 248367"/>
              <a:gd name="connsiteX31" fmla="*/ 8371267 w 9132997"/>
              <a:gd name="connsiteY31" fmla="*/ 55184 h 248367"/>
              <a:gd name="connsiteX32" fmla="*/ 8757634 w 9132997"/>
              <a:gd name="connsiteY32" fmla="*/ 42305 h 248367"/>
              <a:gd name="connsiteX33" fmla="*/ 8809149 w 9132997"/>
              <a:gd name="connsiteY33" fmla="*/ 29426 h 248367"/>
              <a:gd name="connsiteX34" fmla="*/ 8937938 w 9132997"/>
              <a:gd name="connsiteY34" fmla="*/ 16548 h 248367"/>
              <a:gd name="connsiteX35" fmla="*/ 9131121 w 9132997"/>
              <a:gd name="connsiteY35" fmla="*/ 16548 h 248367"/>
              <a:gd name="connsiteX36" fmla="*/ 9131121 w 9132997"/>
              <a:gd name="connsiteY36" fmla="*/ 29426 h 2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32997" h="248367">
                <a:moveTo>
                  <a:pt x="0" y="209731"/>
                </a:moveTo>
                <a:lnTo>
                  <a:pt x="528034" y="222610"/>
                </a:lnTo>
                <a:cubicBezTo>
                  <a:pt x="626070" y="226531"/>
                  <a:pt x="618018" y="226846"/>
                  <a:pt x="682580" y="248367"/>
                </a:cubicBezTo>
                <a:lnTo>
                  <a:pt x="1068946" y="235488"/>
                </a:lnTo>
                <a:lnTo>
                  <a:pt x="1700011" y="222610"/>
                </a:lnTo>
                <a:lnTo>
                  <a:pt x="2176529" y="209731"/>
                </a:lnTo>
                <a:cubicBezTo>
                  <a:pt x="2249509" y="205438"/>
                  <a:pt x="2322596" y="202682"/>
                  <a:pt x="2395470" y="196852"/>
                </a:cubicBezTo>
                <a:cubicBezTo>
                  <a:pt x="2429971" y="194092"/>
                  <a:pt x="2464032" y="187107"/>
                  <a:pt x="2498501" y="183973"/>
                </a:cubicBezTo>
                <a:cubicBezTo>
                  <a:pt x="2558508" y="178518"/>
                  <a:pt x="2618704" y="175387"/>
                  <a:pt x="2678806" y="171094"/>
                </a:cubicBezTo>
                <a:cubicBezTo>
                  <a:pt x="2854817" y="175387"/>
                  <a:pt x="3030957" y="175978"/>
                  <a:pt x="3206839" y="183973"/>
                </a:cubicBezTo>
                <a:cubicBezTo>
                  <a:pt x="3220401" y="184589"/>
                  <a:pt x="3232164" y="194190"/>
                  <a:pt x="3245476" y="196852"/>
                </a:cubicBezTo>
                <a:cubicBezTo>
                  <a:pt x="3275242" y="202805"/>
                  <a:pt x="3305685" y="204740"/>
                  <a:pt x="3335628" y="209731"/>
                </a:cubicBezTo>
                <a:cubicBezTo>
                  <a:pt x="3357220" y="213330"/>
                  <a:pt x="3378557" y="218317"/>
                  <a:pt x="3400022" y="222610"/>
                </a:cubicBezTo>
                <a:lnTo>
                  <a:pt x="3953814" y="209731"/>
                </a:lnTo>
                <a:cubicBezTo>
                  <a:pt x="3996927" y="208104"/>
                  <a:pt x="4039597" y="200293"/>
                  <a:pt x="4082603" y="196852"/>
                </a:cubicBezTo>
                <a:cubicBezTo>
                  <a:pt x="4146935" y="191705"/>
                  <a:pt x="4211392" y="188266"/>
                  <a:pt x="4275786" y="183973"/>
                </a:cubicBezTo>
                <a:cubicBezTo>
                  <a:pt x="4356322" y="157127"/>
                  <a:pt x="4286552" y="177386"/>
                  <a:pt x="4430332" y="158215"/>
                </a:cubicBezTo>
                <a:cubicBezTo>
                  <a:pt x="4456216" y="154764"/>
                  <a:pt x="4481848" y="149629"/>
                  <a:pt x="4507606" y="145336"/>
                </a:cubicBezTo>
                <a:lnTo>
                  <a:pt x="5306096" y="158215"/>
                </a:lnTo>
                <a:cubicBezTo>
                  <a:pt x="5546540" y="158215"/>
                  <a:pt x="5787103" y="155933"/>
                  <a:pt x="6027313" y="145336"/>
                </a:cubicBezTo>
                <a:cubicBezTo>
                  <a:pt x="6079488" y="143034"/>
                  <a:pt x="6181859" y="119579"/>
                  <a:pt x="6181859" y="119579"/>
                </a:cubicBezTo>
                <a:cubicBezTo>
                  <a:pt x="6275924" y="88224"/>
                  <a:pt x="6232792" y="100406"/>
                  <a:pt x="6310648" y="80942"/>
                </a:cubicBezTo>
                <a:cubicBezTo>
                  <a:pt x="6465194" y="85235"/>
                  <a:pt x="6619874" y="86100"/>
                  <a:pt x="6774287" y="93821"/>
                </a:cubicBezTo>
                <a:cubicBezTo>
                  <a:pt x="6791965" y="94705"/>
                  <a:pt x="6808103" y="106700"/>
                  <a:pt x="6825803" y="106700"/>
                </a:cubicBezTo>
                <a:cubicBezTo>
                  <a:pt x="7053370" y="106700"/>
                  <a:pt x="7280856" y="98114"/>
                  <a:pt x="7508383" y="93821"/>
                </a:cubicBezTo>
                <a:cubicBezTo>
                  <a:pt x="7551313" y="85235"/>
                  <a:pt x="7594699" y="78681"/>
                  <a:pt x="7637172" y="68063"/>
                </a:cubicBezTo>
                <a:cubicBezTo>
                  <a:pt x="7654344" y="63770"/>
                  <a:pt x="7671408" y="59024"/>
                  <a:pt x="7688687" y="55184"/>
                </a:cubicBezTo>
                <a:cubicBezTo>
                  <a:pt x="7710056" y="50435"/>
                  <a:pt x="7731846" y="47614"/>
                  <a:pt x="7753082" y="42305"/>
                </a:cubicBezTo>
                <a:cubicBezTo>
                  <a:pt x="7766252" y="39012"/>
                  <a:pt x="7778548" y="32718"/>
                  <a:pt x="7791718" y="29426"/>
                </a:cubicBezTo>
                <a:cubicBezTo>
                  <a:pt x="7812954" y="24117"/>
                  <a:pt x="7834648" y="20841"/>
                  <a:pt x="7856113" y="16548"/>
                </a:cubicBezTo>
                <a:cubicBezTo>
                  <a:pt x="8004276" y="21178"/>
                  <a:pt x="8178989" y="3894"/>
                  <a:pt x="8332631" y="42305"/>
                </a:cubicBezTo>
                <a:cubicBezTo>
                  <a:pt x="8345801" y="45598"/>
                  <a:pt x="8358388" y="50891"/>
                  <a:pt x="8371267" y="55184"/>
                </a:cubicBezTo>
                <a:cubicBezTo>
                  <a:pt x="8500056" y="50891"/>
                  <a:pt x="8628996" y="49872"/>
                  <a:pt x="8757634" y="42305"/>
                </a:cubicBezTo>
                <a:cubicBezTo>
                  <a:pt x="8775304" y="41266"/>
                  <a:pt x="8791627" y="31929"/>
                  <a:pt x="8809149" y="29426"/>
                </a:cubicBezTo>
                <a:cubicBezTo>
                  <a:pt x="8851859" y="23325"/>
                  <a:pt x="8895008" y="20841"/>
                  <a:pt x="8937938" y="16548"/>
                </a:cubicBezTo>
                <a:cubicBezTo>
                  <a:pt x="9022937" y="-4702"/>
                  <a:pt x="9005359" y="-6317"/>
                  <a:pt x="9131121" y="16548"/>
                </a:cubicBezTo>
                <a:cubicBezTo>
                  <a:pt x="9135344" y="17316"/>
                  <a:pt x="9131121" y="25133"/>
                  <a:pt x="9131121" y="29426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252634" y="3822156"/>
            <a:ext cx="396044" cy="2545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732240" y="548680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Fruit of Depression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12168" y="4758742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Roots of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Self -hatred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12168" y="5514873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Roots of low Self-worth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12168" y="1579165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Fruit of victim mentality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14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4" grpId="0" animBg="1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3643" y="995541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Seed of offence</a:t>
            </a: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Lack, Poverty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Deprivation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82"/>
          <a:stretch/>
        </p:blipFill>
        <p:spPr bwMode="auto">
          <a:xfrm>
            <a:off x="323347" y="3918257"/>
            <a:ext cx="8712968" cy="241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056905" y="4393998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 fontScale="92500"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Roots of Independence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2990" y="4611069"/>
            <a:ext cx="2614905" cy="830997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Heart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Soil of Insecurity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2012"/>
            <a:ext cx="4104456" cy="36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12879" y="3679689"/>
            <a:ext cx="9132997" cy="248367"/>
          </a:xfrm>
          <a:custGeom>
            <a:avLst/>
            <a:gdLst>
              <a:gd name="connsiteX0" fmla="*/ 0 w 9132997"/>
              <a:gd name="connsiteY0" fmla="*/ 209731 h 248367"/>
              <a:gd name="connsiteX1" fmla="*/ 528034 w 9132997"/>
              <a:gd name="connsiteY1" fmla="*/ 222610 h 248367"/>
              <a:gd name="connsiteX2" fmla="*/ 682580 w 9132997"/>
              <a:gd name="connsiteY2" fmla="*/ 248367 h 248367"/>
              <a:gd name="connsiteX3" fmla="*/ 1068946 w 9132997"/>
              <a:gd name="connsiteY3" fmla="*/ 235488 h 248367"/>
              <a:gd name="connsiteX4" fmla="*/ 1700011 w 9132997"/>
              <a:gd name="connsiteY4" fmla="*/ 222610 h 248367"/>
              <a:gd name="connsiteX5" fmla="*/ 2176529 w 9132997"/>
              <a:gd name="connsiteY5" fmla="*/ 209731 h 248367"/>
              <a:gd name="connsiteX6" fmla="*/ 2395470 w 9132997"/>
              <a:gd name="connsiteY6" fmla="*/ 196852 h 248367"/>
              <a:gd name="connsiteX7" fmla="*/ 2498501 w 9132997"/>
              <a:gd name="connsiteY7" fmla="*/ 183973 h 248367"/>
              <a:gd name="connsiteX8" fmla="*/ 2678806 w 9132997"/>
              <a:gd name="connsiteY8" fmla="*/ 171094 h 248367"/>
              <a:gd name="connsiteX9" fmla="*/ 3206839 w 9132997"/>
              <a:gd name="connsiteY9" fmla="*/ 183973 h 248367"/>
              <a:gd name="connsiteX10" fmla="*/ 3245476 w 9132997"/>
              <a:gd name="connsiteY10" fmla="*/ 196852 h 248367"/>
              <a:gd name="connsiteX11" fmla="*/ 3335628 w 9132997"/>
              <a:gd name="connsiteY11" fmla="*/ 209731 h 248367"/>
              <a:gd name="connsiteX12" fmla="*/ 3400022 w 9132997"/>
              <a:gd name="connsiteY12" fmla="*/ 222610 h 248367"/>
              <a:gd name="connsiteX13" fmla="*/ 3953814 w 9132997"/>
              <a:gd name="connsiteY13" fmla="*/ 209731 h 248367"/>
              <a:gd name="connsiteX14" fmla="*/ 4082603 w 9132997"/>
              <a:gd name="connsiteY14" fmla="*/ 196852 h 248367"/>
              <a:gd name="connsiteX15" fmla="*/ 4275786 w 9132997"/>
              <a:gd name="connsiteY15" fmla="*/ 183973 h 248367"/>
              <a:gd name="connsiteX16" fmla="*/ 4430332 w 9132997"/>
              <a:gd name="connsiteY16" fmla="*/ 158215 h 248367"/>
              <a:gd name="connsiteX17" fmla="*/ 4507606 w 9132997"/>
              <a:gd name="connsiteY17" fmla="*/ 145336 h 248367"/>
              <a:gd name="connsiteX18" fmla="*/ 5306096 w 9132997"/>
              <a:gd name="connsiteY18" fmla="*/ 158215 h 248367"/>
              <a:gd name="connsiteX19" fmla="*/ 6027313 w 9132997"/>
              <a:gd name="connsiteY19" fmla="*/ 145336 h 248367"/>
              <a:gd name="connsiteX20" fmla="*/ 6181859 w 9132997"/>
              <a:gd name="connsiteY20" fmla="*/ 119579 h 248367"/>
              <a:gd name="connsiteX21" fmla="*/ 6310648 w 9132997"/>
              <a:gd name="connsiteY21" fmla="*/ 80942 h 248367"/>
              <a:gd name="connsiteX22" fmla="*/ 6774287 w 9132997"/>
              <a:gd name="connsiteY22" fmla="*/ 93821 h 248367"/>
              <a:gd name="connsiteX23" fmla="*/ 6825803 w 9132997"/>
              <a:gd name="connsiteY23" fmla="*/ 106700 h 248367"/>
              <a:gd name="connsiteX24" fmla="*/ 7508383 w 9132997"/>
              <a:gd name="connsiteY24" fmla="*/ 93821 h 248367"/>
              <a:gd name="connsiteX25" fmla="*/ 7637172 w 9132997"/>
              <a:gd name="connsiteY25" fmla="*/ 68063 h 248367"/>
              <a:gd name="connsiteX26" fmla="*/ 7688687 w 9132997"/>
              <a:gd name="connsiteY26" fmla="*/ 55184 h 248367"/>
              <a:gd name="connsiteX27" fmla="*/ 7753082 w 9132997"/>
              <a:gd name="connsiteY27" fmla="*/ 42305 h 248367"/>
              <a:gd name="connsiteX28" fmla="*/ 7791718 w 9132997"/>
              <a:gd name="connsiteY28" fmla="*/ 29426 h 248367"/>
              <a:gd name="connsiteX29" fmla="*/ 7856113 w 9132997"/>
              <a:gd name="connsiteY29" fmla="*/ 16548 h 248367"/>
              <a:gd name="connsiteX30" fmla="*/ 8332631 w 9132997"/>
              <a:gd name="connsiteY30" fmla="*/ 42305 h 248367"/>
              <a:gd name="connsiteX31" fmla="*/ 8371267 w 9132997"/>
              <a:gd name="connsiteY31" fmla="*/ 55184 h 248367"/>
              <a:gd name="connsiteX32" fmla="*/ 8757634 w 9132997"/>
              <a:gd name="connsiteY32" fmla="*/ 42305 h 248367"/>
              <a:gd name="connsiteX33" fmla="*/ 8809149 w 9132997"/>
              <a:gd name="connsiteY33" fmla="*/ 29426 h 248367"/>
              <a:gd name="connsiteX34" fmla="*/ 8937938 w 9132997"/>
              <a:gd name="connsiteY34" fmla="*/ 16548 h 248367"/>
              <a:gd name="connsiteX35" fmla="*/ 9131121 w 9132997"/>
              <a:gd name="connsiteY35" fmla="*/ 16548 h 248367"/>
              <a:gd name="connsiteX36" fmla="*/ 9131121 w 9132997"/>
              <a:gd name="connsiteY36" fmla="*/ 29426 h 2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32997" h="248367">
                <a:moveTo>
                  <a:pt x="0" y="209731"/>
                </a:moveTo>
                <a:lnTo>
                  <a:pt x="528034" y="222610"/>
                </a:lnTo>
                <a:cubicBezTo>
                  <a:pt x="626070" y="226531"/>
                  <a:pt x="618018" y="226846"/>
                  <a:pt x="682580" y="248367"/>
                </a:cubicBezTo>
                <a:lnTo>
                  <a:pt x="1068946" y="235488"/>
                </a:lnTo>
                <a:lnTo>
                  <a:pt x="1700011" y="222610"/>
                </a:lnTo>
                <a:lnTo>
                  <a:pt x="2176529" y="209731"/>
                </a:lnTo>
                <a:cubicBezTo>
                  <a:pt x="2249509" y="205438"/>
                  <a:pt x="2322596" y="202682"/>
                  <a:pt x="2395470" y="196852"/>
                </a:cubicBezTo>
                <a:cubicBezTo>
                  <a:pt x="2429971" y="194092"/>
                  <a:pt x="2464032" y="187107"/>
                  <a:pt x="2498501" y="183973"/>
                </a:cubicBezTo>
                <a:cubicBezTo>
                  <a:pt x="2558508" y="178518"/>
                  <a:pt x="2618704" y="175387"/>
                  <a:pt x="2678806" y="171094"/>
                </a:cubicBezTo>
                <a:cubicBezTo>
                  <a:pt x="2854817" y="175387"/>
                  <a:pt x="3030957" y="175978"/>
                  <a:pt x="3206839" y="183973"/>
                </a:cubicBezTo>
                <a:cubicBezTo>
                  <a:pt x="3220401" y="184589"/>
                  <a:pt x="3232164" y="194190"/>
                  <a:pt x="3245476" y="196852"/>
                </a:cubicBezTo>
                <a:cubicBezTo>
                  <a:pt x="3275242" y="202805"/>
                  <a:pt x="3305685" y="204740"/>
                  <a:pt x="3335628" y="209731"/>
                </a:cubicBezTo>
                <a:cubicBezTo>
                  <a:pt x="3357220" y="213330"/>
                  <a:pt x="3378557" y="218317"/>
                  <a:pt x="3400022" y="222610"/>
                </a:cubicBezTo>
                <a:lnTo>
                  <a:pt x="3953814" y="209731"/>
                </a:lnTo>
                <a:cubicBezTo>
                  <a:pt x="3996927" y="208104"/>
                  <a:pt x="4039597" y="200293"/>
                  <a:pt x="4082603" y="196852"/>
                </a:cubicBezTo>
                <a:cubicBezTo>
                  <a:pt x="4146935" y="191705"/>
                  <a:pt x="4211392" y="188266"/>
                  <a:pt x="4275786" y="183973"/>
                </a:cubicBezTo>
                <a:cubicBezTo>
                  <a:pt x="4356322" y="157127"/>
                  <a:pt x="4286552" y="177386"/>
                  <a:pt x="4430332" y="158215"/>
                </a:cubicBezTo>
                <a:cubicBezTo>
                  <a:pt x="4456216" y="154764"/>
                  <a:pt x="4481848" y="149629"/>
                  <a:pt x="4507606" y="145336"/>
                </a:cubicBezTo>
                <a:lnTo>
                  <a:pt x="5306096" y="158215"/>
                </a:lnTo>
                <a:cubicBezTo>
                  <a:pt x="5546540" y="158215"/>
                  <a:pt x="5787103" y="155933"/>
                  <a:pt x="6027313" y="145336"/>
                </a:cubicBezTo>
                <a:cubicBezTo>
                  <a:pt x="6079488" y="143034"/>
                  <a:pt x="6181859" y="119579"/>
                  <a:pt x="6181859" y="119579"/>
                </a:cubicBezTo>
                <a:cubicBezTo>
                  <a:pt x="6275924" y="88224"/>
                  <a:pt x="6232792" y="100406"/>
                  <a:pt x="6310648" y="80942"/>
                </a:cubicBezTo>
                <a:cubicBezTo>
                  <a:pt x="6465194" y="85235"/>
                  <a:pt x="6619874" y="86100"/>
                  <a:pt x="6774287" y="93821"/>
                </a:cubicBezTo>
                <a:cubicBezTo>
                  <a:pt x="6791965" y="94705"/>
                  <a:pt x="6808103" y="106700"/>
                  <a:pt x="6825803" y="106700"/>
                </a:cubicBezTo>
                <a:cubicBezTo>
                  <a:pt x="7053370" y="106700"/>
                  <a:pt x="7280856" y="98114"/>
                  <a:pt x="7508383" y="93821"/>
                </a:cubicBezTo>
                <a:cubicBezTo>
                  <a:pt x="7551313" y="85235"/>
                  <a:pt x="7594699" y="78681"/>
                  <a:pt x="7637172" y="68063"/>
                </a:cubicBezTo>
                <a:cubicBezTo>
                  <a:pt x="7654344" y="63770"/>
                  <a:pt x="7671408" y="59024"/>
                  <a:pt x="7688687" y="55184"/>
                </a:cubicBezTo>
                <a:cubicBezTo>
                  <a:pt x="7710056" y="50435"/>
                  <a:pt x="7731846" y="47614"/>
                  <a:pt x="7753082" y="42305"/>
                </a:cubicBezTo>
                <a:cubicBezTo>
                  <a:pt x="7766252" y="39012"/>
                  <a:pt x="7778548" y="32718"/>
                  <a:pt x="7791718" y="29426"/>
                </a:cubicBezTo>
                <a:cubicBezTo>
                  <a:pt x="7812954" y="24117"/>
                  <a:pt x="7834648" y="20841"/>
                  <a:pt x="7856113" y="16548"/>
                </a:cubicBezTo>
                <a:cubicBezTo>
                  <a:pt x="8004276" y="21178"/>
                  <a:pt x="8178989" y="3894"/>
                  <a:pt x="8332631" y="42305"/>
                </a:cubicBezTo>
                <a:cubicBezTo>
                  <a:pt x="8345801" y="45598"/>
                  <a:pt x="8358388" y="50891"/>
                  <a:pt x="8371267" y="55184"/>
                </a:cubicBezTo>
                <a:cubicBezTo>
                  <a:pt x="8500056" y="50891"/>
                  <a:pt x="8628996" y="49872"/>
                  <a:pt x="8757634" y="42305"/>
                </a:cubicBezTo>
                <a:cubicBezTo>
                  <a:pt x="8775304" y="41266"/>
                  <a:pt x="8791627" y="31929"/>
                  <a:pt x="8809149" y="29426"/>
                </a:cubicBezTo>
                <a:cubicBezTo>
                  <a:pt x="8851859" y="23325"/>
                  <a:pt x="8895008" y="20841"/>
                  <a:pt x="8937938" y="16548"/>
                </a:cubicBezTo>
                <a:cubicBezTo>
                  <a:pt x="9022937" y="-4702"/>
                  <a:pt x="9005359" y="-6317"/>
                  <a:pt x="9131121" y="16548"/>
                </a:cubicBezTo>
                <a:cubicBezTo>
                  <a:pt x="9135344" y="17316"/>
                  <a:pt x="9131121" y="25133"/>
                  <a:pt x="9131121" y="29426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252634" y="3822156"/>
            <a:ext cx="396044" cy="2545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588224" y="663158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Fruit of Self-sufficiency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8675" y="1567972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Fruit of stinginess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76256" y="5805264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Roots of hopelessness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07432" y="2564904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Fruit of failure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0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4" grpId="0" animBg="1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4021" y="1025167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Seed of offence</a:t>
            </a: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False Accusations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82"/>
          <a:stretch/>
        </p:blipFill>
        <p:spPr bwMode="auto">
          <a:xfrm>
            <a:off x="323347" y="3918257"/>
            <a:ext cx="8712968" cy="241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983579" y="4241737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Roots of Pride I’m right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2990" y="4611069"/>
            <a:ext cx="2614905" cy="830997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Heart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Soil of Insecurity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2012"/>
            <a:ext cx="4104456" cy="36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12879" y="3679689"/>
            <a:ext cx="9132997" cy="248367"/>
          </a:xfrm>
          <a:custGeom>
            <a:avLst/>
            <a:gdLst>
              <a:gd name="connsiteX0" fmla="*/ 0 w 9132997"/>
              <a:gd name="connsiteY0" fmla="*/ 209731 h 248367"/>
              <a:gd name="connsiteX1" fmla="*/ 528034 w 9132997"/>
              <a:gd name="connsiteY1" fmla="*/ 222610 h 248367"/>
              <a:gd name="connsiteX2" fmla="*/ 682580 w 9132997"/>
              <a:gd name="connsiteY2" fmla="*/ 248367 h 248367"/>
              <a:gd name="connsiteX3" fmla="*/ 1068946 w 9132997"/>
              <a:gd name="connsiteY3" fmla="*/ 235488 h 248367"/>
              <a:gd name="connsiteX4" fmla="*/ 1700011 w 9132997"/>
              <a:gd name="connsiteY4" fmla="*/ 222610 h 248367"/>
              <a:gd name="connsiteX5" fmla="*/ 2176529 w 9132997"/>
              <a:gd name="connsiteY5" fmla="*/ 209731 h 248367"/>
              <a:gd name="connsiteX6" fmla="*/ 2395470 w 9132997"/>
              <a:gd name="connsiteY6" fmla="*/ 196852 h 248367"/>
              <a:gd name="connsiteX7" fmla="*/ 2498501 w 9132997"/>
              <a:gd name="connsiteY7" fmla="*/ 183973 h 248367"/>
              <a:gd name="connsiteX8" fmla="*/ 2678806 w 9132997"/>
              <a:gd name="connsiteY8" fmla="*/ 171094 h 248367"/>
              <a:gd name="connsiteX9" fmla="*/ 3206839 w 9132997"/>
              <a:gd name="connsiteY9" fmla="*/ 183973 h 248367"/>
              <a:gd name="connsiteX10" fmla="*/ 3245476 w 9132997"/>
              <a:gd name="connsiteY10" fmla="*/ 196852 h 248367"/>
              <a:gd name="connsiteX11" fmla="*/ 3335628 w 9132997"/>
              <a:gd name="connsiteY11" fmla="*/ 209731 h 248367"/>
              <a:gd name="connsiteX12" fmla="*/ 3400022 w 9132997"/>
              <a:gd name="connsiteY12" fmla="*/ 222610 h 248367"/>
              <a:gd name="connsiteX13" fmla="*/ 3953814 w 9132997"/>
              <a:gd name="connsiteY13" fmla="*/ 209731 h 248367"/>
              <a:gd name="connsiteX14" fmla="*/ 4082603 w 9132997"/>
              <a:gd name="connsiteY14" fmla="*/ 196852 h 248367"/>
              <a:gd name="connsiteX15" fmla="*/ 4275786 w 9132997"/>
              <a:gd name="connsiteY15" fmla="*/ 183973 h 248367"/>
              <a:gd name="connsiteX16" fmla="*/ 4430332 w 9132997"/>
              <a:gd name="connsiteY16" fmla="*/ 158215 h 248367"/>
              <a:gd name="connsiteX17" fmla="*/ 4507606 w 9132997"/>
              <a:gd name="connsiteY17" fmla="*/ 145336 h 248367"/>
              <a:gd name="connsiteX18" fmla="*/ 5306096 w 9132997"/>
              <a:gd name="connsiteY18" fmla="*/ 158215 h 248367"/>
              <a:gd name="connsiteX19" fmla="*/ 6027313 w 9132997"/>
              <a:gd name="connsiteY19" fmla="*/ 145336 h 248367"/>
              <a:gd name="connsiteX20" fmla="*/ 6181859 w 9132997"/>
              <a:gd name="connsiteY20" fmla="*/ 119579 h 248367"/>
              <a:gd name="connsiteX21" fmla="*/ 6310648 w 9132997"/>
              <a:gd name="connsiteY21" fmla="*/ 80942 h 248367"/>
              <a:gd name="connsiteX22" fmla="*/ 6774287 w 9132997"/>
              <a:gd name="connsiteY22" fmla="*/ 93821 h 248367"/>
              <a:gd name="connsiteX23" fmla="*/ 6825803 w 9132997"/>
              <a:gd name="connsiteY23" fmla="*/ 106700 h 248367"/>
              <a:gd name="connsiteX24" fmla="*/ 7508383 w 9132997"/>
              <a:gd name="connsiteY24" fmla="*/ 93821 h 248367"/>
              <a:gd name="connsiteX25" fmla="*/ 7637172 w 9132997"/>
              <a:gd name="connsiteY25" fmla="*/ 68063 h 248367"/>
              <a:gd name="connsiteX26" fmla="*/ 7688687 w 9132997"/>
              <a:gd name="connsiteY26" fmla="*/ 55184 h 248367"/>
              <a:gd name="connsiteX27" fmla="*/ 7753082 w 9132997"/>
              <a:gd name="connsiteY27" fmla="*/ 42305 h 248367"/>
              <a:gd name="connsiteX28" fmla="*/ 7791718 w 9132997"/>
              <a:gd name="connsiteY28" fmla="*/ 29426 h 248367"/>
              <a:gd name="connsiteX29" fmla="*/ 7856113 w 9132997"/>
              <a:gd name="connsiteY29" fmla="*/ 16548 h 248367"/>
              <a:gd name="connsiteX30" fmla="*/ 8332631 w 9132997"/>
              <a:gd name="connsiteY30" fmla="*/ 42305 h 248367"/>
              <a:gd name="connsiteX31" fmla="*/ 8371267 w 9132997"/>
              <a:gd name="connsiteY31" fmla="*/ 55184 h 248367"/>
              <a:gd name="connsiteX32" fmla="*/ 8757634 w 9132997"/>
              <a:gd name="connsiteY32" fmla="*/ 42305 h 248367"/>
              <a:gd name="connsiteX33" fmla="*/ 8809149 w 9132997"/>
              <a:gd name="connsiteY33" fmla="*/ 29426 h 248367"/>
              <a:gd name="connsiteX34" fmla="*/ 8937938 w 9132997"/>
              <a:gd name="connsiteY34" fmla="*/ 16548 h 248367"/>
              <a:gd name="connsiteX35" fmla="*/ 9131121 w 9132997"/>
              <a:gd name="connsiteY35" fmla="*/ 16548 h 248367"/>
              <a:gd name="connsiteX36" fmla="*/ 9131121 w 9132997"/>
              <a:gd name="connsiteY36" fmla="*/ 29426 h 2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32997" h="248367">
                <a:moveTo>
                  <a:pt x="0" y="209731"/>
                </a:moveTo>
                <a:lnTo>
                  <a:pt x="528034" y="222610"/>
                </a:lnTo>
                <a:cubicBezTo>
                  <a:pt x="626070" y="226531"/>
                  <a:pt x="618018" y="226846"/>
                  <a:pt x="682580" y="248367"/>
                </a:cubicBezTo>
                <a:lnTo>
                  <a:pt x="1068946" y="235488"/>
                </a:lnTo>
                <a:lnTo>
                  <a:pt x="1700011" y="222610"/>
                </a:lnTo>
                <a:lnTo>
                  <a:pt x="2176529" y="209731"/>
                </a:lnTo>
                <a:cubicBezTo>
                  <a:pt x="2249509" y="205438"/>
                  <a:pt x="2322596" y="202682"/>
                  <a:pt x="2395470" y="196852"/>
                </a:cubicBezTo>
                <a:cubicBezTo>
                  <a:pt x="2429971" y="194092"/>
                  <a:pt x="2464032" y="187107"/>
                  <a:pt x="2498501" y="183973"/>
                </a:cubicBezTo>
                <a:cubicBezTo>
                  <a:pt x="2558508" y="178518"/>
                  <a:pt x="2618704" y="175387"/>
                  <a:pt x="2678806" y="171094"/>
                </a:cubicBezTo>
                <a:cubicBezTo>
                  <a:pt x="2854817" y="175387"/>
                  <a:pt x="3030957" y="175978"/>
                  <a:pt x="3206839" y="183973"/>
                </a:cubicBezTo>
                <a:cubicBezTo>
                  <a:pt x="3220401" y="184589"/>
                  <a:pt x="3232164" y="194190"/>
                  <a:pt x="3245476" y="196852"/>
                </a:cubicBezTo>
                <a:cubicBezTo>
                  <a:pt x="3275242" y="202805"/>
                  <a:pt x="3305685" y="204740"/>
                  <a:pt x="3335628" y="209731"/>
                </a:cubicBezTo>
                <a:cubicBezTo>
                  <a:pt x="3357220" y="213330"/>
                  <a:pt x="3378557" y="218317"/>
                  <a:pt x="3400022" y="222610"/>
                </a:cubicBezTo>
                <a:lnTo>
                  <a:pt x="3953814" y="209731"/>
                </a:lnTo>
                <a:cubicBezTo>
                  <a:pt x="3996927" y="208104"/>
                  <a:pt x="4039597" y="200293"/>
                  <a:pt x="4082603" y="196852"/>
                </a:cubicBezTo>
                <a:cubicBezTo>
                  <a:pt x="4146935" y="191705"/>
                  <a:pt x="4211392" y="188266"/>
                  <a:pt x="4275786" y="183973"/>
                </a:cubicBezTo>
                <a:cubicBezTo>
                  <a:pt x="4356322" y="157127"/>
                  <a:pt x="4286552" y="177386"/>
                  <a:pt x="4430332" y="158215"/>
                </a:cubicBezTo>
                <a:cubicBezTo>
                  <a:pt x="4456216" y="154764"/>
                  <a:pt x="4481848" y="149629"/>
                  <a:pt x="4507606" y="145336"/>
                </a:cubicBezTo>
                <a:lnTo>
                  <a:pt x="5306096" y="158215"/>
                </a:lnTo>
                <a:cubicBezTo>
                  <a:pt x="5546540" y="158215"/>
                  <a:pt x="5787103" y="155933"/>
                  <a:pt x="6027313" y="145336"/>
                </a:cubicBezTo>
                <a:cubicBezTo>
                  <a:pt x="6079488" y="143034"/>
                  <a:pt x="6181859" y="119579"/>
                  <a:pt x="6181859" y="119579"/>
                </a:cubicBezTo>
                <a:cubicBezTo>
                  <a:pt x="6275924" y="88224"/>
                  <a:pt x="6232792" y="100406"/>
                  <a:pt x="6310648" y="80942"/>
                </a:cubicBezTo>
                <a:cubicBezTo>
                  <a:pt x="6465194" y="85235"/>
                  <a:pt x="6619874" y="86100"/>
                  <a:pt x="6774287" y="93821"/>
                </a:cubicBezTo>
                <a:cubicBezTo>
                  <a:pt x="6791965" y="94705"/>
                  <a:pt x="6808103" y="106700"/>
                  <a:pt x="6825803" y="106700"/>
                </a:cubicBezTo>
                <a:cubicBezTo>
                  <a:pt x="7053370" y="106700"/>
                  <a:pt x="7280856" y="98114"/>
                  <a:pt x="7508383" y="93821"/>
                </a:cubicBezTo>
                <a:cubicBezTo>
                  <a:pt x="7551313" y="85235"/>
                  <a:pt x="7594699" y="78681"/>
                  <a:pt x="7637172" y="68063"/>
                </a:cubicBezTo>
                <a:cubicBezTo>
                  <a:pt x="7654344" y="63770"/>
                  <a:pt x="7671408" y="59024"/>
                  <a:pt x="7688687" y="55184"/>
                </a:cubicBezTo>
                <a:cubicBezTo>
                  <a:pt x="7710056" y="50435"/>
                  <a:pt x="7731846" y="47614"/>
                  <a:pt x="7753082" y="42305"/>
                </a:cubicBezTo>
                <a:cubicBezTo>
                  <a:pt x="7766252" y="39012"/>
                  <a:pt x="7778548" y="32718"/>
                  <a:pt x="7791718" y="29426"/>
                </a:cubicBezTo>
                <a:cubicBezTo>
                  <a:pt x="7812954" y="24117"/>
                  <a:pt x="7834648" y="20841"/>
                  <a:pt x="7856113" y="16548"/>
                </a:cubicBezTo>
                <a:cubicBezTo>
                  <a:pt x="8004276" y="21178"/>
                  <a:pt x="8178989" y="3894"/>
                  <a:pt x="8332631" y="42305"/>
                </a:cubicBezTo>
                <a:cubicBezTo>
                  <a:pt x="8345801" y="45598"/>
                  <a:pt x="8358388" y="50891"/>
                  <a:pt x="8371267" y="55184"/>
                </a:cubicBezTo>
                <a:cubicBezTo>
                  <a:pt x="8500056" y="50891"/>
                  <a:pt x="8628996" y="49872"/>
                  <a:pt x="8757634" y="42305"/>
                </a:cubicBezTo>
                <a:cubicBezTo>
                  <a:pt x="8775304" y="41266"/>
                  <a:pt x="8791627" y="31929"/>
                  <a:pt x="8809149" y="29426"/>
                </a:cubicBezTo>
                <a:cubicBezTo>
                  <a:pt x="8851859" y="23325"/>
                  <a:pt x="8895008" y="20841"/>
                  <a:pt x="8937938" y="16548"/>
                </a:cubicBezTo>
                <a:cubicBezTo>
                  <a:pt x="9022937" y="-4702"/>
                  <a:pt x="9005359" y="-6317"/>
                  <a:pt x="9131121" y="16548"/>
                </a:cubicBezTo>
                <a:cubicBezTo>
                  <a:pt x="9135344" y="17316"/>
                  <a:pt x="9131121" y="25133"/>
                  <a:pt x="9131121" y="29426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252634" y="3822156"/>
            <a:ext cx="396044" cy="2545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732240" y="1377052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Fruit of Self-righteousness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18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4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3643" y="995541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Seed of offence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82"/>
          <a:stretch/>
        </p:blipFill>
        <p:spPr bwMode="auto">
          <a:xfrm>
            <a:off x="323347" y="3918257"/>
            <a:ext cx="8712968" cy="241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983579" y="4241737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Roots of Bitterness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2990" y="4611069"/>
            <a:ext cx="2614905" cy="830997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Heart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Soil of Insecurity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2012"/>
            <a:ext cx="4104456" cy="36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12879" y="3679689"/>
            <a:ext cx="9132997" cy="248367"/>
          </a:xfrm>
          <a:custGeom>
            <a:avLst/>
            <a:gdLst>
              <a:gd name="connsiteX0" fmla="*/ 0 w 9132997"/>
              <a:gd name="connsiteY0" fmla="*/ 209731 h 248367"/>
              <a:gd name="connsiteX1" fmla="*/ 528034 w 9132997"/>
              <a:gd name="connsiteY1" fmla="*/ 222610 h 248367"/>
              <a:gd name="connsiteX2" fmla="*/ 682580 w 9132997"/>
              <a:gd name="connsiteY2" fmla="*/ 248367 h 248367"/>
              <a:gd name="connsiteX3" fmla="*/ 1068946 w 9132997"/>
              <a:gd name="connsiteY3" fmla="*/ 235488 h 248367"/>
              <a:gd name="connsiteX4" fmla="*/ 1700011 w 9132997"/>
              <a:gd name="connsiteY4" fmla="*/ 222610 h 248367"/>
              <a:gd name="connsiteX5" fmla="*/ 2176529 w 9132997"/>
              <a:gd name="connsiteY5" fmla="*/ 209731 h 248367"/>
              <a:gd name="connsiteX6" fmla="*/ 2395470 w 9132997"/>
              <a:gd name="connsiteY6" fmla="*/ 196852 h 248367"/>
              <a:gd name="connsiteX7" fmla="*/ 2498501 w 9132997"/>
              <a:gd name="connsiteY7" fmla="*/ 183973 h 248367"/>
              <a:gd name="connsiteX8" fmla="*/ 2678806 w 9132997"/>
              <a:gd name="connsiteY8" fmla="*/ 171094 h 248367"/>
              <a:gd name="connsiteX9" fmla="*/ 3206839 w 9132997"/>
              <a:gd name="connsiteY9" fmla="*/ 183973 h 248367"/>
              <a:gd name="connsiteX10" fmla="*/ 3245476 w 9132997"/>
              <a:gd name="connsiteY10" fmla="*/ 196852 h 248367"/>
              <a:gd name="connsiteX11" fmla="*/ 3335628 w 9132997"/>
              <a:gd name="connsiteY11" fmla="*/ 209731 h 248367"/>
              <a:gd name="connsiteX12" fmla="*/ 3400022 w 9132997"/>
              <a:gd name="connsiteY12" fmla="*/ 222610 h 248367"/>
              <a:gd name="connsiteX13" fmla="*/ 3953814 w 9132997"/>
              <a:gd name="connsiteY13" fmla="*/ 209731 h 248367"/>
              <a:gd name="connsiteX14" fmla="*/ 4082603 w 9132997"/>
              <a:gd name="connsiteY14" fmla="*/ 196852 h 248367"/>
              <a:gd name="connsiteX15" fmla="*/ 4275786 w 9132997"/>
              <a:gd name="connsiteY15" fmla="*/ 183973 h 248367"/>
              <a:gd name="connsiteX16" fmla="*/ 4430332 w 9132997"/>
              <a:gd name="connsiteY16" fmla="*/ 158215 h 248367"/>
              <a:gd name="connsiteX17" fmla="*/ 4507606 w 9132997"/>
              <a:gd name="connsiteY17" fmla="*/ 145336 h 248367"/>
              <a:gd name="connsiteX18" fmla="*/ 5306096 w 9132997"/>
              <a:gd name="connsiteY18" fmla="*/ 158215 h 248367"/>
              <a:gd name="connsiteX19" fmla="*/ 6027313 w 9132997"/>
              <a:gd name="connsiteY19" fmla="*/ 145336 h 248367"/>
              <a:gd name="connsiteX20" fmla="*/ 6181859 w 9132997"/>
              <a:gd name="connsiteY20" fmla="*/ 119579 h 248367"/>
              <a:gd name="connsiteX21" fmla="*/ 6310648 w 9132997"/>
              <a:gd name="connsiteY21" fmla="*/ 80942 h 248367"/>
              <a:gd name="connsiteX22" fmla="*/ 6774287 w 9132997"/>
              <a:gd name="connsiteY22" fmla="*/ 93821 h 248367"/>
              <a:gd name="connsiteX23" fmla="*/ 6825803 w 9132997"/>
              <a:gd name="connsiteY23" fmla="*/ 106700 h 248367"/>
              <a:gd name="connsiteX24" fmla="*/ 7508383 w 9132997"/>
              <a:gd name="connsiteY24" fmla="*/ 93821 h 248367"/>
              <a:gd name="connsiteX25" fmla="*/ 7637172 w 9132997"/>
              <a:gd name="connsiteY25" fmla="*/ 68063 h 248367"/>
              <a:gd name="connsiteX26" fmla="*/ 7688687 w 9132997"/>
              <a:gd name="connsiteY26" fmla="*/ 55184 h 248367"/>
              <a:gd name="connsiteX27" fmla="*/ 7753082 w 9132997"/>
              <a:gd name="connsiteY27" fmla="*/ 42305 h 248367"/>
              <a:gd name="connsiteX28" fmla="*/ 7791718 w 9132997"/>
              <a:gd name="connsiteY28" fmla="*/ 29426 h 248367"/>
              <a:gd name="connsiteX29" fmla="*/ 7856113 w 9132997"/>
              <a:gd name="connsiteY29" fmla="*/ 16548 h 248367"/>
              <a:gd name="connsiteX30" fmla="*/ 8332631 w 9132997"/>
              <a:gd name="connsiteY30" fmla="*/ 42305 h 248367"/>
              <a:gd name="connsiteX31" fmla="*/ 8371267 w 9132997"/>
              <a:gd name="connsiteY31" fmla="*/ 55184 h 248367"/>
              <a:gd name="connsiteX32" fmla="*/ 8757634 w 9132997"/>
              <a:gd name="connsiteY32" fmla="*/ 42305 h 248367"/>
              <a:gd name="connsiteX33" fmla="*/ 8809149 w 9132997"/>
              <a:gd name="connsiteY33" fmla="*/ 29426 h 248367"/>
              <a:gd name="connsiteX34" fmla="*/ 8937938 w 9132997"/>
              <a:gd name="connsiteY34" fmla="*/ 16548 h 248367"/>
              <a:gd name="connsiteX35" fmla="*/ 9131121 w 9132997"/>
              <a:gd name="connsiteY35" fmla="*/ 16548 h 248367"/>
              <a:gd name="connsiteX36" fmla="*/ 9131121 w 9132997"/>
              <a:gd name="connsiteY36" fmla="*/ 29426 h 2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32997" h="248367">
                <a:moveTo>
                  <a:pt x="0" y="209731"/>
                </a:moveTo>
                <a:lnTo>
                  <a:pt x="528034" y="222610"/>
                </a:lnTo>
                <a:cubicBezTo>
                  <a:pt x="626070" y="226531"/>
                  <a:pt x="618018" y="226846"/>
                  <a:pt x="682580" y="248367"/>
                </a:cubicBezTo>
                <a:lnTo>
                  <a:pt x="1068946" y="235488"/>
                </a:lnTo>
                <a:lnTo>
                  <a:pt x="1700011" y="222610"/>
                </a:lnTo>
                <a:lnTo>
                  <a:pt x="2176529" y="209731"/>
                </a:lnTo>
                <a:cubicBezTo>
                  <a:pt x="2249509" y="205438"/>
                  <a:pt x="2322596" y="202682"/>
                  <a:pt x="2395470" y="196852"/>
                </a:cubicBezTo>
                <a:cubicBezTo>
                  <a:pt x="2429971" y="194092"/>
                  <a:pt x="2464032" y="187107"/>
                  <a:pt x="2498501" y="183973"/>
                </a:cubicBezTo>
                <a:cubicBezTo>
                  <a:pt x="2558508" y="178518"/>
                  <a:pt x="2618704" y="175387"/>
                  <a:pt x="2678806" y="171094"/>
                </a:cubicBezTo>
                <a:cubicBezTo>
                  <a:pt x="2854817" y="175387"/>
                  <a:pt x="3030957" y="175978"/>
                  <a:pt x="3206839" y="183973"/>
                </a:cubicBezTo>
                <a:cubicBezTo>
                  <a:pt x="3220401" y="184589"/>
                  <a:pt x="3232164" y="194190"/>
                  <a:pt x="3245476" y="196852"/>
                </a:cubicBezTo>
                <a:cubicBezTo>
                  <a:pt x="3275242" y="202805"/>
                  <a:pt x="3305685" y="204740"/>
                  <a:pt x="3335628" y="209731"/>
                </a:cubicBezTo>
                <a:cubicBezTo>
                  <a:pt x="3357220" y="213330"/>
                  <a:pt x="3378557" y="218317"/>
                  <a:pt x="3400022" y="222610"/>
                </a:cubicBezTo>
                <a:lnTo>
                  <a:pt x="3953814" y="209731"/>
                </a:lnTo>
                <a:cubicBezTo>
                  <a:pt x="3996927" y="208104"/>
                  <a:pt x="4039597" y="200293"/>
                  <a:pt x="4082603" y="196852"/>
                </a:cubicBezTo>
                <a:cubicBezTo>
                  <a:pt x="4146935" y="191705"/>
                  <a:pt x="4211392" y="188266"/>
                  <a:pt x="4275786" y="183973"/>
                </a:cubicBezTo>
                <a:cubicBezTo>
                  <a:pt x="4356322" y="157127"/>
                  <a:pt x="4286552" y="177386"/>
                  <a:pt x="4430332" y="158215"/>
                </a:cubicBezTo>
                <a:cubicBezTo>
                  <a:pt x="4456216" y="154764"/>
                  <a:pt x="4481848" y="149629"/>
                  <a:pt x="4507606" y="145336"/>
                </a:cubicBezTo>
                <a:lnTo>
                  <a:pt x="5306096" y="158215"/>
                </a:lnTo>
                <a:cubicBezTo>
                  <a:pt x="5546540" y="158215"/>
                  <a:pt x="5787103" y="155933"/>
                  <a:pt x="6027313" y="145336"/>
                </a:cubicBezTo>
                <a:cubicBezTo>
                  <a:pt x="6079488" y="143034"/>
                  <a:pt x="6181859" y="119579"/>
                  <a:pt x="6181859" y="119579"/>
                </a:cubicBezTo>
                <a:cubicBezTo>
                  <a:pt x="6275924" y="88224"/>
                  <a:pt x="6232792" y="100406"/>
                  <a:pt x="6310648" y="80942"/>
                </a:cubicBezTo>
                <a:cubicBezTo>
                  <a:pt x="6465194" y="85235"/>
                  <a:pt x="6619874" y="86100"/>
                  <a:pt x="6774287" y="93821"/>
                </a:cubicBezTo>
                <a:cubicBezTo>
                  <a:pt x="6791965" y="94705"/>
                  <a:pt x="6808103" y="106700"/>
                  <a:pt x="6825803" y="106700"/>
                </a:cubicBezTo>
                <a:cubicBezTo>
                  <a:pt x="7053370" y="106700"/>
                  <a:pt x="7280856" y="98114"/>
                  <a:pt x="7508383" y="93821"/>
                </a:cubicBezTo>
                <a:cubicBezTo>
                  <a:pt x="7551313" y="85235"/>
                  <a:pt x="7594699" y="78681"/>
                  <a:pt x="7637172" y="68063"/>
                </a:cubicBezTo>
                <a:cubicBezTo>
                  <a:pt x="7654344" y="63770"/>
                  <a:pt x="7671408" y="59024"/>
                  <a:pt x="7688687" y="55184"/>
                </a:cubicBezTo>
                <a:cubicBezTo>
                  <a:pt x="7710056" y="50435"/>
                  <a:pt x="7731846" y="47614"/>
                  <a:pt x="7753082" y="42305"/>
                </a:cubicBezTo>
                <a:cubicBezTo>
                  <a:pt x="7766252" y="39012"/>
                  <a:pt x="7778548" y="32718"/>
                  <a:pt x="7791718" y="29426"/>
                </a:cubicBezTo>
                <a:cubicBezTo>
                  <a:pt x="7812954" y="24117"/>
                  <a:pt x="7834648" y="20841"/>
                  <a:pt x="7856113" y="16548"/>
                </a:cubicBezTo>
                <a:cubicBezTo>
                  <a:pt x="8004276" y="21178"/>
                  <a:pt x="8178989" y="3894"/>
                  <a:pt x="8332631" y="42305"/>
                </a:cubicBezTo>
                <a:cubicBezTo>
                  <a:pt x="8345801" y="45598"/>
                  <a:pt x="8358388" y="50891"/>
                  <a:pt x="8371267" y="55184"/>
                </a:cubicBezTo>
                <a:cubicBezTo>
                  <a:pt x="8500056" y="50891"/>
                  <a:pt x="8628996" y="49872"/>
                  <a:pt x="8757634" y="42305"/>
                </a:cubicBezTo>
                <a:cubicBezTo>
                  <a:pt x="8775304" y="41266"/>
                  <a:pt x="8791627" y="31929"/>
                  <a:pt x="8809149" y="29426"/>
                </a:cubicBezTo>
                <a:cubicBezTo>
                  <a:pt x="8851859" y="23325"/>
                  <a:pt x="8895008" y="20841"/>
                  <a:pt x="8937938" y="16548"/>
                </a:cubicBezTo>
                <a:cubicBezTo>
                  <a:pt x="9022937" y="-4702"/>
                  <a:pt x="9005359" y="-6317"/>
                  <a:pt x="9131121" y="16548"/>
                </a:cubicBezTo>
                <a:cubicBezTo>
                  <a:pt x="9135344" y="17316"/>
                  <a:pt x="9131121" y="25133"/>
                  <a:pt x="9131121" y="29426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252634" y="3822156"/>
            <a:ext cx="396044" cy="2545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732240" y="1377052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Fruit of Resentment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8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3534" y="620688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Seed of generational offence or sin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82"/>
          <a:stretch/>
        </p:blipFill>
        <p:spPr bwMode="auto">
          <a:xfrm>
            <a:off x="323347" y="3918257"/>
            <a:ext cx="8712968" cy="241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955622" y="5026567"/>
            <a:ext cx="2052736" cy="1311325"/>
          </a:xfrm>
          <a:prstGeom prst="rect">
            <a:avLst/>
          </a:prstGeom>
          <a:noFill/>
        </p:spPr>
        <p:txBody>
          <a:bodyPr wrap="square" lIns="0" tIns="0" rIns="0" bIns="0" rtlCol="0">
            <a:normAutofit fontScale="92500" lnSpcReduction="10000"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Roots of Iniquity</a:t>
            </a: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Passed to 4</a:t>
            </a:r>
            <a:r>
              <a:rPr lang="en-GB" sz="24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2400" b="1" dirty="0" smtClean="0">
                <a:solidFill>
                  <a:schemeClr val="bg1"/>
                </a:solidFill>
              </a:rPr>
              <a:t> generation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2990" y="4611069"/>
            <a:ext cx="2614905" cy="830997"/>
          </a:xfrm>
          <a:prstGeom prst="rect">
            <a:avLst/>
          </a:prstGeom>
          <a:noFill/>
        </p:spPr>
        <p:txBody>
          <a:bodyPr wrap="square" lIns="0" tIns="0" rIns="0" bIns="0" rtlCol="0">
            <a:normAutofit fontScale="92500" lnSpcReduction="20000"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Heart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Record of Generational Sin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2012"/>
            <a:ext cx="4104456" cy="36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12879" y="3679689"/>
            <a:ext cx="9132997" cy="248367"/>
          </a:xfrm>
          <a:custGeom>
            <a:avLst/>
            <a:gdLst>
              <a:gd name="connsiteX0" fmla="*/ 0 w 9132997"/>
              <a:gd name="connsiteY0" fmla="*/ 209731 h 248367"/>
              <a:gd name="connsiteX1" fmla="*/ 528034 w 9132997"/>
              <a:gd name="connsiteY1" fmla="*/ 222610 h 248367"/>
              <a:gd name="connsiteX2" fmla="*/ 682580 w 9132997"/>
              <a:gd name="connsiteY2" fmla="*/ 248367 h 248367"/>
              <a:gd name="connsiteX3" fmla="*/ 1068946 w 9132997"/>
              <a:gd name="connsiteY3" fmla="*/ 235488 h 248367"/>
              <a:gd name="connsiteX4" fmla="*/ 1700011 w 9132997"/>
              <a:gd name="connsiteY4" fmla="*/ 222610 h 248367"/>
              <a:gd name="connsiteX5" fmla="*/ 2176529 w 9132997"/>
              <a:gd name="connsiteY5" fmla="*/ 209731 h 248367"/>
              <a:gd name="connsiteX6" fmla="*/ 2395470 w 9132997"/>
              <a:gd name="connsiteY6" fmla="*/ 196852 h 248367"/>
              <a:gd name="connsiteX7" fmla="*/ 2498501 w 9132997"/>
              <a:gd name="connsiteY7" fmla="*/ 183973 h 248367"/>
              <a:gd name="connsiteX8" fmla="*/ 2678806 w 9132997"/>
              <a:gd name="connsiteY8" fmla="*/ 171094 h 248367"/>
              <a:gd name="connsiteX9" fmla="*/ 3206839 w 9132997"/>
              <a:gd name="connsiteY9" fmla="*/ 183973 h 248367"/>
              <a:gd name="connsiteX10" fmla="*/ 3245476 w 9132997"/>
              <a:gd name="connsiteY10" fmla="*/ 196852 h 248367"/>
              <a:gd name="connsiteX11" fmla="*/ 3335628 w 9132997"/>
              <a:gd name="connsiteY11" fmla="*/ 209731 h 248367"/>
              <a:gd name="connsiteX12" fmla="*/ 3400022 w 9132997"/>
              <a:gd name="connsiteY12" fmla="*/ 222610 h 248367"/>
              <a:gd name="connsiteX13" fmla="*/ 3953814 w 9132997"/>
              <a:gd name="connsiteY13" fmla="*/ 209731 h 248367"/>
              <a:gd name="connsiteX14" fmla="*/ 4082603 w 9132997"/>
              <a:gd name="connsiteY14" fmla="*/ 196852 h 248367"/>
              <a:gd name="connsiteX15" fmla="*/ 4275786 w 9132997"/>
              <a:gd name="connsiteY15" fmla="*/ 183973 h 248367"/>
              <a:gd name="connsiteX16" fmla="*/ 4430332 w 9132997"/>
              <a:gd name="connsiteY16" fmla="*/ 158215 h 248367"/>
              <a:gd name="connsiteX17" fmla="*/ 4507606 w 9132997"/>
              <a:gd name="connsiteY17" fmla="*/ 145336 h 248367"/>
              <a:gd name="connsiteX18" fmla="*/ 5306096 w 9132997"/>
              <a:gd name="connsiteY18" fmla="*/ 158215 h 248367"/>
              <a:gd name="connsiteX19" fmla="*/ 6027313 w 9132997"/>
              <a:gd name="connsiteY19" fmla="*/ 145336 h 248367"/>
              <a:gd name="connsiteX20" fmla="*/ 6181859 w 9132997"/>
              <a:gd name="connsiteY20" fmla="*/ 119579 h 248367"/>
              <a:gd name="connsiteX21" fmla="*/ 6310648 w 9132997"/>
              <a:gd name="connsiteY21" fmla="*/ 80942 h 248367"/>
              <a:gd name="connsiteX22" fmla="*/ 6774287 w 9132997"/>
              <a:gd name="connsiteY22" fmla="*/ 93821 h 248367"/>
              <a:gd name="connsiteX23" fmla="*/ 6825803 w 9132997"/>
              <a:gd name="connsiteY23" fmla="*/ 106700 h 248367"/>
              <a:gd name="connsiteX24" fmla="*/ 7508383 w 9132997"/>
              <a:gd name="connsiteY24" fmla="*/ 93821 h 248367"/>
              <a:gd name="connsiteX25" fmla="*/ 7637172 w 9132997"/>
              <a:gd name="connsiteY25" fmla="*/ 68063 h 248367"/>
              <a:gd name="connsiteX26" fmla="*/ 7688687 w 9132997"/>
              <a:gd name="connsiteY26" fmla="*/ 55184 h 248367"/>
              <a:gd name="connsiteX27" fmla="*/ 7753082 w 9132997"/>
              <a:gd name="connsiteY27" fmla="*/ 42305 h 248367"/>
              <a:gd name="connsiteX28" fmla="*/ 7791718 w 9132997"/>
              <a:gd name="connsiteY28" fmla="*/ 29426 h 248367"/>
              <a:gd name="connsiteX29" fmla="*/ 7856113 w 9132997"/>
              <a:gd name="connsiteY29" fmla="*/ 16548 h 248367"/>
              <a:gd name="connsiteX30" fmla="*/ 8332631 w 9132997"/>
              <a:gd name="connsiteY30" fmla="*/ 42305 h 248367"/>
              <a:gd name="connsiteX31" fmla="*/ 8371267 w 9132997"/>
              <a:gd name="connsiteY31" fmla="*/ 55184 h 248367"/>
              <a:gd name="connsiteX32" fmla="*/ 8757634 w 9132997"/>
              <a:gd name="connsiteY32" fmla="*/ 42305 h 248367"/>
              <a:gd name="connsiteX33" fmla="*/ 8809149 w 9132997"/>
              <a:gd name="connsiteY33" fmla="*/ 29426 h 248367"/>
              <a:gd name="connsiteX34" fmla="*/ 8937938 w 9132997"/>
              <a:gd name="connsiteY34" fmla="*/ 16548 h 248367"/>
              <a:gd name="connsiteX35" fmla="*/ 9131121 w 9132997"/>
              <a:gd name="connsiteY35" fmla="*/ 16548 h 248367"/>
              <a:gd name="connsiteX36" fmla="*/ 9131121 w 9132997"/>
              <a:gd name="connsiteY36" fmla="*/ 29426 h 2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32997" h="248367">
                <a:moveTo>
                  <a:pt x="0" y="209731"/>
                </a:moveTo>
                <a:lnTo>
                  <a:pt x="528034" y="222610"/>
                </a:lnTo>
                <a:cubicBezTo>
                  <a:pt x="626070" y="226531"/>
                  <a:pt x="618018" y="226846"/>
                  <a:pt x="682580" y="248367"/>
                </a:cubicBezTo>
                <a:lnTo>
                  <a:pt x="1068946" y="235488"/>
                </a:lnTo>
                <a:lnTo>
                  <a:pt x="1700011" y="222610"/>
                </a:lnTo>
                <a:lnTo>
                  <a:pt x="2176529" y="209731"/>
                </a:lnTo>
                <a:cubicBezTo>
                  <a:pt x="2249509" y="205438"/>
                  <a:pt x="2322596" y="202682"/>
                  <a:pt x="2395470" y="196852"/>
                </a:cubicBezTo>
                <a:cubicBezTo>
                  <a:pt x="2429971" y="194092"/>
                  <a:pt x="2464032" y="187107"/>
                  <a:pt x="2498501" y="183973"/>
                </a:cubicBezTo>
                <a:cubicBezTo>
                  <a:pt x="2558508" y="178518"/>
                  <a:pt x="2618704" y="175387"/>
                  <a:pt x="2678806" y="171094"/>
                </a:cubicBezTo>
                <a:cubicBezTo>
                  <a:pt x="2854817" y="175387"/>
                  <a:pt x="3030957" y="175978"/>
                  <a:pt x="3206839" y="183973"/>
                </a:cubicBezTo>
                <a:cubicBezTo>
                  <a:pt x="3220401" y="184589"/>
                  <a:pt x="3232164" y="194190"/>
                  <a:pt x="3245476" y="196852"/>
                </a:cubicBezTo>
                <a:cubicBezTo>
                  <a:pt x="3275242" y="202805"/>
                  <a:pt x="3305685" y="204740"/>
                  <a:pt x="3335628" y="209731"/>
                </a:cubicBezTo>
                <a:cubicBezTo>
                  <a:pt x="3357220" y="213330"/>
                  <a:pt x="3378557" y="218317"/>
                  <a:pt x="3400022" y="222610"/>
                </a:cubicBezTo>
                <a:lnTo>
                  <a:pt x="3953814" y="209731"/>
                </a:lnTo>
                <a:cubicBezTo>
                  <a:pt x="3996927" y="208104"/>
                  <a:pt x="4039597" y="200293"/>
                  <a:pt x="4082603" y="196852"/>
                </a:cubicBezTo>
                <a:cubicBezTo>
                  <a:pt x="4146935" y="191705"/>
                  <a:pt x="4211392" y="188266"/>
                  <a:pt x="4275786" y="183973"/>
                </a:cubicBezTo>
                <a:cubicBezTo>
                  <a:pt x="4356322" y="157127"/>
                  <a:pt x="4286552" y="177386"/>
                  <a:pt x="4430332" y="158215"/>
                </a:cubicBezTo>
                <a:cubicBezTo>
                  <a:pt x="4456216" y="154764"/>
                  <a:pt x="4481848" y="149629"/>
                  <a:pt x="4507606" y="145336"/>
                </a:cubicBezTo>
                <a:lnTo>
                  <a:pt x="5306096" y="158215"/>
                </a:lnTo>
                <a:cubicBezTo>
                  <a:pt x="5546540" y="158215"/>
                  <a:pt x="5787103" y="155933"/>
                  <a:pt x="6027313" y="145336"/>
                </a:cubicBezTo>
                <a:cubicBezTo>
                  <a:pt x="6079488" y="143034"/>
                  <a:pt x="6181859" y="119579"/>
                  <a:pt x="6181859" y="119579"/>
                </a:cubicBezTo>
                <a:cubicBezTo>
                  <a:pt x="6275924" y="88224"/>
                  <a:pt x="6232792" y="100406"/>
                  <a:pt x="6310648" y="80942"/>
                </a:cubicBezTo>
                <a:cubicBezTo>
                  <a:pt x="6465194" y="85235"/>
                  <a:pt x="6619874" y="86100"/>
                  <a:pt x="6774287" y="93821"/>
                </a:cubicBezTo>
                <a:cubicBezTo>
                  <a:pt x="6791965" y="94705"/>
                  <a:pt x="6808103" y="106700"/>
                  <a:pt x="6825803" y="106700"/>
                </a:cubicBezTo>
                <a:cubicBezTo>
                  <a:pt x="7053370" y="106700"/>
                  <a:pt x="7280856" y="98114"/>
                  <a:pt x="7508383" y="93821"/>
                </a:cubicBezTo>
                <a:cubicBezTo>
                  <a:pt x="7551313" y="85235"/>
                  <a:pt x="7594699" y="78681"/>
                  <a:pt x="7637172" y="68063"/>
                </a:cubicBezTo>
                <a:cubicBezTo>
                  <a:pt x="7654344" y="63770"/>
                  <a:pt x="7671408" y="59024"/>
                  <a:pt x="7688687" y="55184"/>
                </a:cubicBezTo>
                <a:cubicBezTo>
                  <a:pt x="7710056" y="50435"/>
                  <a:pt x="7731846" y="47614"/>
                  <a:pt x="7753082" y="42305"/>
                </a:cubicBezTo>
                <a:cubicBezTo>
                  <a:pt x="7766252" y="39012"/>
                  <a:pt x="7778548" y="32718"/>
                  <a:pt x="7791718" y="29426"/>
                </a:cubicBezTo>
                <a:cubicBezTo>
                  <a:pt x="7812954" y="24117"/>
                  <a:pt x="7834648" y="20841"/>
                  <a:pt x="7856113" y="16548"/>
                </a:cubicBezTo>
                <a:cubicBezTo>
                  <a:pt x="8004276" y="21178"/>
                  <a:pt x="8178989" y="3894"/>
                  <a:pt x="8332631" y="42305"/>
                </a:cubicBezTo>
                <a:cubicBezTo>
                  <a:pt x="8345801" y="45598"/>
                  <a:pt x="8358388" y="50891"/>
                  <a:pt x="8371267" y="55184"/>
                </a:cubicBezTo>
                <a:cubicBezTo>
                  <a:pt x="8500056" y="50891"/>
                  <a:pt x="8628996" y="49872"/>
                  <a:pt x="8757634" y="42305"/>
                </a:cubicBezTo>
                <a:cubicBezTo>
                  <a:pt x="8775304" y="41266"/>
                  <a:pt x="8791627" y="31929"/>
                  <a:pt x="8809149" y="29426"/>
                </a:cubicBezTo>
                <a:cubicBezTo>
                  <a:pt x="8851859" y="23325"/>
                  <a:pt x="8895008" y="20841"/>
                  <a:pt x="8937938" y="16548"/>
                </a:cubicBezTo>
                <a:cubicBezTo>
                  <a:pt x="9022937" y="-4702"/>
                  <a:pt x="9005359" y="-6317"/>
                  <a:pt x="9131121" y="16548"/>
                </a:cubicBezTo>
                <a:cubicBezTo>
                  <a:pt x="9135344" y="17316"/>
                  <a:pt x="9131121" y="25133"/>
                  <a:pt x="9131121" y="29426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252634" y="3822156"/>
            <a:ext cx="396044" cy="2545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588224" y="1377052"/>
            <a:ext cx="2420134" cy="1115844"/>
          </a:xfrm>
          <a:prstGeom prst="rect">
            <a:avLst/>
          </a:prstGeom>
          <a:noFill/>
        </p:spPr>
        <p:txBody>
          <a:bodyPr wrap="square" lIns="0" tIns="0" rIns="0" bIns="0" rtlCol="0">
            <a:normAutofit fontScale="92500" lnSpcReduction="20000"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Fruit of generational behaviour patterns &amp; Sin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6" grpId="0"/>
      <p:bldP spid="4" grpId="1" animBg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204"/>
          <a:stretch/>
        </p:blipFill>
        <p:spPr bwMode="auto">
          <a:xfrm>
            <a:off x="2500701" y="3858538"/>
            <a:ext cx="4231539" cy="2336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43643" y="995541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Seed of offence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82"/>
          <a:stretch/>
        </p:blipFill>
        <p:spPr bwMode="auto">
          <a:xfrm>
            <a:off x="323347" y="3918257"/>
            <a:ext cx="8712968" cy="241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983579" y="4241737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Roots of Bitterness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2990" y="4611069"/>
            <a:ext cx="2614905" cy="830997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Heart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Soil of Insecurity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2012"/>
            <a:ext cx="4104456" cy="36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12879" y="3679689"/>
            <a:ext cx="9132997" cy="248367"/>
          </a:xfrm>
          <a:custGeom>
            <a:avLst/>
            <a:gdLst>
              <a:gd name="connsiteX0" fmla="*/ 0 w 9132997"/>
              <a:gd name="connsiteY0" fmla="*/ 209731 h 248367"/>
              <a:gd name="connsiteX1" fmla="*/ 528034 w 9132997"/>
              <a:gd name="connsiteY1" fmla="*/ 222610 h 248367"/>
              <a:gd name="connsiteX2" fmla="*/ 682580 w 9132997"/>
              <a:gd name="connsiteY2" fmla="*/ 248367 h 248367"/>
              <a:gd name="connsiteX3" fmla="*/ 1068946 w 9132997"/>
              <a:gd name="connsiteY3" fmla="*/ 235488 h 248367"/>
              <a:gd name="connsiteX4" fmla="*/ 1700011 w 9132997"/>
              <a:gd name="connsiteY4" fmla="*/ 222610 h 248367"/>
              <a:gd name="connsiteX5" fmla="*/ 2176529 w 9132997"/>
              <a:gd name="connsiteY5" fmla="*/ 209731 h 248367"/>
              <a:gd name="connsiteX6" fmla="*/ 2395470 w 9132997"/>
              <a:gd name="connsiteY6" fmla="*/ 196852 h 248367"/>
              <a:gd name="connsiteX7" fmla="*/ 2498501 w 9132997"/>
              <a:gd name="connsiteY7" fmla="*/ 183973 h 248367"/>
              <a:gd name="connsiteX8" fmla="*/ 2678806 w 9132997"/>
              <a:gd name="connsiteY8" fmla="*/ 171094 h 248367"/>
              <a:gd name="connsiteX9" fmla="*/ 3206839 w 9132997"/>
              <a:gd name="connsiteY9" fmla="*/ 183973 h 248367"/>
              <a:gd name="connsiteX10" fmla="*/ 3245476 w 9132997"/>
              <a:gd name="connsiteY10" fmla="*/ 196852 h 248367"/>
              <a:gd name="connsiteX11" fmla="*/ 3335628 w 9132997"/>
              <a:gd name="connsiteY11" fmla="*/ 209731 h 248367"/>
              <a:gd name="connsiteX12" fmla="*/ 3400022 w 9132997"/>
              <a:gd name="connsiteY12" fmla="*/ 222610 h 248367"/>
              <a:gd name="connsiteX13" fmla="*/ 3953814 w 9132997"/>
              <a:gd name="connsiteY13" fmla="*/ 209731 h 248367"/>
              <a:gd name="connsiteX14" fmla="*/ 4082603 w 9132997"/>
              <a:gd name="connsiteY14" fmla="*/ 196852 h 248367"/>
              <a:gd name="connsiteX15" fmla="*/ 4275786 w 9132997"/>
              <a:gd name="connsiteY15" fmla="*/ 183973 h 248367"/>
              <a:gd name="connsiteX16" fmla="*/ 4430332 w 9132997"/>
              <a:gd name="connsiteY16" fmla="*/ 158215 h 248367"/>
              <a:gd name="connsiteX17" fmla="*/ 4507606 w 9132997"/>
              <a:gd name="connsiteY17" fmla="*/ 145336 h 248367"/>
              <a:gd name="connsiteX18" fmla="*/ 5306096 w 9132997"/>
              <a:gd name="connsiteY18" fmla="*/ 158215 h 248367"/>
              <a:gd name="connsiteX19" fmla="*/ 6027313 w 9132997"/>
              <a:gd name="connsiteY19" fmla="*/ 145336 h 248367"/>
              <a:gd name="connsiteX20" fmla="*/ 6181859 w 9132997"/>
              <a:gd name="connsiteY20" fmla="*/ 119579 h 248367"/>
              <a:gd name="connsiteX21" fmla="*/ 6310648 w 9132997"/>
              <a:gd name="connsiteY21" fmla="*/ 80942 h 248367"/>
              <a:gd name="connsiteX22" fmla="*/ 6774287 w 9132997"/>
              <a:gd name="connsiteY22" fmla="*/ 93821 h 248367"/>
              <a:gd name="connsiteX23" fmla="*/ 6825803 w 9132997"/>
              <a:gd name="connsiteY23" fmla="*/ 106700 h 248367"/>
              <a:gd name="connsiteX24" fmla="*/ 7508383 w 9132997"/>
              <a:gd name="connsiteY24" fmla="*/ 93821 h 248367"/>
              <a:gd name="connsiteX25" fmla="*/ 7637172 w 9132997"/>
              <a:gd name="connsiteY25" fmla="*/ 68063 h 248367"/>
              <a:gd name="connsiteX26" fmla="*/ 7688687 w 9132997"/>
              <a:gd name="connsiteY26" fmla="*/ 55184 h 248367"/>
              <a:gd name="connsiteX27" fmla="*/ 7753082 w 9132997"/>
              <a:gd name="connsiteY27" fmla="*/ 42305 h 248367"/>
              <a:gd name="connsiteX28" fmla="*/ 7791718 w 9132997"/>
              <a:gd name="connsiteY28" fmla="*/ 29426 h 248367"/>
              <a:gd name="connsiteX29" fmla="*/ 7856113 w 9132997"/>
              <a:gd name="connsiteY29" fmla="*/ 16548 h 248367"/>
              <a:gd name="connsiteX30" fmla="*/ 8332631 w 9132997"/>
              <a:gd name="connsiteY30" fmla="*/ 42305 h 248367"/>
              <a:gd name="connsiteX31" fmla="*/ 8371267 w 9132997"/>
              <a:gd name="connsiteY31" fmla="*/ 55184 h 248367"/>
              <a:gd name="connsiteX32" fmla="*/ 8757634 w 9132997"/>
              <a:gd name="connsiteY32" fmla="*/ 42305 h 248367"/>
              <a:gd name="connsiteX33" fmla="*/ 8809149 w 9132997"/>
              <a:gd name="connsiteY33" fmla="*/ 29426 h 248367"/>
              <a:gd name="connsiteX34" fmla="*/ 8937938 w 9132997"/>
              <a:gd name="connsiteY34" fmla="*/ 16548 h 248367"/>
              <a:gd name="connsiteX35" fmla="*/ 9131121 w 9132997"/>
              <a:gd name="connsiteY35" fmla="*/ 16548 h 248367"/>
              <a:gd name="connsiteX36" fmla="*/ 9131121 w 9132997"/>
              <a:gd name="connsiteY36" fmla="*/ 29426 h 2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32997" h="248367">
                <a:moveTo>
                  <a:pt x="0" y="209731"/>
                </a:moveTo>
                <a:lnTo>
                  <a:pt x="528034" y="222610"/>
                </a:lnTo>
                <a:cubicBezTo>
                  <a:pt x="626070" y="226531"/>
                  <a:pt x="618018" y="226846"/>
                  <a:pt x="682580" y="248367"/>
                </a:cubicBezTo>
                <a:lnTo>
                  <a:pt x="1068946" y="235488"/>
                </a:lnTo>
                <a:lnTo>
                  <a:pt x="1700011" y="222610"/>
                </a:lnTo>
                <a:lnTo>
                  <a:pt x="2176529" y="209731"/>
                </a:lnTo>
                <a:cubicBezTo>
                  <a:pt x="2249509" y="205438"/>
                  <a:pt x="2322596" y="202682"/>
                  <a:pt x="2395470" y="196852"/>
                </a:cubicBezTo>
                <a:cubicBezTo>
                  <a:pt x="2429971" y="194092"/>
                  <a:pt x="2464032" y="187107"/>
                  <a:pt x="2498501" y="183973"/>
                </a:cubicBezTo>
                <a:cubicBezTo>
                  <a:pt x="2558508" y="178518"/>
                  <a:pt x="2618704" y="175387"/>
                  <a:pt x="2678806" y="171094"/>
                </a:cubicBezTo>
                <a:cubicBezTo>
                  <a:pt x="2854817" y="175387"/>
                  <a:pt x="3030957" y="175978"/>
                  <a:pt x="3206839" y="183973"/>
                </a:cubicBezTo>
                <a:cubicBezTo>
                  <a:pt x="3220401" y="184589"/>
                  <a:pt x="3232164" y="194190"/>
                  <a:pt x="3245476" y="196852"/>
                </a:cubicBezTo>
                <a:cubicBezTo>
                  <a:pt x="3275242" y="202805"/>
                  <a:pt x="3305685" y="204740"/>
                  <a:pt x="3335628" y="209731"/>
                </a:cubicBezTo>
                <a:cubicBezTo>
                  <a:pt x="3357220" y="213330"/>
                  <a:pt x="3378557" y="218317"/>
                  <a:pt x="3400022" y="222610"/>
                </a:cubicBezTo>
                <a:lnTo>
                  <a:pt x="3953814" y="209731"/>
                </a:lnTo>
                <a:cubicBezTo>
                  <a:pt x="3996927" y="208104"/>
                  <a:pt x="4039597" y="200293"/>
                  <a:pt x="4082603" y="196852"/>
                </a:cubicBezTo>
                <a:cubicBezTo>
                  <a:pt x="4146935" y="191705"/>
                  <a:pt x="4211392" y="188266"/>
                  <a:pt x="4275786" y="183973"/>
                </a:cubicBezTo>
                <a:cubicBezTo>
                  <a:pt x="4356322" y="157127"/>
                  <a:pt x="4286552" y="177386"/>
                  <a:pt x="4430332" y="158215"/>
                </a:cubicBezTo>
                <a:cubicBezTo>
                  <a:pt x="4456216" y="154764"/>
                  <a:pt x="4481848" y="149629"/>
                  <a:pt x="4507606" y="145336"/>
                </a:cubicBezTo>
                <a:lnTo>
                  <a:pt x="5306096" y="158215"/>
                </a:lnTo>
                <a:cubicBezTo>
                  <a:pt x="5546540" y="158215"/>
                  <a:pt x="5787103" y="155933"/>
                  <a:pt x="6027313" y="145336"/>
                </a:cubicBezTo>
                <a:cubicBezTo>
                  <a:pt x="6079488" y="143034"/>
                  <a:pt x="6181859" y="119579"/>
                  <a:pt x="6181859" y="119579"/>
                </a:cubicBezTo>
                <a:cubicBezTo>
                  <a:pt x="6275924" y="88224"/>
                  <a:pt x="6232792" y="100406"/>
                  <a:pt x="6310648" y="80942"/>
                </a:cubicBezTo>
                <a:cubicBezTo>
                  <a:pt x="6465194" y="85235"/>
                  <a:pt x="6619874" y="86100"/>
                  <a:pt x="6774287" y="93821"/>
                </a:cubicBezTo>
                <a:cubicBezTo>
                  <a:pt x="6791965" y="94705"/>
                  <a:pt x="6808103" y="106700"/>
                  <a:pt x="6825803" y="106700"/>
                </a:cubicBezTo>
                <a:cubicBezTo>
                  <a:pt x="7053370" y="106700"/>
                  <a:pt x="7280856" y="98114"/>
                  <a:pt x="7508383" y="93821"/>
                </a:cubicBezTo>
                <a:cubicBezTo>
                  <a:pt x="7551313" y="85235"/>
                  <a:pt x="7594699" y="78681"/>
                  <a:pt x="7637172" y="68063"/>
                </a:cubicBezTo>
                <a:cubicBezTo>
                  <a:pt x="7654344" y="63770"/>
                  <a:pt x="7671408" y="59024"/>
                  <a:pt x="7688687" y="55184"/>
                </a:cubicBezTo>
                <a:cubicBezTo>
                  <a:pt x="7710056" y="50435"/>
                  <a:pt x="7731846" y="47614"/>
                  <a:pt x="7753082" y="42305"/>
                </a:cubicBezTo>
                <a:cubicBezTo>
                  <a:pt x="7766252" y="39012"/>
                  <a:pt x="7778548" y="32718"/>
                  <a:pt x="7791718" y="29426"/>
                </a:cubicBezTo>
                <a:cubicBezTo>
                  <a:pt x="7812954" y="24117"/>
                  <a:pt x="7834648" y="20841"/>
                  <a:pt x="7856113" y="16548"/>
                </a:cubicBezTo>
                <a:cubicBezTo>
                  <a:pt x="8004276" y="21178"/>
                  <a:pt x="8178989" y="3894"/>
                  <a:pt x="8332631" y="42305"/>
                </a:cubicBezTo>
                <a:cubicBezTo>
                  <a:pt x="8345801" y="45598"/>
                  <a:pt x="8358388" y="50891"/>
                  <a:pt x="8371267" y="55184"/>
                </a:cubicBezTo>
                <a:cubicBezTo>
                  <a:pt x="8500056" y="50891"/>
                  <a:pt x="8628996" y="49872"/>
                  <a:pt x="8757634" y="42305"/>
                </a:cubicBezTo>
                <a:cubicBezTo>
                  <a:pt x="8775304" y="41266"/>
                  <a:pt x="8791627" y="31929"/>
                  <a:pt x="8809149" y="29426"/>
                </a:cubicBezTo>
                <a:cubicBezTo>
                  <a:pt x="8851859" y="23325"/>
                  <a:pt x="8895008" y="20841"/>
                  <a:pt x="8937938" y="16548"/>
                </a:cubicBezTo>
                <a:cubicBezTo>
                  <a:pt x="9022937" y="-4702"/>
                  <a:pt x="9005359" y="-6317"/>
                  <a:pt x="9131121" y="16548"/>
                </a:cubicBezTo>
                <a:cubicBezTo>
                  <a:pt x="9135344" y="17316"/>
                  <a:pt x="9131121" y="25133"/>
                  <a:pt x="9131121" y="29426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252634" y="3822156"/>
            <a:ext cx="396044" cy="2545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732240" y="1377052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Fruit of Resentment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643" y="2115716"/>
            <a:ext cx="2448272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Forgive &amp; Release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15911" y="5442066"/>
            <a:ext cx="2448272" cy="392415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Repent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36704" y="2461965"/>
            <a:ext cx="2448272" cy="392415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Renounce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3643" y="5968560"/>
            <a:ext cx="2448272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Revelation True Identity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3643" y="4611069"/>
            <a:ext cx="2614905" cy="830997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Heart </a:t>
            </a:r>
            <a:br>
              <a:rPr lang="en-GB" sz="2400" b="1" dirty="0" smtClean="0">
                <a:solidFill>
                  <a:srgbClr val="FF0000"/>
                </a:solidFill>
              </a:rPr>
            </a:br>
            <a:r>
              <a:rPr lang="en-GB" sz="2400" b="1" dirty="0" smtClean="0">
                <a:solidFill>
                  <a:srgbClr val="FF0000"/>
                </a:solidFill>
              </a:rPr>
              <a:t>Soil of </a:t>
            </a:r>
            <a:r>
              <a:rPr lang="en-GB" sz="2400" b="1" dirty="0">
                <a:solidFill>
                  <a:srgbClr val="FF0000"/>
                </a:solidFill>
              </a:rPr>
              <a:t>S</a:t>
            </a:r>
            <a:r>
              <a:rPr lang="en-GB" sz="2400" b="1" dirty="0" smtClean="0">
                <a:solidFill>
                  <a:srgbClr val="FF0000"/>
                </a:solidFill>
              </a:rPr>
              <a:t>ecurity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229414" y="3869200"/>
            <a:ext cx="396044" cy="25452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pic>
        <p:nvPicPr>
          <p:cNvPr id="1026" name="Picture 2" descr="https://encrypted-tbn2.gstatic.com/images?q=tbn:ANd9GcRUSXMX1xQdZ1Jf3H7Ij6eTednfrTtEGF57i1HVcftGzzjdXoBqT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2786"/>
            <a:ext cx="4032448" cy="3759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731252" y="404664"/>
            <a:ext cx="2052736" cy="738664"/>
          </a:xfrm>
          <a:prstGeom prst="rect">
            <a:avLst/>
          </a:prstGeom>
          <a:noFill/>
        </p:spPr>
        <p:txBody>
          <a:bodyPr wrap="square" lIns="0" tIns="0" rIns="0" bIns="0" rtlCol="0">
            <a:normAutofit fontScale="92500"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Fruit of Righteousness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53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6" grpId="0"/>
      <p:bldP spid="4" grpId="0" animBg="1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98" name="Line 46"/>
          <p:cNvSpPr>
            <a:spLocks noChangeShapeType="1"/>
          </p:cNvSpPr>
          <p:nvPr/>
        </p:nvSpPr>
        <p:spPr bwMode="auto">
          <a:xfrm>
            <a:off x="5852319" y="5230019"/>
            <a:ext cx="437356" cy="3865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554" name="AutoShape 2"/>
          <p:cNvSpPr>
            <a:spLocks noChangeArrowheads="1"/>
          </p:cNvSpPr>
          <p:nvPr/>
        </p:nvSpPr>
        <p:spPr bwMode="auto">
          <a:xfrm>
            <a:off x="1308100" y="512763"/>
            <a:ext cx="1727200" cy="377825"/>
          </a:xfrm>
          <a:prstGeom prst="flowChartAlternateProcess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Event - Reactions</a:t>
            </a:r>
          </a:p>
        </p:txBody>
      </p:sp>
      <p:sp>
        <p:nvSpPr>
          <p:cNvPr id="1047555" name="AutoShape 3"/>
          <p:cNvSpPr>
            <a:spLocks noChangeArrowheads="1"/>
          </p:cNvSpPr>
          <p:nvPr/>
        </p:nvSpPr>
        <p:spPr bwMode="auto">
          <a:xfrm>
            <a:off x="153988" y="188913"/>
            <a:ext cx="1344612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>
                <a:solidFill>
                  <a:srgbClr val="000000"/>
                </a:solidFill>
              </a:rPr>
              <a:t>Confrontation</a:t>
            </a:r>
          </a:p>
        </p:txBody>
      </p:sp>
      <p:sp>
        <p:nvSpPr>
          <p:cNvPr id="1047556" name="AutoShape 4"/>
          <p:cNvSpPr>
            <a:spLocks noChangeArrowheads="1"/>
          </p:cNvSpPr>
          <p:nvPr/>
        </p:nvSpPr>
        <p:spPr bwMode="auto">
          <a:xfrm>
            <a:off x="5722938" y="512763"/>
            <a:ext cx="1801812" cy="377825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000000"/>
                </a:solidFill>
              </a:rPr>
              <a:t>Mind is Replaying</a:t>
            </a:r>
          </a:p>
        </p:txBody>
      </p:sp>
      <p:sp>
        <p:nvSpPr>
          <p:cNvPr id="1047557" name="AutoShape 5"/>
          <p:cNvSpPr>
            <a:spLocks noChangeArrowheads="1"/>
          </p:cNvSpPr>
          <p:nvPr/>
        </p:nvSpPr>
        <p:spPr bwMode="auto">
          <a:xfrm>
            <a:off x="1595438" y="188913"/>
            <a:ext cx="958850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>
                <a:solidFill>
                  <a:srgbClr val="000000"/>
                </a:solidFill>
              </a:rPr>
              <a:t>Criticised</a:t>
            </a:r>
          </a:p>
        </p:txBody>
      </p:sp>
      <p:sp>
        <p:nvSpPr>
          <p:cNvPr id="1047558" name="AutoShape 6"/>
          <p:cNvSpPr>
            <a:spLocks noChangeArrowheads="1"/>
          </p:cNvSpPr>
          <p:nvPr/>
        </p:nvSpPr>
        <p:spPr bwMode="auto">
          <a:xfrm>
            <a:off x="93663" y="981075"/>
            <a:ext cx="768350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Angry</a:t>
            </a:r>
          </a:p>
        </p:txBody>
      </p:sp>
      <p:sp>
        <p:nvSpPr>
          <p:cNvPr id="1047559" name="AutoShape 7"/>
          <p:cNvSpPr>
            <a:spLocks noChangeArrowheads="1"/>
          </p:cNvSpPr>
          <p:nvPr/>
        </p:nvSpPr>
        <p:spPr bwMode="auto">
          <a:xfrm>
            <a:off x="3898900" y="188913"/>
            <a:ext cx="960438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>
                <a:solidFill>
                  <a:srgbClr val="000000"/>
                </a:solidFill>
              </a:rPr>
              <a:t>Injustice</a:t>
            </a:r>
          </a:p>
        </p:txBody>
      </p:sp>
      <p:sp>
        <p:nvSpPr>
          <p:cNvPr id="1047560" name="AutoShape 8"/>
          <p:cNvSpPr>
            <a:spLocks noChangeArrowheads="1"/>
          </p:cNvSpPr>
          <p:nvPr/>
        </p:nvSpPr>
        <p:spPr bwMode="auto">
          <a:xfrm>
            <a:off x="2747963" y="188913"/>
            <a:ext cx="960437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>
                <a:solidFill>
                  <a:srgbClr val="000000"/>
                </a:solidFill>
              </a:rPr>
              <a:t>Rejected</a:t>
            </a:r>
          </a:p>
        </p:txBody>
      </p:sp>
      <p:sp>
        <p:nvSpPr>
          <p:cNvPr id="1047561" name="AutoShape 9"/>
          <p:cNvSpPr>
            <a:spLocks noChangeArrowheads="1"/>
          </p:cNvSpPr>
          <p:nvPr/>
        </p:nvSpPr>
        <p:spPr bwMode="auto">
          <a:xfrm>
            <a:off x="939800" y="981075"/>
            <a:ext cx="1150938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Defensive</a:t>
            </a:r>
          </a:p>
        </p:txBody>
      </p:sp>
      <p:sp>
        <p:nvSpPr>
          <p:cNvPr id="1047562" name="AutoShape 10"/>
          <p:cNvSpPr>
            <a:spLocks noChangeArrowheads="1"/>
          </p:cNvSpPr>
          <p:nvPr/>
        </p:nvSpPr>
        <p:spPr bwMode="auto">
          <a:xfrm>
            <a:off x="2292350" y="981075"/>
            <a:ext cx="1225550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Aggressive</a:t>
            </a:r>
          </a:p>
        </p:txBody>
      </p:sp>
      <p:sp>
        <p:nvSpPr>
          <p:cNvPr id="1047563" name="AutoShape 11"/>
          <p:cNvSpPr>
            <a:spLocks noChangeArrowheads="1"/>
          </p:cNvSpPr>
          <p:nvPr/>
        </p:nvSpPr>
        <p:spPr bwMode="auto">
          <a:xfrm>
            <a:off x="3611563" y="981075"/>
            <a:ext cx="960437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Passive</a:t>
            </a:r>
          </a:p>
        </p:txBody>
      </p:sp>
      <p:sp>
        <p:nvSpPr>
          <p:cNvPr id="1047567" name="AutoShape 15"/>
          <p:cNvSpPr>
            <a:spLocks noChangeArrowheads="1"/>
          </p:cNvSpPr>
          <p:nvPr/>
        </p:nvSpPr>
        <p:spPr bwMode="auto">
          <a:xfrm>
            <a:off x="7740650" y="39688"/>
            <a:ext cx="1249363" cy="1120775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Familiar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Spirit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Remind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Affirm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Agreement</a:t>
            </a:r>
          </a:p>
        </p:txBody>
      </p:sp>
      <p:cxnSp>
        <p:nvCxnSpPr>
          <p:cNvPr id="1047571" name="AutoShape 19"/>
          <p:cNvCxnSpPr>
            <a:cxnSpLocks noChangeShapeType="1"/>
          </p:cNvCxnSpPr>
          <p:nvPr/>
        </p:nvCxnSpPr>
        <p:spPr bwMode="auto">
          <a:xfrm rot="5400000" flipH="1">
            <a:off x="4371975" y="1047751"/>
            <a:ext cx="2198687" cy="1636712"/>
          </a:xfrm>
          <a:prstGeom prst="curvedConnector3">
            <a:avLst>
              <a:gd name="adj1" fmla="val 5653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7570" name="AutoShape 18"/>
          <p:cNvCxnSpPr>
            <a:cxnSpLocks noChangeShapeType="1"/>
          </p:cNvCxnSpPr>
          <p:nvPr/>
        </p:nvCxnSpPr>
        <p:spPr bwMode="auto">
          <a:xfrm rot="-5400000">
            <a:off x="6875463" y="1198563"/>
            <a:ext cx="1531937" cy="1385887"/>
          </a:xfrm>
          <a:prstGeom prst="curvedConnector3">
            <a:avLst>
              <a:gd name="adj1" fmla="val 42588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7572" name="Line 20"/>
          <p:cNvSpPr>
            <a:spLocks noChangeShapeType="1"/>
          </p:cNvSpPr>
          <p:nvPr/>
        </p:nvSpPr>
        <p:spPr bwMode="auto">
          <a:xfrm>
            <a:off x="3035300" y="782638"/>
            <a:ext cx="2687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573" name="AutoShape 21"/>
          <p:cNvSpPr>
            <a:spLocks noChangeArrowheads="1"/>
          </p:cNvSpPr>
          <p:nvPr/>
        </p:nvSpPr>
        <p:spPr bwMode="auto">
          <a:xfrm>
            <a:off x="827088" y="1484313"/>
            <a:ext cx="2303462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Forgive &amp; Release</a:t>
            </a:r>
          </a:p>
        </p:txBody>
      </p:sp>
      <p:sp>
        <p:nvSpPr>
          <p:cNvPr id="1047576" name="AutoShape 24"/>
          <p:cNvSpPr>
            <a:spLocks noChangeArrowheads="1"/>
          </p:cNvSpPr>
          <p:nvPr/>
        </p:nvSpPr>
        <p:spPr bwMode="auto">
          <a:xfrm>
            <a:off x="731838" y="1917700"/>
            <a:ext cx="3263900" cy="151130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500">
                <a:solidFill>
                  <a:srgbClr val="FFFFFF"/>
                </a:solidFill>
              </a:rPr>
              <a:t>Seek God’s Counsel to Evaluate </a:t>
            </a:r>
            <a:br>
              <a:rPr lang="en-GB" sz="1500">
                <a:solidFill>
                  <a:srgbClr val="FFFFFF"/>
                </a:solidFill>
              </a:rPr>
            </a:br>
            <a:r>
              <a:rPr lang="en-GB" sz="1500">
                <a:solidFill>
                  <a:srgbClr val="FFFFFF"/>
                </a:solidFill>
              </a:rPr>
              <a:t>Patterns of Thinking &amp; Behaviour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500">
                <a:solidFill>
                  <a:srgbClr val="FFFFFF"/>
                </a:solidFill>
              </a:rPr>
              <a:t>Truth of Motives</a:t>
            </a:r>
            <a:br>
              <a:rPr lang="en-GB" sz="1500">
                <a:solidFill>
                  <a:srgbClr val="FFFFFF"/>
                </a:solidFill>
              </a:rPr>
            </a:br>
            <a:r>
              <a:rPr lang="en-GB" sz="1500">
                <a:solidFill>
                  <a:srgbClr val="FFFFFF"/>
                </a:solidFill>
              </a:rPr>
              <a:t>Mind, Heart &amp; Will of God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500">
                <a:solidFill>
                  <a:srgbClr val="FFFFFF"/>
                </a:solidFill>
              </a:rPr>
              <a:t>Revelation about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500">
                <a:solidFill>
                  <a:srgbClr val="FFFFFF"/>
                </a:solidFill>
              </a:rPr>
              <a:t>Reactions or Actions</a:t>
            </a:r>
          </a:p>
        </p:txBody>
      </p:sp>
      <p:sp>
        <p:nvSpPr>
          <p:cNvPr id="1047577" name="AutoShape 25"/>
          <p:cNvSpPr>
            <a:spLocks noChangeArrowheads="1"/>
          </p:cNvSpPr>
          <p:nvPr/>
        </p:nvSpPr>
        <p:spPr bwMode="auto">
          <a:xfrm>
            <a:off x="153988" y="3644900"/>
            <a:ext cx="1381125" cy="431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000000"/>
                </a:solidFill>
              </a:rPr>
              <a:t>Not my</a:t>
            </a:r>
            <a:br>
              <a:rPr lang="en-GB" sz="1600">
                <a:solidFill>
                  <a:srgbClr val="000000"/>
                </a:solidFill>
              </a:rPr>
            </a:br>
            <a:r>
              <a:rPr lang="en-GB" sz="1600">
                <a:solidFill>
                  <a:srgbClr val="000000"/>
                </a:solidFill>
              </a:rPr>
              <a:t>Issue</a:t>
            </a:r>
          </a:p>
        </p:txBody>
      </p:sp>
      <p:sp>
        <p:nvSpPr>
          <p:cNvPr id="1047578" name="AutoShape 26"/>
          <p:cNvSpPr>
            <a:spLocks noChangeArrowheads="1"/>
          </p:cNvSpPr>
          <p:nvPr/>
        </p:nvSpPr>
        <p:spPr bwMode="auto">
          <a:xfrm>
            <a:off x="58738" y="4456113"/>
            <a:ext cx="1249362" cy="106045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Pray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Intercede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Confront 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in love?</a:t>
            </a:r>
          </a:p>
        </p:txBody>
      </p:sp>
      <p:sp>
        <p:nvSpPr>
          <p:cNvPr id="1047579" name="AutoShape 27"/>
          <p:cNvSpPr>
            <a:spLocks noChangeArrowheads="1"/>
          </p:cNvSpPr>
          <p:nvPr/>
        </p:nvSpPr>
        <p:spPr bwMode="auto">
          <a:xfrm>
            <a:off x="2844800" y="3644900"/>
            <a:ext cx="2014538" cy="593725"/>
          </a:xfrm>
          <a:prstGeom prst="flowChartAlternateProces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000000"/>
                </a:solidFill>
              </a:rPr>
              <a:t>My issue Own it</a:t>
            </a:r>
            <a:br>
              <a:rPr lang="en-GB" sz="1600">
                <a:solidFill>
                  <a:srgbClr val="000000"/>
                </a:solidFill>
              </a:rPr>
            </a:br>
            <a:r>
              <a:rPr lang="en-GB" sz="1600">
                <a:solidFill>
                  <a:srgbClr val="000000"/>
                </a:solidFill>
              </a:rPr>
              <a:t>Deal with it</a:t>
            </a:r>
          </a:p>
        </p:txBody>
      </p:sp>
      <p:sp>
        <p:nvSpPr>
          <p:cNvPr id="1047580" name="AutoShape 28"/>
          <p:cNvSpPr>
            <a:spLocks noChangeArrowheads="1"/>
          </p:cNvSpPr>
          <p:nvPr/>
        </p:nvSpPr>
        <p:spPr bwMode="auto">
          <a:xfrm>
            <a:off x="1500188" y="4456113"/>
            <a:ext cx="1344612" cy="1709737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</a:rPr>
              <a:t>Weakness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 Sin or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Character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Repent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Renounce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Find Word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Meditate</a:t>
            </a:r>
          </a:p>
        </p:txBody>
      </p:sp>
      <p:sp>
        <p:nvSpPr>
          <p:cNvPr id="1047583" name="Line 31"/>
          <p:cNvSpPr>
            <a:spLocks noChangeShapeType="1"/>
          </p:cNvSpPr>
          <p:nvPr/>
        </p:nvSpPr>
        <p:spPr bwMode="auto">
          <a:xfrm>
            <a:off x="2171700" y="890588"/>
            <a:ext cx="0" cy="593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584" name="AutoShape 32"/>
          <p:cNvSpPr>
            <a:spLocks noChangeArrowheads="1"/>
          </p:cNvSpPr>
          <p:nvPr/>
        </p:nvSpPr>
        <p:spPr bwMode="auto">
          <a:xfrm>
            <a:off x="150813" y="466725"/>
            <a:ext cx="960437" cy="217488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>
                <a:solidFill>
                  <a:srgbClr val="000000"/>
                </a:solidFill>
              </a:rPr>
              <a:t>Insecure</a:t>
            </a:r>
          </a:p>
        </p:txBody>
      </p:sp>
      <p:sp>
        <p:nvSpPr>
          <p:cNvPr id="1047585" name="AutoShape 33"/>
          <p:cNvSpPr>
            <a:spLocks noChangeArrowheads="1"/>
          </p:cNvSpPr>
          <p:nvPr/>
        </p:nvSpPr>
        <p:spPr bwMode="auto">
          <a:xfrm>
            <a:off x="3132138" y="512763"/>
            <a:ext cx="1152525" cy="217487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>
                <a:solidFill>
                  <a:srgbClr val="000000"/>
                </a:solidFill>
              </a:rPr>
              <a:t>Intimidated</a:t>
            </a:r>
          </a:p>
        </p:txBody>
      </p:sp>
      <p:sp>
        <p:nvSpPr>
          <p:cNvPr id="1047586" name="AutoShape 34"/>
          <p:cNvSpPr>
            <a:spLocks noChangeArrowheads="1"/>
          </p:cNvSpPr>
          <p:nvPr/>
        </p:nvSpPr>
        <p:spPr bwMode="auto">
          <a:xfrm>
            <a:off x="3732212" y="4499769"/>
            <a:ext cx="2111375" cy="973138"/>
          </a:xfrm>
          <a:prstGeom prst="flowChartAlternateProcess">
            <a:avLst/>
          </a:prstGeom>
          <a:solidFill>
            <a:srgbClr val="FDE5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Weakness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Unmet Need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Unhealed Hurt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Unresolved Issue</a:t>
            </a:r>
          </a:p>
        </p:txBody>
      </p:sp>
      <p:sp>
        <p:nvSpPr>
          <p:cNvPr id="1047587" name="AutoShape 35"/>
          <p:cNvSpPr>
            <a:spLocks noChangeArrowheads="1"/>
          </p:cNvSpPr>
          <p:nvPr/>
        </p:nvSpPr>
        <p:spPr bwMode="auto">
          <a:xfrm>
            <a:off x="5175250" y="5616575"/>
            <a:ext cx="1727200" cy="620713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</a:rPr>
              <a:t>DNA Nature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Generational?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Curse?</a:t>
            </a:r>
          </a:p>
        </p:txBody>
      </p:sp>
      <p:sp>
        <p:nvSpPr>
          <p:cNvPr id="1047588" name="Line 36"/>
          <p:cNvSpPr>
            <a:spLocks noChangeShapeType="1"/>
          </p:cNvSpPr>
          <p:nvPr/>
        </p:nvSpPr>
        <p:spPr bwMode="auto">
          <a:xfrm>
            <a:off x="2171700" y="1808163"/>
            <a:ext cx="0" cy="109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589" name="Line 37"/>
          <p:cNvSpPr>
            <a:spLocks noChangeShapeType="1"/>
          </p:cNvSpPr>
          <p:nvPr/>
        </p:nvSpPr>
        <p:spPr bwMode="auto">
          <a:xfrm>
            <a:off x="3227388" y="3429000"/>
            <a:ext cx="48101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590" name="Line 38"/>
          <p:cNvSpPr>
            <a:spLocks noChangeShapeType="1"/>
          </p:cNvSpPr>
          <p:nvPr/>
        </p:nvSpPr>
        <p:spPr bwMode="auto">
          <a:xfrm flipH="1">
            <a:off x="922338" y="3429000"/>
            <a:ext cx="193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591" name="Line 39"/>
          <p:cNvSpPr>
            <a:spLocks noChangeShapeType="1"/>
          </p:cNvSpPr>
          <p:nvPr/>
        </p:nvSpPr>
        <p:spPr bwMode="auto">
          <a:xfrm>
            <a:off x="539750" y="4076700"/>
            <a:ext cx="0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592" name="Line 40"/>
          <p:cNvSpPr>
            <a:spLocks noChangeShapeType="1"/>
          </p:cNvSpPr>
          <p:nvPr/>
        </p:nvSpPr>
        <p:spPr bwMode="auto">
          <a:xfrm flipH="1">
            <a:off x="2266950" y="4238625"/>
            <a:ext cx="67310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594" name="Line 42"/>
          <p:cNvSpPr>
            <a:spLocks noChangeShapeType="1"/>
          </p:cNvSpPr>
          <p:nvPr/>
        </p:nvSpPr>
        <p:spPr bwMode="auto">
          <a:xfrm>
            <a:off x="2844800" y="4972134"/>
            <a:ext cx="863600" cy="142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597" name="AutoShape 45"/>
          <p:cNvSpPr>
            <a:spLocks noChangeArrowheads="1"/>
          </p:cNvSpPr>
          <p:nvPr/>
        </p:nvSpPr>
        <p:spPr bwMode="auto">
          <a:xfrm>
            <a:off x="7019925" y="5589588"/>
            <a:ext cx="1727200" cy="485775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40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</a:rPr>
              <a:t>Nurture Upbringing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Trauma Experiences</a:t>
            </a:r>
            <a:br>
              <a:rPr lang="en-GB" sz="1400" dirty="0">
                <a:solidFill>
                  <a:srgbClr val="000000"/>
                </a:solidFill>
              </a:rPr>
            </a:b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047599" name="Line 47"/>
          <p:cNvSpPr>
            <a:spLocks noChangeShapeType="1"/>
          </p:cNvSpPr>
          <p:nvPr/>
        </p:nvSpPr>
        <p:spPr bwMode="auto">
          <a:xfrm>
            <a:off x="5845175" y="4813748"/>
            <a:ext cx="1609726" cy="775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grpSp>
        <p:nvGrpSpPr>
          <p:cNvPr id="1047615" name="Group 63"/>
          <p:cNvGrpSpPr>
            <a:grpSpLocks/>
          </p:cNvGrpSpPr>
          <p:nvPr/>
        </p:nvGrpSpPr>
        <p:grpSpPr bwMode="auto">
          <a:xfrm>
            <a:off x="5532438" y="890588"/>
            <a:ext cx="2495550" cy="1081087"/>
            <a:chOff x="3485" y="561"/>
            <a:chExt cx="1572" cy="681"/>
          </a:xfrm>
        </p:grpSpPr>
        <p:sp>
          <p:nvSpPr>
            <p:cNvPr id="34871" name="Line 52"/>
            <p:cNvSpPr>
              <a:spLocks noChangeShapeType="1"/>
            </p:cNvSpPr>
            <p:nvPr/>
          </p:nvSpPr>
          <p:spPr bwMode="auto">
            <a:xfrm flipH="1">
              <a:off x="4392" y="1004"/>
              <a:ext cx="241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  <a:latin typeface="Constantia" pitchFamily="18" charset="0"/>
              </a:endParaRPr>
            </a:p>
          </p:txBody>
        </p:sp>
        <p:grpSp>
          <p:nvGrpSpPr>
            <p:cNvPr id="34872" name="Group 62"/>
            <p:cNvGrpSpPr>
              <a:grpSpLocks/>
            </p:cNvGrpSpPr>
            <p:nvPr/>
          </p:nvGrpSpPr>
          <p:grpSpPr bwMode="auto">
            <a:xfrm>
              <a:off x="3485" y="561"/>
              <a:ext cx="1572" cy="681"/>
              <a:chOff x="3485" y="561"/>
              <a:chExt cx="1572" cy="681"/>
            </a:xfrm>
          </p:grpSpPr>
          <p:sp>
            <p:nvSpPr>
              <p:cNvPr id="34873" name="AutoShape 12"/>
              <p:cNvSpPr>
                <a:spLocks noChangeArrowheads="1"/>
              </p:cNvSpPr>
              <p:nvPr/>
            </p:nvSpPr>
            <p:spPr bwMode="auto">
              <a:xfrm>
                <a:off x="4392" y="867"/>
                <a:ext cx="665" cy="137"/>
              </a:xfrm>
              <a:prstGeom prst="flowChartAlternateProcess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400">
                    <a:solidFill>
                      <a:srgbClr val="000000"/>
                    </a:solidFill>
                  </a:rPr>
                  <a:t>Reason</a:t>
                </a:r>
              </a:p>
            </p:txBody>
          </p:sp>
          <p:grpSp>
            <p:nvGrpSpPr>
              <p:cNvPr id="34874" name="Group 57"/>
              <p:cNvGrpSpPr>
                <a:grpSpLocks/>
              </p:cNvGrpSpPr>
              <p:nvPr/>
            </p:nvGrpSpPr>
            <p:grpSpPr bwMode="auto">
              <a:xfrm>
                <a:off x="3485" y="561"/>
                <a:ext cx="1330" cy="681"/>
                <a:chOff x="3485" y="561"/>
                <a:chExt cx="1330" cy="681"/>
              </a:xfrm>
            </p:grpSpPr>
            <p:sp>
              <p:nvSpPr>
                <p:cNvPr id="34875" name="AutoShape 13"/>
                <p:cNvSpPr>
                  <a:spLocks noChangeArrowheads="1"/>
                </p:cNvSpPr>
                <p:nvPr/>
              </p:nvSpPr>
              <p:spPr bwMode="auto">
                <a:xfrm>
                  <a:off x="3485" y="867"/>
                  <a:ext cx="666" cy="137"/>
                </a:xfrm>
                <a:prstGeom prst="flowChartAlternateProcess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sz="1400">
                      <a:solidFill>
                        <a:srgbClr val="000000"/>
                      </a:solidFill>
                    </a:rPr>
                    <a:t>Emotions</a:t>
                  </a:r>
                </a:p>
              </p:txBody>
            </p:sp>
            <p:sp>
              <p:nvSpPr>
                <p:cNvPr id="34876" name="AutoShape 14"/>
                <p:cNvSpPr>
                  <a:spLocks noChangeArrowheads="1"/>
                </p:cNvSpPr>
                <p:nvPr/>
              </p:nvSpPr>
              <p:spPr bwMode="auto">
                <a:xfrm>
                  <a:off x="3667" y="663"/>
                  <a:ext cx="1029" cy="137"/>
                </a:xfrm>
                <a:prstGeom prst="flowChartAlternateProcess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sz="1400">
                      <a:solidFill>
                        <a:srgbClr val="000000"/>
                      </a:solidFill>
                    </a:rPr>
                    <a:t>Imagination</a:t>
                  </a:r>
                </a:p>
              </p:txBody>
            </p:sp>
            <p:sp>
              <p:nvSpPr>
                <p:cNvPr id="34877" name="AutoShape 16"/>
                <p:cNvSpPr>
                  <a:spLocks noChangeArrowheads="1"/>
                </p:cNvSpPr>
                <p:nvPr/>
              </p:nvSpPr>
              <p:spPr bwMode="auto">
                <a:xfrm>
                  <a:off x="3908" y="1106"/>
                  <a:ext cx="907" cy="136"/>
                </a:xfrm>
                <a:prstGeom prst="flowChartAlternateProcess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sz="1400">
                      <a:solidFill>
                        <a:srgbClr val="000000"/>
                      </a:solidFill>
                    </a:rPr>
                    <a:t>Repetition</a:t>
                  </a:r>
                </a:p>
              </p:txBody>
            </p:sp>
            <p:sp>
              <p:nvSpPr>
                <p:cNvPr id="34878" name="Line 49"/>
                <p:cNvSpPr>
                  <a:spLocks noChangeShapeType="1"/>
                </p:cNvSpPr>
                <p:nvPr/>
              </p:nvSpPr>
              <p:spPr bwMode="auto">
                <a:xfrm>
                  <a:off x="4151" y="561"/>
                  <a:ext cx="0" cy="10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>
                    <a:solidFill>
                      <a:srgbClr val="000000"/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34879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3848" y="800"/>
                  <a:ext cx="120" cy="6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>
                    <a:solidFill>
                      <a:srgbClr val="000000"/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34880" name="Line 51"/>
                <p:cNvSpPr>
                  <a:spLocks noChangeShapeType="1"/>
                </p:cNvSpPr>
                <p:nvPr/>
              </p:nvSpPr>
              <p:spPr bwMode="auto">
                <a:xfrm>
                  <a:off x="4573" y="800"/>
                  <a:ext cx="60" cy="6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>
                    <a:solidFill>
                      <a:srgbClr val="000000"/>
                    </a:solidFill>
                    <a:latin typeface="Constantia" pitchFamily="18" charset="0"/>
                  </a:endParaRPr>
                </a:p>
              </p:txBody>
            </p:sp>
            <p:sp>
              <p:nvSpPr>
                <p:cNvPr id="34881" name="Line 53"/>
                <p:cNvSpPr>
                  <a:spLocks noChangeShapeType="1"/>
                </p:cNvSpPr>
                <p:nvPr/>
              </p:nvSpPr>
              <p:spPr bwMode="auto">
                <a:xfrm>
                  <a:off x="3908" y="1004"/>
                  <a:ext cx="243" cy="10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>
                    <a:solidFill>
                      <a:srgbClr val="000000"/>
                    </a:solidFill>
                    <a:latin typeface="Constantia" pitchFamily="18" charset="0"/>
                  </a:endParaRPr>
                </a:p>
              </p:txBody>
            </p:sp>
          </p:grpSp>
        </p:grpSp>
      </p:grpSp>
      <p:sp>
        <p:nvSpPr>
          <p:cNvPr id="1047607" name="AutoShape 55"/>
          <p:cNvSpPr>
            <a:spLocks noChangeArrowheads="1"/>
          </p:cNvSpPr>
          <p:nvPr/>
        </p:nvSpPr>
        <p:spPr bwMode="auto">
          <a:xfrm>
            <a:off x="1168400" y="6448425"/>
            <a:ext cx="7391400" cy="323850"/>
          </a:xfrm>
          <a:prstGeom prst="flowChartAlternateProcess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</a:rPr>
              <a:t>Renewed Mind &amp; Restored Soul</a:t>
            </a:r>
          </a:p>
        </p:txBody>
      </p:sp>
      <p:sp>
        <p:nvSpPr>
          <p:cNvPr id="1047608" name="AutoShape 56"/>
          <p:cNvSpPr>
            <a:spLocks noChangeArrowheads="1"/>
          </p:cNvSpPr>
          <p:nvPr/>
        </p:nvSpPr>
        <p:spPr bwMode="auto">
          <a:xfrm>
            <a:off x="4379913" y="512763"/>
            <a:ext cx="960437" cy="217487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>
                <a:solidFill>
                  <a:srgbClr val="000000"/>
                </a:solidFill>
              </a:rPr>
              <a:t>Sin</a:t>
            </a:r>
          </a:p>
        </p:txBody>
      </p:sp>
      <p:cxnSp>
        <p:nvCxnSpPr>
          <p:cNvPr id="1047574" name="AutoShape 22"/>
          <p:cNvCxnSpPr>
            <a:cxnSpLocks noChangeShapeType="1"/>
            <a:stCxn id="1047572" idx="1"/>
            <a:endCxn id="1047573" idx="3"/>
          </p:cNvCxnSpPr>
          <p:nvPr/>
        </p:nvCxnSpPr>
        <p:spPr bwMode="auto">
          <a:xfrm rot="5400000">
            <a:off x="3994944" y="-81756"/>
            <a:ext cx="863600" cy="25923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7611" name="AutoShape 59"/>
          <p:cNvSpPr>
            <a:spLocks noChangeArrowheads="1"/>
          </p:cNvSpPr>
          <p:nvPr/>
        </p:nvSpPr>
        <p:spPr bwMode="auto">
          <a:xfrm>
            <a:off x="5435600" y="2492375"/>
            <a:ext cx="3071813" cy="1781175"/>
          </a:xfrm>
          <a:custGeom>
            <a:avLst/>
            <a:gdLst>
              <a:gd name="T0" fmla="*/ 1544439 w 21600"/>
              <a:gd name="T1" fmla="*/ 180344 h 21600"/>
              <a:gd name="T2" fmla="*/ 416401 w 21600"/>
              <a:gd name="T3" fmla="*/ 890588 h 21600"/>
              <a:gd name="T4" fmla="*/ 1544439 w 21600"/>
              <a:gd name="T5" fmla="*/ 1781175 h 21600"/>
              <a:gd name="T6" fmla="*/ 2655412 w 21600"/>
              <a:gd name="T7" fmla="*/ 8905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/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/>
            </a:r>
            <a:br>
              <a:rPr lang="en-GB" sz="1400">
                <a:solidFill>
                  <a:srgbClr val="000000"/>
                </a:solidFill>
              </a:rPr>
            </a:br>
            <a:endParaRPr lang="en-GB" sz="14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F0000"/>
              </a:solidFill>
            </a:endParaRPr>
          </a:p>
        </p:txBody>
      </p:sp>
      <p:sp>
        <p:nvSpPr>
          <p:cNvPr id="1047612" name="Text Box 60"/>
          <p:cNvSpPr txBox="1">
            <a:spLocks noChangeArrowheads="1"/>
          </p:cNvSpPr>
          <p:nvPr/>
        </p:nvSpPr>
        <p:spPr bwMode="auto">
          <a:xfrm>
            <a:off x="6011863" y="2565400"/>
            <a:ext cx="187325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Heart</a:t>
            </a:r>
            <a:br>
              <a:rPr lang="en-GB" sz="1400" b="1">
                <a:solidFill>
                  <a:srgbClr val="000000"/>
                </a:solidFill>
                <a:latin typeface="Arial" charset="0"/>
              </a:rPr>
            </a:br>
            <a:r>
              <a:rPr lang="en-GB" sz="1400" b="1">
                <a:solidFill>
                  <a:srgbClr val="000000"/>
                </a:solidFill>
                <a:latin typeface="Arial" charset="0"/>
              </a:rPr>
              <a:t>  Sub-Conscious</a:t>
            </a:r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7575" name="Line 23"/>
          <p:cNvSpPr>
            <a:spLocks noChangeShapeType="1"/>
          </p:cNvSpPr>
          <p:nvPr/>
        </p:nvSpPr>
        <p:spPr bwMode="auto">
          <a:xfrm>
            <a:off x="6948488" y="1989138"/>
            <a:ext cx="0" cy="1243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617" name="Text Box 65"/>
          <p:cNvSpPr txBox="1">
            <a:spLocks noChangeArrowheads="1"/>
          </p:cNvSpPr>
          <p:nvPr/>
        </p:nvSpPr>
        <p:spPr bwMode="auto">
          <a:xfrm>
            <a:off x="6011863" y="2924175"/>
            <a:ext cx="18732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FF0000"/>
                </a:solidFill>
                <a:latin typeface="Arial" charset="0"/>
              </a:rPr>
              <a:t>Hard</a:t>
            </a:r>
            <a:r>
              <a:rPr lang="en-GB">
                <a:solidFill>
                  <a:srgbClr val="000000"/>
                </a:solidFill>
                <a:latin typeface="Arial" charset="0"/>
              </a:rPr>
              <a:t>         </a:t>
            </a:r>
            <a:r>
              <a:rPr lang="en-GB">
                <a:solidFill>
                  <a:srgbClr val="FF0000"/>
                </a:solidFill>
                <a:latin typeface="Arial" charset="0"/>
              </a:rPr>
              <a:t>Weeds</a:t>
            </a:r>
            <a:r>
              <a:rPr lang="en-GB">
                <a:solidFill>
                  <a:srgbClr val="000000"/>
                </a:solidFill>
                <a:latin typeface="Arial" charset="0"/>
              </a:rPr>
              <a:t/>
            </a:r>
            <a:br>
              <a:rPr lang="en-GB">
                <a:solidFill>
                  <a:srgbClr val="000000"/>
                </a:solidFill>
                <a:latin typeface="Arial" charset="0"/>
              </a:rPr>
            </a:br>
            <a:endParaRPr lang="en-GB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FF0000"/>
                </a:solidFill>
                <a:latin typeface="Arial" charset="0"/>
              </a:rPr>
              <a:t/>
            </a:r>
            <a:br>
              <a:rPr lang="en-GB">
                <a:solidFill>
                  <a:srgbClr val="FF0000"/>
                </a:solidFill>
                <a:latin typeface="Arial" charset="0"/>
              </a:rPr>
            </a:br>
            <a:r>
              <a:rPr lang="en-GB">
                <a:solidFill>
                  <a:srgbClr val="FF0000"/>
                </a:solidFill>
                <a:latin typeface="Arial" charset="0"/>
              </a:rPr>
              <a:t>Stones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7618" name="AutoShape 66"/>
          <p:cNvSpPr>
            <a:spLocks noChangeArrowheads="1"/>
          </p:cNvSpPr>
          <p:nvPr/>
        </p:nvSpPr>
        <p:spPr bwMode="auto">
          <a:xfrm>
            <a:off x="1692275" y="1268413"/>
            <a:ext cx="960438" cy="190500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Loving</a:t>
            </a:r>
          </a:p>
        </p:txBody>
      </p:sp>
      <p:sp>
        <p:nvSpPr>
          <p:cNvPr id="1047619" name="AutoShape 67"/>
          <p:cNvSpPr>
            <a:spLocks noChangeArrowheads="1"/>
          </p:cNvSpPr>
          <p:nvPr/>
        </p:nvSpPr>
        <p:spPr bwMode="auto">
          <a:xfrm>
            <a:off x="3585727" y="5805488"/>
            <a:ext cx="804863" cy="431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000000"/>
                </a:solidFill>
              </a:rPr>
              <a:t>Courts</a:t>
            </a:r>
          </a:p>
        </p:txBody>
      </p:sp>
      <p:sp>
        <p:nvSpPr>
          <p:cNvPr id="1047620" name="Line 68"/>
          <p:cNvSpPr>
            <a:spLocks noChangeShapeType="1"/>
          </p:cNvSpPr>
          <p:nvPr/>
        </p:nvSpPr>
        <p:spPr bwMode="auto">
          <a:xfrm>
            <a:off x="2844800" y="5805488"/>
            <a:ext cx="740927" cy="22939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623" name="Line 71"/>
          <p:cNvSpPr>
            <a:spLocks noChangeShapeType="1"/>
          </p:cNvSpPr>
          <p:nvPr/>
        </p:nvSpPr>
        <p:spPr bwMode="auto">
          <a:xfrm flipH="1">
            <a:off x="7524750" y="333375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47634" name="Text Box 82"/>
          <p:cNvSpPr txBox="1">
            <a:spLocks noChangeArrowheads="1"/>
          </p:cNvSpPr>
          <p:nvPr/>
        </p:nvSpPr>
        <p:spPr bwMode="auto">
          <a:xfrm>
            <a:off x="6443663" y="3213100"/>
            <a:ext cx="118903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>
                <a:solidFill>
                  <a:srgbClr val="009A00"/>
                </a:solidFill>
                <a:latin typeface="Arial" charset="0"/>
              </a:rPr>
              <a:t>Memories</a:t>
            </a:r>
            <a:br>
              <a:rPr lang="en-GB">
                <a:solidFill>
                  <a:srgbClr val="009A00"/>
                </a:solidFill>
                <a:latin typeface="Arial" charset="0"/>
              </a:rPr>
            </a:br>
            <a:r>
              <a:rPr lang="en-GB">
                <a:solidFill>
                  <a:srgbClr val="009A00"/>
                </a:solidFill>
                <a:latin typeface="Arial" charset="0"/>
              </a:rPr>
              <a:t>Motives</a:t>
            </a:r>
          </a:p>
        </p:txBody>
      </p:sp>
      <p:sp>
        <p:nvSpPr>
          <p:cNvPr id="68" name="Line 68"/>
          <p:cNvSpPr>
            <a:spLocks noChangeShapeType="1"/>
          </p:cNvSpPr>
          <p:nvPr/>
        </p:nvSpPr>
        <p:spPr bwMode="auto">
          <a:xfrm flipH="1">
            <a:off x="4379118" y="5957888"/>
            <a:ext cx="796131" cy="7699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65" name="Line 41"/>
          <p:cNvSpPr>
            <a:spLocks noChangeShapeType="1"/>
          </p:cNvSpPr>
          <p:nvPr/>
        </p:nvSpPr>
        <p:spPr bwMode="auto">
          <a:xfrm flipH="1">
            <a:off x="3988156" y="5472907"/>
            <a:ext cx="402433" cy="330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46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598" grpId="0" animBg="1"/>
      <p:bldP spid="1047554" grpId="0" animBg="1"/>
      <p:bldP spid="1047555" grpId="0" animBg="1"/>
      <p:bldP spid="1047556" grpId="0" animBg="1"/>
      <p:bldP spid="1047557" grpId="0" animBg="1"/>
      <p:bldP spid="1047558" grpId="0" animBg="1"/>
      <p:bldP spid="1047559" grpId="0" animBg="1"/>
      <p:bldP spid="1047560" grpId="0" animBg="1"/>
      <p:bldP spid="1047561" grpId="0" animBg="1"/>
      <p:bldP spid="1047562" grpId="0" animBg="1"/>
      <p:bldP spid="1047563" grpId="0" animBg="1"/>
      <p:bldP spid="1047567" grpId="0" animBg="1"/>
      <p:bldP spid="1047572" grpId="0" animBg="1"/>
      <p:bldP spid="1047573" grpId="0" animBg="1"/>
      <p:bldP spid="1047576" grpId="0" animBg="1"/>
      <p:bldP spid="1047577" grpId="0" animBg="1"/>
      <p:bldP spid="1047578" grpId="0" animBg="1"/>
      <p:bldP spid="1047579" grpId="0" animBg="1"/>
      <p:bldP spid="1047580" grpId="0" animBg="1"/>
      <p:bldP spid="1047583" grpId="0" animBg="1"/>
      <p:bldP spid="1047584" grpId="0" animBg="1"/>
      <p:bldP spid="1047585" grpId="0" animBg="1"/>
      <p:bldP spid="1047586" grpId="0" animBg="1"/>
      <p:bldP spid="1047587" grpId="0" animBg="1"/>
      <p:bldP spid="1047588" grpId="0" animBg="1"/>
      <p:bldP spid="1047589" grpId="0" animBg="1"/>
      <p:bldP spid="1047590" grpId="0" animBg="1"/>
      <p:bldP spid="1047591" grpId="0" animBg="1"/>
      <p:bldP spid="1047592" grpId="0" animBg="1"/>
      <p:bldP spid="1047594" grpId="0" animBg="1"/>
      <p:bldP spid="1047597" grpId="0" animBg="1"/>
      <p:bldP spid="1047599" grpId="0" animBg="1"/>
      <p:bldP spid="1047607" grpId="0" animBg="1"/>
      <p:bldP spid="1047608" grpId="0" animBg="1"/>
      <p:bldP spid="1047611" grpId="0" build="allAtOnce" animBg="1"/>
      <p:bldP spid="1047575" grpId="0" animBg="1"/>
      <p:bldP spid="1047618" grpId="0" animBg="1"/>
      <p:bldP spid="1047619" grpId="0" animBg="1"/>
      <p:bldP spid="1047620" grpId="0" animBg="1"/>
      <p:bldP spid="1047623" grpId="0" animBg="1"/>
      <p:bldP spid="1047634" grpId="0"/>
      <p:bldP spid="68" grpId="0" animBg="1"/>
      <p:bldP spid="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dirty="0"/>
              <a:t>Transformation 7</a:t>
            </a:r>
          </a:p>
        </p:txBody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>
            <a:normAutofit/>
          </a:bodyPr>
          <a:lstStyle/>
          <a:p>
            <a:pPr>
              <a:spcBef>
                <a:spcPct val="55000"/>
              </a:spcBef>
            </a:pPr>
            <a:r>
              <a:rPr lang="en-GB" sz="4800" dirty="0"/>
              <a:t>Psa 139:23 Search me thoroughly , O God, and know my </a:t>
            </a:r>
            <a:r>
              <a:rPr lang="en-GB" sz="4800" dirty="0">
                <a:solidFill>
                  <a:srgbClr val="FFFF00"/>
                </a:solidFill>
              </a:rPr>
              <a:t>heart</a:t>
            </a:r>
            <a:r>
              <a:rPr lang="en-GB" sz="4800" dirty="0"/>
              <a:t>; Try me and know my anxious </a:t>
            </a:r>
            <a:r>
              <a:rPr lang="en-GB" sz="4800" dirty="0">
                <a:solidFill>
                  <a:srgbClr val="FFFF00"/>
                </a:solidFill>
              </a:rPr>
              <a:t>thoughts</a:t>
            </a:r>
            <a:r>
              <a:rPr lang="en-GB" sz="4800" dirty="0"/>
              <a:t>; 24 And see if there be any hurtful </a:t>
            </a:r>
            <a:r>
              <a:rPr lang="en-GB" sz="4800" dirty="0">
                <a:solidFill>
                  <a:srgbClr val="FFFF00"/>
                </a:solidFill>
              </a:rPr>
              <a:t>way</a:t>
            </a:r>
            <a:r>
              <a:rPr lang="en-GB" sz="4800" dirty="0"/>
              <a:t> in me, And lead me in the everlasting way</a:t>
            </a:r>
            <a:r>
              <a:rPr lang="en-GB" sz="4800" dirty="0" smtClean="0"/>
              <a:t>.</a:t>
            </a:r>
          </a:p>
          <a:p>
            <a:pPr>
              <a:spcBef>
                <a:spcPct val="55000"/>
              </a:spcBef>
            </a:pPr>
            <a:r>
              <a:rPr lang="en-GB" sz="4800" dirty="0" smtClean="0"/>
              <a:t>Heart, Thoughts, Ways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75406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062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69" name="Line 53"/>
          <p:cNvSpPr>
            <a:spLocks noChangeShapeType="1"/>
          </p:cNvSpPr>
          <p:nvPr/>
        </p:nvSpPr>
        <p:spPr bwMode="auto">
          <a:xfrm flipH="1" flipV="1">
            <a:off x="4859338" y="2619375"/>
            <a:ext cx="649287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5843" name="AutoShape 2"/>
          <p:cNvSpPr>
            <a:spLocks noChangeArrowheads="1"/>
          </p:cNvSpPr>
          <p:nvPr/>
        </p:nvSpPr>
        <p:spPr bwMode="auto">
          <a:xfrm>
            <a:off x="1308100" y="487363"/>
            <a:ext cx="1727200" cy="377825"/>
          </a:xfrm>
          <a:prstGeom prst="flowChartAlternateProcess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Event Reactions</a:t>
            </a:r>
          </a:p>
        </p:txBody>
      </p:sp>
      <p:sp>
        <p:nvSpPr>
          <p:cNvPr id="35844" name="AutoShape 3"/>
          <p:cNvSpPr>
            <a:spLocks noChangeArrowheads="1"/>
          </p:cNvSpPr>
          <p:nvPr/>
        </p:nvSpPr>
        <p:spPr bwMode="auto">
          <a:xfrm>
            <a:off x="153988" y="188913"/>
            <a:ext cx="1344612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FFFFFF"/>
                </a:solidFill>
              </a:rPr>
              <a:t>Confrontation</a:t>
            </a:r>
          </a:p>
        </p:txBody>
      </p:sp>
      <p:sp>
        <p:nvSpPr>
          <p:cNvPr id="35845" name="AutoShape 4"/>
          <p:cNvSpPr>
            <a:spLocks noChangeArrowheads="1"/>
          </p:cNvSpPr>
          <p:nvPr/>
        </p:nvSpPr>
        <p:spPr bwMode="auto">
          <a:xfrm>
            <a:off x="5722938" y="512763"/>
            <a:ext cx="1801812" cy="377825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000000"/>
                </a:solidFill>
              </a:rPr>
              <a:t>Mind is Replaying</a:t>
            </a:r>
          </a:p>
        </p:txBody>
      </p:sp>
      <p:sp>
        <p:nvSpPr>
          <p:cNvPr id="35846" name="AutoShape 5"/>
          <p:cNvSpPr>
            <a:spLocks noChangeArrowheads="1"/>
          </p:cNvSpPr>
          <p:nvPr/>
        </p:nvSpPr>
        <p:spPr bwMode="auto">
          <a:xfrm>
            <a:off x="1595438" y="188913"/>
            <a:ext cx="958850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rgbClr val="FFFFFF"/>
                </a:solidFill>
              </a:rPr>
              <a:t>Criticised</a:t>
            </a:r>
          </a:p>
        </p:txBody>
      </p:sp>
      <p:sp>
        <p:nvSpPr>
          <p:cNvPr id="35847" name="AutoShape 6"/>
          <p:cNvSpPr>
            <a:spLocks noChangeArrowheads="1"/>
          </p:cNvSpPr>
          <p:nvPr/>
        </p:nvSpPr>
        <p:spPr bwMode="auto">
          <a:xfrm>
            <a:off x="93663" y="908050"/>
            <a:ext cx="768350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Angry</a:t>
            </a:r>
          </a:p>
        </p:txBody>
      </p:sp>
      <p:sp>
        <p:nvSpPr>
          <p:cNvPr id="35848" name="AutoShape 7"/>
          <p:cNvSpPr>
            <a:spLocks noChangeArrowheads="1"/>
          </p:cNvSpPr>
          <p:nvPr/>
        </p:nvSpPr>
        <p:spPr bwMode="auto">
          <a:xfrm>
            <a:off x="3898900" y="188913"/>
            <a:ext cx="960438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rgbClr val="FFFFFF"/>
                </a:solidFill>
              </a:rPr>
              <a:t>Injustice</a:t>
            </a:r>
          </a:p>
        </p:txBody>
      </p:sp>
      <p:sp>
        <p:nvSpPr>
          <p:cNvPr id="35849" name="AutoShape 8"/>
          <p:cNvSpPr>
            <a:spLocks noChangeArrowheads="1"/>
          </p:cNvSpPr>
          <p:nvPr/>
        </p:nvSpPr>
        <p:spPr bwMode="auto">
          <a:xfrm>
            <a:off x="2747963" y="188913"/>
            <a:ext cx="960437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rgbClr val="FFFFFF"/>
                </a:solidFill>
              </a:rPr>
              <a:t>Rejected</a:t>
            </a:r>
          </a:p>
        </p:txBody>
      </p:sp>
      <p:sp>
        <p:nvSpPr>
          <p:cNvPr id="35850" name="AutoShape 9"/>
          <p:cNvSpPr>
            <a:spLocks noChangeArrowheads="1"/>
          </p:cNvSpPr>
          <p:nvPr/>
        </p:nvSpPr>
        <p:spPr bwMode="auto">
          <a:xfrm>
            <a:off x="939800" y="908050"/>
            <a:ext cx="1150938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Defensive</a:t>
            </a:r>
          </a:p>
        </p:txBody>
      </p:sp>
      <p:sp>
        <p:nvSpPr>
          <p:cNvPr id="35851" name="AutoShape 10"/>
          <p:cNvSpPr>
            <a:spLocks noChangeArrowheads="1"/>
          </p:cNvSpPr>
          <p:nvPr/>
        </p:nvSpPr>
        <p:spPr bwMode="auto">
          <a:xfrm>
            <a:off x="2292350" y="908050"/>
            <a:ext cx="1225550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Aggressive</a:t>
            </a:r>
          </a:p>
        </p:txBody>
      </p:sp>
      <p:sp>
        <p:nvSpPr>
          <p:cNvPr id="35852" name="AutoShape 11"/>
          <p:cNvSpPr>
            <a:spLocks noChangeArrowheads="1"/>
          </p:cNvSpPr>
          <p:nvPr/>
        </p:nvSpPr>
        <p:spPr bwMode="auto">
          <a:xfrm>
            <a:off x="3611563" y="908050"/>
            <a:ext cx="960437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Passive</a:t>
            </a:r>
          </a:p>
        </p:txBody>
      </p:sp>
      <p:sp>
        <p:nvSpPr>
          <p:cNvPr id="35853" name="AutoShape 12"/>
          <p:cNvSpPr>
            <a:spLocks noChangeArrowheads="1"/>
          </p:cNvSpPr>
          <p:nvPr/>
        </p:nvSpPr>
        <p:spPr bwMode="auto">
          <a:xfrm>
            <a:off x="6972300" y="1376363"/>
            <a:ext cx="1055688" cy="217487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Reason</a:t>
            </a:r>
          </a:p>
        </p:txBody>
      </p:sp>
      <p:sp>
        <p:nvSpPr>
          <p:cNvPr id="35854" name="AutoShape 13"/>
          <p:cNvSpPr>
            <a:spLocks noChangeArrowheads="1"/>
          </p:cNvSpPr>
          <p:nvPr/>
        </p:nvSpPr>
        <p:spPr bwMode="auto">
          <a:xfrm>
            <a:off x="5532438" y="1376363"/>
            <a:ext cx="1057275" cy="217487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Emotions</a:t>
            </a:r>
          </a:p>
        </p:txBody>
      </p:sp>
      <p:sp>
        <p:nvSpPr>
          <p:cNvPr id="35855" name="AutoShape 14"/>
          <p:cNvSpPr>
            <a:spLocks noChangeArrowheads="1"/>
          </p:cNvSpPr>
          <p:nvPr/>
        </p:nvSpPr>
        <p:spPr bwMode="auto">
          <a:xfrm>
            <a:off x="5821363" y="1052513"/>
            <a:ext cx="1633537" cy="217487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Imagination</a:t>
            </a:r>
          </a:p>
        </p:txBody>
      </p:sp>
      <p:sp>
        <p:nvSpPr>
          <p:cNvPr id="35856" name="AutoShape 15"/>
          <p:cNvSpPr>
            <a:spLocks noChangeArrowheads="1"/>
          </p:cNvSpPr>
          <p:nvPr/>
        </p:nvSpPr>
        <p:spPr bwMode="auto">
          <a:xfrm>
            <a:off x="7740650" y="39688"/>
            <a:ext cx="1249363" cy="1120775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Familiar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Spirit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Remind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Affirm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Agreement</a:t>
            </a:r>
          </a:p>
        </p:txBody>
      </p:sp>
      <p:sp>
        <p:nvSpPr>
          <p:cNvPr id="35857" name="AutoShape 16"/>
          <p:cNvSpPr>
            <a:spLocks noChangeArrowheads="1"/>
          </p:cNvSpPr>
          <p:nvPr/>
        </p:nvSpPr>
        <p:spPr bwMode="auto">
          <a:xfrm>
            <a:off x="6203950" y="1755775"/>
            <a:ext cx="1439863" cy="2159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Repetition</a:t>
            </a:r>
          </a:p>
        </p:txBody>
      </p:sp>
      <p:cxnSp>
        <p:nvCxnSpPr>
          <p:cNvPr id="35858" name="AutoShape 17"/>
          <p:cNvCxnSpPr>
            <a:cxnSpLocks noChangeShapeType="1"/>
          </p:cNvCxnSpPr>
          <p:nvPr/>
        </p:nvCxnSpPr>
        <p:spPr bwMode="auto">
          <a:xfrm rot="5400000" flipH="1">
            <a:off x="4371975" y="1047751"/>
            <a:ext cx="2198687" cy="1636712"/>
          </a:xfrm>
          <a:prstGeom prst="curvedConnector3">
            <a:avLst>
              <a:gd name="adj1" fmla="val 5653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59" name="AutoShape 18"/>
          <p:cNvSpPr>
            <a:spLocks noChangeArrowheads="1"/>
          </p:cNvSpPr>
          <p:nvPr/>
        </p:nvSpPr>
        <p:spPr bwMode="auto">
          <a:xfrm>
            <a:off x="5435600" y="2511425"/>
            <a:ext cx="3071813" cy="1781175"/>
          </a:xfrm>
          <a:custGeom>
            <a:avLst/>
            <a:gdLst>
              <a:gd name="T0" fmla="*/ 1544439 w 21600"/>
              <a:gd name="T1" fmla="*/ 180344 h 21600"/>
              <a:gd name="T2" fmla="*/ 416401 w 21600"/>
              <a:gd name="T3" fmla="*/ 890588 h 21600"/>
              <a:gd name="T4" fmla="*/ 1544439 w 21600"/>
              <a:gd name="T5" fmla="*/ 1781175 h 21600"/>
              <a:gd name="T6" fmla="*/ 2655412 w 21600"/>
              <a:gd name="T7" fmla="*/ 8905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/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/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 b="1">
                <a:solidFill>
                  <a:srgbClr val="000000"/>
                </a:solidFill>
              </a:rPr>
              <a:t>Heart</a:t>
            </a:r>
            <a:br>
              <a:rPr lang="en-GB" sz="1400" b="1">
                <a:solidFill>
                  <a:srgbClr val="000000"/>
                </a:solidFill>
              </a:rPr>
            </a:br>
            <a:r>
              <a:rPr lang="en-GB" sz="1400" b="1">
                <a:solidFill>
                  <a:srgbClr val="000000"/>
                </a:solidFill>
              </a:rPr>
              <a:t>  Sub-conscious</a:t>
            </a:r>
            <a:endParaRPr lang="en-GB" b="1">
              <a:solidFill>
                <a:srgbClr val="000000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1600">
                <a:solidFill>
                  <a:srgbClr val="FF0000"/>
                </a:solidFill>
              </a:rPr>
              <a:t>Hard</a:t>
            </a:r>
            <a:r>
              <a:rPr lang="en-GB" sz="1600">
                <a:solidFill>
                  <a:srgbClr val="000000"/>
                </a:solidFill>
              </a:rPr>
              <a:t>          </a:t>
            </a:r>
            <a:r>
              <a:rPr lang="en-GB" sz="1600">
                <a:solidFill>
                  <a:srgbClr val="FF0000"/>
                </a:solidFill>
              </a:rPr>
              <a:t>Weeds</a:t>
            </a:r>
            <a:r>
              <a:rPr lang="en-GB">
                <a:solidFill>
                  <a:srgbClr val="000000"/>
                </a:solidFill>
              </a:rPr>
              <a:t/>
            </a:r>
            <a:br>
              <a:rPr lang="en-GB">
                <a:solidFill>
                  <a:srgbClr val="000000"/>
                </a:solidFill>
              </a:rPr>
            </a:br>
            <a:r>
              <a:rPr lang="en-GB" sz="1600">
                <a:solidFill>
                  <a:srgbClr val="009900"/>
                </a:solidFill>
              </a:rPr>
              <a:t>Memories</a:t>
            </a:r>
            <a:br>
              <a:rPr lang="en-GB" sz="1600">
                <a:solidFill>
                  <a:srgbClr val="009900"/>
                </a:solidFill>
              </a:rPr>
            </a:br>
            <a:r>
              <a:rPr lang="en-GB" sz="1600">
                <a:solidFill>
                  <a:srgbClr val="009900"/>
                </a:solidFill>
              </a:rPr>
              <a:t>Motives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0000"/>
                </a:solidFill>
              </a:rPr>
              <a:t>Stones</a:t>
            </a:r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35860" name="AutoShape 19"/>
          <p:cNvCxnSpPr>
            <a:cxnSpLocks noChangeShapeType="1"/>
            <a:stCxn id="35859" idx="0"/>
            <a:endCxn id="35856" idx="2"/>
          </p:cNvCxnSpPr>
          <p:nvPr/>
        </p:nvCxnSpPr>
        <p:spPr bwMode="auto">
          <a:xfrm rot="-5400000">
            <a:off x="6907213" y="1233488"/>
            <a:ext cx="1531937" cy="1385887"/>
          </a:xfrm>
          <a:prstGeom prst="curvedConnector3">
            <a:avLst>
              <a:gd name="adj1" fmla="val 42588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61" name="Line 20"/>
          <p:cNvSpPr>
            <a:spLocks noChangeShapeType="1"/>
          </p:cNvSpPr>
          <p:nvPr/>
        </p:nvSpPr>
        <p:spPr bwMode="auto">
          <a:xfrm>
            <a:off x="3035300" y="782638"/>
            <a:ext cx="2687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5862" name="AutoShape 21"/>
          <p:cNvSpPr>
            <a:spLocks noChangeArrowheads="1"/>
          </p:cNvSpPr>
          <p:nvPr/>
        </p:nvSpPr>
        <p:spPr bwMode="auto">
          <a:xfrm>
            <a:off x="827088" y="1484313"/>
            <a:ext cx="2303462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Forgive &amp; Release</a:t>
            </a:r>
          </a:p>
        </p:txBody>
      </p:sp>
      <p:sp>
        <p:nvSpPr>
          <p:cNvPr id="35863" name="Line 22"/>
          <p:cNvSpPr>
            <a:spLocks noChangeShapeType="1"/>
          </p:cNvSpPr>
          <p:nvPr/>
        </p:nvSpPr>
        <p:spPr bwMode="auto">
          <a:xfrm>
            <a:off x="6972300" y="1970088"/>
            <a:ext cx="0" cy="1243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5864" name="AutoShape 23"/>
          <p:cNvSpPr>
            <a:spLocks noChangeArrowheads="1"/>
          </p:cNvSpPr>
          <p:nvPr/>
        </p:nvSpPr>
        <p:spPr bwMode="auto">
          <a:xfrm>
            <a:off x="731838" y="1917700"/>
            <a:ext cx="3263900" cy="151130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500">
                <a:solidFill>
                  <a:srgbClr val="FFFFFF"/>
                </a:solidFill>
              </a:rPr>
              <a:t>Seek God’s Counsel to Evaluate </a:t>
            </a:r>
            <a:br>
              <a:rPr lang="en-GB" sz="1500">
                <a:solidFill>
                  <a:srgbClr val="FFFFFF"/>
                </a:solidFill>
              </a:rPr>
            </a:br>
            <a:r>
              <a:rPr lang="en-GB" sz="1500">
                <a:solidFill>
                  <a:srgbClr val="FFFFFF"/>
                </a:solidFill>
              </a:rPr>
              <a:t>Patterns of Thinking &amp; Behaviour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500">
                <a:solidFill>
                  <a:srgbClr val="FFFFFF"/>
                </a:solidFill>
              </a:rPr>
              <a:t>Truth of Motives</a:t>
            </a:r>
            <a:br>
              <a:rPr lang="en-GB" sz="1500">
                <a:solidFill>
                  <a:srgbClr val="FFFFFF"/>
                </a:solidFill>
              </a:rPr>
            </a:br>
            <a:r>
              <a:rPr lang="en-GB" sz="1500">
                <a:solidFill>
                  <a:srgbClr val="FFFFFF"/>
                </a:solidFill>
              </a:rPr>
              <a:t>Mind, Heart &amp; Will of God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500">
                <a:solidFill>
                  <a:srgbClr val="FFFFFF"/>
                </a:solidFill>
              </a:rPr>
              <a:t>Revelation about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500">
                <a:solidFill>
                  <a:srgbClr val="FFFFFF"/>
                </a:solidFill>
              </a:rPr>
              <a:t>Reactions or Actions</a:t>
            </a:r>
          </a:p>
        </p:txBody>
      </p:sp>
      <p:sp>
        <p:nvSpPr>
          <p:cNvPr id="1058840" name="AutoShape 24"/>
          <p:cNvSpPr>
            <a:spLocks noChangeArrowheads="1"/>
          </p:cNvSpPr>
          <p:nvPr/>
        </p:nvSpPr>
        <p:spPr bwMode="auto">
          <a:xfrm>
            <a:off x="153988" y="3644900"/>
            <a:ext cx="1381125" cy="431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000000"/>
                </a:solidFill>
              </a:rPr>
              <a:t>Godly</a:t>
            </a:r>
            <a:br>
              <a:rPr lang="en-GB" sz="1600">
                <a:solidFill>
                  <a:srgbClr val="000000"/>
                </a:solidFill>
              </a:rPr>
            </a:br>
            <a:r>
              <a:rPr lang="en-GB" sz="1600">
                <a:solidFill>
                  <a:srgbClr val="000000"/>
                </a:solidFill>
              </a:rPr>
              <a:t>Righteous</a:t>
            </a:r>
          </a:p>
        </p:txBody>
      </p:sp>
      <p:sp>
        <p:nvSpPr>
          <p:cNvPr id="1058841" name="AutoShape 25"/>
          <p:cNvSpPr>
            <a:spLocks noChangeArrowheads="1"/>
          </p:cNvSpPr>
          <p:nvPr/>
        </p:nvSpPr>
        <p:spPr bwMode="auto">
          <a:xfrm>
            <a:off x="58738" y="4456113"/>
            <a:ext cx="1249362" cy="106045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Display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 to world 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in love?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Speak truth</a:t>
            </a:r>
          </a:p>
        </p:txBody>
      </p:sp>
      <p:sp>
        <p:nvSpPr>
          <p:cNvPr id="1058842" name="AutoShape 26"/>
          <p:cNvSpPr>
            <a:spLocks noChangeArrowheads="1"/>
          </p:cNvSpPr>
          <p:nvPr/>
        </p:nvSpPr>
        <p:spPr bwMode="auto">
          <a:xfrm>
            <a:off x="2844800" y="3644900"/>
            <a:ext cx="2014538" cy="593725"/>
          </a:xfrm>
          <a:prstGeom prst="flowChartAlternateProces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000000"/>
                </a:solidFill>
              </a:rPr>
              <a:t>Ungodly, Own it</a:t>
            </a:r>
            <a:br>
              <a:rPr lang="en-GB" sz="1600">
                <a:solidFill>
                  <a:srgbClr val="000000"/>
                </a:solidFill>
              </a:rPr>
            </a:br>
            <a:r>
              <a:rPr lang="en-GB" sz="1600">
                <a:solidFill>
                  <a:srgbClr val="000000"/>
                </a:solidFill>
              </a:rPr>
              <a:t>Deal with it</a:t>
            </a:r>
          </a:p>
        </p:txBody>
      </p:sp>
      <p:sp>
        <p:nvSpPr>
          <p:cNvPr id="1058843" name="AutoShape 27"/>
          <p:cNvSpPr>
            <a:spLocks noChangeArrowheads="1"/>
          </p:cNvSpPr>
          <p:nvPr/>
        </p:nvSpPr>
        <p:spPr bwMode="auto">
          <a:xfrm>
            <a:off x="1500188" y="4456113"/>
            <a:ext cx="1344612" cy="1709737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</a:rPr>
              <a:t>Weakness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 Sin or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Character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Repent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Renounce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Find Word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Meditate</a:t>
            </a:r>
          </a:p>
        </p:txBody>
      </p:sp>
      <p:sp>
        <p:nvSpPr>
          <p:cNvPr id="35871" name="Line 30"/>
          <p:cNvSpPr>
            <a:spLocks noChangeShapeType="1"/>
          </p:cNvSpPr>
          <p:nvPr/>
        </p:nvSpPr>
        <p:spPr bwMode="auto">
          <a:xfrm>
            <a:off x="2171700" y="890588"/>
            <a:ext cx="0" cy="593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5872" name="AutoShape 31"/>
          <p:cNvSpPr>
            <a:spLocks noChangeArrowheads="1"/>
          </p:cNvSpPr>
          <p:nvPr/>
        </p:nvSpPr>
        <p:spPr bwMode="auto">
          <a:xfrm>
            <a:off x="150813" y="466725"/>
            <a:ext cx="960437" cy="217488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rgbClr val="FFFFFF"/>
                </a:solidFill>
              </a:rPr>
              <a:t>Insecure</a:t>
            </a:r>
          </a:p>
        </p:txBody>
      </p:sp>
      <p:sp>
        <p:nvSpPr>
          <p:cNvPr id="35873" name="AutoShape 32"/>
          <p:cNvSpPr>
            <a:spLocks noChangeArrowheads="1"/>
          </p:cNvSpPr>
          <p:nvPr/>
        </p:nvSpPr>
        <p:spPr bwMode="auto">
          <a:xfrm>
            <a:off x="3132138" y="512763"/>
            <a:ext cx="1152525" cy="217487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rgbClr val="FFFFFF"/>
                </a:solidFill>
              </a:rPr>
              <a:t>Intimidated</a:t>
            </a:r>
          </a:p>
        </p:txBody>
      </p:sp>
      <p:sp>
        <p:nvSpPr>
          <p:cNvPr id="1058849" name="AutoShape 33"/>
          <p:cNvSpPr>
            <a:spLocks noChangeArrowheads="1"/>
          </p:cNvSpPr>
          <p:nvPr/>
        </p:nvSpPr>
        <p:spPr bwMode="auto">
          <a:xfrm>
            <a:off x="3654823" y="4591497"/>
            <a:ext cx="2111375" cy="973138"/>
          </a:xfrm>
          <a:prstGeom prst="flowChartAlternateProcess">
            <a:avLst/>
          </a:prstGeom>
          <a:solidFill>
            <a:srgbClr val="FDE5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Weakness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Unmet Need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Unhealed Hurt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Unresolved Issue</a:t>
            </a:r>
          </a:p>
        </p:txBody>
      </p:sp>
      <p:sp>
        <p:nvSpPr>
          <p:cNvPr id="1058850" name="AutoShape 34"/>
          <p:cNvSpPr>
            <a:spLocks noChangeArrowheads="1"/>
          </p:cNvSpPr>
          <p:nvPr/>
        </p:nvSpPr>
        <p:spPr bwMode="auto">
          <a:xfrm>
            <a:off x="5175250" y="5616575"/>
            <a:ext cx="1727200" cy="620713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00"/>
                </a:solidFill>
              </a:rPr>
              <a:t>DNA Nature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Generational?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Curse?</a:t>
            </a:r>
          </a:p>
        </p:txBody>
      </p:sp>
      <p:sp>
        <p:nvSpPr>
          <p:cNvPr id="35876" name="Line 35"/>
          <p:cNvSpPr>
            <a:spLocks noChangeShapeType="1"/>
          </p:cNvSpPr>
          <p:nvPr/>
        </p:nvSpPr>
        <p:spPr bwMode="auto">
          <a:xfrm>
            <a:off x="2171700" y="1808163"/>
            <a:ext cx="0" cy="109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58852" name="Line 36"/>
          <p:cNvSpPr>
            <a:spLocks noChangeShapeType="1"/>
          </p:cNvSpPr>
          <p:nvPr/>
        </p:nvSpPr>
        <p:spPr bwMode="auto">
          <a:xfrm>
            <a:off x="3227388" y="3429000"/>
            <a:ext cx="48101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58853" name="Line 37"/>
          <p:cNvSpPr>
            <a:spLocks noChangeShapeType="1"/>
          </p:cNvSpPr>
          <p:nvPr/>
        </p:nvSpPr>
        <p:spPr bwMode="auto">
          <a:xfrm flipH="1">
            <a:off x="922338" y="3429000"/>
            <a:ext cx="193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58854" name="Line 38"/>
          <p:cNvSpPr>
            <a:spLocks noChangeShapeType="1"/>
          </p:cNvSpPr>
          <p:nvPr/>
        </p:nvSpPr>
        <p:spPr bwMode="auto">
          <a:xfrm>
            <a:off x="539750" y="4076700"/>
            <a:ext cx="0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58855" name="Line 39"/>
          <p:cNvSpPr>
            <a:spLocks noChangeShapeType="1"/>
          </p:cNvSpPr>
          <p:nvPr/>
        </p:nvSpPr>
        <p:spPr bwMode="auto">
          <a:xfrm flipH="1">
            <a:off x="2266950" y="4238625"/>
            <a:ext cx="67310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58857" name="Line 41"/>
          <p:cNvSpPr>
            <a:spLocks noChangeShapeType="1"/>
          </p:cNvSpPr>
          <p:nvPr/>
        </p:nvSpPr>
        <p:spPr bwMode="auto">
          <a:xfrm flipH="1">
            <a:off x="3751419" y="5564635"/>
            <a:ext cx="291943" cy="2864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58858" name="Line 42"/>
          <p:cNvSpPr>
            <a:spLocks noChangeShapeType="1"/>
          </p:cNvSpPr>
          <p:nvPr/>
        </p:nvSpPr>
        <p:spPr bwMode="auto">
          <a:xfrm>
            <a:off x="2844800" y="5076031"/>
            <a:ext cx="810023" cy="20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58859" name="AutoShape 43"/>
          <p:cNvSpPr>
            <a:spLocks noChangeArrowheads="1"/>
          </p:cNvSpPr>
          <p:nvPr/>
        </p:nvSpPr>
        <p:spPr bwMode="auto">
          <a:xfrm>
            <a:off x="4090988" y="1844675"/>
            <a:ext cx="1417637" cy="936625"/>
          </a:xfrm>
          <a:prstGeom prst="flowChartAlternateProcess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Mindsets</a:t>
            </a:r>
            <a:br>
              <a:rPr lang="en-GB" sz="1600">
                <a:solidFill>
                  <a:srgbClr val="FFFFFF"/>
                </a:solidFill>
              </a:rPr>
            </a:br>
            <a:r>
              <a:rPr lang="en-GB" sz="1600">
                <a:solidFill>
                  <a:srgbClr val="FFFFFF"/>
                </a:solidFill>
              </a:rPr>
              <a:t>Behaviours</a:t>
            </a:r>
            <a:br>
              <a:rPr lang="en-GB" sz="1600">
                <a:solidFill>
                  <a:srgbClr val="FFFFFF"/>
                </a:solidFill>
              </a:rPr>
            </a:br>
            <a:r>
              <a:rPr lang="en-GB" sz="1600">
                <a:solidFill>
                  <a:srgbClr val="FFFFFF"/>
                </a:solidFill>
              </a:rPr>
              <a:t>Mechanisms</a:t>
            </a:r>
            <a:br>
              <a:rPr lang="en-GB" sz="1600">
                <a:solidFill>
                  <a:srgbClr val="FFFFFF"/>
                </a:solidFill>
              </a:rPr>
            </a:br>
            <a:r>
              <a:rPr lang="en-GB" sz="1600">
                <a:solidFill>
                  <a:srgbClr val="FFFFFF"/>
                </a:solidFill>
              </a:rPr>
              <a:t>Emotions</a:t>
            </a:r>
          </a:p>
        </p:txBody>
      </p:sp>
      <p:sp>
        <p:nvSpPr>
          <p:cNvPr id="1058860" name="AutoShape 44"/>
          <p:cNvSpPr>
            <a:spLocks noChangeArrowheads="1"/>
          </p:cNvSpPr>
          <p:nvPr/>
        </p:nvSpPr>
        <p:spPr bwMode="auto">
          <a:xfrm>
            <a:off x="7019925" y="5589588"/>
            <a:ext cx="1727200" cy="485775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4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Nurture Upbringing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Trauma Experiences</a:t>
            </a:r>
            <a:br>
              <a:rPr lang="en-GB" sz="1400">
                <a:solidFill>
                  <a:srgbClr val="000000"/>
                </a:solidFill>
              </a:rPr>
            </a:b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058861" name="Line 45"/>
          <p:cNvSpPr>
            <a:spLocks noChangeShapeType="1"/>
          </p:cNvSpPr>
          <p:nvPr/>
        </p:nvSpPr>
        <p:spPr bwMode="auto">
          <a:xfrm>
            <a:off x="5766199" y="5251450"/>
            <a:ext cx="630632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58862" name="Line 46"/>
          <p:cNvSpPr>
            <a:spLocks noChangeShapeType="1"/>
          </p:cNvSpPr>
          <p:nvPr/>
        </p:nvSpPr>
        <p:spPr bwMode="auto">
          <a:xfrm>
            <a:off x="5766199" y="4986338"/>
            <a:ext cx="2118914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58863" name="Line 47"/>
          <p:cNvSpPr>
            <a:spLocks noChangeShapeType="1"/>
          </p:cNvSpPr>
          <p:nvPr/>
        </p:nvSpPr>
        <p:spPr bwMode="auto">
          <a:xfrm flipH="1">
            <a:off x="3995738" y="2187575"/>
            <a:ext cx="95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5889" name="Line 48"/>
          <p:cNvSpPr>
            <a:spLocks noChangeShapeType="1"/>
          </p:cNvSpPr>
          <p:nvPr/>
        </p:nvSpPr>
        <p:spPr bwMode="auto">
          <a:xfrm>
            <a:off x="6589713" y="890588"/>
            <a:ext cx="0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5890" name="Line 49"/>
          <p:cNvSpPr>
            <a:spLocks noChangeShapeType="1"/>
          </p:cNvSpPr>
          <p:nvPr/>
        </p:nvSpPr>
        <p:spPr bwMode="auto">
          <a:xfrm flipH="1">
            <a:off x="6108700" y="1270000"/>
            <a:ext cx="19050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5891" name="Line 50"/>
          <p:cNvSpPr>
            <a:spLocks noChangeShapeType="1"/>
          </p:cNvSpPr>
          <p:nvPr/>
        </p:nvSpPr>
        <p:spPr bwMode="auto">
          <a:xfrm>
            <a:off x="7259638" y="1270000"/>
            <a:ext cx="9525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5892" name="Line 51"/>
          <p:cNvSpPr>
            <a:spLocks noChangeShapeType="1"/>
          </p:cNvSpPr>
          <p:nvPr/>
        </p:nvSpPr>
        <p:spPr bwMode="auto">
          <a:xfrm flipH="1">
            <a:off x="6972300" y="1593850"/>
            <a:ext cx="382588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5893" name="Line 52"/>
          <p:cNvSpPr>
            <a:spLocks noChangeShapeType="1"/>
          </p:cNvSpPr>
          <p:nvPr/>
        </p:nvSpPr>
        <p:spPr bwMode="auto">
          <a:xfrm>
            <a:off x="6203950" y="1593850"/>
            <a:ext cx="385763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58870" name="AutoShape 54"/>
          <p:cNvSpPr>
            <a:spLocks noChangeArrowheads="1"/>
          </p:cNvSpPr>
          <p:nvPr/>
        </p:nvSpPr>
        <p:spPr bwMode="auto">
          <a:xfrm>
            <a:off x="1168400" y="6448425"/>
            <a:ext cx="7391400" cy="323850"/>
          </a:xfrm>
          <a:prstGeom prst="flowChartAlternateProcess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Renewed Mind &amp; Restored Soul</a:t>
            </a:r>
          </a:p>
        </p:txBody>
      </p:sp>
      <p:sp>
        <p:nvSpPr>
          <p:cNvPr id="35895" name="AutoShape 55"/>
          <p:cNvSpPr>
            <a:spLocks noChangeArrowheads="1"/>
          </p:cNvSpPr>
          <p:nvPr/>
        </p:nvSpPr>
        <p:spPr bwMode="auto">
          <a:xfrm>
            <a:off x="4379913" y="512763"/>
            <a:ext cx="960437" cy="217487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rgbClr val="FFFFFF"/>
                </a:solidFill>
              </a:rPr>
              <a:t>Sin</a:t>
            </a:r>
          </a:p>
        </p:txBody>
      </p:sp>
      <p:cxnSp>
        <p:nvCxnSpPr>
          <p:cNvPr id="35896" name="AutoShape 56"/>
          <p:cNvCxnSpPr>
            <a:cxnSpLocks noChangeShapeType="1"/>
            <a:stCxn id="35861" idx="1"/>
            <a:endCxn id="35862" idx="3"/>
          </p:cNvCxnSpPr>
          <p:nvPr/>
        </p:nvCxnSpPr>
        <p:spPr bwMode="auto">
          <a:xfrm rot="5400000">
            <a:off x="3994944" y="-81756"/>
            <a:ext cx="863600" cy="25923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8873" name="AutoShape 57"/>
          <p:cNvSpPr>
            <a:spLocks noChangeArrowheads="1"/>
          </p:cNvSpPr>
          <p:nvPr/>
        </p:nvSpPr>
        <p:spPr bwMode="auto">
          <a:xfrm>
            <a:off x="3467894" y="5859463"/>
            <a:ext cx="804863" cy="431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000000"/>
                </a:solidFill>
              </a:rPr>
              <a:t>Courts</a:t>
            </a:r>
          </a:p>
        </p:txBody>
      </p:sp>
      <p:sp>
        <p:nvSpPr>
          <p:cNvPr id="1058874" name="Line 58"/>
          <p:cNvSpPr>
            <a:spLocks noChangeShapeType="1"/>
          </p:cNvSpPr>
          <p:nvPr/>
        </p:nvSpPr>
        <p:spPr bwMode="auto">
          <a:xfrm>
            <a:off x="2844801" y="5832475"/>
            <a:ext cx="623094" cy="134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58875" name="Line 59"/>
          <p:cNvSpPr>
            <a:spLocks noChangeShapeType="1"/>
          </p:cNvSpPr>
          <p:nvPr/>
        </p:nvSpPr>
        <p:spPr bwMode="auto">
          <a:xfrm flipV="1">
            <a:off x="4272757" y="5899944"/>
            <a:ext cx="911223" cy="17541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5901" name="AutoShape 61"/>
          <p:cNvSpPr>
            <a:spLocks noChangeArrowheads="1"/>
          </p:cNvSpPr>
          <p:nvPr/>
        </p:nvSpPr>
        <p:spPr bwMode="auto">
          <a:xfrm>
            <a:off x="1692275" y="1196975"/>
            <a:ext cx="960438" cy="217488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Loving</a:t>
            </a:r>
          </a:p>
        </p:txBody>
      </p:sp>
    </p:spTree>
    <p:extLst>
      <p:ext uri="{BB962C8B-B14F-4D97-AF65-F5344CB8AC3E}">
        <p14:creationId xmlns:p14="http://schemas.microsoft.com/office/powerpoint/2010/main" val="249138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8869" grpId="0" animBg="1"/>
      <p:bldP spid="1058840" grpId="0" animBg="1"/>
      <p:bldP spid="1058841" grpId="0" animBg="1"/>
      <p:bldP spid="1058842" grpId="0" animBg="1"/>
      <p:bldP spid="1058843" grpId="0" animBg="1"/>
      <p:bldP spid="1058849" grpId="0" animBg="1"/>
      <p:bldP spid="1058850" grpId="0" animBg="1"/>
      <p:bldP spid="1058852" grpId="0" animBg="1"/>
      <p:bldP spid="1058853" grpId="0" animBg="1"/>
      <p:bldP spid="1058854" grpId="0" animBg="1"/>
      <p:bldP spid="1058855" grpId="0" animBg="1"/>
      <p:bldP spid="1058857" grpId="0" animBg="1"/>
      <p:bldP spid="1058858" grpId="0" animBg="1"/>
      <p:bldP spid="1058859" grpId="0" animBg="1"/>
      <p:bldP spid="1058860" grpId="0" animBg="1"/>
      <p:bldP spid="1058861" grpId="0" animBg="1"/>
      <p:bldP spid="1058862" grpId="0" animBg="1"/>
      <p:bldP spid="1058863" grpId="1" animBg="1"/>
      <p:bldP spid="1058870" grpId="0" animBg="1"/>
      <p:bldP spid="1058873" grpId="0" animBg="1"/>
      <p:bldP spid="1058874" grpId="0" animBg="1"/>
      <p:bldP spid="105887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010" name="Line 74"/>
          <p:cNvSpPr>
            <a:spLocks noChangeShapeType="1"/>
          </p:cNvSpPr>
          <p:nvPr/>
        </p:nvSpPr>
        <p:spPr bwMode="auto">
          <a:xfrm>
            <a:off x="4427538" y="4941888"/>
            <a:ext cx="6492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64022" name="Line 86"/>
          <p:cNvSpPr>
            <a:spLocks noChangeShapeType="1"/>
          </p:cNvSpPr>
          <p:nvPr/>
        </p:nvSpPr>
        <p:spPr bwMode="auto">
          <a:xfrm flipH="1">
            <a:off x="3203575" y="515778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64002" name="AutoShape 66"/>
          <p:cNvSpPr>
            <a:spLocks noChangeArrowheads="1"/>
          </p:cNvSpPr>
          <p:nvPr/>
        </p:nvSpPr>
        <p:spPr bwMode="auto">
          <a:xfrm>
            <a:off x="468313" y="5373688"/>
            <a:ext cx="1727200" cy="620712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DNA Nature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Generational?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Curse?</a:t>
            </a:r>
          </a:p>
        </p:txBody>
      </p:sp>
      <p:sp>
        <p:nvSpPr>
          <p:cNvPr id="1064004" name="AutoShape 68"/>
          <p:cNvSpPr>
            <a:spLocks noChangeArrowheads="1"/>
          </p:cNvSpPr>
          <p:nvPr/>
        </p:nvSpPr>
        <p:spPr bwMode="auto">
          <a:xfrm>
            <a:off x="2484438" y="5373688"/>
            <a:ext cx="1727200" cy="1295400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Nurture Upbringing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Rejection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Insecurity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Anxiety Worry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Value Worth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Fear failure</a:t>
            </a:r>
          </a:p>
        </p:txBody>
      </p:sp>
      <p:sp>
        <p:nvSpPr>
          <p:cNvPr id="1063999" name="AutoShape 63"/>
          <p:cNvSpPr>
            <a:spLocks noChangeArrowheads="1"/>
          </p:cNvSpPr>
          <p:nvPr/>
        </p:nvSpPr>
        <p:spPr bwMode="auto">
          <a:xfrm>
            <a:off x="4046538" y="476250"/>
            <a:ext cx="1249362" cy="1120775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Familiar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Spirit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Remind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Affirm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Agreement</a:t>
            </a:r>
          </a:p>
        </p:txBody>
      </p:sp>
      <p:cxnSp>
        <p:nvCxnSpPr>
          <p:cNvPr id="1064000" name="AutoShape 64"/>
          <p:cNvCxnSpPr>
            <a:cxnSpLocks noChangeShapeType="1"/>
            <a:endCxn id="1063999" idx="2"/>
          </p:cNvCxnSpPr>
          <p:nvPr/>
        </p:nvCxnSpPr>
        <p:spPr bwMode="auto">
          <a:xfrm rot="-5400000">
            <a:off x="3488531" y="1434307"/>
            <a:ext cx="1020763" cy="1346200"/>
          </a:xfrm>
          <a:prstGeom prst="curvedConnector3">
            <a:avLst>
              <a:gd name="adj1" fmla="val 49921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4001" name="AutoShape 65"/>
          <p:cNvSpPr>
            <a:spLocks noChangeArrowheads="1"/>
          </p:cNvSpPr>
          <p:nvPr/>
        </p:nvSpPr>
        <p:spPr bwMode="auto">
          <a:xfrm>
            <a:off x="2339975" y="4221163"/>
            <a:ext cx="2111375" cy="973137"/>
          </a:xfrm>
          <a:prstGeom prst="flowChartAlternateProcess">
            <a:avLst/>
          </a:prstGeom>
          <a:solidFill>
            <a:srgbClr val="FDE5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Weakness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Unmet Need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Unhealed Hurt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Unresolved Issue</a:t>
            </a:r>
          </a:p>
        </p:txBody>
      </p:sp>
      <p:sp>
        <p:nvSpPr>
          <p:cNvPr id="1064003" name="AutoShape 67"/>
          <p:cNvSpPr>
            <a:spLocks noChangeArrowheads="1"/>
          </p:cNvSpPr>
          <p:nvPr/>
        </p:nvSpPr>
        <p:spPr bwMode="auto">
          <a:xfrm>
            <a:off x="250825" y="1773238"/>
            <a:ext cx="1631950" cy="774700"/>
          </a:xfrm>
          <a:prstGeom prst="flowChartAlternateProcess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Mindsets</a:t>
            </a:r>
            <a:br>
              <a:rPr lang="en-GB" sz="1600">
                <a:solidFill>
                  <a:srgbClr val="FFFFFF"/>
                </a:solidFill>
              </a:rPr>
            </a:br>
            <a:r>
              <a:rPr lang="en-GB" sz="1600">
                <a:solidFill>
                  <a:srgbClr val="FFFFFF"/>
                </a:solidFill>
              </a:rPr>
              <a:t>Behaviours</a:t>
            </a:r>
            <a:br>
              <a:rPr lang="en-GB" sz="1600">
                <a:solidFill>
                  <a:srgbClr val="FFFFFF"/>
                </a:solidFill>
              </a:rPr>
            </a:br>
            <a:r>
              <a:rPr lang="en-GB" sz="1600">
                <a:solidFill>
                  <a:srgbClr val="FFFFFF"/>
                </a:solidFill>
              </a:rPr>
              <a:t>Mechanisms</a:t>
            </a:r>
          </a:p>
        </p:txBody>
      </p:sp>
      <p:sp>
        <p:nvSpPr>
          <p:cNvPr id="36874" name="Line 69"/>
          <p:cNvSpPr>
            <a:spLocks noChangeShapeType="1"/>
          </p:cNvSpPr>
          <p:nvPr/>
        </p:nvSpPr>
        <p:spPr bwMode="auto">
          <a:xfrm flipH="1" flipV="1">
            <a:off x="1042988" y="2565400"/>
            <a:ext cx="8429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6875" name="AutoShape 70"/>
          <p:cNvSpPr>
            <a:spLocks noChangeArrowheads="1"/>
          </p:cNvSpPr>
          <p:nvPr/>
        </p:nvSpPr>
        <p:spPr bwMode="auto">
          <a:xfrm>
            <a:off x="1812925" y="2452688"/>
            <a:ext cx="3071813" cy="1781175"/>
          </a:xfrm>
          <a:custGeom>
            <a:avLst/>
            <a:gdLst>
              <a:gd name="T0" fmla="*/ 1544439 w 21600"/>
              <a:gd name="T1" fmla="*/ 180344 h 21600"/>
              <a:gd name="T2" fmla="*/ 416401 w 21600"/>
              <a:gd name="T3" fmla="*/ 890588 h 21600"/>
              <a:gd name="T4" fmla="*/ 1544439 w 21600"/>
              <a:gd name="T5" fmla="*/ 1781175 h 21600"/>
              <a:gd name="T6" fmla="*/ 2655412 w 21600"/>
              <a:gd name="T7" fmla="*/ 8905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/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/>
            </a:r>
            <a:br>
              <a:rPr lang="en-GB" sz="1400">
                <a:solidFill>
                  <a:srgbClr val="000000"/>
                </a:solidFill>
              </a:rPr>
            </a:br>
            <a:endParaRPr lang="en-GB" sz="14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F0000"/>
              </a:solidFill>
            </a:endParaRPr>
          </a:p>
        </p:txBody>
      </p:sp>
      <p:sp>
        <p:nvSpPr>
          <p:cNvPr id="36876" name="Text Box 71"/>
          <p:cNvSpPr txBox="1">
            <a:spLocks noChangeArrowheads="1"/>
          </p:cNvSpPr>
          <p:nvPr/>
        </p:nvSpPr>
        <p:spPr bwMode="auto">
          <a:xfrm>
            <a:off x="2389188" y="2525713"/>
            <a:ext cx="187325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Heart</a:t>
            </a:r>
            <a:br>
              <a:rPr lang="en-GB" sz="1400" b="1">
                <a:solidFill>
                  <a:srgbClr val="000000"/>
                </a:solidFill>
                <a:latin typeface="Arial" charset="0"/>
              </a:rPr>
            </a:br>
            <a:r>
              <a:rPr lang="en-GB" sz="1400" b="1">
                <a:solidFill>
                  <a:srgbClr val="000000"/>
                </a:solidFill>
                <a:latin typeface="Arial" charset="0"/>
              </a:rPr>
              <a:t>  Sub-Conscious</a:t>
            </a:r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64008" name="Text Box 72"/>
          <p:cNvSpPr txBox="1">
            <a:spLocks noChangeArrowheads="1"/>
          </p:cNvSpPr>
          <p:nvPr/>
        </p:nvSpPr>
        <p:spPr bwMode="auto">
          <a:xfrm>
            <a:off x="2389188" y="2884488"/>
            <a:ext cx="18732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FF0000"/>
                </a:solidFill>
                <a:latin typeface="Arial" charset="0"/>
              </a:rPr>
              <a:t>Hard</a:t>
            </a:r>
            <a:r>
              <a:rPr lang="en-GB">
                <a:solidFill>
                  <a:srgbClr val="000000"/>
                </a:solidFill>
                <a:latin typeface="Arial" charset="0"/>
              </a:rPr>
              <a:t>         </a:t>
            </a:r>
            <a:r>
              <a:rPr lang="en-GB">
                <a:solidFill>
                  <a:srgbClr val="FF0000"/>
                </a:solidFill>
                <a:latin typeface="Arial" charset="0"/>
              </a:rPr>
              <a:t>Weeds</a:t>
            </a:r>
            <a:r>
              <a:rPr lang="en-GB">
                <a:solidFill>
                  <a:srgbClr val="000000"/>
                </a:solidFill>
                <a:latin typeface="Arial" charset="0"/>
              </a:rPr>
              <a:t/>
            </a:r>
            <a:br>
              <a:rPr lang="en-GB">
                <a:solidFill>
                  <a:srgbClr val="000000"/>
                </a:solidFill>
                <a:latin typeface="Arial" charset="0"/>
              </a:rPr>
            </a:br>
            <a:endParaRPr lang="en-GB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99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FF0000"/>
                </a:solidFill>
                <a:latin typeface="Arial" charset="0"/>
              </a:rPr>
              <a:t>Stones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64009" name="Line 73"/>
          <p:cNvSpPr>
            <a:spLocks noChangeShapeType="1"/>
          </p:cNvSpPr>
          <p:nvPr/>
        </p:nvSpPr>
        <p:spPr bwMode="auto">
          <a:xfrm flipH="1">
            <a:off x="1908175" y="4941888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1064011" name="AutoShape 75"/>
          <p:cNvSpPr>
            <a:spLocks noChangeArrowheads="1"/>
          </p:cNvSpPr>
          <p:nvPr/>
        </p:nvSpPr>
        <p:spPr bwMode="auto">
          <a:xfrm>
            <a:off x="6588125" y="54927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FFFFFF"/>
                </a:solidFill>
              </a:rPr>
              <a:t>Forgive &amp; Release</a:t>
            </a:r>
          </a:p>
        </p:txBody>
      </p:sp>
      <p:sp>
        <p:nvSpPr>
          <p:cNvPr id="1064012" name="AutoShape 76"/>
          <p:cNvSpPr>
            <a:spLocks noChangeArrowheads="1"/>
          </p:cNvSpPr>
          <p:nvPr/>
        </p:nvSpPr>
        <p:spPr bwMode="auto">
          <a:xfrm>
            <a:off x="6587137" y="147868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Own it</a:t>
            </a:r>
          </a:p>
        </p:txBody>
      </p:sp>
      <p:sp>
        <p:nvSpPr>
          <p:cNvPr id="1064013" name="AutoShape 77"/>
          <p:cNvSpPr>
            <a:spLocks noChangeArrowheads="1"/>
          </p:cNvSpPr>
          <p:nvPr/>
        </p:nvSpPr>
        <p:spPr bwMode="auto">
          <a:xfrm>
            <a:off x="6588125" y="1943390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Confess it</a:t>
            </a:r>
          </a:p>
        </p:txBody>
      </p:sp>
      <p:sp>
        <p:nvSpPr>
          <p:cNvPr id="1064014" name="AutoShape 78"/>
          <p:cNvSpPr>
            <a:spLocks noChangeArrowheads="1"/>
          </p:cNvSpPr>
          <p:nvPr/>
        </p:nvSpPr>
        <p:spPr bwMode="auto">
          <a:xfrm>
            <a:off x="6592971" y="2408497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Repent</a:t>
            </a:r>
          </a:p>
        </p:txBody>
      </p:sp>
      <p:sp>
        <p:nvSpPr>
          <p:cNvPr id="1064015" name="AutoShape 79"/>
          <p:cNvSpPr>
            <a:spLocks noChangeArrowheads="1"/>
          </p:cNvSpPr>
          <p:nvPr/>
        </p:nvSpPr>
        <p:spPr bwMode="auto">
          <a:xfrm>
            <a:off x="6592971" y="2836394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Renounce it</a:t>
            </a:r>
          </a:p>
        </p:txBody>
      </p:sp>
      <p:sp>
        <p:nvSpPr>
          <p:cNvPr id="1064016" name="AutoShape 80"/>
          <p:cNvSpPr>
            <a:spLocks noChangeArrowheads="1"/>
          </p:cNvSpPr>
          <p:nvPr/>
        </p:nvSpPr>
        <p:spPr bwMode="auto">
          <a:xfrm>
            <a:off x="6588125" y="3802210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FFFFFF"/>
                </a:solidFill>
              </a:rPr>
              <a:t>Hammer Familiars</a:t>
            </a:r>
          </a:p>
        </p:txBody>
      </p:sp>
      <p:sp>
        <p:nvSpPr>
          <p:cNvPr id="1064017" name="AutoShape 81"/>
          <p:cNvSpPr>
            <a:spLocks noChangeArrowheads="1"/>
          </p:cNvSpPr>
          <p:nvPr/>
        </p:nvSpPr>
        <p:spPr bwMode="auto">
          <a:xfrm>
            <a:off x="6588125" y="333750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Meditate Truth</a:t>
            </a:r>
          </a:p>
        </p:txBody>
      </p:sp>
      <p:sp>
        <p:nvSpPr>
          <p:cNvPr id="1064018" name="AutoShape 82"/>
          <p:cNvSpPr>
            <a:spLocks noChangeArrowheads="1"/>
          </p:cNvSpPr>
          <p:nvPr/>
        </p:nvSpPr>
        <p:spPr bwMode="auto">
          <a:xfrm>
            <a:off x="6588125" y="426691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FFFFFF"/>
                </a:solidFill>
              </a:rPr>
              <a:t>Positive Confession</a:t>
            </a:r>
          </a:p>
        </p:txBody>
      </p:sp>
      <p:sp>
        <p:nvSpPr>
          <p:cNvPr id="1064019" name="AutoShape 83"/>
          <p:cNvSpPr>
            <a:spLocks noChangeArrowheads="1"/>
          </p:cNvSpPr>
          <p:nvPr/>
        </p:nvSpPr>
        <p:spPr bwMode="auto">
          <a:xfrm>
            <a:off x="6588125" y="4731620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Deliverance</a:t>
            </a:r>
          </a:p>
        </p:txBody>
      </p:sp>
      <p:sp>
        <p:nvSpPr>
          <p:cNvPr id="1064020" name="AutoShape 84"/>
          <p:cNvSpPr>
            <a:spLocks noChangeArrowheads="1"/>
          </p:cNvSpPr>
          <p:nvPr/>
        </p:nvSpPr>
        <p:spPr bwMode="auto">
          <a:xfrm>
            <a:off x="4427538" y="5373688"/>
            <a:ext cx="1727200" cy="1150937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/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Trauma Experiences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Fear Rejection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</a:rPr>
              <a:t>Abuse Trust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Lust</a:t>
            </a:r>
          </a:p>
        </p:txBody>
      </p:sp>
      <p:sp>
        <p:nvSpPr>
          <p:cNvPr id="1064023" name="AutoShape 87"/>
          <p:cNvSpPr>
            <a:spLocks noChangeArrowheads="1"/>
          </p:cNvSpPr>
          <p:nvPr/>
        </p:nvSpPr>
        <p:spPr bwMode="auto">
          <a:xfrm>
            <a:off x="6588125" y="519632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Healing</a:t>
            </a:r>
          </a:p>
        </p:txBody>
      </p:sp>
      <p:sp>
        <p:nvSpPr>
          <p:cNvPr id="1064024" name="AutoShape 88"/>
          <p:cNvSpPr>
            <a:spLocks noChangeArrowheads="1"/>
          </p:cNvSpPr>
          <p:nvPr/>
        </p:nvSpPr>
        <p:spPr bwMode="auto">
          <a:xfrm>
            <a:off x="6588125" y="566102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FFFFFF"/>
                </a:solidFill>
              </a:rPr>
              <a:t>Restoration</a:t>
            </a:r>
          </a:p>
        </p:txBody>
      </p:sp>
      <p:sp>
        <p:nvSpPr>
          <p:cNvPr id="1064025" name="Text Box 89"/>
          <p:cNvSpPr txBox="1">
            <a:spLocks noChangeArrowheads="1"/>
          </p:cNvSpPr>
          <p:nvPr/>
        </p:nvSpPr>
        <p:spPr bwMode="auto">
          <a:xfrm>
            <a:off x="2843213" y="3141663"/>
            <a:ext cx="1155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>
                <a:solidFill>
                  <a:srgbClr val="009A00"/>
                </a:solidFill>
                <a:latin typeface="Arial" charset="0"/>
              </a:rPr>
              <a:t>Memories</a:t>
            </a:r>
            <a:br>
              <a:rPr lang="en-GB">
                <a:solidFill>
                  <a:srgbClr val="009A00"/>
                </a:solidFill>
                <a:latin typeface="Arial" charset="0"/>
              </a:rPr>
            </a:br>
            <a:r>
              <a:rPr lang="en-GB">
                <a:solidFill>
                  <a:srgbClr val="009A00"/>
                </a:solidFill>
                <a:latin typeface="Arial" charset="0"/>
              </a:rPr>
              <a:t>Motives</a:t>
            </a:r>
          </a:p>
        </p:txBody>
      </p:sp>
      <p:sp>
        <p:nvSpPr>
          <p:cNvPr id="1064028" name="Text Box 92"/>
          <p:cNvSpPr txBox="1">
            <a:spLocks noChangeArrowheads="1"/>
          </p:cNvSpPr>
          <p:nvPr/>
        </p:nvSpPr>
        <p:spPr bwMode="auto">
          <a:xfrm>
            <a:off x="4787900" y="3573463"/>
            <a:ext cx="1152525" cy="5492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  <a:latin typeface="Arial" charset="0"/>
              </a:rPr>
              <a:t>Truth</a:t>
            </a:r>
            <a:br>
              <a:rPr lang="en-GB">
                <a:solidFill>
                  <a:srgbClr val="000000"/>
                </a:solidFill>
                <a:latin typeface="Arial" charset="0"/>
              </a:rPr>
            </a:br>
            <a:r>
              <a:rPr lang="en-GB">
                <a:solidFill>
                  <a:srgbClr val="000000"/>
                </a:solidFill>
                <a:latin typeface="Arial" charset="0"/>
              </a:rPr>
              <a:t>Spirit led</a:t>
            </a:r>
          </a:p>
        </p:txBody>
      </p:sp>
      <p:sp>
        <p:nvSpPr>
          <p:cNvPr id="1064029" name="Line 93"/>
          <p:cNvSpPr>
            <a:spLocks noChangeShapeType="1"/>
          </p:cNvSpPr>
          <p:nvPr/>
        </p:nvSpPr>
        <p:spPr bwMode="auto">
          <a:xfrm flipH="1" flipV="1">
            <a:off x="3779838" y="3500438"/>
            <a:ext cx="936625" cy="288925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30" name="AutoShape 77"/>
          <p:cNvSpPr>
            <a:spLocks noChangeArrowheads="1"/>
          </p:cNvSpPr>
          <p:nvPr/>
        </p:nvSpPr>
        <p:spPr bwMode="auto">
          <a:xfrm>
            <a:off x="6560392" y="1013980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FFFFFF"/>
                </a:solidFill>
              </a:rPr>
              <a:t>Go to Courts</a:t>
            </a:r>
            <a:endParaRPr lang="en-GB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90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64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64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" dur="250" autoRev="1" fill="hold"/>
                                        <p:tgtEl>
                                          <p:spTgt spid="1064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064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1064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06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06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0640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0640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0640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0640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0640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0640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4" dur="500" autoRev="1" fill="hold"/>
                                        <p:tgtEl>
                                          <p:spTgt spid="1064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autoRev="1" fill="hold"/>
                                        <p:tgtEl>
                                          <p:spTgt spid="1064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autoRev="1" fill="hold"/>
                                        <p:tgtEl>
                                          <p:spTgt spid="1064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8" dur="500" autoRev="1" fill="hold"/>
                                        <p:tgtEl>
                                          <p:spTgt spid="1064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500" autoRev="1" fill="hold"/>
                                        <p:tgtEl>
                                          <p:spTgt spid="1064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autoRev="1" fill="hold"/>
                                        <p:tgtEl>
                                          <p:spTgt spid="1064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064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064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063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063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010" grpId="0" animBg="1"/>
      <p:bldP spid="1064022" grpId="0" animBg="1"/>
      <p:bldP spid="1064002" grpId="0" animBg="1"/>
      <p:bldP spid="1064002" grpId="1" animBg="1"/>
      <p:bldP spid="1064004" grpId="0" animBg="1"/>
      <p:bldP spid="1064004" grpId="1" animBg="1"/>
      <p:bldP spid="1063999" grpId="0" animBg="1"/>
      <p:bldP spid="1064001" grpId="0" build="allAtOnce" animBg="1"/>
      <p:bldP spid="1064008" grpId="0" build="allAtOnce"/>
      <p:bldP spid="1064009" grpId="0" animBg="1"/>
      <p:bldP spid="1064011" grpId="0" animBg="1"/>
      <p:bldP spid="1064012" grpId="0" animBg="1"/>
      <p:bldP spid="1064013" grpId="0" animBg="1"/>
      <p:bldP spid="1064014" grpId="0" animBg="1"/>
      <p:bldP spid="1064015" grpId="0" animBg="1"/>
      <p:bldP spid="1064016" grpId="0" animBg="1"/>
      <p:bldP spid="1064017" grpId="0" animBg="1"/>
      <p:bldP spid="1064018" grpId="0" animBg="1"/>
      <p:bldP spid="1064020" grpId="0" animBg="1"/>
      <p:bldP spid="1064020" grpId="1" animBg="1"/>
      <p:bldP spid="1064023" grpId="0" animBg="1"/>
      <p:bldP spid="1064024" grpId="0" animBg="1"/>
      <p:bldP spid="1064028" grpId="0" animBg="1"/>
      <p:bldP spid="1064029" grpId="0" animBg="1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8738" y="39688"/>
            <a:ext cx="8931275" cy="6732587"/>
            <a:chOff x="58738" y="39688"/>
            <a:chExt cx="8931275" cy="6732587"/>
          </a:xfrm>
        </p:grpSpPr>
        <p:sp>
          <p:nvSpPr>
            <p:cNvPr id="1047554" name="AutoShape 2"/>
            <p:cNvSpPr>
              <a:spLocks noChangeArrowheads="1"/>
            </p:cNvSpPr>
            <p:nvPr/>
          </p:nvSpPr>
          <p:spPr bwMode="auto">
            <a:xfrm>
              <a:off x="1308100" y="512763"/>
              <a:ext cx="1727200" cy="377825"/>
            </a:xfrm>
            <a:prstGeom prst="flowChartAlternateProcess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600">
                  <a:solidFill>
                    <a:schemeClr val="bg1"/>
                  </a:solidFill>
                  <a:latin typeface="Arial" charset="0"/>
                </a:rPr>
                <a:t>Event Reactions</a:t>
              </a:r>
            </a:p>
          </p:txBody>
        </p:sp>
        <p:sp>
          <p:nvSpPr>
            <p:cNvPr id="1047555" name="AutoShape 3"/>
            <p:cNvSpPr>
              <a:spLocks noChangeArrowheads="1"/>
            </p:cNvSpPr>
            <p:nvPr/>
          </p:nvSpPr>
          <p:spPr bwMode="auto">
            <a:xfrm>
              <a:off x="153988" y="188913"/>
              <a:ext cx="1344612" cy="215900"/>
            </a:xfrm>
            <a:prstGeom prst="flowChartAlternate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200" b="1">
                  <a:latin typeface="Arial" charset="0"/>
                </a:rPr>
                <a:t>Confrontation</a:t>
              </a:r>
            </a:p>
          </p:txBody>
        </p:sp>
        <p:sp>
          <p:nvSpPr>
            <p:cNvPr id="1047556" name="AutoShape 4"/>
            <p:cNvSpPr>
              <a:spLocks noChangeArrowheads="1"/>
            </p:cNvSpPr>
            <p:nvPr/>
          </p:nvSpPr>
          <p:spPr bwMode="auto">
            <a:xfrm>
              <a:off x="5722938" y="512763"/>
              <a:ext cx="1801812" cy="377825"/>
            </a:xfrm>
            <a:prstGeom prst="flowChartAlternateProcess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600">
                  <a:latin typeface="Arial" charset="0"/>
                </a:rPr>
                <a:t>Mind is Replaying</a:t>
              </a:r>
            </a:p>
          </p:txBody>
        </p:sp>
        <p:sp>
          <p:nvSpPr>
            <p:cNvPr id="1047557" name="AutoShape 5"/>
            <p:cNvSpPr>
              <a:spLocks noChangeArrowheads="1"/>
            </p:cNvSpPr>
            <p:nvPr/>
          </p:nvSpPr>
          <p:spPr bwMode="auto">
            <a:xfrm>
              <a:off x="1595438" y="188913"/>
              <a:ext cx="958850" cy="215900"/>
            </a:xfrm>
            <a:prstGeom prst="flowChartAlternate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200" b="1">
                  <a:latin typeface="Arial" charset="0"/>
                </a:rPr>
                <a:t>Criticised</a:t>
              </a:r>
            </a:p>
          </p:txBody>
        </p:sp>
        <p:sp>
          <p:nvSpPr>
            <p:cNvPr id="1047558" name="AutoShape 6"/>
            <p:cNvSpPr>
              <a:spLocks noChangeArrowheads="1"/>
            </p:cNvSpPr>
            <p:nvPr/>
          </p:nvSpPr>
          <p:spPr bwMode="auto">
            <a:xfrm>
              <a:off x="93663" y="1052513"/>
              <a:ext cx="768350" cy="217487"/>
            </a:xfrm>
            <a:prstGeom prst="flowChartAlternateProcess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400">
                  <a:latin typeface="Arial" charset="0"/>
                </a:rPr>
                <a:t>Angry</a:t>
              </a:r>
            </a:p>
          </p:txBody>
        </p:sp>
        <p:sp>
          <p:nvSpPr>
            <p:cNvPr id="1047559" name="AutoShape 7"/>
            <p:cNvSpPr>
              <a:spLocks noChangeArrowheads="1"/>
            </p:cNvSpPr>
            <p:nvPr/>
          </p:nvSpPr>
          <p:spPr bwMode="auto">
            <a:xfrm>
              <a:off x="3898900" y="188913"/>
              <a:ext cx="960438" cy="215900"/>
            </a:xfrm>
            <a:prstGeom prst="flowChartAlternate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200" b="1">
                  <a:latin typeface="Arial" charset="0"/>
                </a:rPr>
                <a:t>Injustice</a:t>
              </a:r>
            </a:p>
          </p:txBody>
        </p:sp>
        <p:sp>
          <p:nvSpPr>
            <p:cNvPr id="1047560" name="AutoShape 8"/>
            <p:cNvSpPr>
              <a:spLocks noChangeArrowheads="1"/>
            </p:cNvSpPr>
            <p:nvPr/>
          </p:nvSpPr>
          <p:spPr bwMode="auto">
            <a:xfrm>
              <a:off x="2747963" y="188913"/>
              <a:ext cx="960437" cy="215900"/>
            </a:xfrm>
            <a:prstGeom prst="flowChartAlternate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200" b="1">
                  <a:latin typeface="Arial" charset="0"/>
                </a:rPr>
                <a:t>Rejected</a:t>
              </a:r>
            </a:p>
          </p:txBody>
        </p:sp>
        <p:sp>
          <p:nvSpPr>
            <p:cNvPr id="1047561" name="AutoShape 9"/>
            <p:cNvSpPr>
              <a:spLocks noChangeArrowheads="1"/>
            </p:cNvSpPr>
            <p:nvPr/>
          </p:nvSpPr>
          <p:spPr bwMode="auto">
            <a:xfrm>
              <a:off x="939800" y="1052513"/>
              <a:ext cx="1150938" cy="217487"/>
            </a:xfrm>
            <a:prstGeom prst="flowChartAlternateProcess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400">
                  <a:latin typeface="Arial" charset="0"/>
                </a:rPr>
                <a:t>Defensive</a:t>
              </a:r>
            </a:p>
          </p:txBody>
        </p:sp>
        <p:sp>
          <p:nvSpPr>
            <p:cNvPr id="1047562" name="AutoShape 10"/>
            <p:cNvSpPr>
              <a:spLocks noChangeArrowheads="1"/>
            </p:cNvSpPr>
            <p:nvPr/>
          </p:nvSpPr>
          <p:spPr bwMode="auto">
            <a:xfrm>
              <a:off x="2292350" y="1052513"/>
              <a:ext cx="1225550" cy="217487"/>
            </a:xfrm>
            <a:prstGeom prst="flowChartAlternateProcess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400">
                  <a:latin typeface="Arial" charset="0"/>
                </a:rPr>
                <a:t>Aggressive</a:t>
              </a:r>
            </a:p>
          </p:txBody>
        </p:sp>
        <p:sp>
          <p:nvSpPr>
            <p:cNvPr id="1047563" name="AutoShape 11"/>
            <p:cNvSpPr>
              <a:spLocks noChangeArrowheads="1"/>
            </p:cNvSpPr>
            <p:nvPr/>
          </p:nvSpPr>
          <p:spPr bwMode="auto">
            <a:xfrm>
              <a:off x="3611563" y="1052513"/>
              <a:ext cx="960437" cy="217487"/>
            </a:xfrm>
            <a:prstGeom prst="flowChartAlternateProcess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400">
                  <a:latin typeface="Arial" charset="0"/>
                </a:rPr>
                <a:t>Passive</a:t>
              </a:r>
            </a:p>
          </p:txBody>
        </p:sp>
        <p:sp>
          <p:nvSpPr>
            <p:cNvPr id="1047567" name="AutoShape 15"/>
            <p:cNvSpPr>
              <a:spLocks noChangeArrowheads="1"/>
            </p:cNvSpPr>
            <p:nvPr/>
          </p:nvSpPr>
          <p:spPr bwMode="auto">
            <a:xfrm>
              <a:off x="7740650" y="39688"/>
              <a:ext cx="1249363" cy="1120775"/>
            </a:xfrm>
            <a:prstGeom prst="flowChartAlternateProcess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400">
                  <a:latin typeface="Arial" charset="0"/>
                </a:rPr>
                <a:t>Familiar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Spirit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Remind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Affirm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Agreement</a:t>
              </a:r>
            </a:p>
          </p:txBody>
        </p:sp>
        <p:cxnSp>
          <p:nvCxnSpPr>
            <p:cNvPr id="1047571" name="AutoShape 19"/>
            <p:cNvCxnSpPr>
              <a:cxnSpLocks noChangeShapeType="1"/>
            </p:cNvCxnSpPr>
            <p:nvPr/>
          </p:nvCxnSpPr>
          <p:spPr bwMode="auto">
            <a:xfrm rot="5400000" flipH="1">
              <a:off x="4371975" y="1047751"/>
              <a:ext cx="2198687" cy="1636712"/>
            </a:xfrm>
            <a:prstGeom prst="curvedConnector3">
              <a:avLst>
                <a:gd name="adj1" fmla="val 5653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47570" name="AutoShape 18"/>
            <p:cNvCxnSpPr>
              <a:cxnSpLocks noChangeShapeType="1"/>
            </p:cNvCxnSpPr>
            <p:nvPr/>
          </p:nvCxnSpPr>
          <p:spPr bwMode="auto">
            <a:xfrm rot="16200000">
              <a:off x="6875463" y="1198563"/>
              <a:ext cx="1531937" cy="1385887"/>
            </a:xfrm>
            <a:prstGeom prst="curvedConnector3">
              <a:avLst>
                <a:gd name="adj1" fmla="val 42588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47572" name="Line 20"/>
            <p:cNvSpPr>
              <a:spLocks noChangeShapeType="1"/>
            </p:cNvSpPr>
            <p:nvPr/>
          </p:nvSpPr>
          <p:spPr bwMode="auto">
            <a:xfrm>
              <a:off x="3035300" y="782638"/>
              <a:ext cx="2687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573" name="AutoShape 21"/>
            <p:cNvSpPr>
              <a:spLocks noChangeArrowheads="1"/>
            </p:cNvSpPr>
            <p:nvPr/>
          </p:nvSpPr>
          <p:spPr bwMode="auto">
            <a:xfrm>
              <a:off x="827088" y="1484313"/>
              <a:ext cx="2303462" cy="323850"/>
            </a:xfrm>
            <a:prstGeom prst="flowChartAlternateProcess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600">
                  <a:solidFill>
                    <a:schemeClr val="bg1"/>
                  </a:solidFill>
                  <a:latin typeface="Arial" charset="0"/>
                </a:rPr>
                <a:t>Forgive &amp; Release</a:t>
              </a:r>
            </a:p>
          </p:txBody>
        </p:sp>
        <p:sp>
          <p:nvSpPr>
            <p:cNvPr id="1047576" name="AutoShape 24"/>
            <p:cNvSpPr>
              <a:spLocks noChangeArrowheads="1"/>
            </p:cNvSpPr>
            <p:nvPr/>
          </p:nvSpPr>
          <p:spPr bwMode="auto">
            <a:xfrm>
              <a:off x="731838" y="1917700"/>
              <a:ext cx="3263900" cy="1511300"/>
            </a:xfrm>
            <a:prstGeom prst="flowChartAlternateProcess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500">
                  <a:solidFill>
                    <a:schemeClr val="bg1"/>
                  </a:solidFill>
                  <a:latin typeface="Arial" charset="0"/>
                </a:rPr>
                <a:t>Seek God’s Counsel to Evaluate </a:t>
              </a:r>
              <a:br>
                <a:rPr lang="en-GB" sz="1500">
                  <a:solidFill>
                    <a:schemeClr val="bg1"/>
                  </a:solidFill>
                  <a:latin typeface="Arial" charset="0"/>
                </a:rPr>
              </a:br>
              <a:r>
                <a:rPr lang="en-GB" sz="1500">
                  <a:solidFill>
                    <a:schemeClr val="bg1"/>
                  </a:solidFill>
                  <a:latin typeface="Arial" charset="0"/>
                </a:rPr>
                <a:t>Patterns of Thinking &amp; Behaviour</a:t>
              </a:r>
            </a:p>
            <a:p>
              <a:pPr algn="ctr"/>
              <a:r>
                <a:rPr lang="en-GB" sz="1500">
                  <a:solidFill>
                    <a:schemeClr val="bg1"/>
                  </a:solidFill>
                  <a:latin typeface="Arial" charset="0"/>
                </a:rPr>
                <a:t>Truth of Motives</a:t>
              </a:r>
              <a:br>
                <a:rPr lang="en-GB" sz="1500">
                  <a:solidFill>
                    <a:schemeClr val="bg1"/>
                  </a:solidFill>
                  <a:latin typeface="Arial" charset="0"/>
                </a:rPr>
              </a:br>
              <a:r>
                <a:rPr lang="en-GB" sz="1500">
                  <a:solidFill>
                    <a:schemeClr val="bg1"/>
                  </a:solidFill>
                  <a:latin typeface="Arial" charset="0"/>
                </a:rPr>
                <a:t>Mind, Heart &amp; Will of God</a:t>
              </a:r>
            </a:p>
            <a:p>
              <a:pPr algn="ctr"/>
              <a:r>
                <a:rPr lang="en-GB" sz="1500">
                  <a:solidFill>
                    <a:schemeClr val="bg1"/>
                  </a:solidFill>
                  <a:latin typeface="Arial" charset="0"/>
                </a:rPr>
                <a:t>Revelation about</a:t>
              </a:r>
            </a:p>
            <a:p>
              <a:pPr algn="ctr"/>
              <a:r>
                <a:rPr lang="en-GB" sz="1500">
                  <a:solidFill>
                    <a:schemeClr val="bg1"/>
                  </a:solidFill>
                  <a:latin typeface="Arial" charset="0"/>
                </a:rPr>
                <a:t>Reactions or Actions</a:t>
              </a:r>
            </a:p>
          </p:txBody>
        </p:sp>
        <p:sp>
          <p:nvSpPr>
            <p:cNvPr id="1047577" name="AutoShape 25"/>
            <p:cNvSpPr>
              <a:spLocks noChangeArrowheads="1"/>
            </p:cNvSpPr>
            <p:nvPr/>
          </p:nvSpPr>
          <p:spPr bwMode="auto">
            <a:xfrm>
              <a:off x="153988" y="3644900"/>
              <a:ext cx="1381125" cy="431800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600">
                  <a:latin typeface="Arial" charset="0"/>
                </a:rPr>
                <a:t>Not my</a:t>
              </a:r>
              <a:br>
                <a:rPr lang="en-GB" sz="1600">
                  <a:latin typeface="Arial" charset="0"/>
                </a:rPr>
              </a:br>
              <a:r>
                <a:rPr lang="en-GB" sz="1600">
                  <a:latin typeface="Arial" charset="0"/>
                </a:rPr>
                <a:t>Issue</a:t>
              </a:r>
            </a:p>
          </p:txBody>
        </p:sp>
        <p:sp>
          <p:nvSpPr>
            <p:cNvPr id="1047578" name="AutoShape 26"/>
            <p:cNvSpPr>
              <a:spLocks noChangeArrowheads="1"/>
            </p:cNvSpPr>
            <p:nvPr/>
          </p:nvSpPr>
          <p:spPr bwMode="auto">
            <a:xfrm>
              <a:off x="58738" y="4456113"/>
              <a:ext cx="1249362" cy="1060450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400">
                  <a:latin typeface="Arial" charset="0"/>
                </a:rPr>
                <a:t>Pray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Intercede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Confront 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in love?</a:t>
              </a:r>
            </a:p>
          </p:txBody>
        </p:sp>
        <p:sp>
          <p:nvSpPr>
            <p:cNvPr id="1047579" name="AutoShape 27"/>
            <p:cNvSpPr>
              <a:spLocks noChangeArrowheads="1"/>
            </p:cNvSpPr>
            <p:nvPr/>
          </p:nvSpPr>
          <p:spPr bwMode="auto">
            <a:xfrm>
              <a:off x="2844800" y="3644900"/>
              <a:ext cx="2014538" cy="593725"/>
            </a:xfrm>
            <a:prstGeom prst="flowChartAlternateProcess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600">
                  <a:latin typeface="Arial" charset="0"/>
                </a:rPr>
                <a:t>My issue Own it</a:t>
              </a:r>
              <a:br>
                <a:rPr lang="en-GB" sz="1600">
                  <a:latin typeface="Arial" charset="0"/>
                </a:rPr>
              </a:br>
              <a:r>
                <a:rPr lang="en-GB" sz="1600">
                  <a:latin typeface="Arial" charset="0"/>
                </a:rPr>
                <a:t>Deal with it</a:t>
              </a:r>
            </a:p>
          </p:txBody>
        </p:sp>
        <p:sp>
          <p:nvSpPr>
            <p:cNvPr id="1047580" name="AutoShape 28"/>
            <p:cNvSpPr>
              <a:spLocks noChangeArrowheads="1"/>
            </p:cNvSpPr>
            <p:nvPr/>
          </p:nvSpPr>
          <p:spPr bwMode="auto">
            <a:xfrm>
              <a:off x="1500188" y="4456113"/>
              <a:ext cx="1344612" cy="1709737"/>
            </a:xfrm>
            <a:prstGeom prst="flowChartAlternateProcess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400">
                  <a:latin typeface="Arial" charset="0"/>
                </a:rPr>
                <a:t>Weakness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 Sin or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Character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Repent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Renounce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Find Word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Meditate</a:t>
              </a:r>
            </a:p>
          </p:txBody>
        </p:sp>
        <p:sp>
          <p:nvSpPr>
            <p:cNvPr id="1047581" name="AutoShape 29"/>
            <p:cNvSpPr>
              <a:spLocks noChangeArrowheads="1"/>
            </p:cNvSpPr>
            <p:nvPr/>
          </p:nvSpPr>
          <p:spPr bwMode="auto">
            <a:xfrm>
              <a:off x="2940050" y="4456113"/>
              <a:ext cx="1344613" cy="1133475"/>
            </a:xfrm>
            <a:prstGeom prst="flowChartAlternateProcess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400">
                  <a:latin typeface="Arial" charset="0"/>
                </a:rPr>
                <a:t>Weakness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Gift, skills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Empower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Support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Learn</a:t>
              </a:r>
            </a:p>
          </p:txBody>
        </p:sp>
        <p:sp>
          <p:nvSpPr>
            <p:cNvPr id="1047582" name="AutoShape 30"/>
            <p:cNvSpPr>
              <a:spLocks noChangeArrowheads="1"/>
            </p:cNvSpPr>
            <p:nvPr/>
          </p:nvSpPr>
          <p:spPr bwMode="auto">
            <a:xfrm>
              <a:off x="4343400" y="4456113"/>
              <a:ext cx="1344613" cy="1060450"/>
            </a:xfrm>
            <a:prstGeom prst="flowChartAlternateProcess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90000"/>
                </a:lnSpc>
              </a:pPr>
              <a:r>
                <a:rPr lang="en-GB" sz="1400">
                  <a:latin typeface="Arial" charset="0"/>
                </a:rPr>
                <a:t>Weakness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Gift, skills</a:t>
              </a:r>
              <a:r>
                <a:rPr lang="en-GB">
                  <a:latin typeface="Arial" charset="0"/>
                </a:rPr>
                <a:t> </a:t>
              </a:r>
              <a:r>
                <a:rPr lang="en-GB" sz="1400">
                  <a:latin typeface="Arial" charset="0"/>
                </a:rPr>
                <a:t/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Discipled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Learn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Strong</a:t>
              </a:r>
            </a:p>
          </p:txBody>
        </p:sp>
        <p:sp>
          <p:nvSpPr>
            <p:cNvPr id="1047583" name="Line 31"/>
            <p:cNvSpPr>
              <a:spLocks noChangeShapeType="1"/>
            </p:cNvSpPr>
            <p:nvPr/>
          </p:nvSpPr>
          <p:spPr bwMode="auto">
            <a:xfrm>
              <a:off x="2171700" y="890588"/>
              <a:ext cx="0" cy="593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584" name="AutoShape 32"/>
            <p:cNvSpPr>
              <a:spLocks noChangeArrowheads="1"/>
            </p:cNvSpPr>
            <p:nvPr/>
          </p:nvSpPr>
          <p:spPr bwMode="auto">
            <a:xfrm>
              <a:off x="150813" y="466725"/>
              <a:ext cx="960437" cy="217488"/>
            </a:xfrm>
            <a:prstGeom prst="flowChartAlternate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200" b="1">
                  <a:latin typeface="Arial" charset="0"/>
                </a:rPr>
                <a:t>Insecure</a:t>
              </a:r>
            </a:p>
          </p:txBody>
        </p:sp>
        <p:sp>
          <p:nvSpPr>
            <p:cNvPr id="1047585" name="AutoShape 33"/>
            <p:cNvSpPr>
              <a:spLocks noChangeArrowheads="1"/>
            </p:cNvSpPr>
            <p:nvPr/>
          </p:nvSpPr>
          <p:spPr bwMode="auto">
            <a:xfrm>
              <a:off x="3132138" y="512763"/>
              <a:ext cx="1152525" cy="217487"/>
            </a:xfrm>
            <a:prstGeom prst="flowChartAlternate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200" b="1">
                  <a:latin typeface="Arial" charset="0"/>
                </a:rPr>
                <a:t>Intimidated</a:t>
              </a:r>
            </a:p>
          </p:txBody>
        </p:sp>
        <p:sp>
          <p:nvSpPr>
            <p:cNvPr id="1047586" name="AutoShape 34"/>
            <p:cNvSpPr>
              <a:spLocks noChangeArrowheads="1"/>
            </p:cNvSpPr>
            <p:nvPr/>
          </p:nvSpPr>
          <p:spPr bwMode="auto">
            <a:xfrm>
              <a:off x="6227763" y="4292600"/>
              <a:ext cx="2111375" cy="973138"/>
            </a:xfrm>
            <a:prstGeom prst="flowChartAlternateProcess">
              <a:avLst/>
            </a:prstGeom>
            <a:solidFill>
              <a:srgbClr val="FDE5A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400">
                  <a:latin typeface="Arial" charset="0"/>
                </a:rPr>
                <a:t>Weakness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Unmet Need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Unhealed Hurt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Unresolved Issue</a:t>
              </a:r>
            </a:p>
          </p:txBody>
        </p:sp>
        <p:sp>
          <p:nvSpPr>
            <p:cNvPr id="1047587" name="AutoShape 35"/>
            <p:cNvSpPr>
              <a:spLocks noChangeArrowheads="1"/>
            </p:cNvSpPr>
            <p:nvPr/>
          </p:nvSpPr>
          <p:spPr bwMode="auto">
            <a:xfrm>
              <a:off x="5175250" y="5616575"/>
              <a:ext cx="1727200" cy="620713"/>
            </a:xfrm>
            <a:prstGeom prst="flowChartAlternateProcess">
              <a:avLst/>
            </a:prstGeom>
            <a:solidFill>
              <a:srgbClr val="E7BFB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400">
                  <a:latin typeface="Arial" charset="0"/>
                </a:rPr>
                <a:t>DNA Nature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Generational?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Curse?</a:t>
              </a:r>
            </a:p>
          </p:txBody>
        </p:sp>
        <p:sp>
          <p:nvSpPr>
            <p:cNvPr id="1047588" name="Line 36"/>
            <p:cNvSpPr>
              <a:spLocks noChangeShapeType="1"/>
            </p:cNvSpPr>
            <p:nvPr/>
          </p:nvSpPr>
          <p:spPr bwMode="auto">
            <a:xfrm>
              <a:off x="2171700" y="1808163"/>
              <a:ext cx="0" cy="109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589" name="Line 37"/>
            <p:cNvSpPr>
              <a:spLocks noChangeShapeType="1"/>
            </p:cNvSpPr>
            <p:nvPr/>
          </p:nvSpPr>
          <p:spPr bwMode="auto">
            <a:xfrm>
              <a:off x="3227388" y="3429000"/>
              <a:ext cx="481012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590" name="Line 38"/>
            <p:cNvSpPr>
              <a:spLocks noChangeShapeType="1"/>
            </p:cNvSpPr>
            <p:nvPr/>
          </p:nvSpPr>
          <p:spPr bwMode="auto">
            <a:xfrm flipH="1">
              <a:off x="922338" y="3429000"/>
              <a:ext cx="193675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591" name="Line 39"/>
            <p:cNvSpPr>
              <a:spLocks noChangeShapeType="1"/>
            </p:cNvSpPr>
            <p:nvPr/>
          </p:nvSpPr>
          <p:spPr bwMode="auto">
            <a:xfrm>
              <a:off x="539750" y="4076700"/>
              <a:ext cx="0" cy="379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592" name="Line 40"/>
            <p:cNvSpPr>
              <a:spLocks noChangeShapeType="1"/>
            </p:cNvSpPr>
            <p:nvPr/>
          </p:nvSpPr>
          <p:spPr bwMode="auto">
            <a:xfrm flipH="1">
              <a:off x="2266950" y="4238625"/>
              <a:ext cx="673100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593" name="Line 41"/>
            <p:cNvSpPr>
              <a:spLocks noChangeShapeType="1"/>
            </p:cNvSpPr>
            <p:nvPr/>
          </p:nvSpPr>
          <p:spPr bwMode="auto">
            <a:xfrm>
              <a:off x="3611563" y="4238625"/>
              <a:ext cx="0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594" name="Line 42"/>
            <p:cNvSpPr>
              <a:spLocks noChangeShapeType="1"/>
            </p:cNvSpPr>
            <p:nvPr/>
          </p:nvSpPr>
          <p:spPr bwMode="auto">
            <a:xfrm>
              <a:off x="4090988" y="4238625"/>
              <a:ext cx="576262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595" name="Line 43"/>
            <p:cNvSpPr>
              <a:spLocks noChangeShapeType="1"/>
            </p:cNvSpPr>
            <p:nvPr/>
          </p:nvSpPr>
          <p:spPr bwMode="auto">
            <a:xfrm>
              <a:off x="4787900" y="4221163"/>
              <a:ext cx="14160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597" name="AutoShape 45"/>
            <p:cNvSpPr>
              <a:spLocks noChangeArrowheads="1"/>
            </p:cNvSpPr>
            <p:nvPr/>
          </p:nvSpPr>
          <p:spPr bwMode="auto">
            <a:xfrm>
              <a:off x="7019925" y="5589588"/>
              <a:ext cx="1727200" cy="485775"/>
            </a:xfrm>
            <a:prstGeom prst="flowChartAlternateProcess">
              <a:avLst/>
            </a:prstGeom>
            <a:solidFill>
              <a:srgbClr val="E7BFB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endParaRPr lang="en-GB" sz="1400">
                <a:latin typeface="Arial" charset="0"/>
              </a:endParaRPr>
            </a:p>
            <a:p>
              <a:pPr algn="ctr"/>
              <a:r>
                <a:rPr lang="en-GB" sz="1400">
                  <a:latin typeface="Arial" charset="0"/>
                </a:rPr>
                <a:t>Nurture Upbringing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Trauma Experiences</a:t>
              </a:r>
              <a:br>
                <a:rPr lang="en-GB" sz="1400">
                  <a:latin typeface="Arial" charset="0"/>
                </a:rPr>
              </a:br>
              <a:endParaRPr lang="en-GB" sz="1400">
                <a:latin typeface="Arial" charset="0"/>
              </a:endParaRPr>
            </a:p>
          </p:txBody>
        </p:sp>
        <p:sp>
          <p:nvSpPr>
            <p:cNvPr id="1047598" name="Line 46"/>
            <p:cNvSpPr>
              <a:spLocks noChangeShapeType="1"/>
            </p:cNvSpPr>
            <p:nvPr/>
          </p:nvSpPr>
          <p:spPr bwMode="auto">
            <a:xfrm flipH="1">
              <a:off x="6227763" y="5265738"/>
              <a:ext cx="168275" cy="323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599" name="Line 47"/>
            <p:cNvSpPr>
              <a:spLocks noChangeShapeType="1"/>
            </p:cNvSpPr>
            <p:nvPr/>
          </p:nvSpPr>
          <p:spPr bwMode="auto">
            <a:xfrm>
              <a:off x="7453313" y="5265738"/>
              <a:ext cx="431800" cy="323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47615" name="Group 63"/>
            <p:cNvGrpSpPr>
              <a:grpSpLocks/>
            </p:cNvGrpSpPr>
            <p:nvPr/>
          </p:nvGrpSpPr>
          <p:grpSpPr bwMode="auto">
            <a:xfrm>
              <a:off x="5532438" y="890588"/>
              <a:ext cx="2495550" cy="1081087"/>
              <a:chOff x="3485" y="561"/>
              <a:chExt cx="1572" cy="681"/>
            </a:xfrm>
          </p:grpSpPr>
          <p:sp>
            <p:nvSpPr>
              <p:cNvPr id="1047604" name="Line 52"/>
              <p:cNvSpPr>
                <a:spLocks noChangeShapeType="1"/>
              </p:cNvSpPr>
              <p:nvPr/>
            </p:nvSpPr>
            <p:spPr bwMode="auto">
              <a:xfrm flipH="1">
                <a:off x="4392" y="1004"/>
                <a:ext cx="241" cy="1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47614" name="Group 62"/>
              <p:cNvGrpSpPr>
                <a:grpSpLocks/>
              </p:cNvGrpSpPr>
              <p:nvPr/>
            </p:nvGrpSpPr>
            <p:grpSpPr bwMode="auto">
              <a:xfrm>
                <a:off x="3485" y="561"/>
                <a:ext cx="1572" cy="681"/>
                <a:chOff x="3485" y="561"/>
                <a:chExt cx="1572" cy="681"/>
              </a:xfrm>
            </p:grpSpPr>
            <p:sp>
              <p:nvSpPr>
                <p:cNvPr id="1047564" name="AutoShape 12"/>
                <p:cNvSpPr>
                  <a:spLocks noChangeArrowheads="1"/>
                </p:cNvSpPr>
                <p:nvPr/>
              </p:nvSpPr>
              <p:spPr bwMode="auto">
                <a:xfrm>
                  <a:off x="4392" y="867"/>
                  <a:ext cx="665" cy="137"/>
                </a:xfrm>
                <a:prstGeom prst="flowChartAlternateProcess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GB" sz="1400">
                      <a:latin typeface="Arial" charset="0"/>
                    </a:rPr>
                    <a:t>Reason</a:t>
                  </a:r>
                </a:p>
              </p:txBody>
            </p:sp>
            <p:grpSp>
              <p:nvGrpSpPr>
                <p:cNvPr id="1047609" name="Group 57"/>
                <p:cNvGrpSpPr>
                  <a:grpSpLocks/>
                </p:cNvGrpSpPr>
                <p:nvPr/>
              </p:nvGrpSpPr>
              <p:grpSpPr bwMode="auto">
                <a:xfrm>
                  <a:off x="3485" y="561"/>
                  <a:ext cx="1330" cy="681"/>
                  <a:chOff x="3485" y="561"/>
                  <a:chExt cx="1330" cy="681"/>
                </a:xfrm>
              </p:grpSpPr>
              <p:sp>
                <p:nvSpPr>
                  <p:cNvPr id="1047565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3485" y="867"/>
                    <a:ext cx="666" cy="137"/>
                  </a:xfrm>
                  <a:prstGeom prst="flowChartAlternateProcess">
                    <a:avLst/>
                  </a:prstGeom>
                  <a:solidFill>
                    <a:srgbClr val="CC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 anchor="ctr"/>
                  <a:lstStyle/>
                  <a:p>
                    <a:pPr algn="ctr"/>
                    <a:r>
                      <a:rPr lang="en-GB" sz="1400">
                        <a:latin typeface="Arial" charset="0"/>
                      </a:rPr>
                      <a:t>Emotions</a:t>
                    </a:r>
                  </a:p>
                </p:txBody>
              </p:sp>
              <p:sp>
                <p:nvSpPr>
                  <p:cNvPr id="1047566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3667" y="663"/>
                    <a:ext cx="1029" cy="137"/>
                  </a:xfrm>
                  <a:prstGeom prst="flowChartAlternateProcess">
                    <a:avLst/>
                  </a:prstGeom>
                  <a:solidFill>
                    <a:srgbClr val="CC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 anchor="ctr"/>
                  <a:lstStyle/>
                  <a:p>
                    <a:pPr algn="ctr"/>
                    <a:r>
                      <a:rPr lang="en-GB" sz="1400">
                        <a:latin typeface="Arial" charset="0"/>
                      </a:rPr>
                      <a:t>Imagination</a:t>
                    </a:r>
                  </a:p>
                </p:txBody>
              </p:sp>
              <p:sp>
                <p:nvSpPr>
                  <p:cNvPr id="1047568" name="AutoShape 16"/>
                  <p:cNvSpPr>
                    <a:spLocks noChangeArrowheads="1"/>
                  </p:cNvSpPr>
                  <p:nvPr/>
                </p:nvSpPr>
                <p:spPr bwMode="auto">
                  <a:xfrm>
                    <a:off x="3908" y="1106"/>
                    <a:ext cx="907" cy="136"/>
                  </a:xfrm>
                  <a:prstGeom prst="flowChartAlternateProcess">
                    <a:avLst/>
                  </a:prstGeom>
                  <a:solidFill>
                    <a:srgbClr val="CC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 anchor="ctr"/>
                  <a:lstStyle/>
                  <a:p>
                    <a:pPr algn="ctr"/>
                    <a:r>
                      <a:rPr lang="en-GB" sz="1400">
                        <a:latin typeface="Arial" charset="0"/>
                      </a:rPr>
                      <a:t>Repetition</a:t>
                    </a:r>
                  </a:p>
                </p:txBody>
              </p:sp>
              <p:sp>
                <p:nvSpPr>
                  <p:cNvPr id="1047601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151" y="561"/>
                    <a:ext cx="0" cy="10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47602" name="Line 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48" y="800"/>
                    <a:ext cx="120" cy="6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47603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4573" y="800"/>
                    <a:ext cx="60" cy="6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47605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3908" y="1004"/>
                    <a:ext cx="243" cy="10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</p:grpSp>
        <p:sp>
          <p:nvSpPr>
            <p:cNvPr id="1047607" name="AutoShape 55"/>
            <p:cNvSpPr>
              <a:spLocks noChangeArrowheads="1"/>
            </p:cNvSpPr>
            <p:nvPr/>
          </p:nvSpPr>
          <p:spPr bwMode="auto">
            <a:xfrm>
              <a:off x="1168400" y="6448425"/>
              <a:ext cx="7391400" cy="323850"/>
            </a:xfrm>
            <a:prstGeom prst="flowChartAlternateProcess">
              <a:avLst/>
            </a:prstGeom>
            <a:solidFill>
              <a:srgbClr val="CC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2400">
                  <a:latin typeface="Arial" charset="0"/>
                </a:rPr>
                <a:t>Renewed Mind &amp; Restored Soul</a:t>
              </a:r>
            </a:p>
          </p:txBody>
        </p:sp>
        <p:sp>
          <p:nvSpPr>
            <p:cNvPr id="1047608" name="AutoShape 56"/>
            <p:cNvSpPr>
              <a:spLocks noChangeArrowheads="1"/>
            </p:cNvSpPr>
            <p:nvPr/>
          </p:nvSpPr>
          <p:spPr bwMode="auto">
            <a:xfrm>
              <a:off x="4379913" y="512763"/>
              <a:ext cx="960437" cy="217487"/>
            </a:xfrm>
            <a:prstGeom prst="flowChartAlternate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200" b="1">
                  <a:latin typeface="Arial" charset="0"/>
                </a:rPr>
                <a:t>Sin</a:t>
              </a:r>
            </a:p>
          </p:txBody>
        </p:sp>
        <p:cxnSp>
          <p:nvCxnSpPr>
            <p:cNvPr id="1047574" name="AutoShape 22"/>
            <p:cNvCxnSpPr>
              <a:cxnSpLocks noChangeShapeType="1"/>
              <a:stCxn id="1047572" idx="1"/>
              <a:endCxn id="1047573" idx="3"/>
            </p:cNvCxnSpPr>
            <p:nvPr/>
          </p:nvCxnSpPr>
          <p:spPr bwMode="auto">
            <a:xfrm rot="5400000">
              <a:off x="3994944" y="-81756"/>
              <a:ext cx="863600" cy="259238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47611" name="AutoShape 59"/>
            <p:cNvSpPr>
              <a:spLocks noChangeArrowheads="1"/>
            </p:cNvSpPr>
            <p:nvPr/>
          </p:nvSpPr>
          <p:spPr bwMode="auto">
            <a:xfrm>
              <a:off x="5435600" y="2492375"/>
              <a:ext cx="3071813" cy="1781175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sz="1400">
                  <a:latin typeface="Arial" charset="0"/>
                </a:rPr>
                <a:t/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/>
              </a:r>
              <a:br>
                <a:rPr lang="en-GB" sz="1400">
                  <a:latin typeface="Arial" charset="0"/>
                </a:rPr>
              </a:br>
              <a:endParaRPr lang="en-GB" sz="1400">
                <a:latin typeface="Arial" charset="0"/>
              </a:endParaRPr>
            </a:p>
            <a:p>
              <a:pPr algn="ctr"/>
              <a:endParaRPr lang="en-GB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047612" name="Text Box 60"/>
            <p:cNvSpPr txBox="1">
              <a:spLocks noChangeArrowheads="1"/>
            </p:cNvSpPr>
            <p:nvPr/>
          </p:nvSpPr>
          <p:spPr bwMode="auto">
            <a:xfrm>
              <a:off x="6011863" y="2565400"/>
              <a:ext cx="187325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8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 b="1"/>
                <a:t>Heart</a:t>
              </a:r>
              <a:br>
                <a:rPr lang="en-GB" sz="1400" b="1"/>
              </a:br>
              <a:r>
                <a:rPr lang="en-GB" sz="1400" b="1"/>
                <a:t>  Sub-Conscious</a:t>
              </a:r>
              <a:endParaRPr lang="en-GB" sz="1400"/>
            </a:p>
          </p:txBody>
        </p:sp>
        <p:sp>
          <p:nvSpPr>
            <p:cNvPr id="1047575" name="Line 23"/>
            <p:cNvSpPr>
              <a:spLocks noChangeShapeType="1"/>
            </p:cNvSpPr>
            <p:nvPr/>
          </p:nvSpPr>
          <p:spPr bwMode="auto">
            <a:xfrm>
              <a:off x="6948488" y="1989138"/>
              <a:ext cx="0" cy="12430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617" name="Text Box 65"/>
            <p:cNvSpPr txBox="1">
              <a:spLocks noChangeArrowheads="1"/>
            </p:cNvSpPr>
            <p:nvPr/>
          </p:nvSpPr>
          <p:spPr bwMode="auto">
            <a:xfrm>
              <a:off x="6011863" y="2924175"/>
              <a:ext cx="1873250" cy="1311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8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>
                  <a:solidFill>
                    <a:srgbClr val="FF0000"/>
                  </a:solidFill>
                </a:rPr>
                <a:t>Hard</a:t>
              </a:r>
              <a:r>
                <a:rPr lang="en-GB"/>
                <a:t>         </a:t>
              </a:r>
              <a:r>
                <a:rPr lang="en-GB">
                  <a:solidFill>
                    <a:srgbClr val="FF0000"/>
                  </a:solidFill>
                </a:rPr>
                <a:t>Weeds</a:t>
              </a:r>
              <a:r>
                <a:rPr lang="en-GB"/>
                <a:t/>
              </a:r>
              <a:br>
                <a:rPr lang="en-GB"/>
              </a:br>
              <a:r>
                <a:rPr lang="en-GB">
                  <a:solidFill>
                    <a:srgbClr val="009900"/>
                  </a:solidFill>
                </a:rPr>
                <a:t>Memories</a:t>
              </a:r>
              <a:br>
                <a:rPr lang="en-GB">
                  <a:solidFill>
                    <a:srgbClr val="009900"/>
                  </a:solidFill>
                </a:rPr>
              </a:br>
              <a:r>
                <a:rPr lang="en-GB">
                  <a:solidFill>
                    <a:srgbClr val="009900"/>
                  </a:solidFill>
                </a:rPr>
                <a:t>Motives</a:t>
              </a:r>
            </a:p>
            <a:p>
              <a:pPr algn="ctr"/>
              <a:r>
                <a:rPr lang="en-GB">
                  <a:solidFill>
                    <a:srgbClr val="FF0000"/>
                  </a:solidFill>
                </a:rPr>
                <a:t>Stones</a:t>
              </a:r>
            </a:p>
            <a:p>
              <a:pPr algn="ctr"/>
              <a:endParaRPr lang="en-GB" sz="1400"/>
            </a:p>
          </p:txBody>
        </p:sp>
        <p:sp>
          <p:nvSpPr>
            <p:cNvPr id="1047618" name="AutoShape 66"/>
            <p:cNvSpPr>
              <a:spLocks noChangeArrowheads="1"/>
            </p:cNvSpPr>
            <p:nvPr/>
          </p:nvSpPr>
          <p:spPr bwMode="auto">
            <a:xfrm>
              <a:off x="179388" y="765175"/>
              <a:ext cx="960437" cy="190500"/>
            </a:xfrm>
            <a:prstGeom prst="flowChartAlternateProcess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400">
                  <a:latin typeface="Arial" charset="0"/>
                </a:rPr>
                <a:t>Loving</a:t>
              </a:r>
            </a:p>
          </p:txBody>
        </p:sp>
        <p:sp>
          <p:nvSpPr>
            <p:cNvPr id="1047619" name="AutoShape 67"/>
            <p:cNvSpPr>
              <a:spLocks noChangeArrowheads="1"/>
            </p:cNvSpPr>
            <p:nvPr/>
          </p:nvSpPr>
          <p:spPr bwMode="auto">
            <a:xfrm>
              <a:off x="1835150" y="3644900"/>
              <a:ext cx="804863" cy="431800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600">
                  <a:latin typeface="Arial" charset="0"/>
                </a:rPr>
                <a:t>Courts</a:t>
              </a:r>
            </a:p>
          </p:txBody>
        </p:sp>
        <p:sp>
          <p:nvSpPr>
            <p:cNvPr id="1047620" name="Line 68"/>
            <p:cNvSpPr>
              <a:spLocks noChangeShapeType="1"/>
            </p:cNvSpPr>
            <p:nvPr/>
          </p:nvSpPr>
          <p:spPr bwMode="auto">
            <a:xfrm>
              <a:off x="2195513" y="3429000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621" name="Line 69"/>
            <p:cNvSpPr>
              <a:spLocks noChangeShapeType="1"/>
            </p:cNvSpPr>
            <p:nvPr/>
          </p:nvSpPr>
          <p:spPr bwMode="auto">
            <a:xfrm>
              <a:off x="1547813" y="3860800"/>
              <a:ext cx="2889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622" name="Line 70"/>
            <p:cNvSpPr>
              <a:spLocks noChangeShapeType="1"/>
            </p:cNvSpPr>
            <p:nvPr/>
          </p:nvSpPr>
          <p:spPr bwMode="auto">
            <a:xfrm>
              <a:off x="2627313" y="3860800"/>
              <a:ext cx="2174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623" name="Line 71"/>
            <p:cNvSpPr>
              <a:spLocks noChangeShapeType="1"/>
            </p:cNvSpPr>
            <p:nvPr/>
          </p:nvSpPr>
          <p:spPr bwMode="auto">
            <a:xfrm flipH="1">
              <a:off x="7524750" y="333375"/>
              <a:ext cx="21590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22333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AutoShape 2"/>
          <p:cNvSpPr>
            <a:spLocks noChangeArrowheads="1"/>
          </p:cNvSpPr>
          <p:nvPr/>
        </p:nvSpPr>
        <p:spPr bwMode="auto">
          <a:xfrm>
            <a:off x="1308100" y="512763"/>
            <a:ext cx="1727200" cy="377825"/>
          </a:xfrm>
          <a:prstGeom prst="flowChartAlternateProcess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Event Reactions</a:t>
            </a:r>
          </a:p>
        </p:txBody>
      </p:sp>
      <p:sp>
        <p:nvSpPr>
          <p:cNvPr id="1058819" name="AutoShape 3"/>
          <p:cNvSpPr>
            <a:spLocks noChangeArrowheads="1"/>
          </p:cNvSpPr>
          <p:nvPr/>
        </p:nvSpPr>
        <p:spPr bwMode="auto">
          <a:xfrm>
            <a:off x="153988" y="188913"/>
            <a:ext cx="1344612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>
                <a:solidFill>
                  <a:schemeClr val="bg1"/>
                </a:solidFill>
                <a:latin typeface="Arial" charset="0"/>
              </a:rPr>
              <a:t>Confrontation</a:t>
            </a:r>
          </a:p>
        </p:txBody>
      </p:sp>
      <p:sp>
        <p:nvSpPr>
          <p:cNvPr id="1058820" name="AutoShape 4"/>
          <p:cNvSpPr>
            <a:spLocks noChangeArrowheads="1"/>
          </p:cNvSpPr>
          <p:nvPr/>
        </p:nvSpPr>
        <p:spPr bwMode="auto">
          <a:xfrm>
            <a:off x="5722938" y="512763"/>
            <a:ext cx="1801812" cy="377825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latin typeface="Arial" charset="0"/>
              </a:rPr>
              <a:t>Mind is Replaying</a:t>
            </a:r>
          </a:p>
        </p:txBody>
      </p:sp>
      <p:sp>
        <p:nvSpPr>
          <p:cNvPr id="1058821" name="AutoShape 5"/>
          <p:cNvSpPr>
            <a:spLocks noChangeArrowheads="1"/>
          </p:cNvSpPr>
          <p:nvPr/>
        </p:nvSpPr>
        <p:spPr bwMode="auto">
          <a:xfrm>
            <a:off x="1595438" y="188913"/>
            <a:ext cx="958850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>
                <a:solidFill>
                  <a:schemeClr val="bg1"/>
                </a:solidFill>
                <a:latin typeface="Arial" charset="0"/>
              </a:rPr>
              <a:t>Criticised</a:t>
            </a:r>
          </a:p>
        </p:txBody>
      </p:sp>
      <p:sp>
        <p:nvSpPr>
          <p:cNvPr id="1058822" name="AutoShape 6"/>
          <p:cNvSpPr>
            <a:spLocks noChangeArrowheads="1"/>
          </p:cNvSpPr>
          <p:nvPr/>
        </p:nvSpPr>
        <p:spPr bwMode="auto">
          <a:xfrm>
            <a:off x="93663" y="1052513"/>
            <a:ext cx="768350" cy="217487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Angry</a:t>
            </a:r>
          </a:p>
        </p:txBody>
      </p:sp>
      <p:sp>
        <p:nvSpPr>
          <p:cNvPr id="1058823" name="AutoShape 7"/>
          <p:cNvSpPr>
            <a:spLocks noChangeArrowheads="1"/>
          </p:cNvSpPr>
          <p:nvPr/>
        </p:nvSpPr>
        <p:spPr bwMode="auto">
          <a:xfrm>
            <a:off x="3898900" y="188913"/>
            <a:ext cx="960438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>
                <a:solidFill>
                  <a:schemeClr val="bg1"/>
                </a:solidFill>
                <a:latin typeface="Arial" charset="0"/>
              </a:rPr>
              <a:t>Injustice</a:t>
            </a:r>
          </a:p>
        </p:txBody>
      </p:sp>
      <p:sp>
        <p:nvSpPr>
          <p:cNvPr id="1058824" name="AutoShape 8"/>
          <p:cNvSpPr>
            <a:spLocks noChangeArrowheads="1"/>
          </p:cNvSpPr>
          <p:nvPr/>
        </p:nvSpPr>
        <p:spPr bwMode="auto">
          <a:xfrm>
            <a:off x="2747963" y="188913"/>
            <a:ext cx="960437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>
                <a:solidFill>
                  <a:schemeClr val="bg1"/>
                </a:solidFill>
                <a:latin typeface="Arial" charset="0"/>
              </a:rPr>
              <a:t>Rejected</a:t>
            </a:r>
          </a:p>
        </p:txBody>
      </p:sp>
      <p:sp>
        <p:nvSpPr>
          <p:cNvPr id="1058825" name="AutoShape 9"/>
          <p:cNvSpPr>
            <a:spLocks noChangeArrowheads="1"/>
          </p:cNvSpPr>
          <p:nvPr/>
        </p:nvSpPr>
        <p:spPr bwMode="auto">
          <a:xfrm>
            <a:off x="939800" y="1052513"/>
            <a:ext cx="1150938" cy="217487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Defensive</a:t>
            </a:r>
          </a:p>
        </p:txBody>
      </p:sp>
      <p:sp>
        <p:nvSpPr>
          <p:cNvPr id="1058826" name="AutoShape 10"/>
          <p:cNvSpPr>
            <a:spLocks noChangeArrowheads="1"/>
          </p:cNvSpPr>
          <p:nvPr/>
        </p:nvSpPr>
        <p:spPr bwMode="auto">
          <a:xfrm>
            <a:off x="2292350" y="1052513"/>
            <a:ext cx="1225550" cy="217487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Aggressive</a:t>
            </a:r>
          </a:p>
        </p:txBody>
      </p:sp>
      <p:sp>
        <p:nvSpPr>
          <p:cNvPr id="1058827" name="AutoShape 11"/>
          <p:cNvSpPr>
            <a:spLocks noChangeArrowheads="1"/>
          </p:cNvSpPr>
          <p:nvPr/>
        </p:nvSpPr>
        <p:spPr bwMode="auto">
          <a:xfrm>
            <a:off x="3611563" y="1052513"/>
            <a:ext cx="960437" cy="217487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Passive</a:t>
            </a:r>
          </a:p>
        </p:txBody>
      </p:sp>
      <p:sp>
        <p:nvSpPr>
          <p:cNvPr id="1058828" name="AutoShape 12"/>
          <p:cNvSpPr>
            <a:spLocks noChangeArrowheads="1"/>
          </p:cNvSpPr>
          <p:nvPr/>
        </p:nvSpPr>
        <p:spPr bwMode="auto">
          <a:xfrm>
            <a:off x="6972300" y="1376363"/>
            <a:ext cx="1055688" cy="217487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Reason</a:t>
            </a:r>
          </a:p>
        </p:txBody>
      </p:sp>
      <p:sp>
        <p:nvSpPr>
          <p:cNvPr id="1058829" name="AutoShape 13"/>
          <p:cNvSpPr>
            <a:spLocks noChangeArrowheads="1"/>
          </p:cNvSpPr>
          <p:nvPr/>
        </p:nvSpPr>
        <p:spPr bwMode="auto">
          <a:xfrm>
            <a:off x="5532438" y="1376363"/>
            <a:ext cx="1057275" cy="217487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Emotions</a:t>
            </a:r>
          </a:p>
        </p:txBody>
      </p:sp>
      <p:sp>
        <p:nvSpPr>
          <p:cNvPr id="1058830" name="AutoShape 14"/>
          <p:cNvSpPr>
            <a:spLocks noChangeArrowheads="1"/>
          </p:cNvSpPr>
          <p:nvPr/>
        </p:nvSpPr>
        <p:spPr bwMode="auto">
          <a:xfrm>
            <a:off x="5821363" y="1052513"/>
            <a:ext cx="1633537" cy="217487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Imagination</a:t>
            </a:r>
          </a:p>
        </p:txBody>
      </p:sp>
      <p:sp>
        <p:nvSpPr>
          <p:cNvPr id="1058831" name="AutoShape 15"/>
          <p:cNvSpPr>
            <a:spLocks noChangeArrowheads="1"/>
          </p:cNvSpPr>
          <p:nvPr/>
        </p:nvSpPr>
        <p:spPr bwMode="auto">
          <a:xfrm>
            <a:off x="7740650" y="39688"/>
            <a:ext cx="1249363" cy="1120775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Familiar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Spirit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Remind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Affirm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Agreement</a:t>
            </a:r>
          </a:p>
        </p:txBody>
      </p:sp>
      <p:sp>
        <p:nvSpPr>
          <p:cNvPr id="1058832" name="AutoShape 16"/>
          <p:cNvSpPr>
            <a:spLocks noChangeArrowheads="1"/>
          </p:cNvSpPr>
          <p:nvPr/>
        </p:nvSpPr>
        <p:spPr bwMode="auto">
          <a:xfrm>
            <a:off x="6203950" y="1755775"/>
            <a:ext cx="1439863" cy="2159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Repetition</a:t>
            </a:r>
          </a:p>
        </p:txBody>
      </p:sp>
      <p:cxnSp>
        <p:nvCxnSpPr>
          <p:cNvPr id="1058833" name="AutoShape 17"/>
          <p:cNvCxnSpPr>
            <a:cxnSpLocks noChangeShapeType="1"/>
          </p:cNvCxnSpPr>
          <p:nvPr/>
        </p:nvCxnSpPr>
        <p:spPr bwMode="auto">
          <a:xfrm rot="5400000" flipH="1">
            <a:off x="4371975" y="1047751"/>
            <a:ext cx="2198687" cy="1636712"/>
          </a:xfrm>
          <a:prstGeom prst="curvedConnector3">
            <a:avLst>
              <a:gd name="adj1" fmla="val 5653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8834" name="AutoShape 18"/>
          <p:cNvSpPr>
            <a:spLocks noChangeArrowheads="1"/>
          </p:cNvSpPr>
          <p:nvPr/>
        </p:nvSpPr>
        <p:spPr bwMode="auto">
          <a:xfrm>
            <a:off x="5435600" y="2511425"/>
            <a:ext cx="3071813" cy="178117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 dirty="0">
                <a:latin typeface="Arial" charset="0"/>
              </a:rPr>
              <a:t/>
            </a:r>
            <a:br>
              <a:rPr lang="en-GB" sz="1400" dirty="0">
                <a:latin typeface="Arial" charset="0"/>
              </a:rPr>
            </a:br>
            <a:r>
              <a:rPr lang="en-GB" sz="1400" dirty="0">
                <a:latin typeface="Arial" charset="0"/>
              </a:rPr>
              <a:t/>
            </a:r>
            <a:br>
              <a:rPr lang="en-GB" sz="1400" dirty="0">
                <a:latin typeface="Arial" charset="0"/>
              </a:rPr>
            </a:br>
            <a:r>
              <a:rPr lang="en-GB" sz="1400" b="1" dirty="0">
                <a:latin typeface="Arial" charset="0"/>
              </a:rPr>
              <a:t>Heart</a:t>
            </a:r>
            <a:br>
              <a:rPr lang="en-GB" sz="1400" b="1" dirty="0">
                <a:latin typeface="Arial" charset="0"/>
              </a:rPr>
            </a:br>
            <a:r>
              <a:rPr lang="en-GB" sz="1400" b="1" dirty="0">
                <a:latin typeface="Arial" charset="0"/>
              </a:rPr>
              <a:t>  Sub-conscious</a:t>
            </a:r>
            <a:endParaRPr lang="en-GB" b="1" dirty="0">
              <a:latin typeface="Arial" charset="0"/>
            </a:endParaRPr>
          </a:p>
          <a:p>
            <a:pPr algn="ctr">
              <a:spcBef>
                <a:spcPct val="20000"/>
              </a:spcBef>
            </a:pPr>
            <a:r>
              <a:rPr lang="en-GB" sz="1600" dirty="0">
                <a:solidFill>
                  <a:srgbClr val="FF0000"/>
                </a:solidFill>
                <a:latin typeface="Arial" charset="0"/>
              </a:rPr>
              <a:t>Hard</a:t>
            </a:r>
            <a:r>
              <a:rPr lang="en-GB" sz="1600" dirty="0">
                <a:latin typeface="Arial" charset="0"/>
              </a:rPr>
              <a:t>          </a:t>
            </a:r>
            <a:r>
              <a:rPr lang="en-GB" sz="1600" dirty="0">
                <a:solidFill>
                  <a:srgbClr val="FF0000"/>
                </a:solidFill>
                <a:latin typeface="Arial" charset="0"/>
              </a:rPr>
              <a:t>Weeds</a:t>
            </a:r>
            <a:r>
              <a:rPr lang="en-GB" dirty="0">
                <a:latin typeface="Arial" charset="0"/>
              </a:rPr>
              <a:t/>
            </a:r>
            <a:br>
              <a:rPr lang="en-GB" dirty="0">
                <a:latin typeface="Arial" charset="0"/>
              </a:rPr>
            </a:br>
            <a:r>
              <a:rPr lang="en-GB" sz="1600" dirty="0">
                <a:solidFill>
                  <a:srgbClr val="009900"/>
                </a:solidFill>
                <a:latin typeface="Arial" charset="0"/>
              </a:rPr>
              <a:t>Memories</a:t>
            </a:r>
            <a:br>
              <a:rPr lang="en-GB" sz="1600" dirty="0">
                <a:solidFill>
                  <a:srgbClr val="009900"/>
                </a:solidFill>
                <a:latin typeface="Arial" charset="0"/>
              </a:rPr>
            </a:br>
            <a:r>
              <a:rPr lang="en-GB" sz="1600" dirty="0">
                <a:solidFill>
                  <a:srgbClr val="009900"/>
                </a:solidFill>
                <a:latin typeface="Arial" charset="0"/>
              </a:rPr>
              <a:t>Motives</a:t>
            </a: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Arial" charset="0"/>
              </a:rPr>
              <a:t>Stones</a:t>
            </a:r>
            <a:endParaRPr lang="en-GB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1058835" name="AutoShape 19"/>
          <p:cNvCxnSpPr>
            <a:cxnSpLocks noChangeShapeType="1"/>
            <a:stCxn id="1058834" idx="0"/>
            <a:endCxn id="1058831" idx="2"/>
          </p:cNvCxnSpPr>
          <p:nvPr/>
        </p:nvCxnSpPr>
        <p:spPr bwMode="auto">
          <a:xfrm rot="16200000">
            <a:off x="6907213" y="1233488"/>
            <a:ext cx="1531937" cy="1385887"/>
          </a:xfrm>
          <a:prstGeom prst="curvedConnector3">
            <a:avLst>
              <a:gd name="adj1" fmla="val 42588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8836" name="Line 20"/>
          <p:cNvSpPr>
            <a:spLocks noChangeShapeType="1"/>
          </p:cNvSpPr>
          <p:nvPr/>
        </p:nvSpPr>
        <p:spPr bwMode="auto">
          <a:xfrm>
            <a:off x="3035300" y="782638"/>
            <a:ext cx="2687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37" name="AutoShape 21"/>
          <p:cNvSpPr>
            <a:spLocks noChangeArrowheads="1"/>
          </p:cNvSpPr>
          <p:nvPr/>
        </p:nvSpPr>
        <p:spPr bwMode="auto">
          <a:xfrm>
            <a:off x="827088" y="1484313"/>
            <a:ext cx="2303462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Forgive &amp; Release</a:t>
            </a:r>
          </a:p>
        </p:txBody>
      </p:sp>
      <p:sp>
        <p:nvSpPr>
          <p:cNvPr id="1058838" name="Line 22"/>
          <p:cNvSpPr>
            <a:spLocks noChangeShapeType="1"/>
          </p:cNvSpPr>
          <p:nvPr/>
        </p:nvSpPr>
        <p:spPr bwMode="auto">
          <a:xfrm>
            <a:off x="6972300" y="1970088"/>
            <a:ext cx="0" cy="1243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39" name="AutoShape 23"/>
          <p:cNvSpPr>
            <a:spLocks noChangeArrowheads="1"/>
          </p:cNvSpPr>
          <p:nvPr/>
        </p:nvSpPr>
        <p:spPr bwMode="auto">
          <a:xfrm>
            <a:off x="731838" y="1917700"/>
            <a:ext cx="3263900" cy="151130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500" dirty="0">
                <a:solidFill>
                  <a:schemeClr val="bg1"/>
                </a:solidFill>
                <a:latin typeface="Arial" charset="0"/>
              </a:rPr>
              <a:t>Seek God’s Counsel to Evaluate </a:t>
            </a:r>
            <a:br>
              <a:rPr lang="en-GB" sz="1500" dirty="0">
                <a:solidFill>
                  <a:schemeClr val="bg1"/>
                </a:solidFill>
                <a:latin typeface="Arial" charset="0"/>
              </a:rPr>
            </a:br>
            <a:r>
              <a:rPr lang="en-GB" sz="1500" dirty="0">
                <a:solidFill>
                  <a:schemeClr val="bg1"/>
                </a:solidFill>
                <a:latin typeface="Arial" charset="0"/>
              </a:rPr>
              <a:t>Patterns of Thinking &amp; Behaviour</a:t>
            </a:r>
          </a:p>
          <a:p>
            <a:pPr algn="ctr"/>
            <a:r>
              <a:rPr lang="en-GB" sz="1500" dirty="0">
                <a:solidFill>
                  <a:schemeClr val="bg1"/>
                </a:solidFill>
                <a:latin typeface="Arial" charset="0"/>
              </a:rPr>
              <a:t>Truth of Motives</a:t>
            </a:r>
            <a:br>
              <a:rPr lang="en-GB" sz="1500" dirty="0">
                <a:solidFill>
                  <a:schemeClr val="bg1"/>
                </a:solidFill>
                <a:latin typeface="Arial" charset="0"/>
              </a:rPr>
            </a:br>
            <a:r>
              <a:rPr lang="en-GB" sz="1500" dirty="0">
                <a:solidFill>
                  <a:schemeClr val="bg1"/>
                </a:solidFill>
                <a:latin typeface="Arial" charset="0"/>
              </a:rPr>
              <a:t>Mind, Heart &amp; Will of God</a:t>
            </a:r>
          </a:p>
          <a:p>
            <a:pPr algn="ctr"/>
            <a:r>
              <a:rPr lang="en-GB" sz="1500" dirty="0">
                <a:solidFill>
                  <a:schemeClr val="bg1"/>
                </a:solidFill>
                <a:latin typeface="Arial" charset="0"/>
              </a:rPr>
              <a:t>Revelation about</a:t>
            </a:r>
          </a:p>
          <a:p>
            <a:pPr algn="ctr"/>
            <a:r>
              <a:rPr lang="en-GB" sz="1500" dirty="0">
                <a:solidFill>
                  <a:schemeClr val="bg1"/>
                </a:solidFill>
                <a:latin typeface="Arial" charset="0"/>
              </a:rPr>
              <a:t>Reactions or Actions</a:t>
            </a:r>
          </a:p>
        </p:txBody>
      </p:sp>
      <p:sp>
        <p:nvSpPr>
          <p:cNvPr id="1058840" name="AutoShape 24"/>
          <p:cNvSpPr>
            <a:spLocks noChangeArrowheads="1"/>
          </p:cNvSpPr>
          <p:nvPr/>
        </p:nvSpPr>
        <p:spPr bwMode="auto">
          <a:xfrm>
            <a:off x="153988" y="3644900"/>
            <a:ext cx="1381125" cy="431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latin typeface="Arial" charset="0"/>
              </a:rPr>
              <a:t>Godly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Righteous</a:t>
            </a:r>
          </a:p>
        </p:txBody>
      </p:sp>
      <p:sp>
        <p:nvSpPr>
          <p:cNvPr id="1058841" name="AutoShape 25"/>
          <p:cNvSpPr>
            <a:spLocks noChangeArrowheads="1"/>
          </p:cNvSpPr>
          <p:nvPr/>
        </p:nvSpPr>
        <p:spPr bwMode="auto">
          <a:xfrm>
            <a:off x="58738" y="4456113"/>
            <a:ext cx="1249362" cy="106045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Display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 to world 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in love?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Speak truth</a:t>
            </a:r>
          </a:p>
        </p:txBody>
      </p:sp>
      <p:sp>
        <p:nvSpPr>
          <p:cNvPr id="1058842" name="AutoShape 26"/>
          <p:cNvSpPr>
            <a:spLocks noChangeArrowheads="1"/>
          </p:cNvSpPr>
          <p:nvPr/>
        </p:nvSpPr>
        <p:spPr bwMode="auto">
          <a:xfrm>
            <a:off x="2844800" y="3644900"/>
            <a:ext cx="2014538" cy="593725"/>
          </a:xfrm>
          <a:prstGeom prst="flowChartAlternateProces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latin typeface="Arial" charset="0"/>
              </a:rPr>
              <a:t>Ungodly, Own it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Deal with it</a:t>
            </a:r>
          </a:p>
        </p:txBody>
      </p:sp>
      <p:sp>
        <p:nvSpPr>
          <p:cNvPr id="1058843" name="AutoShape 27"/>
          <p:cNvSpPr>
            <a:spLocks noChangeArrowheads="1"/>
          </p:cNvSpPr>
          <p:nvPr/>
        </p:nvSpPr>
        <p:spPr bwMode="auto">
          <a:xfrm>
            <a:off x="1500188" y="4456113"/>
            <a:ext cx="1344612" cy="1709737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Weakness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 Sin or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Character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Repent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Renounce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Find Word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Meditate</a:t>
            </a:r>
          </a:p>
        </p:txBody>
      </p:sp>
      <p:sp>
        <p:nvSpPr>
          <p:cNvPr id="1058844" name="AutoShape 28"/>
          <p:cNvSpPr>
            <a:spLocks noChangeArrowheads="1"/>
          </p:cNvSpPr>
          <p:nvPr/>
        </p:nvSpPr>
        <p:spPr bwMode="auto">
          <a:xfrm>
            <a:off x="2940050" y="4456113"/>
            <a:ext cx="1344613" cy="1133475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Weakness in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knowledge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Seek truth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 revelation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Word</a:t>
            </a:r>
          </a:p>
        </p:txBody>
      </p:sp>
      <p:sp>
        <p:nvSpPr>
          <p:cNvPr id="1058845" name="AutoShape 29"/>
          <p:cNvSpPr>
            <a:spLocks noChangeArrowheads="1"/>
          </p:cNvSpPr>
          <p:nvPr/>
        </p:nvSpPr>
        <p:spPr bwMode="auto">
          <a:xfrm>
            <a:off x="4343400" y="4456113"/>
            <a:ext cx="1344613" cy="106045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GB" sz="1400">
                <a:latin typeface="Arial" charset="0"/>
              </a:rPr>
              <a:t>Weakness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Gift, skills</a:t>
            </a:r>
            <a:r>
              <a:rPr lang="en-GB">
                <a:latin typeface="Arial" charset="0"/>
              </a:rPr>
              <a:t> </a:t>
            </a:r>
            <a:r>
              <a:rPr lang="en-GB" sz="1400">
                <a:latin typeface="Arial" charset="0"/>
              </a:rPr>
              <a:t/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Discipled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Learn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Strong</a:t>
            </a:r>
          </a:p>
        </p:txBody>
      </p:sp>
      <p:sp>
        <p:nvSpPr>
          <p:cNvPr id="1058846" name="Line 30"/>
          <p:cNvSpPr>
            <a:spLocks noChangeShapeType="1"/>
          </p:cNvSpPr>
          <p:nvPr/>
        </p:nvSpPr>
        <p:spPr bwMode="auto">
          <a:xfrm>
            <a:off x="2171700" y="890588"/>
            <a:ext cx="0" cy="593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47" name="AutoShape 31"/>
          <p:cNvSpPr>
            <a:spLocks noChangeArrowheads="1"/>
          </p:cNvSpPr>
          <p:nvPr/>
        </p:nvSpPr>
        <p:spPr bwMode="auto">
          <a:xfrm>
            <a:off x="150813" y="466725"/>
            <a:ext cx="960437" cy="217488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>
                <a:solidFill>
                  <a:schemeClr val="bg1"/>
                </a:solidFill>
                <a:latin typeface="Arial" charset="0"/>
              </a:rPr>
              <a:t>Insecure</a:t>
            </a:r>
          </a:p>
        </p:txBody>
      </p:sp>
      <p:sp>
        <p:nvSpPr>
          <p:cNvPr id="1058848" name="AutoShape 32"/>
          <p:cNvSpPr>
            <a:spLocks noChangeArrowheads="1"/>
          </p:cNvSpPr>
          <p:nvPr/>
        </p:nvSpPr>
        <p:spPr bwMode="auto">
          <a:xfrm>
            <a:off x="3132138" y="512763"/>
            <a:ext cx="1152525" cy="217487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>
                <a:solidFill>
                  <a:schemeClr val="bg1"/>
                </a:solidFill>
                <a:latin typeface="Arial" charset="0"/>
              </a:rPr>
              <a:t>Intimidated</a:t>
            </a:r>
          </a:p>
        </p:txBody>
      </p:sp>
      <p:sp>
        <p:nvSpPr>
          <p:cNvPr id="1058849" name="AutoShape 33"/>
          <p:cNvSpPr>
            <a:spLocks noChangeArrowheads="1"/>
          </p:cNvSpPr>
          <p:nvPr/>
        </p:nvSpPr>
        <p:spPr bwMode="auto">
          <a:xfrm>
            <a:off x="6227763" y="4292600"/>
            <a:ext cx="2111375" cy="973138"/>
          </a:xfrm>
          <a:prstGeom prst="flowChartAlternateProcess">
            <a:avLst/>
          </a:prstGeom>
          <a:solidFill>
            <a:srgbClr val="FDE5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Weakness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Unmet Need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Unhealed Hurt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Unresolved Issue</a:t>
            </a:r>
          </a:p>
        </p:txBody>
      </p:sp>
      <p:sp>
        <p:nvSpPr>
          <p:cNvPr id="1058850" name="AutoShape 34"/>
          <p:cNvSpPr>
            <a:spLocks noChangeArrowheads="1"/>
          </p:cNvSpPr>
          <p:nvPr/>
        </p:nvSpPr>
        <p:spPr bwMode="auto">
          <a:xfrm>
            <a:off x="5175250" y="5616575"/>
            <a:ext cx="1727200" cy="620713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DNA Nature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Generational?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Curse?</a:t>
            </a:r>
          </a:p>
        </p:txBody>
      </p:sp>
      <p:sp>
        <p:nvSpPr>
          <p:cNvPr id="1058851" name="Line 35"/>
          <p:cNvSpPr>
            <a:spLocks noChangeShapeType="1"/>
          </p:cNvSpPr>
          <p:nvPr/>
        </p:nvSpPr>
        <p:spPr bwMode="auto">
          <a:xfrm>
            <a:off x="2171700" y="1808163"/>
            <a:ext cx="0" cy="109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52" name="Line 36"/>
          <p:cNvSpPr>
            <a:spLocks noChangeShapeType="1"/>
          </p:cNvSpPr>
          <p:nvPr/>
        </p:nvSpPr>
        <p:spPr bwMode="auto">
          <a:xfrm>
            <a:off x="3227388" y="3429000"/>
            <a:ext cx="48101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53" name="Line 37"/>
          <p:cNvSpPr>
            <a:spLocks noChangeShapeType="1"/>
          </p:cNvSpPr>
          <p:nvPr/>
        </p:nvSpPr>
        <p:spPr bwMode="auto">
          <a:xfrm flipH="1">
            <a:off x="922338" y="3429000"/>
            <a:ext cx="193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54" name="Line 38"/>
          <p:cNvSpPr>
            <a:spLocks noChangeShapeType="1"/>
          </p:cNvSpPr>
          <p:nvPr/>
        </p:nvSpPr>
        <p:spPr bwMode="auto">
          <a:xfrm>
            <a:off x="539750" y="4076700"/>
            <a:ext cx="0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55" name="Line 39"/>
          <p:cNvSpPr>
            <a:spLocks noChangeShapeType="1"/>
          </p:cNvSpPr>
          <p:nvPr/>
        </p:nvSpPr>
        <p:spPr bwMode="auto">
          <a:xfrm flipH="1">
            <a:off x="2266950" y="4238625"/>
            <a:ext cx="67310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56" name="Line 40"/>
          <p:cNvSpPr>
            <a:spLocks noChangeShapeType="1"/>
          </p:cNvSpPr>
          <p:nvPr/>
        </p:nvSpPr>
        <p:spPr bwMode="auto">
          <a:xfrm>
            <a:off x="3611563" y="4238625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57" name="Line 41"/>
          <p:cNvSpPr>
            <a:spLocks noChangeShapeType="1"/>
          </p:cNvSpPr>
          <p:nvPr/>
        </p:nvSpPr>
        <p:spPr bwMode="auto">
          <a:xfrm>
            <a:off x="4090988" y="4238625"/>
            <a:ext cx="576262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58" name="Line 42"/>
          <p:cNvSpPr>
            <a:spLocks noChangeShapeType="1"/>
          </p:cNvSpPr>
          <p:nvPr/>
        </p:nvSpPr>
        <p:spPr bwMode="auto">
          <a:xfrm>
            <a:off x="4787900" y="4221163"/>
            <a:ext cx="141605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59" name="AutoShape 43"/>
          <p:cNvSpPr>
            <a:spLocks noChangeArrowheads="1"/>
          </p:cNvSpPr>
          <p:nvPr/>
        </p:nvSpPr>
        <p:spPr bwMode="auto">
          <a:xfrm>
            <a:off x="4090988" y="1844675"/>
            <a:ext cx="1631950" cy="774700"/>
          </a:xfrm>
          <a:prstGeom prst="flowChartAlternateProcess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Mindsets</a:t>
            </a:r>
            <a:br>
              <a:rPr lang="en-GB" sz="1600">
                <a:solidFill>
                  <a:schemeClr val="bg1"/>
                </a:solidFill>
                <a:latin typeface="Arial" charset="0"/>
              </a:rPr>
            </a:br>
            <a:r>
              <a:rPr lang="en-GB" sz="1600">
                <a:solidFill>
                  <a:schemeClr val="bg1"/>
                </a:solidFill>
                <a:latin typeface="Arial" charset="0"/>
              </a:rPr>
              <a:t>Behaviours</a:t>
            </a:r>
            <a:br>
              <a:rPr lang="en-GB" sz="1600">
                <a:solidFill>
                  <a:schemeClr val="bg1"/>
                </a:solidFill>
                <a:latin typeface="Arial" charset="0"/>
              </a:rPr>
            </a:br>
            <a:r>
              <a:rPr lang="en-GB" sz="1600">
                <a:solidFill>
                  <a:schemeClr val="bg1"/>
                </a:solidFill>
                <a:latin typeface="Arial" charset="0"/>
              </a:rPr>
              <a:t>Mechanisms</a:t>
            </a:r>
          </a:p>
        </p:txBody>
      </p:sp>
      <p:sp>
        <p:nvSpPr>
          <p:cNvPr id="1058860" name="AutoShape 44"/>
          <p:cNvSpPr>
            <a:spLocks noChangeArrowheads="1"/>
          </p:cNvSpPr>
          <p:nvPr/>
        </p:nvSpPr>
        <p:spPr bwMode="auto">
          <a:xfrm>
            <a:off x="7019925" y="5589588"/>
            <a:ext cx="1727200" cy="485775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endParaRPr lang="en-GB" sz="1400">
              <a:latin typeface="Arial" charset="0"/>
            </a:endParaRPr>
          </a:p>
          <a:p>
            <a:pPr algn="ctr"/>
            <a:r>
              <a:rPr lang="en-GB" sz="1400">
                <a:latin typeface="Arial" charset="0"/>
              </a:rPr>
              <a:t>Nurture Upbringing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Trauma Experiences</a:t>
            </a:r>
            <a:br>
              <a:rPr lang="en-GB" sz="1400">
                <a:latin typeface="Arial" charset="0"/>
              </a:rPr>
            </a:br>
            <a:endParaRPr lang="en-GB" sz="1400">
              <a:latin typeface="Arial" charset="0"/>
            </a:endParaRPr>
          </a:p>
        </p:txBody>
      </p:sp>
      <p:sp>
        <p:nvSpPr>
          <p:cNvPr id="1058861" name="Line 45"/>
          <p:cNvSpPr>
            <a:spLocks noChangeShapeType="1"/>
          </p:cNvSpPr>
          <p:nvPr/>
        </p:nvSpPr>
        <p:spPr bwMode="auto">
          <a:xfrm flipH="1">
            <a:off x="6227763" y="5265738"/>
            <a:ext cx="168275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62" name="Line 46"/>
          <p:cNvSpPr>
            <a:spLocks noChangeShapeType="1"/>
          </p:cNvSpPr>
          <p:nvPr/>
        </p:nvSpPr>
        <p:spPr bwMode="auto">
          <a:xfrm>
            <a:off x="7453313" y="5265738"/>
            <a:ext cx="43180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63" name="Line 47"/>
          <p:cNvSpPr>
            <a:spLocks noChangeShapeType="1"/>
          </p:cNvSpPr>
          <p:nvPr/>
        </p:nvSpPr>
        <p:spPr bwMode="auto">
          <a:xfrm flipH="1">
            <a:off x="3995738" y="2187575"/>
            <a:ext cx="95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64" name="Line 48"/>
          <p:cNvSpPr>
            <a:spLocks noChangeShapeType="1"/>
          </p:cNvSpPr>
          <p:nvPr/>
        </p:nvSpPr>
        <p:spPr bwMode="auto">
          <a:xfrm>
            <a:off x="6589713" y="890588"/>
            <a:ext cx="0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65" name="Line 49"/>
          <p:cNvSpPr>
            <a:spLocks noChangeShapeType="1"/>
          </p:cNvSpPr>
          <p:nvPr/>
        </p:nvSpPr>
        <p:spPr bwMode="auto">
          <a:xfrm flipH="1">
            <a:off x="6108700" y="1270000"/>
            <a:ext cx="19050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66" name="Line 50"/>
          <p:cNvSpPr>
            <a:spLocks noChangeShapeType="1"/>
          </p:cNvSpPr>
          <p:nvPr/>
        </p:nvSpPr>
        <p:spPr bwMode="auto">
          <a:xfrm>
            <a:off x="7259638" y="1270000"/>
            <a:ext cx="9525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67" name="Line 51"/>
          <p:cNvSpPr>
            <a:spLocks noChangeShapeType="1"/>
          </p:cNvSpPr>
          <p:nvPr/>
        </p:nvSpPr>
        <p:spPr bwMode="auto">
          <a:xfrm flipH="1">
            <a:off x="6972300" y="1593850"/>
            <a:ext cx="382588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68" name="Line 52"/>
          <p:cNvSpPr>
            <a:spLocks noChangeShapeType="1"/>
          </p:cNvSpPr>
          <p:nvPr/>
        </p:nvSpPr>
        <p:spPr bwMode="auto">
          <a:xfrm>
            <a:off x="6203950" y="1593850"/>
            <a:ext cx="385763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69" name="Line 53"/>
          <p:cNvSpPr>
            <a:spLocks noChangeShapeType="1"/>
          </p:cNvSpPr>
          <p:nvPr/>
        </p:nvSpPr>
        <p:spPr bwMode="auto">
          <a:xfrm flipH="1" flipV="1">
            <a:off x="4859338" y="2619375"/>
            <a:ext cx="649287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70" name="AutoShape 54"/>
          <p:cNvSpPr>
            <a:spLocks noChangeArrowheads="1"/>
          </p:cNvSpPr>
          <p:nvPr/>
        </p:nvSpPr>
        <p:spPr bwMode="auto">
          <a:xfrm>
            <a:off x="1168400" y="6448425"/>
            <a:ext cx="7391400" cy="323850"/>
          </a:xfrm>
          <a:prstGeom prst="flowChartAlternateProcess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2400" dirty="0" smtClean="0">
                <a:latin typeface="Arial" charset="0"/>
              </a:rPr>
              <a:t>Trauma </a:t>
            </a:r>
            <a:endParaRPr lang="en-GB" sz="2400" dirty="0">
              <a:latin typeface="Arial" charset="0"/>
            </a:endParaRPr>
          </a:p>
        </p:txBody>
      </p:sp>
      <p:sp>
        <p:nvSpPr>
          <p:cNvPr id="1058871" name="AutoShape 55"/>
          <p:cNvSpPr>
            <a:spLocks noChangeArrowheads="1"/>
          </p:cNvSpPr>
          <p:nvPr/>
        </p:nvSpPr>
        <p:spPr bwMode="auto">
          <a:xfrm>
            <a:off x="4379913" y="512763"/>
            <a:ext cx="960437" cy="217487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>
                <a:solidFill>
                  <a:schemeClr val="bg1"/>
                </a:solidFill>
                <a:latin typeface="Arial" charset="0"/>
              </a:rPr>
              <a:t>Sin</a:t>
            </a:r>
          </a:p>
        </p:txBody>
      </p:sp>
      <p:cxnSp>
        <p:nvCxnSpPr>
          <p:cNvPr id="1058872" name="AutoShape 56"/>
          <p:cNvCxnSpPr>
            <a:cxnSpLocks noChangeShapeType="1"/>
            <a:stCxn id="1058836" idx="1"/>
            <a:endCxn id="1058837" idx="3"/>
          </p:cNvCxnSpPr>
          <p:nvPr/>
        </p:nvCxnSpPr>
        <p:spPr bwMode="auto">
          <a:xfrm rot="5400000">
            <a:off x="3994944" y="-81756"/>
            <a:ext cx="863600" cy="25923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8873" name="AutoShape 57"/>
          <p:cNvSpPr>
            <a:spLocks noChangeArrowheads="1"/>
          </p:cNvSpPr>
          <p:nvPr/>
        </p:nvSpPr>
        <p:spPr bwMode="auto">
          <a:xfrm>
            <a:off x="1835150" y="3644900"/>
            <a:ext cx="804863" cy="431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latin typeface="Arial" charset="0"/>
              </a:rPr>
              <a:t>Courts</a:t>
            </a:r>
          </a:p>
        </p:txBody>
      </p:sp>
      <p:sp>
        <p:nvSpPr>
          <p:cNvPr id="1058874" name="Line 58"/>
          <p:cNvSpPr>
            <a:spLocks noChangeShapeType="1"/>
          </p:cNvSpPr>
          <p:nvPr/>
        </p:nvSpPr>
        <p:spPr bwMode="auto">
          <a:xfrm>
            <a:off x="2195513" y="34290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75" name="Line 59"/>
          <p:cNvSpPr>
            <a:spLocks noChangeShapeType="1"/>
          </p:cNvSpPr>
          <p:nvPr/>
        </p:nvSpPr>
        <p:spPr bwMode="auto">
          <a:xfrm>
            <a:off x="1547813" y="3860800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76" name="Line 60"/>
          <p:cNvSpPr>
            <a:spLocks noChangeShapeType="1"/>
          </p:cNvSpPr>
          <p:nvPr/>
        </p:nvSpPr>
        <p:spPr bwMode="auto">
          <a:xfrm>
            <a:off x="2627313" y="3860800"/>
            <a:ext cx="217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77" name="AutoShape 61"/>
          <p:cNvSpPr>
            <a:spLocks noChangeArrowheads="1"/>
          </p:cNvSpPr>
          <p:nvPr/>
        </p:nvSpPr>
        <p:spPr bwMode="auto">
          <a:xfrm>
            <a:off x="69850" y="763588"/>
            <a:ext cx="960438" cy="217487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Loving</a:t>
            </a:r>
          </a:p>
        </p:txBody>
      </p:sp>
    </p:spTree>
    <p:extLst>
      <p:ext uri="{BB962C8B-B14F-4D97-AF65-F5344CB8AC3E}">
        <p14:creationId xmlns:p14="http://schemas.microsoft.com/office/powerpoint/2010/main" val="153188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8840" grpId="0" animBg="1"/>
      <p:bldP spid="1058841" grpId="0" animBg="1"/>
      <p:bldP spid="1058842" grpId="0" animBg="1"/>
      <p:bldP spid="1058843" grpId="0" animBg="1"/>
      <p:bldP spid="1058844" grpId="0" animBg="1"/>
      <p:bldP spid="1058845" grpId="0" animBg="1"/>
      <p:bldP spid="1058849" grpId="0" animBg="1"/>
      <p:bldP spid="1058850" grpId="0" animBg="1"/>
      <p:bldP spid="1058852" grpId="0" animBg="1"/>
      <p:bldP spid="1058854" grpId="0" animBg="1"/>
      <p:bldP spid="1058855" grpId="0" animBg="1"/>
      <p:bldP spid="1058856" grpId="0" animBg="1"/>
      <p:bldP spid="1058857" grpId="0" animBg="1"/>
      <p:bldP spid="1058858" grpId="0" animBg="1"/>
      <p:bldP spid="1058859" grpId="0" animBg="1"/>
      <p:bldP spid="1058860" grpId="0" animBg="1"/>
      <p:bldP spid="1058861" grpId="0" animBg="1"/>
      <p:bldP spid="1058862" grpId="0" animBg="1"/>
      <p:bldP spid="1058863" grpId="0" animBg="1"/>
      <p:bldP spid="1058869" grpId="0" animBg="1"/>
      <p:bldP spid="1058870" grpId="0" animBg="1"/>
      <p:bldP spid="1058873" grpId="0" animBg="1"/>
      <p:bldP spid="1058874" grpId="0" animBg="1"/>
      <p:bldP spid="1058875" grpId="0" animBg="1"/>
      <p:bldP spid="105887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002" name="AutoShape 66"/>
          <p:cNvSpPr>
            <a:spLocks noChangeArrowheads="1"/>
          </p:cNvSpPr>
          <p:nvPr/>
        </p:nvSpPr>
        <p:spPr bwMode="auto">
          <a:xfrm>
            <a:off x="468313" y="5373688"/>
            <a:ext cx="1727200" cy="620712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DNA Nature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Generational?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Curse?</a:t>
            </a:r>
          </a:p>
        </p:txBody>
      </p:sp>
      <p:sp>
        <p:nvSpPr>
          <p:cNvPr id="1064004" name="AutoShape 68"/>
          <p:cNvSpPr>
            <a:spLocks noChangeArrowheads="1"/>
          </p:cNvSpPr>
          <p:nvPr/>
        </p:nvSpPr>
        <p:spPr bwMode="auto">
          <a:xfrm>
            <a:off x="2484438" y="5373688"/>
            <a:ext cx="1727200" cy="1295400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Nurture Upbringing</a:t>
            </a:r>
          </a:p>
          <a:p>
            <a:pPr algn="ctr"/>
            <a:r>
              <a:rPr lang="en-GB" sz="1400">
                <a:latin typeface="Arial" charset="0"/>
              </a:rPr>
              <a:t>Rejection</a:t>
            </a:r>
          </a:p>
          <a:p>
            <a:pPr algn="ctr"/>
            <a:r>
              <a:rPr lang="en-GB" sz="1400">
                <a:latin typeface="Arial" charset="0"/>
              </a:rPr>
              <a:t>Insecurity</a:t>
            </a:r>
          </a:p>
          <a:p>
            <a:pPr algn="ctr"/>
            <a:r>
              <a:rPr lang="en-GB" sz="1400">
                <a:latin typeface="Arial" charset="0"/>
              </a:rPr>
              <a:t>Anxiety Worry</a:t>
            </a:r>
          </a:p>
          <a:p>
            <a:pPr algn="ctr"/>
            <a:r>
              <a:rPr lang="en-GB" sz="1400">
                <a:latin typeface="Arial" charset="0"/>
              </a:rPr>
              <a:t>Value Worth</a:t>
            </a:r>
          </a:p>
          <a:p>
            <a:pPr algn="ctr"/>
            <a:r>
              <a:rPr lang="en-GB" sz="1400">
                <a:latin typeface="Arial" charset="0"/>
              </a:rPr>
              <a:t>Fear failure</a:t>
            </a:r>
          </a:p>
        </p:txBody>
      </p:sp>
      <p:sp>
        <p:nvSpPr>
          <p:cNvPr id="1063999" name="AutoShape 63"/>
          <p:cNvSpPr>
            <a:spLocks noChangeArrowheads="1"/>
          </p:cNvSpPr>
          <p:nvPr/>
        </p:nvSpPr>
        <p:spPr bwMode="auto">
          <a:xfrm>
            <a:off x="4046538" y="476250"/>
            <a:ext cx="1249362" cy="1120775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Familiar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Spirit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Remind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Affirm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Agreement</a:t>
            </a:r>
          </a:p>
        </p:txBody>
      </p:sp>
      <p:cxnSp>
        <p:nvCxnSpPr>
          <p:cNvPr id="1064000" name="AutoShape 64"/>
          <p:cNvCxnSpPr>
            <a:cxnSpLocks noChangeShapeType="1"/>
            <a:endCxn id="1063999" idx="2"/>
          </p:cNvCxnSpPr>
          <p:nvPr/>
        </p:nvCxnSpPr>
        <p:spPr bwMode="auto">
          <a:xfrm rot="16200000">
            <a:off x="3488531" y="1434307"/>
            <a:ext cx="1020763" cy="1346200"/>
          </a:xfrm>
          <a:prstGeom prst="curvedConnector3">
            <a:avLst>
              <a:gd name="adj1" fmla="val 49921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4001" name="AutoShape 65"/>
          <p:cNvSpPr>
            <a:spLocks noChangeArrowheads="1"/>
          </p:cNvSpPr>
          <p:nvPr/>
        </p:nvSpPr>
        <p:spPr bwMode="auto">
          <a:xfrm>
            <a:off x="2339975" y="4221163"/>
            <a:ext cx="2111375" cy="973137"/>
          </a:xfrm>
          <a:prstGeom prst="flowChartAlternateProcess">
            <a:avLst/>
          </a:prstGeom>
          <a:solidFill>
            <a:srgbClr val="FDE5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Weakness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Unmet Need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Unhealed Hurt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Unresolved Issue</a:t>
            </a:r>
          </a:p>
        </p:txBody>
      </p:sp>
      <p:sp>
        <p:nvSpPr>
          <p:cNvPr id="1064003" name="AutoShape 67"/>
          <p:cNvSpPr>
            <a:spLocks noChangeArrowheads="1"/>
          </p:cNvSpPr>
          <p:nvPr/>
        </p:nvSpPr>
        <p:spPr bwMode="auto">
          <a:xfrm>
            <a:off x="250825" y="1773238"/>
            <a:ext cx="1631950" cy="774700"/>
          </a:xfrm>
          <a:prstGeom prst="flowChartAlternateProcess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Mindsets</a:t>
            </a:r>
            <a:br>
              <a:rPr lang="en-GB" sz="1600">
                <a:solidFill>
                  <a:schemeClr val="bg1"/>
                </a:solidFill>
                <a:latin typeface="Arial" charset="0"/>
              </a:rPr>
            </a:br>
            <a:r>
              <a:rPr lang="en-GB" sz="1600">
                <a:solidFill>
                  <a:schemeClr val="bg1"/>
                </a:solidFill>
                <a:latin typeface="Arial" charset="0"/>
              </a:rPr>
              <a:t>Behaviours</a:t>
            </a:r>
            <a:br>
              <a:rPr lang="en-GB" sz="1600">
                <a:solidFill>
                  <a:schemeClr val="bg1"/>
                </a:solidFill>
                <a:latin typeface="Arial" charset="0"/>
              </a:rPr>
            </a:br>
            <a:r>
              <a:rPr lang="en-GB" sz="1600">
                <a:solidFill>
                  <a:schemeClr val="bg1"/>
                </a:solidFill>
                <a:latin typeface="Arial" charset="0"/>
              </a:rPr>
              <a:t>Mechanisms</a:t>
            </a:r>
          </a:p>
        </p:txBody>
      </p:sp>
      <p:sp>
        <p:nvSpPr>
          <p:cNvPr id="1064005" name="Line 69"/>
          <p:cNvSpPr>
            <a:spLocks noChangeShapeType="1"/>
          </p:cNvSpPr>
          <p:nvPr/>
        </p:nvSpPr>
        <p:spPr bwMode="auto">
          <a:xfrm flipH="1" flipV="1">
            <a:off x="1116013" y="2565400"/>
            <a:ext cx="7699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4006" name="AutoShape 70"/>
          <p:cNvSpPr>
            <a:spLocks noChangeArrowheads="1"/>
          </p:cNvSpPr>
          <p:nvPr/>
        </p:nvSpPr>
        <p:spPr bwMode="auto">
          <a:xfrm>
            <a:off x="1812925" y="2452688"/>
            <a:ext cx="3071813" cy="178117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latin typeface="Arial" charset="0"/>
              </a:rPr>
              <a:t/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/>
            </a:r>
            <a:br>
              <a:rPr lang="en-GB" sz="1400">
                <a:latin typeface="Arial" charset="0"/>
              </a:rPr>
            </a:br>
            <a:endParaRPr lang="en-GB" sz="1400">
              <a:latin typeface="Arial" charset="0"/>
            </a:endParaRPr>
          </a:p>
          <a:p>
            <a:pPr algn="ctr"/>
            <a:endParaRPr lang="en-GB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64007" name="Text Box 71"/>
          <p:cNvSpPr txBox="1">
            <a:spLocks noChangeArrowheads="1"/>
          </p:cNvSpPr>
          <p:nvPr/>
        </p:nvSpPr>
        <p:spPr bwMode="auto">
          <a:xfrm>
            <a:off x="2389188" y="2525713"/>
            <a:ext cx="187325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400" b="1"/>
              <a:t>Heart</a:t>
            </a:r>
            <a:br>
              <a:rPr lang="en-GB" sz="1400" b="1"/>
            </a:br>
            <a:r>
              <a:rPr lang="en-GB" sz="1400" b="1"/>
              <a:t>  Sub-Conscious</a:t>
            </a:r>
            <a:endParaRPr lang="en-GB" sz="1400"/>
          </a:p>
        </p:txBody>
      </p:sp>
      <p:sp>
        <p:nvSpPr>
          <p:cNvPr id="1064008" name="Text Box 72"/>
          <p:cNvSpPr txBox="1">
            <a:spLocks noChangeArrowheads="1"/>
          </p:cNvSpPr>
          <p:nvPr/>
        </p:nvSpPr>
        <p:spPr bwMode="auto">
          <a:xfrm>
            <a:off x="2389188" y="2884488"/>
            <a:ext cx="18732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F0000"/>
                </a:solidFill>
              </a:rPr>
              <a:t>Hard</a:t>
            </a:r>
            <a:r>
              <a:rPr lang="en-GB"/>
              <a:t>         </a:t>
            </a:r>
            <a:r>
              <a:rPr lang="en-GB">
                <a:solidFill>
                  <a:srgbClr val="FF0000"/>
                </a:solidFill>
              </a:rPr>
              <a:t>Weeds</a:t>
            </a:r>
            <a:r>
              <a:rPr lang="en-GB"/>
              <a:t/>
            </a:r>
            <a:br>
              <a:rPr lang="en-GB"/>
            </a:br>
            <a:r>
              <a:rPr lang="en-GB">
                <a:solidFill>
                  <a:srgbClr val="009900"/>
                </a:solidFill>
              </a:rPr>
              <a:t>Memories</a:t>
            </a:r>
            <a:br>
              <a:rPr lang="en-GB">
                <a:solidFill>
                  <a:srgbClr val="009900"/>
                </a:solidFill>
              </a:rPr>
            </a:br>
            <a:r>
              <a:rPr lang="en-GB">
                <a:solidFill>
                  <a:srgbClr val="009900"/>
                </a:solidFill>
              </a:rPr>
              <a:t>Motives</a:t>
            </a:r>
          </a:p>
          <a:p>
            <a:pPr algn="ctr"/>
            <a:r>
              <a:rPr lang="en-GB">
                <a:solidFill>
                  <a:srgbClr val="FF0000"/>
                </a:solidFill>
              </a:rPr>
              <a:t>Stones</a:t>
            </a:r>
          </a:p>
          <a:p>
            <a:pPr algn="ctr"/>
            <a:endParaRPr lang="en-GB" sz="1400"/>
          </a:p>
        </p:txBody>
      </p:sp>
      <p:sp>
        <p:nvSpPr>
          <p:cNvPr id="1064009" name="Line 73"/>
          <p:cNvSpPr>
            <a:spLocks noChangeShapeType="1"/>
          </p:cNvSpPr>
          <p:nvPr/>
        </p:nvSpPr>
        <p:spPr bwMode="auto">
          <a:xfrm flipH="1">
            <a:off x="1908175" y="4941888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4010" name="Line 74"/>
          <p:cNvSpPr>
            <a:spLocks noChangeShapeType="1"/>
          </p:cNvSpPr>
          <p:nvPr/>
        </p:nvSpPr>
        <p:spPr bwMode="auto">
          <a:xfrm>
            <a:off x="4427538" y="4941888"/>
            <a:ext cx="6492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4011" name="AutoShape 75"/>
          <p:cNvSpPr>
            <a:spLocks noChangeArrowheads="1"/>
          </p:cNvSpPr>
          <p:nvPr/>
        </p:nvSpPr>
        <p:spPr bwMode="auto">
          <a:xfrm>
            <a:off x="6588125" y="54927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Forgive &amp; Release</a:t>
            </a:r>
          </a:p>
        </p:txBody>
      </p:sp>
      <p:sp>
        <p:nvSpPr>
          <p:cNvPr id="1064012" name="AutoShape 76"/>
          <p:cNvSpPr>
            <a:spLocks noChangeArrowheads="1"/>
          </p:cNvSpPr>
          <p:nvPr/>
        </p:nvSpPr>
        <p:spPr bwMode="auto">
          <a:xfrm>
            <a:off x="6588125" y="1060450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Own it</a:t>
            </a:r>
          </a:p>
        </p:txBody>
      </p:sp>
      <p:sp>
        <p:nvSpPr>
          <p:cNvPr id="1064013" name="AutoShape 77"/>
          <p:cNvSpPr>
            <a:spLocks noChangeArrowheads="1"/>
          </p:cNvSpPr>
          <p:nvPr/>
        </p:nvSpPr>
        <p:spPr bwMode="auto">
          <a:xfrm>
            <a:off x="6588125" y="157162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Confess it</a:t>
            </a:r>
          </a:p>
        </p:txBody>
      </p:sp>
      <p:sp>
        <p:nvSpPr>
          <p:cNvPr id="1064014" name="AutoShape 78"/>
          <p:cNvSpPr>
            <a:spLocks noChangeArrowheads="1"/>
          </p:cNvSpPr>
          <p:nvPr/>
        </p:nvSpPr>
        <p:spPr bwMode="auto">
          <a:xfrm>
            <a:off x="6588125" y="259397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Repent</a:t>
            </a:r>
          </a:p>
        </p:txBody>
      </p:sp>
      <p:sp>
        <p:nvSpPr>
          <p:cNvPr id="1064015" name="AutoShape 79"/>
          <p:cNvSpPr>
            <a:spLocks noChangeArrowheads="1"/>
          </p:cNvSpPr>
          <p:nvPr/>
        </p:nvSpPr>
        <p:spPr bwMode="auto">
          <a:xfrm>
            <a:off x="6588125" y="2082800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Renounce it</a:t>
            </a:r>
          </a:p>
        </p:txBody>
      </p:sp>
      <p:sp>
        <p:nvSpPr>
          <p:cNvPr id="1064016" name="AutoShape 80"/>
          <p:cNvSpPr>
            <a:spLocks noChangeArrowheads="1"/>
          </p:cNvSpPr>
          <p:nvPr/>
        </p:nvSpPr>
        <p:spPr bwMode="auto">
          <a:xfrm>
            <a:off x="6588125" y="361632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Hammer Familiars</a:t>
            </a:r>
          </a:p>
        </p:txBody>
      </p:sp>
      <p:sp>
        <p:nvSpPr>
          <p:cNvPr id="1064017" name="AutoShape 81"/>
          <p:cNvSpPr>
            <a:spLocks noChangeArrowheads="1"/>
          </p:cNvSpPr>
          <p:nvPr/>
        </p:nvSpPr>
        <p:spPr bwMode="auto">
          <a:xfrm>
            <a:off x="6588125" y="3105150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Meditate Truth</a:t>
            </a:r>
          </a:p>
        </p:txBody>
      </p:sp>
      <p:sp>
        <p:nvSpPr>
          <p:cNvPr id="1064018" name="AutoShape 82"/>
          <p:cNvSpPr>
            <a:spLocks noChangeArrowheads="1"/>
          </p:cNvSpPr>
          <p:nvPr/>
        </p:nvSpPr>
        <p:spPr bwMode="auto">
          <a:xfrm>
            <a:off x="6588125" y="4127500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Positive Confession</a:t>
            </a:r>
          </a:p>
        </p:txBody>
      </p:sp>
      <p:sp>
        <p:nvSpPr>
          <p:cNvPr id="1064019" name="AutoShape 83"/>
          <p:cNvSpPr>
            <a:spLocks noChangeArrowheads="1"/>
          </p:cNvSpPr>
          <p:nvPr/>
        </p:nvSpPr>
        <p:spPr bwMode="auto">
          <a:xfrm>
            <a:off x="6588125" y="463867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Deliverance</a:t>
            </a:r>
          </a:p>
        </p:txBody>
      </p:sp>
      <p:sp>
        <p:nvSpPr>
          <p:cNvPr id="1064020" name="AutoShape 84"/>
          <p:cNvSpPr>
            <a:spLocks noChangeArrowheads="1"/>
          </p:cNvSpPr>
          <p:nvPr/>
        </p:nvSpPr>
        <p:spPr bwMode="auto">
          <a:xfrm>
            <a:off x="4427538" y="5373688"/>
            <a:ext cx="1727200" cy="1150937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/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Trauma Experiences</a:t>
            </a:r>
          </a:p>
          <a:p>
            <a:pPr algn="ctr"/>
            <a:r>
              <a:rPr lang="en-GB" sz="1400">
                <a:latin typeface="Arial" charset="0"/>
              </a:rPr>
              <a:t>Fear Rejection</a:t>
            </a:r>
          </a:p>
          <a:p>
            <a:pPr algn="ctr"/>
            <a:r>
              <a:rPr lang="en-GB" sz="1400">
                <a:latin typeface="Arial" charset="0"/>
              </a:rPr>
              <a:t>Abuse Trust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Lust</a:t>
            </a:r>
          </a:p>
        </p:txBody>
      </p:sp>
      <p:sp>
        <p:nvSpPr>
          <p:cNvPr id="1064022" name="Line 86"/>
          <p:cNvSpPr>
            <a:spLocks noChangeShapeType="1"/>
          </p:cNvSpPr>
          <p:nvPr/>
        </p:nvSpPr>
        <p:spPr bwMode="auto">
          <a:xfrm flipH="1">
            <a:off x="3203575" y="515778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4023" name="AutoShape 87"/>
          <p:cNvSpPr>
            <a:spLocks noChangeArrowheads="1"/>
          </p:cNvSpPr>
          <p:nvPr/>
        </p:nvSpPr>
        <p:spPr bwMode="auto">
          <a:xfrm>
            <a:off x="6588125" y="5149850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Healing</a:t>
            </a:r>
          </a:p>
        </p:txBody>
      </p:sp>
      <p:sp>
        <p:nvSpPr>
          <p:cNvPr id="1064024" name="AutoShape 88"/>
          <p:cNvSpPr>
            <a:spLocks noChangeArrowheads="1"/>
          </p:cNvSpPr>
          <p:nvPr/>
        </p:nvSpPr>
        <p:spPr bwMode="auto">
          <a:xfrm>
            <a:off x="6588125" y="566102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Restoration</a:t>
            </a:r>
          </a:p>
        </p:txBody>
      </p:sp>
    </p:spTree>
    <p:extLst>
      <p:ext uri="{BB962C8B-B14F-4D97-AF65-F5344CB8AC3E}">
        <p14:creationId xmlns:p14="http://schemas.microsoft.com/office/powerpoint/2010/main" val="421303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011" grpId="0" animBg="1"/>
      <p:bldP spid="1064012" grpId="0" animBg="1"/>
      <p:bldP spid="1064013" grpId="0" animBg="1"/>
      <p:bldP spid="1064014" grpId="0" animBg="1"/>
      <p:bldP spid="1064015" grpId="0" animBg="1"/>
      <p:bldP spid="1064016" grpId="0" animBg="1"/>
      <p:bldP spid="1064017" grpId="0" animBg="1"/>
      <p:bldP spid="1064018" grpId="0" animBg="1"/>
      <p:bldP spid="1064019" grpId="0" animBg="1"/>
      <p:bldP spid="1064023" grpId="0" animBg="1"/>
      <p:bldP spid="10640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Transformation </a:t>
            </a:r>
            <a:r>
              <a:rPr lang="en-GB" dirty="0"/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/>
          </a:bodyPr>
          <a:lstStyle/>
          <a:p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Father I thank you that You have made a way for me to access your heavenly presence</a:t>
            </a:r>
          </a:p>
          <a:p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By faith I </a:t>
            </a:r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step in through the veil of Jesus through the way of the cross</a:t>
            </a:r>
          </a:p>
          <a:p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I </a:t>
            </a:r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present myself to you Jesus my high priest in surrender as a living sacrifice</a:t>
            </a:r>
          </a:p>
          <a:p>
            <a:endParaRPr lang="en-GB" sz="4400" dirty="0" smtClean="0">
              <a:effectLst>
                <a:outerShdw blurRad="38100" dist="38100" dir="27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130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Transformation </a:t>
            </a:r>
            <a:r>
              <a:rPr lang="en-GB" dirty="0"/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/>
          </a:bodyPr>
          <a:lstStyle/>
          <a:p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I submit to the authority of the living word in my life</a:t>
            </a:r>
          </a:p>
          <a:p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I </a:t>
            </a:r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step through the veil of truth into the Holy </a:t>
            </a:r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Place</a:t>
            </a:r>
          </a:p>
          <a:p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I stand in the light of your truth</a:t>
            </a:r>
          </a:p>
          <a:p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I ask you to search </a:t>
            </a:r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me</a:t>
            </a:r>
          </a:p>
          <a:p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Reveal my blind self to me, show me the hidden motives of my heart</a:t>
            </a:r>
          </a:p>
        </p:txBody>
      </p:sp>
    </p:spTree>
    <p:extLst>
      <p:ext uri="{BB962C8B-B14F-4D97-AF65-F5344CB8AC3E}">
        <p14:creationId xmlns:p14="http://schemas.microsoft.com/office/powerpoint/2010/main" val="381720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Transformation </a:t>
            </a:r>
            <a:r>
              <a:rPr lang="en-GB" dirty="0"/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effectLst/>
        </p:spPr>
        <p:txBody>
          <a:bodyPr lIns="0" tIns="0" rIns="0" bIns="0">
            <a:normAutofit/>
          </a:bodyPr>
          <a:lstStyle/>
          <a:p>
            <a:r>
              <a:rPr lang="en-GB" sz="48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I stand in the light of your truth</a:t>
            </a:r>
          </a:p>
          <a:p>
            <a:r>
              <a:rPr lang="en-GB" sz="48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Show me the seeds of offense </a:t>
            </a:r>
            <a:r>
              <a:rPr lang="en-GB" sz="48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&amp; sin that </a:t>
            </a:r>
            <a:r>
              <a:rPr lang="en-GB" sz="48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have taken root in my heart</a:t>
            </a:r>
          </a:p>
          <a:p>
            <a:r>
              <a:rPr lang="en-GB" sz="48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I commit myself to forgiving &amp; release all offenses in my life &amp; my generational line</a:t>
            </a:r>
          </a:p>
        </p:txBody>
      </p:sp>
    </p:spTree>
    <p:extLst>
      <p:ext uri="{BB962C8B-B14F-4D97-AF65-F5344CB8AC3E}">
        <p14:creationId xmlns:p14="http://schemas.microsoft.com/office/powerpoint/2010/main" val="12280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sz="48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Show me all roots of bitterness that have grown in my heart</a:t>
            </a:r>
          </a:p>
          <a:p>
            <a:pPr>
              <a:spcBef>
                <a:spcPts val="1200"/>
              </a:spcBef>
            </a:pPr>
            <a:r>
              <a:rPr lang="en-GB" sz="4800" dirty="0" smtClean="0"/>
              <a:t>I commit myself to a lifestyle  of repentance against all negative roots</a:t>
            </a:r>
          </a:p>
          <a:p>
            <a:pPr>
              <a:spcBef>
                <a:spcPts val="1200"/>
              </a:spcBef>
            </a:pPr>
            <a:r>
              <a:rPr lang="en-GB" sz="4800" dirty="0" smtClean="0"/>
              <a:t>I repent of all negative emotions and attitudes rooted in my heart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9201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Show me all </a:t>
            </a:r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fruits of resentment </a:t>
            </a:r>
            <a:r>
              <a:rPr lang="en-GB" sz="4400" dirty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that have </a:t>
            </a:r>
            <a:r>
              <a:rPr lang="en-GB" sz="4400" dirty="0" smtClean="0">
                <a:effectLst>
                  <a:outerShdw blurRad="38100" dist="38100" dir="2700000" algn="ctr" rotWithShape="0">
                    <a:schemeClr val="bg1"/>
                  </a:outerShdw>
                </a:effectLst>
              </a:rPr>
              <a:t>developed in my behaviour</a:t>
            </a:r>
            <a:endParaRPr lang="en-GB" sz="4400" dirty="0">
              <a:effectLst>
                <a:outerShdw blurRad="38100" dist="38100" dir="2700000" algn="ctr" rotWithShape="0">
                  <a:schemeClr val="bg1"/>
                </a:outerShdw>
              </a:effectLst>
            </a:endParaRPr>
          </a:p>
          <a:p>
            <a:pPr>
              <a:spcBef>
                <a:spcPts val="1200"/>
              </a:spcBef>
            </a:pPr>
            <a:r>
              <a:rPr lang="en-GB" sz="4400" dirty="0"/>
              <a:t>I commit myself to a lifestyle  of </a:t>
            </a:r>
            <a:r>
              <a:rPr lang="en-GB" sz="4400" dirty="0" smtClean="0"/>
              <a:t>renunciation </a:t>
            </a:r>
            <a:r>
              <a:rPr lang="en-GB" sz="4400" dirty="0"/>
              <a:t>against all negative </a:t>
            </a:r>
            <a:r>
              <a:rPr lang="en-GB" sz="4400" dirty="0" smtClean="0"/>
              <a:t>behaviours</a:t>
            </a:r>
            <a:endParaRPr lang="en-GB" sz="4400" dirty="0"/>
          </a:p>
          <a:p>
            <a:pPr>
              <a:spcBef>
                <a:spcPts val="1200"/>
              </a:spcBef>
            </a:pPr>
            <a:r>
              <a:rPr lang="en-GB" sz="4400" dirty="0"/>
              <a:t>I </a:t>
            </a:r>
            <a:r>
              <a:rPr lang="en-GB" sz="4400" dirty="0" smtClean="0"/>
              <a:t>renounce </a:t>
            </a:r>
            <a:r>
              <a:rPr lang="en-GB" sz="4400" dirty="0"/>
              <a:t>all </a:t>
            </a:r>
            <a:r>
              <a:rPr lang="en-GB" sz="4400" dirty="0" smtClean="0"/>
              <a:t>my defence &amp; coping mechanisms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I renounce my sin as a way of life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63052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GB" sz="4800" dirty="0" smtClean="0"/>
              <a:t>Search – examine &amp; show me</a:t>
            </a:r>
          </a:p>
          <a:p>
            <a:pPr>
              <a:spcBef>
                <a:spcPts val="1200"/>
              </a:spcBef>
            </a:pPr>
            <a:r>
              <a:rPr lang="en-GB" sz="4800" dirty="0" smtClean="0"/>
              <a:t>My sin &amp; behaviours</a:t>
            </a:r>
            <a:endParaRPr lang="en-GB" sz="4800" dirty="0"/>
          </a:p>
          <a:p>
            <a:pPr>
              <a:spcBef>
                <a:spcPts val="1200"/>
              </a:spcBef>
            </a:pPr>
            <a:r>
              <a:rPr lang="en-GB" sz="4800" dirty="0"/>
              <a:t>Family sin &amp; behaviours</a:t>
            </a:r>
          </a:p>
          <a:p>
            <a:pPr>
              <a:spcBef>
                <a:spcPts val="1200"/>
              </a:spcBef>
            </a:pPr>
            <a:r>
              <a:rPr lang="en-GB" sz="4800" dirty="0"/>
              <a:t>Seed </a:t>
            </a:r>
            <a:r>
              <a:rPr lang="en-GB" sz="4800" dirty="0" smtClean="0"/>
              <a:t>line sin </a:t>
            </a:r>
            <a:r>
              <a:rPr lang="en-GB" sz="4800" dirty="0"/>
              <a:t>&amp; </a:t>
            </a:r>
            <a:r>
              <a:rPr lang="en-GB" sz="4800" dirty="0" smtClean="0"/>
              <a:t>behaviours</a:t>
            </a:r>
          </a:p>
          <a:p>
            <a:pPr>
              <a:spcBef>
                <a:spcPts val="1200"/>
              </a:spcBef>
            </a:pPr>
            <a:r>
              <a:rPr lang="en-GB" sz="4800" dirty="0" smtClean="0"/>
              <a:t>My heart motives</a:t>
            </a:r>
          </a:p>
          <a:p>
            <a:pPr>
              <a:spcBef>
                <a:spcPts val="1200"/>
              </a:spcBef>
            </a:pPr>
            <a:r>
              <a:rPr lang="en-GB" sz="4800" dirty="0" smtClean="0"/>
              <a:t>What influences &amp; directs my daily choices?</a:t>
            </a:r>
          </a:p>
        </p:txBody>
      </p:sp>
    </p:spTree>
    <p:extLst>
      <p:ext uri="{BB962C8B-B14F-4D97-AF65-F5344CB8AC3E}">
        <p14:creationId xmlns:p14="http://schemas.microsoft.com/office/powerpoint/2010/main" val="168585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GB" sz="4400" dirty="0" smtClean="0"/>
              <a:t>Give me revelation of my true identity as a son of God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Give me a heart secure in its identity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Renew my mind to the mind of Christ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Meet all my unmet needs in yourself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Heal all my unhealed hurts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Restore my soul </a:t>
            </a:r>
          </a:p>
          <a:p>
            <a:pPr>
              <a:spcBef>
                <a:spcPts val="1200"/>
              </a:spcBef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85105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sz="4400" dirty="0" smtClean="0"/>
              <a:t>I receive your unconditional love, acceptance, affirmation, approval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I stand transparent naked and unafraid before you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I hear you say I see you and I love you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I receive your value, esteem and worth</a:t>
            </a:r>
          </a:p>
          <a:p>
            <a:pPr>
              <a:spcBef>
                <a:spcPts val="1200"/>
              </a:spcBef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01186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sz="4400" dirty="0" smtClean="0"/>
              <a:t>I choose to live a lifestyle of forgiveness, repentance &amp; renunciation 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I step back into this realm to walk in the ways of your kingdom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Manifest your glory through me on earth as it is in heaven so I will fulfil my eternal destiny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67640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42089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28" t="188" b="-188"/>
          <a:stretch/>
        </p:blipFill>
        <p:spPr bwMode="auto">
          <a:xfrm>
            <a:off x="4499992" y="848040"/>
            <a:ext cx="4644008" cy="602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5004048" cy="6021288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GB" sz="4400" dirty="0" smtClean="0"/>
              <a:t>Tree of the knowledge of good </a:t>
            </a:r>
            <a:r>
              <a:rPr lang="en-GB" sz="4400" dirty="0"/>
              <a:t>a</a:t>
            </a:r>
            <a:r>
              <a:rPr lang="en-GB" sz="4400" dirty="0" smtClean="0"/>
              <a:t>nd evil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Pathway &amp; source of all self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Roots sourced from satan's trading  - I will ascend, I will be like God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11152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root fru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011" y="884582"/>
            <a:ext cx="6698061" cy="604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6" name="Freeform 2065"/>
          <p:cNvSpPr/>
          <p:nvPr/>
        </p:nvSpPr>
        <p:spPr>
          <a:xfrm>
            <a:off x="4292117" y="4925248"/>
            <a:ext cx="572281" cy="2006121"/>
          </a:xfrm>
          <a:custGeom>
            <a:avLst/>
            <a:gdLst>
              <a:gd name="connsiteX0" fmla="*/ 18490 w 572281"/>
              <a:gd name="connsiteY0" fmla="*/ 0 h 1828803"/>
              <a:gd name="connsiteX1" fmla="*/ 18490 w 572281"/>
              <a:gd name="connsiteY1" fmla="*/ 0 h 1828803"/>
              <a:gd name="connsiteX2" fmla="*/ 44247 w 572281"/>
              <a:gd name="connsiteY2" fmla="*/ 115909 h 1828803"/>
              <a:gd name="connsiteX3" fmla="*/ 70005 w 572281"/>
              <a:gd name="connsiteY3" fmla="*/ 193183 h 1828803"/>
              <a:gd name="connsiteX4" fmla="*/ 82884 w 572281"/>
              <a:gd name="connsiteY4" fmla="*/ 231819 h 1828803"/>
              <a:gd name="connsiteX5" fmla="*/ 57126 w 572281"/>
              <a:gd name="connsiteY5" fmla="*/ 502276 h 1828803"/>
              <a:gd name="connsiteX6" fmla="*/ 31368 w 572281"/>
              <a:gd name="connsiteY6" fmla="*/ 540912 h 1828803"/>
              <a:gd name="connsiteX7" fmla="*/ 5611 w 572281"/>
              <a:gd name="connsiteY7" fmla="*/ 618185 h 1828803"/>
              <a:gd name="connsiteX8" fmla="*/ 31368 w 572281"/>
              <a:gd name="connsiteY8" fmla="*/ 1056067 h 1828803"/>
              <a:gd name="connsiteX9" fmla="*/ 44247 w 572281"/>
              <a:gd name="connsiteY9" fmla="*/ 1107583 h 1828803"/>
              <a:gd name="connsiteX10" fmla="*/ 57126 w 572281"/>
              <a:gd name="connsiteY10" fmla="*/ 1223493 h 1828803"/>
              <a:gd name="connsiteX11" fmla="*/ 70005 w 572281"/>
              <a:gd name="connsiteY11" fmla="*/ 1365160 h 1828803"/>
              <a:gd name="connsiteX12" fmla="*/ 82884 w 572281"/>
              <a:gd name="connsiteY12" fmla="*/ 1429554 h 1828803"/>
              <a:gd name="connsiteX13" fmla="*/ 95763 w 572281"/>
              <a:gd name="connsiteY13" fmla="*/ 1815921 h 1828803"/>
              <a:gd name="connsiteX14" fmla="*/ 134399 w 572281"/>
              <a:gd name="connsiteY14" fmla="*/ 1828800 h 1828803"/>
              <a:gd name="connsiteX15" fmla="*/ 288946 w 572281"/>
              <a:gd name="connsiteY15" fmla="*/ 1815921 h 1828803"/>
              <a:gd name="connsiteX16" fmla="*/ 353340 w 572281"/>
              <a:gd name="connsiteY16" fmla="*/ 1738647 h 1828803"/>
              <a:gd name="connsiteX17" fmla="*/ 366219 w 572281"/>
              <a:gd name="connsiteY17" fmla="*/ 1493949 h 1828803"/>
              <a:gd name="connsiteX18" fmla="*/ 379098 w 572281"/>
              <a:gd name="connsiteY18" fmla="*/ 1429554 h 1828803"/>
              <a:gd name="connsiteX19" fmla="*/ 391977 w 572281"/>
              <a:gd name="connsiteY19" fmla="*/ 1043188 h 1828803"/>
              <a:gd name="connsiteX20" fmla="*/ 404856 w 572281"/>
              <a:gd name="connsiteY20" fmla="*/ 1004552 h 1828803"/>
              <a:gd name="connsiteX21" fmla="*/ 417735 w 572281"/>
              <a:gd name="connsiteY21" fmla="*/ 940157 h 1828803"/>
              <a:gd name="connsiteX22" fmla="*/ 430614 w 572281"/>
              <a:gd name="connsiteY22" fmla="*/ 901521 h 1828803"/>
              <a:gd name="connsiteX23" fmla="*/ 443492 w 572281"/>
              <a:gd name="connsiteY23" fmla="*/ 850005 h 1828803"/>
              <a:gd name="connsiteX24" fmla="*/ 469250 w 572281"/>
              <a:gd name="connsiteY24" fmla="*/ 450760 h 1828803"/>
              <a:gd name="connsiteX25" fmla="*/ 507887 w 572281"/>
              <a:gd name="connsiteY25" fmla="*/ 270456 h 1828803"/>
              <a:gd name="connsiteX26" fmla="*/ 559402 w 572281"/>
              <a:gd name="connsiteY26" fmla="*/ 25757 h 1828803"/>
              <a:gd name="connsiteX27" fmla="*/ 572281 w 572281"/>
              <a:gd name="connsiteY27" fmla="*/ 12878 h 1828803"/>
              <a:gd name="connsiteX28" fmla="*/ 18490 w 572281"/>
              <a:gd name="connsiteY28" fmla="*/ 0 h 182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72281" h="1828803">
                <a:moveTo>
                  <a:pt x="18490" y="0"/>
                </a:moveTo>
                <a:lnTo>
                  <a:pt x="18490" y="0"/>
                </a:lnTo>
                <a:cubicBezTo>
                  <a:pt x="27076" y="38636"/>
                  <a:pt x="34049" y="77667"/>
                  <a:pt x="44247" y="115909"/>
                </a:cubicBezTo>
                <a:cubicBezTo>
                  <a:pt x="51243" y="142144"/>
                  <a:pt x="61419" y="167425"/>
                  <a:pt x="70005" y="193183"/>
                </a:cubicBezTo>
                <a:lnTo>
                  <a:pt x="82884" y="231819"/>
                </a:lnTo>
                <a:cubicBezTo>
                  <a:pt x="82561" y="237629"/>
                  <a:pt x="92144" y="432241"/>
                  <a:pt x="57126" y="502276"/>
                </a:cubicBezTo>
                <a:cubicBezTo>
                  <a:pt x="50204" y="516120"/>
                  <a:pt x="39954" y="528033"/>
                  <a:pt x="31368" y="540912"/>
                </a:cubicBezTo>
                <a:lnTo>
                  <a:pt x="5611" y="618185"/>
                </a:lnTo>
                <a:cubicBezTo>
                  <a:pt x="-10059" y="665195"/>
                  <a:pt x="9853" y="937732"/>
                  <a:pt x="31368" y="1056067"/>
                </a:cubicBezTo>
                <a:cubicBezTo>
                  <a:pt x="34534" y="1073482"/>
                  <a:pt x="39954" y="1090411"/>
                  <a:pt x="44247" y="1107583"/>
                </a:cubicBezTo>
                <a:cubicBezTo>
                  <a:pt x="48540" y="1146220"/>
                  <a:pt x="53258" y="1184811"/>
                  <a:pt x="57126" y="1223493"/>
                </a:cubicBezTo>
                <a:cubicBezTo>
                  <a:pt x="61844" y="1270675"/>
                  <a:pt x="64124" y="1318109"/>
                  <a:pt x="70005" y="1365160"/>
                </a:cubicBezTo>
                <a:cubicBezTo>
                  <a:pt x="72720" y="1386881"/>
                  <a:pt x="78591" y="1408089"/>
                  <a:pt x="82884" y="1429554"/>
                </a:cubicBezTo>
                <a:cubicBezTo>
                  <a:pt x="87177" y="1558343"/>
                  <a:pt x="79273" y="1688120"/>
                  <a:pt x="95763" y="1815921"/>
                </a:cubicBezTo>
                <a:cubicBezTo>
                  <a:pt x="97500" y="1829385"/>
                  <a:pt x="120824" y="1828800"/>
                  <a:pt x="134399" y="1828800"/>
                </a:cubicBezTo>
                <a:cubicBezTo>
                  <a:pt x="186093" y="1828800"/>
                  <a:pt x="237430" y="1820214"/>
                  <a:pt x="288946" y="1815921"/>
                </a:cubicBezTo>
                <a:cubicBezTo>
                  <a:pt x="299663" y="1805204"/>
                  <a:pt x="350509" y="1759410"/>
                  <a:pt x="353340" y="1738647"/>
                </a:cubicBezTo>
                <a:cubicBezTo>
                  <a:pt x="364376" y="1657717"/>
                  <a:pt x="359436" y="1575346"/>
                  <a:pt x="366219" y="1493949"/>
                </a:cubicBezTo>
                <a:cubicBezTo>
                  <a:pt x="368037" y="1472135"/>
                  <a:pt x="374805" y="1451019"/>
                  <a:pt x="379098" y="1429554"/>
                </a:cubicBezTo>
                <a:cubicBezTo>
                  <a:pt x="383391" y="1300765"/>
                  <a:pt x="384182" y="1171812"/>
                  <a:pt x="391977" y="1043188"/>
                </a:cubicBezTo>
                <a:cubicBezTo>
                  <a:pt x="392798" y="1029638"/>
                  <a:pt x="401563" y="1017722"/>
                  <a:pt x="404856" y="1004552"/>
                </a:cubicBezTo>
                <a:cubicBezTo>
                  <a:pt x="410165" y="983316"/>
                  <a:pt x="412426" y="961393"/>
                  <a:pt x="417735" y="940157"/>
                </a:cubicBezTo>
                <a:cubicBezTo>
                  <a:pt x="421028" y="926987"/>
                  <a:pt x="426885" y="914574"/>
                  <a:pt x="430614" y="901521"/>
                </a:cubicBezTo>
                <a:cubicBezTo>
                  <a:pt x="435477" y="884502"/>
                  <a:pt x="439199" y="867177"/>
                  <a:pt x="443492" y="850005"/>
                </a:cubicBezTo>
                <a:cubicBezTo>
                  <a:pt x="446661" y="789792"/>
                  <a:pt x="457453" y="537272"/>
                  <a:pt x="469250" y="450760"/>
                </a:cubicBezTo>
                <a:cubicBezTo>
                  <a:pt x="478019" y="386454"/>
                  <a:pt x="492662" y="331356"/>
                  <a:pt x="507887" y="270456"/>
                </a:cubicBezTo>
                <a:cubicBezTo>
                  <a:pt x="524084" y="-4891"/>
                  <a:pt x="459428" y="100739"/>
                  <a:pt x="559402" y="25757"/>
                </a:cubicBezTo>
                <a:cubicBezTo>
                  <a:pt x="564259" y="22114"/>
                  <a:pt x="567988" y="17171"/>
                  <a:pt x="572281" y="12878"/>
                </a:cubicBezTo>
                <a:lnTo>
                  <a:pt x="1849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sz="4400" dirty="0" smtClean="0"/>
              <a:t>Transformation 7</a:t>
            </a:r>
            <a:endParaRPr lang="en-GB" sz="4400" dirty="0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8096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15175"/>
            <a:ext cx="103822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29500"/>
            <a:ext cx="103822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598613" y="3413125"/>
            <a:ext cx="990600" cy="3429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066800" y="3184525"/>
            <a:ext cx="990600" cy="3429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600200" y="9401175"/>
            <a:ext cx="1219200" cy="37147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Text Box 1"/>
          <p:cNvSpPr txBox="1">
            <a:spLocks noChangeArrowheads="1"/>
          </p:cNvSpPr>
          <p:nvPr/>
        </p:nvSpPr>
        <p:spPr bwMode="auto">
          <a:xfrm>
            <a:off x="1905000" y="9172575"/>
            <a:ext cx="1219200" cy="37147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38"/>
          <p:cNvSpPr>
            <a:spLocks noChangeArrowheads="1"/>
          </p:cNvSpPr>
          <p:nvPr/>
        </p:nvSpPr>
        <p:spPr bwMode="auto">
          <a:xfrm>
            <a:off x="30064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7" name="Rectangle 58"/>
          <p:cNvSpPr>
            <a:spLocks noChangeArrowheads="1"/>
          </p:cNvSpPr>
          <p:nvPr/>
        </p:nvSpPr>
        <p:spPr bwMode="auto">
          <a:xfrm>
            <a:off x="4572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8" name="Rectangle 6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9" name="Rectangle 61"/>
          <p:cNvSpPr>
            <a:spLocks noChangeArrowheads="1"/>
          </p:cNvSpPr>
          <p:nvPr/>
        </p:nvSpPr>
        <p:spPr bwMode="auto">
          <a:xfrm>
            <a:off x="0" y="6657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60" name="Rectangle 62"/>
          <p:cNvSpPr>
            <a:spLocks noChangeArrowheads="1"/>
          </p:cNvSpPr>
          <p:nvPr/>
        </p:nvSpPr>
        <p:spPr bwMode="auto">
          <a:xfrm>
            <a:off x="0" y="7429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63"/>
          <p:cNvSpPr>
            <a:spLocks noChangeArrowheads="1"/>
          </p:cNvSpPr>
          <p:nvPr/>
        </p:nvSpPr>
        <p:spPr bwMode="auto">
          <a:xfrm>
            <a:off x="0" y="74295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2" name="Rectangle 65"/>
          <p:cNvSpPr>
            <a:spLocks noChangeArrowheads="1"/>
          </p:cNvSpPr>
          <p:nvPr/>
        </p:nvSpPr>
        <p:spPr bwMode="auto">
          <a:xfrm>
            <a:off x="0" y="7743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68" name="Group 2067"/>
          <p:cNvGrpSpPr/>
          <p:nvPr/>
        </p:nvGrpSpPr>
        <p:grpSpPr>
          <a:xfrm>
            <a:off x="2393333" y="4865577"/>
            <a:ext cx="4353415" cy="1944075"/>
            <a:chOff x="-3680315" y="4762746"/>
            <a:chExt cx="4353415" cy="1944075"/>
          </a:xfrm>
        </p:grpSpPr>
        <p:sp>
          <p:nvSpPr>
            <p:cNvPr id="15" name="Text Box 33"/>
            <p:cNvSpPr txBox="1">
              <a:spLocks noChangeArrowheads="1"/>
            </p:cNvSpPr>
            <p:nvPr/>
          </p:nvSpPr>
          <p:spPr bwMode="auto">
            <a:xfrm>
              <a:off x="-996100" y="6206577"/>
              <a:ext cx="533400" cy="40163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?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-2876302" y="6120853"/>
              <a:ext cx="533400" cy="40163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?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-3362156" y="5949718"/>
              <a:ext cx="533400" cy="40163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?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-3680315" y="5474294"/>
              <a:ext cx="533400" cy="40163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?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" name="Text Box 29"/>
            <p:cNvSpPr txBox="1">
              <a:spLocks noChangeArrowheads="1"/>
            </p:cNvSpPr>
            <p:nvPr/>
          </p:nvSpPr>
          <p:spPr bwMode="auto">
            <a:xfrm>
              <a:off x="-3535328" y="4762746"/>
              <a:ext cx="533400" cy="40163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?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" name="Text Box 36"/>
            <p:cNvSpPr txBox="1">
              <a:spLocks noChangeArrowheads="1"/>
            </p:cNvSpPr>
            <p:nvPr/>
          </p:nvSpPr>
          <p:spPr bwMode="auto">
            <a:xfrm>
              <a:off x="-544264" y="6120854"/>
              <a:ext cx="533400" cy="40163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?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" name="Text Box 34"/>
            <p:cNvSpPr txBox="1">
              <a:spLocks noChangeArrowheads="1"/>
            </p:cNvSpPr>
            <p:nvPr/>
          </p:nvSpPr>
          <p:spPr bwMode="auto">
            <a:xfrm>
              <a:off x="-241300" y="5822586"/>
              <a:ext cx="533400" cy="40163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?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Text Box 35"/>
            <p:cNvSpPr txBox="1">
              <a:spLocks noChangeArrowheads="1"/>
            </p:cNvSpPr>
            <p:nvPr/>
          </p:nvSpPr>
          <p:spPr bwMode="auto">
            <a:xfrm>
              <a:off x="-12700" y="5479686"/>
              <a:ext cx="533400" cy="40163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?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Text Box 37"/>
            <p:cNvSpPr txBox="1">
              <a:spLocks noChangeArrowheads="1"/>
            </p:cNvSpPr>
            <p:nvPr/>
          </p:nvSpPr>
          <p:spPr bwMode="auto">
            <a:xfrm>
              <a:off x="139700" y="5136786"/>
              <a:ext cx="533400" cy="40163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?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 Box 29"/>
            <p:cNvSpPr txBox="1">
              <a:spLocks noChangeArrowheads="1"/>
            </p:cNvSpPr>
            <p:nvPr/>
          </p:nvSpPr>
          <p:spPr bwMode="auto">
            <a:xfrm>
              <a:off x="-1827112" y="6305183"/>
              <a:ext cx="533400" cy="40163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?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73" name="Group 2072"/>
          <p:cNvGrpSpPr/>
          <p:nvPr/>
        </p:nvGrpSpPr>
        <p:grpSpPr>
          <a:xfrm>
            <a:off x="1518555" y="974895"/>
            <a:ext cx="6795925" cy="2966867"/>
            <a:chOff x="1600200" y="836613"/>
            <a:chExt cx="6795925" cy="2966867"/>
          </a:xfrm>
        </p:grpSpPr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5413679" y="3432005"/>
              <a:ext cx="1219200" cy="37147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WORRY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69" name="Group 2068"/>
            <p:cNvGrpSpPr/>
            <p:nvPr/>
          </p:nvGrpSpPr>
          <p:grpSpPr>
            <a:xfrm>
              <a:off x="1600200" y="836613"/>
              <a:ext cx="6795925" cy="2747962"/>
              <a:chOff x="4292795" y="2418217"/>
              <a:chExt cx="6795925" cy="2747962"/>
            </a:xfrm>
          </p:grpSpPr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4400745" y="4037466"/>
                <a:ext cx="1219200" cy="37147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rgbClr val="FF6600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FEAR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9"/>
              <p:cNvSpPr txBox="1">
                <a:spLocks noChangeArrowheads="1"/>
              </p:cNvSpPr>
              <p:nvPr/>
            </p:nvSpPr>
            <p:spPr bwMode="auto">
              <a:xfrm>
                <a:off x="4292795" y="3192916"/>
                <a:ext cx="1219200" cy="37147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6600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ANGER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 Box 20"/>
              <p:cNvSpPr txBox="1">
                <a:spLocks noChangeArrowheads="1"/>
              </p:cNvSpPr>
              <p:nvPr/>
            </p:nvSpPr>
            <p:spPr bwMode="auto">
              <a:xfrm>
                <a:off x="4673795" y="2621416"/>
                <a:ext cx="1371600" cy="37147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6600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REJECTION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Text Box 24"/>
              <p:cNvSpPr txBox="1">
                <a:spLocks noChangeArrowheads="1"/>
              </p:cNvSpPr>
              <p:nvPr/>
            </p:nvSpPr>
            <p:spPr bwMode="auto">
              <a:xfrm>
                <a:off x="8849542" y="2886530"/>
                <a:ext cx="1600200" cy="37147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6600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DEPRESSION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Text Box 22"/>
              <p:cNvSpPr txBox="1">
                <a:spLocks noChangeArrowheads="1"/>
              </p:cNvSpPr>
              <p:nvPr/>
            </p:nvSpPr>
            <p:spPr bwMode="auto">
              <a:xfrm>
                <a:off x="8162154" y="2418217"/>
                <a:ext cx="1524000" cy="37147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6600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ADDICTION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Text Box 27"/>
              <p:cNvSpPr txBox="1">
                <a:spLocks noChangeArrowheads="1"/>
              </p:cNvSpPr>
              <p:nvPr/>
            </p:nvSpPr>
            <p:spPr bwMode="auto">
              <a:xfrm>
                <a:off x="8802720" y="4539878"/>
                <a:ext cx="2286000" cy="37147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6600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LOW ESTEEM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 Box 26"/>
              <p:cNvSpPr txBox="1">
                <a:spLocks noChangeArrowheads="1"/>
              </p:cNvSpPr>
              <p:nvPr/>
            </p:nvSpPr>
            <p:spPr bwMode="auto">
              <a:xfrm>
                <a:off x="8870179" y="4062866"/>
                <a:ext cx="1600200" cy="37147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rgbClr val="FF6600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INSECURITY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Text Box 17"/>
              <p:cNvSpPr txBox="1">
                <a:spLocks noChangeArrowheads="1"/>
              </p:cNvSpPr>
              <p:nvPr/>
            </p:nvSpPr>
            <p:spPr bwMode="auto">
              <a:xfrm>
                <a:off x="4818258" y="4794704"/>
                <a:ext cx="1219200" cy="37147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6600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ANXIETY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Text Box 25"/>
              <p:cNvSpPr txBox="1">
                <a:spLocks noChangeArrowheads="1"/>
              </p:cNvSpPr>
              <p:nvPr/>
            </p:nvSpPr>
            <p:spPr bwMode="auto">
              <a:xfrm>
                <a:off x="8992417" y="3429455"/>
                <a:ext cx="1447800" cy="37147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rgbClr val="FF6600"/>
                    </a:solidFill>
                    <a:effectLst/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SICKNESS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074" name="Group 2073"/>
          <p:cNvGrpSpPr/>
          <p:nvPr/>
        </p:nvGrpSpPr>
        <p:grpSpPr>
          <a:xfrm>
            <a:off x="2668700" y="1244283"/>
            <a:ext cx="3814046" cy="2346780"/>
            <a:chOff x="2668700" y="1244283"/>
            <a:chExt cx="3814046" cy="2346780"/>
          </a:xfrm>
        </p:grpSpPr>
        <p:sp>
          <p:nvSpPr>
            <p:cNvPr id="4" name="Oval 12"/>
            <p:cNvSpPr>
              <a:spLocks noChangeArrowheads="1"/>
            </p:cNvSpPr>
            <p:nvPr/>
          </p:nvSpPr>
          <p:spPr bwMode="auto">
            <a:xfrm>
              <a:off x="5983451" y="2938462"/>
              <a:ext cx="258763" cy="2460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3278300" y="3345000"/>
              <a:ext cx="258763" cy="2460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2668700" y="2544900"/>
              <a:ext cx="258763" cy="2460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2710465" y="1930083"/>
              <a:ext cx="258763" cy="2460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Oval 21"/>
            <p:cNvSpPr>
              <a:spLocks noChangeArrowheads="1"/>
            </p:cNvSpPr>
            <p:nvPr/>
          </p:nvSpPr>
          <p:spPr bwMode="auto">
            <a:xfrm>
              <a:off x="5211687" y="1244283"/>
              <a:ext cx="258763" cy="2460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Oval 23"/>
            <p:cNvSpPr>
              <a:spLocks noChangeArrowheads="1"/>
            </p:cNvSpPr>
            <p:nvPr/>
          </p:nvSpPr>
          <p:spPr bwMode="auto">
            <a:xfrm>
              <a:off x="5837177" y="1547159"/>
              <a:ext cx="258762" cy="2460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6223983" y="2421869"/>
              <a:ext cx="258763" cy="24606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Oval 28"/>
            <p:cNvSpPr>
              <a:spLocks noChangeArrowheads="1"/>
            </p:cNvSpPr>
            <p:nvPr/>
          </p:nvSpPr>
          <p:spPr bwMode="auto">
            <a:xfrm>
              <a:off x="3263218" y="1424129"/>
              <a:ext cx="258763" cy="24606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6028480" y="1998037"/>
              <a:ext cx="258763" cy="2460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Oval 12"/>
            <p:cNvSpPr>
              <a:spLocks noChangeArrowheads="1"/>
            </p:cNvSpPr>
            <p:nvPr/>
          </p:nvSpPr>
          <p:spPr bwMode="auto">
            <a:xfrm>
              <a:off x="5341068" y="3290093"/>
              <a:ext cx="258763" cy="2460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506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en-GB" sz="4400" dirty="0" err="1" smtClean="0"/>
              <a:t>Heb</a:t>
            </a:r>
            <a:r>
              <a:rPr lang="en-GB" sz="4400" dirty="0"/>
              <a:t> 12:15 See to it that no one comes short of the grace of God; that no </a:t>
            </a:r>
            <a:r>
              <a:rPr lang="en-GB" sz="4400" dirty="0">
                <a:solidFill>
                  <a:srgbClr val="FFFF00"/>
                </a:solidFill>
              </a:rPr>
              <a:t>root of bitterness</a:t>
            </a:r>
            <a:r>
              <a:rPr lang="en-GB" sz="4400" dirty="0"/>
              <a:t> springing up causes trouble, and by it many be defiled</a:t>
            </a:r>
            <a:r>
              <a:rPr lang="en-GB" sz="4400" dirty="0" smtClean="0"/>
              <a:t>;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Soil </a:t>
            </a:r>
            <a:r>
              <a:rPr lang="en-GB" sz="4400" dirty="0"/>
              <a:t>of insecurity</a:t>
            </a:r>
            <a:endParaRPr lang="en-GB" sz="4400" dirty="0" smtClean="0"/>
          </a:p>
          <a:p>
            <a:pPr>
              <a:spcBef>
                <a:spcPts val="1200"/>
              </a:spcBef>
            </a:pPr>
            <a:r>
              <a:rPr lang="en-GB" sz="4400" dirty="0" smtClean="0"/>
              <a:t>Seeds of offense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Roots of bitterness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Fruit of resentment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39316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13"/>
            <a:ext cx="8229600" cy="708688"/>
          </a:xfrm>
        </p:spPr>
        <p:txBody>
          <a:bodyPr/>
          <a:lstStyle/>
          <a:p>
            <a:r>
              <a:rPr lang="en-GB" dirty="0" smtClean="0"/>
              <a:t>Transformation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en-GB" sz="4400" dirty="0" smtClean="0"/>
              <a:t>Soil 	heart insecure lack of love, 				acceptance, affirmation, 				approval, encouragement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Seeds 	offenses things said or done</a:t>
            </a:r>
            <a:br>
              <a:rPr lang="en-GB" sz="4400" dirty="0" smtClean="0"/>
            </a:br>
            <a:r>
              <a:rPr lang="en-GB" sz="4400" dirty="0" smtClean="0"/>
              <a:t>		or not said or done, sin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Roots	Things you think or feel 					responses, emotions, attitudes</a:t>
            </a:r>
          </a:p>
          <a:p>
            <a:pPr>
              <a:spcBef>
                <a:spcPts val="1200"/>
              </a:spcBef>
            </a:pPr>
            <a:r>
              <a:rPr lang="en-GB" sz="4400" dirty="0" smtClean="0"/>
              <a:t>Fruit	Things you say or do behaviour</a:t>
            </a:r>
          </a:p>
        </p:txBody>
      </p:sp>
    </p:spTree>
    <p:extLst>
      <p:ext uri="{BB962C8B-B14F-4D97-AF65-F5344CB8AC3E}">
        <p14:creationId xmlns:p14="http://schemas.microsoft.com/office/powerpoint/2010/main" val="187654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3068960"/>
            <a:ext cx="9132997" cy="248367"/>
          </a:xfrm>
          <a:custGeom>
            <a:avLst/>
            <a:gdLst>
              <a:gd name="connsiteX0" fmla="*/ 0 w 9132997"/>
              <a:gd name="connsiteY0" fmla="*/ 209731 h 248367"/>
              <a:gd name="connsiteX1" fmla="*/ 528034 w 9132997"/>
              <a:gd name="connsiteY1" fmla="*/ 222610 h 248367"/>
              <a:gd name="connsiteX2" fmla="*/ 682580 w 9132997"/>
              <a:gd name="connsiteY2" fmla="*/ 248367 h 248367"/>
              <a:gd name="connsiteX3" fmla="*/ 1068946 w 9132997"/>
              <a:gd name="connsiteY3" fmla="*/ 235488 h 248367"/>
              <a:gd name="connsiteX4" fmla="*/ 1700011 w 9132997"/>
              <a:gd name="connsiteY4" fmla="*/ 222610 h 248367"/>
              <a:gd name="connsiteX5" fmla="*/ 2176529 w 9132997"/>
              <a:gd name="connsiteY5" fmla="*/ 209731 h 248367"/>
              <a:gd name="connsiteX6" fmla="*/ 2395470 w 9132997"/>
              <a:gd name="connsiteY6" fmla="*/ 196852 h 248367"/>
              <a:gd name="connsiteX7" fmla="*/ 2498501 w 9132997"/>
              <a:gd name="connsiteY7" fmla="*/ 183973 h 248367"/>
              <a:gd name="connsiteX8" fmla="*/ 2678806 w 9132997"/>
              <a:gd name="connsiteY8" fmla="*/ 171094 h 248367"/>
              <a:gd name="connsiteX9" fmla="*/ 3206839 w 9132997"/>
              <a:gd name="connsiteY9" fmla="*/ 183973 h 248367"/>
              <a:gd name="connsiteX10" fmla="*/ 3245476 w 9132997"/>
              <a:gd name="connsiteY10" fmla="*/ 196852 h 248367"/>
              <a:gd name="connsiteX11" fmla="*/ 3335628 w 9132997"/>
              <a:gd name="connsiteY11" fmla="*/ 209731 h 248367"/>
              <a:gd name="connsiteX12" fmla="*/ 3400022 w 9132997"/>
              <a:gd name="connsiteY12" fmla="*/ 222610 h 248367"/>
              <a:gd name="connsiteX13" fmla="*/ 3953814 w 9132997"/>
              <a:gd name="connsiteY13" fmla="*/ 209731 h 248367"/>
              <a:gd name="connsiteX14" fmla="*/ 4082603 w 9132997"/>
              <a:gd name="connsiteY14" fmla="*/ 196852 h 248367"/>
              <a:gd name="connsiteX15" fmla="*/ 4275786 w 9132997"/>
              <a:gd name="connsiteY15" fmla="*/ 183973 h 248367"/>
              <a:gd name="connsiteX16" fmla="*/ 4430332 w 9132997"/>
              <a:gd name="connsiteY16" fmla="*/ 158215 h 248367"/>
              <a:gd name="connsiteX17" fmla="*/ 4507606 w 9132997"/>
              <a:gd name="connsiteY17" fmla="*/ 145336 h 248367"/>
              <a:gd name="connsiteX18" fmla="*/ 5306096 w 9132997"/>
              <a:gd name="connsiteY18" fmla="*/ 158215 h 248367"/>
              <a:gd name="connsiteX19" fmla="*/ 6027313 w 9132997"/>
              <a:gd name="connsiteY19" fmla="*/ 145336 h 248367"/>
              <a:gd name="connsiteX20" fmla="*/ 6181859 w 9132997"/>
              <a:gd name="connsiteY20" fmla="*/ 119579 h 248367"/>
              <a:gd name="connsiteX21" fmla="*/ 6310648 w 9132997"/>
              <a:gd name="connsiteY21" fmla="*/ 80942 h 248367"/>
              <a:gd name="connsiteX22" fmla="*/ 6774287 w 9132997"/>
              <a:gd name="connsiteY22" fmla="*/ 93821 h 248367"/>
              <a:gd name="connsiteX23" fmla="*/ 6825803 w 9132997"/>
              <a:gd name="connsiteY23" fmla="*/ 106700 h 248367"/>
              <a:gd name="connsiteX24" fmla="*/ 7508383 w 9132997"/>
              <a:gd name="connsiteY24" fmla="*/ 93821 h 248367"/>
              <a:gd name="connsiteX25" fmla="*/ 7637172 w 9132997"/>
              <a:gd name="connsiteY25" fmla="*/ 68063 h 248367"/>
              <a:gd name="connsiteX26" fmla="*/ 7688687 w 9132997"/>
              <a:gd name="connsiteY26" fmla="*/ 55184 h 248367"/>
              <a:gd name="connsiteX27" fmla="*/ 7753082 w 9132997"/>
              <a:gd name="connsiteY27" fmla="*/ 42305 h 248367"/>
              <a:gd name="connsiteX28" fmla="*/ 7791718 w 9132997"/>
              <a:gd name="connsiteY28" fmla="*/ 29426 h 248367"/>
              <a:gd name="connsiteX29" fmla="*/ 7856113 w 9132997"/>
              <a:gd name="connsiteY29" fmla="*/ 16548 h 248367"/>
              <a:gd name="connsiteX30" fmla="*/ 8332631 w 9132997"/>
              <a:gd name="connsiteY30" fmla="*/ 42305 h 248367"/>
              <a:gd name="connsiteX31" fmla="*/ 8371267 w 9132997"/>
              <a:gd name="connsiteY31" fmla="*/ 55184 h 248367"/>
              <a:gd name="connsiteX32" fmla="*/ 8757634 w 9132997"/>
              <a:gd name="connsiteY32" fmla="*/ 42305 h 248367"/>
              <a:gd name="connsiteX33" fmla="*/ 8809149 w 9132997"/>
              <a:gd name="connsiteY33" fmla="*/ 29426 h 248367"/>
              <a:gd name="connsiteX34" fmla="*/ 8937938 w 9132997"/>
              <a:gd name="connsiteY34" fmla="*/ 16548 h 248367"/>
              <a:gd name="connsiteX35" fmla="*/ 9131121 w 9132997"/>
              <a:gd name="connsiteY35" fmla="*/ 16548 h 248367"/>
              <a:gd name="connsiteX36" fmla="*/ 9131121 w 9132997"/>
              <a:gd name="connsiteY36" fmla="*/ 29426 h 2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32997" h="248367">
                <a:moveTo>
                  <a:pt x="0" y="209731"/>
                </a:moveTo>
                <a:lnTo>
                  <a:pt x="528034" y="222610"/>
                </a:lnTo>
                <a:cubicBezTo>
                  <a:pt x="626070" y="226531"/>
                  <a:pt x="618018" y="226846"/>
                  <a:pt x="682580" y="248367"/>
                </a:cubicBezTo>
                <a:lnTo>
                  <a:pt x="1068946" y="235488"/>
                </a:lnTo>
                <a:lnTo>
                  <a:pt x="1700011" y="222610"/>
                </a:lnTo>
                <a:lnTo>
                  <a:pt x="2176529" y="209731"/>
                </a:lnTo>
                <a:cubicBezTo>
                  <a:pt x="2249509" y="205438"/>
                  <a:pt x="2322596" y="202682"/>
                  <a:pt x="2395470" y="196852"/>
                </a:cubicBezTo>
                <a:cubicBezTo>
                  <a:pt x="2429971" y="194092"/>
                  <a:pt x="2464032" y="187107"/>
                  <a:pt x="2498501" y="183973"/>
                </a:cubicBezTo>
                <a:cubicBezTo>
                  <a:pt x="2558508" y="178518"/>
                  <a:pt x="2618704" y="175387"/>
                  <a:pt x="2678806" y="171094"/>
                </a:cubicBezTo>
                <a:cubicBezTo>
                  <a:pt x="2854817" y="175387"/>
                  <a:pt x="3030957" y="175978"/>
                  <a:pt x="3206839" y="183973"/>
                </a:cubicBezTo>
                <a:cubicBezTo>
                  <a:pt x="3220401" y="184589"/>
                  <a:pt x="3232164" y="194190"/>
                  <a:pt x="3245476" y="196852"/>
                </a:cubicBezTo>
                <a:cubicBezTo>
                  <a:pt x="3275242" y="202805"/>
                  <a:pt x="3305685" y="204740"/>
                  <a:pt x="3335628" y="209731"/>
                </a:cubicBezTo>
                <a:cubicBezTo>
                  <a:pt x="3357220" y="213330"/>
                  <a:pt x="3378557" y="218317"/>
                  <a:pt x="3400022" y="222610"/>
                </a:cubicBezTo>
                <a:lnTo>
                  <a:pt x="3953814" y="209731"/>
                </a:lnTo>
                <a:cubicBezTo>
                  <a:pt x="3996927" y="208104"/>
                  <a:pt x="4039597" y="200293"/>
                  <a:pt x="4082603" y="196852"/>
                </a:cubicBezTo>
                <a:cubicBezTo>
                  <a:pt x="4146935" y="191705"/>
                  <a:pt x="4211392" y="188266"/>
                  <a:pt x="4275786" y="183973"/>
                </a:cubicBezTo>
                <a:cubicBezTo>
                  <a:pt x="4356322" y="157127"/>
                  <a:pt x="4286552" y="177386"/>
                  <a:pt x="4430332" y="158215"/>
                </a:cubicBezTo>
                <a:cubicBezTo>
                  <a:pt x="4456216" y="154764"/>
                  <a:pt x="4481848" y="149629"/>
                  <a:pt x="4507606" y="145336"/>
                </a:cubicBezTo>
                <a:lnTo>
                  <a:pt x="5306096" y="158215"/>
                </a:lnTo>
                <a:cubicBezTo>
                  <a:pt x="5546540" y="158215"/>
                  <a:pt x="5787103" y="155933"/>
                  <a:pt x="6027313" y="145336"/>
                </a:cubicBezTo>
                <a:cubicBezTo>
                  <a:pt x="6079488" y="143034"/>
                  <a:pt x="6181859" y="119579"/>
                  <a:pt x="6181859" y="119579"/>
                </a:cubicBezTo>
                <a:cubicBezTo>
                  <a:pt x="6275924" y="88224"/>
                  <a:pt x="6232792" y="100406"/>
                  <a:pt x="6310648" y="80942"/>
                </a:cubicBezTo>
                <a:cubicBezTo>
                  <a:pt x="6465194" y="85235"/>
                  <a:pt x="6619874" y="86100"/>
                  <a:pt x="6774287" y="93821"/>
                </a:cubicBezTo>
                <a:cubicBezTo>
                  <a:pt x="6791965" y="94705"/>
                  <a:pt x="6808103" y="106700"/>
                  <a:pt x="6825803" y="106700"/>
                </a:cubicBezTo>
                <a:cubicBezTo>
                  <a:pt x="7053370" y="106700"/>
                  <a:pt x="7280856" y="98114"/>
                  <a:pt x="7508383" y="93821"/>
                </a:cubicBezTo>
                <a:cubicBezTo>
                  <a:pt x="7551313" y="85235"/>
                  <a:pt x="7594699" y="78681"/>
                  <a:pt x="7637172" y="68063"/>
                </a:cubicBezTo>
                <a:cubicBezTo>
                  <a:pt x="7654344" y="63770"/>
                  <a:pt x="7671408" y="59024"/>
                  <a:pt x="7688687" y="55184"/>
                </a:cubicBezTo>
                <a:cubicBezTo>
                  <a:pt x="7710056" y="50435"/>
                  <a:pt x="7731846" y="47614"/>
                  <a:pt x="7753082" y="42305"/>
                </a:cubicBezTo>
                <a:cubicBezTo>
                  <a:pt x="7766252" y="39012"/>
                  <a:pt x="7778548" y="32718"/>
                  <a:pt x="7791718" y="29426"/>
                </a:cubicBezTo>
                <a:cubicBezTo>
                  <a:pt x="7812954" y="24117"/>
                  <a:pt x="7834648" y="20841"/>
                  <a:pt x="7856113" y="16548"/>
                </a:cubicBezTo>
                <a:cubicBezTo>
                  <a:pt x="8004276" y="21178"/>
                  <a:pt x="8178989" y="3894"/>
                  <a:pt x="8332631" y="42305"/>
                </a:cubicBezTo>
                <a:cubicBezTo>
                  <a:pt x="8345801" y="45598"/>
                  <a:pt x="8358388" y="50891"/>
                  <a:pt x="8371267" y="55184"/>
                </a:cubicBezTo>
                <a:cubicBezTo>
                  <a:pt x="8500056" y="50891"/>
                  <a:pt x="8628996" y="49872"/>
                  <a:pt x="8757634" y="42305"/>
                </a:cubicBezTo>
                <a:cubicBezTo>
                  <a:pt x="8775304" y="41266"/>
                  <a:pt x="8791627" y="31929"/>
                  <a:pt x="8809149" y="29426"/>
                </a:cubicBezTo>
                <a:cubicBezTo>
                  <a:pt x="8851859" y="23325"/>
                  <a:pt x="8895008" y="20841"/>
                  <a:pt x="8937938" y="16548"/>
                </a:cubicBezTo>
                <a:cubicBezTo>
                  <a:pt x="9022937" y="-4702"/>
                  <a:pt x="9005359" y="-6317"/>
                  <a:pt x="9131121" y="16548"/>
                </a:cubicBezTo>
                <a:cubicBezTo>
                  <a:pt x="9135344" y="17316"/>
                  <a:pt x="9131121" y="25133"/>
                  <a:pt x="9131121" y="29426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63566" y="3763754"/>
            <a:ext cx="2896266" cy="8893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Heart </a:t>
            </a:r>
            <a:br>
              <a:rPr lang="en-GB" sz="2800" b="1" dirty="0" smtClean="0">
                <a:solidFill>
                  <a:schemeClr val="bg1"/>
                </a:solidFill>
              </a:rPr>
            </a:br>
            <a:r>
              <a:rPr lang="en-GB" sz="2800" b="1" dirty="0" smtClean="0">
                <a:solidFill>
                  <a:schemeClr val="bg1"/>
                </a:solidFill>
              </a:rPr>
              <a:t>Soil of Insecurity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3567" y="5589240"/>
            <a:ext cx="8872930" cy="10801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3000" dirty="0" smtClean="0">
                <a:solidFill>
                  <a:schemeClr val="bg1"/>
                </a:solidFill>
              </a:rPr>
              <a:t>Resulting from lack of: love, acceptance, affirmation, appreciation, affection, encouragement – identity</a:t>
            </a:r>
            <a:endParaRPr lang="en-GB" sz="3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0152" y="3471463"/>
            <a:ext cx="2896266" cy="44469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Heart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67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2879" y="3679689"/>
            <a:ext cx="9132997" cy="248367"/>
          </a:xfrm>
          <a:custGeom>
            <a:avLst/>
            <a:gdLst>
              <a:gd name="connsiteX0" fmla="*/ 0 w 9132997"/>
              <a:gd name="connsiteY0" fmla="*/ 209731 h 248367"/>
              <a:gd name="connsiteX1" fmla="*/ 528034 w 9132997"/>
              <a:gd name="connsiteY1" fmla="*/ 222610 h 248367"/>
              <a:gd name="connsiteX2" fmla="*/ 682580 w 9132997"/>
              <a:gd name="connsiteY2" fmla="*/ 248367 h 248367"/>
              <a:gd name="connsiteX3" fmla="*/ 1068946 w 9132997"/>
              <a:gd name="connsiteY3" fmla="*/ 235488 h 248367"/>
              <a:gd name="connsiteX4" fmla="*/ 1700011 w 9132997"/>
              <a:gd name="connsiteY4" fmla="*/ 222610 h 248367"/>
              <a:gd name="connsiteX5" fmla="*/ 2176529 w 9132997"/>
              <a:gd name="connsiteY5" fmla="*/ 209731 h 248367"/>
              <a:gd name="connsiteX6" fmla="*/ 2395470 w 9132997"/>
              <a:gd name="connsiteY6" fmla="*/ 196852 h 248367"/>
              <a:gd name="connsiteX7" fmla="*/ 2498501 w 9132997"/>
              <a:gd name="connsiteY7" fmla="*/ 183973 h 248367"/>
              <a:gd name="connsiteX8" fmla="*/ 2678806 w 9132997"/>
              <a:gd name="connsiteY8" fmla="*/ 171094 h 248367"/>
              <a:gd name="connsiteX9" fmla="*/ 3206839 w 9132997"/>
              <a:gd name="connsiteY9" fmla="*/ 183973 h 248367"/>
              <a:gd name="connsiteX10" fmla="*/ 3245476 w 9132997"/>
              <a:gd name="connsiteY10" fmla="*/ 196852 h 248367"/>
              <a:gd name="connsiteX11" fmla="*/ 3335628 w 9132997"/>
              <a:gd name="connsiteY11" fmla="*/ 209731 h 248367"/>
              <a:gd name="connsiteX12" fmla="*/ 3400022 w 9132997"/>
              <a:gd name="connsiteY12" fmla="*/ 222610 h 248367"/>
              <a:gd name="connsiteX13" fmla="*/ 3953814 w 9132997"/>
              <a:gd name="connsiteY13" fmla="*/ 209731 h 248367"/>
              <a:gd name="connsiteX14" fmla="*/ 4082603 w 9132997"/>
              <a:gd name="connsiteY14" fmla="*/ 196852 h 248367"/>
              <a:gd name="connsiteX15" fmla="*/ 4275786 w 9132997"/>
              <a:gd name="connsiteY15" fmla="*/ 183973 h 248367"/>
              <a:gd name="connsiteX16" fmla="*/ 4430332 w 9132997"/>
              <a:gd name="connsiteY16" fmla="*/ 158215 h 248367"/>
              <a:gd name="connsiteX17" fmla="*/ 4507606 w 9132997"/>
              <a:gd name="connsiteY17" fmla="*/ 145336 h 248367"/>
              <a:gd name="connsiteX18" fmla="*/ 5306096 w 9132997"/>
              <a:gd name="connsiteY18" fmla="*/ 158215 h 248367"/>
              <a:gd name="connsiteX19" fmla="*/ 6027313 w 9132997"/>
              <a:gd name="connsiteY19" fmla="*/ 145336 h 248367"/>
              <a:gd name="connsiteX20" fmla="*/ 6181859 w 9132997"/>
              <a:gd name="connsiteY20" fmla="*/ 119579 h 248367"/>
              <a:gd name="connsiteX21" fmla="*/ 6310648 w 9132997"/>
              <a:gd name="connsiteY21" fmla="*/ 80942 h 248367"/>
              <a:gd name="connsiteX22" fmla="*/ 6774287 w 9132997"/>
              <a:gd name="connsiteY22" fmla="*/ 93821 h 248367"/>
              <a:gd name="connsiteX23" fmla="*/ 6825803 w 9132997"/>
              <a:gd name="connsiteY23" fmla="*/ 106700 h 248367"/>
              <a:gd name="connsiteX24" fmla="*/ 7508383 w 9132997"/>
              <a:gd name="connsiteY24" fmla="*/ 93821 h 248367"/>
              <a:gd name="connsiteX25" fmla="*/ 7637172 w 9132997"/>
              <a:gd name="connsiteY25" fmla="*/ 68063 h 248367"/>
              <a:gd name="connsiteX26" fmla="*/ 7688687 w 9132997"/>
              <a:gd name="connsiteY26" fmla="*/ 55184 h 248367"/>
              <a:gd name="connsiteX27" fmla="*/ 7753082 w 9132997"/>
              <a:gd name="connsiteY27" fmla="*/ 42305 h 248367"/>
              <a:gd name="connsiteX28" fmla="*/ 7791718 w 9132997"/>
              <a:gd name="connsiteY28" fmla="*/ 29426 h 248367"/>
              <a:gd name="connsiteX29" fmla="*/ 7856113 w 9132997"/>
              <a:gd name="connsiteY29" fmla="*/ 16548 h 248367"/>
              <a:gd name="connsiteX30" fmla="*/ 8332631 w 9132997"/>
              <a:gd name="connsiteY30" fmla="*/ 42305 h 248367"/>
              <a:gd name="connsiteX31" fmla="*/ 8371267 w 9132997"/>
              <a:gd name="connsiteY31" fmla="*/ 55184 h 248367"/>
              <a:gd name="connsiteX32" fmla="*/ 8757634 w 9132997"/>
              <a:gd name="connsiteY32" fmla="*/ 42305 h 248367"/>
              <a:gd name="connsiteX33" fmla="*/ 8809149 w 9132997"/>
              <a:gd name="connsiteY33" fmla="*/ 29426 h 248367"/>
              <a:gd name="connsiteX34" fmla="*/ 8937938 w 9132997"/>
              <a:gd name="connsiteY34" fmla="*/ 16548 h 248367"/>
              <a:gd name="connsiteX35" fmla="*/ 9131121 w 9132997"/>
              <a:gd name="connsiteY35" fmla="*/ 16548 h 248367"/>
              <a:gd name="connsiteX36" fmla="*/ 9131121 w 9132997"/>
              <a:gd name="connsiteY36" fmla="*/ 29426 h 24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32997" h="248367">
                <a:moveTo>
                  <a:pt x="0" y="209731"/>
                </a:moveTo>
                <a:lnTo>
                  <a:pt x="528034" y="222610"/>
                </a:lnTo>
                <a:cubicBezTo>
                  <a:pt x="626070" y="226531"/>
                  <a:pt x="618018" y="226846"/>
                  <a:pt x="682580" y="248367"/>
                </a:cubicBezTo>
                <a:lnTo>
                  <a:pt x="1068946" y="235488"/>
                </a:lnTo>
                <a:lnTo>
                  <a:pt x="1700011" y="222610"/>
                </a:lnTo>
                <a:lnTo>
                  <a:pt x="2176529" y="209731"/>
                </a:lnTo>
                <a:cubicBezTo>
                  <a:pt x="2249509" y="205438"/>
                  <a:pt x="2322596" y="202682"/>
                  <a:pt x="2395470" y="196852"/>
                </a:cubicBezTo>
                <a:cubicBezTo>
                  <a:pt x="2429971" y="194092"/>
                  <a:pt x="2464032" y="187107"/>
                  <a:pt x="2498501" y="183973"/>
                </a:cubicBezTo>
                <a:cubicBezTo>
                  <a:pt x="2558508" y="178518"/>
                  <a:pt x="2618704" y="175387"/>
                  <a:pt x="2678806" y="171094"/>
                </a:cubicBezTo>
                <a:cubicBezTo>
                  <a:pt x="2854817" y="175387"/>
                  <a:pt x="3030957" y="175978"/>
                  <a:pt x="3206839" y="183973"/>
                </a:cubicBezTo>
                <a:cubicBezTo>
                  <a:pt x="3220401" y="184589"/>
                  <a:pt x="3232164" y="194190"/>
                  <a:pt x="3245476" y="196852"/>
                </a:cubicBezTo>
                <a:cubicBezTo>
                  <a:pt x="3275242" y="202805"/>
                  <a:pt x="3305685" y="204740"/>
                  <a:pt x="3335628" y="209731"/>
                </a:cubicBezTo>
                <a:cubicBezTo>
                  <a:pt x="3357220" y="213330"/>
                  <a:pt x="3378557" y="218317"/>
                  <a:pt x="3400022" y="222610"/>
                </a:cubicBezTo>
                <a:lnTo>
                  <a:pt x="3953814" y="209731"/>
                </a:lnTo>
                <a:cubicBezTo>
                  <a:pt x="3996927" y="208104"/>
                  <a:pt x="4039597" y="200293"/>
                  <a:pt x="4082603" y="196852"/>
                </a:cubicBezTo>
                <a:cubicBezTo>
                  <a:pt x="4146935" y="191705"/>
                  <a:pt x="4211392" y="188266"/>
                  <a:pt x="4275786" y="183973"/>
                </a:cubicBezTo>
                <a:cubicBezTo>
                  <a:pt x="4356322" y="157127"/>
                  <a:pt x="4286552" y="177386"/>
                  <a:pt x="4430332" y="158215"/>
                </a:cubicBezTo>
                <a:cubicBezTo>
                  <a:pt x="4456216" y="154764"/>
                  <a:pt x="4481848" y="149629"/>
                  <a:pt x="4507606" y="145336"/>
                </a:cubicBezTo>
                <a:lnTo>
                  <a:pt x="5306096" y="158215"/>
                </a:lnTo>
                <a:cubicBezTo>
                  <a:pt x="5546540" y="158215"/>
                  <a:pt x="5787103" y="155933"/>
                  <a:pt x="6027313" y="145336"/>
                </a:cubicBezTo>
                <a:cubicBezTo>
                  <a:pt x="6079488" y="143034"/>
                  <a:pt x="6181859" y="119579"/>
                  <a:pt x="6181859" y="119579"/>
                </a:cubicBezTo>
                <a:cubicBezTo>
                  <a:pt x="6275924" y="88224"/>
                  <a:pt x="6232792" y="100406"/>
                  <a:pt x="6310648" y="80942"/>
                </a:cubicBezTo>
                <a:cubicBezTo>
                  <a:pt x="6465194" y="85235"/>
                  <a:pt x="6619874" y="86100"/>
                  <a:pt x="6774287" y="93821"/>
                </a:cubicBezTo>
                <a:cubicBezTo>
                  <a:pt x="6791965" y="94705"/>
                  <a:pt x="6808103" y="106700"/>
                  <a:pt x="6825803" y="106700"/>
                </a:cubicBezTo>
                <a:cubicBezTo>
                  <a:pt x="7053370" y="106700"/>
                  <a:pt x="7280856" y="98114"/>
                  <a:pt x="7508383" y="93821"/>
                </a:cubicBezTo>
                <a:cubicBezTo>
                  <a:pt x="7551313" y="85235"/>
                  <a:pt x="7594699" y="78681"/>
                  <a:pt x="7637172" y="68063"/>
                </a:cubicBezTo>
                <a:cubicBezTo>
                  <a:pt x="7654344" y="63770"/>
                  <a:pt x="7671408" y="59024"/>
                  <a:pt x="7688687" y="55184"/>
                </a:cubicBezTo>
                <a:cubicBezTo>
                  <a:pt x="7710056" y="50435"/>
                  <a:pt x="7731846" y="47614"/>
                  <a:pt x="7753082" y="42305"/>
                </a:cubicBezTo>
                <a:cubicBezTo>
                  <a:pt x="7766252" y="39012"/>
                  <a:pt x="7778548" y="32718"/>
                  <a:pt x="7791718" y="29426"/>
                </a:cubicBezTo>
                <a:cubicBezTo>
                  <a:pt x="7812954" y="24117"/>
                  <a:pt x="7834648" y="20841"/>
                  <a:pt x="7856113" y="16548"/>
                </a:cubicBezTo>
                <a:cubicBezTo>
                  <a:pt x="8004276" y="21178"/>
                  <a:pt x="8178989" y="3894"/>
                  <a:pt x="8332631" y="42305"/>
                </a:cubicBezTo>
                <a:cubicBezTo>
                  <a:pt x="8345801" y="45598"/>
                  <a:pt x="8358388" y="50891"/>
                  <a:pt x="8371267" y="55184"/>
                </a:cubicBezTo>
                <a:cubicBezTo>
                  <a:pt x="8500056" y="50891"/>
                  <a:pt x="8628996" y="49872"/>
                  <a:pt x="8757634" y="42305"/>
                </a:cubicBezTo>
                <a:cubicBezTo>
                  <a:pt x="8775304" y="41266"/>
                  <a:pt x="8791627" y="31929"/>
                  <a:pt x="8809149" y="29426"/>
                </a:cubicBezTo>
                <a:cubicBezTo>
                  <a:pt x="8851859" y="23325"/>
                  <a:pt x="8895008" y="20841"/>
                  <a:pt x="8937938" y="16548"/>
                </a:cubicBezTo>
                <a:cubicBezTo>
                  <a:pt x="9022937" y="-4702"/>
                  <a:pt x="9005359" y="-6317"/>
                  <a:pt x="9131121" y="16548"/>
                </a:cubicBezTo>
                <a:cubicBezTo>
                  <a:pt x="9135344" y="17316"/>
                  <a:pt x="9131121" y="25133"/>
                  <a:pt x="9131121" y="29426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9512" y="4146481"/>
            <a:ext cx="2592288" cy="830997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Heart 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r>
              <a:rPr lang="en-GB" sz="2400" b="1" dirty="0" smtClean="0">
                <a:solidFill>
                  <a:schemeClr val="bg1"/>
                </a:solidFill>
              </a:rPr>
              <a:t>Soil of Insecurity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5661248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Resulting from: what others said or didn’t say; what others did or didn’t do - sin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283968" y="3928056"/>
            <a:ext cx="792088" cy="5090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urved Right Arrow 6"/>
          <p:cNvSpPr/>
          <p:nvPr/>
        </p:nvSpPr>
        <p:spPr>
          <a:xfrm>
            <a:off x="3419872" y="1988840"/>
            <a:ext cx="864096" cy="1939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98072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Seed of offence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5053" y="3832849"/>
            <a:ext cx="1800201" cy="4464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Emotions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25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animBg="1"/>
      <p:bldP spid="7" grpId="0" animBg="1"/>
      <p:bldP spid="10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106194</TotalTime>
  <Words>1086</Words>
  <Application>Microsoft Office PowerPoint</Application>
  <PresentationFormat>On-screen Show (4:3)</PresentationFormat>
  <Paragraphs>387</Paragraphs>
  <Slides>33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Flow</vt:lpstr>
      <vt:lpstr>1_Default Design</vt:lpstr>
      <vt:lpstr>Transformation 7</vt:lpstr>
      <vt:lpstr>Transformation 7</vt:lpstr>
      <vt:lpstr>Transformation 7</vt:lpstr>
      <vt:lpstr>Transformation 7</vt:lpstr>
      <vt:lpstr>Transformation 7</vt:lpstr>
      <vt:lpstr>Transformation 7</vt:lpstr>
      <vt:lpstr>Transformation 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Transformation 7</vt:lpstr>
      <vt:lpstr>Transformation 7</vt:lpstr>
      <vt:lpstr>Transformation 7</vt:lpstr>
      <vt:lpstr>Transformation 7</vt:lpstr>
      <vt:lpstr>Transformation 7</vt:lpstr>
      <vt:lpstr>Transformation 7</vt:lpstr>
      <vt:lpstr>Transformation 7</vt:lpstr>
      <vt:lpstr>Transformation 7</vt:lpstr>
      <vt:lpstr>Transformation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Parsons</dc:creator>
  <cp:lastModifiedBy>Mike Parsons</cp:lastModifiedBy>
  <cp:revision>344</cp:revision>
  <dcterms:created xsi:type="dcterms:W3CDTF">2012-02-16T11:07:42Z</dcterms:created>
  <dcterms:modified xsi:type="dcterms:W3CDTF">2013-09-01T07:00:41Z</dcterms:modified>
</cp:coreProperties>
</file>