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74"/>
  </p:notesMasterIdLst>
  <p:sldIdLst>
    <p:sldId id="366" r:id="rId4"/>
    <p:sldId id="320" r:id="rId5"/>
    <p:sldId id="302" r:id="rId6"/>
    <p:sldId id="301" r:id="rId7"/>
    <p:sldId id="370" r:id="rId8"/>
    <p:sldId id="371" r:id="rId9"/>
    <p:sldId id="374" r:id="rId10"/>
    <p:sldId id="375" r:id="rId11"/>
    <p:sldId id="376" r:id="rId12"/>
    <p:sldId id="316" r:id="rId13"/>
    <p:sldId id="297" r:id="rId14"/>
    <p:sldId id="377" r:id="rId15"/>
    <p:sldId id="298" r:id="rId16"/>
    <p:sldId id="303" r:id="rId17"/>
    <p:sldId id="307" r:id="rId18"/>
    <p:sldId id="321" r:id="rId19"/>
    <p:sldId id="322" r:id="rId20"/>
    <p:sldId id="323" r:id="rId21"/>
    <p:sldId id="324" r:id="rId22"/>
    <p:sldId id="332" r:id="rId23"/>
    <p:sldId id="333" r:id="rId24"/>
    <p:sldId id="334" r:id="rId25"/>
    <p:sldId id="382" r:id="rId26"/>
    <p:sldId id="304" r:id="rId27"/>
    <p:sldId id="305" r:id="rId28"/>
    <p:sldId id="380" r:id="rId29"/>
    <p:sldId id="378" r:id="rId30"/>
    <p:sldId id="367" r:id="rId31"/>
    <p:sldId id="381" r:id="rId32"/>
    <p:sldId id="369" r:id="rId33"/>
    <p:sldId id="312" r:id="rId34"/>
    <p:sldId id="299" r:id="rId35"/>
    <p:sldId id="300" r:id="rId36"/>
    <p:sldId id="360" r:id="rId37"/>
    <p:sldId id="368" r:id="rId38"/>
    <p:sldId id="345" r:id="rId39"/>
    <p:sldId id="348" r:id="rId40"/>
    <p:sldId id="295"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396" r:id="rId55"/>
    <p:sldId id="397" r:id="rId56"/>
    <p:sldId id="398" r:id="rId57"/>
    <p:sldId id="399"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29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1" autoAdjust="0"/>
    <p:restoredTop sz="94660"/>
  </p:normalViewPr>
  <p:slideViewPr>
    <p:cSldViewPr>
      <p:cViewPr varScale="1">
        <p:scale>
          <a:sx n="74" d="100"/>
          <a:sy n="74" d="100"/>
        </p:scale>
        <p:origin x="-124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0B8D99-27C8-4019-9521-CCCA8C4852D2}" type="datetimeFigureOut">
              <a:rPr lang="en-GB" smtClean="0"/>
              <a:t>25/08/2013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8284F4-1915-402E-AF08-05F104AB9853}" type="slidenum">
              <a:rPr lang="en-GB" smtClean="0"/>
              <a:t>‹#›</a:t>
            </a:fld>
            <a:endParaRPr lang="en-GB"/>
          </a:p>
        </p:txBody>
      </p:sp>
    </p:spTree>
    <p:extLst>
      <p:ext uri="{BB962C8B-B14F-4D97-AF65-F5344CB8AC3E}">
        <p14:creationId xmlns:p14="http://schemas.microsoft.com/office/powerpoint/2010/main" val="320448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AB8DF3-D4BD-4BCF-A24F-67A2045BA124}" type="slidenum">
              <a:rPr lang="en-GB">
                <a:solidFill>
                  <a:prstClr val="black"/>
                </a:solidFill>
              </a:rPr>
              <a:pPr/>
              <a:t>1</a:t>
            </a:fld>
            <a:endParaRPr lang="en-GB" dirty="0">
              <a:solidFill>
                <a:prstClr val="black"/>
              </a:solidFill>
            </a:endParaRPr>
          </a:p>
        </p:txBody>
      </p:sp>
      <p:sp>
        <p:nvSpPr>
          <p:cNvPr id="1122306" name="Rectangle 2"/>
          <p:cNvSpPr>
            <a:spLocks noGrp="1" noRot="1" noChangeAspect="1" noChangeArrowheads="1" noTextEdit="1"/>
          </p:cNvSpPr>
          <p:nvPr>
            <p:ph type="sldImg"/>
          </p:nvPr>
        </p:nvSpPr>
        <p:spPr>
          <a:xfrm>
            <a:off x="925718" y="685838"/>
            <a:ext cx="5004963" cy="3429182"/>
          </a:xfrm>
          <a:ln/>
        </p:spPr>
      </p:sp>
      <p:sp>
        <p:nvSpPr>
          <p:cNvPr id="11223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6216A8-8DE4-40B2-B251-E06D53E5B6DD}" type="slidenum">
              <a:rPr lang="en-GB"/>
              <a:pPr/>
              <a:t>10</a:t>
            </a:fld>
            <a:endParaRPr lang="en-GB"/>
          </a:p>
        </p:txBody>
      </p:sp>
      <p:sp>
        <p:nvSpPr>
          <p:cNvPr id="920578" name="Rectangle 2"/>
          <p:cNvSpPr>
            <a:spLocks noGrp="1" noRot="1" noChangeAspect="1" noChangeArrowheads="1" noTextEdit="1"/>
          </p:cNvSpPr>
          <p:nvPr>
            <p:ph type="sldImg"/>
          </p:nvPr>
        </p:nvSpPr>
        <p:spPr>
          <a:xfrm>
            <a:off x="1143000" y="685800"/>
            <a:ext cx="4572000" cy="3429000"/>
          </a:xfrm>
          <a:ln/>
        </p:spPr>
      </p:sp>
      <p:sp>
        <p:nvSpPr>
          <p:cNvPr id="92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5AB34-F797-4456-BE33-F4C12F98DAB3}" type="slidenum">
              <a:rPr lang="en-GB">
                <a:solidFill>
                  <a:prstClr val="black"/>
                </a:solidFill>
              </a:rPr>
              <a:pPr/>
              <a:t>11</a:t>
            </a:fld>
            <a:endParaRPr lang="en-GB">
              <a:solidFill>
                <a:prstClr val="black"/>
              </a:solidFill>
            </a:endParaRP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B58FC96-4CAF-42F0-993E-D50F2D119588}" type="slidenum">
              <a:rPr lang="en-GB" smtClean="0">
                <a:latin typeface="Arial" charset="0"/>
              </a:rPr>
              <a:pPr eaLnBrk="1" hangingPunct="1"/>
              <a:t>12</a:t>
            </a:fld>
            <a:endParaRPr lang="en-GB" smtClean="0">
              <a:latin typeface="Arial" charset="0"/>
            </a:endParaRPr>
          </a:p>
        </p:txBody>
      </p:sp>
      <p:sp>
        <p:nvSpPr>
          <p:cNvPr id="72707" name="Rectangle 2"/>
          <p:cNvSpPr>
            <a:spLocks noGrp="1" noRot="1" noChangeAspect="1" noChangeArrowheads="1" noTextEdit="1"/>
          </p:cNvSpPr>
          <p:nvPr>
            <p:ph type="sldImg"/>
          </p:nvPr>
        </p:nvSpPr>
        <p:spPr>
          <a:xfrm>
            <a:off x="925719" y="685838"/>
            <a:ext cx="5006564" cy="3429182"/>
          </a:xfrm>
          <a:ln/>
        </p:spPr>
      </p:sp>
      <p:sp>
        <p:nvSpPr>
          <p:cNvPr id="72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2199EB-9725-4FBD-80F9-3DE66A100157}" type="slidenum">
              <a:rPr lang="en-GB"/>
              <a:pPr/>
              <a:t>13</a:t>
            </a:fld>
            <a:endParaRPr lang="en-GB"/>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5243F1-5A8C-4833-8EF4-4E2EF90A4485}" type="slidenum">
              <a:rPr lang="en-GB"/>
              <a:pPr/>
              <a:t>14</a:t>
            </a:fld>
            <a:endParaRPr lang="en-GB"/>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89C40-4F74-4C3B-9E1D-4803D2458C09}" type="slidenum">
              <a:rPr lang="en-GB"/>
              <a:pPr/>
              <a:t>15</a:t>
            </a:fld>
            <a:endParaRPr lang="en-GB"/>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4F945C-9A68-41C6-94DD-8C94DB3DE316}" type="slidenum">
              <a:rPr lang="en-GB"/>
              <a:pPr/>
              <a:t>16</a:t>
            </a:fld>
            <a:endParaRPr lang="en-GB"/>
          </a:p>
        </p:txBody>
      </p:sp>
      <p:sp>
        <p:nvSpPr>
          <p:cNvPr id="1060866" name="Rectangle 2"/>
          <p:cNvSpPr>
            <a:spLocks noGrp="1" noRot="1" noChangeAspect="1" noChangeArrowheads="1" noTextEdit="1"/>
          </p:cNvSpPr>
          <p:nvPr>
            <p:ph type="sldImg"/>
          </p:nvPr>
        </p:nvSpPr>
        <p:spPr>
          <a:xfrm>
            <a:off x="1141413" y="685800"/>
            <a:ext cx="4573587" cy="3429000"/>
          </a:xfrm>
          <a:ln/>
        </p:spPr>
      </p:sp>
      <p:sp>
        <p:nvSpPr>
          <p:cNvPr id="106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4529C5-89FD-471C-A91F-E2B1A51466FE}" type="slidenum">
              <a:rPr lang="en-GB"/>
              <a:pPr/>
              <a:t>17</a:t>
            </a:fld>
            <a:endParaRPr lang="en-GB"/>
          </a:p>
        </p:txBody>
      </p:sp>
      <p:sp>
        <p:nvSpPr>
          <p:cNvPr id="1057794" name="Rectangle 2"/>
          <p:cNvSpPr>
            <a:spLocks noGrp="1" noRot="1" noChangeAspect="1" noChangeArrowheads="1" noTextEdit="1"/>
          </p:cNvSpPr>
          <p:nvPr>
            <p:ph type="sldImg"/>
          </p:nvPr>
        </p:nvSpPr>
        <p:spPr>
          <a:xfrm>
            <a:off x="1141413" y="685800"/>
            <a:ext cx="4573587" cy="3429000"/>
          </a:xfrm>
          <a:ln/>
        </p:spPr>
      </p:sp>
      <p:sp>
        <p:nvSpPr>
          <p:cNvPr id="105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52148-5631-4229-8985-3AB63F82A8BC}" type="slidenum">
              <a:rPr lang="en-GB"/>
              <a:pPr/>
              <a:t>18</a:t>
            </a:fld>
            <a:endParaRPr lang="en-GB"/>
          </a:p>
        </p:txBody>
      </p:sp>
      <p:sp>
        <p:nvSpPr>
          <p:cNvPr id="1053698" name="Rectangle 2"/>
          <p:cNvSpPr>
            <a:spLocks noGrp="1" noRot="1" noChangeAspect="1" noChangeArrowheads="1" noTextEdit="1"/>
          </p:cNvSpPr>
          <p:nvPr>
            <p:ph type="sldImg"/>
          </p:nvPr>
        </p:nvSpPr>
        <p:spPr>
          <a:xfrm>
            <a:off x="1141413" y="685800"/>
            <a:ext cx="4573587" cy="3429000"/>
          </a:xfrm>
          <a:ln/>
        </p:spPr>
      </p:sp>
      <p:sp>
        <p:nvSpPr>
          <p:cNvPr id="105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C88864-16D3-4E0E-B0D8-0DA3649BAB56}" type="slidenum">
              <a:rPr lang="en-GB"/>
              <a:pPr/>
              <a:t>19</a:t>
            </a:fld>
            <a:endParaRPr lang="en-GB"/>
          </a:p>
        </p:txBody>
      </p:sp>
      <p:sp>
        <p:nvSpPr>
          <p:cNvPr id="1055746" name="Rectangle 2"/>
          <p:cNvSpPr>
            <a:spLocks noGrp="1" noRot="1" noChangeAspect="1" noChangeArrowheads="1" noTextEdit="1"/>
          </p:cNvSpPr>
          <p:nvPr>
            <p:ph type="sldImg"/>
          </p:nvPr>
        </p:nvSpPr>
        <p:spPr>
          <a:xfrm>
            <a:off x="1141413" y="685800"/>
            <a:ext cx="4573587" cy="3429000"/>
          </a:xfrm>
          <a:ln/>
        </p:spPr>
      </p:sp>
      <p:sp>
        <p:nvSpPr>
          <p:cNvPr id="105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F49AD0-C994-4E1F-BBAD-68DD5C714FDA}" type="slidenum">
              <a:rPr lang="en-GB">
                <a:solidFill>
                  <a:prstClr val="black"/>
                </a:solidFill>
              </a:rPr>
              <a:pPr/>
              <a:t>2</a:t>
            </a:fld>
            <a:endParaRPr lang="en-GB" dirty="0">
              <a:solidFill>
                <a:prstClr val="black"/>
              </a:solidFill>
            </a:endParaRPr>
          </a:p>
        </p:txBody>
      </p:sp>
      <p:sp>
        <p:nvSpPr>
          <p:cNvPr id="894978" name="Rectangle 2"/>
          <p:cNvSpPr>
            <a:spLocks noGrp="1" noRot="1" noChangeAspect="1" noChangeArrowheads="1" noTextEdit="1"/>
          </p:cNvSpPr>
          <p:nvPr>
            <p:ph type="sldImg"/>
          </p:nvPr>
        </p:nvSpPr>
        <p:spPr>
          <a:xfrm>
            <a:off x="925719" y="685838"/>
            <a:ext cx="5006564" cy="3429182"/>
          </a:xfrm>
          <a:ln/>
        </p:spPr>
      </p:sp>
      <p:sp>
        <p:nvSpPr>
          <p:cNvPr id="894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40A54-4839-4C8A-871B-5D3C2A786985}" type="slidenum">
              <a:rPr lang="en-GB"/>
              <a:pPr/>
              <a:t>20</a:t>
            </a:fld>
            <a:endParaRPr lang="en-GB"/>
          </a:p>
        </p:txBody>
      </p:sp>
      <p:sp>
        <p:nvSpPr>
          <p:cNvPr id="1061890" name="Rectangle 2"/>
          <p:cNvSpPr>
            <a:spLocks noGrp="1" noRot="1" noChangeAspect="1" noChangeArrowheads="1" noTextEdit="1"/>
          </p:cNvSpPr>
          <p:nvPr>
            <p:ph type="sldImg"/>
          </p:nvPr>
        </p:nvSpPr>
        <p:spPr>
          <a:xfrm>
            <a:off x="1143000" y="685800"/>
            <a:ext cx="4572000" cy="3429000"/>
          </a:xfrm>
          <a:ln/>
        </p:spPr>
      </p:sp>
      <p:sp>
        <p:nvSpPr>
          <p:cNvPr id="106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1645FD-7032-4938-98AF-CBE7786FE5DB}" type="slidenum">
              <a:rPr lang="en-GB"/>
              <a:pPr/>
              <a:t>21</a:t>
            </a:fld>
            <a:endParaRPr lang="en-GB"/>
          </a:p>
        </p:txBody>
      </p:sp>
      <p:sp>
        <p:nvSpPr>
          <p:cNvPr id="1062914" name="Rectangle 2"/>
          <p:cNvSpPr>
            <a:spLocks noGrp="1" noRot="1" noChangeAspect="1" noChangeArrowheads="1" noTextEdit="1"/>
          </p:cNvSpPr>
          <p:nvPr>
            <p:ph type="sldImg"/>
          </p:nvPr>
        </p:nvSpPr>
        <p:spPr>
          <a:xfrm>
            <a:off x="925719" y="685838"/>
            <a:ext cx="5006564" cy="3429182"/>
          </a:xfrm>
          <a:ln/>
        </p:spPr>
      </p:sp>
      <p:sp>
        <p:nvSpPr>
          <p:cNvPr id="1062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77237B-87B9-4B48-B557-2CDB00442DB4}" type="slidenum">
              <a:rPr lang="en-GB"/>
              <a:pPr/>
              <a:t>22</a:t>
            </a:fld>
            <a:endParaRPr lang="en-GB"/>
          </a:p>
        </p:txBody>
      </p:sp>
      <p:sp>
        <p:nvSpPr>
          <p:cNvPr id="1064962" name="Rectangle 2"/>
          <p:cNvSpPr>
            <a:spLocks noGrp="1" noRot="1" noChangeAspect="1" noChangeArrowheads="1" noTextEdit="1"/>
          </p:cNvSpPr>
          <p:nvPr>
            <p:ph type="sldImg"/>
          </p:nvPr>
        </p:nvSpPr>
        <p:spPr>
          <a:xfrm>
            <a:off x="1143000" y="685800"/>
            <a:ext cx="4572000" cy="3429000"/>
          </a:xfrm>
          <a:ln/>
        </p:spPr>
      </p:sp>
      <p:sp>
        <p:nvSpPr>
          <p:cNvPr id="1064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EF91FAD-BDEA-49A3-A6E1-800C441C9D7F}" type="slidenum">
              <a:rPr lang="en-GB" smtClean="0">
                <a:latin typeface="Arial" charset="0"/>
              </a:rPr>
              <a:pPr eaLnBrk="1" hangingPunct="1"/>
              <a:t>26</a:t>
            </a:fld>
            <a:endParaRPr lang="en-GB" smtClean="0">
              <a:latin typeface="Arial" charset="0"/>
            </a:endParaRPr>
          </a:p>
        </p:txBody>
      </p:sp>
      <p:sp>
        <p:nvSpPr>
          <p:cNvPr id="75779" name="Rectangle 2"/>
          <p:cNvSpPr>
            <a:spLocks noGrp="1" noRot="1" noChangeAspect="1" noChangeArrowheads="1" noTextEdit="1"/>
          </p:cNvSpPr>
          <p:nvPr>
            <p:ph type="sldImg"/>
          </p:nvPr>
        </p:nvSpPr>
        <p:spPr>
          <a:xfrm>
            <a:off x="1143000" y="685800"/>
            <a:ext cx="4572000" cy="3429000"/>
          </a:xfrm>
          <a:ln/>
        </p:spPr>
      </p:sp>
      <p:sp>
        <p:nvSpPr>
          <p:cNvPr id="75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F49E645B-C08B-41D2-8874-77253708E76F}" type="slidenum">
              <a:rPr lang="en-GB" smtClean="0">
                <a:latin typeface="Arial" charset="0"/>
              </a:rPr>
              <a:pPr eaLnBrk="1" hangingPunct="1"/>
              <a:t>27</a:t>
            </a:fld>
            <a:endParaRPr lang="en-GB" smtClean="0">
              <a:latin typeface="Arial" charset="0"/>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1352F41-BB2F-434F-B30E-67A2EF2E7B44}" type="slidenum">
              <a:rPr lang="en-GB" smtClean="0">
                <a:latin typeface="Arial" charset="0"/>
              </a:rPr>
              <a:pPr eaLnBrk="1" hangingPunct="1"/>
              <a:t>29</a:t>
            </a:fld>
            <a:endParaRPr lang="en-GB" smtClean="0">
              <a:latin typeface="Arial" charset="0"/>
            </a:endParaRPr>
          </a:p>
        </p:txBody>
      </p:sp>
      <p:sp>
        <p:nvSpPr>
          <p:cNvPr id="76803" name="Rectangle 2"/>
          <p:cNvSpPr>
            <a:spLocks noGrp="1" noRot="1" noChangeAspect="1" noChangeArrowheads="1" noTextEdit="1"/>
          </p:cNvSpPr>
          <p:nvPr>
            <p:ph type="sldImg"/>
          </p:nvPr>
        </p:nvSpPr>
        <p:spPr>
          <a:xfrm>
            <a:off x="1143000" y="685800"/>
            <a:ext cx="4572000" cy="3429000"/>
          </a:xfrm>
          <a:ln/>
        </p:spPr>
      </p:sp>
      <p:sp>
        <p:nvSpPr>
          <p:cNvPr id="76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5C4E9-0DF3-4933-BA71-87F5D7A011D9}" type="slidenum">
              <a:rPr lang="en-GB"/>
              <a:pPr/>
              <a:t>30</a:t>
            </a:fld>
            <a:endParaRPr lang="en-GB"/>
          </a:p>
        </p:txBody>
      </p:sp>
      <p:sp>
        <p:nvSpPr>
          <p:cNvPr id="943106" name="Rectangle 2"/>
          <p:cNvSpPr>
            <a:spLocks noGrp="1" noRot="1" noChangeAspect="1" noChangeArrowheads="1" noTextEdit="1"/>
          </p:cNvSpPr>
          <p:nvPr>
            <p:ph type="sldImg"/>
          </p:nvPr>
        </p:nvSpPr>
        <p:spPr>
          <a:xfrm>
            <a:off x="1143000" y="685800"/>
            <a:ext cx="4572000" cy="3429000"/>
          </a:xfrm>
          <a:ln/>
        </p:spPr>
      </p:sp>
      <p:sp>
        <p:nvSpPr>
          <p:cNvPr id="94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FA0B8-89ED-4F22-B47F-C30D086AF720}" type="slidenum">
              <a:rPr lang="en-GB"/>
              <a:pPr/>
              <a:t>31</a:t>
            </a:fld>
            <a:endParaRPr lang="en-GB" dirty="0"/>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5B960-8F31-4438-8169-BB9063F45A42}" type="slidenum">
              <a:rPr lang="en-GB"/>
              <a:pPr/>
              <a:t>32</a:t>
            </a:fld>
            <a:endParaRPr lang="en-GB"/>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200AB-4A1E-4E9E-B4EC-FD8D19AB7402}" type="slidenum">
              <a:rPr lang="en-GB"/>
              <a:pPr/>
              <a:t>34</a:t>
            </a:fld>
            <a:endParaRPr lang="en-GB"/>
          </a:p>
        </p:txBody>
      </p:sp>
      <p:sp>
        <p:nvSpPr>
          <p:cNvPr id="1056770" name="Rectangle 2"/>
          <p:cNvSpPr>
            <a:spLocks noGrp="1" noRot="1" noChangeAspect="1" noChangeArrowheads="1" noTextEdit="1"/>
          </p:cNvSpPr>
          <p:nvPr>
            <p:ph type="sldImg"/>
          </p:nvPr>
        </p:nvSpPr>
        <p:spPr>
          <a:xfrm>
            <a:off x="1143000" y="685800"/>
            <a:ext cx="4572000" cy="3429000"/>
          </a:xfrm>
          <a:ln/>
        </p:spPr>
      </p:sp>
      <p:sp>
        <p:nvSpPr>
          <p:cNvPr id="105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5A3549-6F28-42FC-8620-D02DDB75774F}" type="slidenum">
              <a:rPr lang="en-GB"/>
              <a:pPr/>
              <a:t>3</a:t>
            </a:fld>
            <a:endParaRPr lang="en-GB"/>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AAD9D-3C69-4606-B159-6A3020A17562}" type="slidenum">
              <a:rPr lang="en-GB"/>
              <a:pPr/>
              <a:t>35</a:t>
            </a:fld>
            <a:endParaRPr lang="en-GB"/>
          </a:p>
        </p:txBody>
      </p:sp>
      <p:sp>
        <p:nvSpPr>
          <p:cNvPr id="922626" name="Rectangle 2"/>
          <p:cNvSpPr>
            <a:spLocks noGrp="1" noRot="1" noChangeAspect="1" noChangeArrowheads="1" noTextEdit="1"/>
          </p:cNvSpPr>
          <p:nvPr>
            <p:ph type="sldImg"/>
          </p:nvPr>
        </p:nvSpPr>
        <p:spPr>
          <a:xfrm>
            <a:off x="1143000" y="685800"/>
            <a:ext cx="4572000" cy="3429000"/>
          </a:xfrm>
          <a:ln/>
        </p:spPr>
      </p:sp>
      <p:sp>
        <p:nvSpPr>
          <p:cNvPr id="922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5499BA6-B81B-4C26-9E20-6C4A20F77AB7}" type="slidenum">
              <a:rPr lang="en-GB">
                <a:latin typeface="Arial" charset="0"/>
              </a:rPr>
              <a:pPr eaLnBrk="1" hangingPunct="1"/>
              <a:t>36</a:t>
            </a:fld>
            <a:endParaRPr lang="en-GB">
              <a:latin typeface="Arial" charset="0"/>
            </a:endParaRPr>
          </a:p>
        </p:txBody>
      </p:sp>
      <p:sp>
        <p:nvSpPr>
          <p:cNvPr id="62467" name="Rectangle 2"/>
          <p:cNvSpPr>
            <a:spLocks noGrp="1" noRot="1" noChangeAspect="1" noChangeArrowheads="1" noTextEdit="1"/>
          </p:cNvSpPr>
          <p:nvPr>
            <p:ph type="sldImg"/>
          </p:nvPr>
        </p:nvSpPr>
        <p:spPr>
          <a:xfrm>
            <a:off x="1143000" y="685800"/>
            <a:ext cx="4572000" cy="3429000"/>
          </a:xfrm>
          <a:ln/>
        </p:spPr>
      </p:sp>
      <p:sp>
        <p:nvSpPr>
          <p:cNvPr id="62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5499BA6-B81B-4C26-9E20-6C4A20F77AB7}" type="slidenum">
              <a:rPr lang="en-GB">
                <a:latin typeface="Arial" charset="0"/>
              </a:rPr>
              <a:pPr eaLnBrk="1" hangingPunct="1"/>
              <a:t>37</a:t>
            </a:fld>
            <a:endParaRPr lang="en-GB">
              <a:latin typeface="Arial" charset="0"/>
            </a:endParaRPr>
          </a:p>
        </p:txBody>
      </p:sp>
      <p:sp>
        <p:nvSpPr>
          <p:cNvPr id="62467" name="Rectangle 2"/>
          <p:cNvSpPr>
            <a:spLocks noGrp="1" noRot="1" noChangeAspect="1" noChangeArrowheads="1" noTextEdit="1"/>
          </p:cNvSpPr>
          <p:nvPr>
            <p:ph type="sldImg"/>
          </p:nvPr>
        </p:nvSpPr>
        <p:spPr>
          <a:xfrm>
            <a:off x="1143000" y="685800"/>
            <a:ext cx="4572000" cy="3429000"/>
          </a:xfrm>
          <a:ln/>
        </p:spPr>
      </p:sp>
      <p:sp>
        <p:nvSpPr>
          <p:cNvPr id="62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6DDE46C5-9F76-4703-89E9-AF9113D33E84}" type="slidenum">
              <a:rPr lang="en-GB" smtClean="0">
                <a:latin typeface="Arial" charset="0"/>
              </a:rPr>
              <a:pPr eaLnBrk="1" hangingPunct="1"/>
              <a:t>39</a:t>
            </a:fld>
            <a:endParaRPr lang="en-GB" smtClean="0">
              <a:latin typeface="Arial" charset="0"/>
            </a:endParaRPr>
          </a:p>
        </p:txBody>
      </p:sp>
      <p:sp>
        <p:nvSpPr>
          <p:cNvPr id="113667" name="Rectangle 2"/>
          <p:cNvSpPr>
            <a:spLocks noGrp="1" noRot="1" noChangeAspect="1" noChangeArrowheads="1" noTextEdit="1"/>
          </p:cNvSpPr>
          <p:nvPr>
            <p:ph type="sldImg"/>
          </p:nvPr>
        </p:nvSpPr>
        <p:spPr>
          <a:xfrm>
            <a:off x="1143000" y="685800"/>
            <a:ext cx="4573588" cy="3429000"/>
          </a:xfrm>
          <a:ln/>
        </p:spPr>
      </p:sp>
      <p:sp>
        <p:nvSpPr>
          <p:cNvPr id="11366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4F36E9E2-F100-4DA5-ACEA-A739DA0666F1}" type="slidenum">
              <a:rPr lang="en-GB" smtClean="0">
                <a:latin typeface="Arial" charset="0"/>
              </a:rPr>
              <a:pPr eaLnBrk="1" hangingPunct="1"/>
              <a:t>40</a:t>
            </a:fld>
            <a:endParaRPr lang="en-GB" smtClean="0">
              <a:latin typeface="Arial" charset="0"/>
            </a:endParaRPr>
          </a:p>
        </p:txBody>
      </p:sp>
      <p:sp>
        <p:nvSpPr>
          <p:cNvPr id="80899" name="Rectangle 2"/>
          <p:cNvSpPr>
            <a:spLocks noGrp="1" noRot="1" noChangeAspect="1" noChangeArrowheads="1" noTextEdit="1"/>
          </p:cNvSpPr>
          <p:nvPr>
            <p:ph type="sldImg"/>
          </p:nvPr>
        </p:nvSpPr>
        <p:spPr>
          <a:xfrm>
            <a:off x="925719" y="685838"/>
            <a:ext cx="5006564" cy="3429182"/>
          </a:xfrm>
          <a:ln/>
        </p:spPr>
      </p:sp>
      <p:sp>
        <p:nvSpPr>
          <p:cNvPr id="809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E0A875AB-F885-4C76-A8E4-898CF283A4E6}" type="slidenum">
              <a:rPr lang="en-GB" smtClean="0">
                <a:latin typeface="Arial" charset="0"/>
              </a:rPr>
              <a:pPr eaLnBrk="1" hangingPunct="1"/>
              <a:t>41</a:t>
            </a:fld>
            <a:endParaRPr lang="en-GB" smtClean="0">
              <a:latin typeface="Arial" charset="0"/>
            </a:endParaRPr>
          </a:p>
        </p:txBody>
      </p:sp>
      <p:sp>
        <p:nvSpPr>
          <p:cNvPr id="81923" name="Rectangle 2"/>
          <p:cNvSpPr>
            <a:spLocks noGrp="1" noRot="1" noChangeAspect="1" noChangeArrowheads="1" noTextEdit="1"/>
          </p:cNvSpPr>
          <p:nvPr>
            <p:ph type="sldImg"/>
          </p:nvPr>
        </p:nvSpPr>
        <p:spPr>
          <a:xfrm>
            <a:off x="925719" y="685838"/>
            <a:ext cx="5006564" cy="3429182"/>
          </a:xfrm>
          <a:ln/>
        </p:spPr>
      </p:sp>
      <p:sp>
        <p:nvSpPr>
          <p:cNvPr id="819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BAD0A241-811D-492D-A08C-F6A877378418}" type="slidenum">
              <a:rPr lang="en-GB" smtClean="0">
                <a:latin typeface="Arial" charset="0"/>
              </a:rPr>
              <a:pPr eaLnBrk="1" hangingPunct="1"/>
              <a:t>42</a:t>
            </a:fld>
            <a:endParaRPr lang="en-GB" smtClean="0">
              <a:latin typeface="Arial" charset="0"/>
            </a:endParaRPr>
          </a:p>
        </p:txBody>
      </p:sp>
      <p:sp>
        <p:nvSpPr>
          <p:cNvPr id="82947" name="Rectangle 2"/>
          <p:cNvSpPr>
            <a:spLocks noGrp="1" noRot="1" noChangeAspect="1" noChangeArrowheads="1" noTextEdit="1"/>
          </p:cNvSpPr>
          <p:nvPr>
            <p:ph type="sldImg"/>
          </p:nvPr>
        </p:nvSpPr>
        <p:spPr>
          <a:xfrm>
            <a:off x="925719" y="685838"/>
            <a:ext cx="5006564" cy="3429182"/>
          </a:xfrm>
          <a:ln/>
        </p:spPr>
      </p:sp>
      <p:sp>
        <p:nvSpPr>
          <p:cNvPr id="82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5A3E0B1-C5C7-4D75-B494-0E2F96A48505}" type="slidenum">
              <a:rPr lang="en-GB" smtClean="0">
                <a:latin typeface="Arial" charset="0"/>
              </a:rPr>
              <a:pPr eaLnBrk="1" hangingPunct="1"/>
              <a:t>43</a:t>
            </a:fld>
            <a:endParaRPr lang="en-GB" smtClean="0">
              <a:latin typeface="Arial" charset="0"/>
            </a:endParaRPr>
          </a:p>
        </p:txBody>
      </p:sp>
      <p:sp>
        <p:nvSpPr>
          <p:cNvPr id="83971" name="Rectangle 2"/>
          <p:cNvSpPr>
            <a:spLocks noGrp="1" noRot="1" noChangeAspect="1" noChangeArrowheads="1" noTextEdit="1"/>
          </p:cNvSpPr>
          <p:nvPr>
            <p:ph type="sldImg"/>
          </p:nvPr>
        </p:nvSpPr>
        <p:spPr>
          <a:xfrm>
            <a:off x="925719" y="685838"/>
            <a:ext cx="5006564" cy="3429182"/>
          </a:xfrm>
          <a:ln/>
        </p:spPr>
      </p:sp>
      <p:sp>
        <p:nvSpPr>
          <p:cNvPr id="839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6360E194-F29F-42EF-B220-3C300FAB5399}" type="slidenum">
              <a:rPr lang="en-GB" smtClean="0">
                <a:latin typeface="Arial" charset="0"/>
              </a:rPr>
              <a:pPr eaLnBrk="1" hangingPunct="1"/>
              <a:t>44</a:t>
            </a:fld>
            <a:endParaRPr lang="en-GB" smtClean="0">
              <a:latin typeface="Arial" charset="0"/>
            </a:endParaRPr>
          </a:p>
        </p:txBody>
      </p:sp>
      <p:sp>
        <p:nvSpPr>
          <p:cNvPr id="84995" name="Rectangle 2"/>
          <p:cNvSpPr>
            <a:spLocks noGrp="1" noRot="1" noChangeAspect="1" noChangeArrowheads="1" noTextEdit="1"/>
          </p:cNvSpPr>
          <p:nvPr>
            <p:ph type="sldImg"/>
          </p:nvPr>
        </p:nvSpPr>
        <p:spPr>
          <a:xfrm>
            <a:off x="925719" y="685838"/>
            <a:ext cx="5006564" cy="3429182"/>
          </a:xfrm>
          <a:ln/>
        </p:spPr>
      </p:sp>
      <p:sp>
        <p:nvSpPr>
          <p:cNvPr id="84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720F3F6-BF84-4C68-A0E4-F7C6440B1A75}" type="slidenum">
              <a:rPr lang="en-GB" smtClean="0">
                <a:latin typeface="Arial" charset="0"/>
              </a:rPr>
              <a:pPr eaLnBrk="1" hangingPunct="1"/>
              <a:t>45</a:t>
            </a:fld>
            <a:endParaRPr lang="en-GB" smtClean="0">
              <a:latin typeface="Arial" charset="0"/>
            </a:endParaRPr>
          </a:p>
        </p:txBody>
      </p:sp>
      <p:sp>
        <p:nvSpPr>
          <p:cNvPr id="86019" name="Rectangle 2"/>
          <p:cNvSpPr>
            <a:spLocks noGrp="1" noRot="1" noChangeAspect="1" noChangeArrowheads="1" noTextEdit="1"/>
          </p:cNvSpPr>
          <p:nvPr>
            <p:ph type="sldImg"/>
          </p:nvPr>
        </p:nvSpPr>
        <p:spPr>
          <a:xfrm>
            <a:off x="925719" y="685838"/>
            <a:ext cx="5006564" cy="3429182"/>
          </a:xfrm>
          <a:ln/>
        </p:spPr>
      </p:sp>
      <p:sp>
        <p:nvSpPr>
          <p:cNvPr id="860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7BDF5-749C-4417-A81A-FAA57573BD10}" type="slidenum">
              <a:rPr lang="en-GB"/>
              <a:pPr/>
              <a:t>4</a:t>
            </a:fld>
            <a:endParaRPr lang="en-GB"/>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7FEB29AF-9A95-4790-BC36-0FA1DC132790}" type="slidenum">
              <a:rPr lang="en-GB" smtClean="0">
                <a:latin typeface="Arial" charset="0"/>
              </a:rPr>
              <a:pPr eaLnBrk="1" hangingPunct="1"/>
              <a:t>46</a:t>
            </a:fld>
            <a:endParaRPr lang="en-GB" smtClean="0">
              <a:latin typeface="Arial" charset="0"/>
            </a:endParaRPr>
          </a:p>
        </p:txBody>
      </p:sp>
      <p:sp>
        <p:nvSpPr>
          <p:cNvPr id="87043" name="Rectangle 2"/>
          <p:cNvSpPr>
            <a:spLocks noGrp="1" noRot="1" noChangeAspect="1" noChangeArrowheads="1" noTextEdit="1"/>
          </p:cNvSpPr>
          <p:nvPr>
            <p:ph type="sldImg"/>
          </p:nvPr>
        </p:nvSpPr>
        <p:spPr>
          <a:xfrm>
            <a:off x="925719" y="685838"/>
            <a:ext cx="5006564" cy="3429182"/>
          </a:xfrm>
          <a:ln/>
        </p:spPr>
      </p:sp>
      <p:sp>
        <p:nvSpPr>
          <p:cNvPr id="870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A79B5918-87BF-43D2-83C0-0083256F7B37}" type="slidenum">
              <a:rPr lang="en-GB" smtClean="0">
                <a:latin typeface="Arial" charset="0"/>
              </a:rPr>
              <a:pPr eaLnBrk="1" hangingPunct="1"/>
              <a:t>47</a:t>
            </a:fld>
            <a:endParaRPr lang="en-GB" smtClean="0">
              <a:latin typeface="Arial" charset="0"/>
            </a:endParaRPr>
          </a:p>
        </p:txBody>
      </p:sp>
      <p:sp>
        <p:nvSpPr>
          <p:cNvPr id="88067" name="Rectangle 2"/>
          <p:cNvSpPr>
            <a:spLocks noGrp="1" noRot="1" noChangeAspect="1" noChangeArrowheads="1" noTextEdit="1"/>
          </p:cNvSpPr>
          <p:nvPr>
            <p:ph type="sldImg"/>
          </p:nvPr>
        </p:nvSpPr>
        <p:spPr>
          <a:xfrm>
            <a:off x="925719" y="685838"/>
            <a:ext cx="5006564" cy="3429182"/>
          </a:xfrm>
          <a:ln/>
        </p:spPr>
      </p:sp>
      <p:sp>
        <p:nvSpPr>
          <p:cNvPr id="88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86BA14E-1211-4741-8B76-50F512A4D6EC}" type="slidenum">
              <a:rPr lang="en-GB" smtClean="0">
                <a:latin typeface="Arial" charset="0"/>
              </a:rPr>
              <a:pPr eaLnBrk="1" hangingPunct="1"/>
              <a:t>48</a:t>
            </a:fld>
            <a:endParaRPr lang="en-GB" smtClean="0">
              <a:latin typeface="Arial" charset="0"/>
            </a:endParaRPr>
          </a:p>
        </p:txBody>
      </p:sp>
      <p:sp>
        <p:nvSpPr>
          <p:cNvPr id="89091" name="Rectangle 2"/>
          <p:cNvSpPr>
            <a:spLocks noGrp="1" noRot="1" noChangeAspect="1" noChangeArrowheads="1" noTextEdit="1"/>
          </p:cNvSpPr>
          <p:nvPr>
            <p:ph type="sldImg"/>
          </p:nvPr>
        </p:nvSpPr>
        <p:spPr>
          <a:xfrm>
            <a:off x="925719" y="685838"/>
            <a:ext cx="5006564" cy="3429182"/>
          </a:xfrm>
          <a:ln/>
        </p:spPr>
      </p:sp>
      <p:sp>
        <p:nvSpPr>
          <p:cNvPr id="89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FABE48FC-0592-4B72-AF34-23BD091062FF}" type="slidenum">
              <a:rPr lang="en-GB" smtClean="0">
                <a:latin typeface="Arial" charset="0"/>
              </a:rPr>
              <a:pPr eaLnBrk="1" hangingPunct="1"/>
              <a:t>49</a:t>
            </a:fld>
            <a:endParaRPr lang="en-GB" smtClean="0">
              <a:latin typeface="Arial" charset="0"/>
            </a:endParaRPr>
          </a:p>
        </p:txBody>
      </p:sp>
      <p:sp>
        <p:nvSpPr>
          <p:cNvPr id="90115" name="Rectangle 2"/>
          <p:cNvSpPr>
            <a:spLocks noGrp="1" noRot="1" noChangeAspect="1" noChangeArrowheads="1" noTextEdit="1"/>
          </p:cNvSpPr>
          <p:nvPr>
            <p:ph type="sldImg"/>
          </p:nvPr>
        </p:nvSpPr>
        <p:spPr>
          <a:xfrm>
            <a:off x="925719" y="685838"/>
            <a:ext cx="5006564" cy="3429182"/>
          </a:xfrm>
          <a:ln/>
        </p:spPr>
      </p:sp>
      <p:sp>
        <p:nvSpPr>
          <p:cNvPr id="90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401D8F6F-8798-45C3-9102-A2D665D0EE60}" type="slidenum">
              <a:rPr lang="en-GB" smtClean="0">
                <a:latin typeface="Arial" charset="0"/>
              </a:rPr>
              <a:pPr eaLnBrk="1" hangingPunct="1"/>
              <a:t>50</a:t>
            </a:fld>
            <a:endParaRPr lang="en-GB" smtClean="0">
              <a:latin typeface="Arial" charset="0"/>
            </a:endParaRPr>
          </a:p>
        </p:txBody>
      </p:sp>
      <p:sp>
        <p:nvSpPr>
          <p:cNvPr id="91139" name="Rectangle 2"/>
          <p:cNvSpPr>
            <a:spLocks noGrp="1" noRot="1" noChangeAspect="1" noChangeArrowheads="1" noTextEdit="1"/>
          </p:cNvSpPr>
          <p:nvPr>
            <p:ph type="sldImg"/>
          </p:nvPr>
        </p:nvSpPr>
        <p:spPr>
          <a:xfrm>
            <a:off x="925719" y="685838"/>
            <a:ext cx="5006564" cy="3429182"/>
          </a:xfrm>
          <a:ln/>
        </p:spPr>
      </p:sp>
      <p:sp>
        <p:nvSpPr>
          <p:cNvPr id="91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B7CDC07-B6E7-464D-B52A-4057B55EE4A1}" type="slidenum">
              <a:rPr lang="en-GB" smtClean="0">
                <a:latin typeface="Arial" charset="0"/>
              </a:rPr>
              <a:pPr eaLnBrk="1" hangingPunct="1"/>
              <a:t>51</a:t>
            </a:fld>
            <a:endParaRPr lang="en-GB" smtClean="0">
              <a:latin typeface="Arial" charset="0"/>
            </a:endParaRPr>
          </a:p>
        </p:txBody>
      </p:sp>
      <p:sp>
        <p:nvSpPr>
          <p:cNvPr id="92163" name="Rectangle 2"/>
          <p:cNvSpPr>
            <a:spLocks noGrp="1" noRot="1" noChangeAspect="1" noChangeArrowheads="1" noTextEdit="1"/>
          </p:cNvSpPr>
          <p:nvPr>
            <p:ph type="sldImg"/>
          </p:nvPr>
        </p:nvSpPr>
        <p:spPr>
          <a:xfrm>
            <a:off x="925719" y="685838"/>
            <a:ext cx="5006564" cy="3429182"/>
          </a:xfrm>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6F5391DB-5AEE-4D6A-9F8B-29671DD0840F}" type="slidenum">
              <a:rPr lang="en-GB" smtClean="0">
                <a:latin typeface="Arial" charset="0"/>
              </a:rPr>
              <a:pPr eaLnBrk="1" hangingPunct="1"/>
              <a:t>52</a:t>
            </a:fld>
            <a:endParaRPr lang="en-GB" smtClean="0">
              <a:latin typeface="Arial" charset="0"/>
            </a:endParaRPr>
          </a:p>
        </p:txBody>
      </p:sp>
      <p:sp>
        <p:nvSpPr>
          <p:cNvPr id="93187" name="Rectangle 2"/>
          <p:cNvSpPr>
            <a:spLocks noGrp="1" noRot="1" noChangeAspect="1" noChangeArrowheads="1" noTextEdit="1"/>
          </p:cNvSpPr>
          <p:nvPr>
            <p:ph type="sldImg"/>
          </p:nvPr>
        </p:nvSpPr>
        <p:spPr>
          <a:xfrm>
            <a:off x="925719" y="685838"/>
            <a:ext cx="5006564" cy="3429182"/>
          </a:xfrm>
          <a:ln/>
        </p:spPr>
      </p:sp>
      <p:sp>
        <p:nvSpPr>
          <p:cNvPr id="93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1B5E1929-EDEA-4B81-B77E-5315F218AC1C}" type="slidenum">
              <a:rPr lang="en-GB" smtClean="0">
                <a:latin typeface="Arial" charset="0"/>
              </a:rPr>
              <a:pPr eaLnBrk="1" hangingPunct="1"/>
              <a:t>53</a:t>
            </a:fld>
            <a:endParaRPr lang="en-GB" smtClean="0">
              <a:latin typeface="Arial" charset="0"/>
            </a:endParaRPr>
          </a:p>
        </p:txBody>
      </p:sp>
      <p:sp>
        <p:nvSpPr>
          <p:cNvPr id="94211" name="Rectangle 2"/>
          <p:cNvSpPr>
            <a:spLocks noGrp="1" noRot="1" noChangeAspect="1" noChangeArrowheads="1" noTextEdit="1"/>
          </p:cNvSpPr>
          <p:nvPr>
            <p:ph type="sldImg"/>
          </p:nvPr>
        </p:nvSpPr>
        <p:spPr>
          <a:xfrm>
            <a:off x="925719" y="685838"/>
            <a:ext cx="5006564" cy="3429182"/>
          </a:xfrm>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1B9EA1B-EC77-42BE-8BC6-93312CAF09BE}" type="slidenum">
              <a:rPr lang="en-GB" smtClean="0">
                <a:latin typeface="Arial" charset="0"/>
              </a:rPr>
              <a:pPr eaLnBrk="1" hangingPunct="1"/>
              <a:t>54</a:t>
            </a:fld>
            <a:endParaRPr lang="en-GB" smtClean="0">
              <a:latin typeface="Arial" charset="0"/>
            </a:endParaRPr>
          </a:p>
        </p:txBody>
      </p:sp>
      <p:sp>
        <p:nvSpPr>
          <p:cNvPr id="95235" name="Rectangle 2"/>
          <p:cNvSpPr>
            <a:spLocks noGrp="1" noRot="1" noChangeAspect="1" noChangeArrowheads="1" noTextEdit="1"/>
          </p:cNvSpPr>
          <p:nvPr>
            <p:ph type="sldImg"/>
          </p:nvPr>
        </p:nvSpPr>
        <p:spPr>
          <a:xfrm>
            <a:off x="925719" y="685838"/>
            <a:ext cx="5006564" cy="3429182"/>
          </a:xfrm>
          <a:ln/>
        </p:spPr>
      </p:sp>
      <p:sp>
        <p:nvSpPr>
          <p:cNvPr id="95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B72D068-F846-47FC-8C51-4E3D66B899FB}" type="slidenum">
              <a:rPr lang="en-GB" smtClean="0">
                <a:latin typeface="Arial" charset="0"/>
              </a:rPr>
              <a:pPr eaLnBrk="1" hangingPunct="1"/>
              <a:t>55</a:t>
            </a:fld>
            <a:endParaRPr lang="en-GB" smtClean="0">
              <a:latin typeface="Arial" charset="0"/>
            </a:endParaRPr>
          </a:p>
        </p:txBody>
      </p:sp>
      <p:sp>
        <p:nvSpPr>
          <p:cNvPr id="96259" name="Rectangle 2"/>
          <p:cNvSpPr>
            <a:spLocks noGrp="1" noRot="1" noChangeAspect="1" noChangeArrowheads="1" noTextEdit="1"/>
          </p:cNvSpPr>
          <p:nvPr>
            <p:ph type="sldImg"/>
          </p:nvPr>
        </p:nvSpPr>
        <p:spPr>
          <a:xfrm>
            <a:off x="925719" y="685838"/>
            <a:ext cx="5006564" cy="3429182"/>
          </a:xfrm>
          <a:ln/>
        </p:spPr>
      </p:sp>
      <p:sp>
        <p:nvSpPr>
          <p:cNvPr id="96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44D72-EBA1-4C8C-A504-1E2ECDCCF867}" type="slidenum">
              <a:rPr lang="en-GB"/>
              <a:pPr/>
              <a:t>5</a:t>
            </a:fld>
            <a:endParaRPr lang="en-GB"/>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2E735B63-E850-486D-812D-EAB9392F2CDA}" type="slidenum">
              <a:rPr lang="en-GB" smtClean="0">
                <a:latin typeface="Arial" charset="0"/>
              </a:rPr>
              <a:pPr eaLnBrk="1" hangingPunct="1"/>
              <a:t>56</a:t>
            </a:fld>
            <a:endParaRPr lang="en-GB" smtClean="0">
              <a:latin typeface="Arial" charset="0"/>
            </a:endParaRPr>
          </a:p>
        </p:txBody>
      </p:sp>
      <p:sp>
        <p:nvSpPr>
          <p:cNvPr id="97283" name="Rectangle 2"/>
          <p:cNvSpPr>
            <a:spLocks noGrp="1" noRot="1" noChangeAspect="1" noChangeArrowheads="1" noTextEdit="1"/>
          </p:cNvSpPr>
          <p:nvPr>
            <p:ph type="sldImg"/>
          </p:nvPr>
        </p:nvSpPr>
        <p:spPr>
          <a:xfrm>
            <a:off x="925719" y="685838"/>
            <a:ext cx="5006564" cy="3429182"/>
          </a:xfrm>
          <a:ln/>
        </p:spPr>
      </p:sp>
      <p:sp>
        <p:nvSpPr>
          <p:cNvPr id="97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FED27A7-7D34-48D3-928A-AF76DDAF2022}" type="slidenum">
              <a:rPr lang="en-GB" smtClean="0">
                <a:latin typeface="Arial" charset="0"/>
              </a:rPr>
              <a:pPr eaLnBrk="1" hangingPunct="1"/>
              <a:t>57</a:t>
            </a:fld>
            <a:endParaRPr lang="en-GB" smtClean="0">
              <a:latin typeface="Arial" charset="0"/>
            </a:endParaRPr>
          </a:p>
        </p:txBody>
      </p:sp>
      <p:sp>
        <p:nvSpPr>
          <p:cNvPr id="98307" name="Rectangle 2"/>
          <p:cNvSpPr>
            <a:spLocks noGrp="1" noRot="1" noChangeAspect="1" noChangeArrowheads="1" noTextEdit="1"/>
          </p:cNvSpPr>
          <p:nvPr>
            <p:ph type="sldImg"/>
          </p:nvPr>
        </p:nvSpPr>
        <p:spPr>
          <a:xfrm>
            <a:off x="925719" y="685838"/>
            <a:ext cx="5006564" cy="3429182"/>
          </a:xfrm>
          <a:ln/>
        </p:spPr>
      </p:sp>
      <p:sp>
        <p:nvSpPr>
          <p:cNvPr id="98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4CCA247-49C6-4AEA-BC29-0A7D4055E37E}" type="slidenum">
              <a:rPr lang="en-GB" smtClean="0">
                <a:latin typeface="Arial" charset="0"/>
              </a:rPr>
              <a:pPr eaLnBrk="1" hangingPunct="1"/>
              <a:t>58</a:t>
            </a:fld>
            <a:endParaRPr lang="en-GB" smtClean="0">
              <a:latin typeface="Arial" charset="0"/>
            </a:endParaRPr>
          </a:p>
        </p:txBody>
      </p:sp>
      <p:sp>
        <p:nvSpPr>
          <p:cNvPr id="99331" name="Rectangle 2"/>
          <p:cNvSpPr>
            <a:spLocks noGrp="1" noRot="1" noChangeAspect="1" noChangeArrowheads="1" noTextEdit="1"/>
          </p:cNvSpPr>
          <p:nvPr>
            <p:ph type="sldImg"/>
          </p:nvPr>
        </p:nvSpPr>
        <p:spPr>
          <a:xfrm>
            <a:off x="925719" y="685838"/>
            <a:ext cx="5006564" cy="3429182"/>
          </a:xfrm>
          <a:ln/>
        </p:spPr>
      </p:sp>
      <p:sp>
        <p:nvSpPr>
          <p:cNvPr id="993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B3D0C529-CB12-44F0-A830-7E16AC3BC237}" type="slidenum">
              <a:rPr lang="en-GB" smtClean="0">
                <a:latin typeface="Arial" charset="0"/>
              </a:rPr>
              <a:pPr eaLnBrk="1" hangingPunct="1"/>
              <a:t>59</a:t>
            </a:fld>
            <a:endParaRPr lang="en-GB" smtClean="0">
              <a:latin typeface="Arial" charset="0"/>
            </a:endParaRPr>
          </a:p>
        </p:txBody>
      </p:sp>
      <p:sp>
        <p:nvSpPr>
          <p:cNvPr id="100355" name="Rectangle 2"/>
          <p:cNvSpPr>
            <a:spLocks noGrp="1" noRot="1" noChangeAspect="1" noChangeArrowheads="1" noTextEdit="1"/>
          </p:cNvSpPr>
          <p:nvPr>
            <p:ph type="sldImg"/>
          </p:nvPr>
        </p:nvSpPr>
        <p:spPr>
          <a:xfrm>
            <a:off x="925719" y="685838"/>
            <a:ext cx="5006564" cy="3429182"/>
          </a:xfrm>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17DD372D-A7D1-4A87-A1B5-A1D88CC89991}" type="slidenum">
              <a:rPr lang="en-GB" smtClean="0">
                <a:latin typeface="Arial" charset="0"/>
              </a:rPr>
              <a:pPr eaLnBrk="1" hangingPunct="1"/>
              <a:t>60</a:t>
            </a:fld>
            <a:endParaRPr lang="en-GB" smtClean="0">
              <a:latin typeface="Arial" charset="0"/>
            </a:endParaRPr>
          </a:p>
        </p:txBody>
      </p:sp>
      <p:sp>
        <p:nvSpPr>
          <p:cNvPr id="101379" name="Rectangle 2"/>
          <p:cNvSpPr>
            <a:spLocks noGrp="1" noRot="1" noChangeAspect="1" noChangeArrowheads="1" noTextEdit="1"/>
          </p:cNvSpPr>
          <p:nvPr>
            <p:ph type="sldImg"/>
          </p:nvPr>
        </p:nvSpPr>
        <p:spPr>
          <a:xfrm>
            <a:off x="925719" y="685838"/>
            <a:ext cx="5006564" cy="3429182"/>
          </a:xfrm>
          <a:ln/>
        </p:spPr>
      </p:sp>
      <p:sp>
        <p:nvSpPr>
          <p:cNvPr id="101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6064D81F-4C1C-484E-AFDD-8D31F23D9D16}" type="slidenum">
              <a:rPr lang="en-GB" smtClean="0">
                <a:latin typeface="Arial" charset="0"/>
              </a:rPr>
              <a:pPr eaLnBrk="1" hangingPunct="1"/>
              <a:t>61</a:t>
            </a:fld>
            <a:endParaRPr lang="en-GB" smtClean="0">
              <a:latin typeface="Arial" charset="0"/>
            </a:endParaRPr>
          </a:p>
        </p:txBody>
      </p:sp>
      <p:sp>
        <p:nvSpPr>
          <p:cNvPr id="102403" name="Rectangle 2"/>
          <p:cNvSpPr>
            <a:spLocks noGrp="1" noRot="1" noChangeAspect="1" noChangeArrowheads="1" noTextEdit="1"/>
          </p:cNvSpPr>
          <p:nvPr>
            <p:ph type="sldImg"/>
          </p:nvPr>
        </p:nvSpPr>
        <p:spPr>
          <a:xfrm>
            <a:off x="925719" y="685838"/>
            <a:ext cx="5006564" cy="3429182"/>
          </a:xfrm>
          <a:ln/>
        </p:spPr>
      </p:sp>
      <p:sp>
        <p:nvSpPr>
          <p:cNvPr id="1024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576E5496-C963-4553-A02F-E5426A02C366}" type="slidenum">
              <a:rPr lang="en-GB" smtClean="0">
                <a:latin typeface="Arial" charset="0"/>
              </a:rPr>
              <a:pPr eaLnBrk="1" hangingPunct="1"/>
              <a:t>62</a:t>
            </a:fld>
            <a:endParaRPr lang="en-GB" smtClean="0">
              <a:latin typeface="Arial" charset="0"/>
            </a:endParaRPr>
          </a:p>
        </p:txBody>
      </p:sp>
      <p:sp>
        <p:nvSpPr>
          <p:cNvPr id="103427" name="Rectangle 2"/>
          <p:cNvSpPr>
            <a:spLocks noGrp="1" noRot="1" noChangeAspect="1" noChangeArrowheads="1" noTextEdit="1"/>
          </p:cNvSpPr>
          <p:nvPr>
            <p:ph type="sldImg"/>
          </p:nvPr>
        </p:nvSpPr>
        <p:spPr>
          <a:xfrm>
            <a:off x="925719" y="685838"/>
            <a:ext cx="5006564" cy="3429182"/>
          </a:xfrm>
          <a:ln/>
        </p:spPr>
      </p:sp>
      <p:sp>
        <p:nvSpPr>
          <p:cNvPr id="1034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A51DB49-B777-423A-A22D-70106CAB21CD}" type="slidenum">
              <a:rPr lang="en-GB" smtClean="0">
                <a:latin typeface="Arial" charset="0"/>
              </a:rPr>
              <a:pPr eaLnBrk="1" hangingPunct="1"/>
              <a:t>63</a:t>
            </a:fld>
            <a:endParaRPr lang="en-GB" smtClean="0">
              <a:latin typeface="Arial" charset="0"/>
            </a:endParaRPr>
          </a:p>
        </p:txBody>
      </p:sp>
      <p:sp>
        <p:nvSpPr>
          <p:cNvPr id="104451" name="Rectangle 2"/>
          <p:cNvSpPr>
            <a:spLocks noGrp="1" noRot="1" noChangeAspect="1" noChangeArrowheads="1" noTextEdit="1"/>
          </p:cNvSpPr>
          <p:nvPr>
            <p:ph type="sldImg"/>
          </p:nvPr>
        </p:nvSpPr>
        <p:spPr>
          <a:xfrm>
            <a:off x="925719" y="685838"/>
            <a:ext cx="5006564" cy="3429182"/>
          </a:xfrm>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2E9BA946-BB00-418D-8EAE-6D50DB5876CD}" type="slidenum">
              <a:rPr lang="en-GB" smtClean="0">
                <a:latin typeface="Arial" charset="0"/>
              </a:rPr>
              <a:pPr eaLnBrk="1" hangingPunct="1"/>
              <a:t>64</a:t>
            </a:fld>
            <a:endParaRPr lang="en-GB" smtClean="0">
              <a:latin typeface="Arial" charset="0"/>
            </a:endParaRPr>
          </a:p>
        </p:txBody>
      </p:sp>
      <p:sp>
        <p:nvSpPr>
          <p:cNvPr id="105475" name="Rectangle 2"/>
          <p:cNvSpPr>
            <a:spLocks noGrp="1" noRot="1" noChangeAspect="1" noChangeArrowheads="1" noTextEdit="1"/>
          </p:cNvSpPr>
          <p:nvPr>
            <p:ph type="sldImg"/>
          </p:nvPr>
        </p:nvSpPr>
        <p:spPr>
          <a:xfrm>
            <a:off x="925719" y="685838"/>
            <a:ext cx="5006564" cy="3429182"/>
          </a:xfrm>
          <a:ln/>
        </p:spPr>
      </p:sp>
      <p:sp>
        <p:nvSpPr>
          <p:cNvPr id="105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15913A72-71C6-4C65-9FC0-753BF081E231}" type="slidenum">
              <a:rPr lang="en-GB" smtClean="0">
                <a:latin typeface="Arial" charset="0"/>
              </a:rPr>
              <a:pPr eaLnBrk="1" hangingPunct="1"/>
              <a:t>65</a:t>
            </a:fld>
            <a:endParaRPr lang="en-GB" smtClean="0">
              <a:latin typeface="Arial" charset="0"/>
            </a:endParaRPr>
          </a:p>
        </p:txBody>
      </p:sp>
      <p:sp>
        <p:nvSpPr>
          <p:cNvPr id="106499" name="Rectangle 2"/>
          <p:cNvSpPr>
            <a:spLocks noGrp="1" noRot="1" noChangeAspect="1" noChangeArrowheads="1" noTextEdit="1"/>
          </p:cNvSpPr>
          <p:nvPr>
            <p:ph type="sldImg"/>
          </p:nvPr>
        </p:nvSpPr>
        <p:spPr>
          <a:xfrm>
            <a:off x="925719" y="685838"/>
            <a:ext cx="5006564" cy="3429182"/>
          </a:xfrm>
          <a:ln/>
        </p:spPr>
      </p:sp>
      <p:sp>
        <p:nvSpPr>
          <p:cNvPr id="1065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21A75-4C3B-49F3-BC1F-3821F97EFB70}" type="slidenum">
              <a:rPr lang="en-GB"/>
              <a:pPr/>
              <a:t>6</a:t>
            </a:fld>
            <a:endParaRPr lang="en-GB"/>
          </a:p>
        </p:txBody>
      </p:sp>
      <p:sp>
        <p:nvSpPr>
          <p:cNvPr id="608258" name="Rectangle 2"/>
          <p:cNvSpPr>
            <a:spLocks noGrp="1" noRot="1" noChangeAspect="1" noChangeArrowheads="1" noTextEdit="1"/>
          </p:cNvSpPr>
          <p:nvPr>
            <p:ph type="sldImg"/>
          </p:nvPr>
        </p:nvSpPr>
        <p:spPr>
          <a:xfrm>
            <a:off x="1143000" y="685800"/>
            <a:ext cx="4572000" cy="3429000"/>
          </a:xfrm>
          <a:ln/>
        </p:spPr>
      </p:sp>
      <p:sp>
        <p:nvSpPr>
          <p:cNvPr id="608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A92FAE6-32B3-4D48-B95D-A3ACE3474593}" type="slidenum">
              <a:rPr lang="en-GB" smtClean="0">
                <a:latin typeface="Arial" charset="0"/>
              </a:rPr>
              <a:pPr eaLnBrk="1" hangingPunct="1"/>
              <a:t>66</a:t>
            </a:fld>
            <a:endParaRPr lang="en-GB" smtClean="0">
              <a:latin typeface="Arial" charset="0"/>
            </a:endParaRPr>
          </a:p>
        </p:txBody>
      </p:sp>
      <p:sp>
        <p:nvSpPr>
          <p:cNvPr id="107523" name="Rectangle 2"/>
          <p:cNvSpPr>
            <a:spLocks noGrp="1" noRot="1" noChangeAspect="1" noChangeArrowheads="1" noTextEdit="1"/>
          </p:cNvSpPr>
          <p:nvPr>
            <p:ph type="sldImg"/>
          </p:nvPr>
        </p:nvSpPr>
        <p:spPr>
          <a:xfrm>
            <a:off x="925719" y="685838"/>
            <a:ext cx="5006564" cy="3429182"/>
          </a:xfrm>
          <a:ln/>
        </p:spPr>
      </p:sp>
      <p:sp>
        <p:nvSpPr>
          <p:cNvPr id="107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586FEB9-CF75-406C-BBFB-89D823EC14AC}" type="slidenum">
              <a:rPr lang="en-GB" smtClean="0">
                <a:latin typeface="Arial" charset="0"/>
              </a:rPr>
              <a:pPr eaLnBrk="1" hangingPunct="1"/>
              <a:t>67</a:t>
            </a:fld>
            <a:endParaRPr lang="en-GB" smtClean="0">
              <a:latin typeface="Arial" charset="0"/>
            </a:endParaRPr>
          </a:p>
        </p:txBody>
      </p:sp>
      <p:sp>
        <p:nvSpPr>
          <p:cNvPr id="108547" name="Rectangle 2"/>
          <p:cNvSpPr>
            <a:spLocks noGrp="1" noRot="1" noChangeAspect="1" noChangeArrowheads="1" noTextEdit="1"/>
          </p:cNvSpPr>
          <p:nvPr>
            <p:ph type="sldImg"/>
          </p:nvPr>
        </p:nvSpPr>
        <p:spPr>
          <a:xfrm>
            <a:off x="925719" y="685838"/>
            <a:ext cx="5006564" cy="3429182"/>
          </a:xfrm>
          <a:ln/>
        </p:spPr>
      </p:sp>
      <p:sp>
        <p:nvSpPr>
          <p:cNvPr id="1085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31B278B-D0D0-40D6-B58E-792CDA599686}" type="slidenum">
              <a:rPr lang="en-GB" smtClean="0">
                <a:latin typeface="Arial" charset="0"/>
              </a:rPr>
              <a:pPr eaLnBrk="1" hangingPunct="1"/>
              <a:t>68</a:t>
            </a:fld>
            <a:endParaRPr lang="en-GB" smtClean="0">
              <a:latin typeface="Arial" charset="0"/>
            </a:endParaRPr>
          </a:p>
        </p:txBody>
      </p:sp>
      <p:sp>
        <p:nvSpPr>
          <p:cNvPr id="109571" name="Rectangle 2"/>
          <p:cNvSpPr>
            <a:spLocks noGrp="1" noRot="1" noChangeAspect="1" noChangeArrowheads="1" noTextEdit="1"/>
          </p:cNvSpPr>
          <p:nvPr>
            <p:ph type="sldImg"/>
          </p:nvPr>
        </p:nvSpPr>
        <p:spPr>
          <a:xfrm>
            <a:off x="925719" y="685838"/>
            <a:ext cx="5006564" cy="3429182"/>
          </a:xfrm>
          <a:ln/>
        </p:spPr>
      </p:sp>
      <p:sp>
        <p:nvSpPr>
          <p:cNvPr id="1095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D0C06311-3B2C-4611-ADCD-783B1FA8069A}" type="slidenum">
              <a:rPr lang="en-GB" smtClean="0">
                <a:latin typeface="Arial" charset="0"/>
              </a:rPr>
              <a:pPr eaLnBrk="1" hangingPunct="1"/>
              <a:t>69</a:t>
            </a:fld>
            <a:endParaRPr lang="en-GB" smtClean="0">
              <a:latin typeface="Arial" charset="0"/>
            </a:endParaRPr>
          </a:p>
        </p:txBody>
      </p:sp>
      <p:sp>
        <p:nvSpPr>
          <p:cNvPr id="110595" name="Rectangle 2"/>
          <p:cNvSpPr>
            <a:spLocks noGrp="1" noRot="1" noChangeAspect="1" noChangeArrowheads="1" noTextEdit="1"/>
          </p:cNvSpPr>
          <p:nvPr>
            <p:ph type="sldImg"/>
          </p:nvPr>
        </p:nvSpPr>
        <p:spPr>
          <a:xfrm>
            <a:off x="925719" y="685838"/>
            <a:ext cx="5006564" cy="3429182"/>
          </a:xfrm>
          <a:ln/>
        </p:spPr>
      </p:sp>
      <p:sp>
        <p:nvSpPr>
          <p:cNvPr id="110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4DD8D-633D-4474-BE03-E1D48B2AB5B5}" type="slidenum">
              <a:rPr lang="en-GB"/>
              <a:pPr/>
              <a:t>7</a:t>
            </a:fld>
            <a:endParaRPr lang="en-GB"/>
          </a:p>
        </p:txBody>
      </p:sp>
      <p:sp>
        <p:nvSpPr>
          <p:cNvPr id="758786" name="Rectangle 2"/>
          <p:cNvSpPr>
            <a:spLocks noGrp="1" noRot="1" noChangeAspect="1" noChangeArrowheads="1" noTextEdit="1"/>
          </p:cNvSpPr>
          <p:nvPr>
            <p:ph type="sldImg"/>
          </p:nvPr>
        </p:nvSpPr>
        <p:spPr>
          <a:xfrm>
            <a:off x="1143000" y="685800"/>
            <a:ext cx="4572000" cy="3429000"/>
          </a:xfrm>
          <a:ln/>
        </p:spPr>
      </p:sp>
      <p:sp>
        <p:nvSpPr>
          <p:cNvPr id="75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0C1B3-8171-4619-9A35-17DB054663C1}" type="slidenum">
              <a:rPr lang="en-GB"/>
              <a:pPr/>
              <a:t>8</a:t>
            </a:fld>
            <a:endParaRPr lang="en-GB"/>
          </a:p>
        </p:txBody>
      </p:sp>
      <p:sp>
        <p:nvSpPr>
          <p:cNvPr id="763906" name="Rectangle 2"/>
          <p:cNvSpPr>
            <a:spLocks noGrp="1" noRot="1" noChangeAspect="1" noChangeArrowheads="1" noTextEdit="1"/>
          </p:cNvSpPr>
          <p:nvPr>
            <p:ph type="sldImg"/>
          </p:nvPr>
        </p:nvSpPr>
        <p:spPr>
          <a:xfrm>
            <a:off x="1143000" y="685800"/>
            <a:ext cx="4572000" cy="3429000"/>
          </a:xfrm>
          <a:ln/>
        </p:spPr>
      </p:sp>
      <p:sp>
        <p:nvSpPr>
          <p:cNvPr id="76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0C1B3-8171-4619-9A35-17DB054663C1}" type="slidenum">
              <a:rPr lang="en-GB"/>
              <a:pPr/>
              <a:t>9</a:t>
            </a:fld>
            <a:endParaRPr lang="en-GB"/>
          </a:p>
        </p:txBody>
      </p:sp>
      <p:sp>
        <p:nvSpPr>
          <p:cNvPr id="763906" name="Rectangle 2"/>
          <p:cNvSpPr>
            <a:spLocks noGrp="1" noRot="1" noChangeAspect="1" noChangeArrowheads="1" noTextEdit="1"/>
          </p:cNvSpPr>
          <p:nvPr>
            <p:ph type="sldImg"/>
          </p:nvPr>
        </p:nvSpPr>
        <p:spPr>
          <a:xfrm>
            <a:off x="1143000" y="685800"/>
            <a:ext cx="4572000" cy="3429000"/>
          </a:xfrm>
          <a:ln/>
        </p:spPr>
      </p:sp>
      <p:sp>
        <p:nvSpPr>
          <p:cNvPr id="76390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t>8/25/2013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t>8/25/2013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t>8/25/2013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pPr/>
              <a:t>‹#›</a:t>
            </a:fld>
            <a:endParaRPr lang="en-GB"/>
          </a:p>
        </p:txBody>
      </p:sp>
    </p:spTree>
    <p:extLst>
      <p:ext uri="{BB962C8B-B14F-4D97-AF65-F5344CB8AC3E}">
        <p14:creationId xmlns:p14="http://schemas.microsoft.com/office/powerpoint/2010/main" val="854330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AA46B10-E2A1-4973-89F4-C80D067CA966}" type="slidenum">
              <a:rPr lang="en-GB"/>
              <a:pPr>
                <a:defRPr/>
              </a:pPr>
              <a:t>‹#›</a:t>
            </a:fld>
            <a:endParaRPr lang="en-GB"/>
          </a:p>
        </p:txBody>
      </p:sp>
    </p:spTree>
    <p:extLst>
      <p:ext uri="{BB962C8B-B14F-4D97-AF65-F5344CB8AC3E}">
        <p14:creationId xmlns:p14="http://schemas.microsoft.com/office/powerpoint/2010/main" val="2172112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8DAD87-FF1C-425C-BFB7-5FF12738BD5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8805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07D97B-2C5D-4244-AAE0-AB382B6396B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1376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5DE0F4-5CDE-4DF8-980E-BC3F7813B7D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51711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51522B-DAAF-4217-8D2B-6C414822DBC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6035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E2CD6FC-DCD8-49BE-869E-98DA2F42AEA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57974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E1C112E-A01C-4854-B366-38F77580517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8235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332656"/>
            <a:ext cx="8229600" cy="708688"/>
          </a:xfrm>
        </p:spPr>
        <p:txBody>
          <a:bodyPr>
            <a:noAutofit/>
          </a:bodyPr>
          <a:lstStyle>
            <a:lvl1pPr>
              <a:defRPr sz="5400" baseline="0">
                <a:effectLst>
                  <a:outerShdw blurRad="38100" dist="38100" dir="2700000" algn="tl">
                    <a:srgbClr val="000000"/>
                  </a:outerShdw>
                </a:effectLst>
              </a:defRPr>
            </a:lvl1pPr>
          </a:lstStyle>
          <a:p>
            <a:r>
              <a:rPr kumimoji="0" lang="en-US" dirty="0" smtClean="0"/>
              <a:t>Heavenly Encounters</a:t>
            </a:r>
            <a:endParaRPr kumimoji="0" lang="en-US" dirty="0"/>
          </a:p>
        </p:txBody>
      </p:sp>
      <p:sp>
        <p:nvSpPr>
          <p:cNvPr id="3" name="Content Placeholder 2"/>
          <p:cNvSpPr>
            <a:spLocks noGrp="1"/>
          </p:cNvSpPr>
          <p:nvPr>
            <p:ph idx="1"/>
          </p:nvPr>
        </p:nvSpPr>
        <p:spPr>
          <a:xfrm>
            <a:off x="251520" y="1412776"/>
            <a:ext cx="8712968" cy="5328592"/>
          </a:xfrm>
        </p:spPr>
        <p:txBody>
          <a:bodyPr/>
          <a:lstStyle>
            <a:lvl1pPr>
              <a:defRPr>
                <a:effectLst>
                  <a:outerShdw blurRad="38100" dist="38100" dir="2700000" algn="tl">
                    <a:srgbClr val="000000"/>
                  </a:outerShdw>
                </a:effectLst>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t>8/25/2013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498D1-1E33-4C36-B9D1-8E6A34E0025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58827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BEBC354-5576-4520-81FB-0BBC2A546F9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55500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AFAB64-3EE3-4D6E-8439-F6F023B4511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19733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A790F6-2C10-48AA-9978-D1FEF44B5BA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59723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C1D53E-375F-4590-9419-89A1F10F1C9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30927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86522E-ADB9-4E15-BAF0-6DD13BF14CB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67072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EACCE4A-6254-45F6-B228-4FC903B7C06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2938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8E999A-0F9F-4A6D-8E98-AE273E750D7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26913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7AFE39-10FC-4CC3-9AF4-16B2163A7C1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4123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295C6B4-0655-4946-93CD-2669451B3BE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3581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t>8/25/2013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91AFB95-9AD4-4405-BBB5-04A1CAC759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4483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ABD9358-4F72-40C7-ABC9-6F18B545AE4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36763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D184DE-1627-4554-8065-CF0865396AC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44432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27789F-802B-4482-9117-02B52ED8A28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47417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BB9950-B347-4E74-8355-C89C7D9B8F8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5558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67F804-27FA-4CEB-B2A3-A1096B754A6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1124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t>8/25/2013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t>8/25/2013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t>8/25/2013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t>8/25/2013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t>8/25/2013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E6EB8-52AB-45EA-A660-3E1EBFA729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t>8/25/2013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t>8/25/2013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 id="2147483697" r:id="rId13"/>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49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49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GB" smtClean="0">
              <a:solidFill>
                <a:srgbClr val="000000"/>
              </a:solidFill>
              <a:cs typeface="Arial" pitchFamily="34" charset="0"/>
            </a:endParaRPr>
          </a:p>
        </p:txBody>
      </p:sp>
      <p:sp>
        <p:nvSpPr>
          <p:cNvPr id="849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GB" smtClean="0">
              <a:solidFill>
                <a:srgbClr val="000000"/>
              </a:solidFill>
              <a:cs typeface="Arial" pitchFamily="34" charset="0"/>
            </a:endParaRPr>
          </a:p>
        </p:txBody>
      </p:sp>
      <p:sp>
        <p:nvSpPr>
          <p:cNvPr id="849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97AD8D8-3D9B-4649-8204-DA6B1D6ADFF5}" type="slidenum">
              <a:rPr lang="en-GB" smtClean="0">
                <a:solidFill>
                  <a:srgbClr val="000000"/>
                </a:solidFill>
                <a:cs typeface="Arial" pitchFamily="34" charset="0"/>
              </a:rPr>
              <a:pPr fontAlgn="base">
                <a:spcBef>
                  <a:spcPct val="0"/>
                </a:spcBef>
                <a:spcAft>
                  <a:spcPct val="0"/>
                </a:spcAft>
              </a:pPr>
              <a:t>‹#›</a:t>
            </a:fld>
            <a:endParaRPr lang="en-GB" smtClean="0">
              <a:solidFill>
                <a:srgbClr val="000000"/>
              </a:solidFill>
              <a:cs typeface="Arial" pitchFamily="34" charset="0"/>
            </a:endParaRPr>
          </a:p>
        </p:txBody>
      </p:sp>
    </p:spTree>
    <p:extLst>
      <p:ext uri="{BB962C8B-B14F-4D97-AF65-F5344CB8AC3E}">
        <p14:creationId xmlns:p14="http://schemas.microsoft.com/office/powerpoint/2010/main" val="2185616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710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710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GB" smtClean="0">
              <a:solidFill>
                <a:srgbClr val="000000"/>
              </a:solidFill>
            </a:endParaRPr>
          </a:p>
        </p:txBody>
      </p:sp>
      <p:sp>
        <p:nvSpPr>
          <p:cNvPr id="4710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GB" smtClean="0">
              <a:solidFill>
                <a:srgbClr val="000000"/>
              </a:solidFill>
            </a:endParaRPr>
          </a:p>
        </p:txBody>
      </p:sp>
      <p:sp>
        <p:nvSpPr>
          <p:cNvPr id="4710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CF77D4A-EAC0-4890-BD40-58179E384E6E}" type="slidenum">
              <a:rPr lang="en-GB" smtClean="0">
                <a:solidFill>
                  <a:srgbClr val="000000"/>
                </a:solidFill>
              </a:rPr>
              <a:pPr fontAlgn="base">
                <a:spcBef>
                  <a:spcPct val="0"/>
                </a:spcBef>
                <a:spcAft>
                  <a:spcPct val="0"/>
                </a:spcAft>
              </a:pPr>
              <a:t>‹#›</a:t>
            </a:fld>
            <a:endParaRPr lang="en-GB" smtClean="0">
              <a:solidFill>
                <a:srgbClr val="000000"/>
              </a:solidFill>
            </a:endParaRPr>
          </a:p>
        </p:txBody>
      </p:sp>
    </p:spTree>
    <p:extLst>
      <p:ext uri="{BB962C8B-B14F-4D97-AF65-F5344CB8AC3E}">
        <p14:creationId xmlns:p14="http://schemas.microsoft.com/office/powerpoint/2010/main" val="10559688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audio" Target="file:///C:\Users\Mike%20Parsons\Music\Soaking%20stuff\PRAYER%20MUSIC%20(Christian)(1).mp3"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audio" Target="file:///C:\Users\Mike%20Parsons\Music\Soaking%20stuff\beautiful%20melody%20-%20instrumental%20lords%20prayer.mp3" TargetMode="External"/><Relationship Id="rId5" Type="http://schemas.openxmlformats.org/officeDocument/2006/relationships/image" Target="../media/image22.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audio" Target="file:///C:\Users\Mike%20Parsons\Music\Soaking%20stuff\Relaxing%20Meditation%20Music%20with%20Inspiring%20Quotes%20-%20A%20Peaceful%20Moment.mp3" TargetMode="External"/><Relationship Id="rId5" Type="http://schemas.openxmlformats.org/officeDocument/2006/relationships/image" Target="../media/image22.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2" name="Picture 2" descr="gates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5888"/>
            <a:ext cx="6121400" cy="6524625"/>
          </a:xfrm>
          <a:prstGeom prst="rect">
            <a:avLst/>
          </a:prstGeom>
          <a:noFill/>
          <a:extLst>
            <a:ext uri="{909E8E84-426E-40DD-AFC4-6F175D3DCCD1}">
              <a14:hiddenFill xmlns:a14="http://schemas.microsoft.com/office/drawing/2010/main">
                <a:solidFill>
                  <a:srgbClr val="FFFFFF"/>
                </a:solidFill>
              </a14:hiddenFill>
            </a:ext>
          </a:extLst>
        </p:spPr>
      </p:pic>
      <p:sp>
        <p:nvSpPr>
          <p:cNvPr id="1121283" name="Rectangle 3"/>
          <p:cNvSpPr>
            <a:spLocks noChangeArrowheads="1"/>
          </p:cNvSpPr>
          <p:nvPr/>
        </p:nvSpPr>
        <p:spPr bwMode="auto">
          <a:xfrm>
            <a:off x="4140200" y="836613"/>
            <a:ext cx="431800" cy="2174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solidFill>
                <a:srgbClr val="000000"/>
              </a:solidFill>
            </a:endParaRPr>
          </a:p>
        </p:txBody>
      </p:sp>
      <p:sp>
        <p:nvSpPr>
          <p:cNvPr id="1121284" name="Rectangle 4"/>
          <p:cNvSpPr>
            <a:spLocks noChangeArrowheads="1"/>
          </p:cNvSpPr>
          <p:nvPr/>
        </p:nvSpPr>
        <p:spPr bwMode="auto">
          <a:xfrm>
            <a:off x="3995738" y="1628775"/>
            <a:ext cx="720725" cy="2174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solidFill>
                <a:srgbClr val="000000"/>
              </a:solidFill>
            </a:endParaRPr>
          </a:p>
        </p:txBody>
      </p:sp>
      <p:sp>
        <p:nvSpPr>
          <p:cNvPr id="1121285" name="Rectangle 5"/>
          <p:cNvSpPr>
            <a:spLocks noChangeArrowheads="1"/>
          </p:cNvSpPr>
          <p:nvPr/>
        </p:nvSpPr>
        <p:spPr bwMode="auto">
          <a:xfrm>
            <a:off x="3995738" y="2492375"/>
            <a:ext cx="720725" cy="2174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solidFill>
                <a:srgbClr val="000000"/>
              </a:solidFill>
            </a:endParaRPr>
          </a:p>
        </p:txBody>
      </p:sp>
    </p:spTree>
    <p:extLst>
      <p:ext uri="{BB962C8B-B14F-4D97-AF65-F5344CB8AC3E}">
        <p14:creationId xmlns:p14="http://schemas.microsoft.com/office/powerpoint/2010/main" val="4130902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9554" name="Rectangle 2"/>
          <p:cNvSpPr>
            <a:spLocks noGrp="1" noChangeArrowheads="1"/>
          </p:cNvSpPr>
          <p:nvPr>
            <p:ph type="body" idx="1"/>
          </p:nvPr>
        </p:nvSpPr>
        <p:spPr>
          <a:xfrm>
            <a:off x="0" y="981075"/>
            <a:ext cx="9144000" cy="5760293"/>
          </a:xfrm>
          <a:noFill/>
          <a:ln/>
        </p:spPr>
        <p:txBody>
          <a:bodyPr lIns="18000" tIns="0" rIns="18000" bIns="0">
            <a:normAutofit/>
          </a:bodyPr>
          <a:lstStyle/>
          <a:p>
            <a:pPr>
              <a:spcBef>
                <a:spcPct val="50000"/>
              </a:spcBef>
            </a:pPr>
            <a:r>
              <a:rPr lang="en-GB" sz="3400" dirty="0"/>
              <a:t>Luke 17:</a:t>
            </a:r>
            <a:r>
              <a:rPr lang="en-GB" sz="3400" baseline="30000" dirty="0"/>
              <a:t>21</a:t>
            </a:r>
            <a:r>
              <a:rPr lang="en-GB" sz="3400" dirty="0"/>
              <a:t> the kingdom of God is within you</a:t>
            </a:r>
          </a:p>
          <a:p>
            <a:pPr>
              <a:spcBef>
                <a:spcPct val="50000"/>
              </a:spcBef>
            </a:pPr>
            <a:r>
              <a:rPr lang="en-GB" sz="3400" dirty="0"/>
              <a:t>Spirit	- Father, Son, Holy Spirit in you</a:t>
            </a:r>
          </a:p>
          <a:p>
            <a:pPr>
              <a:spcBef>
                <a:spcPct val="50000"/>
              </a:spcBef>
            </a:pPr>
            <a:r>
              <a:rPr lang="en-GB" sz="3400" dirty="0"/>
              <a:t>S</a:t>
            </a:r>
            <a:r>
              <a:rPr lang="en-GB" sz="3400" dirty="0" smtClean="0"/>
              <a:t>eat </a:t>
            </a:r>
            <a:r>
              <a:rPr lang="en-GB" sz="3400" dirty="0"/>
              <a:t>of </a:t>
            </a:r>
            <a:r>
              <a:rPr lang="en-GB" sz="3400" dirty="0" smtClean="0"/>
              <a:t>rest or government</a:t>
            </a:r>
            <a:endParaRPr lang="en-GB" sz="3400" dirty="0"/>
          </a:p>
          <a:p>
            <a:pPr>
              <a:spcBef>
                <a:spcPct val="50000"/>
              </a:spcBef>
            </a:pPr>
            <a:r>
              <a:rPr lang="en-GB" sz="3400" dirty="0"/>
              <a:t>Heart – subconscious </a:t>
            </a:r>
            <a:r>
              <a:rPr lang="en-GB" sz="3400" dirty="0" smtClean="0"/>
              <a:t>mind</a:t>
            </a:r>
          </a:p>
          <a:p>
            <a:pPr>
              <a:spcBef>
                <a:spcPct val="50000"/>
              </a:spcBef>
            </a:pPr>
            <a:r>
              <a:rPr lang="en-GB" sz="3400" dirty="0" smtClean="0"/>
              <a:t>Scroll </a:t>
            </a:r>
            <a:r>
              <a:rPr lang="en-GB" sz="3400" dirty="0"/>
              <a:t>destiny in our </a:t>
            </a:r>
            <a:r>
              <a:rPr lang="en-GB" sz="3400" dirty="0" smtClean="0"/>
              <a:t>hearts</a:t>
            </a:r>
            <a:endParaRPr lang="en-GB" sz="3400" dirty="0"/>
          </a:p>
          <a:p>
            <a:pPr>
              <a:spcBef>
                <a:spcPct val="50000"/>
              </a:spcBef>
            </a:pPr>
            <a:r>
              <a:rPr lang="en-GB" sz="3400" dirty="0"/>
              <a:t>Garden in our heart</a:t>
            </a:r>
          </a:p>
          <a:p>
            <a:pPr>
              <a:spcBef>
                <a:spcPct val="50000"/>
              </a:spcBef>
            </a:pPr>
            <a:r>
              <a:rPr lang="en-GB" sz="3400" dirty="0"/>
              <a:t>Rivers – heaven – spirit </a:t>
            </a:r>
            <a:r>
              <a:rPr lang="en-GB" sz="3400" dirty="0" smtClean="0"/>
              <a:t>–garden </a:t>
            </a:r>
            <a:r>
              <a:rPr lang="en-GB" sz="3400" dirty="0"/>
              <a:t>heart- </a:t>
            </a:r>
            <a:r>
              <a:rPr lang="en-GB" sz="3400" dirty="0" smtClean="0"/>
              <a:t>world</a:t>
            </a:r>
            <a:endParaRPr lang="en-GB" sz="3400" dirty="0"/>
          </a:p>
        </p:txBody>
      </p:sp>
      <p:sp>
        <p:nvSpPr>
          <p:cNvPr id="919555" name="Rectangle 3"/>
          <p:cNvSpPr>
            <a:spLocks noGrp="1" noChangeArrowheads="1"/>
          </p:cNvSpPr>
          <p:nvPr>
            <p:ph type="title"/>
          </p:nvPr>
        </p:nvSpPr>
        <p:spPr>
          <a:xfrm>
            <a:off x="0" y="0"/>
            <a:ext cx="9144000" cy="760413"/>
          </a:xfrm>
          <a:noFill/>
          <a:ln/>
        </p:spPr>
        <p:txBody>
          <a:bodyPr lIns="0" tIns="0" rIns="0" bIns="0"/>
          <a:lstStyle/>
          <a:p>
            <a:r>
              <a:rPr lang="en-GB" sz="4800" dirty="0"/>
              <a:t>Cultivating Our Heart</a:t>
            </a:r>
          </a:p>
        </p:txBody>
      </p:sp>
    </p:spTree>
    <p:extLst>
      <p:ext uri="{BB962C8B-B14F-4D97-AF65-F5344CB8AC3E}">
        <p14:creationId xmlns:p14="http://schemas.microsoft.com/office/powerpoint/2010/main" val="16919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95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95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95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95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95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955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95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54"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6988"/>
            <a:ext cx="380047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86414">
            <a:off x="3924300" y="188913"/>
            <a:ext cx="5794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628775"/>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2924175"/>
            <a:ext cx="557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46150" name="Group 6"/>
          <p:cNvGrpSpPr>
            <a:grpSpLocks/>
          </p:cNvGrpSpPr>
          <p:nvPr/>
        </p:nvGrpSpPr>
        <p:grpSpPr bwMode="auto">
          <a:xfrm>
            <a:off x="3924300" y="115888"/>
            <a:ext cx="579438" cy="2952750"/>
            <a:chOff x="2472" y="73"/>
            <a:chExt cx="365" cy="1860"/>
          </a:xfrm>
        </p:grpSpPr>
        <p:sp>
          <p:nvSpPr>
            <p:cNvPr id="646151" name="Freeform 7"/>
            <p:cNvSpPr>
              <a:spLocks/>
            </p:cNvSpPr>
            <p:nvPr/>
          </p:nvSpPr>
          <p:spPr bwMode="auto">
            <a:xfrm>
              <a:off x="2608" y="73"/>
              <a:ext cx="45" cy="1860"/>
            </a:xfrm>
            <a:custGeom>
              <a:avLst/>
              <a:gdLst>
                <a:gd name="T0" fmla="*/ 194 w 194"/>
                <a:gd name="T1" fmla="*/ 0 h 991"/>
                <a:gd name="T2" fmla="*/ 127 w 194"/>
                <a:gd name="T3" fmla="*/ 195 h 991"/>
                <a:gd name="T4" fmla="*/ 84 w 194"/>
                <a:gd name="T5" fmla="*/ 262 h 991"/>
                <a:gd name="T6" fmla="*/ 42 w 194"/>
                <a:gd name="T7" fmla="*/ 339 h 991"/>
                <a:gd name="T8" fmla="*/ 0 w 194"/>
                <a:gd name="T9" fmla="*/ 423 h 991"/>
                <a:gd name="T10" fmla="*/ 8 w 194"/>
                <a:gd name="T11" fmla="*/ 660 h 991"/>
                <a:gd name="T12" fmla="*/ 186 w 194"/>
                <a:gd name="T13" fmla="*/ 991 h 991"/>
              </a:gdLst>
              <a:ahLst/>
              <a:cxnLst>
                <a:cxn ang="0">
                  <a:pos x="T0" y="T1"/>
                </a:cxn>
                <a:cxn ang="0">
                  <a:pos x="T2" y="T3"/>
                </a:cxn>
                <a:cxn ang="0">
                  <a:pos x="T4" y="T5"/>
                </a:cxn>
                <a:cxn ang="0">
                  <a:pos x="T6" y="T7"/>
                </a:cxn>
                <a:cxn ang="0">
                  <a:pos x="T8" y="T9"/>
                </a:cxn>
                <a:cxn ang="0">
                  <a:pos x="T10" y="T11"/>
                </a:cxn>
                <a:cxn ang="0">
                  <a:pos x="T12" y="T13"/>
                </a:cxn>
              </a:cxnLst>
              <a:rect l="0" t="0" r="r" b="b"/>
              <a:pathLst>
                <a:path w="194" h="991">
                  <a:moveTo>
                    <a:pt x="194" y="0"/>
                  </a:moveTo>
                  <a:cubicBezTo>
                    <a:pt x="184" y="66"/>
                    <a:pt x="162" y="137"/>
                    <a:pt x="127" y="195"/>
                  </a:cubicBezTo>
                  <a:cubicBezTo>
                    <a:pt x="113" y="218"/>
                    <a:pt x="84" y="262"/>
                    <a:pt x="84" y="262"/>
                  </a:cubicBezTo>
                  <a:cubicBezTo>
                    <a:pt x="75" y="290"/>
                    <a:pt x="42" y="339"/>
                    <a:pt x="42" y="339"/>
                  </a:cubicBezTo>
                  <a:cubicBezTo>
                    <a:pt x="31" y="374"/>
                    <a:pt x="22" y="393"/>
                    <a:pt x="0" y="423"/>
                  </a:cubicBezTo>
                  <a:cubicBezTo>
                    <a:pt x="3" y="502"/>
                    <a:pt x="0" y="581"/>
                    <a:pt x="8" y="660"/>
                  </a:cubicBezTo>
                  <a:cubicBezTo>
                    <a:pt x="22" y="804"/>
                    <a:pt x="94" y="887"/>
                    <a:pt x="186" y="99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52" name="Freeform 8"/>
            <p:cNvSpPr>
              <a:spLocks/>
            </p:cNvSpPr>
            <p:nvPr/>
          </p:nvSpPr>
          <p:spPr bwMode="auto">
            <a:xfrm>
              <a:off x="2472" y="73"/>
              <a:ext cx="365" cy="161"/>
            </a:xfrm>
            <a:custGeom>
              <a:avLst/>
              <a:gdLst>
                <a:gd name="T0" fmla="*/ 0 w 364"/>
                <a:gd name="T1" fmla="*/ 153 h 161"/>
                <a:gd name="T2" fmla="*/ 51 w 364"/>
                <a:gd name="T3" fmla="*/ 76 h 161"/>
                <a:gd name="T4" fmla="*/ 68 w 364"/>
                <a:gd name="T5" fmla="*/ 43 h 161"/>
                <a:gd name="T6" fmla="*/ 102 w 364"/>
                <a:gd name="T7" fmla="*/ 34 h 161"/>
                <a:gd name="T8" fmla="*/ 161 w 364"/>
                <a:gd name="T9" fmla="*/ 0 h 161"/>
                <a:gd name="T10" fmla="*/ 339 w 364"/>
                <a:gd name="T11" fmla="*/ 102 h 161"/>
                <a:gd name="T12" fmla="*/ 347 w 364"/>
                <a:gd name="T13" fmla="*/ 127 h 161"/>
                <a:gd name="T14" fmla="*/ 364 w 364"/>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161">
                  <a:moveTo>
                    <a:pt x="0" y="153"/>
                  </a:moveTo>
                  <a:cubicBezTo>
                    <a:pt x="10" y="114"/>
                    <a:pt x="18" y="99"/>
                    <a:pt x="51" y="76"/>
                  </a:cubicBezTo>
                  <a:cubicBezTo>
                    <a:pt x="57" y="65"/>
                    <a:pt x="58" y="51"/>
                    <a:pt x="68" y="43"/>
                  </a:cubicBezTo>
                  <a:cubicBezTo>
                    <a:pt x="77" y="36"/>
                    <a:pt x="91" y="39"/>
                    <a:pt x="102" y="34"/>
                  </a:cubicBezTo>
                  <a:cubicBezTo>
                    <a:pt x="123" y="25"/>
                    <a:pt x="141" y="10"/>
                    <a:pt x="161" y="0"/>
                  </a:cubicBezTo>
                  <a:cubicBezTo>
                    <a:pt x="245" y="15"/>
                    <a:pt x="292" y="30"/>
                    <a:pt x="339" y="102"/>
                  </a:cubicBezTo>
                  <a:cubicBezTo>
                    <a:pt x="342" y="110"/>
                    <a:pt x="344" y="119"/>
                    <a:pt x="347" y="127"/>
                  </a:cubicBezTo>
                  <a:cubicBezTo>
                    <a:pt x="352" y="139"/>
                    <a:pt x="364" y="161"/>
                    <a:pt x="364" y="16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grpSp>
      <p:pic>
        <p:nvPicPr>
          <p:cNvPr id="64615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l="5907" r="54633"/>
          <a:stretch>
            <a:fillRect/>
          </a:stretch>
        </p:blipFill>
        <p:spPr bwMode="auto">
          <a:xfrm>
            <a:off x="3995738" y="2276475"/>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6155" name="Line 11"/>
          <p:cNvSpPr>
            <a:spLocks noChangeShapeType="1"/>
          </p:cNvSpPr>
          <p:nvPr/>
        </p:nvSpPr>
        <p:spPr bwMode="auto">
          <a:xfrm flipH="1">
            <a:off x="2411413" y="3644900"/>
            <a:ext cx="360362" cy="72072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56" name="Line 12"/>
          <p:cNvSpPr>
            <a:spLocks noChangeShapeType="1"/>
          </p:cNvSpPr>
          <p:nvPr/>
        </p:nvSpPr>
        <p:spPr bwMode="auto">
          <a:xfrm>
            <a:off x="5867400" y="3573463"/>
            <a:ext cx="503238" cy="433387"/>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57" name="Line 13"/>
          <p:cNvSpPr>
            <a:spLocks noChangeShapeType="1"/>
          </p:cNvSpPr>
          <p:nvPr/>
        </p:nvSpPr>
        <p:spPr bwMode="auto">
          <a:xfrm flipV="1">
            <a:off x="4500563" y="1844675"/>
            <a:ext cx="215900"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58" name="Line 14"/>
          <p:cNvSpPr>
            <a:spLocks noChangeShapeType="1"/>
          </p:cNvSpPr>
          <p:nvPr/>
        </p:nvSpPr>
        <p:spPr bwMode="auto">
          <a:xfrm flipH="1">
            <a:off x="4356100" y="1989138"/>
            <a:ext cx="71438" cy="8636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59" name="Line 15"/>
          <p:cNvSpPr>
            <a:spLocks noChangeShapeType="1"/>
          </p:cNvSpPr>
          <p:nvPr/>
        </p:nvSpPr>
        <p:spPr bwMode="auto">
          <a:xfrm flipH="1" flipV="1">
            <a:off x="4427538" y="620713"/>
            <a:ext cx="288925"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60" name="Line 16"/>
          <p:cNvSpPr>
            <a:spLocks noChangeShapeType="1"/>
          </p:cNvSpPr>
          <p:nvPr/>
        </p:nvSpPr>
        <p:spPr bwMode="auto">
          <a:xfrm>
            <a:off x="4284663" y="765175"/>
            <a:ext cx="142875" cy="935038"/>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62" name="Text Box 18"/>
          <p:cNvSpPr txBox="1">
            <a:spLocks noChangeArrowheads="1"/>
          </p:cNvSpPr>
          <p:nvPr/>
        </p:nvSpPr>
        <p:spPr bwMode="auto">
          <a:xfrm>
            <a:off x="5364163" y="1412875"/>
            <a:ext cx="15113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mtClean="0">
                <a:solidFill>
                  <a:srgbClr val="000000"/>
                </a:solidFill>
                <a:latin typeface="Tahoma" pitchFamily="34" charset="0"/>
                <a:cs typeface="Arial" pitchFamily="34" charset="0"/>
              </a:rPr>
              <a:t>Heart</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Subconscious Mind</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Garden</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Scroll</a:t>
            </a:r>
          </a:p>
        </p:txBody>
      </p:sp>
      <p:sp>
        <p:nvSpPr>
          <p:cNvPr id="646163" name="Text Box 19"/>
          <p:cNvSpPr txBox="1">
            <a:spLocks noChangeArrowheads="1"/>
          </p:cNvSpPr>
          <p:nvPr/>
        </p:nvSpPr>
        <p:spPr bwMode="auto">
          <a:xfrm>
            <a:off x="2411413" y="260350"/>
            <a:ext cx="11525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mtClean="0">
                <a:solidFill>
                  <a:srgbClr val="000000"/>
                </a:solidFill>
                <a:latin typeface="Tahoma" pitchFamily="34" charset="0"/>
                <a:cs typeface="Arial" pitchFamily="34" charset="0"/>
              </a:rPr>
              <a:t>Conscious</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Mind</a:t>
            </a:r>
          </a:p>
        </p:txBody>
      </p:sp>
      <p:sp>
        <p:nvSpPr>
          <p:cNvPr id="646164" name="Text Box 20"/>
          <p:cNvSpPr txBox="1">
            <a:spLocks noChangeArrowheads="1"/>
          </p:cNvSpPr>
          <p:nvPr/>
        </p:nvSpPr>
        <p:spPr bwMode="auto">
          <a:xfrm>
            <a:off x="4973638" y="4006850"/>
            <a:ext cx="17272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dirty="0" smtClean="0">
                <a:solidFill>
                  <a:srgbClr val="000000"/>
                </a:solidFill>
                <a:latin typeface="Tahoma" pitchFamily="34" charset="0"/>
                <a:cs typeface="Arial" pitchFamily="34" charset="0"/>
              </a:rPr>
              <a:t>Kingdom</a:t>
            </a:r>
            <a:br>
              <a:rPr lang="en-GB" dirty="0" smtClean="0">
                <a:solidFill>
                  <a:srgbClr val="000000"/>
                </a:solidFill>
                <a:latin typeface="Tahoma" pitchFamily="34" charset="0"/>
                <a:cs typeface="Arial" pitchFamily="34" charset="0"/>
              </a:rPr>
            </a:br>
            <a:r>
              <a:rPr lang="en-GB" dirty="0" smtClean="0">
                <a:solidFill>
                  <a:srgbClr val="000000"/>
                </a:solidFill>
                <a:latin typeface="Tahoma" pitchFamily="34" charset="0"/>
                <a:cs typeface="Arial" pitchFamily="34" charset="0"/>
              </a:rPr>
              <a:t>within us</a:t>
            </a:r>
            <a:br>
              <a:rPr lang="en-GB" dirty="0" smtClean="0">
                <a:solidFill>
                  <a:srgbClr val="000000"/>
                </a:solidFill>
                <a:latin typeface="Tahoma" pitchFamily="34" charset="0"/>
                <a:cs typeface="Arial" pitchFamily="34" charset="0"/>
              </a:rPr>
            </a:br>
            <a:r>
              <a:rPr lang="en-GB" dirty="0" smtClean="0">
                <a:solidFill>
                  <a:srgbClr val="000000"/>
                </a:solidFill>
                <a:latin typeface="Tahoma" pitchFamily="34" charset="0"/>
                <a:cs typeface="Arial" pitchFamily="34" charset="0"/>
              </a:rPr>
              <a:t>Seat of Government</a:t>
            </a:r>
          </a:p>
        </p:txBody>
      </p:sp>
      <p:sp>
        <p:nvSpPr>
          <p:cNvPr id="646165" name="Text Box 21"/>
          <p:cNvSpPr txBox="1">
            <a:spLocks noChangeArrowheads="1"/>
          </p:cNvSpPr>
          <p:nvPr/>
        </p:nvSpPr>
        <p:spPr bwMode="auto">
          <a:xfrm>
            <a:off x="7782199" y="4022635"/>
            <a:ext cx="11874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spAutoFit/>
          </a:bodyPr>
          <a:lstStyle/>
          <a:p>
            <a:pPr algn="ctr" fontAlgn="base">
              <a:spcAft>
                <a:spcPct val="0"/>
              </a:spcAft>
            </a:pPr>
            <a:r>
              <a:rPr lang="en-GB" dirty="0" smtClean="0">
                <a:solidFill>
                  <a:srgbClr val="000000"/>
                </a:solidFill>
                <a:latin typeface="Tahoma" pitchFamily="34" charset="0"/>
                <a:cs typeface="Arial" pitchFamily="34" charset="0"/>
              </a:rPr>
              <a:t>Heavenlies</a:t>
            </a:r>
          </a:p>
        </p:txBody>
      </p:sp>
      <p:pic>
        <p:nvPicPr>
          <p:cNvPr id="646169" name="Picture 25"/>
          <p:cNvPicPr>
            <a:picLocks noChangeAspect="1" noChangeArrowheads="1"/>
          </p:cNvPicPr>
          <p:nvPr/>
        </p:nvPicPr>
        <p:blipFill>
          <a:blip r:embed="rId8">
            <a:extLst>
              <a:ext uri="{28A0092B-C50C-407E-A947-70E740481C1C}">
                <a14:useLocalDpi xmlns:a14="http://schemas.microsoft.com/office/drawing/2010/main" val="0"/>
              </a:ext>
            </a:extLst>
          </a:blip>
          <a:srcRect l="13605" r="48372"/>
          <a:stretch>
            <a:fillRect/>
          </a:stretch>
        </p:blipFill>
        <p:spPr bwMode="auto">
          <a:xfrm>
            <a:off x="7235825" y="260350"/>
            <a:ext cx="9048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6170" name="Freeform 26"/>
          <p:cNvSpPr>
            <a:spLocks/>
          </p:cNvSpPr>
          <p:nvPr/>
        </p:nvSpPr>
        <p:spPr bwMode="auto">
          <a:xfrm>
            <a:off x="7556500" y="207963"/>
            <a:ext cx="565150" cy="2903537"/>
          </a:xfrm>
          <a:custGeom>
            <a:avLst/>
            <a:gdLst>
              <a:gd name="T0" fmla="*/ 0 w 356"/>
              <a:gd name="T1" fmla="*/ 38 h 1829"/>
              <a:gd name="T2" fmla="*/ 111 w 356"/>
              <a:gd name="T3" fmla="*/ 5 h 1829"/>
              <a:gd name="T4" fmla="*/ 280 w 356"/>
              <a:gd name="T5" fmla="*/ 64 h 1829"/>
              <a:gd name="T6" fmla="*/ 297 w 356"/>
              <a:gd name="T7" fmla="*/ 89 h 1829"/>
              <a:gd name="T8" fmla="*/ 322 w 356"/>
              <a:gd name="T9" fmla="*/ 106 h 1829"/>
              <a:gd name="T10" fmla="*/ 356 w 356"/>
              <a:gd name="T11" fmla="*/ 233 h 1829"/>
              <a:gd name="T12" fmla="*/ 229 w 356"/>
              <a:gd name="T13" fmla="*/ 428 h 1829"/>
              <a:gd name="T14" fmla="*/ 170 w 356"/>
              <a:gd name="T15" fmla="*/ 513 h 1829"/>
              <a:gd name="T16" fmla="*/ 195 w 356"/>
              <a:gd name="T17" fmla="*/ 869 h 1829"/>
              <a:gd name="T18" fmla="*/ 136 w 356"/>
              <a:gd name="T19" fmla="*/ 1563 h 1829"/>
              <a:gd name="T20" fmla="*/ 144 w 356"/>
              <a:gd name="T21" fmla="*/ 1758 h 1829"/>
              <a:gd name="T22" fmla="*/ 153 w 356"/>
              <a:gd name="T23" fmla="*/ 1826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6" h="1829">
                <a:moveTo>
                  <a:pt x="0" y="38"/>
                </a:moveTo>
                <a:cubicBezTo>
                  <a:pt x="37" y="27"/>
                  <a:pt x="73" y="14"/>
                  <a:pt x="111" y="5"/>
                </a:cubicBezTo>
                <a:cubicBezTo>
                  <a:pt x="265" y="16"/>
                  <a:pt x="187" y="0"/>
                  <a:pt x="280" y="64"/>
                </a:cubicBezTo>
                <a:cubicBezTo>
                  <a:pt x="286" y="72"/>
                  <a:pt x="290" y="82"/>
                  <a:pt x="297" y="89"/>
                </a:cubicBezTo>
                <a:cubicBezTo>
                  <a:pt x="304" y="96"/>
                  <a:pt x="316" y="98"/>
                  <a:pt x="322" y="106"/>
                </a:cubicBezTo>
                <a:cubicBezTo>
                  <a:pt x="335" y="126"/>
                  <a:pt x="350" y="206"/>
                  <a:pt x="356" y="233"/>
                </a:cubicBezTo>
                <a:cubicBezTo>
                  <a:pt x="346" y="318"/>
                  <a:pt x="318" y="400"/>
                  <a:pt x="229" y="428"/>
                </a:cubicBezTo>
                <a:cubicBezTo>
                  <a:pt x="181" y="495"/>
                  <a:pt x="200" y="467"/>
                  <a:pt x="170" y="513"/>
                </a:cubicBezTo>
                <a:cubicBezTo>
                  <a:pt x="175" y="645"/>
                  <a:pt x="182" y="745"/>
                  <a:pt x="195" y="869"/>
                </a:cubicBezTo>
                <a:cubicBezTo>
                  <a:pt x="190" y="1105"/>
                  <a:pt x="180" y="1332"/>
                  <a:pt x="136" y="1563"/>
                </a:cubicBezTo>
                <a:cubicBezTo>
                  <a:pt x="139" y="1628"/>
                  <a:pt x="138" y="1693"/>
                  <a:pt x="144" y="1758"/>
                </a:cubicBezTo>
                <a:cubicBezTo>
                  <a:pt x="151" y="1829"/>
                  <a:pt x="186" y="1826"/>
                  <a:pt x="153" y="1826"/>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
        <p:nvSpPr>
          <p:cNvPr id="646171" name="Text Box 27"/>
          <p:cNvSpPr txBox="1">
            <a:spLocks noChangeArrowheads="1"/>
          </p:cNvSpPr>
          <p:nvPr/>
        </p:nvSpPr>
        <p:spPr bwMode="auto">
          <a:xfrm>
            <a:off x="7956550" y="1125538"/>
            <a:ext cx="7921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mtClean="0">
                <a:solidFill>
                  <a:srgbClr val="000000"/>
                </a:solidFill>
                <a:latin typeface="Tahoma" pitchFamily="34" charset="0"/>
                <a:cs typeface="Arial" pitchFamily="34" charset="0"/>
              </a:rPr>
              <a:t>Spirit</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Father</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Son</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Holy</a:t>
            </a:r>
            <a:br>
              <a:rPr lang="en-GB" smtClean="0">
                <a:solidFill>
                  <a:srgbClr val="000000"/>
                </a:solidFill>
                <a:latin typeface="Tahoma" pitchFamily="34" charset="0"/>
                <a:cs typeface="Arial" pitchFamily="34" charset="0"/>
              </a:rPr>
            </a:br>
            <a:r>
              <a:rPr lang="en-GB" smtClean="0">
                <a:solidFill>
                  <a:srgbClr val="000000"/>
                </a:solidFill>
                <a:latin typeface="Tahoma" pitchFamily="34" charset="0"/>
                <a:cs typeface="Arial" pitchFamily="34" charset="0"/>
              </a:rPr>
              <a:t>Spirit</a:t>
            </a:r>
          </a:p>
        </p:txBody>
      </p:sp>
      <p:pic>
        <p:nvPicPr>
          <p:cNvPr id="646172" name="Picture 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7538" y="1844675"/>
            <a:ext cx="219075"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6173" name="Picture 29"/>
          <p:cNvPicPr>
            <a:picLocks noChangeAspect="1" noChangeArrowheads="1"/>
          </p:cNvPicPr>
          <p:nvPr/>
        </p:nvPicPr>
        <p:blipFill>
          <a:blip r:embed="rId10" cstate="print">
            <a:extLst>
              <a:ext uri="{28A0092B-C50C-407E-A947-70E740481C1C}">
                <a14:useLocalDpi xmlns:a14="http://schemas.microsoft.com/office/drawing/2010/main" val="0"/>
              </a:ext>
            </a:extLst>
          </a:blip>
          <a:srcRect l="5907" r="54633"/>
          <a:stretch>
            <a:fillRect/>
          </a:stretch>
        </p:blipFill>
        <p:spPr bwMode="auto">
          <a:xfrm>
            <a:off x="7667625" y="2565400"/>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6174" name="Text Box 30"/>
          <p:cNvSpPr txBox="1">
            <a:spLocks noChangeArrowheads="1"/>
          </p:cNvSpPr>
          <p:nvPr/>
        </p:nvSpPr>
        <p:spPr bwMode="auto">
          <a:xfrm>
            <a:off x="1110781" y="4005262"/>
            <a:ext cx="11874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dirty="0" smtClean="0">
                <a:solidFill>
                  <a:srgbClr val="000000"/>
                </a:solidFill>
                <a:latin typeface="Tahoma" pitchFamily="34" charset="0"/>
                <a:cs typeface="Arial" pitchFamily="34" charset="0"/>
              </a:rPr>
              <a:t>Rivers</a:t>
            </a:r>
            <a:br>
              <a:rPr lang="en-GB" dirty="0" smtClean="0">
                <a:solidFill>
                  <a:srgbClr val="000000"/>
                </a:solidFill>
                <a:latin typeface="Tahoma" pitchFamily="34" charset="0"/>
                <a:cs typeface="Arial" pitchFamily="34" charset="0"/>
              </a:rPr>
            </a:br>
            <a:r>
              <a:rPr lang="en-GB" dirty="0" smtClean="0">
                <a:solidFill>
                  <a:srgbClr val="000000"/>
                </a:solidFill>
                <a:latin typeface="Tahoma" pitchFamily="34" charset="0"/>
                <a:cs typeface="Arial" pitchFamily="34" charset="0"/>
              </a:rPr>
              <a:t>Power</a:t>
            </a:r>
            <a:br>
              <a:rPr lang="en-GB" dirty="0" smtClean="0">
                <a:solidFill>
                  <a:srgbClr val="000000"/>
                </a:solidFill>
                <a:latin typeface="Tahoma" pitchFamily="34" charset="0"/>
                <a:cs typeface="Arial" pitchFamily="34" charset="0"/>
              </a:rPr>
            </a:br>
            <a:r>
              <a:rPr lang="en-GB" dirty="0" smtClean="0">
                <a:solidFill>
                  <a:srgbClr val="000000"/>
                </a:solidFill>
                <a:latin typeface="Tahoma" pitchFamily="34" charset="0"/>
                <a:cs typeface="Arial" pitchFamily="34" charset="0"/>
              </a:rPr>
              <a:t>Anointing</a:t>
            </a:r>
          </a:p>
        </p:txBody>
      </p:sp>
      <p:sp>
        <p:nvSpPr>
          <p:cNvPr id="646161" name="Line 17"/>
          <p:cNvSpPr>
            <a:spLocks noChangeShapeType="1"/>
          </p:cNvSpPr>
          <p:nvPr/>
        </p:nvSpPr>
        <p:spPr bwMode="auto">
          <a:xfrm>
            <a:off x="7956947" y="3047285"/>
            <a:ext cx="396081" cy="852738"/>
          </a:xfrm>
          <a:prstGeom prst="line">
            <a:avLst/>
          </a:prstGeom>
          <a:noFill/>
          <a:ln w="50800">
            <a:solidFill>
              <a:srgbClr val="800080"/>
            </a:solidFill>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GB" smtClean="0">
              <a:solidFill>
                <a:srgbClr val="000000"/>
              </a:solidFill>
              <a:latin typeface="Tahoma" pitchFamily="34" charset="0"/>
              <a:cs typeface="Arial" pitchFamily="34" charset="0"/>
            </a:endParaRPr>
          </a:p>
        </p:txBody>
      </p:sp>
    </p:spTree>
    <p:extLst>
      <p:ext uri="{BB962C8B-B14F-4D97-AF65-F5344CB8AC3E}">
        <p14:creationId xmlns:p14="http://schemas.microsoft.com/office/powerpoint/2010/main" val="36545982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6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61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61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61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614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461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61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461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61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61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617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61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61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615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4615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615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615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616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615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617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6156"/>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6461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6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5" grpId="0" animBg="1"/>
      <p:bldP spid="646156" grpId="0" animBg="1"/>
      <p:bldP spid="646157" grpId="0" animBg="1"/>
      <p:bldP spid="646158" grpId="0" animBg="1"/>
      <p:bldP spid="646159" grpId="0" animBg="1"/>
      <p:bldP spid="646160" grpId="0" animBg="1"/>
      <p:bldP spid="646162" grpId="0"/>
      <p:bldP spid="646163" grpId="0"/>
      <p:bldP spid="646164" grpId="0"/>
      <p:bldP spid="646165" grpId="0"/>
      <p:bldP spid="646170" grpId="0" animBg="1"/>
      <p:bldP spid="646171" grpId="0"/>
      <p:bldP spid="646174" grpId="0"/>
      <p:bldP spid="646161" grpId="0" animBg="1"/>
      <p:bldP spid="646161"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492375"/>
            <a:ext cx="2747963"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Line 6"/>
          <p:cNvSpPr>
            <a:spLocks noChangeShapeType="1"/>
          </p:cNvSpPr>
          <p:nvPr/>
        </p:nvSpPr>
        <p:spPr bwMode="auto">
          <a:xfrm>
            <a:off x="6300788" y="2924175"/>
            <a:ext cx="0" cy="2089150"/>
          </a:xfrm>
          <a:prstGeom prst="line">
            <a:avLst/>
          </a:prstGeom>
          <a:noFill/>
          <a:ln w="508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 name="Line 7"/>
          <p:cNvSpPr>
            <a:spLocks noChangeShapeType="1"/>
          </p:cNvSpPr>
          <p:nvPr/>
        </p:nvSpPr>
        <p:spPr bwMode="auto">
          <a:xfrm>
            <a:off x="5219700" y="3644900"/>
            <a:ext cx="2232025" cy="0"/>
          </a:xfrm>
          <a:prstGeom prst="line">
            <a:avLst/>
          </a:prstGeom>
          <a:noFill/>
          <a:ln w="508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5" name="Text Box 8"/>
          <p:cNvSpPr txBox="1">
            <a:spLocks noChangeArrowheads="1"/>
          </p:cNvSpPr>
          <p:nvPr/>
        </p:nvSpPr>
        <p:spPr bwMode="auto">
          <a:xfrm>
            <a:off x="5292725" y="2852738"/>
            <a:ext cx="9366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sz="1600"/>
              <a:t>Bridal</a:t>
            </a:r>
            <a:br>
              <a:rPr lang="en-GB" sz="1600"/>
            </a:br>
            <a:r>
              <a:rPr lang="en-GB" sz="1600"/>
              <a:t>Chamber</a:t>
            </a:r>
          </a:p>
        </p:txBody>
      </p:sp>
      <p:sp>
        <p:nvSpPr>
          <p:cNvPr id="5126" name="Text Box 9"/>
          <p:cNvSpPr txBox="1">
            <a:spLocks noChangeArrowheads="1"/>
          </p:cNvSpPr>
          <p:nvPr/>
        </p:nvSpPr>
        <p:spPr bwMode="auto">
          <a:xfrm>
            <a:off x="6443663" y="3068638"/>
            <a:ext cx="792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t>Garden</a:t>
            </a:r>
          </a:p>
        </p:txBody>
      </p:sp>
      <p:sp>
        <p:nvSpPr>
          <p:cNvPr id="5127" name="Text Box 10"/>
          <p:cNvSpPr txBox="1">
            <a:spLocks noChangeArrowheads="1"/>
          </p:cNvSpPr>
          <p:nvPr/>
        </p:nvSpPr>
        <p:spPr bwMode="auto">
          <a:xfrm>
            <a:off x="6372225" y="3789363"/>
            <a:ext cx="7921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t>Dance</a:t>
            </a:r>
            <a:br>
              <a:rPr lang="en-GB"/>
            </a:br>
            <a:r>
              <a:rPr lang="en-GB"/>
              <a:t>Floor</a:t>
            </a:r>
          </a:p>
        </p:txBody>
      </p:sp>
      <p:sp>
        <p:nvSpPr>
          <p:cNvPr id="5128" name="Text Box 11"/>
          <p:cNvSpPr txBox="1">
            <a:spLocks noChangeArrowheads="1"/>
          </p:cNvSpPr>
          <p:nvPr/>
        </p:nvSpPr>
        <p:spPr bwMode="auto">
          <a:xfrm>
            <a:off x="5435600" y="3789363"/>
            <a:ext cx="7921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sz="1600"/>
              <a:t>Soaking</a:t>
            </a:r>
            <a:br>
              <a:rPr lang="en-GB" sz="1600"/>
            </a:br>
            <a:r>
              <a:rPr lang="en-GB" sz="1600"/>
              <a:t>Room</a:t>
            </a:r>
          </a:p>
        </p:txBody>
      </p:sp>
      <p:sp>
        <p:nvSpPr>
          <p:cNvPr id="5129" name="Text Box 12"/>
          <p:cNvSpPr txBox="1">
            <a:spLocks noChangeArrowheads="1"/>
          </p:cNvSpPr>
          <p:nvPr/>
        </p:nvSpPr>
        <p:spPr bwMode="auto">
          <a:xfrm>
            <a:off x="6588125" y="5589588"/>
            <a:ext cx="7921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t>Mind</a:t>
            </a:r>
            <a:br>
              <a:rPr lang="en-GB"/>
            </a:br>
            <a:r>
              <a:rPr lang="en-GB"/>
              <a:t>Body</a:t>
            </a:r>
          </a:p>
        </p:txBody>
      </p:sp>
      <p:sp>
        <p:nvSpPr>
          <p:cNvPr id="5130" name="Text Box 13"/>
          <p:cNvSpPr txBox="1">
            <a:spLocks noChangeArrowheads="1"/>
          </p:cNvSpPr>
          <p:nvPr/>
        </p:nvSpPr>
        <p:spPr bwMode="auto">
          <a:xfrm>
            <a:off x="6948488" y="1196975"/>
            <a:ext cx="7921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t>Spirit</a:t>
            </a:r>
          </a:p>
        </p:txBody>
      </p:sp>
      <p:sp>
        <p:nvSpPr>
          <p:cNvPr id="5131" name="Line 14"/>
          <p:cNvSpPr>
            <a:spLocks noChangeShapeType="1"/>
          </p:cNvSpPr>
          <p:nvPr/>
        </p:nvSpPr>
        <p:spPr bwMode="auto">
          <a:xfrm flipH="1">
            <a:off x="6804025" y="1557338"/>
            <a:ext cx="503238" cy="1223962"/>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2" name="Line 15"/>
          <p:cNvSpPr>
            <a:spLocks noChangeShapeType="1"/>
          </p:cNvSpPr>
          <p:nvPr/>
        </p:nvSpPr>
        <p:spPr bwMode="auto">
          <a:xfrm>
            <a:off x="6877050" y="3500438"/>
            <a:ext cx="0" cy="360362"/>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3" name="Line 16"/>
          <p:cNvSpPr>
            <a:spLocks noChangeShapeType="1"/>
          </p:cNvSpPr>
          <p:nvPr/>
        </p:nvSpPr>
        <p:spPr bwMode="auto">
          <a:xfrm flipV="1">
            <a:off x="5724525" y="3500438"/>
            <a:ext cx="0" cy="360362"/>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4" name="Line 17"/>
          <p:cNvSpPr>
            <a:spLocks noChangeShapeType="1"/>
          </p:cNvSpPr>
          <p:nvPr/>
        </p:nvSpPr>
        <p:spPr bwMode="auto">
          <a:xfrm flipV="1">
            <a:off x="5795963" y="1484313"/>
            <a:ext cx="1296987" cy="1223962"/>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5" name="Line 18"/>
          <p:cNvSpPr>
            <a:spLocks noChangeShapeType="1"/>
          </p:cNvSpPr>
          <p:nvPr/>
        </p:nvSpPr>
        <p:spPr bwMode="auto">
          <a:xfrm>
            <a:off x="6588125" y="4437063"/>
            <a:ext cx="647700"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6" name="Line 19"/>
          <p:cNvSpPr>
            <a:spLocks noChangeShapeType="1"/>
          </p:cNvSpPr>
          <p:nvPr/>
        </p:nvSpPr>
        <p:spPr bwMode="auto">
          <a:xfrm flipH="1" flipV="1">
            <a:off x="5940425" y="4437063"/>
            <a:ext cx="503238" cy="1296987"/>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137"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27793">
            <a:off x="536575" y="1536700"/>
            <a:ext cx="424815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8"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2205038"/>
            <a:ext cx="266700" cy="398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429000"/>
            <a:ext cx="266700" cy="398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250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02" name="Rectangle 2"/>
          <p:cNvSpPr>
            <a:spLocks noChangeArrowheads="1"/>
          </p:cNvSpPr>
          <p:nvPr/>
        </p:nvSpPr>
        <p:spPr bwMode="auto">
          <a:xfrm>
            <a:off x="179388" y="1196975"/>
            <a:ext cx="8569325"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sz="4400" b="1">
              <a:solidFill>
                <a:srgbClr val="99FF99"/>
              </a:solidFill>
              <a:effectLst>
                <a:outerShdw blurRad="38100" dist="38100" dir="2700000" algn="tl">
                  <a:srgbClr val="000000"/>
                </a:outerShdw>
              </a:effectLst>
              <a:latin typeface="Arial" pitchFamily="34" charset="0"/>
            </a:endParaRPr>
          </a:p>
        </p:txBody>
      </p:sp>
      <p:sp>
        <p:nvSpPr>
          <p:cNvPr id="358403" name="Rectangle 3"/>
          <p:cNvSpPr>
            <a:spLocks noGrp="1" noRot="1" noChangeArrowheads="1"/>
          </p:cNvSpPr>
          <p:nvPr>
            <p:ph type="title"/>
          </p:nvPr>
        </p:nvSpPr>
        <p:spPr>
          <a:xfrm>
            <a:off x="250825" y="0"/>
            <a:ext cx="8510588" cy="763588"/>
          </a:xfrm>
        </p:spPr>
        <p:txBody>
          <a:bodyPr>
            <a:normAutofit fontScale="90000"/>
          </a:bodyPr>
          <a:lstStyle/>
          <a:p>
            <a:pPr algn="ctr"/>
            <a:r>
              <a:rPr lang="en-GB" dirty="0"/>
              <a:t>Cultivating Our Heart</a:t>
            </a:r>
          </a:p>
        </p:txBody>
      </p:sp>
      <p:sp>
        <p:nvSpPr>
          <p:cNvPr id="358404" name="Rectangle 4"/>
          <p:cNvSpPr>
            <a:spLocks noChangeArrowheads="1"/>
          </p:cNvSpPr>
          <p:nvPr/>
        </p:nvSpPr>
        <p:spPr bwMode="auto">
          <a:xfrm>
            <a:off x="0" y="836712"/>
            <a:ext cx="9144000"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a:buFont typeface="Wingdings" pitchFamily="2" charset="2"/>
              <a:buNone/>
            </a:pPr>
            <a:endParaRPr lang="en-US" sz="4400" b="1">
              <a:solidFill>
                <a:srgbClr val="99FF99"/>
              </a:solidFill>
              <a:effectLst>
                <a:outerShdw blurRad="38100" dist="38100" dir="2700000" algn="tl">
                  <a:srgbClr val="000000"/>
                </a:outerShdw>
              </a:effectLst>
              <a:latin typeface="Verdana" pitchFamily="34" charset="0"/>
            </a:endParaRPr>
          </a:p>
        </p:txBody>
      </p:sp>
      <p:sp>
        <p:nvSpPr>
          <p:cNvPr id="358405" name="Rectangle 5"/>
          <p:cNvSpPr>
            <a:spLocks noChangeArrowheads="1"/>
          </p:cNvSpPr>
          <p:nvPr/>
        </p:nvSpPr>
        <p:spPr bwMode="auto">
          <a:xfrm>
            <a:off x="323850" y="908050"/>
            <a:ext cx="8640763"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74320" indent="-274320">
              <a:spcBef>
                <a:spcPct val="50000"/>
              </a:spcBef>
              <a:buClr>
                <a:schemeClr val="accent3"/>
              </a:buClr>
              <a:buSzPct val="95000"/>
              <a:buFont typeface="Wingdings 2"/>
              <a:buChar char=""/>
            </a:pPr>
            <a:r>
              <a:rPr lang="en-GB" sz="3200" dirty="0">
                <a:effectLst>
                  <a:outerShdw blurRad="38100" dist="38100" dir="2700000" algn="tl">
                    <a:srgbClr val="000000"/>
                  </a:outerShdw>
                </a:effectLst>
              </a:rPr>
              <a:t>Manifest presence </a:t>
            </a:r>
            <a:r>
              <a:rPr lang="en-GB" sz="3200" dirty="0" smtClean="0">
                <a:effectLst>
                  <a:outerShdw blurRad="38100" dist="38100" dir="2700000" algn="tl">
                    <a:srgbClr val="000000"/>
                  </a:outerShdw>
                </a:effectLst>
              </a:rPr>
              <a:t>of God within </a:t>
            </a:r>
            <a:r>
              <a:rPr lang="en-GB" sz="3200" dirty="0">
                <a:effectLst>
                  <a:outerShdw blurRad="38100" dist="38100" dir="2700000" algn="tl">
                    <a:srgbClr val="000000"/>
                  </a:outerShdw>
                </a:effectLst>
              </a:rPr>
              <a:t>- intimacy</a:t>
            </a:r>
          </a:p>
          <a:p>
            <a:pPr marL="274320" indent="-274320">
              <a:spcBef>
                <a:spcPct val="50000"/>
              </a:spcBef>
              <a:buClr>
                <a:schemeClr val="accent3"/>
              </a:buClr>
              <a:buSzPct val="95000"/>
              <a:buFont typeface="Wingdings 2"/>
              <a:buChar char=""/>
            </a:pPr>
            <a:r>
              <a:rPr lang="en-GB" sz="3200" dirty="0">
                <a:effectLst>
                  <a:outerShdw blurRad="38100" dist="38100" dir="2700000" algn="tl">
                    <a:srgbClr val="000000"/>
                  </a:outerShdw>
                </a:effectLst>
              </a:rPr>
              <a:t>4 chambers of the heart</a:t>
            </a:r>
          </a:p>
          <a:p>
            <a:pPr marL="274320" indent="-274320">
              <a:spcBef>
                <a:spcPct val="50000"/>
              </a:spcBef>
              <a:buClr>
                <a:schemeClr val="accent3"/>
              </a:buClr>
              <a:buSzPct val="95000"/>
              <a:buFont typeface="Wingdings 2"/>
              <a:buChar char=""/>
            </a:pPr>
            <a:r>
              <a:rPr lang="en-GB" sz="3200" dirty="0">
                <a:effectLst>
                  <a:outerShdw blurRad="38100" dist="38100" dir="2700000" algn="tl">
                    <a:srgbClr val="000000"/>
                  </a:outerShdw>
                </a:effectLst>
              </a:rPr>
              <a:t>Garden			Fellowship, communion</a:t>
            </a:r>
          </a:p>
          <a:p>
            <a:pPr marL="274320" indent="-274320">
              <a:spcBef>
                <a:spcPct val="50000"/>
              </a:spcBef>
              <a:buClr>
                <a:schemeClr val="accent3"/>
              </a:buClr>
              <a:buSzPct val="95000"/>
              <a:buFont typeface="Wingdings 2"/>
              <a:buChar char=""/>
            </a:pPr>
            <a:r>
              <a:rPr lang="en-GB" sz="3200" dirty="0">
                <a:effectLst>
                  <a:outerShdw blurRad="38100" dist="38100" dir="2700000" algn="tl">
                    <a:srgbClr val="000000"/>
                  </a:outerShdw>
                </a:effectLst>
              </a:rPr>
              <a:t>Dance Floor		Intimacy, </a:t>
            </a:r>
            <a:r>
              <a:rPr lang="en-GB" sz="3200" dirty="0" smtClean="0">
                <a:effectLst>
                  <a:outerShdw blurRad="38100" dist="38100" dir="2700000" algn="tl">
                    <a:srgbClr val="000000"/>
                  </a:outerShdw>
                </a:effectLst>
              </a:rPr>
              <a:t>identity, </a:t>
            </a:r>
            <a:r>
              <a:rPr lang="en-GB" sz="3200" dirty="0">
                <a:effectLst>
                  <a:outerShdw blurRad="38100" dist="38100" dir="2700000" algn="tl">
                    <a:srgbClr val="000000"/>
                  </a:outerShdw>
                </a:effectLst>
              </a:rPr>
              <a:t>DNA</a:t>
            </a:r>
          </a:p>
          <a:p>
            <a:pPr marL="274320" indent="-274320">
              <a:spcBef>
                <a:spcPct val="50000"/>
              </a:spcBef>
              <a:buClr>
                <a:schemeClr val="accent3"/>
              </a:buClr>
              <a:buSzPct val="95000"/>
              <a:buFont typeface="Wingdings 2"/>
              <a:buChar char=""/>
            </a:pPr>
            <a:r>
              <a:rPr lang="en-GB" sz="3200" dirty="0">
                <a:effectLst>
                  <a:outerShdw blurRad="38100" dist="38100" dir="2700000" algn="tl">
                    <a:srgbClr val="000000"/>
                  </a:outerShdw>
                </a:effectLst>
              </a:rPr>
              <a:t>Soaking room	</a:t>
            </a:r>
            <a:r>
              <a:rPr lang="en-GB" sz="3200" dirty="0" smtClean="0">
                <a:effectLst>
                  <a:outerShdw blurRad="38100" dist="38100" dir="2700000" algn="tl">
                    <a:srgbClr val="000000"/>
                  </a:outerShdw>
                </a:effectLst>
              </a:rPr>
              <a:t>	Cocoon Preparation, </a:t>
            </a:r>
            <a:r>
              <a:rPr lang="en-GB" sz="3200" dirty="0">
                <a:effectLst>
                  <a:outerShdw blurRad="38100" dist="38100" dir="2700000" algn="tl">
                    <a:srgbClr val="000000"/>
                  </a:outerShdw>
                </a:effectLst>
              </a:rPr>
              <a:t>DNA 			</a:t>
            </a:r>
            <a:r>
              <a:rPr lang="en-GB" sz="3200" dirty="0" smtClean="0">
                <a:effectLst>
                  <a:outerShdw blurRad="38100" dist="38100" dir="2700000" algn="tl">
                    <a:srgbClr val="000000"/>
                  </a:outerShdw>
                </a:effectLst>
              </a:rPr>
              <a:t>	Oils</a:t>
            </a:r>
            <a:r>
              <a:rPr lang="en-GB" sz="3200" dirty="0">
                <a:effectLst>
                  <a:outerShdw blurRad="38100" dist="38100" dir="2700000" algn="tl">
                    <a:srgbClr val="000000"/>
                  </a:outerShdw>
                </a:effectLst>
              </a:rPr>
              <a:t>, perfumes </a:t>
            </a:r>
            <a:r>
              <a:rPr lang="en-GB" sz="3200" dirty="0" smtClean="0">
                <a:effectLst>
                  <a:outerShdw blurRad="38100" dist="38100" dir="2700000" algn="tl">
                    <a:srgbClr val="000000"/>
                  </a:outerShdw>
                </a:effectLst>
              </a:rPr>
              <a:t>etc.</a:t>
            </a:r>
            <a:endParaRPr lang="en-GB" sz="3200" dirty="0">
              <a:effectLst>
                <a:outerShdw blurRad="38100" dist="38100" dir="2700000" algn="tl">
                  <a:srgbClr val="000000"/>
                </a:outerShdw>
              </a:effectLst>
            </a:endParaRPr>
          </a:p>
          <a:p>
            <a:pPr marL="274320" indent="-274320">
              <a:spcBef>
                <a:spcPct val="50000"/>
              </a:spcBef>
              <a:buClr>
                <a:schemeClr val="accent3"/>
              </a:buClr>
              <a:buSzPct val="95000"/>
              <a:buFont typeface="Wingdings 2"/>
              <a:buChar char=""/>
            </a:pPr>
            <a:r>
              <a:rPr lang="en-GB" sz="3200" dirty="0">
                <a:effectLst>
                  <a:outerShdw blurRad="38100" dist="38100" dir="2700000" algn="tl">
                    <a:srgbClr val="000000"/>
                  </a:outerShdw>
                </a:effectLst>
              </a:rPr>
              <a:t>Bridal chamber	Consummation marriage 				</a:t>
            </a:r>
            <a:r>
              <a:rPr lang="en-GB" sz="3200" dirty="0" smtClean="0">
                <a:effectLst>
                  <a:outerShdw blurRad="38100" dist="38100" dir="2700000" algn="tl">
                    <a:srgbClr val="000000"/>
                  </a:outerShdw>
                </a:effectLst>
              </a:rPr>
              <a:t>	contract</a:t>
            </a:r>
            <a:endParaRPr lang="en-GB" sz="3200" dirty="0">
              <a:effectLst>
                <a:outerShdw blurRad="38100" dist="38100" dir="2700000" algn="tl">
                  <a:srgbClr val="000000"/>
                </a:outerShdw>
              </a:effectLst>
            </a:endParaRPr>
          </a:p>
        </p:txBody>
      </p:sp>
    </p:spTree>
    <p:extLst>
      <p:ext uri="{BB962C8B-B14F-4D97-AF65-F5344CB8AC3E}">
        <p14:creationId xmlns:p14="http://schemas.microsoft.com/office/powerpoint/2010/main" val="4048217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Effect transition="in" filter="blinds(horizontal)">
                                      <p:cBhvr>
                                        <p:cTn id="7" dur="500"/>
                                        <p:tgtEl>
                                          <p:spTgt spid="3584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58405">
                                            <p:txEl>
                                              <p:pRg st="1" end="1"/>
                                            </p:txEl>
                                          </p:spTgt>
                                        </p:tgtEl>
                                        <p:attrNameLst>
                                          <p:attrName>style.visibility</p:attrName>
                                        </p:attrNameLst>
                                      </p:cBhvr>
                                      <p:to>
                                        <p:strVal val="visible"/>
                                      </p:to>
                                    </p:set>
                                    <p:animEffect transition="in" filter="blinds(horizontal)">
                                      <p:cBhvr>
                                        <p:cTn id="12" dur="500"/>
                                        <p:tgtEl>
                                          <p:spTgt spid="3584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58405">
                                            <p:txEl>
                                              <p:pRg st="2" end="2"/>
                                            </p:txEl>
                                          </p:spTgt>
                                        </p:tgtEl>
                                        <p:attrNameLst>
                                          <p:attrName>style.visibility</p:attrName>
                                        </p:attrNameLst>
                                      </p:cBhvr>
                                      <p:to>
                                        <p:strVal val="visible"/>
                                      </p:to>
                                    </p:set>
                                    <p:animEffect transition="in" filter="blinds(horizontal)">
                                      <p:cBhvr>
                                        <p:cTn id="17" dur="500"/>
                                        <p:tgtEl>
                                          <p:spTgt spid="3584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58405">
                                            <p:txEl>
                                              <p:pRg st="3" end="3"/>
                                            </p:txEl>
                                          </p:spTgt>
                                        </p:tgtEl>
                                        <p:attrNameLst>
                                          <p:attrName>style.visibility</p:attrName>
                                        </p:attrNameLst>
                                      </p:cBhvr>
                                      <p:to>
                                        <p:strVal val="visible"/>
                                      </p:to>
                                    </p:set>
                                    <p:animEffect transition="in" filter="blinds(horizontal)">
                                      <p:cBhvr>
                                        <p:cTn id="22" dur="500"/>
                                        <p:tgtEl>
                                          <p:spTgt spid="3584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58405">
                                            <p:txEl>
                                              <p:pRg st="4" end="4"/>
                                            </p:txEl>
                                          </p:spTgt>
                                        </p:tgtEl>
                                        <p:attrNameLst>
                                          <p:attrName>style.visibility</p:attrName>
                                        </p:attrNameLst>
                                      </p:cBhvr>
                                      <p:to>
                                        <p:strVal val="visible"/>
                                      </p:to>
                                    </p:set>
                                    <p:animEffect transition="in" filter="blinds(horizontal)">
                                      <p:cBhvr>
                                        <p:cTn id="27" dur="500"/>
                                        <p:tgtEl>
                                          <p:spTgt spid="35840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58405">
                                            <p:txEl>
                                              <p:pRg st="5" end="5"/>
                                            </p:txEl>
                                          </p:spTgt>
                                        </p:tgtEl>
                                        <p:attrNameLst>
                                          <p:attrName>style.visibility</p:attrName>
                                        </p:attrNameLst>
                                      </p:cBhvr>
                                      <p:to>
                                        <p:strVal val="visible"/>
                                      </p:to>
                                    </p:set>
                                    <p:animEffect transition="in" filter="blinds(horizontal)">
                                      <p:cBhvr>
                                        <p:cTn id="32" dur="500"/>
                                        <p:tgtEl>
                                          <p:spTgt spid="3584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6" name="Rectangle 2"/>
          <p:cNvSpPr>
            <a:spLocks noGrp="1" noRot="1" noChangeArrowheads="1"/>
          </p:cNvSpPr>
          <p:nvPr>
            <p:ph type="body" idx="1"/>
          </p:nvPr>
        </p:nvSpPr>
        <p:spPr>
          <a:xfrm>
            <a:off x="179388" y="908050"/>
            <a:ext cx="8964612" cy="5949950"/>
          </a:xfrm>
          <a:noFill/>
          <a:ln/>
        </p:spPr>
        <p:txBody>
          <a:bodyPr lIns="18000" tIns="0" rIns="18000" bIns="0">
            <a:normAutofit lnSpcReduction="10000"/>
          </a:bodyPr>
          <a:lstStyle/>
          <a:p>
            <a:pPr>
              <a:lnSpc>
                <a:spcPct val="90000"/>
              </a:lnSpc>
              <a:spcBef>
                <a:spcPct val="50000"/>
              </a:spcBef>
            </a:pPr>
            <a:r>
              <a:rPr lang="en-GB" sz="4000" dirty="0" smtClean="0"/>
              <a:t>Turn </a:t>
            </a:r>
            <a:r>
              <a:rPr lang="en-GB" sz="4000" dirty="0"/>
              <a:t>your heart towards </a:t>
            </a:r>
            <a:r>
              <a:rPr lang="en-GB" sz="4000" dirty="0" smtClean="0"/>
              <a:t>intimacy</a:t>
            </a:r>
            <a:endParaRPr lang="en-GB" sz="4000" dirty="0"/>
          </a:p>
          <a:p>
            <a:pPr>
              <a:lnSpc>
                <a:spcPct val="90000"/>
              </a:lnSpc>
              <a:spcBef>
                <a:spcPct val="50000"/>
              </a:spcBef>
            </a:pPr>
            <a:r>
              <a:rPr lang="en-GB" sz="4000" dirty="0"/>
              <a:t>Set your desire upon </a:t>
            </a:r>
            <a:r>
              <a:rPr lang="en-GB" sz="4000" dirty="0" smtClean="0"/>
              <a:t>intimacy</a:t>
            </a:r>
            <a:endParaRPr lang="en-GB" sz="4000" dirty="0"/>
          </a:p>
          <a:p>
            <a:pPr>
              <a:lnSpc>
                <a:spcPct val="90000"/>
              </a:lnSpc>
              <a:spcBef>
                <a:spcPct val="50000"/>
              </a:spcBef>
            </a:pPr>
            <a:r>
              <a:rPr lang="en-GB" sz="4000" dirty="0"/>
              <a:t>Pursue your desire</a:t>
            </a:r>
          </a:p>
          <a:p>
            <a:pPr>
              <a:lnSpc>
                <a:spcPct val="90000"/>
              </a:lnSpc>
              <a:spcBef>
                <a:spcPct val="50000"/>
              </a:spcBef>
            </a:pPr>
            <a:r>
              <a:rPr lang="en-GB" sz="4000" dirty="0"/>
              <a:t>Intimacy – hear, see, feel, experience</a:t>
            </a:r>
          </a:p>
          <a:p>
            <a:pPr>
              <a:lnSpc>
                <a:spcPct val="90000"/>
              </a:lnSpc>
              <a:spcBef>
                <a:spcPct val="50000"/>
              </a:spcBef>
            </a:pPr>
            <a:r>
              <a:rPr lang="en-GB" sz="4000" dirty="0" smtClean="0"/>
              <a:t>Hear the sound </a:t>
            </a:r>
            <a:r>
              <a:rPr lang="en-GB" sz="4000" dirty="0"/>
              <a:t>frequency </a:t>
            </a:r>
            <a:r>
              <a:rPr lang="en-GB" sz="4000" dirty="0" smtClean="0"/>
              <a:t>of the song </a:t>
            </a:r>
            <a:r>
              <a:rPr lang="en-GB" sz="4000" dirty="0"/>
              <a:t>of heaven</a:t>
            </a:r>
          </a:p>
          <a:p>
            <a:pPr>
              <a:lnSpc>
                <a:spcPct val="90000"/>
              </a:lnSpc>
              <a:spcBef>
                <a:spcPct val="50000"/>
              </a:spcBef>
            </a:pPr>
            <a:r>
              <a:rPr lang="en-GB" sz="4000" dirty="0"/>
              <a:t>Resonate</a:t>
            </a:r>
          </a:p>
          <a:p>
            <a:pPr>
              <a:lnSpc>
                <a:spcPct val="90000"/>
              </a:lnSpc>
              <a:spcBef>
                <a:spcPct val="50000"/>
              </a:spcBef>
            </a:pPr>
            <a:r>
              <a:rPr lang="en-GB" sz="4000" dirty="0"/>
              <a:t>Harmony</a:t>
            </a:r>
          </a:p>
        </p:txBody>
      </p:sp>
      <p:sp>
        <p:nvSpPr>
          <p:cNvPr id="620547" name="Rectangle 3"/>
          <p:cNvSpPr>
            <a:spLocks noGrp="1" noChangeArrowheads="1"/>
          </p:cNvSpPr>
          <p:nvPr>
            <p:ph type="title"/>
          </p:nvPr>
        </p:nvSpPr>
        <p:spPr>
          <a:xfrm>
            <a:off x="468313" y="0"/>
            <a:ext cx="8229600" cy="760413"/>
          </a:xfrm>
          <a:noFill/>
          <a:ln/>
        </p:spPr>
        <p:txBody>
          <a:bodyPr/>
          <a:lstStyle/>
          <a:p>
            <a:r>
              <a:rPr lang="en-GB" dirty="0"/>
              <a:t>Cultivating Our Heart</a:t>
            </a:r>
          </a:p>
        </p:txBody>
      </p:sp>
    </p:spTree>
    <p:extLst>
      <p:ext uri="{BB962C8B-B14F-4D97-AF65-F5344CB8AC3E}">
        <p14:creationId xmlns:p14="http://schemas.microsoft.com/office/powerpoint/2010/main" val="842292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05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054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054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054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054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054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054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6"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6754" name="Rectangle 2"/>
          <p:cNvSpPr>
            <a:spLocks noGrp="1" noRot="1" noChangeArrowheads="1"/>
          </p:cNvSpPr>
          <p:nvPr>
            <p:ph type="title"/>
          </p:nvPr>
        </p:nvSpPr>
        <p:spPr>
          <a:xfrm>
            <a:off x="468313" y="0"/>
            <a:ext cx="8229600" cy="749300"/>
          </a:xfrm>
        </p:spPr>
        <p:txBody>
          <a:bodyPr/>
          <a:lstStyle/>
          <a:p>
            <a:r>
              <a:rPr lang="en-GB" dirty="0"/>
              <a:t>Cultivating Our Heart</a:t>
            </a:r>
          </a:p>
        </p:txBody>
      </p:sp>
      <p:sp>
        <p:nvSpPr>
          <p:cNvPr id="586755" name="Rectangle 3"/>
          <p:cNvSpPr>
            <a:spLocks noGrp="1" noRot="1" noChangeArrowheads="1"/>
          </p:cNvSpPr>
          <p:nvPr>
            <p:ph type="body" idx="1"/>
          </p:nvPr>
        </p:nvSpPr>
        <p:spPr>
          <a:xfrm>
            <a:off x="0" y="836613"/>
            <a:ext cx="9144000" cy="6021387"/>
          </a:xfrm>
        </p:spPr>
        <p:txBody>
          <a:bodyPr>
            <a:noAutofit/>
          </a:bodyPr>
          <a:lstStyle/>
          <a:p>
            <a:r>
              <a:rPr lang="en-GB" sz="3600" dirty="0" err="1"/>
              <a:t>Heb</a:t>
            </a:r>
            <a:r>
              <a:rPr lang="en-GB" sz="3600" dirty="0"/>
              <a:t> 4:12 For the word of God is living and </a:t>
            </a:r>
            <a:r>
              <a:rPr lang="en-GB" sz="3600" dirty="0" smtClean="0"/>
              <a:t>active – renew heart from the record of our DNA to the record of our destiny</a:t>
            </a:r>
            <a:endParaRPr lang="en-GB" sz="3600" dirty="0"/>
          </a:p>
          <a:p>
            <a:pPr>
              <a:lnSpc>
                <a:spcPct val="95000"/>
              </a:lnSpc>
              <a:spcBef>
                <a:spcPct val="25000"/>
              </a:spcBef>
            </a:pPr>
            <a:r>
              <a:rPr lang="en-GB" sz="3600" dirty="0"/>
              <a:t>Prov 4:20 My son, </a:t>
            </a:r>
            <a:r>
              <a:rPr lang="en-GB" sz="3600" dirty="0">
                <a:solidFill>
                  <a:srgbClr val="FFFF00"/>
                </a:solidFill>
              </a:rPr>
              <a:t>give attention</a:t>
            </a:r>
            <a:r>
              <a:rPr lang="en-GB" sz="3600" dirty="0"/>
              <a:t> to my words;  </a:t>
            </a:r>
            <a:r>
              <a:rPr lang="en-GB" sz="3600" dirty="0">
                <a:solidFill>
                  <a:srgbClr val="FFFF00"/>
                </a:solidFill>
              </a:rPr>
              <a:t>Incline your ear</a:t>
            </a:r>
            <a:r>
              <a:rPr lang="en-GB" sz="3600" dirty="0"/>
              <a:t> to my sayings.  21 Do not let them depart from </a:t>
            </a:r>
            <a:r>
              <a:rPr lang="en-GB" sz="3600" dirty="0">
                <a:solidFill>
                  <a:srgbClr val="FFFF00"/>
                </a:solidFill>
              </a:rPr>
              <a:t>your sight</a:t>
            </a:r>
            <a:r>
              <a:rPr lang="en-GB" sz="3600" dirty="0"/>
              <a:t>; Keep them in the </a:t>
            </a:r>
            <a:r>
              <a:rPr lang="en-GB" sz="3600" dirty="0">
                <a:solidFill>
                  <a:srgbClr val="FFFF00"/>
                </a:solidFill>
              </a:rPr>
              <a:t>midst of your heart</a:t>
            </a:r>
            <a:r>
              <a:rPr lang="en-GB" sz="3600" dirty="0"/>
              <a:t>.  22 For they are life to those who find them And health to all their body 23 Watch over your heart with all diligence, For from it flow the springs of life</a:t>
            </a:r>
            <a:r>
              <a:rPr lang="en-GB" sz="3600" dirty="0">
                <a:solidFill>
                  <a:srgbClr val="FFFF00"/>
                </a:solidFill>
              </a:rPr>
              <a:t>. </a:t>
            </a:r>
            <a:endParaRPr lang="en-GB" sz="3600" dirty="0"/>
          </a:p>
        </p:txBody>
      </p:sp>
    </p:spTree>
    <p:extLst>
      <p:ext uri="{BB962C8B-B14F-4D97-AF65-F5344CB8AC3E}">
        <p14:creationId xmlns:p14="http://schemas.microsoft.com/office/powerpoint/2010/main" val="276102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dissolve">
                                      <p:cBhvr>
                                        <p:cTn id="7" dur="500"/>
                                        <p:tgtEl>
                                          <p:spTgt spid="586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6755">
                                            <p:txEl>
                                              <p:pRg st="0" end="0"/>
                                            </p:txEl>
                                          </p:spTgt>
                                        </p:tgtEl>
                                        <p:attrNameLst>
                                          <p:attrName>style.visibility</p:attrName>
                                        </p:attrNameLst>
                                      </p:cBhvr>
                                      <p:to>
                                        <p:strVal val="visible"/>
                                      </p:to>
                                    </p:set>
                                    <p:animEffect transition="in" filter="dissolve">
                                      <p:cBhvr>
                                        <p:cTn id="12" dur="500"/>
                                        <p:tgtEl>
                                          <p:spTgt spid="5867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6755">
                                            <p:txEl>
                                              <p:pRg st="1" end="1"/>
                                            </p:txEl>
                                          </p:spTgt>
                                        </p:tgtEl>
                                        <p:attrNameLst>
                                          <p:attrName>style.visibility</p:attrName>
                                        </p:attrNameLst>
                                      </p:cBhvr>
                                      <p:to>
                                        <p:strVal val="visible"/>
                                      </p:to>
                                    </p:set>
                                    <p:animEffect transition="in" filter="dissolve">
                                      <p:cBhvr>
                                        <p:cTn id="17" dur="500"/>
                                        <p:tgtEl>
                                          <p:spTgt spid="5867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5"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9842" name="Rectangle 2"/>
          <p:cNvSpPr>
            <a:spLocks noGrp="1" noChangeArrowheads="1"/>
          </p:cNvSpPr>
          <p:nvPr>
            <p:ph type="title"/>
          </p:nvPr>
        </p:nvSpPr>
        <p:spPr>
          <a:xfrm>
            <a:off x="0" y="0"/>
            <a:ext cx="9144000" cy="692150"/>
          </a:xfrm>
          <a:noFill/>
        </p:spPr>
        <p:txBody>
          <a:bodyPr lIns="0" tIns="0" rIns="0" bIns="0" anchor="t"/>
          <a:lstStyle/>
          <a:p>
            <a:r>
              <a:rPr lang="en-GB" dirty="0"/>
              <a:t>Cultivating Our Heart</a:t>
            </a:r>
            <a:endParaRPr lang="en-GB" sz="4800" dirty="0"/>
          </a:p>
        </p:txBody>
      </p:sp>
      <p:sp>
        <p:nvSpPr>
          <p:cNvPr id="1059843" name="Rectangle 3"/>
          <p:cNvSpPr>
            <a:spLocks noGrp="1" noChangeArrowheads="1"/>
          </p:cNvSpPr>
          <p:nvPr>
            <p:ph type="body" idx="1"/>
          </p:nvPr>
        </p:nvSpPr>
        <p:spPr>
          <a:xfrm>
            <a:off x="0" y="908050"/>
            <a:ext cx="9144000" cy="5949950"/>
          </a:xfrm>
        </p:spPr>
        <p:txBody>
          <a:bodyPr/>
          <a:lstStyle/>
          <a:p>
            <a:pPr>
              <a:spcBef>
                <a:spcPct val="55000"/>
              </a:spcBef>
            </a:pPr>
            <a:r>
              <a:rPr lang="en-GB" sz="3600"/>
              <a:t>Matt 13:18 “Hear then the parable of the sower. 19 When anyone hears the word of the kingdom and does not understand it, the evil </a:t>
            </a:r>
            <a:r>
              <a:rPr lang="en-GB" sz="3600" i="1"/>
              <a:t>one</a:t>
            </a:r>
            <a:r>
              <a:rPr lang="en-GB" sz="3600"/>
              <a:t> comes and snatches away what has been </a:t>
            </a:r>
            <a:r>
              <a:rPr lang="en-GB" sz="3600">
                <a:solidFill>
                  <a:srgbClr val="FFFF00"/>
                </a:solidFill>
              </a:rPr>
              <a:t>sown in his heart</a:t>
            </a:r>
            <a:r>
              <a:rPr lang="en-GB" sz="3600"/>
              <a:t>. This is the one on whom seed was sown beside the road. 20 The one on whom seed was sown on the </a:t>
            </a:r>
            <a:r>
              <a:rPr lang="en-GB" sz="3600">
                <a:solidFill>
                  <a:srgbClr val="FFFF00"/>
                </a:solidFill>
              </a:rPr>
              <a:t>rocky places</a:t>
            </a:r>
            <a:r>
              <a:rPr lang="en-GB" sz="3600"/>
              <a:t>, this is the man who hears the word and immediately receives it with joy; </a:t>
            </a:r>
          </a:p>
        </p:txBody>
      </p:sp>
    </p:spTree>
    <p:extLst>
      <p:ext uri="{BB962C8B-B14F-4D97-AF65-F5344CB8AC3E}">
        <p14:creationId xmlns:p14="http://schemas.microsoft.com/office/powerpoint/2010/main" val="3999534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98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84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a:xfrm>
            <a:off x="0" y="0"/>
            <a:ext cx="9144000" cy="692150"/>
          </a:xfrm>
          <a:noFill/>
        </p:spPr>
        <p:txBody>
          <a:bodyPr lIns="0" tIns="0" rIns="0" bIns="0" anchor="t"/>
          <a:lstStyle/>
          <a:p>
            <a:r>
              <a:rPr lang="en-GB" dirty="0"/>
              <a:t>Cultivating</a:t>
            </a:r>
            <a:r>
              <a:rPr lang="en-GB" sz="4400" dirty="0"/>
              <a:t> Our Heart</a:t>
            </a:r>
            <a:endParaRPr lang="en-GB" sz="4200" dirty="0"/>
          </a:p>
        </p:txBody>
      </p:sp>
      <p:sp>
        <p:nvSpPr>
          <p:cNvPr id="1056771" name="Rectangle 3"/>
          <p:cNvSpPr>
            <a:spLocks noGrp="1" noChangeArrowheads="1"/>
          </p:cNvSpPr>
          <p:nvPr>
            <p:ph type="body" idx="1"/>
          </p:nvPr>
        </p:nvSpPr>
        <p:spPr>
          <a:xfrm>
            <a:off x="0" y="765175"/>
            <a:ext cx="9144000" cy="6092825"/>
          </a:xfrm>
        </p:spPr>
        <p:txBody>
          <a:bodyPr/>
          <a:lstStyle/>
          <a:p>
            <a:pPr>
              <a:spcBef>
                <a:spcPct val="55000"/>
              </a:spcBef>
            </a:pPr>
            <a:r>
              <a:rPr lang="en-GB" sz="3600"/>
              <a:t>Matt 13:21 yet he has no </a:t>
            </a:r>
            <a:r>
              <a:rPr lang="en-GB" sz="3600" i="1"/>
              <a:t>firm</a:t>
            </a:r>
            <a:r>
              <a:rPr lang="en-GB" sz="3600"/>
              <a:t> root in himself, but is </a:t>
            </a:r>
            <a:r>
              <a:rPr lang="en-GB" sz="3600" i="1"/>
              <a:t>only</a:t>
            </a:r>
            <a:r>
              <a:rPr lang="en-GB" sz="3600"/>
              <a:t> temporary, and when </a:t>
            </a:r>
            <a:r>
              <a:rPr lang="en-GB" sz="3600">
                <a:solidFill>
                  <a:srgbClr val="FFFF00"/>
                </a:solidFill>
              </a:rPr>
              <a:t>affliction or persecution arises because of the word</a:t>
            </a:r>
            <a:r>
              <a:rPr lang="en-GB" sz="3600"/>
              <a:t>, immediately he falls away. 22 And the one on whom seed was sown among the </a:t>
            </a:r>
            <a:r>
              <a:rPr lang="en-GB" sz="3600">
                <a:solidFill>
                  <a:srgbClr val="FFFF00"/>
                </a:solidFill>
              </a:rPr>
              <a:t>thorns</a:t>
            </a:r>
            <a:r>
              <a:rPr lang="en-GB" sz="3600"/>
              <a:t>, this is the man who hears the word, and </a:t>
            </a:r>
            <a:r>
              <a:rPr lang="en-GB" sz="3600">
                <a:solidFill>
                  <a:srgbClr val="FFFF00"/>
                </a:solidFill>
              </a:rPr>
              <a:t>the worry of the world and the deceitfulness of wealth choke the word</a:t>
            </a:r>
            <a:r>
              <a:rPr lang="en-GB" sz="3600"/>
              <a:t>, and it becomes unfruitful. 23 And the one on whom seed was sown on the </a:t>
            </a:r>
            <a:r>
              <a:rPr lang="en-GB" sz="3600">
                <a:solidFill>
                  <a:srgbClr val="FFFF00"/>
                </a:solidFill>
              </a:rPr>
              <a:t>good soil</a:t>
            </a:r>
            <a:r>
              <a:rPr lang="en-GB" sz="3600"/>
              <a:t>, </a:t>
            </a:r>
          </a:p>
        </p:txBody>
      </p:sp>
    </p:spTree>
    <p:extLst>
      <p:ext uri="{BB962C8B-B14F-4D97-AF65-F5344CB8AC3E}">
        <p14:creationId xmlns:p14="http://schemas.microsoft.com/office/powerpoint/2010/main" val="3342963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67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771"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2674" name="Rectangle 2"/>
          <p:cNvSpPr>
            <a:spLocks noGrp="1" noChangeArrowheads="1"/>
          </p:cNvSpPr>
          <p:nvPr>
            <p:ph type="title"/>
          </p:nvPr>
        </p:nvSpPr>
        <p:spPr>
          <a:xfrm>
            <a:off x="0" y="0"/>
            <a:ext cx="9144000" cy="692150"/>
          </a:xfrm>
          <a:noFill/>
        </p:spPr>
        <p:txBody>
          <a:bodyPr lIns="0" tIns="0" rIns="0" bIns="0" anchor="t"/>
          <a:lstStyle/>
          <a:p>
            <a:r>
              <a:rPr lang="en-GB" sz="4400" dirty="0"/>
              <a:t>Cultivating Our Heart</a:t>
            </a:r>
            <a:endParaRPr lang="en-GB" sz="4200" dirty="0"/>
          </a:p>
        </p:txBody>
      </p:sp>
      <p:sp>
        <p:nvSpPr>
          <p:cNvPr id="1052675" name="Rectangle 3"/>
          <p:cNvSpPr>
            <a:spLocks noGrp="1" noChangeArrowheads="1"/>
          </p:cNvSpPr>
          <p:nvPr>
            <p:ph type="body" idx="1"/>
          </p:nvPr>
        </p:nvSpPr>
        <p:spPr>
          <a:xfrm>
            <a:off x="0" y="908050"/>
            <a:ext cx="9144000" cy="5833318"/>
          </a:xfrm>
        </p:spPr>
        <p:txBody>
          <a:bodyPr>
            <a:noAutofit/>
          </a:bodyPr>
          <a:lstStyle/>
          <a:p>
            <a:pPr>
              <a:spcBef>
                <a:spcPct val="55000"/>
              </a:spcBef>
            </a:pPr>
            <a:r>
              <a:rPr lang="en-GB" sz="3400" dirty="0"/>
              <a:t>James </a:t>
            </a:r>
            <a:r>
              <a:rPr lang="en-GB" sz="3400" dirty="0" smtClean="0"/>
              <a:t>1:2 </a:t>
            </a:r>
            <a:r>
              <a:rPr lang="en-GB" sz="3400" dirty="0"/>
              <a:t>Consider it all joy, my brethren, when you encounter various trials, 3 knowing that the testing of your faith produces endurance. 4 And let endurance have </a:t>
            </a:r>
            <a:r>
              <a:rPr lang="en-GB" sz="3400" i="1" dirty="0"/>
              <a:t>its</a:t>
            </a:r>
            <a:r>
              <a:rPr lang="en-GB" sz="3400" dirty="0"/>
              <a:t> perfect result, so that you may be perfect and complete, lacking in nothing.</a:t>
            </a:r>
          </a:p>
          <a:p>
            <a:pPr>
              <a:spcBef>
                <a:spcPct val="55000"/>
              </a:spcBef>
            </a:pPr>
            <a:r>
              <a:rPr lang="en-GB" sz="3400" dirty="0"/>
              <a:t>Act 14:22 strengthening the souls of the disciples, encouraging them to continue in the faith, and </a:t>
            </a:r>
            <a:r>
              <a:rPr lang="en-GB" sz="3400" i="1" dirty="0"/>
              <a:t>saying</a:t>
            </a:r>
            <a:r>
              <a:rPr lang="en-GB" sz="3400" dirty="0"/>
              <a:t>, “Through many tribulations we must enter the kingdom of God.” </a:t>
            </a:r>
          </a:p>
        </p:txBody>
      </p:sp>
    </p:spTree>
    <p:extLst>
      <p:ext uri="{BB962C8B-B14F-4D97-AF65-F5344CB8AC3E}">
        <p14:creationId xmlns:p14="http://schemas.microsoft.com/office/powerpoint/2010/main" val="1174705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2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26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75"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a:xfrm>
            <a:off x="0" y="0"/>
            <a:ext cx="9144000" cy="692150"/>
          </a:xfrm>
          <a:noFill/>
        </p:spPr>
        <p:txBody>
          <a:bodyPr lIns="0" tIns="0" rIns="0" bIns="0" anchor="t"/>
          <a:lstStyle/>
          <a:p>
            <a:r>
              <a:rPr lang="en-GB" dirty="0"/>
              <a:t>Cultivating Our Heart</a:t>
            </a:r>
            <a:endParaRPr lang="en-GB" sz="4800" dirty="0"/>
          </a:p>
        </p:txBody>
      </p:sp>
      <p:sp>
        <p:nvSpPr>
          <p:cNvPr id="1054723" name="Rectangle 3"/>
          <p:cNvSpPr>
            <a:spLocks noGrp="1" noChangeArrowheads="1"/>
          </p:cNvSpPr>
          <p:nvPr>
            <p:ph type="body" idx="1"/>
          </p:nvPr>
        </p:nvSpPr>
        <p:spPr>
          <a:xfrm>
            <a:off x="179388" y="908050"/>
            <a:ext cx="8785225" cy="5545138"/>
          </a:xfrm>
        </p:spPr>
        <p:txBody>
          <a:bodyPr/>
          <a:lstStyle/>
          <a:p>
            <a:pPr>
              <a:spcBef>
                <a:spcPct val="55000"/>
              </a:spcBef>
            </a:pPr>
            <a:r>
              <a:rPr lang="en-GB" sz="3600" dirty="0"/>
              <a:t>Rom 5:3 And not only this, but we also exult in our tribulations, knowing that tribulation brings about perseverance; 4 and perseverance, proven character; and proven character, hope; 5 and hope does not disappoint, because the </a:t>
            </a:r>
            <a:r>
              <a:rPr lang="en-GB" sz="3600" dirty="0">
                <a:solidFill>
                  <a:srgbClr val="FFFF00"/>
                </a:solidFill>
              </a:rPr>
              <a:t>love of God </a:t>
            </a:r>
            <a:r>
              <a:rPr lang="en-GB" sz="3600" dirty="0"/>
              <a:t>has been poured out within our </a:t>
            </a:r>
            <a:r>
              <a:rPr lang="en-GB" sz="3600" dirty="0">
                <a:solidFill>
                  <a:srgbClr val="FFFF00"/>
                </a:solidFill>
              </a:rPr>
              <a:t>hearts</a:t>
            </a:r>
            <a:r>
              <a:rPr lang="en-GB" sz="3600" dirty="0"/>
              <a:t> through the Holy Spirit who was given to us. </a:t>
            </a:r>
          </a:p>
        </p:txBody>
      </p:sp>
    </p:spTree>
    <p:extLst>
      <p:ext uri="{BB962C8B-B14F-4D97-AF65-F5344CB8AC3E}">
        <p14:creationId xmlns:p14="http://schemas.microsoft.com/office/powerpoint/2010/main" val="3182650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7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444500" y="0"/>
            <a:ext cx="8229600" cy="400050"/>
          </a:xfrm>
        </p:spPr>
        <p:txBody>
          <a:bodyPr/>
          <a:lstStyle/>
          <a:p>
            <a:r>
              <a:rPr lang="en-GB" sz="3200" dirty="0"/>
              <a:t>Soul Gates</a:t>
            </a:r>
          </a:p>
        </p:txBody>
      </p:sp>
      <p:sp>
        <p:nvSpPr>
          <p:cNvPr id="893955" name="AutoShape 3"/>
          <p:cNvSpPr>
            <a:spLocks noChangeArrowheads="1"/>
          </p:cNvSpPr>
          <p:nvPr/>
        </p:nvSpPr>
        <p:spPr bwMode="auto">
          <a:xfrm>
            <a:off x="1690688" y="1270000"/>
            <a:ext cx="1920875" cy="323850"/>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Conscience</a:t>
            </a:r>
          </a:p>
        </p:txBody>
      </p:sp>
      <p:sp>
        <p:nvSpPr>
          <p:cNvPr id="893956" name="AutoShape 4"/>
          <p:cNvSpPr>
            <a:spLocks noChangeArrowheads="1"/>
          </p:cNvSpPr>
          <p:nvPr/>
        </p:nvSpPr>
        <p:spPr bwMode="auto">
          <a:xfrm>
            <a:off x="3132138" y="3375025"/>
            <a:ext cx="2495550" cy="595313"/>
          </a:xfrm>
          <a:prstGeom prst="flowChartAlternateProcess">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3600" b="1" dirty="0" smtClean="0">
                <a:solidFill>
                  <a:srgbClr val="000000"/>
                </a:solidFill>
                <a:latin typeface="Arial" charset="0"/>
              </a:rPr>
              <a:t>Choice</a:t>
            </a:r>
          </a:p>
        </p:txBody>
      </p:sp>
      <p:sp>
        <p:nvSpPr>
          <p:cNvPr id="893957" name="AutoShape 5"/>
          <p:cNvSpPr>
            <a:spLocks noChangeArrowheads="1"/>
          </p:cNvSpPr>
          <p:nvPr/>
        </p:nvSpPr>
        <p:spPr bwMode="auto">
          <a:xfrm>
            <a:off x="1619250" y="4132263"/>
            <a:ext cx="1920875" cy="809625"/>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Subconscious</a:t>
            </a:r>
            <a:br>
              <a:rPr lang="en-GB" dirty="0" smtClean="0">
                <a:solidFill>
                  <a:srgbClr val="000000"/>
                </a:solidFill>
                <a:latin typeface="Arial" charset="0"/>
              </a:rPr>
            </a:br>
            <a:r>
              <a:rPr lang="en-GB" sz="2400" dirty="0" smtClean="0">
                <a:solidFill>
                  <a:srgbClr val="000000"/>
                </a:solidFill>
                <a:latin typeface="Arial" charset="0"/>
              </a:rPr>
              <a:t>Mind</a:t>
            </a:r>
            <a:r>
              <a:rPr lang="en-GB" dirty="0" smtClean="0">
                <a:solidFill>
                  <a:srgbClr val="000000"/>
                </a:solidFill>
                <a:latin typeface="Arial" charset="0"/>
              </a:rPr>
              <a:t> </a:t>
            </a:r>
          </a:p>
        </p:txBody>
      </p:sp>
      <p:sp>
        <p:nvSpPr>
          <p:cNvPr id="893958" name="AutoShape 6"/>
          <p:cNvSpPr>
            <a:spLocks noChangeArrowheads="1"/>
          </p:cNvSpPr>
          <p:nvPr/>
        </p:nvSpPr>
        <p:spPr bwMode="auto">
          <a:xfrm>
            <a:off x="1690688" y="2043113"/>
            <a:ext cx="1920875" cy="323850"/>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Reason</a:t>
            </a:r>
          </a:p>
        </p:txBody>
      </p:sp>
      <p:sp>
        <p:nvSpPr>
          <p:cNvPr id="893959" name="AutoShape 7"/>
          <p:cNvSpPr>
            <a:spLocks noChangeArrowheads="1"/>
          </p:cNvSpPr>
          <p:nvPr/>
        </p:nvSpPr>
        <p:spPr bwMode="auto">
          <a:xfrm>
            <a:off x="1690688" y="2817813"/>
            <a:ext cx="1920875" cy="323850"/>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Imagination</a:t>
            </a:r>
          </a:p>
        </p:txBody>
      </p:sp>
      <p:sp>
        <p:nvSpPr>
          <p:cNvPr id="893960" name="AutoShape 8"/>
          <p:cNvSpPr>
            <a:spLocks noChangeArrowheads="1"/>
          </p:cNvSpPr>
          <p:nvPr/>
        </p:nvSpPr>
        <p:spPr bwMode="auto">
          <a:xfrm>
            <a:off x="1619250" y="5967413"/>
            <a:ext cx="1966913" cy="323850"/>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Will</a:t>
            </a:r>
          </a:p>
        </p:txBody>
      </p:sp>
      <p:sp>
        <p:nvSpPr>
          <p:cNvPr id="893961" name="AutoShape 9"/>
          <p:cNvSpPr>
            <a:spLocks noChangeArrowheads="1"/>
          </p:cNvSpPr>
          <p:nvPr/>
        </p:nvSpPr>
        <p:spPr bwMode="auto">
          <a:xfrm>
            <a:off x="1690688" y="5211763"/>
            <a:ext cx="1920875" cy="377825"/>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Emotions</a:t>
            </a:r>
          </a:p>
        </p:txBody>
      </p:sp>
      <p:sp>
        <p:nvSpPr>
          <p:cNvPr id="893962" name="AutoShape 10"/>
          <p:cNvSpPr>
            <a:spLocks noChangeArrowheads="1"/>
          </p:cNvSpPr>
          <p:nvPr/>
        </p:nvSpPr>
        <p:spPr bwMode="auto">
          <a:xfrm>
            <a:off x="347663" y="4132263"/>
            <a:ext cx="768350" cy="2157412"/>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2800" dirty="0" smtClean="0">
                <a:solidFill>
                  <a:srgbClr val="000000"/>
                </a:solidFill>
                <a:latin typeface="Arial" charset="0"/>
              </a:rPr>
              <a:t>H</a:t>
            </a:r>
            <a:br>
              <a:rPr lang="en-GB" sz="2800" dirty="0" smtClean="0">
                <a:solidFill>
                  <a:srgbClr val="000000"/>
                </a:solidFill>
                <a:latin typeface="Arial" charset="0"/>
              </a:rPr>
            </a:br>
            <a:r>
              <a:rPr lang="en-GB" sz="2800" dirty="0" smtClean="0">
                <a:solidFill>
                  <a:srgbClr val="000000"/>
                </a:solidFill>
                <a:latin typeface="Arial" charset="0"/>
              </a:rPr>
              <a:t>E</a:t>
            </a:r>
            <a:br>
              <a:rPr lang="en-GB" sz="2800" dirty="0" smtClean="0">
                <a:solidFill>
                  <a:srgbClr val="000000"/>
                </a:solidFill>
                <a:latin typeface="Arial" charset="0"/>
              </a:rPr>
            </a:br>
            <a:r>
              <a:rPr lang="en-GB" sz="2800" dirty="0" smtClean="0">
                <a:solidFill>
                  <a:srgbClr val="000000"/>
                </a:solidFill>
                <a:latin typeface="Arial" charset="0"/>
              </a:rPr>
              <a:t>A</a:t>
            </a:r>
            <a:br>
              <a:rPr lang="en-GB" sz="2800" dirty="0" smtClean="0">
                <a:solidFill>
                  <a:srgbClr val="000000"/>
                </a:solidFill>
                <a:latin typeface="Arial" charset="0"/>
              </a:rPr>
            </a:br>
            <a:r>
              <a:rPr lang="en-GB" sz="2800" dirty="0" smtClean="0">
                <a:solidFill>
                  <a:srgbClr val="000000"/>
                </a:solidFill>
                <a:latin typeface="Arial" charset="0"/>
              </a:rPr>
              <a:t>R</a:t>
            </a:r>
            <a:br>
              <a:rPr lang="en-GB" sz="2800" dirty="0" smtClean="0">
                <a:solidFill>
                  <a:srgbClr val="000000"/>
                </a:solidFill>
                <a:latin typeface="Arial" charset="0"/>
              </a:rPr>
            </a:br>
            <a:r>
              <a:rPr lang="en-GB" sz="2800" dirty="0" smtClean="0">
                <a:solidFill>
                  <a:srgbClr val="000000"/>
                </a:solidFill>
                <a:latin typeface="Arial" charset="0"/>
              </a:rPr>
              <a:t>T</a:t>
            </a:r>
          </a:p>
        </p:txBody>
      </p:sp>
      <p:sp>
        <p:nvSpPr>
          <p:cNvPr id="893963" name="AutoShape 11"/>
          <p:cNvSpPr>
            <a:spLocks noChangeArrowheads="1"/>
          </p:cNvSpPr>
          <p:nvPr/>
        </p:nvSpPr>
        <p:spPr bwMode="auto">
          <a:xfrm>
            <a:off x="347663" y="2835275"/>
            <a:ext cx="863600" cy="32385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Eyes</a:t>
            </a:r>
          </a:p>
        </p:txBody>
      </p:sp>
      <p:sp>
        <p:nvSpPr>
          <p:cNvPr id="893964" name="AutoShape 12"/>
          <p:cNvSpPr>
            <a:spLocks noChangeArrowheads="1"/>
          </p:cNvSpPr>
          <p:nvPr/>
        </p:nvSpPr>
        <p:spPr bwMode="auto">
          <a:xfrm>
            <a:off x="347663" y="1270000"/>
            <a:ext cx="863600" cy="32385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Ears</a:t>
            </a:r>
          </a:p>
        </p:txBody>
      </p:sp>
      <p:sp>
        <p:nvSpPr>
          <p:cNvPr id="893965" name="AutoShape 13"/>
          <p:cNvSpPr>
            <a:spLocks noChangeArrowheads="1"/>
          </p:cNvSpPr>
          <p:nvPr/>
        </p:nvSpPr>
        <p:spPr bwMode="auto">
          <a:xfrm>
            <a:off x="347663" y="2025650"/>
            <a:ext cx="863600" cy="32385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Voice</a:t>
            </a:r>
          </a:p>
        </p:txBody>
      </p:sp>
      <p:sp>
        <p:nvSpPr>
          <p:cNvPr id="893966" name="AutoShape 14"/>
          <p:cNvSpPr>
            <a:spLocks noChangeArrowheads="1"/>
          </p:cNvSpPr>
          <p:nvPr/>
        </p:nvSpPr>
        <p:spPr bwMode="auto">
          <a:xfrm>
            <a:off x="4476750" y="1270000"/>
            <a:ext cx="1919288" cy="574675"/>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Protector</a:t>
            </a:r>
            <a:br>
              <a:rPr lang="en-GB" dirty="0" smtClean="0">
                <a:solidFill>
                  <a:srgbClr val="000000"/>
                </a:solidFill>
                <a:latin typeface="Arial" charset="0"/>
              </a:rPr>
            </a:br>
            <a:r>
              <a:rPr lang="en-GB" dirty="0" smtClean="0">
                <a:solidFill>
                  <a:srgbClr val="000000"/>
                </a:solidFill>
                <a:latin typeface="Arial" charset="0"/>
              </a:rPr>
              <a:t>Director</a:t>
            </a:r>
          </a:p>
        </p:txBody>
      </p:sp>
      <p:sp>
        <p:nvSpPr>
          <p:cNvPr id="893967" name="AutoShape 15"/>
          <p:cNvSpPr>
            <a:spLocks noChangeArrowheads="1"/>
          </p:cNvSpPr>
          <p:nvPr/>
        </p:nvSpPr>
        <p:spPr bwMode="auto">
          <a:xfrm>
            <a:off x="4476750" y="1989138"/>
            <a:ext cx="1919288" cy="522287"/>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Translator</a:t>
            </a:r>
            <a:br>
              <a:rPr lang="en-GB" dirty="0" smtClean="0">
                <a:solidFill>
                  <a:srgbClr val="000000"/>
                </a:solidFill>
                <a:latin typeface="Arial" charset="0"/>
              </a:rPr>
            </a:br>
            <a:r>
              <a:rPr lang="en-GB" dirty="0" smtClean="0">
                <a:solidFill>
                  <a:srgbClr val="000000"/>
                </a:solidFill>
                <a:latin typeface="Arial" charset="0"/>
              </a:rPr>
              <a:t>Interpreter</a:t>
            </a:r>
          </a:p>
        </p:txBody>
      </p:sp>
      <p:sp>
        <p:nvSpPr>
          <p:cNvPr id="893968" name="AutoShape 16"/>
          <p:cNvSpPr>
            <a:spLocks noChangeArrowheads="1"/>
          </p:cNvSpPr>
          <p:nvPr/>
        </p:nvSpPr>
        <p:spPr bwMode="auto">
          <a:xfrm>
            <a:off x="4476750" y="2727325"/>
            <a:ext cx="1919288" cy="557213"/>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Receiver</a:t>
            </a:r>
            <a:br>
              <a:rPr lang="en-GB" dirty="0" smtClean="0">
                <a:solidFill>
                  <a:srgbClr val="000000"/>
                </a:solidFill>
                <a:latin typeface="Arial" charset="0"/>
              </a:rPr>
            </a:br>
            <a:r>
              <a:rPr lang="en-GB" dirty="0" smtClean="0">
                <a:solidFill>
                  <a:srgbClr val="000000"/>
                </a:solidFill>
                <a:latin typeface="Arial" charset="0"/>
              </a:rPr>
              <a:t>Transmitter</a:t>
            </a:r>
          </a:p>
        </p:txBody>
      </p:sp>
      <p:sp>
        <p:nvSpPr>
          <p:cNvPr id="893969" name="AutoShape 17"/>
          <p:cNvSpPr>
            <a:spLocks noChangeArrowheads="1"/>
          </p:cNvSpPr>
          <p:nvPr/>
        </p:nvSpPr>
        <p:spPr bwMode="auto">
          <a:xfrm>
            <a:off x="4476750" y="4184650"/>
            <a:ext cx="1919288" cy="828675"/>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Storage</a:t>
            </a:r>
            <a:br>
              <a:rPr lang="en-GB" dirty="0" smtClean="0">
                <a:solidFill>
                  <a:srgbClr val="000000"/>
                </a:solidFill>
                <a:latin typeface="Arial" charset="0"/>
              </a:rPr>
            </a:br>
            <a:r>
              <a:rPr lang="en-GB" dirty="0" smtClean="0">
                <a:solidFill>
                  <a:srgbClr val="000000"/>
                </a:solidFill>
                <a:latin typeface="Arial" charset="0"/>
              </a:rPr>
              <a:t>Programmes</a:t>
            </a:r>
            <a:br>
              <a:rPr lang="en-GB" dirty="0" smtClean="0">
                <a:solidFill>
                  <a:srgbClr val="000000"/>
                </a:solidFill>
                <a:latin typeface="Arial" charset="0"/>
              </a:rPr>
            </a:br>
            <a:r>
              <a:rPr lang="en-GB" dirty="0" smtClean="0">
                <a:solidFill>
                  <a:srgbClr val="000000"/>
                </a:solidFill>
                <a:latin typeface="Arial" charset="0"/>
              </a:rPr>
              <a:t>Memories</a:t>
            </a:r>
          </a:p>
        </p:txBody>
      </p:sp>
      <p:sp>
        <p:nvSpPr>
          <p:cNvPr id="893970" name="AutoShape 18"/>
          <p:cNvSpPr>
            <a:spLocks noChangeArrowheads="1"/>
          </p:cNvSpPr>
          <p:nvPr/>
        </p:nvSpPr>
        <p:spPr bwMode="auto">
          <a:xfrm>
            <a:off x="4476750" y="5157788"/>
            <a:ext cx="1919288" cy="576262"/>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Responses</a:t>
            </a:r>
            <a:br>
              <a:rPr lang="en-GB" dirty="0" smtClean="0">
                <a:solidFill>
                  <a:srgbClr val="000000"/>
                </a:solidFill>
                <a:latin typeface="Arial" charset="0"/>
              </a:rPr>
            </a:br>
            <a:r>
              <a:rPr lang="en-GB" dirty="0" smtClean="0">
                <a:solidFill>
                  <a:srgbClr val="000000"/>
                </a:solidFill>
                <a:latin typeface="Arial" charset="0"/>
              </a:rPr>
              <a:t>Feelings</a:t>
            </a:r>
          </a:p>
        </p:txBody>
      </p:sp>
      <p:sp>
        <p:nvSpPr>
          <p:cNvPr id="893971" name="AutoShape 19"/>
          <p:cNvSpPr>
            <a:spLocks noChangeArrowheads="1"/>
          </p:cNvSpPr>
          <p:nvPr/>
        </p:nvSpPr>
        <p:spPr bwMode="auto">
          <a:xfrm>
            <a:off x="4476750" y="5913438"/>
            <a:ext cx="1919288" cy="611187"/>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Persistence</a:t>
            </a:r>
            <a:br>
              <a:rPr lang="en-GB" dirty="0" smtClean="0">
                <a:solidFill>
                  <a:srgbClr val="000000"/>
                </a:solidFill>
                <a:latin typeface="Arial" charset="0"/>
              </a:rPr>
            </a:br>
            <a:r>
              <a:rPr lang="en-GB" dirty="0" smtClean="0">
                <a:solidFill>
                  <a:srgbClr val="000000"/>
                </a:solidFill>
                <a:latin typeface="Arial" charset="0"/>
              </a:rPr>
              <a:t>Courage</a:t>
            </a:r>
          </a:p>
        </p:txBody>
      </p:sp>
      <p:sp>
        <p:nvSpPr>
          <p:cNvPr id="893972" name="AutoShape 20"/>
          <p:cNvSpPr>
            <a:spLocks noChangeArrowheads="1"/>
          </p:cNvSpPr>
          <p:nvPr/>
        </p:nvSpPr>
        <p:spPr bwMode="auto">
          <a:xfrm>
            <a:off x="6780213" y="2727325"/>
            <a:ext cx="1919287" cy="630238"/>
          </a:xfrm>
          <a:prstGeom prst="flowChartAlternateProcess">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Screen</a:t>
            </a:r>
            <a:br>
              <a:rPr lang="en-GB" dirty="0" smtClean="0">
                <a:solidFill>
                  <a:srgbClr val="000000"/>
                </a:solidFill>
                <a:latin typeface="Arial" charset="0"/>
              </a:rPr>
            </a:br>
            <a:r>
              <a:rPr lang="en-GB" dirty="0" smtClean="0">
                <a:solidFill>
                  <a:srgbClr val="000000"/>
                </a:solidFill>
                <a:latin typeface="Arial" charset="0"/>
              </a:rPr>
              <a:t>Projector</a:t>
            </a:r>
          </a:p>
        </p:txBody>
      </p:sp>
      <p:sp>
        <p:nvSpPr>
          <p:cNvPr id="893973" name="AutoShape 21"/>
          <p:cNvSpPr>
            <a:spLocks noChangeArrowheads="1"/>
          </p:cNvSpPr>
          <p:nvPr/>
        </p:nvSpPr>
        <p:spPr bwMode="auto">
          <a:xfrm>
            <a:off x="6780213" y="4076700"/>
            <a:ext cx="1919287" cy="936625"/>
          </a:xfrm>
          <a:prstGeom prst="flowChartAlternateProcess">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Hard drive</a:t>
            </a:r>
            <a:br>
              <a:rPr lang="en-GB" dirty="0" smtClean="0">
                <a:solidFill>
                  <a:srgbClr val="000000"/>
                </a:solidFill>
                <a:latin typeface="Arial" charset="0"/>
              </a:rPr>
            </a:br>
            <a:r>
              <a:rPr lang="en-GB" dirty="0" smtClean="0">
                <a:solidFill>
                  <a:srgbClr val="000000"/>
                </a:solidFill>
                <a:latin typeface="Arial" charset="0"/>
              </a:rPr>
              <a:t>Motives</a:t>
            </a:r>
          </a:p>
          <a:p>
            <a:pPr algn="ctr"/>
            <a:r>
              <a:rPr lang="en-GB" dirty="0" smtClean="0">
                <a:solidFill>
                  <a:srgbClr val="000000"/>
                </a:solidFill>
                <a:latin typeface="Arial" charset="0"/>
              </a:rPr>
              <a:t>Beliefs Values</a:t>
            </a:r>
          </a:p>
        </p:txBody>
      </p:sp>
      <p:sp>
        <p:nvSpPr>
          <p:cNvPr id="893974" name="AutoShape 22"/>
          <p:cNvSpPr>
            <a:spLocks noChangeArrowheads="1"/>
          </p:cNvSpPr>
          <p:nvPr/>
        </p:nvSpPr>
        <p:spPr bwMode="auto">
          <a:xfrm>
            <a:off x="6780213" y="5157788"/>
            <a:ext cx="1919287" cy="576262"/>
          </a:xfrm>
          <a:prstGeom prst="flowChartAlternateProcess">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Guts</a:t>
            </a:r>
            <a:br>
              <a:rPr lang="en-GB" dirty="0" smtClean="0">
                <a:solidFill>
                  <a:srgbClr val="000000"/>
                </a:solidFill>
                <a:latin typeface="Arial" charset="0"/>
              </a:rPr>
            </a:br>
            <a:r>
              <a:rPr lang="en-GB" dirty="0" smtClean="0">
                <a:solidFill>
                  <a:srgbClr val="000000"/>
                </a:solidFill>
                <a:latin typeface="Arial" charset="0"/>
              </a:rPr>
              <a:t>Moved</a:t>
            </a:r>
          </a:p>
        </p:txBody>
      </p:sp>
      <p:sp>
        <p:nvSpPr>
          <p:cNvPr id="893975" name="AutoShape 23"/>
          <p:cNvSpPr>
            <a:spLocks noChangeArrowheads="1"/>
          </p:cNvSpPr>
          <p:nvPr/>
        </p:nvSpPr>
        <p:spPr bwMode="auto">
          <a:xfrm>
            <a:off x="6804025" y="1916113"/>
            <a:ext cx="1919288" cy="666750"/>
          </a:xfrm>
          <a:prstGeom prst="flowChartAlternateProcess">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Understand</a:t>
            </a:r>
            <a:br>
              <a:rPr lang="en-GB" dirty="0" smtClean="0">
                <a:solidFill>
                  <a:srgbClr val="000000"/>
                </a:solidFill>
                <a:latin typeface="Arial" charset="0"/>
              </a:rPr>
            </a:br>
            <a:r>
              <a:rPr lang="en-GB" dirty="0" smtClean="0">
                <a:solidFill>
                  <a:srgbClr val="000000"/>
                </a:solidFill>
                <a:latin typeface="Arial" charset="0"/>
              </a:rPr>
              <a:t>Explain</a:t>
            </a:r>
          </a:p>
        </p:txBody>
      </p:sp>
      <p:sp>
        <p:nvSpPr>
          <p:cNvPr id="893976" name="AutoShape 24"/>
          <p:cNvSpPr>
            <a:spLocks noChangeArrowheads="1"/>
          </p:cNvSpPr>
          <p:nvPr/>
        </p:nvSpPr>
        <p:spPr bwMode="auto">
          <a:xfrm>
            <a:off x="6780213" y="5913438"/>
            <a:ext cx="1919287" cy="684212"/>
          </a:xfrm>
          <a:prstGeom prst="flowChartAlternateProcess">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Boldness</a:t>
            </a:r>
            <a:br>
              <a:rPr lang="en-GB" dirty="0" smtClean="0">
                <a:solidFill>
                  <a:srgbClr val="000000"/>
                </a:solidFill>
                <a:latin typeface="Arial" charset="0"/>
              </a:rPr>
            </a:br>
            <a:r>
              <a:rPr lang="en-GB" dirty="0" smtClean="0">
                <a:solidFill>
                  <a:srgbClr val="000000"/>
                </a:solidFill>
                <a:latin typeface="Arial" charset="0"/>
              </a:rPr>
              <a:t>Endurance</a:t>
            </a:r>
          </a:p>
        </p:txBody>
      </p:sp>
      <p:sp>
        <p:nvSpPr>
          <p:cNvPr id="893977" name="AutoShape 25"/>
          <p:cNvSpPr>
            <a:spLocks noChangeArrowheads="1"/>
          </p:cNvSpPr>
          <p:nvPr/>
        </p:nvSpPr>
        <p:spPr bwMode="auto">
          <a:xfrm>
            <a:off x="1356519" y="415478"/>
            <a:ext cx="6240462" cy="768350"/>
          </a:xfrm>
          <a:prstGeom prst="flowChartAlternateProcess">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FFFFFF"/>
                </a:solidFill>
                <a:latin typeface="Arial" charset="0"/>
              </a:rPr>
              <a:t>Desire - Discipline - Delight</a:t>
            </a:r>
            <a:br>
              <a:rPr lang="en-GB" dirty="0" smtClean="0">
                <a:solidFill>
                  <a:srgbClr val="FFFFFF"/>
                </a:solidFill>
                <a:latin typeface="Arial" charset="0"/>
              </a:rPr>
            </a:br>
            <a:r>
              <a:rPr lang="en-GB" dirty="0" smtClean="0">
                <a:solidFill>
                  <a:srgbClr val="FFFFFF"/>
                </a:solidFill>
                <a:latin typeface="Arial" charset="0"/>
              </a:rPr>
              <a:t>Refine - Renew - Restore</a:t>
            </a:r>
            <a:br>
              <a:rPr lang="en-GB" dirty="0" smtClean="0">
                <a:solidFill>
                  <a:srgbClr val="FFFFFF"/>
                </a:solidFill>
                <a:latin typeface="Arial" charset="0"/>
              </a:rPr>
            </a:br>
            <a:r>
              <a:rPr lang="en-GB" dirty="0" smtClean="0">
                <a:solidFill>
                  <a:srgbClr val="FFFFFF"/>
                </a:solidFill>
                <a:latin typeface="Arial" charset="0"/>
              </a:rPr>
              <a:t>Harmony Spirit, Soul &amp; Body</a:t>
            </a:r>
          </a:p>
        </p:txBody>
      </p:sp>
      <p:cxnSp>
        <p:nvCxnSpPr>
          <p:cNvPr id="893978" name="AutoShape 26"/>
          <p:cNvCxnSpPr>
            <a:cxnSpLocks noChangeShapeType="1"/>
          </p:cNvCxnSpPr>
          <p:nvPr/>
        </p:nvCxnSpPr>
        <p:spPr bwMode="auto">
          <a:xfrm rot="10800000" flipH="1" flipV="1">
            <a:off x="1619250" y="4581525"/>
            <a:ext cx="1588" cy="1611313"/>
          </a:xfrm>
          <a:prstGeom prst="bentConnector3">
            <a:avLst>
              <a:gd name="adj1" fmla="val -14400000"/>
            </a:avLst>
          </a:prstGeom>
          <a:noFill/>
          <a:ln w="317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3979" name="Line 27"/>
          <p:cNvSpPr>
            <a:spLocks noChangeShapeType="1"/>
          </p:cNvSpPr>
          <p:nvPr/>
        </p:nvSpPr>
        <p:spPr bwMode="auto">
          <a:xfrm flipH="1">
            <a:off x="1403350" y="5427663"/>
            <a:ext cx="288925"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smtClean="0">
              <a:solidFill>
                <a:srgbClr val="000000"/>
              </a:solidFill>
            </a:endParaRPr>
          </a:p>
        </p:txBody>
      </p:sp>
      <p:cxnSp>
        <p:nvCxnSpPr>
          <p:cNvPr id="893980" name="AutoShape 28"/>
          <p:cNvCxnSpPr>
            <a:cxnSpLocks noChangeShapeType="1"/>
          </p:cNvCxnSpPr>
          <p:nvPr/>
        </p:nvCxnSpPr>
        <p:spPr bwMode="auto">
          <a:xfrm rot="10800000" flipV="1">
            <a:off x="1393825" y="1439863"/>
            <a:ext cx="298450" cy="3168650"/>
          </a:xfrm>
          <a:prstGeom prst="bentConnector2">
            <a:avLst/>
          </a:prstGeom>
          <a:noFill/>
          <a:ln w="317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3981" name="Line 29"/>
          <p:cNvSpPr>
            <a:spLocks noChangeShapeType="1"/>
          </p:cNvSpPr>
          <p:nvPr/>
        </p:nvSpPr>
        <p:spPr bwMode="auto">
          <a:xfrm flipH="1">
            <a:off x="1403350" y="3024188"/>
            <a:ext cx="288925"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smtClean="0">
              <a:solidFill>
                <a:srgbClr val="000000"/>
              </a:solidFill>
            </a:endParaRPr>
          </a:p>
        </p:txBody>
      </p:sp>
      <p:sp>
        <p:nvSpPr>
          <p:cNvPr id="893982" name="Line 30"/>
          <p:cNvSpPr>
            <a:spLocks noChangeShapeType="1"/>
          </p:cNvSpPr>
          <p:nvPr/>
        </p:nvSpPr>
        <p:spPr bwMode="auto">
          <a:xfrm flipH="1">
            <a:off x="1403350" y="2205038"/>
            <a:ext cx="288925"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smtClean="0">
              <a:solidFill>
                <a:srgbClr val="000000"/>
              </a:solidFill>
            </a:endParaRPr>
          </a:p>
        </p:txBody>
      </p:sp>
      <p:sp>
        <p:nvSpPr>
          <p:cNvPr id="893983" name="Line 31"/>
          <p:cNvSpPr>
            <a:spLocks noChangeShapeType="1"/>
          </p:cNvSpPr>
          <p:nvPr/>
        </p:nvSpPr>
        <p:spPr bwMode="auto">
          <a:xfrm>
            <a:off x="1389063" y="3624263"/>
            <a:ext cx="1768475" cy="7937"/>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smtClean="0">
              <a:solidFill>
                <a:srgbClr val="000000"/>
              </a:solidFill>
            </a:endParaRPr>
          </a:p>
        </p:txBody>
      </p:sp>
      <p:sp>
        <p:nvSpPr>
          <p:cNvPr id="893984" name="AutoShape 32"/>
          <p:cNvSpPr>
            <a:spLocks noChangeArrowheads="1"/>
          </p:cNvSpPr>
          <p:nvPr/>
        </p:nvSpPr>
        <p:spPr bwMode="auto">
          <a:xfrm>
            <a:off x="347663" y="3429000"/>
            <a:ext cx="863600" cy="32385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Mind</a:t>
            </a:r>
          </a:p>
        </p:txBody>
      </p:sp>
      <p:sp>
        <p:nvSpPr>
          <p:cNvPr id="893985" name="AutoShape 33"/>
          <p:cNvSpPr>
            <a:spLocks noChangeArrowheads="1"/>
          </p:cNvSpPr>
          <p:nvPr/>
        </p:nvSpPr>
        <p:spPr bwMode="auto">
          <a:xfrm>
            <a:off x="6732588" y="1196975"/>
            <a:ext cx="1919287" cy="630238"/>
          </a:xfrm>
          <a:prstGeom prst="flowChartAlternateProcess">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Guard</a:t>
            </a:r>
            <a:br>
              <a:rPr lang="en-GB" dirty="0" smtClean="0">
                <a:solidFill>
                  <a:srgbClr val="000000"/>
                </a:solidFill>
                <a:latin typeface="Arial" charset="0"/>
              </a:rPr>
            </a:br>
            <a:r>
              <a:rPr lang="en-GB" dirty="0" smtClean="0">
                <a:solidFill>
                  <a:srgbClr val="000000"/>
                </a:solidFill>
                <a:latin typeface="Arial" charset="0"/>
              </a:rPr>
              <a:t>Guide</a:t>
            </a:r>
          </a:p>
        </p:txBody>
      </p:sp>
      <p:sp>
        <p:nvSpPr>
          <p:cNvPr id="893986" name="AutoShape 34"/>
          <p:cNvSpPr>
            <a:spLocks noChangeArrowheads="1"/>
          </p:cNvSpPr>
          <p:nvPr/>
        </p:nvSpPr>
        <p:spPr bwMode="auto">
          <a:xfrm>
            <a:off x="5724525" y="3524250"/>
            <a:ext cx="3348038" cy="431800"/>
          </a:xfrm>
          <a:prstGeom prst="flowChartAlternateProcess">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2000" b="1" dirty="0" smtClean="0">
                <a:solidFill>
                  <a:srgbClr val="FF0000"/>
                </a:solidFill>
                <a:latin typeface="Arial" charset="0"/>
              </a:rPr>
              <a:t>Do What Jesus Would Do</a:t>
            </a:r>
          </a:p>
        </p:txBody>
      </p:sp>
      <p:sp>
        <p:nvSpPr>
          <p:cNvPr id="893987" name="AutoShape 35"/>
          <p:cNvSpPr>
            <a:spLocks noChangeArrowheads="1"/>
          </p:cNvSpPr>
          <p:nvPr/>
        </p:nvSpPr>
        <p:spPr bwMode="auto">
          <a:xfrm>
            <a:off x="1547813" y="3284538"/>
            <a:ext cx="1355725" cy="522287"/>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dirty="0" smtClean="0">
                <a:solidFill>
                  <a:srgbClr val="000000"/>
                </a:solidFill>
                <a:latin typeface="Arial" charset="0"/>
              </a:rPr>
              <a:t>Conscious</a:t>
            </a:r>
            <a:br>
              <a:rPr lang="en-GB" dirty="0" smtClean="0">
                <a:solidFill>
                  <a:srgbClr val="000000"/>
                </a:solidFill>
                <a:latin typeface="Arial" charset="0"/>
              </a:rPr>
            </a:br>
            <a:r>
              <a:rPr lang="en-GB" dirty="0" smtClean="0">
                <a:solidFill>
                  <a:srgbClr val="000000"/>
                </a:solidFill>
                <a:latin typeface="Arial" charset="0"/>
              </a:rPr>
              <a:t>Mind</a:t>
            </a:r>
          </a:p>
        </p:txBody>
      </p:sp>
    </p:spTree>
    <p:extLst>
      <p:ext uri="{BB962C8B-B14F-4D97-AF65-F5344CB8AC3E}">
        <p14:creationId xmlns:p14="http://schemas.microsoft.com/office/powerpoint/2010/main" val="3161462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98" name="Line 46"/>
          <p:cNvSpPr>
            <a:spLocks noChangeShapeType="1"/>
          </p:cNvSpPr>
          <p:nvPr/>
        </p:nvSpPr>
        <p:spPr bwMode="auto">
          <a:xfrm flipH="1">
            <a:off x="6156325" y="5265738"/>
            <a:ext cx="239713" cy="395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54" name="AutoShape 2"/>
          <p:cNvSpPr>
            <a:spLocks noChangeArrowheads="1"/>
          </p:cNvSpPr>
          <p:nvPr/>
        </p:nvSpPr>
        <p:spPr bwMode="auto">
          <a:xfrm>
            <a:off x="1308100" y="512763"/>
            <a:ext cx="1727200" cy="377825"/>
          </a:xfrm>
          <a:prstGeom prst="flowChartAlternateProcess">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Event - Reactions</a:t>
            </a:r>
          </a:p>
        </p:txBody>
      </p:sp>
      <p:sp>
        <p:nvSpPr>
          <p:cNvPr id="1047555" name="AutoShape 3"/>
          <p:cNvSpPr>
            <a:spLocks noChangeArrowheads="1"/>
          </p:cNvSpPr>
          <p:nvPr/>
        </p:nvSpPr>
        <p:spPr bwMode="auto">
          <a:xfrm>
            <a:off x="153988" y="188913"/>
            <a:ext cx="1344612"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b="1">
                <a:latin typeface="Arial" charset="0"/>
              </a:rPr>
              <a:t>Confrontation</a:t>
            </a:r>
          </a:p>
        </p:txBody>
      </p:sp>
      <p:sp>
        <p:nvSpPr>
          <p:cNvPr id="1047556" name="AutoShape 4"/>
          <p:cNvSpPr>
            <a:spLocks noChangeArrowheads="1"/>
          </p:cNvSpPr>
          <p:nvPr/>
        </p:nvSpPr>
        <p:spPr bwMode="auto">
          <a:xfrm>
            <a:off x="5722938" y="512763"/>
            <a:ext cx="1801812" cy="377825"/>
          </a:xfrm>
          <a:prstGeom prst="flowChartAlternateProcess">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Mind is Replaying</a:t>
            </a:r>
          </a:p>
        </p:txBody>
      </p:sp>
      <p:sp>
        <p:nvSpPr>
          <p:cNvPr id="1047557" name="AutoShape 5"/>
          <p:cNvSpPr>
            <a:spLocks noChangeArrowheads="1"/>
          </p:cNvSpPr>
          <p:nvPr/>
        </p:nvSpPr>
        <p:spPr bwMode="auto">
          <a:xfrm>
            <a:off x="1595438" y="188913"/>
            <a:ext cx="958850"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b="1">
                <a:latin typeface="Arial" charset="0"/>
              </a:rPr>
              <a:t>Criticised</a:t>
            </a:r>
          </a:p>
        </p:txBody>
      </p:sp>
      <p:sp>
        <p:nvSpPr>
          <p:cNvPr id="1047558" name="AutoShape 6"/>
          <p:cNvSpPr>
            <a:spLocks noChangeArrowheads="1"/>
          </p:cNvSpPr>
          <p:nvPr/>
        </p:nvSpPr>
        <p:spPr bwMode="auto">
          <a:xfrm>
            <a:off x="93663" y="981075"/>
            <a:ext cx="768350"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Angry</a:t>
            </a:r>
          </a:p>
        </p:txBody>
      </p:sp>
      <p:sp>
        <p:nvSpPr>
          <p:cNvPr id="1047559" name="AutoShape 7"/>
          <p:cNvSpPr>
            <a:spLocks noChangeArrowheads="1"/>
          </p:cNvSpPr>
          <p:nvPr/>
        </p:nvSpPr>
        <p:spPr bwMode="auto">
          <a:xfrm>
            <a:off x="3898900" y="188913"/>
            <a:ext cx="960438"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b="1">
                <a:latin typeface="Arial" charset="0"/>
              </a:rPr>
              <a:t>Injustice</a:t>
            </a:r>
          </a:p>
        </p:txBody>
      </p:sp>
      <p:sp>
        <p:nvSpPr>
          <p:cNvPr id="1047560" name="AutoShape 8"/>
          <p:cNvSpPr>
            <a:spLocks noChangeArrowheads="1"/>
          </p:cNvSpPr>
          <p:nvPr/>
        </p:nvSpPr>
        <p:spPr bwMode="auto">
          <a:xfrm>
            <a:off x="2747963" y="188913"/>
            <a:ext cx="960437"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b="1">
                <a:latin typeface="Arial" charset="0"/>
              </a:rPr>
              <a:t>Rejected</a:t>
            </a:r>
          </a:p>
        </p:txBody>
      </p:sp>
      <p:sp>
        <p:nvSpPr>
          <p:cNvPr id="1047561" name="AutoShape 9"/>
          <p:cNvSpPr>
            <a:spLocks noChangeArrowheads="1"/>
          </p:cNvSpPr>
          <p:nvPr/>
        </p:nvSpPr>
        <p:spPr bwMode="auto">
          <a:xfrm>
            <a:off x="939800" y="981075"/>
            <a:ext cx="1150938"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Defensive</a:t>
            </a:r>
          </a:p>
        </p:txBody>
      </p:sp>
      <p:sp>
        <p:nvSpPr>
          <p:cNvPr id="1047562" name="AutoShape 10"/>
          <p:cNvSpPr>
            <a:spLocks noChangeArrowheads="1"/>
          </p:cNvSpPr>
          <p:nvPr/>
        </p:nvSpPr>
        <p:spPr bwMode="auto">
          <a:xfrm>
            <a:off x="2292350" y="981075"/>
            <a:ext cx="1225550"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Aggressive</a:t>
            </a:r>
          </a:p>
        </p:txBody>
      </p:sp>
      <p:sp>
        <p:nvSpPr>
          <p:cNvPr id="1047563" name="AutoShape 11"/>
          <p:cNvSpPr>
            <a:spLocks noChangeArrowheads="1"/>
          </p:cNvSpPr>
          <p:nvPr/>
        </p:nvSpPr>
        <p:spPr bwMode="auto">
          <a:xfrm>
            <a:off x="3611563" y="981075"/>
            <a:ext cx="960437"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Passive</a:t>
            </a:r>
          </a:p>
        </p:txBody>
      </p:sp>
      <p:sp>
        <p:nvSpPr>
          <p:cNvPr id="1047567" name="AutoShape 15"/>
          <p:cNvSpPr>
            <a:spLocks noChangeArrowheads="1"/>
          </p:cNvSpPr>
          <p:nvPr/>
        </p:nvSpPr>
        <p:spPr bwMode="auto">
          <a:xfrm>
            <a:off x="7740650" y="39688"/>
            <a:ext cx="1249363" cy="1120775"/>
          </a:xfrm>
          <a:prstGeom prst="flowChartAlternateProcess">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Familiar</a:t>
            </a:r>
            <a:br>
              <a:rPr lang="en-GB" sz="1400">
                <a:latin typeface="Arial" charset="0"/>
              </a:rPr>
            </a:br>
            <a:r>
              <a:rPr lang="en-GB" sz="1400">
                <a:latin typeface="Arial" charset="0"/>
              </a:rPr>
              <a:t>Spirit</a:t>
            </a:r>
            <a:br>
              <a:rPr lang="en-GB" sz="1400">
                <a:latin typeface="Arial" charset="0"/>
              </a:rPr>
            </a:br>
            <a:r>
              <a:rPr lang="en-GB" sz="1400">
                <a:latin typeface="Arial" charset="0"/>
              </a:rPr>
              <a:t>Remind</a:t>
            </a:r>
            <a:br>
              <a:rPr lang="en-GB" sz="1400">
                <a:latin typeface="Arial" charset="0"/>
              </a:rPr>
            </a:br>
            <a:r>
              <a:rPr lang="en-GB" sz="1400">
                <a:latin typeface="Arial" charset="0"/>
              </a:rPr>
              <a:t>Affirm</a:t>
            </a:r>
            <a:br>
              <a:rPr lang="en-GB" sz="1400">
                <a:latin typeface="Arial" charset="0"/>
              </a:rPr>
            </a:br>
            <a:r>
              <a:rPr lang="en-GB" sz="1400">
                <a:latin typeface="Arial" charset="0"/>
              </a:rPr>
              <a:t>Agreement</a:t>
            </a:r>
          </a:p>
        </p:txBody>
      </p:sp>
      <p:cxnSp>
        <p:nvCxnSpPr>
          <p:cNvPr id="1047571" name="AutoShape 19"/>
          <p:cNvCxnSpPr>
            <a:cxnSpLocks noChangeShapeType="1"/>
          </p:cNvCxnSpPr>
          <p:nvPr/>
        </p:nvCxnSpPr>
        <p:spPr bwMode="auto">
          <a:xfrm rot="5400000" flipH="1">
            <a:off x="4371975" y="1047751"/>
            <a:ext cx="2198687" cy="1636712"/>
          </a:xfrm>
          <a:prstGeom prst="curvedConnector3">
            <a:avLst>
              <a:gd name="adj1" fmla="val 5653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7570" name="AutoShape 18"/>
          <p:cNvCxnSpPr>
            <a:cxnSpLocks noChangeShapeType="1"/>
          </p:cNvCxnSpPr>
          <p:nvPr/>
        </p:nvCxnSpPr>
        <p:spPr bwMode="auto">
          <a:xfrm rot="16200000">
            <a:off x="6875463" y="1198563"/>
            <a:ext cx="1531937" cy="1385887"/>
          </a:xfrm>
          <a:prstGeom prst="curvedConnector3">
            <a:avLst>
              <a:gd name="adj1" fmla="val 42588"/>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7572" name="Line 20"/>
          <p:cNvSpPr>
            <a:spLocks noChangeShapeType="1"/>
          </p:cNvSpPr>
          <p:nvPr/>
        </p:nvSpPr>
        <p:spPr bwMode="auto">
          <a:xfrm>
            <a:off x="3035300" y="782638"/>
            <a:ext cx="26876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73" name="AutoShape 21"/>
          <p:cNvSpPr>
            <a:spLocks noChangeArrowheads="1"/>
          </p:cNvSpPr>
          <p:nvPr/>
        </p:nvSpPr>
        <p:spPr bwMode="auto">
          <a:xfrm>
            <a:off x="827088" y="1484313"/>
            <a:ext cx="2303462"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Forgive &amp; Release</a:t>
            </a:r>
          </a:p>
        </p:txBody>
      </p:sp>
      <p:sp>
        <p:nvSpPr>
          <p:cNvPr id="1047576" name="AutoShape 24"/>
          <p:cNvSpPr>
            <a:spLocks noChangeArrowheads="1"/>
          </p:cNvSpPr>
          <p:nvPr/>
        </p:nvSpPr>
        <p:spPr bwMode="auto">
          <a:xfrm>
            <a:off x="731838" y="1917700"/>
            <a:ext cx="3263900" cy="151130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500">
                <a:solidFill>
                  <a:schemeClr val="bg1"/>
                </a:solidFill>
                <a:latin typeface="Arial" charset="0"/>
              </a:rPr>
              <a:t>Seek God’s Counsel to Evaluate </a:t>
            </a:r>
            <a:br>
              <a:rPr lang="en-GB" sz="1500">
                <a:solidFill>
                  <a:schemeClr val="bg1"/>
                </a:solidFill>
                <a:latin typeface="Arial" charset="0"/>
              </a:rPr>
            </a:br>
            <a:r>
              <a:rPr lang="en-GB" sz="1500">
                <a:solidFill>
                  <a:schemeClr val="bg1"/>
                </a:solidFill>
                <a:latin typeface="Arial" charset="0"/>
              </a:rPr>
              <a:t>Patterns of Thinking &amp; Behaviour</a:t>
            </a:r>
          </a:p>
          <a:p>
            <a:pPr algn="ctr"/>
            <a:r>
              <a:rPr lang="en-GB" sz="1500">
                <a:solidFill>
                  <a:schemeClr val="bg1"/>
                </a:solidFill>
                <a:latin typeface="Arial" charset="0"/>
              </a:rPr>
              <a:t>Truth of Motives</a:t>
            </a:r>
            <a:br>
              <a:rPr lang="en-GB" sz="1500">
                <a:solidFill>
                  <a:schemeClr val="bg1"/>
                </a:solidFill>
                <a:latin typeface="Arial" charset="0"/>
              </a:rPr>
            </a:br>
            <a:r>
              <a:rPr lang="en-GB" sz="1500">
                <a:solidFill>
                  <a:schemeClr val="bg1"/>
                </a:solidFill>
                <a:latin typeface="Arial" charset="0"/>
              </a:rPr>
              <a:t>Mind, Heart &amp; Will of God</a:t>
            </a:r>
          </a:p>
          <a:p>
            <a:pPr algn="ctr"/>
            <a:r>
              <a:rPr lang="en-GB" sz="1500">
                <a:solidFill>
                  <a:schemeClr val="bg1"/>
                </a:solidFill>
                <a:latin typeface="Arial" charset="0"/>
              </a:rPr>
              <a:t>Revelation about</a:t>
            </a:r>
          </a:p>
          <a:p>
            <a:pPr algn="ctr"/>
            <a:r>
              <a:rPr lang="en-GB" sz="1500">
                <a:solidFill>
                  <a:schemeClr val="bg1"/>
                </a:solidFill>
                <a:latin typeface="Arial" charset="0"/>
              </a:rPr>
              <a:t>Reactions or Actions</a:t>
            </a:r>
          </a:p>
        </p:txBody>
      </p:sp>
      <p:sp>
        <p:nvSpPr>
          <p:cNvPr id="1047577" name="AutoShape 25"/>
          <p:cNvSpPr>
            <a:spLocks noChangeArrowheads="1"/>
          </p:cNvSpPr>
          <p:nvPr/>
        </p:nvSpPr>
        <p:spPr bwMode="auto">
          <a:xfrm>
            <a:off x="153988" y="3644900"/>
            <a:ext cx="1381125" cy="431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Not my</a:t>
            </a:r>
            <a:br>
              <a:rPr lang="en-GB" sz="1600">
                <a:latin typeface="Arial" charset="0"/>
              </a:rPr>
            </a:br>
            <a:r>
              <a:rPr lang="en-GB" sz="1600">
                <a:latin typeface="Arial" charset="0"/>
              </a:rPr>
              <a:t>Issue</a:t>
            </a:r>
          </a:p>
        </p:txBody>
      </p:sp>
      <p:sp>
        <p:nvSpPr>
          <p:cNvPr id="1047578" name="AutoShape 26"/>
          <p:cNvSpPr>
            <a:spLocks noChangeArrowheads="1"/>
          </p:cNvSpPr>
          <p:nvPr/>
        </p:nvSpPr>
        <p:spPr bwMode="auto">
          <a:xfrm>
            <a:off x="58738" y="4456113"/>
            <a:ext cx="1249362" cy="106045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Pray</a:t>
            </a:r>
            <a:br>
              <a:rPr lang="en-GB" sz="1400">
                <a:latin typeface="Arial" charset="0"/>
              </a:rPr>
            </a:br>
            <a:r>
              <a:rPr lang="en-GB" sz="1400">
                <a:latin typeface="Arial" charset="0"/>
              </a:rPr>
              <a:t>Intercede</a:t>
            </a:r>
            <a:br>
              <a:rPr lang="en-GB" sz="1400">
                <a:latin typeface="Arial" charset="0"/>
              </a:rPr>
            </a:br>
            <a:r>
              <a:rPr lang="en-GB" sz="1400">
                <a:latin typeface="Arial" charset="0"/>
              </a:rPr>
              <a:t>Confront </a:t>
            </a:r>
            <a:br>
              <a:rPr lang="en-GB" sz="1400">
                <a:latin typeface="Arial" charset="0"/>
              </a:rPr>
            </a:br>
            <a:r>
              <a:rPr lang="en-GB" sz="1400">
                <a:latin typeface="Arial" charset="0"/>
              </a:rPr>
              <a:t>in love?</a:t>
            </a:r>
          </a:p>
        </p:txBody>
      </p:sp>
      <p:sp>
        <p:nvSpPr>
          <p:cNvPr id="1047579" name="AutoShape 27"/>
          <p:cNvSpPr>
            <a:spLocks noChangeArrowheads="1"/>
          </p:cNvSpPr>
          <p:nvPr/>
        </p:nvSpPr>
        <p:spPr bwMode="auto">
          <a:xfrm>
            <a:off x="2844800" y="3644900"/>
            <a:ext cx="2014538" cy="593725"/>
          </a:xfrm>
          <a:prstGeom prst="flowChartAlternateProcess">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My issue Own it</a:t>
            </a:r>
            <a:br>
              <a:rPr lang="en-GB" sz="1600">
                <a:latin typeface="Arial" charset="0"/>
              </a:rPr>
            </a:br>
            <a:r>
              <a:rPr lang="en-GB" sz="1600">
                <a:latin typeface="Arial" charset="0"/>
              </a:rPr>
              <a:t>Deal with it</a:t>
            </a:r>
          </a:p>
        </p:txBody>
      </p:sp>
      <p:sp>
        <p:nvSpPr>
          <p:cNvPr id="1047580" name="AutoShape 28"/>
          <p:cNvSpPr>
            <a:spLocks noChangeArrowheads="1"/>
          </p:cNvSpPr>
          <p:nvPr/>
        </p:nvSpPr>
        <p:spPr bwMode="auto">
          <a:xfrm>
            <a:off x="1500188" y="4456113"/>
            <a:ext cx="1344612" cy="1709737"/>
          </a:xfrm>
          <a:prstGeom prst="flowChartAlternateProcess">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Weakness</a:t>
            </a:r>
            <a:br>
              <a:rPr lang="en-GB" sz="1400">
                <a:latin typeface="Arial" charset="0"/>
              </a:rPr>
            </a:br>
            <a:r>
              <a:rPr lang="en-GB" sz="1400">
                <a:latin typeface="Arial" charset="0"/>
              </a:rPr>
              <a:t> Sin or</a:t>
            </a:r>
            <a:br>
              <a:rPr lang="en-GB" sz="1400">
                <a:latin typeface="Arial" charset="0"/>
              </a:rPr>
            </a:br>
            <a:r>
              <a:rPr lang="en-GB" sz="1400">
                <a:latin typeface="Arial" charset="0"/>
              </a:rPr>
              <a:t>Character</a:t>
            </a:r>
            <a:br>
              <a:rPr lang="en-GB" sz="1400">
                <a:latin typeface="Arial" charset="0"/>
              </a:rPr>
            </a:br>
            <a:r>
              <a:rPr lang="en-GB" sz="1400">
                <a:latin typeface="Arial" charset="0"/>
              </a:rPr>
              <a:t>Repent</a:t>
            </a:r>
            <a:br>
              <a:rPr lang="en-GB" sz="1400">
                <a:latin typeface="Arial" charset="0"/>
              </a:rPr>
            </a:br>
            <a:r>
              <a:rPr lang="en-GB" sz="1400">
                <a:latin typeface="Arial" charset="0"/>
              </a:rPr>
              <a:t>Renounce</a:t>
            </a:r>
            <a:br>
              <a:rPr lang="en-GB" sz="1400">
                <a:latin typeface="Arial" charset="0"/>
              </a:rPr>
            </a:br>
            <a:r>
              <a:rPr lang="en-GB" sz="1400">
                <a:latin typeface="Arial" charset="0"/>
              </a:rPr>
              <a:t>Find Word</a:t>
            </a:r>
            <a:br>
              <a:rPr lang="en-GB" sz="1400">
                <a:latin typeface="Arial" charset="0"/>
              </a:rPr>
            </a:br>
            <a:r>
              <a:rPr lang="en-GB" sz="1400">
                <a:latin typeface="Arial" charset="0"/>
              </a:rPr>
              <a:t>Meditate</a:t>
            </a:r>
          </a:p>
        </p:txBody>
      </p:sp>
      <p:sp>
        <p:nvSpPr>
          <p:cNvPr id="1047581" name="AutoShape 29"/>
          <p:cNvSpPr>
            <a:spLocks noChangeArrowheads="1"/>
          </p:cNvSpPr>
          <p:nvPr/>
        </p:nvSpPr>
        <p:spPr bwMode="auto">
          <a:xfrm>
            <a:off x="2940050" y="4456113"/>
            <a:ext cx="1344613" cy="1133475"/>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Weakness</a:t>
            </a:r>
            <a:br>
              <a:rPr lang="en-GB" sz="1400">
                <a:latin typeface="Arial" charset="0"/>
              </a:rPr>
            </a:br>
            <a:r>
              <a:rPr lang="en-GB" sz="1400">
                <a:latin typeface="Arial" charset="0"/>
              </a:rPr>
              <a:t>Gift, skills</a:t>
            </a:r>
            <a:br>
              <a:rPr lang="en-GB" sz="1400">
                <a:latin typeface="Arial" charset="0"/>
              </a:rPr>
            </a:br>
            <a:r>
              <a:rPr lang="en-GB" sz="1400">
                <a:latin typeface="Arial" charset="0"/>
              </a:rPr>
              <a:t>Empower</a:t>
            </a:r>
            <a:br>
              <a:rPr lang="en-GB" sz="1400">
                <a:latin typeface="Arial" charset="0"/>
              </a:rPr>
            </a:br>
            <a:r>
              <a:rPr lang="en-GB" sz="1400">
                <a:latin typeface="Arial" charset="0"/>
              </a:rPr>
              <a:t>Support</a:t>
            </a:r>
            <a:br>
              <a:rPr lang="en-GB" sz="1400">
                <a:latin typeface="Arial" charset="0"/>
              </a:rPr>
            </a:br>
            <a:r>
              <a:rPr lang="en-GB" sz="1400">
                <a:latin typeface="Arial" charset="0"/>
              </a:rPr>
              <a:t>Learn</a:t>
            </a:r>
          </a:p>
        </p:txBody>
      </p:sp>
      <p:sp>
        <p:nvSpPr>
          <p:cNvPr id="1047582" name="AutoShape 30"/>
          <p:cNvSpPr>
            <a:spLocks noChangeArrowheads="1"/>
          </p:cNvSpPr>
          <p:nvPr/>
        </p:nvSpPr>
        <p:spPr bwMode="auto">
          <a:xfrm>
            <a:off x="4343400" y="4456113"/>
            <a:ext cx="1344613" cy="1060450"/>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lnSpc>
                <a:spcPct val="90000"/>
              </a:lnSpc>
            </a:pPr>
            <a:r>
              <a:rPr lang="en-GB" sz="1400">
                <a:latin typeface="Arial" charset="0"/>
              </a:rPr>
              <a:t>Weakness</a:t>
            </a:r>
            <a:br>
              <a:rPr lang="en-GB" sz="1400">
                <a:latin typeface="Arial" charset="0"/>
              </a:rPr>
            </a:br>
            <a:r>
              <a:rPr lang="en-GB" sz="1400">
                <a:latin typeface="Arial" charset="0"/>
              </a:rPr>
              <a:t>Gift, skills</a:t>
            </a:r>
            <a:r>
              <a:rPr lang="en-GB">
                <a:latin typeface="Arial" charset="0"/>
              </a:rPr>
              <a:t> </a:t>
            </a:r>
            <a:r>
              <a:rPr lang="en-GB" sz="1400">
                <a:latin typeface="Arial" charset="0"/>
              </a:rPr>
              <a:t/>
            </a:r>
            <a:br>
              <a:rPr lang="en-GB" sz="1400">
                <a:latin typeface="Arial" charset="0"/>
              </a:rPr>
            </a:br>
            <a:r>
              <a:rPr lang="en-GB" sz="1400">
                <a:latin typeface="Arial" charset="0"/>
              </a:rPr>
              <a:t>Discipled</a:t>
            </a:r>
            <a:br>
              <a:rPr lang="en-GB" sz="1400">
                <a:latin typeface="Arial" charset="0"/>
              </a:rPr>
            </a:br>
            <a:r>
              <a:rPr lang="en-GB" sz="1400">
                <a:latin typeface="Arial" charset="0"/>
              </a:rPr>
              <a:t>Learn</a:t>
            </a:r>
            <a:br>
              <a:rPr lang="en-GB" sz="1400">
                <a:latin typeface="Arial" charset="0"/>
              </a:rPr>
            </a:br>
            <a:r>
              <a:rPr lang="en-GB" sz="1400">
                <a:latin typeface="Arial" charset="0"/>
              </a:rPr>
              <a:t>Strong</a:t>
            </a:r>
          </a:p>
        </p:txBody>
      </p:sp>
      <p:sp>
        <p:nvSpPr>
          <p:cNvPr id="1047583" name="Line 31"/>
          <p:cNvSpPr>
            <a:spLocks noChangeShapeType="1"/>
          </p:cNvSpPr>
          <p:nvPr/>
        </p:nvSpPr>
        <p:spPr bwMode="auto">
          <a:xfrm>
            <a:off x="2171700" y="890588"/>
            <a:ext cx="0" cy="593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84" name="AutoShape 32"/>
          <p:cNvSpPr>
            <a:spLocks noChangeArrowheads="1"/>
          </p:cNvSpPr>
          <p:nvPr/>
        </p:nvSpPr>
        <p:spPr bwMode="auto">
          <a:xfrm>
            <a:off x="150813" y="466725"/>
            <a:ext cx="960437" cy="217488"/>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b="1">
                <a:latin typeface="Arial" charset="0"/>
              </a:rPr>
              <a:t>Insecure</a:t>
            </a:r>
          </a:p>
        </p:txBody>
      </p:sp>
      <p:sp>
        <p:nvSpPr>
          <p:cNvPr id="1047585" name="AutoShape 33"/>
          <p:cNvSpPr>
            <a:spLocks noChangeArrowheads="1"/>
          </p:cNvSpPr>
          <p:nvPr/>
        </p:nvSpPr>
        <p:spPr bwMode="auto">
          <a:xfrm>
            <a:off x="3132138" y="512763"/>
            <a:ext cx="1152525" cy="217487"/>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b="1">
                <a:latin typeface="Arial" charset="0"/>
              </a:rPr>
              <a:t>Intimidated</a:t>
            </a:r>
          </a:p>
        </p:txBody>
      </p:sp>
      <p:sp>
        <p:nvSpPr>
          <p:cNvPr id="1047586" name="AutoShape 34"/>
          <p:cNvSpPr>
            <a:spLocks noChangeArrowheads="1"/>
          </p:cNvSpPr>
          <p:nvPr/>
        </p:nvSpPr>
        <p:spPr bwMode="auto">
          <a:xfrm>
            <a:off x="6227763" y="4292600"/>
            <a:ext cx="2111375" cy="973138"/>
          </a:xfrm>
          <a:prstGeom prst="flowChartAlternateProcess">
            <a:avLst/>
          </a:prstGeom>
          <a:solidFill>
            <a:srgbClr val="FDE5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Weakness</a:t>
            </a:r>
            <a:br>
              <a:rPr lang="en-GB" sz="1400">
                <a:latin typeface="Arial" charset="0"/>
              </a:rPr>
            </a:br>
            <a:r>
              <a:rPr lang="en-GB" sz="1400">
                <a:latin typeface="Arial" charset="0"/>
              </a:rPr>
              <a:t>Unmet Need</a:t>
            </a:r>
            <a:br>
              <a:rPr lang="en-GB" sz="1400">
                <a:latin typeface="Arial" charset="0"/>
              </a:rPr>
            </a:br>
            <a:r>
              <a:rPr lang="en-GB" sz="1400">
                <a:latin typeface="Arial" charset="0"/>
              </a:rPr>
              <a:t>Unhealed Hurt</a:t>
            </a:r>
            <a:br>
              <a:rPr lang="en-GB" sz="1400">
                <a:latin typeface="Arial" charset="0"/>
              </a:rPr>
            </a:br>
            <a:r>
              <a:rPr lang="en-GB" sz="1400">
                <a:latin typeface="Arial" charset="0"/>
              </a:rPr>
              <a:t>Unresolved Issue</a:t>
            </a:r>
          </a:p>
        </p:txBody>
      </p:sp>
      <p:sp>
        <p:nvSpPr>
          <p:cNvPr id="1047587" name="AutoShape 35"/>
          <p:cNvSpPr>
            <a:spLocks noChangeArrowheads="1"/>
          </p:cNvSpPr>
          <p:nvPr/>
        </p:nvSpPr>
        <p:spPr bwMode="auto">
          <a:xfrm>
            <a:off x="5175250" y="5616575"/>
            <a:ext cx="1727200" cy="620713"/>
          </a:xfrm>
          <a:prstGeom prst="flowChartAlternateProcess">
            <a:avLst/>
          </a:prstGeom>
          <a:solidFill>
            <a:srgbClr val="E7BF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DNA Nature</a:t>
            </a:r>
            <a:br>
              <a:rPr lang="en-GB" sz="1400">
                <a:latin typeface="Arial" charset="0"/>
              </a:rPr>
            </a:br>
            <a:r>
              <a:rPr lang="en-GB" sz="1400">
                <a:latin typeface="Arial" charset="0"/>
              </a:rPr>
              <a:t>Generational?</a:t>
            </a:r>
            <a:br>
              <a:rPr lang="en-GB" sz="1400">
                <a:latin typeface="Arial" charset="0"/>
              </a:rPr>
            </a:br>
            <a:r>
              <a:rPr lang="en-GB" sz="1400">
                <a:latin typeface="Arial" charset="0"/>
              </a:rPr>
              <a:t>Curse?</a:t>
            </a:r>
          </a:p>
        </p:txBody>
      </p:sp>
      <p:sp>
        <p:nvSpPr>
          <p:cNvPr id="1047588" name="Line 36"/>
          <p:cNvSpPr>
            <a:spLocks noChangeShapeType="1"/>
          </p:cNvSpPr>
          <p:nvPr/>
        </p:nvSpPr>
        <p:spPr bwMode="auto">
          <a:xfrm>
            <a:off x="2171700" y="1808163"/>
            <a:ext cx="0" cy="109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89" name="Line 37"/>
          <p:cNvSpPr>
            <a:spLocks noChangeShapeType="1"/>
          </p:cNvSpPr>
          <p:nvPr/>
        </p:nvSpPr>
        <p:spPr bwMode="auto">
          <a:xfrm>
            <a:off x="3227388" y="3429000"/>
            <a:ext cx="481012"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90" name="Line 38"/>
          <p:cNvSpPr>
            <a:spLocks noChangeShapeType="1"/>
          </p:cNvSpPr>
          <p:nvPr/>
        </p:nvSpPr>
        <p:spPr bwMode="auto">
          <a:xfrm flipH="1">
            <a:off x="922338" y="3429000"/>
            <a:ext cx="193675"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91" name="Line 39"/>
          <p:cNvSpPr>
            <a:spLocks noChangeShapeType="1"/>
          </p:cNvSpPr>
          <p:nvPr/>
        </p:nvSpPr>
        <p:spPr bwMode="auto">
          <a:xfrm>
            <a:off x="539750" y="4076700"/>
            <a:ext cx="0" cy="3794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92" name="Line 40"/>
          <p:cNvSpPr>
            <a:spLocks noChangeShapeType="1"/>
          </p:cNvSpPr>
          <p:nvPr/>
        </p:nvSpPr>
        <p:spPr bwMode="auto">
          <a:xfrm flipH="1">
            <a:off x="2266950" y="4238625"/>
            <a:ext cx="67310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93" name="Line 41"/>
          <p:cNvSpPr>
            <a:spLocks noChangeShapeType="1"/>
          </p:cNvSpPr>
          <p:nvPr/>
        </p:nvSpPr>
        <p:spPr bwMode="auto">
          <a:xfrm>
            <a:off x="3611563" y="4238625"/>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94" name="Line 42"/>
          <p:cNvSpPr>
            <a:spLocks noChangeShapeType="1"/>
          </p:cNvSpPr>
          <p:nvPr/>
        </p:nvSpPr>
        <p:spPr bwMode="auto">
          <a:xfrm>
            <a:off x="4090988" y="4238625"/>
            <a:ext cx="576262"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95" name="Line 43"/>
          <p:cNvSpPr>
            <a:spLocks noChangeShapeType="1"/>
          </p:cNvSpPr>
          <p:nvPr/>
        </p:nvSpPr>
        <p:spPr bwMode="auto">
          <a:xfrm>
            <a:off x="4787900" y="4221163"/>
            <a:ext cx="1439863"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597" name="AutoShape 45"/>
          <p:cNvSpPr>
            <a:spLocks noChangeArrowheads="1"/>
          </p:cNvSpPr>
          <p:nvPr/>
        </p:nvSpPr>
        <p:spPr bwMode="auto">
          <a:xfrm>
            <a:off x="7019925" y="5589588"/>
            <a:ext cx="1727200" cy="485775"/>
          </a:xfrm>
          <a:prstGeom prst="flowChartAlternateProcess">
            <a:avLst/>
          </a:prstGeom>
          <a:solidFill>
            <a:srgbClr val="E7BF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GB" sz="1400">
              <a:latin typeface="Arial" charset="0"/>
            </a:endParaRPr>
          </a:p>
          <a:p>
            <a:pPr algn="ctr"/>
            <a:r>
              <a:rPr lang="en-GB" sz="1400">
                <a:latin typeface="Arial" charset="0"/>
              </a:rPr>
              <a:t>Nurture Upbringing</a:t>
            </a:r>
            <a:br>
              <a:rPr lang="en-GB" sz="1400">
                <a:latin typeface="Arial" charset="0"/>
              </a:rPr>
            </a:br>
            <a:r>
              <a:rPr lang="en-GB" sz="1400">
                <a:latin typeface="Arial" charset="0"/>
              </a:rPr>
              <a:t>Trauma Experiences</a:t>
            </a:r>
            <a:br>
              <a:rPr lang="en-GB" sz="1400">
                <a:latin typeface="Arial" charset="0"/>
              </a:rPr>
            </a:br>
            <a:endParaRPr lang="en-GB" sz="1400">
              <a:latin typeface="Arial" charset="0"/>
            </a:endParaRPr>
          </a:p>
        </p:txBody>
      </p:sp>
      <p:sp>
        <p:nvSpPr>
          <p:cNvPr id="1047599" name="Line 47"/>
          <p:cNvSpPr>
            <a:spLocks noChangeShapeType="1"/>
          </p:cNvSpPr>
          <p:nvPr/>
        </p:nvSpPr>
        <p:spPr bwMode="auto">
          <a:xfrm>
            <a:off x="7453313" y="5265738"/>
            <a:ext cx="431800"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047615" name="Group 63"/>
          <p:cNvGrpSpPr>
            <a:grpSpLocks/>
          </p:cNvGrpSpPr>
          <p:nvPr/>
        </p:nvGrpSpPr>
        <p:grpSpPr bwMode="auto">
          <a:xfrm>
            <a:off x="5532438" y="890588"/>
            <a:ext cx="2495550" cy="1081087"/>
            <a:chOff x="3485" y="561"/>
            <a:chExt cx="1572" cy="681"/>
          </a:xfrm>
        </p:grpSpPr>
        <p:sp>
          <p:nvSpPr>
            <p:cNvPr id="1047604" name="Line 52"/>
            <p:cNvSpPr>
              <a:spLocks noChangeShapeType="1"/>
            </p:cNvSpPr>
            <p:nvPr/>
          </p:nvSpPr>
          <p:spPr bwMode="auto">
            <a:xfrm flipH="1">
              <a:off x="4392" y="1004"/>
              <a:ext cx="241"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047614" name="Group 62"/>
            <p:cNvGrpSpPr>
              <a:grpSpLocks/>
            </p:cNvGrpSpPr>
            <p:nvPr/>
          </p:nvGrpSpPr>
          <p:grpSpPr bwMode="auto">
            <a:xfrm>
              <a:off x="3485" y="561"/>
              <a:ext cx="1572" cy="681"/>
              <a:chOff x="3485" y="561"/>
              <a:chExt cx="1572" cy="681"/>
            </a:xfrm>
          </p:grpSpPr>
          <p:sp>
            <p:nvSpPr>
              <p:cNvPr id="1047564" name="AutoShape 12"/>
              <p:cNvSpPr>
                <a:spLocks noChangeArrowheads="1"/>
              </p:cNvSpPr>
              <p:nvPr/>
            </p:nvSpPr>
            <p:spPr bwMode="auto">
              <a:xfrm>
                <a:off x="4392" y="867"/>
                <a:ext cx="665" cy="137"/>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Reason</a:t>
                </a:r>
              </a:p>
            </p:txBody>
          </p:sp>
          <p:grpSp>
            <p:nvGrpSpPr>
              <p:cNvPr id="1047609" name="Group 57"/>
              <p:cNvGrpSpPr>
                <a:grpSpLocks/>
              </p:cNvGrpSpPr>
              <p:nvPr/>
            </p:nvGrpSpPr>
            <p:grpSpPr bwMode="auto">
              <a:xfrm>
                <a:off x="3485" y="561"/>
                <a:ext cx="1330" cy="681"/>
                <a:chOff x="3485" y="561"/>
                <a:chExt cx="1330" cy="681"/>
              </a:xfrm>
            </p:grpSpPr>
            <p:sp>
              <p:nvSpPr>
                <p:cNvPr id="1047565" name="AutoShape 13"/>
                <p:cNvSpPr>
                  <a:spLocks noChangeArrowheads="1"/>
                </p:cNvSpPr>
                <p:nvPr/>
              </p:nvSpPr>
              <p:spPr bwMode="auto">
                <a:xfrm>
                  <a:off x="3485" y="867"/>
                  <a:ext cx="666" cy="137"/>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Emotions</a:t>
                  </a:r>
                </a:p>
              </p:txBody>
            </p:sp>
            <p:sp>
              <p:nvSpPr>
                <p:cNvPr id="1047566" name="AutoShape 14"/>
                <p:cNvSpPr>
                  <a:spLocks noChangeArrowheads="1"/>
                </p:cNvSpPr>
                <p:nvPr/>
              </p:nvSpPr>
              <p:spPr bwMode="auto">
                <a:xfrm>
                  <a:off x="3667" y="663"/>
                  <a:ext cx="1029" cy="137"/>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Imagination</a:t>
                  </a:r>
                </a:p>
              </p:txBody>
            </p:sp>
            <p:sp>
              <p:nvSpPr>
                <p:cNvPr id="1047568" name="AutoShape 16"/>
                <p:cNvSpPr>
                  <a:spLocks noChangeArrowheads="1"/>
                </p:cNvSpPr>
                <p:nvPr/>
              </p:nvSpPr>
              <p:spPr bwMode="auto">
                <a:xfrm>
                  <a:off x="3908" y="1106"/>
                  <a:ext cx="907" cy="136"/>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Repetition</a:t>
                  </a:r>
                </a:p>
              </p:txBody>
            </p:sp>
            <p:sp>
              <p:nvSpPr>
                <p:cNvPr id="1047601" name="Line 49"/>
                <p:cNvSpPr>
                  <a:spLocks noChangeShapeType="1"/>
                </p:cNvSpPr>
                <p:nvPr/>
              </p:nvSpPr>
              <p:spPr bwMode="auto">
                <a:xfrm>
                  <a:off x="4151" y="561"/>
                  <a:ext cx="0"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02" name="Line 50"/>
                <p:cNvSpPr>
                  <a:spLocks noChangeShapeType="1"/>
                </p:cNvSpPr>
                <p:nvPr/>
              </p:nvSpPr>
              <p:spPr bwMode="auto">
                <a:xfrm flipH="1">
                  <a:off x="3848" y="800"/>
                  <a:ext cx="120" cy="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03" name="Line 51"/>
                <p:cNvSpPr>
                  <a:spLocks noChangeShapeType="1"/>
                </p:cNvSpPr>
                <p:nvPr/>
              </p:nvSpPr>
              <p:spPr bwMode="auto">
                <a:xfrm>
                  <a:off x="4573" y="800"/>
                  <a:ext cx="60" cy="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05" name="Line 53"/>
                <p:cNvSpPr>
                  <a:spLocks noChangeShapeType="1"/>
                </p:cNvSpPr>
                <p:nvPr/>
              </p:nvSpPr>
              <p:spPr bwMode="auto">
                <a:xfrm>
                  <a:off x="3908" y="1004"/>
                  <a:ext cx="243"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sp>
        <p:nvSpPr>
          <p:cNvPr id="1047607" name="AutoShape 55"/>
          <p:cNvSpPr>
            <a:spLocks noChangeArrowheads="1"/>
          </p:cNvSpPr>
          <p:nvPr/>
        </p:nvSpPr>
        <p:spPr bwMode="auto">
          <a:xfrm>
            <a:off x="1168400" y="6448425"/>
            <a:ext cx="7391400" cy="323850"/>
          </a:xfrm>
          <a:prstGeom prst="flowChartAlternateProcess">
            <a:avLst/>
          </a:pr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2400">
                <a:latin typeface="Arial" charset="0"/>
              </a:rPr>
              <a:t>Renewed Mind &amp; Restored Soul</a:t>
            </a:r>
          </a:p>
        </p:txBody>
      </p:sp>
      <p:sp>
        <p:nvSpPr>
          <p:cNvPr id="1047608" name="AutoShape 56"/>
          <p:cNvSpPr>
            <a:spLocks noChangeArrowheads="1"/>
          </p:cNvSpPr>
          <p:nvPr/>
        </p:nvSpPr>
        <p:spPr bwMode="auto">
          <a:xfrm>
            <a:off x="4379913" y="512763"/>
            <a:ext cx="960437" cy="217487"/>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b="1">
                <a:latin typeface="Arial" charset="0"/>
              </a:rPr>
              <a:t>Sin</a:t>
            </a:r>
          </a:p>
        </p:txBody>
      </p:sp>
      <p:cxnSp>
        <p:nvCxnSpPr>
          <p:cNvPr id="1047574" name="AutoShape 22"/>
          <p:cNvCxnSpPr>
            <a:cxnSpLocks noChangeShapeType="1"/>
            <a:stCxn id="1047572" idx="1"/>
            <a:endCxn id="1047573" idx="3"/>
          </p:cNvCxnSpPr>
          <p:nvPr/>
        </p:nvCxnSpPr>
        <p:spPr bwMode="auto">
          <a:xfrm rot="5400000">
            <a:off x="3994944" y="-81756"/>
            <a:ext cx="863600" cy="2592388"/>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7611" name="AutoShape 59"/>
          <p:cNvSpPr>
            <a:spLocks noChangeArrowheads="1"/>
          </p:cNvSpPr>
          <p:nvPr/>
        </p:nvSpPr>
        <p:spPr bwMode="auto">
          <a:xfrm>
            <a:off x="5435600" y="2348881"/>
            <a:ext cx="3071813" cy="192467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400">
                <a:latin typeface="Arial" charset="0"/>
              </a:rPr>
              <a:t/>
            </a:r>
            <a:br>
              <a:rPr lang="en-GB" sz="1400">
                <a:latin typeface="Arial" charset="0"/>
              </a:rPr>
            </a:br>
            <a:r>
              <a:rPr lang="en-GB" sz="1400">
                <a:latin typeface="Arial" charset="0"/>
              </a:rPr>
              <a:t/>
            </a:r>
            <a:br>
              <a:rPr lang="en-GB" sz="1400">
                <a:latin typeface="Arial" charset="0"/>
              </a:rPr>
            </a:br>
            <a:endParaRPr lang="en-GB" sz="1400">
              <a:latin typeface="Arial" charset="0"/>
            </a:endParaRPr>
          </a:p>
          <a:p>
            <a:pPr algn="ctr"/>
            <a:endParaRPr lang="en-GB">
              <a:solidFill>
                <a:srgbClr val="FF0000"/>
              </a:solidFill>
              <a:latin typeface="Arial" charset="0"/>
            </a:endParaRPr>
          </a:p>
        </p:txBody>
      </p:sp>
      <p:sp>
        <p:nvSpPr>
          <p:cNvPr id="1047612" name="Text Box 60"/>
          <p:cNvSpPr txBox="1">
            <a:spLocks noChangeArrowheads="1"/>
          </p:cNvSpPr>
          <p:nvPr/>
        </p:nvSpPr>
        <p:spPr bwMode="auto">
          <a:xfrm>
            <a:off x="6011863" y="2565400"/>
            <a:ext cx="18732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GB" sz="1400" b="1"/>
              <a:t>Heart</a:t>
            </a:r>
            <a:br>
              <a:rPr lang="en-GB" sz="1400" b="1"/>
            </a:br>
            <a:r>
              <a:rPr lang="en-GB" sz="1400" b="1"/>
              <a:t>  Sub-Conscious</a:t>
            </a:r>
            <a:endParaRPr lang="en-GB" sz="1400"/>
          </a:p>
        </p:txBody>
      </p:sp>
      <p:sp>
        <p:nvSpPr>
          <p:cNvPr id="1047575" name="Line 23"/>
          <p:cNvSpPr>
            <a:spLocks noChangeShapeType="1"/>
          </p:cNvSpPr>
          <p:nvPr/>
        </p:nvSpPr>
        <p:spPr bwMode="auto">
          <a:xfrm>
            <a:off x="6948488" y="1989138"/>
            <a:ext cx="0" cy="1243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17" name="Text Box 65"/>
          <p:cNvSpPr txBox="1">
            <a:spLocks noChangeArrowheads="1"/>
          </p:cNvSpPr>
          <p:nvPr/>
        </p:nvSpPr>
        <p:spPr bwMode="auto">
          <a:xfrm>
            <a:off x="6011863" y="2924175"/>
            <a:ext cx="1873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GB">
                <a:solidFill>
                  <a:srgbClr val="FF0000"/>
                </a:solidFill>
              </a:rPr>
              <a:t>Hard</a:t>
            </a:r>
            <a:r>
              <a:rPr lang="en-GB"/>
              <a:t>         </a:t>
            </a:r>
            <a:r>
              <a:rPr lang="en-GB">
                <a:solidFill>
                  <a:srgbClr val="FF0000"/>
                </a:solidFill>
              </a:rPr>
              <a:t>Weeds</a:t>
            </a:r>
            <a:r>
              <a:rPr lang="en-GB"/>
              <a:t/>
            </a:r>
            <a:br>
              <a:rPr lang="en-GB"/>
            </a:br>
            <a:endParaRPr lang="en-GB"/>
          </a:p>
          <a:p>
            <a:pPr algn="ctr"/>
            <a:r>
              <a:rPr lang="en-GB">
                <a:solidFill>
                  <a:srgbClr val="FF0000"/>
                </a:solidFill>
              </a:rPr>
              <a:t/>
            </a:r>
            <a:br>
              <a:rPr lang="en-GB">
                <a:solidFill>
                  <a:srgbClr val="FF0000"/>
                </a:solidFill>
              </a:rPr>
            </a:br>
            <a:r>
              <a:rPr lang="en-GB">
                <a:solidFill>
                  <a:srgbClr val="FF0000"/>
                </a:solidFill>
              </a:rPr>
              <a:t>Stones</a:t>
            </a:r>
          </a:p>
          <a:p>
            <a:pPr algn="ctr"/>
            <a:endParaRPr lang="en-GB" sz="1400"/>
          </a:p>
        </p:txBody>
      </p:sp>
      <p:sp>
        <p:nvSpPr>
          <p:cNvPr id="1047618" name="AutoShape 66"/>
          <p:cNvSpPr>
            <a:spLocks noChangeArrowheads="1"/>
          </p:cNvSpPr>
          <p:nvPr/>
        </p:nvSpPr>
        <p:spPr bwMode="auto">
          <a:xfrm>
            <a:off x="1692275" y="1268413"/>
            <a:ext cx="960438" cy="190500"/>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Loving</a:t>
            </a:r>
          </a:p>
        </p:txBody>
      </p:sp>
      <p:sp>
        <p:nvSpPr>
          <p:cNvPr id="1047619" name="AutoShape 67"/>
          <p:cNvSpPr>
            <a:spLocks noChangeArrowheads="1"/>
          </p:cNvSpPr>
          <p:nvPr/>
        </p:nvSpPr>
        <p:spPr bwMode="auto">
          <a:xfrm>
            <a:off x="1835150" y="3644900"/>
            <a:ext cx="804863" cy="431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Courts</a:t>
            </a:r>
          </a:p>
        </p:txBody>
      </p:sp>
      <p:sp>
        <p:nvSpPr>
          <p:cNvPr id="1047620" name="Line 68"/>
          <p:cNvSpPr>
            <a:spLocks noChangeShapeType="1"/>
          </p:cNvSpPr>
          <p:nvPr/>
        </p:nvSpPr>
        <p:spPr bwMode="auto">
          <a:xfrm>
            <a:off x="2195513" y="3429000"/>
            <a:ext cx="0" cy="215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21" name="Line 69"/>
          <p:cNvSpPr>
            <a:spLocks noChangeShapeType="1"/>
          </p:cNvSpPr>
          <p:nvPr/>
        </p:nvSpPr>
        <p:spPr bwMode="auto">
          <a:xfrm>
            <a:off x="1547813" y="3860800"/>
            <a:ext cx="288925"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22" name="Line 70"/>
          <p:cNvSpPr>
            <a:spLocks noChangeShapeType="1"/>
          </p:cNvSpPr>
          <p:nvPr/>
        </p:nvSpPr>
        <p:spPr bwMode="auto">
          <a:xfrm>
            <a:off x="2627313" y="3860800"/>
            <a:ext cx="217487"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23" name="Line 71"/>
          <p:cNvSpPr>
            <a:spLocks noChangeShapeType="1"/>
          </p:cNvSpPr>
          <p:nvPr/>
        </p:nvSpPr>
        <p:spPr bwMode="auto">
          <a:xfrm flipH="1">
            <a:off x="7524750" y="333375"/>
            <a:ext cx="215900" cy="215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7634" name="Text Box 82"/>
          <p:cNvSpPr txBox="1">
            <a:spLocks noChangeArrowheads="1"/>
          </p:cNvSpPr>
          <p:nvPr/>
        </p:nvSpPr>
        <p:spPr bwMode="auto">
          <a:xfrm>
            <a:off x="6443662" y="3213100"/>
            <a:ext cx="1189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en-GB" dirty="0">
                <a:solidFill>
                  <a:srgbClr val="009A00"/>
                </a:solidFill>
              </a:rPr>
              <a:t>Memories</a:t>
            </a:r>
            <a:br>
              <a:rPr lang="en-GB" dirty="0">
                <a:solidFill>
                  <a:srgbClr val="009A00"/>
                </a:solidFill>
              </a:rPr>
            </a:br>
            <a:r>
              <a:rPr lang="en-GB" dirty="0">
                <a:solidFill>
                  <a:srgbClr val="009A00"/>
                </a:solidFill>
              </a:rPr>
              <a:t>Motives</a:t>
            </a:r>
          </a:p>
        </p:txBody>
      </p:sp>
    </p:spTree>
    <p:extLst>
      <p:ext uri="{BB962C8B-B14F-4D97-AF65-F5344CB8AC3E}">
        <p14:creationId xmlns:p14="http://schemas.microsoft.com/office/powerpoint/2010/main" val="413352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75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75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75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75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75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75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76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75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475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75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756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4761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475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75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476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47611">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7611">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47612">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47575"/>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047617">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047617">
                                            <p:txEl>
                                              <p:pRg st="1" end="1"/>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47634"/>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104757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476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47567"/>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1047571"/>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4758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4757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4757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4758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47576"/>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4762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47619"/>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4762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4759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4757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4759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047578"/>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4762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04758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47579"/>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4759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47580"/>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4759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047581"/>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04759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047582"/>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04759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47586"/>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04759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047587"/>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04759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047597"/>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047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98" grpId="0" animBg="1"/>
      <p:bldP spid="1047554" grpId="0" animBg="1"/>
      <p:bldP spid="1047555" grpId="0" animBg="1"/>
      <p:bldP spid="1047556" grpId="0" animBg="1"/>
      <p:bldP spid="1047557" grpId="0" animBg="1"/>
      <p:bldP spid="1047558" grpId="0" animBg="1"/>
      <p:bldP spid="1047559" grpId="0" animBg="1"/>
      <p:bldP spid="1047560" grpId="0" animBg="1"/>
      <p:bldP spid="1047561" grpId="0" animBg="1"/>
      <p:bldP spid="1047562" grpId="0" animBg="1"/>
      <p:bldP spid="1047563" grpId="0" animBg="1"/>
      <p:bldP spid="1047567" grpId="0" animBg="1"/>
      <p:bldP spid="1047572" grpId="0" animBg="1"/>
      <p:bldP spid="1047573" grpId="0" animBg="1"/>
      <p:bldP spid="1047576" grpId="0" animBg="1"/>
      <p:bldP spid="1047577" grpId="0" animBg="1"/>
      <p:bldP spid="1047578" grpId="0" animBg="1"/>
      <p:bldP spid="1047579" grpId="0" animBg="1"/>
      <p:bldP spid="1047580" grpId="0" animBg="1"/>
      <p:bldP spid="1047581" grpId="0" animBg="1"/>
      <p:bldP spid="1047582" grpId="0" animBg="1"/>
      <p:bldP spid="1047583" grpId="0" animBg="1"/>
      <p:bldP spid="1047584" grpId="0" animBg="1"/>
      <p:bldP spid="1047585" grpId="0" animBg="1"/>
      <p:bldP spid="1047586" grpId="0" animBg="1"/>
      <p:bldP spid="1047587" grpId="0" animBg="1"/>
      <p:bldP spid="1047588" grpId="0" animBg="1"/>
      <p:bldP spid="1047589" grpId="0" animBg="1"/>
      <p:bldP spid="1047590" grpId="0" animBg="1"/>
      <p:bldP spid="1047591" grpId="0" animBg="1"/>
      <p:bldP spid="1047592" grpId="0" animBg="1"/>
      <p:bldP spid="1047593" grpId="0" animBg="1"/>
      <p:bldP spid="1047594" grpId="0" animBg="1"/>
      <p:bldP spid="1047595" grpId="0" animBg="1"/>
      <p:bldP spid="1047597" grpId="0" animBg="1"/>
      <p:bldP spid="1047599" grpId="0" animBg="1"/>
      <p:bldP spid="1047607" grpId="0" animBg="1"/>
      <p:bldP spid="1047608" grpId="0" animBg="1"/>
      <p:bldP spid="1047611" grpId="0" build="allAtOnce" animBg="1"/>
      <p:bldP spid="1047575" grpId="0" animBg="1"/>
      <p:bldP spid="1047618" grpId="0" animBg="1"/>
      <p:bldP spid="1047619" grpId="0" animBg="1"/>
      <p:bldP spid="1047620" grpId="0" animBg="1"/>
      <p:bldP spid="1047621" grpId="0" animBg="1"/>
      <p:bldP spid="1047622" grpId="0" animBg="1"/>
      <p:bldP spid="1047623" grpId="0" animBg="1"/>
      <p:bldP spid="10476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69" name="Line 53"/>
          <p:cNvSpPr>
            <a:spLocks noChangeShapeType="1"/>
          </p:cNvSpPr>
          <p:nvPr/>
        </p:nvSpPr>
        <p:spPr bwMode="auto">
          <a:xfrm flipH="1" flipV="1">
            <a:off x="4859338" y="2619375"/>
            <a:ext cx="649287" cy="449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18" name="AutoShape 2"/>
          <p:cNvSpPr>
            <a:spLocks noChangeArrowheads="1"/>
          </p:cNvSpPr>
          <p:nvPr/>
        </p:nvSpPr>
        <p:spPr bwMode="auto">
          <a:xfrm>
            <a:off x="1308100" y="487363"/>
            <a:ext cx="1727200" cy="377825"/>
          </a:xfrm>
          <a:prstGeom prst="flowChartAlternateProcess">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Event Reactions</a:t>
            </a:r>
          </a:p>
        </p:txBody>
      </p:sp>
      <p:sp>
        <p:nvSpPr>
          <p:cNvPr id="1058819" name="AutoShape 3"/>
          <p:cNvSpPr>
            <a:spLocks noChangeArrowheads="1"/>
          </p:cNvSpPr>
          <p:nvPr/>
        </p:nvSpPr>
        <p:spPr bwMode="auto">
          <a:xfrm>
            <a:off x="153988" y="188913"/>
            <a:ext cx="1344612"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a:solidFill>
                  <a:schemeClr val="bg1"/>
                </a:solidFill>
                <a:latin typeface="Arial" charset="0"/>
              </a:rPr>
              <a:t>Confrontation</a:t>
            </a:r>
          </a:p>
        </p:txBody>
      </p:sp>
      <p:sp>
        <p:nvSpPr>
          <p:cNvPr id="1058820" name="AutoShape 4"/>
          <p:cNvSpPr>
            <a:spLocks noChangeArrowheads="1"/>
          </p:cNvSpPr>
          <p:nvPr/>
        </p:nvSpPr>
        <p:spPr bwMode="auto">
          <a:xfrm>
            <a:off x="5722938" y="512763"/>
            <a:ext cx="1801812" cy="377825"/>
          </a:xfrm>
          <a:prstGeom prst="flowChartAlternateProcess">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Mind is Replaying</a:t>
            </a:r>
          </a:p>
        </p:txBody>
      </p:sp>
      <p:sp>
        <p:nvSpPr>
          <p:cNvPr id="1058821" name="AutoShape 5"/>
          <p:cNvSpPr>
            <a:spLocks noChangeArrowheads="1"/>
          </p:cNvSpPr>
          <p:nvPr/>
        </p:nvSpPr>
        <p:spPr bwMode="auto">
          <a:xfrm>
            <a:off x="1595438" y="188913"/>
            <a:ext cx="958850"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a:solidFill>
                  <a:schemeClr val="bg1"/>
                </a:solidFill>
                <a:latin typeface="Arial" charset="0"/>
              </a:rPr>
              <a:t>Criticised</a:t>
            </a:r>
          </a:p>
        </p:txBody>
      </p:sp>
      <p:sp>
        <p:nvSpPr>
          <p:cNvPr id="1058822" name="AutoShape 6"/>
          <p:cNvSpPr>
            <a:spLocks noChangeArrowheads="1"/>
          </p:cNvSpPr>
          <p:nvPr/>
        </p:nvSpPr>
        <p:spPr bwMode="auto">
          <a:xfrm>
            <a:off x="93663" y="908050"/>
            <a:ext cx="768350"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Angry</a:t>
            </a:r>
          </a:p>
        </p:txBody>
      </p:sp>
      <p:sp>
        <p:nvSpPr>
          <p:cNvPr id="1058823" name="AutoShape 7"/>
          <p:cNvSpPr>
            <a:spLocks noChangeArrowheads="1"/>
          </p:cNvSpPr>
          <p:nvPr/>
        </p:nvSpPr>
        <p:spPr bwMode="auto">
          <a:xfrm>
            <a:off x="3898900" y="188913"/>
            <a:ext cx="960438"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a:solidFill>
                  <a:schemeClr val="bg1"/>
                </a:solidFill>
                <a:latin typeface="Arial" charset="0"/>
              </a:rPr>
              <a:t>Injustice</a:t>
            </a:r>
          </a:p>
        </p:txBody>
      </p:sp>
      <p:sp>
        <p:nvSpPr>
          <p:cNvPr id="1058824" name="AutoShape 8"/>
          <p:cNvSpPr>
            <a:spLocks noChangeArrowheads="1"/>
          </p:cNvSpPr>
          <p:nvPr/>
        </p:nvSpPr>
        <p:spPr bwMode="auto">
          <a:xfrm>
            <a:off x="2747963" y="188913"/>
            <a:ext cx="960437" cy="215900"/>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a:solidFill>
                  <a:schemeClr val="bg1"/>
                </a:solidFill>
                <a:latin typeface="Arial" charset="0"/>
              </a:rPr>
              <a:t>Rejected</a:t>
            </a:r>
          </a:p>
        </p:txBody>
      </p:sp>
      <p:sp>
        <p:nvSpPr>
          <p:cNvPr id="1058825" name="AutoShape 9"/>
          <p:cNvSpPr>
            <a:spLocks noChangeArrowheads="1"/>
          </p:cNvSpPr>
          <p:nvPr/>
        </p:nvSpPr>
        <p:spPr bwMode="auto">
          <a:xfrm>
            <a:off x="939800" y="908050"/>
            <a:ext cx="1150938"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Defensive</a:t>
            </a:r>
          </a:p>
        </p:txBody>
      </p:sp>
      <p:sp>
        <p:nvSpPr>
          <p:cNvPr id="1058826" name="AutoShape 10"/>
          <p:cNvSpPr>
            <a:spLocks noChangeArrowheads="1"/>
          </p:cNvSpPr>
          <p:nvPr/>
        </p:nvSpPr>
        <p:spPr bwMode="auto">
          <a:xfrm>
            <a:off x="2292350" y="908050"/>
            <a:ext cx="1225550"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Aggressive</a:t>
            </a:r>
          </a:p>
        </p:txBody>
      </p:sp>
      <p:sp>
        <p:nvSpPr>
          <p:cNvPr id="1058827" name="AutoShape 11"/>
          <p:cNvSpPr>
            <a:spLocks noChangeArrowheads="1"/>
          </p:cNvSpPr>
          <p:nvPr/>
        </p:nvSpPr>
        <p:spPr bwMode="auto">
          <a:xfrm>
            <a:off x="3611563" y="908050"/>
            <a:ext cx="960437"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Passive</a:t>
            </a:r>
          </a:p>
        </p:txBody>
      </p:sp>
      <p:sp>
        <p:nvSpPr>
          <p:cNvPr id="1058828" name="AutoShape 12"/>
          <p:cNvSpPr>
            <a:spLocks noChangeArrowheads="1"/>
          </p:cNvSpPr>
          <p:nvPr/>
        </p:nvSpPr>
        <p:spPr bwMode="auto">
          <a:xfrm>
            <a:off x="6972300" y="1376363"/>
            <a:ext cx="1055688" cy="217487"/>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Reason</a:t>
            </a:r>
          </a:p>
        </p:txBody>
      </p:sp>
      <p:sp>
        <p:nvSpPr>
          <p:cNvPr id="1058829" name="AutoShape 13"/>
          <p:cNvSpPr>
            <a:spLocks noChangeArrowheads="1"/>
          </p:cNvSpPr>
          <p:nvPr/>
        </p:nvSpPr>
        <p:spPr bwMode="auto">
          <a:xfrm>
            <a:off x="5532438" y="1376363"/>
            <a:ext cx="1057275" cy="217487"/>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Emotions</a:t>
            </a:r>
          </a:p>
        </p:txBody>
      </p:sp>
      <p:sp>
        <p:nvSpPr>
          <p:cNvPr id="1058830" name="AutoShape 14"/>
          <p:cNvSpPr>
            <a:spLocks noChangeArrowheads="1"/>
          </p:cNvSpPr>
          <p:nvPr/>
        </p:nvSpPr>
        <p:spPr bwMode="auto">
          <a:xfrm>
            <a:off x="5821363" y="1052513"/>
            <a:ext cx="1633537" cy="217487"/>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Imagination</a:t>
            </a:r>
          </a:p>
        </p:txBody>
      </p:sp>
      <p:sp>
        <p:nvSpPr>
          <p:cNvPr id="1058831" name="AutoShape 15"/>
          <p:cNvSpPr>
            <a:spLocks noChangeArrowheads="1"/>
          </p:cNvSpPr>
          <p:nvPr/>
        </p:nvSpPr>
        <p:spPr bwMode="auto">
          <a:xfrm>
            <a:off x="7740650" y="39688"/>
            <a:ext cx="1249363" cy="1120775"/>
          </a:xfrm>
          <a:prstGeom prst="flowChartAlternateProcess">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Familiar</a:t>
            </a:r>
            <a:br>
              <a:rPr lang="en-GB" sz="1400">
                <a:latin typeface="Arial" charset="0"/>
              </a:rPr>
            </a:br>
            <a:r>
              <a:rPr lang="en-GB" sz="1400">
                <a:latin typeface="Arial" charset="0"/>
              </a:rPr>
              <a:t>Spirit</a:t>
            </a:r>
            <a:br>
              <a:rPr lang="en-GB" sz="1400">
                <a:latin typeface="Arial" charset="0"/>
              </a:rPr>
            </a:br>
            <a:r>
              <a:rPr lang="en-GB" sz="1400">
                <a:latin typeface="Arial" charset="0"/>
              </a:rPr>
              <a:t>Remind</a:t>
            </a:r>
            <a:br>
              <a:rPr lang="en-GB" sz="1400">
                <a:latin typeface="Arial" charset="0"/>
              </a:rPr>
            </a:br>
            <a:r>
              <a:rPr lang="en-GB" sz="1400">
                <a:latin typeface="Arial" charset="0"/>
              </a:rPr>
              <a:t>Affirm</a:t>
            </a:r>
            <a:br>
              <a:rPr lang="en-GB" sz="1400">
                <a:latin typeface="Arial" charset="0"/>
              </a:rPr>
            </a:br>
            <a:r>
              <a:rPr lang="en-GB" sz="1400">
                <a:latin typeface="Arial" charset="0"/>
              </a:rPr>
              <a:t>Agreement</a:t>
            </a:r>
          </a:p>
        </p:txBody>
      </p:sp>
      <p:sp>
        <p:nvSpPr>
          <p:cNvPr id="1058832" name="AutoShape 16"/>
          <p:cNvSpPr>
            <a:spLocks noChangeArrowheads="1"/>
          </p:cNvSpPr>
          <p:nvPr/>
        </p:nvSpPr>
        <p:spPr bwMode="auto">
          <a:xfrm>
            <a:off x="6203950" y="1755775"/>
            <a:ext cx="1439863" cy="215900"/>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Repetition</a:t>
            </a:r>
          </a:p>
        </p:txBody>
      </p:sp>
      <p:cxnSp>
        <p:nvCxnSpPr>
          <p:cNvPr id="1058833" name="AutoShape 17"/>
          <p:cNvCxnSpPr>
            <a:cxnSpLocks noChangeShapeType="1"/>
          </p:cNvCxnSpPr>
          <p:nvPr/>
        </p:nvCxnSpPr>
        <p:spPr bwMode="auto">
          <a:xfrm rot="5400000" flipH="1">
            <a:off x="4371975" y="1047751"/>
            <a:ext cx="2198687" cy="1636712"/>
          </a:xfrm>
          <a:prstGeom prst="curvedConnector3">
            <a:avLst>
              <a:gd name="adj1" fmla="val 5653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8834" name="AutoShape 18"/>
          <p:cNvSpPr>
            <a:spLocks noChangeArrowheads="1"/>
          </p:cNvSpPr>
          <p:nvPr/>
        </p:nvSpPr>
        <p:spPr bwMode="auto">
          <a:xfrm>
            <a:off x="5435600" y="2511425"/>
            <a:ext cx="3071813" cy="178117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400">
                <a:latin typeface="Arial" charset="0"/>
              </a:rPr>
              <a:t/>
            </a:r>
            <a:br>
              <a:rPr lang="en-GB" sz="1400">
                <a:latin typeface="Arial" charset="0"/>
              </a:rPr>
            </a:br>
            <a:r>
              <a:rPr lang="en-GB" sz="1400">
                <a:latin typeface="Arial" charset="0"/>
              </a:rPr>
              <a:t/>
            </a:r>
            <a:br>
              <a:rPr lang="en-GB" sz="1400">
                <a:latin typeface="Arial" charset="0"/>
              </a:rPr>
            </a:br>
            <a:r>
              <a:rPr lang="en-GB" sz="1400" b="1">
                <a:latin typeface="Arial" charset="0"/>
              </a:rPr>
              <a:t>Heart</a:t>
            </a:r>
            <a:br>
              <a:rPr lang="en-GB" sz="1400" b="1">
                <a:latin typeface="Arial" charset="0"/>
              </a:rPr>
            </a:br>
            <a:r>
              <a:rPr lang="en-GB" sz="1400" b="1">
                <a:latin typeface="Arial" charset="0"/>
              </a:rPr>
              <a:t>  Sub-conscious</a:t>
            </a:r>
            <a:endParaRPr lang="en-GB" b="1">
              <a:latin typeface="Arial" charset="0"/>
            </a:endParaRPr>
          </a:p>
          <a:p>
            <a:pPr algn="ctr">
              <a:spcBef>
                <a:spcPct val="20000"/>
              </a:spcBef>
            </a:pPr>
            <a:r>
              <a:rPr lang="en-GB" sz="1600">
                <a:solidFill>
                  <a:srgbClr val="FF0000"/>
                </a:solidFill>
                <a:latin typeface="Arial" charset="0"/>
              </a:rPr>
              <a:t>Hard</a:t>
            </a:r>
            <a:r>
              <a:rPr lang="en-GB" sz="1600">
                <a:latin typeface="Arial" charset="0"/>
              </a:rPr>
              <a:t>          </a:t>
            </a:r>
            <a:r>
              <a:rPr lang="en-GB" sz="1600">
                <a:solidFill>
                  <a:srgbClr val="FF0000"/>
                </a:solidFill>
                <a:latin typeface="Arial" charset="0"/>
              </a:rPr>
              <a:t>Weeds</a:t>
            </a:r>
            <a:r>
              <a:rPr lang="en-GB">
                <a:latin typeface="Arial" charset="0"/>
              </a:rPr>
              <a:t/>
            </a:r>
            <a:br>
              <a:rPr lang="en-GB">
                <a:latin typeface="Arial" charset="0"/>
              </a:rPr>
            </a:br>
            <a:r>
              <a:rPr lang="en-GB" sz="1600">
                <a:solidFill>
                  <a:srgbClr val="009900"/>
                </a:solidFill>
                <a:latin typeface="Arial" charset="0"/>
              </a:rPr>
              <a:t>Memories</a:t>
            </a:r>
            <a:br>
              <a:rPr lang="en-GB" sz="1600">
                <a:solidFill>
                  <a:srgbClr val="009900"/>
                </a:solidFill>
                <a:latin typeface="Arial" charset="0"/>
              </a:rPr>
            </a:br>
            <a:r>
              <a:rPr lang="en-GB" sz="1600">
                <a:solidFill>
                  <a:srgbClr val="009900"/>
                </a:solidFill>
                <a:latin typeface="Arial" charset="0"/>
              </a:rPr>
              <a:t>Motives</a:t>
            </a:r>
          </a:p>
          <a:p>
            <a:pPr algn="ctr"/>
            <a:r>
              <a:rPr lang="en-GB" sz="1600">
                <a:solidFill>
                  <a:srgbClr val="FF0000"/>
                </a:solidFill>
                <a:latin typeface="Arial" charset="0"/>
              </a:rPr>
              <a:t>Stones</a:t>
            </a:r>
            <a:endParaRPr lang="en-GB">
              <a:solidFill>
                <a:srgbClr val="FF0000"/>
              </a:solidFill>
              <a:latin typeface="Arial" charset="0"/>
            </a:endParaRPr>
          </a:p>
        </p:txBody>
      </p:sp>
      <p:cxnSp>
        <p:nvCxnSpPr>
          <p:cNvPr id="1058835" name="AutoShape 19"/>
          <p:cNvCxnSpPr>
            <a:cxnSpLocks noChangeShapeType="1"/>
            <a:stCxn id="1058834" idx="0"/>
            <a:endCxn id="1058831" idx="2"/>
          </p:cNvCxnSpPr>
          <p:nvPr/>
        </p:nvCxnSpPr>
        <p:spPr bwMode="auto">
          <a:xfrm rot="16200000">
            <a:off x="6907213" y="1233488"/>
            <a:ext cx="1531937" cy="1385887"/>
          </a:xfrm>
          <a:prstGeom prst="curvedConnector3">
            <a:avLst>
              <a:gd name="adj1" fmla="val 42588"/>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8836" name="Line 20"/>
          <p:cNvSpPr>
            <a:spLocks noChangeShapeType="1"/>
          </p:cNvSpPr>
          <p:nvPr/>
        </p:nvSpPr>
        <p:spPr bwMode="auto">
          <a:xfrm>
            <a:off x="3035300" y="782638"/>
            <a:ext cx="26876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37" name="AutoShape 21"/>
          <p:cNvSpPr>
            <a:spLocks noChangeArrowheads="1"/>
          </p:cNvSpPr>
          <p:nvPr/>
        </p:nvSpPr>
        <p:spPr bwMode="auto">
          <a:xfrm>
            <a:off x="827088" y="1484313"/>
            <a:ext cx="2303462"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Forgive &amp; Release</a:t>
            </a:r>
          </a:p>
        </p:txBody>
      </p:sp>
      <p:sp>
        <p:nvSpPr>
          <p:cNvPr id="1058838" name="Line 22"/>
          <p:cNvSpPr>
            <a:spLocks noChangeShapeType="1"/>
          </p:cNvSpPr>
          <p:nvPr/>
        </p:nvSpPr>
        <p:spPr bwMode="auto">
          <a:xfrm>
            <a:off x="6972300" y="1970088"/>
            <a:ext cx="0" cy="1243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39" name="AutoShape 23"/>
          <p:cNvSpPr>
            <a:spLocks noChangeArrowheads="1"/>
          </p:cNvSpPr>
          <p:nvPr/>
        </p:nvSpPr>
        <p:spPr bwMode="auto">
          <a:xfrm>
            <a:off x="731838" y="1917700"/>
            <a:ext cx="3263900" cy="151130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500">
                <a:solidFill>
                  <a:schemeClr val="bg1"/>
                </a:solidFill>
                <a:latin typeface="Arial" charset="0"/>
              </a:rPr>
              <a:t>Seek God’s Counsel to Evaluate </a:t>
            </a:r>
            <a:br>
              <a:rPr lang="en-GB" sz="1500">
                <a:solidFill>
                  <a:schemeClr val="bg1"/>
                </a:solidFill>
                <a:latin typeface="Arial" charset="0"/>
              </a:rPr>
            </a:br>
            <a:r>
              <a:rPr lang="en-GB" sz="1500">
                <a:solidFill>
                  <a:schemeClr val="bg1"/>
                </a:solidFill>
                <a:latin typeface="Arial" charset="0"/>
              </a:rPr>
              <a:t>Patterns of Thinking &amp; Behaviour</a:t>
            </a:r>
          </a:p>
          <a:p>
            <a:pPr algn="ctr"/>
            <a:r>
              <a:rPr lang="en-GB" sz="1500">
                <a:solidFill>
                  <a:schemeClr val="bg1"/>
                </a:solidFill>
                <a:latin typeface="Arial" charset="0"/>
              </a:rPr>
              <a:t>Truth of Motives</a:t>
            </a:r>
            <a:br>
              <a:rPr lang="en-GB" sz="1500">
                <a:solidFill>
                  <a:schemeClr val="bg1"/>
                </a:solidFill>
                <a:latin typeface="Arial" charset="0"/>
              </a:rPr>
            </a:br>
            <a:r>
              <a:rPr lang="en-GB" sz="1500">
                <a:solidFill>
                  <a:schemeClr val="bg1"/>
                </a:solidFill>
                <a:latin typeface="Arial" charset="0"/>
              </a:rPr>
              <a:t>Mind, Heart &amp; Will of God</a:t>
            </a:r>
          </a:p>
          <a:p>
            <a:pPr algn="ctr"/>
            <a:r>
              <a:rPr lang="en-GB" sz="1500">
                <a:solidFill>
                  <a:schemeClr val="bg1"/>
                </a:solidFill>
                <a:latin typeface="Arial" charset="0"/>
              </a:rPr>
              <a:t>Revelation about</a:t>
            </a:r>
          </a:p>
          <a:p>
            <a:pPr algn="ctr"/>
            <a:r>
              <a:rPr lang="en-GB" sz="1500">
                <a:solidFill>
                  <a:schemeClr val="bg1"/>
                </a:solidFill>
                <a:latin typeface="Arial" charset="0"/>
              </a:rPr>
              <a:t>Reactions or Actions</a:t>
            </a:r>
          </a:p>
        </p:txBody>
      </p:sp>
      <p:sp>
        <p:nvSpPr>
          <p:cNvPr id="1058840" name="AutoShape 24"/>
          <p:cNvSpPr>
            <a:spLocks noChangeArrowheads="1"/>
          </p:cNvSpPr>
          <p:nvPr/>
        </p:nvSpPr>
        <p:spPr bwMode="auto">
          <a:xfrm>
            <a:off x="153988" y="3644900"/>
            <a:ext cx="1381125" cy="431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Godly</a:t>
            </a:r>
            <a:br>
              <a:rPr lang="en-GB" sz="1600">
                <a:latin typeface="Arial" charset="0"/>
              </a:rPr>
            </a:br>
            <a:r>
              <a:rPr lang="en-GB" sz="1600">
                <a:latin typeface="Arial" charset="0"/>
              </a:rPr>
              <a:t>Righteous</a:t>
            </a:r>
          </a:p>
        </p:txBody>
      </p:sp>
      <p:sp>
        <p:nvSpPr>
          <p:cNvPr id="1058841" name="AutoShape 25"/>
          <p:cNvSpPr>
            <a:spLocks noChangeArrowheads="1"/>
          </p:cNvSpPr>
          <p:nvPr/>
        </p:nvSpPr>
        <p:spPr bwMode="auto">
          <a:xfrm>
            <a:off x="58738" y="4456113"/>
            <a:ext cx="1249362" cy="106045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Display</a:t>
            </a:r>
            <a:br>
              <a:rPr lang="en-GB" sz="1400">
                <a:latin typeface="Arial" charset="0"/>
              </a:rPr>
            </a:br>
            <a:r>
              <a:rPr lang="en-GB" sz="1400">
                <a:latin typeface="Arial" charset="0"/>
              </a:rPr>
              <a:t> to world </a:t>
            </a:r>
            <a:br>
              <a:rPr lang="en-GB" sz="1400">
                <a:latin typeface="Arial" charset="0"/>
              </a:rPr>
            </a:br>
            <a:r>
              <a:rPr lang="en-GB" sz="1400">
                <a:latin typeface="Arial" charset="0"/>
              </a:rPr>
              <a:t>in love?</a:t>
            </a:r>
            <a:br>
              <a:rPr lang="en-GB" sz="1400">
                <a:latin typeface="Arial" charset="0"/>
              </a:rPr>
            </a:br>
            <a:r>
              <a:rPr lang="en-GB" sz="1400">
                <a:latin typeface="Arial" charset="0"/>
              </a:rPr>
              <a:t>Speak truth</a:t>
            </a:r>
          </a:p>
        </p:txBody>
      </p:sp>
      <p:sp>
        <p:nvSpPr>
          <p:cNvPr id="1058842" name="AutoShape 26"/>
          <p:cNvSpPr>
            <a:spLocks noChangeArrowheads="1"/>
          </p:cNvSpPr>
          <p:nvPr/>
        </p:nvSpPr>
        <p:spPr bwMode="auto">
          <a:xfrm>
            <a:off x="2844800" y="3644900"/>
            <a:ext cx="2014538" cy="593725"/>
          </a:xfrm>
          <a:prstGeom prst="flowChartAlternateProcess">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Ungodly, Own it</a:t>
            </a:r>
            <a:br>
              <a:rPr lang="en-GB" sz="1600">
                <a:latin typeface="Arial" charset="0"/>
              </a:rPr>
            </a:br>
            <a:r>
              <a:rPr lang="en-GB" sz="1600">
                <a:latin typeface="Arial" charset="0"/>
              </a:rPr>
              <a:t>Deal with it</a:t>
            </a:r>
          </a:p>
        </p:txBody>
      </p:sp>
      <p:sp>
        <p:nvSpPr>
          <p:cNvPr id="1058843" name="AutoShape 27"/>
          <p:cNvSpPr>
            <a:spLocks noChangeArrowheads="1"/>
          </p:cNvSpPr>
          <p:nvPr/>
        </p:nvSpPr>
        <p:spPr bwMode="auto">
          <a:xfrm>
            <a:off x="1500188" y="4456113"/>
            <a:ext cx="1344612" cy="1709737"/>
          </a:xfrm>
          <a:prstGeom prst="flowChartAlternateProcess">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Weakness</a:t>
            </a:r>
            <a:br>
              <a:rPr lang="en-GB" sz="1400">
                <a:latin typeface="Arial" charset="0"/>
              </a:rPr>
            </a:br>
            <a:r>
              <a:rPr lang="en-GB" sz="1400">
                <a:latin typeface="Arial" charset="0"/>
              </a:rPr>
              <a:t> Sin or</a:t>
            </a:r>
            <a:br>
              <a:rPr lang="en-GB" sz="1400">
                <a:latin typeface="Arial" charset="0"/>
              </a:rPr>
            </a:br>
            <a:r>
              <a:rPr lang="en-GB" sz="1400">
                <a:latin typeface="Arial" charset="0"/>
              </a:rPr>
              <a:t>Character</a:t>
            </a:r>
            <a:br>
              <a:rPr lang="en-GB" sz="1400">
                <a:latin typeface="Arial" charset="0"/>
              </a:rPr>
            </a:br>
            <a:r>
              <a:rPr lang="en-GB" sz="1400">
                <a:latin typeface="Arial" charset="0"/>
              </a:rPr>
              <a:t>Repent</a:t>
            </a:r>
            <a:br>
              <a:rPr lang="en-GB" sz="1400">
                <a:latin typeface="Arial" charset="0"/>
              </a:rPr>
            </a:br>
            <a:r>
              <a:rPr lang="en-GB" sz="1400">
                <a:latin typeface="Arial" charset="0"/>
              </a:rPr>
              <a:t>Renounce</a:t>
            </a:r>
            <a:br>
              <a:rPr lang="en-GB" sz="1400">
                <a:latin typeface="Arial" charset="0"/>
              </a:rPr>
            </a:br>
            <a:r>
              <a:rPr lang="en-GB" sz="1400">
                <a:latin typeface="Arial" charset="0"/>
              </a:rPr>
              <a:t>Find Word</a:t>
            </a:r>
            <a:br>
              <a:rPr lang="en-GB" sz="1400">
                <a:latin typeface="Arial" charset="0"/>
              </a:rPr>
            </a:br>
            <a:r>
              <a:rPr lang="en-GB" sz="1400">
                <a:latin typeface="Arial" charset="0"/>
              </a:rPr>
              <a:t>Meditate</a:t>
            </a:r>
          </a:p>
        </p:txBody>
      </p:sp>
      <p:sp>
        <p:nvSpPr>
          <p:cNvPr id="1058844" name="AutoShape 28"/>
          <p:cNvSpPr>
            <a:spLocks noChangeArrowheads="1"/>
          </p:cNvSpPr>
          <p:nvPr/>
        </p:nvSpPr>
        <p:spPr bwMode="auto">
          <a:xfrm>
            <a:off x="2940050" y="4456113"/>
            <a:ext cx="1344613" cy="1133475"/>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Weakness in</a:t>
            </a:r>
            <a:br>
              <a:rPr lang="en-GB" sz="1400">
                <a:latin typeface="Arial" charset="0"/>
              </a:rPr>
            </a:br>
            <a:r>
              <a:rPr lang="en-GB" sz="1400">
                <a:latin typeface="Arial" charset="0"/>
              </a:rPr>
              <a:t>knowledge</a:t>
            </a:r>
            <a:br>
              <a:rPr lang="en-GB" sz="1400">
                <a:latin typeface="Arial" charset="0"/>
              </a:rPr>
            </a:br>
            <a:r>
              <a:rPr lang="en-GB" sz="1400">
                <a:latin typeface="Arial" charset="0"/>
              </a:rPr>
              <a:t>Seek truth</a:t>
            </a:r>
            <a:br>
              <a:rPr lang="en-GB" sz="1400">
                <a:latin typeface="Arial" charset="0"/>
              </a:rPr>
            </a:br>
            <a:r>
              <a:rPr lang="en-GB" sz="1400">
                <a:latin typeface="Arial" charset="0"/>
              </a:rPr>
              <a:t> revelation</a:t>
            </a:r>
            <a:br>
              <a:rPr lang="en-GB" sz="1400">
                <a:latin typeface="Arial" charset="0"/>
              </a:rPr>
            </a:br>
            <a:r>
              <a:rPr lang="en-GB" sz="1400">
                <a:latin typeface="Arial" charset="0"/>
              </a:rPr>
              <a:t>Word</a:t>
            </a:r>
          </a:p>
        </p:txBody>
      </p:sp>
      <p:sp>
        <p:nvSpPr>
          <p:cNvPr id="1058845" name="AutoShape 29"/>
          <p:cNvSpPr>
            <a:spLocks noChangeArrowheads="1"/>
          </p:cNvSpPr>
          <p:nvPr/>
        </p:nvSpPr>
        <p:spPr bwMode="auto">
          <a:xfrm>
            <a:off x="4343400" y="4456113"/>
            <a:ext cx="1344613" cy="1060450"/>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lnSpc>
                <a:spcPct val="90000"/>
              </a:lnSpc>
            </a:pPr>
            <a:r>
              <a:rPr lang="en-GB" sz="1400">
                <a:latin typeface="Arial" charset="0"/>
              </a:rPr>
              <a:t>Weakness</a:t>
            </a:r>
            <a:br>
              <a:rPr lang="en-GB" sz="1400">
                <a:latin typeface="Arial" charset="0"/>
              </a:rPr>
            </a:br>
            <a:r>
              <a:rPr lang="en-GB" sz="1400">
                <a:latin typeface="Arial" charset="0"/>
              </a:rPr>
              <a:t>Gift, skills</a:t>
            </a:r>
            <a:r>
              <a:rPr lang="en-GB">
                <a:latin typeface="Arial" charset="0"/>
              </a:rPr>
              <a:t> </a:t>
            </a:r>
            <a:r>
              <a:rPr lang="en-GB" sz="1400">
                <a:latin typeface="Arial" charset="0"/>
              </a:rPr>
              <a:t/>
            </a:r>
            <a:br>
              <a:rPr lang="en-GB" sz="1400">
                <a:latin typeface="Arial" charset="0"/>
              </a:rPr>
            </a:br>
            <a:r>
              <a:rPr lang="en-GB" sz="1400">
                <a:latin typeface="Arial" charset="0"/>
              </a:rPr>
              <a:t>Discipled</a:t>
            </a:r>
            <a:br>
              <a:rPr lang="en-GB" sz="1400">
                <a:latin typeface="Arial" charset="0"/>
              </a:rPr>
            </a:br>
            <a:r>
              <a:rPr lang="en-GB" sz="1400">
                <a:latin typeface="Arial" charset="0"/>
              </a:rPr>
              <a:t>Learn</a:t>
            </a:r>
            <a:br>
              <a:rPr lang="en-GB" sz="1400">
                <a:latin typeface="Arial" charset="0"/>
              </a:rPr>
            </a:br>
            <a:r>
              <a:rPr lang="en-GB" sz="1400">
                <a:latin typeface="Arial" charset="0"/>
              </a:rPr>
              <a:t>Strong</a:t>
            </a:r>
          </a:p>
        </p:txBody>
      </p:sp>
      <p:sp>
        <p:nvSpPr>
          <p:cNvPr id="1058846" name="Line 30"/>
          <p:cNvSpPr>
            <a:spLocks noChangeShapeType="1"/>
          </p:cNvSpPr>
          <p:nvPr/>
        </p:nvSpPr>
        <p:spPr bwMode="auto">
          <a:xfrm>
            <a:off x="2171700" y="890588"/>
            <a:ext cx="0" cy="593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47" name="AutoShape 31"/>
          <p:cNvSpPr>
            <a:spLocks noChangeArrowheads="1"/>
          </p:cNvSpPr>
          <p:nvPr/>
        </p:nvSpPr>
        <p:spPr bwMode="auto">
          <a:xfrm>
            <a:off x="150813" y="466725"/>
            <a:ext cx="960437" cy="217488"/>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a:solidFill>
                  <a:schemeClr val="bg1"/>
                </a:solidFill>
                <a:latin typeface="Arial" charset="0"/>
              </a:rPr>
              <a:t>Insecure</a:t>
            </a:r>
          </a:p>
        </p:txBody>
      </p:sp>
      <p:sp>
        <p:nvSpPr>
          <p:cNvPr id="1058848" name="AutoShape 32"/>
          <p:cNvSpPr>
            <a:spLocks noChangeArrowheads="1"/>
          </p:cNvSpPr>
          <p:nvPr/>
        </p:nvSpPr>
        <p:spPr bwMode="auto">
          <a:xfrm>
            <a:off x="3132138" y="512763"/>
            <a:ext cx="1152525" cy="217487"/>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a:solidFill>
                  <a:schemeClr val="bg1"/>
                </a:solidFill>
                <a:latin typeface="Arial" charset="0"/>
              </a:rPr>
              <a:t>Intimidated</a:t>
            </a:r>
          </a:p>
        </p:txBody>
      </p:sp>
      <p:sp>
        <p:nvSpPr>
          <p:cNvPr id="1058849" name="AutoShape 33"/>
          <p:cNvSpPr>
            <a:spLocks noChangeArrowheads="1"/>
          </p:cNvSpPr>
          <p:nvPr/>
        </p:nvSpPr>
        <p:spPr bwMode="auto">
          <a:xfrm>
            <a:off x="6227763" y="4292600"/>
            <a:ext cx="2111375" cy="973138"/>
          </a:xfrm>
          <a:prstGeom prst="flowChartAlternateProcess">
            <a:avLst/>
          </a:prstGeom>
          <a:solidFill>
            <a:srgbClr val="FDE5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Weakness</a:t>
            </a:r>
            <a:br>
              <a:rPr lang="en-GB" sz="1400">
                <a:latin typeface="Arial" charset="0"/>
              </a:rPr>
            </a:br>
            <a:r>
              <a:rPr lang="en-GB" sz="1400">
                <a:latin typeface="Arial" charset="0"/>
              </a:rPr>
              <a:t>Unmet Need</a:t>
            </a:r>
            <a:br>
              <a:rPr lang="en-GB" sz="1400">
                <a:latin typeface="Arial" charset="0"/>
              </a:rPr>
            </a:br>
            <a:r>
              <a:rPr lang="en-GB" sz="1400">
                <a:latin typeface="Arial" charset="0"/>
              </a:rPr>
              <a:t>Unhealed Hurt</a:t>
            </a:r>
            <a:br>
              <a:rPr lang="en-GB" sz="1400">
                <a:latin typeface="Arial" charset="0"/>
              </a:rPr>
            </a:br>
            <a:r>
              <a:rPr lang="en-GB" sz="1400">
                <a:latin typeface="Arial" charset="0"/>
              </a:rPr>
              <a:t>Unresolved Issue</a:t>
            </a:r>
          </a:p>
        </p:txBody>
      </p:sp>
      <p:sp>
        <p:nvSpPr>
          <p:cNvPr id="1058850" name="AutoShape 34"/>
          <p:cNvSpPr>
            <a:spLocks noChangeArrowheads="1"/>
          </p:cNvSpPr>
          <p:nvPr/>
        </p:nvSpPr>
        <p:spPr bwMode="auto">
          <a:xfrm>
            <a:off x="5175250" y="5616575"/>
            <a:ext cx="1727200" cy="620713"/>
          </a:xfrm>
          <a:prstGeom prst="flowChartAlternateProcess">
            <a:avLst/>
          </a:prstGeom>
          <a:solidFill>
            <a:srgbClr val="E7BF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DNA Nature</a:t>
            </a:r>
            <a:br>
              <a:rPr lang="en-GB" sz="1400">
                <a:latin typeface="Arial" charset="0"/>
              </a:rPr>
            </a:br>
            <a:r>
              <a:rPr lang="en-GB" sz="1400">
                <a:latin typeface="Arial" charset="0"/>
              </a:rPr>
              <a:t>Generational?</a:t>
            </a:r>
            <a:br>
              <a:rPr lang="en-GB" sz="1400">
                <a:latin typeface="Arial" charset="0"/>
              </a:rPr>
            </a:br>
            <a:r>
              <a:rPr lang="en-GB" sz="1400">
                <a:latin typeface="Arial" charset="0"/>
              </a:rPr>
              <a:t>Curse?</a:t>
            </a:r>
          </a:p>
        </p:txBody>
      </p:sp>
      <p:sp>
        <p:nvSpPr>
          <p:cNvPr id="1058851" name="Line 35"/>
          <p:cNvSpPr>
            <a:spLocks noChangeShapeType="1"/>
          </p:cNvSpPr>
          <p:nvPr/>
        </p:nvSpPr>
        <p:spPr bwMode="auto">
          <a:xfrm>
            <a:off x="2171700" y="1808163"/>
            <a:ext cx="0" cy="109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2" name="Line 36"/>
          <p:cNvSpPr>
            <a:spLocks noChangeShapeType="1"/>
          </p:cNvSpPr>
          <p:nvPr/>
        </p:nvSpPr>
        <p:spPr bwMode="auto">
          <a:xfrm>
            <a:off x="3227388" y="3429000"/>
            <a:ext cx="48101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3" name="Line 37"/>
          <p:cNvSpPr>
            <a:spLocks noChangeShapeType="1"/>
          </p:cNvSpPr>
          <p:nvPr/>
        </p:nvSpPr>
        <p:spPr bwMode="auto">
          <a:xfrm flipH="1">
            <a:off x="922338" y="3429000"/>
            <a:ext cx="19367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4" name="Line 38"/>
          <p:cNvSpPr>
            <a:spLocks noChangeShapeType="1"/>
          </p:cNvSpPr>
          <p:nvPr/>
        </p:nvSpPr>
        <p:spPr bwMode="auto">
          <a:xfrm>
            <a:off x="539750" y="4076700"/>
            <a:ext cx="0"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5" name="Line 39"/>
          <p:cNvSpPr>
            <a:spLocks noChangeShapeType="1"/>
          </p:cNvSpPr>
          <p:nvPr/>
        </p:nvSpPr>
        <p:spPr bwMode="auto">
          <a:xfrm flipH="1">
            <a:off x="2266950" y="4238625"/>
            <a:ext cx="67310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6" name="Line 40"/>
          <p:cNvSpPr>
            <a:spLocks noChangeShapeType="1"/>
          </p:cNvSpPr>
          <p:nvPr/>
        </p:nvSpPr>
        <p:spPr bwMode="auto">
          <a:xfrm>
            <a:off x="3611563" y="4238625"/>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7" name="Line 41"/>
          <p:cNvSpPr>
            <a:spLocks noChangeShapeType="1"/>
          </p:cNvSpPr>
          <p:nvPr/>
        </p:nvSpPr>
        <p:spPr bwMode="auto">
          <a:xfrm>
            <a:off x="4090988" y="4238625"/>
            <a:ext cx="576262"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8" name="Line 42"/>
          <p:cNvSpPr>
            <a:spLocks noChangeShapeType="1"/>
          </p:cNvSpPr>
          <p:nvPr/>
        </p:nvSpPr>
        <p:spPr bwMode="auto">
          <a:xfrm>
            <a:off x="4787900" y="4221163"/>
            <a:ext cx="1416050" cy="234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59" name="AutoShape 43"/>
          <p:cNvSpPr>
            <a:spLocks noChangeArrowheads="1"/>
          </p:cNvSpPr>
          <p:nvPr/>
        </p:nvSpPr>
        <p:spPr bwMode="auto">
          <a:xfrm>
            <a:off x="4090988" y="1844675"/>
            <a:ext cx="1417637" cy="936625"/>
          </a:xfrm>
          <a:prstGeom prst="flowChartAlternateProcess">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Mindsets</a:t>
            </a:r>
            <a:br>
              <a:rPr lang="en-GB" sz="1600">
                <a:solidFill>
                  <a:schemeClr val="bg1"/>
                </a:solidFill>
                <a:latin typeface="Arial" charset="0"/>
              </a:rPr>
            </a:br>
            <a:r>
              <a:rPr lang="en-GB" sz="1600">
                <a:solidFill>
                  <a:schemeClr val="bg1"/>
                </a:solidFill>
                <a:latin typeface="Arial" charset="0"/>
              </a:rPr>
              <a:t>Behaviours</a:t>
            </a:r>
            <a:br>
              <a:rPr lang="en-GB" sz="1600">
                <a:solidFill>
                  <a:schemeClr val="bg1"/>
                </a:solidFill>
                <a:latin typeface="Arial" charset="0"/>
              </a:rPr>
            </a:br>
            <a:r>
              <a:rPr lang="en-GB" sz="1600">
                <a:solidFill>
                  <a:schemeClr val="bg1"/>
                </a:solidFill>
                <a:latin typeface="Arial" charset="0"/>
              </a:rPr>
              <a:t>Mechanisms</a:t>
            </a:r>
            <a:br>
              <a:rPr lang="en-GB" sz="1600">
                <a:solidFill>
                  <a:schemeClr val="bg1"/>
                </a:solidFill>
                <a:latin typeface="Arial" charset="0"/>
              </a:rPr>
            </a:br>
            <a:r>
              <a:rPr lang="en-GB" sz="1600">
                <a:solidFill>
                  <a:schemeClr val="bg1"/>
                </a:solidFill>
                <a:latin typeface="Arial" charset="0"/>
              </a:rPr>
              <a:t>Emotions</a:t>
            </a:r>
          </a:p>
        </p:txBody>
      </p:sp>
      <p:sp>
        <p:nvSpPr>
          <p:cNvPr id="1058860" name="AutoShape 44"/>
          <p:cNvSpPr>
            <a:spLocks noChangeArrowheads="1"/>
          </p:cNvSpPr>
          <p:nvPr/>
        </p:nvSpPr>
        <p:spPr bwMode="auto">
          <a:xfrm>
            <a:off x="7019925" y="5589588"/>
            <a:ext cx="1727200" cy="485775"/>
          </a:xfrm>
          <a:prstGeom prst="flowChartAlternateProcess">
            <a:avLst/>
          </a:prstGeom>
          <a:solidFill>
            <a:srgbClr val="E7BF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GB" sz="1400">
              <a:latin typeface="Arial" charset="0"/>
            </a:endParaRPr>
          </a:p>
          <a:p>
            <a:pPr algn="ctr"/>
            <a:r>
              <a:rPr lang="en-GB" sz="1400">
                <a:latin typeface="Arial" charset="0"/>
              </a:rPr>
              <a:t>Nurture Upbringing</a:t>
            </a:r>
            <a:br>
              <a:rPr lang="en-GB" sz="1400">
                <a:latin typeface="Arial" charset="0"/>
              </a:rPr>
            </a:br>
            <a:r>
              <a:rPr lang="en-GB" sz="1400">
                <a:latin typeface="Arial" charset="0"/>
              </a:rPr>
              <a:t>Trauma Experiences</a:t>
            </a:r>
            <a:br>
              <a:rPr lang="en-GB" sz="1400">
                <a:latin typeface="Arial" charset="0"/>
              </a:rPr>
            </a:br>
            <a:endParaRPr lang="en-GB" sz="1400">
              <a:latin typeface="Arial" charset="0"/>
            </a:endParaRPr>
          </a:p>
        </p:txBody>
      </p:sp>
      <p:sp>
        <p:nvSpPr>
          <p:cNvPr id="1058861" name="Line 45"/>
          <p:cNvSpPr>
            <a:spLocks noChangeShapeType="1"/>
          </p:cNvSpPr>
          <p:nvPr/>
        </p:nvSpPr>
        <p:spPr bwMode="auto">
          <a:xfrm flipH="1">
            <a:off x="6227763" y="5265738"/>
            <a:ext cx="168275"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62" name="Line 46"/>
          <p:cNvSpPr>
            <a:spLocks noChangeShapeType="1"/>
          </p:cNvSpPr>
          <p:nvPr/>
        </p:nvSpPr>
        <p:spPr bwMode="auto">
          <a:xfrm>
            <a:off x="7453313" y="5265738"/>
            <a:ext cx="431800"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63" name="Line 47"/>
          <p:cNvSpPr>
            <a:spLocks noChangeShapeType="1"/>
          </p:cNvSpPr>
          <p:nvPr/>
        </p:nvSpPr>
        <p:spPr bwMode="auto">
          <a:xfrm flipH="1">
            <a:off x="3995738" y="2187575"/>
            <a:ext cx="95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64" name="Line 48"/>
          <p:cNvSpPr>
            <a:spLocks noChangeShapeType="1"/>
          </p:cNvSpPr>
          <p:nvPr/>
        </p:nvSpPr>
        <p:spPr bwMode="auto">
          <a:xfrm>
            <a:off x="6589713" y="890588"/>
            <a:ext cx="0" cy="161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65" name="Line 49"/>
          <p:cNvSpPr>
            <a:spLocks noChangeShapeType="1"/>
          </p:cNvSpPr>
          <p:nvPr/>
        </p:nvSpPr>
        <p:spPr bwMode="auto">
          <a:xfrm flipH="1">
            <a:off x="6108700" y="1270000"/>
            <a:ext cx="190500" cy="106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66" name="Line 50"/>
          <p:cNvSpPr>
            <a:spLocks noChangeShapeType="1"/>
          </p:cNvSpPr>
          <p:nvPr/>
        </p:nvSpPr>
        <p:spPr bwMode="auto">
          <a:xfrm>
            <a:off x="7259638" y="1270000"/>
            <a:ext cx="95250" cy="106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67" name="Line 51"/>
          <p:cNvSpPr>
            <a:spLocks noChangeShapeType="1"/>
          </p:cNvSpPr>
          <p:nvPr/>
        </p:nvSpPr>
        <p:spPr bwMode="auto">
          <a:xfrm flipH="1">
            <a:off x="6972300" y="1593850"/>
            <a:ext cx="382588" cy="161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68" name="Line 52"/>
          <p:cNvSpPr>
            <a:spLocks noChangeShapeType="1"/>
          </p:cNvSpPr>
          <p:nvPr/>
        </p:nvSpPr>
        <p:spPr bwMode="auto">
          <a:xfrm>
            <a:off x="6203950" y="1593850"/>
            <a:ext cx="385763" cy="161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70" name="AutoShape 54"/>
          <p:cNvSpPr>
            <a:spLocks noChangeArrowheads="1"/>
          </p:cNvSpPr>
          <p:nvPr/>
        </p:nvSpPr>
        <p:spPr bwMode="auto">
          <a:xfrm>
            <a:off x="1168400" y="6448425"/>
            <a:ext cx="7391400" cy="323850"/>
          </a:xfrm>
          <a:prstGeom prst="flowChartAlternateProcess">
            <a:avLst/>
          </a:pr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2400">
                <a:latin typeface="Arial" charset="0"/>
              </a:rPr>
              <a:t>Renewed Mind &amp; Restored Soul</a:t>
            </a:r>
          </a:p>
        </p:txBody>
      </p:sp>
      <p:sp>
        <p:nvSpPr>
          <p:cNvPr id="1058871" name="AutoShape 55"/>
          <p:cNvSpPr>
            <a:spLocks noChangeArrowheads="1"/>
          </p:cNvSpPr>
          <p:nvPr/>
        </p:nvSpPr>
        <p:spPr bwMode="auto">
          <a:xfrm>
            <a:off x="4379913" y="512763"/>
            <a:ext cx="960437" cy="217487"/>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200">
                <a:solidFill>
                  <a:schemeClr val="bg1"/>
                </a:solidFill>
                <a:latin typeface="Arial" charset="0"/>
              </a:rPr>
              <a:t>Sin</a:t>
            </a:r>
          </a:p>
        </p:txBody>
      </p:sp>
      <p:cxnSp>
        <p:nvCxnSpPr>
          <p:cNvPr id="1058872" name="AutoShape 56"/>
          <p:cNvCxnSpPr>
            <a:cxnSpLocks noChangeShapeType="1"/>
            <a:stCxn id="1058836" idx="1"/>
            <a:endCxn id="1058837" idx="3"/>
          </p:cNvCxnSpPr>
          <p:nvPr/>
        </p:nvCxnSpPr>
        <p:spPr bwMode="auto">
          <a:xfrm rot="5400000">
            <a:off x="3994944" y="-81756"/>
            <a:ext cx="863600" cy="2592388"/>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8873" name="AutoShape 57"/>
          <p:cNvSpPr>
            <a:spLocks noChangeArrowheads="1"/>
          </p:cNvSpPr>
          <p:nvPr/>
        </p:nvSpPr>
        <p:spPr bwMode="auto">
          <a:xfrm>
            <a:off x="1835150" y="3644900"/>
            <a:ext cx="804863" cy="431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latin typeface="Arial" charset="0"/>
              </a:rPr>
              <a:t>Courts</a:t>
            </a:r>
          </a:p>
        </p:txBody>
      </p:sp>
      <p:sp>
        <p:nvSpPr>
          <p:cNvPr id="1058874" name="Line 58"/>
          <p:cNvSpPr>
            <a:spLocks noChangeShapeType="1"/>
          </p:cNvSpPr>
          <p:nvPr/>
        </p:nvSpPr>
        <p:spPr bwMode="auto">
          <a:xfrm>
            <a:off x="2195513" y="3429000"/>
            <a:ext cx="0" cy="215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75" name="Line 59"/>
          <p:cNvSpPr>
            <a:spLocks noChangeShapeType="1"/>
          </p:cNvSpPr>
          <p:nvPr/>
        </p:nvSpPr>
        <p:spPr bwMode="auto">
          <a:xfrm>
            <a:off x="1547813" y="3860800"/>
            <a:ext cx="288925"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76" name="Line 60"/>
          <p:cNvSpPr>
            <a:spLocks noChangeShapeType="1"/>
          </p:cNvSpPr>
          <p:nvPr/>
        </p:nvSpPr>
        <p:spPr bwMode="auto">
          <a:xfrm>
            <a:off x="2627313" y="3860800"/>
            <a:ext cx="217487"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8877" name="AutoShape 61"/>
          <p:cNvSpPr>
            <a:spLocks noChangeArrowheads="1"/>
          </p:cNvSpPr>
          <p:nvPr/>
        </p:nvSpPr>
        <p:spPr bwMode="auto">
          <a:xfrm>
            <a:off x="1692275" y="1196975"/>
            <a:ext cx="960438" cy="217488"/>
          </a:xfrm>
          <a:prstGeom prst="flowChartAlternate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Loving</a:t>
            </a:r>
          </a:p>
        </p:txBody>
      </p:sp>
    </p:spTree>
    <p:extLst>
      <p:ext uri="{BB962C8B-B14F-4D97-AF65-F5344CB8AC3E}">
        <p14:creationId xmlns:p14="http://schemas.microsoft.com/office/powerpoint/2010/main" val="2576047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8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885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88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88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88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88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88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884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88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884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88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88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884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88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884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88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884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588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58845"/>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588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5884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5886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8850"/>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5886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886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58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69" grpId="0" animBg="1"/>
      <p:bldP spid="1058840" grpId="0" animBg="1"/>
      <p:bldP spid="1058841" grpId="0" animBg="1"/>
      <p:bldP spid="1058842" grpId="0" animBg="1"/>
      <p:bldP spid="1058843" grpId="0" animBg="1"/>
      <p:bldP spid="1058844" grpId="0" animBg="1"/>
      <p:bldP spid="1058845" grpId="0" animBg="1"/>
      <p:bldP spid="1058849" grpId="0" animBg="1"/>
      <p:bldP spid="1058850" grpId="0" animBg="1"/>
      <p:bldP spid="1058852" grpId="0" animBg="1"/>
      <p:bldP spid="1058853" grpId="0" animBg="1"/>
      <p:bldP spid="1058854" grpId="0" animBg="1"/>
      <p:bldP spid="1058855" grpId="0" animBg="1"/>
      <p:bldP spid="1058856" grpId="0" animBg="1"/>
      <p:bldP spid="1058857" grpId="0" animBg="1"/>
      <p:bldP spid="1058858" grpId="0" animBg="1"/>
      <p:bldP spid="1058859" grpId="0" animBg="1"/>
      <p:bldP spid="1058860" grpId="0" animBg="1"/>
      <p:bldP spid="1058861" grpId="0" animBg="1"/>
      <p:bldP spid="1058862" grpId="0" animBg="1"/>
      <p:bldP spid="1058863" grpId="0" animBg="1"/>
      <p:bldP spid="1058870" grpId="0" animBg="1"/>
      <p:bldP spid="1058873" grpId="0" animBg="1"/>
      <p:bldP spid="1058874" grpId="0" animBg="1"/>
      <p:bldP spid="1058875" grpId="0" animBg="1"/>
      <p:bldP spid="10588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010" name="Line 74"/>
          <p:cNvSpPr>
            <a:spLocks noChangeShapeType="1"/>
          </p:cNvSpPr>
          <p:nvPr/>
        </p:nvSpPr>
        <p:spPr bwMode="auto">
          <a:xfrm>
            <a:off x="4427538" y="4941888"/>
            <a:ext cx="64928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4022" name="Line 86"/>
          <p:cNvSpPr>
            <a:spLocks noChangeShapeType="1"/>
          </p:cNvSpPr>
          <p:nvPr/>
        </p:nvSpPr>
        <p:spPr bwMode="auto">
          <a:xfrm flipH="1">
            <a:off x="3203575" y="5157788"/>
            <a:ext cx="0" cy="215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4002" name="AutoShape 66"/>
          <p:cNvSpPr>
            <a:spLocks noChangeArrowheads="1"/>
          </p:cNvSpPr>
          <p:nvPr/>
        </p:nvSpPr>
        <p:spPr bwMode="auto">
          <a:xfrm>
            <a:off x="468313" y="5373688"/>
            <a:ext cx="1727200" cy="620712"/>
          </a:xfrm>
          <a:prstGeom prst="flowChartAlternateProcess">
            <a:avLst/>
          </a:prstGeom>
          <a:solidFill>
            <a:srgbClr val="E7BF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DNA Nature</a:t>
            </a:r>
            <a:br>
              <a:rPr lang="en-GB" sz="1400">
                <a:latin typeface="Arial" charset="0"/>
              </a:rPr>
            </a:br>
            <a:r>
              <a:rPr lang="en-GB" sz="1400">
                <a:latin typeface="Arial" charset="0"/>
              </a:rPr>
              <a:t>Generational?</a:t>
            </a:r>
            <a:br>
              <a:rPr lang="en-GB" sz="1400">
                <a:latin typeface="Arial" charset="0"/>
              </a:rPr>
            </a:br>
            <a:r>
              <a:rPr lang="en-GB" sz="1400">
                <a:latin typeface="Arial" charset="0"/>
              </a:rPr>
              <a:t>Curse?</a:t>
            </a:r>
          </a:p>
        </p:txBody>
      </p:sp>
      <p:sp>
        <p:nvSpPr>
          <p:cNvPr id="1064004" name="AutoShape 68"/>
          <p:cNvSpPr>
            <a:spLocks noChangeArrowheads="1"/>
          </p:cNvSpPr>
          <p:nvPr/>
        </p:nvSpPr>
        <p:spPr bwMode="auto">
          <a:xfrm>
            <a:off x="2484438" y="5373688"/>
            <a:ext cx="1727200" cy="1295400"/>
          </a:xfrm>
          <a:prstGeom prst="flowChartAlternateProcess">
            <a:avLst/>
          </a:prstGeom>
          <a:solidFill>
            <a:srgbClr val="E7BF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Nurture Upbringing</a:t>
            </a:r>
          </a:p>
          <a:p>
            <a:pPr algn="ctr"/>
            <a:r>
              <a:rPr lang="en-GB" sz="1400">
                <a:latin typeface="Arial" charset="0"/>
              </a:rPr>
              <a:t>Rejection</a:t>
            </a:r>
          </a:p>
          <a:p>
            <a:pPr algn="ctr"/>
            <a:r>
              <a:rPr lang="en-GB" sz="1400">
                <a:latin typeface="Arial" charset="0"/>
              </a:rPr>
              <a:t>Insecurity</a:t>
            </a:r>
          </a:p>
          <a:p>
            <a:pPr algn="ctr"/>
            <a:r>
              <a:rPr lang="en-GB" sz="1400">
                <a:latin typeface="Arial" charset="0"/>
              </a:rPr>
              <a:t>Anxiety Worry</a:t>
            </a:r>
          </a:p>
          <a:p>
            <a:pPr algn="ctr"/>
            <a:r>
              <a:rPr lang="en-GB" sz="1400">
                <a:latin typeface="Arial" charset="0"/>
              </a:rPr>
              <a:t>Value Worth</a:t>
            </a:r>
          </a:p>
          <a:p>
            <a:pPr algn="ctr"/>
            <a:r>
              <a:rPr lang="en-GB" sz="1400">
                <a:latin typeface="Arial" charset="0"/>
              </a:rPr>
              <a:t>Fear failure</a:t>
            </a:r>
          </a:p>
        </p:txBody>
      </p:sp>
      <p:sp>
        <p:nvSpPr>
          <p:cNvPr id="1063999" name="AutoShape 63"/>
          <p:cNvSpPr>
            <a:spLocks noChangeArrowheads="1"/>
          </p:cNvSpPr>
          <p:nvPr/>
        </p:nvSpPr>
        <p:spPr bwMode="auto">
          <a:xfrm>
            <a:off x="4046538" y="476250"/>
            <a:ext cx="1249362" cy="1120775"/>
          </a:xfrm>
          <a:prstGeom prst="flowChartAlternateProcess">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Familiar</a:t>
            </a:r>
            <a:br>
              <a:rPr lang="en-GB" sz="1400">
                <a:latin typeface="Arial" charset="0"/>
              </a:rPr>
            </a:br>
            <a:r>
              <a:rPr lang="en-GB" sz="1400">
                <a:latin typeface="Arial" charset="0"/>
              </a:rPr>
              <a:t>Spirit</a:t>
            </a:r>
            <a:br>
              <a:rPr lang="en-GB" sz="1400">
                <a:latin typeface="Arial" charset="0"/>
              </a:rPr>
            </a:br>
            <a:r>
              <a:rPr lang="en-GB" sz="1400">
                <a:latin typeface="Arial" charset="0"/>
              </a:rPr>
              <a:t>Remind</a:t>
            </a:r>
            <a:br>
              <a:rPr lang="en-GB" sz="1400">
                <a:latin typeface="Arial" charset="0"/>
              </a:rPr>
            </a:br>
            <a:r>
              <a:rPr lang="en-GB" sz="1400">
                <a:latin typeface="Arial" charset="0"/>
              </a:rPr>
              <a:t>Affirm</a:t>
            </a:r>
            <a:br>
              <a:rPr lang="en-GB" sz="1400">
                <a:latin typeface="Arial" charset="0"/>
              </a:rPr>
            </a:br>
            <a:r>
              <a:rPr lang="en-GB" sz="1400">
                <a:latin typeface="Arial" charset="0"/>
              </a:rPr>
              <a:t>Agreement</a:t>
            </a:r>
          </a:p>
        </p:txBody>
      </p:sp>
      <p:cxnSp>
        <p:nvCxnSpPr>
          <p:cNvPr id="1064000" name="AutoShape 64"/>
          <p:cNvCxnSpPr>
            <a:cxnSpLocks noChangeShapeType="1"/>
            <a:endCxn id="1063999" idx="2"/>
          </p:cNvCxnSpPr>
          <p:nvPr/>
        </p:nvCxnSpPr>
        <p:spPr bwMode="auto">
          <a:xfrm rot="16200000">
            <a:off x="3488531" y="1434307"/>
            <a:ext cx="1020763" cy="1346200"/>
          </a:xfrm>
          <a:prstGeom prst="curvedConnector3">
            <a:avLst>
              <a:gd name="adj1" fmla="val 4992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4001" name="AutoShape 65"/>
          <p:cNvSpPr>
            <a:spLocks noChangeArrowheads="1"/>
          </p:cNvSpPr>
          <p:nvPr/>
        </p:nvSpPr>
        <p:spPr bwMode="auto">
          <a:xfrm>
            <a:off x="2339975" y="4221163"/>
            <a:ext cx="2111375" cy="973137"/>
          </a:xfrm>
          <a:prstGeom prst="flowChartAlternateProcess">
            <a:avLst/>
          </a:prstGeom>
          <a:solidFill>
            <a:srgbClr val="FDE5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Weakness</a:t>
            </a:r>
            <a:br>
              <a:rPr lang="en-GB" sz="1400">
                <a:latin typeface="Arial" charset="0"/>
              </a:rPr>
            </a:br>
            <a:r>
              <a:rPr lang="en-GB" sz="1400">
                <a:latin typeface="Arial" charset="0"/>
              </a:rPr>
              <a:t>Unmet Need</a:t>
            </a:r>
            <a:br>
              <a:rPr lang="en-GB" sz="1400">
                <a:latin typeface="Arial" charset="0"/>
              </a:rPr>
            </a:br>
            <a:r>
              <a:rPr lang="en-GB" sz="1400">
                <a:latin typeface="Arial" charset="0"/>
              </a:rPr>
              <a:t>Unhealed Hurt</a:t>
            </a:r>
            <a:br>
              <a:rPr lang="en-GB" sz="1400">
                <a:latin typeface="Arial" charset="0"/>
              </a:rPr>
            </a:br>
            <a:r>
              <a:rPr lang="en-GB" sz="1400">
                <a:latin typeface="Arial" charset="0"/>
              </a:rPr>
              <a:t>Unresolved Issue</a:t>
            </a:r>
          </a:p>
        </p:txBody>
      </p:sp>
      <p:sp>
        <p:nvSpPr>
          <p:cNvPr id="1064003" name="AutoShape 67"/>
          <p:cNvSpPr>
            <a:spLocks noChangeArrowheads="1"/>
          </p:cNvSpPr>
          <p:nvPr/>
        </p:nvSpPr>
        <p:spPr bwMode="auto">
          <a:xfrm>
            <a:off x="250825" y="1773238"/>
            <a:ext cx="1631950" cy="774700"/>
          </a:xfrm>
          <a:prstGeom prst="flowChartAlternateProcess">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Mindsets</a:t>
            </a:r>
            <a:br>
              <a:rPr lang="en-GB" sz="1600">
                <a:solidFill>
                  <a:schemeClr val="bg1"/>
                </a:solidFill>
                <a:latin typeface="Arial" charset="0"/>
              </a:rPr>
            </a:br>
            <a:r>
              <a:rPr lang="en-GB" sz="1600">
                <a:solidFill>
                  <a:schemeClr val="bg1"/>
                </a:solidFill>
                <a:latin typeface="Arial" charset="0"/>
              </a:rPr>
              <a:t>Behaviours</a:t>
            </a:r>
            <a:br>
              <a:rPr lang="en-GB" sz="1600">
                <a:solidFill>
                  <a:schemeClr val="bg1"/>
                </a:solidFill>
                <a:latin typeface="Arial" charset="0"/>
              </a:rPr>
            </a:br>
            <a:r>
              <a:rPr lang="en-GB" sz="1600">
                <a:solidFill>
                  <a:schemeClr val="bg1"/>
                </a:solidFill>
                <a:latin typeface="Arial" charset="0"/>
              </a:rPr>
              <a:t>Mechanisms</a:t>
            </a:r>
          </a:p>
        </p:txBody>
      </p:sp>
      <p:sp>
        <p:nvSpPr>
          <p:cNvPr id="1064005" name="Line 69"/>
          <p:cNvSpPr>
            <a:spLocks noChangeShapeType="1"/>
          </p:cNvSpPr>
          <p:nvPr/>
        </p:nvSpPr>
        <p:spPr bwMode="auto">
          <a:xfrm flipH="1" flipV="1">
            <a:off x="1042988" y="2565400"/>
            <a:ext cx="842962"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4006" name="AutoShape 70"/>
          <p:cNvSpPr>
            <a:spLocks noChangeArrowheads="1"/>
          </p:cNvSpPr>
          <p:nvPr/>
        </p:nvSpPr>
        <p:spPr bwMode="auto">
          <a:xfrm>
            <a:off x="1812925" y="2452688"/>
            <a:ext cx="3071813" cy="178117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400">
                <a:latin typeface="Arial" charset="0"/>
              </a:rPr>
              <a:t/>
            </a:r>
            <a:br>
              <a:rPr lang="en-GB" sz="1400">
                <a:latin typeface="Arial" charset="0"/>
              </a:rPr>
            </a:br>
            <a:r>
              <a:rPr lang="en-GB" sz="1400">
                <a:latin typeface="Arial" charset="0"/>
              </a:rPr>
              <a:t/>
            </a:r>
            <a:br>
              <a:rPr lang="en-GB" sz="1400">
                <a:latin typeface="Arial" charset="0"/>
              </a:rPr>
            </a:br>
            <a:endParaRPr lang="en-GB" sz="1400">
              <a:latin typeface="Arial" charset="0"/>
            </a:endParaRPr>
          </a:p>
          <a:p>
            <a:pPr algn="ctr"/>
            <a:endParaRPr lang="en-GB">
              <a:solidFill>
                <a:srgbClr val="FF0000"/>
              </a:solidFill>
              <a:latin typeface="Arial" charset="0"/>
            </a:endParaRPr>
          </a:p>
        </p:txBody>
      </p:sp>
      <p:sp>
        <p:nvSpPr>
          <p:cNvPr id="1064007" name="Text Box 71"/>
          <p:cNvSpPr txBox="1">
            <a:spLocks noChangeArrowheads="1"/>
          </p:cNvSpPr>
          <p:nvPr/>
        </p:nvSpPr>
        <p:spPr bwMode="auto">
          <a:xfrm>
            <a:off x="2389188" y="2525713"/>
            <a:ext cx="18732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GB" sz="1400" b="1" dirty="0"/>
              <a:t>Heart</a:t>
            </a:r>
            <a:br>
              <a:rPr lang="en-GB" sz="1400" b="1" dirty="0"/>
            </a:br>
            <a:r>
              <a:rPr lang="en-GB" sz="1400" b="1" dirty="0"/>
              <a:t>  Sub-Conscious</a:t>
            </a:r>
            <a:endParaRPr lang="en-GB" sz="1400" dirty="0"/>
          </a:p>
        </p:txBody>
      </p:sp>
      <p:sp>
        <p:nvSpPr>
          <p:cNvPr id="1064008" name="Text Box 72"/>
          <p:cNvSpPr txBox="1">
            <a:spLocks noChangeArrowheads="1"/>
          </p:cNvSpPr>
          <p:nvPr/>
        </p:nvSpPr>
        <p:spPr bwMode="auto">
          <a:xfrm>
            <a:off x="2389188" y="2884488"/>
            <a:ext cx="1873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GB" dirty="0">
                <a:solidFill>
                  <a:srgbClr val="FF0000"/>
                </a:solidFill>
              </a:rPr>
              <a:t>Hard</a:t>
            </a:r>
            <a:r>
              <a:rPr lang="en-GB" dirty="0"/>
              <a:t>         </a:t>
            </a:r>
            <a:r>
              <a:rPr lang="en-GB" dirty="0">
                <a:solidFill>
                  <a:srgbClr val="FF0000"/>
                </a:solidFill>
              </a:rPr>
              <a:t>Weeds</a:t>
            </a:r>
            <a:r>
              <a:rPr lang="en-GB" dirty="0"/>
              <a:t/>
            </a:r>
            <a:br>
              <a:rPr lang="en-GB" dirty="0"/>
            </a:br>
            <a:endParaRPr lang="en-GB" dirty="0"/>
          </a:p>
          <a:p>
            <a:pPr algn="ctr"/>
            <a:endParaRPr lang="en-GB" dirty="0">
              <a:solidFill>
                <a:srgbClr val="009900"/>
              </a:solidFill>
            </a:endParaRPr>
          </a:p>
          <a:p>
            <a:pPr algn="ctr"/>
            <a:r>
              <a:rPr lang="en-GB" dirty="0">
                <a:solidFill>
                  <a:srgbClr val="FF0000"/>
                </a:solidFill>
              </a:rPr>
              <a:t>Stones</a:t>
            </a:r>
          </a:p>
          <a:p>
            <a:pPr algn="ctr"/>
            <a:endParaRPr lang="en-GB" sz="1400" dirty="0"/>
          </a:p>
        </p:txBody>
      </p:sp>
      <p:sp>
        <p:nvSpPr>
          <p:cNvPr id="1064009" name="Line 73"/>
          <p:cNvSpPr>
            <a:spLocks noChangeShapeType="1"/>
          </p:cNvSpPr>
          <p:nvPr/>
        </p:nvSpPr>
        <p:spPr bwMode="auto">
          <a:xfrm flipH="1">
            <a:off x="1908175" y="4941888"/>
            <a:ext cx="43180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4011" name="AutoShape 75"/>
          <p:cNvSpPr>
            <a:spLocks noChangeArrowheads="1"/>
          </p:cNvSpPr>
          <p:nvPr/>
        </p:nvSpPr>
        <p:spPr bwMode="auto">
          <a:xfrm>
            <a:off x="6588125" y="549275"/>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Forgive &amp; Release</a:t>
            </a:r>
          </a:p>
        </p:txBody>
      </p:sp>
      <p:sp>
        <p:nvSpPr>
          <p:cNvPr id="1064012" name="AutoShape 76"/>
          <p:cNvSpPr>
            <a:spLocks noChangeArrowheads="1"/>
          </p:cNvSpPr>
          <p:nvPr/>
        </p:nvSpPr>
        <p:spPr bwMode="auto">
          <a:xfrm>
            <a:off x="6588125" y="1060450"/>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Own it</a:t>
            </a:r>
          </a:p>
        </p:txBody>
      </p:sp>
      <p:sp>
        <p:nvSpPr>
          <p:cNvPr id="1064013" name="AutoShape 77"/>
          <p:cNvSpPr>
            <a:spLocks noChangeArrowheads="1"/>
          </p:cNvSpPr>
          <p:nvPr/>
        </p:nvSpPr>
        <p:spPr bwMode="auto">
          <a:xfrm>
            <a:off x="6588125" y="1571625"/>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Confess it</a:t>
            </a:r>
          </a:p>
        </p:txBody>
      </p:sp>
      <p:sp>
        <p:nvSpPr>
          <p:cNvPr id="1064014" name="AutoShape 78"/>
          <p:cNvSpPr>
            <a:spLocks noChangeArrowheads="1"/>
          </p:cNvSpPr>
          <p:nvPr/>
        </p:nvSpPr>
        <p:spPr bwMode="auto">
          <a:xfrm>
            <a:off x="6588125" y="2593975"/>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Repent</a:t>
            </a:r>
          </a:p>
        </p:txBody>
      </p:sp>
      <p:sp>
        <p:nvSpPr>
          <p:cNvPr id="1064015" name="AutoShape 79"/>
          <p:cNvSpPr>
            <a:spLocks noChangeArrowheads="1"/>
          </p:cNvSpPr>
          <p:nvPr/>
        </p:nvSpPr>
        <p:spPr bwMode="auto">
          <a:xfrm>
            <a:off x="6588125" y="2082800"/>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Renounce it</a:t>
            </a:r>
          </a:p>
        </p:txBody>
      </p:sp>
      <p:sp>
        <p:nvSpPr>
          <p:cNvPr id="1064016" name="AutoShape 80"/>
          <p:cNvSpPr>
            <a:spLocks noChangeArrowheads="1"/>
          </p:cNvSpPr>
          <p:nvPr/>
        </p:nvSpPr>
        <p:spPr bwMode="auto">
          <a:xfrm>
            <a:off x="6588125" y="3616325"/>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Hammer Familiars</a:t>
            </a:r>
          </a:p>
        </p:txBody>
      </p:sp>
      <p:sp>
        <p:nvSpPr>
          <p:cNvPr id="1064017" name="AutoShape 81"/>
          <p:cNvSpPr>
            <a:spLocks noChangeArrowheads="1"/>
          </p:cNvSpPr>
          <p:nvPr/>
        </p:nvSpPr>
        <p:spPr bwMode="auto">
          <a:xfrm>
            <a:off x="6588125" y="3105150"/>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Meditate Truth</a:t>
            </a:r>
          </a:p>
        </p:txBody>
      </p:sp>
      <p:sp>
        <p:nvSpPr>
          <p:cNvPr id="1064018" name="AutoShape 82"/>
          <p:cNvSpPr>
            <a:spLocks noChangeArrowheads="1"/>
          </p:cNvSpPr>
          <p:nvPr/>
        </p:nvSpPr>
        <p:spPr bwMode="auto">
          <a:xfrm>
            <a:off x="6588125" y="4127500"/>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Positive Confession</a:t>
            </a:r>
          </a:p>
        </p:txBody>
      </p:sp>
      <p:sp>
        <p:nvSpPr>
          <p:cNvPr id="1064019" name="AutoShape 83"/>
          <p:cNvSpPr>
            <a:spLocks noChangeArrowheads="1"/>
          </p:cNvSpPr>
          <p:nvPr/>
        </p:nvSpPr>
        <p:spPr bwMode="auto">
          <a:xfrm>
            <a:off x="6588125" y="4638675"/>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Deliverance</a:t>
            </a:r>
          </a:p>
        </p:txBody>
      </p:sp>
      <p:sp>
        <p:nvSpPr>
          <p:cNvPr id="1064020" name="AutoShape 84"/>
          <p:cNvSpPr>
            <a:spLocks noChangeArrowheads="1"/>
          </p:cNvSpPr>
          <p:nvPr/>
        </p:nvSpPr>
        <p:spPr bwMode="auto">
          <a:xfrm>
            <a:off x="4427538" y="5373688"/>
            <a:ext cx="1727200" cy="1150937"/>
          </a:xfrm>
          <a:prstGeom prst="flowChartAlternateProcess">
            <a:avLst/>
          </a:prstGeom>
          <a:solidFill>
            <a:srgbClr val="E7BF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400">
                <a:latin typeface="Arial" charset="0"/>
              </a:rPr>
              <a:t/>
            </a:r>
            <a:br>
              <a:rPr lang="en-GB" sz="1400">
                <a:latin typeface="Arial" charset="0"/>
              </a:rPr>
            </a:br>
            <a:r>
              <a:rPr lang="en-GB" sz="1400">
                <a:latin typeface="Arial" charset="0"/>
              </a:rPr>
              <a:t>Trauma Experiences</a:t>
            </a:r>
          </a:p>
          <a:p>
            <a:pPr algn="ctr"/>
            <a:r>
              <a:rPr lang="en-GB" sz="1400">
                <a:latin typeface="Arial" charset="0"/>
              </a:rPr>
              <a:t>Fear Rejection</a:t>
            </a:r>
          </a:p>
          <a:p>
            <a:pPr algn="ctr"/>
            <a:r>
              <a:rPr lang="en-GB" sz="1400">
                <a:latin typeface="Arial" charset="0"/>
              </a:rPr>
              <a:t>Abuse Trust</a:t>
            </a:r>
            <a:br>
              <a:rPr lang="en-GB" sz="1400">
                <a:latin typeface="Arial" charset="0"/>
              </a:rPr>
            </a:br>
            <a:r>
              <a:rPr lang="en-GB" sz="1400">
                <a:latin typeface="Arial" charset="0"/>
              </a:rPr>
              <a:t>Lust</a:t>
            </a:r>
          </a:p>
        </p:txBody>
      </p:sp>
      <p:sp>
        <p:nvSpPr>
          <p:cNvPr id="1064023" name="AutoShape 87"/>
          <p:cNvSpPr>
            <a:spLocks noChangeArrowheads="1"/>
          </p:cNvSpPr>
          <p:nvPr/>
        </p:nvSpPr>
        <p:spPr bwMode="auto">
          <a:xfrm>
            <a:off x="6588125" y="5149850"/>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Healing</a:t>
            </a:r>
          </a:p>
        </p:txBody>
      </p:sp>
      <p:sp>
        <p:nvSpPr>
          <p:cNvPr id="1064024" name="AutoShape 88"/>
          <p:cNvSpPr>
            <a:spLocks noChangeArrowheads="1"/>
          </p:cNvSpPr>
          <p:nvPr/>
        </p:nvSpPr>
        <p:spPr bwMode="auto">
          <a:xfrm>
            <a:off x="6588125" y="5661025"/>
            <a:ext cx="2303463" cy="323850"/>
          </a:xfrm>
          <a:prstGeom prst="flowChartAlternateProcess">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600">
                <a:solidFill>
                  <a:schemeClr val="bg1"/>
                </a:solidFill>
                <a:latin typeface="Arial" charset="0"/>
              </a:rPr>
              <a:t>Restoration</a:t>
            </a:r>
          </a:p>
        </p:txBody>
      </p:sp>
      <p:sp>
        <p:nvSpPr>
          <p:cNvPr id="1064025" name="Text Box 89"/>
          <p:cNvSpPr txBox="1">
            <a:spLocks noChangeArrowheads="1"/>
          </p:cNvSpPr>
          <p:nvPr/>
        </p:nvSpPr>
        <p:spPr bwMode="auto">
          <a:xfrm>
            <a:off x="2843212" y="3141663"/>
            <a:ext cx="1155699"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en-GB" dirty="0">
                <a:solidFill>
                  <a:srgbClr val="009A00"/>
                </a:solidFill>
              </a:rPr>
              <a:t>Memories</a:t>
            </a:r>
            <a:br>
              <a:rPr lang="en-GB" dirty="0">
                <a:solidFill>
                  <a:srgbClr val="009A00"/>
                </a:solidFill>
              </a:rPr>
            </a:br>
            <a:r>
              <a:rPr lang="en-GB" dirty="0">
                <a:solidFill>
                  <a:srgbClr val="009A00"/>
                </a:solidFill>
              </a:rPr>
              <a:t>Motives</a:t>
            </a:r>
          </a:p>
        </p:txBody>
      </p:sp>
      <p:sp>
        <p:nvSpPr>
          <p:cNvPr id="1064028" name="Text Box 92"/>
          <p:cNvSpPr txBox="1">
            <a:spLocks noChangeArrowheads="1"/>
          </p:cNvSpPr>
          <p:nvPr/>
        </p:nvSpPr>
        <p:spPr bwMode="auto">
          <a:xfrm>
            <a:off x="4787900" y="3573463"/>
            <a:ext cx="1152525" cy="549275"/>
          </a:xfrm>
          <a:prstGeom prst="rect">
            <a:avLst/>
          </a:prstGeom>
          <a:solidFill>
            <a:srgbClr val="FFFF00"/>
          </a:solidFill>
          <a:ln>
            <a:noFill/>
          </a:ln>
          <a:effectLst/>
          <a:extLs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GB"/>
              <a:t>Truth</a:t>
            </a:r>
            <a:br>
              <a:rPr lang="en-GB"/>
            </a:br>
            <a:r>
              <a:rPr lang="en-GB"/>
              <a:t>Spirit led</a:t>
            </a:r>
          </a:p>
        </p:txBody>
      </p:sp>
      <p:sp>
        <p:nvSpPr>
          <p:cNvPr id="1064029" name="Line 93"/>
          <p:cNvSpPr>
            <a:spLocks noChangeShapeType="1"/>
          </p:cNvSpPr>
          <p:nvPr/>
        </p:nvSpPr>
        <p:spPr bwMode="auto">
          <a:xfrm flipH="1" flipV="1">
            <a:off x="3779838" y="3500438"/>
            <a:ext cx="936625" cy="288925"/>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9753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4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064025">
                                            <p:txEl>
                                              <p:pRg st="0" end="0"/>
                                            </p:txEl>
                                          </p:spTgt>
                                        </p:tgtEl>
                                      </p:cBhvr>
                                    </p:animEffect>
                                    <p:animScale>
                                      <p:cBhvr>
                                        <p:cTn id="11" dur="250" autoRev="1" fill="hold"/>
                                        <p:tgtEl>
                                          <p:spTgt spid="1064025">
                                            <p:txEl>
                                              <p:pRg st="0" end="0"/>
                                            </p:txEl>
                                          </p:spTgt>
                                        </p:tgtEl>
                                      </p:cBhvr>
                                      <p:by x="105000" y="105000"/>
                                    </p:animScale>
                                  </p:childTnLst>
                                </p:cTn>
                              </p:par>
                              <p:par>
                                <p:cTn id="12" presetID="20" presetClass="emph" presetSubtype="0" fill="hold" nodeType="withEffect">
                                  <p:stCondLst>
                                    <p:cond delay="0"/>
                                  </p:stCondLst>
                                  <p:iterate type="lt">
                                    <p:tmPct val="10000"/>
                                  </p:iterate>
                                  <p:childTnLst>
                                    <p:set>
                                      <p:cBhvr override="childStyle">
                                        <p:cTn id="13" dur="250" autoRev="1" fill="hold"/>
                                        <p:tgtEl>
                                          <p:spTgt spid="1064001">
                                            <p:txEl>
                                              <p:pRg st="0" end="0"/>
                                            </p:txEl>
                                          </p:spTgt>
                                        </p:tgtEl>
                                        <p:attrNameLst>
                                          <p:attrName>style.color</p:attrName>
                                        </p:attrNameLst>
                                      </p:cBhvr>
                                      <p:to>
                                        <p:clrVal>
                                          <a:schemeClr val="accent2"/>
                                        </p:clrVal>
                                      </p:to>
                                    </p:set>
                                    <p:set>
                                      <p:cBhvr>
                                        <p:cTn id="14" dur="250" autoRev="1" fill="hold"/>
                                        <p:tgtEl>
                                          <p:spTgt spid="1064001">
                                            <p:txEl>
                                              <p:pRg st="0" end="0"/>
                                            </p:txEl>
                                          </p:spTgt>
                                        </p:tgtEl>
                                        <p:attrNameLst>
                                          <p:attrName>fillcolor</p:attrName>
                                        </p:attrNameLst>
                                      </p:cBhvr>
                                      <p:to>
                                        <p:clrVal>
                                          <a:schemeClr val="accent2"/>
                                        </p:clrVal>
                                      </p:to>
                                    </p:set>
                                    <p:set>
                                      <p:cBhvr>
                                        <p:cTn id="15" dur="250" autoRev="1" fill="hold"/>
                                        <p:tgtEl>
                                          <p:spTgt spid="1064001">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64012"/>
                                        </p:tgtEl>
                                        <p:attrNameLst>
                                          <p:attrName>style.visibility</p:attrName>
                                        </p:attrNameLst>
                                      </p:cBhvr>
                                      <p:to>
                                        <p:strVal val="visible"/>
                                      </p:to>
                                    </p:set>
                                  </p:childTnLst>
                                </p:cTn>
                              </p:par>
                              <p:par>
                                <p:cTn id="20" presetID="26" presetClass="emph" presetSubtype="0" fill="hold" nodeType="withEffect">
                                  <p:stCondLst>
                                    <p:cond delay="0"/>
                                  </p:stCondLst>
                                  <p:childTnLst>
                                    <p:animEffect transition="out" filter="fade">
                                      <p:cBhvr>
                                        <p:cTn id="21" dur="500" tmFilter="0, 0; .2, .5; .8, .5; 1, 0"/>
                                        <p:tgtEl>
                                          <p:spTgt spid="1064003">
                                            <p:txEl>
                                              <p:pRg st="0" end="0"/>
                                            </p:txEl>
                                          </p:spTgt>
                                        </p:tgtEl>
                                      </p:cBhvr>
                                    </p:animEffect>
                                    <p:animScale>
                                      <p:cBhvr>
                                        <p:cTn id="22" dur="250" autoRev="1" fill="hold"/>
                                        <p:tgtEl>
                                          <p:spTgt spid="1064003">
                                            <p:txEl>
                                              <p:pRg st="0" end="0"/>
                                            </p:txEl>
                                          </p:spTgt>
                                        </p:tgtEl>
                                      </p:cBhvr>
                                      <p:by x="105000" y="105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1064004"/>
                                        </p:tgtEl>
                                      </p:cBhvr>
                                    </p:animEffect>
                                    <p:animScale>
                                      <p:cBhvr>
                                        <p:cTn id="27" dur="250" autoRev="1" fill="hold"/>
                                        <p:tgtEl>
                                          <p:spTgt spid="1064004"/>
                                        </p:tgtEl>
                                      </p:cBhvr>
                                      <p:by x="105000" y="105000"/>
                                    </p:animScale>
                                  </p:childTnLst>
                                </p:cTn>
                              </p:par>
                              <p:par>
                                <p:cTn id="28" presetID="26" presetClass="emph" presetSubtype="0" fill="hold" grpId="1" nodeType="withEffect">
                                  <p:stCondLst>
                                    <p:cond delay="0"/>
                                  </p:stCondLst>
                                  <p:childTnLst>
                                    <p:animEffect transition="out" filter="fade">
                                      <p:cBhvr>
                                        <p:cTn id="29" dur="500" tmFilter="0, 0; .2, .5; .8, .5; 1, 0"/>
                                        <p:tgtEl>
                                          <p:spTgt spid="1064020"/>
                                        </p:tgtEl>
                                      </p:cBhvr>
                                    </p:animEffect>
                                    <p:animScale>
                                      <p:cBhvr>
                                        <p:cTn id="30" dur="250" autoRev="1" fill="hold"/>
                                        <p:tgtEl>
                                          <p:spTgt spid="1064020"/>
                                        </p:tgtEl>
                                      </p:cBhvr>
                                      <p:by x="105000" y="105000"/>
                                    </p:animScale>
                                  </p:childTnLst>
                                </p:cTn>
                              </p:par>
                            </p:childTnLst>
                          </p:cTn>
                        </p:par>
                        <p:par>
                          <p:cTn id="31" fill="hold" nodeType="afterGroup">
                            <p:stCondLst>
                              <p:cond delay="500"/>
                            </p:stCondLst>
                            <p:childTnLst>
                              <p:par>
                                <p:cTn id="32" presetID="26" presetClass="emph" presetSubtype="0" fill="hold" grpId="1" nodeType="afterEffect">
                                  <p:stCondLst>
                                    <p:cond delay="0"/>
                                  </p:stCondLst>
                                  <p:childTnLst>
                                    <p:animEffect transition="out" filter="fade">
                                      <p:cBhvr>
                                        <p:cTn id="33" dur="500" tmFilter="0, 0; .2, .5; .8, .5; 1, 0"/>
                                        <p:tgtEl>
                                          <p:spTgt spid="1064002"/>
                                        </p:tgtEl>
                                      </p:cBhvr>
                                    </p:animEffect>
                                    <p:animScale>
                                      <p:cBhvr>
                                        <p:cTn id="34" dur="250" autoRev="1" fill="hold"/>
                                        <p:tgtEl>
                                          <p:spTgt spid="1064002"/>
                                        </p:tgtEl>
                                      </p:cBhvr>
                                      <p:by x="105000" y="105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640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640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6401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640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640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6402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mph" presetSubtype="0" fill="hold" grpId="0" nodeType="clickEffect">
                                  <p:stCondLst>
                                    <p:cond delay="0"/>
                                  </p:stCondLst>
                                  <p:iterate type="lt">
                                    <p:tmPct val="10000"/>
                                  </p:iterate>
                                  <p:childTnLst>
                                    <p:set>
                                      <p:cBhvr override="childStyle">
                                        <p:cTn id="60" dur="500" autoRev="1" fill="hold"/>
                                        <p:tgtEl>
                                          <p:spTgt spid="1064008">
                                            <p:txEl>
                                              <p:pRg st="0" end="0"/>
                                            </p:txEl>
                                          </p:spTgt>
                                        </p:tgtEl>
                                        <p:attrNameLst>
                                          <p:attrName>style.color</p:attrName>
                                        </p:attrNameLst>
                                      </p:cBhvr>
                                      <p:to>
                                        <p:clrVal>
                                          <a:schemeClr val="accent2"/>
                                        </p:clrVal>
                                      </p:to>
                                    </p:set>
                                    <p:set>
                                      <p:cBhvr>
                                        <p:cTn id="61" dur="500" autoRev="1" fill="hold"/>
                                        <p:tgtEl>
                                          <p:spTgt spid="1064008">
                                            <p:txEl>
                                              <p:pRg st="0" end="0"/>
                                            </p:txEl>
                                          </p:spTgt>
                                        </p:tgtEl>
                                        <p:attrNameLst>
                                          <p:attrName>fillcolor</p:attrName>
                                        </p:attrNameLst>
                                      </p:cBhvr>
                                      <p:to>
                                        <p:clrVal>
                                          <a:schemeClr val="accent2"/>
                                        </p:clrVal>
                                      </p:to>
                                    </p:set>
                                    <p:set>
                                      <p:cBhvr>
                                        <p:cTn id="62" dur="500" autoRev="1" fill="hold"/>
                                        <p:tgtEl>
                                          <p:spTgt spid="1064008">
                                            <p:txEl>
                                              <p:pRg st="0" end="0"/>
                                            </p:txEl>
                                          </p:spTgt>
                                        </p:tgtEl>
                                        <p:attrNameLst>
                                          <p:attrName>fill.type</p:attrName>
                                        </p:attrNameLst>
                                      </p:cBhvr>
                                      <p:to>
                                        <p:strVal val="solid"/>
                                      </p:to>
                                    </p:set>
                                  </p:childTnLst>
                                </p:cTn>
                              </p:par>
                              <p:par>
                                <p:cTn id="63" presetID="20" presetClass="emph" presetSubtype="0" fill="hold" grpId="0" nodeType="withEffect">
                                  <p:stCondLst>
                                    <p:cond delay="0"/>
                                  </p:stCondLst>
                                  <p:iterate type="lt">
                                    <p:tmPct val="10000"/>
                                  </p:iterate>
                                  <p:childTnLst>
                                    <p:set>
                                      <p:cBhvr override="childStyle">
                                        <p:cTn id="64" dur="500" autoRev="1" fill="hold"/>
                                        <p:tgtEl>
                                          <p:spTgt spid="1064008">
                                            <p:txEl>
                                              <p:pRg st="2" end="2"/>
                                            </p:txEl>
                                          </p:spTgt>
                                        </p:tgtEl>
                                        <p:attrNameLst>
                                          <p:attrName>style.color</p:attrName>
                                        </p:attrNameLst>
                                      </p:cBhvr>
                                      <p:to>
                                        <p:clrVal>
                                          <a:schemeClr val="accent2"/>
                                        </p:clrVal>
                                      </p:to>
                                    </p:set>
                                    <p:set>
                                      <p:cBhvr>
                                        <p:cTn id="65" dur="500" autoRev="1" fill="hold"/>
                                        <p:tgtEl>
                                          <p:spTgt spid="1064008">
                                            <p:txEl>
                                              <p:pRg st="2" end="2"/>
                                            </p:txEl>
                                          </p:spTgt>
                                        </p:tgtEl>
                                        <p:attrNameLst>
                                          <p:attrName>fillcolor</p:attrName>
                                        </p:attrNameLst>
                                      </p:cBhvr>
                                      <p:to>
                                        <p:clrVal>
                                          <a:schemeClr val="accent2"/>
                                        </p:clrVal>
                                      </p:to>
                                    </p:set>
                                    <p:set>
                                      <p:cBhvr>
                                        <p:cTn id="66" dur="500" autoRev="1" fill="hold"/>
                                        <p:tgtEl>
                                          <p:spTgt spid="1064008">
                                            <p:txEl>
                                              <p:pRg st="2" end="2"/>
                                            </p:txEl>
                                          </p:spTgt>
                                        </p:tgtEl>
                                        <p:attrNameLst>
                                          <p:attrName>fill.type</p:attrName>
                                        </p:attrNameLst>
                                      </p:cBhvr>
                                      <p:to>
                                        <p:strVal val="solid"/>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iterate type="lt">
                                    <p:tmAbs val="0"/>
                                  </p:iterate>
                                  <p:childTnLst>
                                    <p:set>
                                      <p:cBhvr>
                                        <p:cTn id="70" dur="1" fill="hold">
                                          <p:stCondLst>
                                            <p:cond delay="0"/>
                                          </p:stCondLst>
                                        </p:cTn>
                                        <p:tgtEl>
                                          <p:spTgt spid="1064008">
                                            <p:txEl>
                                              <p:pRg st="0" end="0"/>
                                            </p:txEl>
                                          </p:spTgt>
                                        </p:tgtEl>
                                        <p:attrNameLst>
                                          <p:attrName>style.visibility</p:attrName>
                                        </p:attrNameLst>
                                      </p:cBhvr>
                                      <p:to>
                                        <p:strVal val="hidden"/>
                                      </p:to>
                                    </p:set>
                                  </p:childTnLst>
                                </p:cTn>
                              </p:par>
                              <p:par>
                                <p:cTn id="71" presetID="1" presetClass="exit" presetSubtype="0" fill="hold" nodeType="withEffect">
                                  <p:stCondLst>
                                    <p:cond delay="0"/>
                                  </p:stCondLst>
                                  <p:iterate type="lt">
                                    <p:tmAbs val="0"/>
                                  </p:iterate>
                                  <p:childTnLst>
                                    <p:set>
                                      <p:cBhvr>
                                        <p:cTn id="72" dur="1" fill="hold">
                                          <p:stCondLst>
                                            <p:cond delay="0"/>
                                          </p:stCondLst>
                                        </p:cTn>
                                        <p:tgtEl>
                                          <p:spTgt spid="1064008">
                                            <p:txEl>
                                              <p:pRg st="2" end="2"/>
                                            </p:txEl>
                                          </p:spTgt>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6401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8" fill="hold" nodeType="clickEffect">
                                  <p:stCondLst>
                                    <p:cond delay="0"/>
                                  </p:stCondLst>
                                  <p:childTnLst>
                                    <p:anim calcmode="lin" valueType="num">
                                      <p:cBhvr additive="base">
                                        <p:cTn id="80" dur="500"/>
                                        <p:tgtEl>
                                          <p:spTgt spid="1064000"/>
                                        </p:tgtEl>
                                        <p:attrNameLst>
                                          <p:attrName>ppt_x</p:attrName>
                                        </p:attrNameLst>
                                      </p:cBhvr>
                                      <p:tavLst>
                                        <p:tav tm="0">
                                          <p:val>
                                            <p:strVal val="ppt_x"/>
                                          </p:val>
                                        </p:tav>
                                        <p:tav tm="100000">
                                          <p:val>
                                            <p:strVal val="0-ppt_w/2"/>
                                          </p:val>
                                        </p:tav>
                                      </p:tavLst>
                                    </p:anim>
                                    <p:anim calcmode="lin" valueType="num">
                                      <p:cBhvr additive="base">
                                        <p:cTn id="81" dur="500"/>
                                        <p:tgtEl>
                                          <p:spTgt spid="1064000"/>
                                        </p:tgtEl>
                                        <p:attrNameLst>
                                          <p:attrName>ppt_y</p:attrName>
                                        </p:attrNameLst>
                                      </p:cBhvr>
                                      <p:tavLst>
                                        <p:tav tm="0">
                                          <p:val>
                                            <p:strVal val="ppt_y"/>
                                          </p:val>
                                        </p:tav>
                                        <p:tav tm="100000">
                                          <p:val>
                                            <p:strVal val="ppt_y"/>
                                          </p:val>
                                        </p:tav>
                                      </p:tavLst>
                                    </p:anim>
                                    <p:set>
                                      <p:cBhvr>
                                        <p:cTn id="82" dur="1" fill="hold">
                                          <p:stCondLst>
                                            <p:cond delay="499"/>
                                          </p:stCondLst>
                                        </p:cTn>
                                        <p:tgtEl>
                                          <p:spTgt spid="1064000"/>
                                        </p:tgtEl>
                                        <p:attrNameLst>
                                          <p:attrName>style.visibility</p:attrName>
                                        </p:attrNameLst>
                                      </p:cBhvr>
                                      <p:to>
                                        <p:strVal val="hidden"/>
                                      </p:to>
                                    </p:set>
                                  </p:childTnLst>
                                </p:cTn>
                              </p:par>
                              <p:par>
                                <p:cTn id="83" presetID="2" presetClass="exit" presetSubtype="8" fill="hold" grpId="0" nodeType="withEffect">
                                  <p:stCondLst>
                                    <p:cond delay="0"/>
                                  </p:stCondLst>
                                  <p:childTnLst>
                                    <p:anim calcmode="lin" valueType="num">
                                      <p:cBhvr additive="base">
                                        <p:cTn id="84" dur="500"/>
                                        <p:tgtEl>
                                          <p:spTgt spid="1063999"/>
                                        </p:tgtEl>
                                        <p:attrNameLst>
                                          <p:attrName>ppt_x</p:attrName>
                                        </p:attrNameLst>
                                      </p:cBhvr>
                                      <p:tavLst>
                                        <p:tav tm="0">
                                          <p:val>
                                            <p:strVal val="ppt_x"/>
                                          </p:val>
                                        </p:tav>
                                        <p:tav tm="100000">
                                          <p:val>
                                            <p:strVal val="0-ppt_w/2"/>
                                          </p:val>
                                        </p:tav>
                                      </p:tavLst>
                                    </p:anim>
                                    <p:anim calcmode="lin" valueType="num">
                                      <p:cBhvr additive="base">
                                        <p:cTn id="85" dur="500"/>
                                        <p:tgtEl>
                                          <p:spTgt spid="1063999"/>
                                        </p:tgtEl>
                                        <p:attrNameLst>
                                          <p:attrName>ppt_y</p:attrName>
                                        </p:attrNameLst>
                                      </p:cBhvr>
                                      <p:tavLst>
                                        <p:tav tm="0">
                                          <p:val>
                                            <p:strVal val="ppt_y"/>
                                          </p:val>
                                        </p:tav>
                                        <p:tav tm="100000">
                                          <p:val>
                                            <p:strVal val="ppt_y"/>
                                          </p:val>
                                        </p:tav>
                                      </p:tavLst>
                                    </p:anim>
                                    <p:set>
                                      <p:cBhvr>
                                        <p:cTn id="86" dur="1" fill="hold">
                                          <p:stCondLst>
                                            <p:cond delay="499"/>
                                          </p:stCondLst>
                                        </p:cTn>
                                        <p:tgtEl>
                                          <p:spTgt spid="1063999"/>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64018"/>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106401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6402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6402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grpId="0" nodeType="clickEffect">
                                  <p:stCondLst>
                                    <p:cond delay="0"/>
                                  </p:stCondLst>
                                  <p:iterate type="lt">
                                    <p:tmAbs val="0"/>
                                  </p:iterate>
                                  <p:childTnLst>
                                    <p:set>
                                      <p:cBhvr>
                                        <p:cTn id="102" dur="1" fill="hold">
                                          <p:stCondLst>
                                            <p:cond delay="0"/>
                                          </p:stCondLst>
                                        </p:cTn>
                                        <p:tgtEl>
                                          <p:spTgt spid="1064001">
                                            <p:txEl>
                                              <p:pRg st="0" end="0"/>
                                            </p:txEl>
                                          </p:spTgt>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1064001">
                                            <p:bg/>
                                          </p:spTgt>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1064009"/>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1064002"/>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064004"/>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1064010"/>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1064020"/>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10640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010" grpId="0" animBg="1"/>
      <p:bldP spid="1064022" grpId="0" animBg="1"/>
      <p:bldP spid="1064002" grpId="0" animBg="1"/>
      <p:bldP spid="1064002" grpId="1" animBg="1"/>
      <p:bldP spid="1064004" grpId="0" animBg="1"/>
      <p:bldP spid="1064004" grpId="1" animBg="1"/>
      <p:bldP spid="1063999" grpId="0" animBg="1"/>
      <p:bldP spid="1064001" grpId="0" build="allAtOnce" animBg="1"/>
      <p:bldP spid="1064008" grpId="0" build="allAtOnce"/>
      <p:bldP spid="1064009" grpId="0" animBg="1"/>
      <p:bldP spid="1064011" grpId="0" animBg="1"/>
      <p:bldP spid="1064012" grpId="0" animBg="1"/>
      <p:bldP spid="1064013" grpId="0" animBg="1"/>
      <p:bldP spid="1064014" grpId="0" animBg="1"/>
      <p:bldP spid="1064015" grpId="0" animBg="1"/>
      <p:bldP spid="1064016" grpId="0" animBg="1"/>
      <p:bldP spid="1064017" grpId="0" animBg="1"/>
      <p:bldP spid="1064018" grpId="0" animBg="1"/>
      <p:bldP spid="1064020" grpId="0" animBg="1"/>
      <p:bldP spid="1064020" grpId="1" animBg="1"/>
      <p:bldP spid="1064023" grpId="0" animBg="1"/>
      <p:bldP spid="1064024" grpId="0" animBg="1"/>
      <p:bldP spid="1064028" grpId="0" animBg="1"/>
      <p:bldP spid="10640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lstStyle/>
          <a:p>
            <a:r>
              <a:rPr lang="en-GB" dirty="0" smtClean="0"/>
              <a:t>Cultivating Our Heart</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a:t>Gal 2:20 I have </a:t>
            </a:r>
            <a:r>
              <a:rPr lang="en-GB" sz="4400" dirty="0">
                <a:solidFill>
                  <a:srgbClr val="FFFF00"/>
                </a:solidFill>
              </a:rPr>
              <a:t>been crucified</a:t>
            </a:r>
            <a:r>
              <a:rPr lang="en-GB" sz="4400" dirty="0"/>
              <a:t> with Christ; and it is no longer I who live, but </a:t>
            </a:r>
            <a:r>
              <a:rPr lang="en-GB" sz="4400" dirty="0">
                <a:solidFill>
                  <a:srgbClr val="FFFF00"/>
                </a:solidFill>
              </a:rPr>
              <a:t>Christ lives in me</a:t>
            </a:r>
            <a:r>
              <a:rPr lang="en-GB" sz="4400" dirty="0"/>
              <a:t>; and the </a:t>
            </a:r>
            <a:r>
              <a:rPr lang="en-GB" sz="4400" i="1" dirty="0"/>
              <a:t>life</a:t>
            </a:r>
            <a:r>
              <a:rPr lang="en-GB" sz="4400" dirty="0"/>
              <a:t> which I now live in the flesh I live by </a:t>
            </a:r>
            <a:r>
              <a:rPr lang="en-GB" sz="4400" dirty="0">
                <a:solidFill>
                  <a:srgbClr val="FFFF00"/>
                </a:solidFill>
              </a:rPr>
              <a:t>faith of the Son of God,</a:t>
            </a:r>
            <a:r>
              <a:rPr lang="en-GB" sz="4400" dirty="0"/>
              <a:t> who loved me and gave Himself up for me. </a:t>
            </a:r>
            <a:endParaRPr lang="en-GB" sz="4400" dirty="0" smtClean="0"/>
          </a:p>
          <a:p>
            <a:r>
              <a:rPr lang="en-GB" sz="4400" dirty="0" smtClean="0"/>
              <a:t>I become a channel or gateway of God to the world</a:t>
            </a:r>
            <a:endParaRPr lang="en-GB" sz="4400" dirty="0"/>
          </a:p>
        </p:txBody>
      </p:sp>
    </p:spTree>
    <p:extLst>
      <p:ext uri="{BB962C8B-B14F-4D97-AF65-F5344CB8AC3E}">
        <p14:creationId xmlns:p14="http://schemas.microsoft.com/office/powerpoint/2010/main" val="155635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lstStyle/>
          <a:p>
            <a:r>
              <a:rPr lang="en-GB" dirty="0" smtClean="0"/>
              <a:t>Cultivating Our Heart</a:t>
            </a:r>
            <a:endParaRPr lang="en-GB" dirty="0"/>
          </a:p>
        </p:txBody>
      </p:sp>
      <p:sp>
        <p:nvSpPr>
          <p:cNvPr id="3" name="Content Placeholder 2"/>
          <p:cNvSpPr>
            <a:spLocks noGrp="1"/>
          </p:cNvSpPr>
          <p:nvPr>
            <p:ph idx="1"/>
          </p:nvPr>
        </p:nvSpPr>
        <p:spPr>
          <a:xfrm>
            <a:off x="0" y="980728"/>
            <a:ext cx="9144000" cy="5877272"/>
          </a:xfrm>
        </p:spPr>
        <p:txBody>
          <a:bodyPr lIns="0" tIns="0" rIns="0" bIns="0">
            <a:normAutofit fontScale="92500" lnSpcReduction="20000"/>
          </a:bodyPr>
          <a:lstStyle/>
          <a:p>
            <a:r>
              <a:rPr lang="en-GB" sz="4400" dirty="0" smtClean="0">
                <a:effectLst>
                  <a:outerShdw blurRad="38100" dist="63500" dir="2700000" algn="tl">
                    <a:srgbClr val="000000"/>
                  </a:outerShdw>
                </a:effectLst>
              </a:rPr>
              <a:t>Gen 2:</a:t>
            </a:r>
            <a:r>
              <a:rPr lang="en-GB" sz="4400" baseline="30000" dirty="0"/>
              <a:t>8</a:t>
            </a:r>
            <a:r>
              <a:rPr lang="en-GB" sz="4400" dirty="0"/>
              <a:t> The LORD God planted a </a:t>
            </a:r>
            <a:r>
              <a:rPr lang="en-GB" sz="4400" dirty="0">
                <a:solidFill>
                  <a:srgbClr val="FFFF00"/>
                </a:solidFill>
              </a:rPr>
              <a:t>garden</a:t>
            </a:r>
            <a:r>
              <a:rPr lang="en-GB" sz="4400" dirty="0"/>
              <a:t> toward the east, in </a:t>
            </a:r>
            <a:r>
              <a:rPr lang="en-GB" sz="4400" dirty="0">
                <a:solidFill>
                  <a:srgbClr val="FFFF00"/>
                </a:solidFill>
              </a:rPr>
              <a:t>Eden</a:t>
            </a:r>
            <a:r>
              <a:rPr lang="en-GB" sz="4400" dirty="0"/>
              <a:t>; and there He placed the man whom He had formed</a:t>
            </a:r>
            <a:r>
              <a:rPr lang="en-GB" sz="4400" dirty="0" smtClean="0"/>
              <a:t>. </a:t>
            </a:r>
            <a:r>
              <a:rPr lang="en-GB" sz="4400" baseline="30000" dirty="0"/>
              <a:t>9 </a:t>
            </a:r>
            <a:r>
              <a:rPr lang="en-GB" sz="4400" dirty="0"/>
              <a:t>Out of the ground the LORD God caused to grow every </a:t>
            </a:r>
            <a:r>
              <a:rPr lang="en-GB" sz="4400" dirty="0">
                <a:solidFill>
                  <a:srgbClr val="FFFF00"/>
                </a:solidFill>
              </a:rPr>
              <a:t>tree</a:t>
            </a:r>
            <a:r>
              <a:rPr lang="en-GB" sz="4400" dirty="0"/>
              <a:t> that is pleasing to the sight and good for food; the </a:t>
            </a:r>
            <a:r>
              <a:rPr lang="en-GB" sz="4400" dirty="0">
                <a:solidFill>
                  <a:srgbClr val="FFFF00"/>
                </a:solidFill>
              </a:rPr>
              <a:t>tree of life </a:t>
            </a:r>
            <a:r>
              <a:rPr lang="en-GB" sz="4400" dirty="0"/>
              <a:t>also in the midst of the garden,</a:t>
            </a:r>
          </a:p>
          <a:p>
            <a:r>
              <a:rPr lang="en-GB" sz="4400" dirty="0" smtClean="0">
                <a:effectLst>
                  <a:outerShdw blurRad="38100" dist="63500" dir="2700000" algn="tl">
                    <a:srgbClr val="000000"/>
                  </a:outerShdw>
                </a:effectLst>
              </a:rPr>
              <a:t>Gen 2:</a:t>
            </a:r>
            <a:r>
              <a:rPr lang="en-GB" sz="4400" baseline="30000" dirty="0"/>
              <a:t>10</a:t>
            </a:r>
            <a:r>
              <a:rPr lang="en-GB" sz="4400" dirty="0"/>
              <a:t> Now a </a:t>
            </a:r>
            <a:r>
              <a:rPr lang="en-GB" sz="4400" dirty="0">
                <a:solidFill>
                  <a:srgbClr val="FFFF00"/>
                </a:solidFill>
              </a:rPr>
              <a:t>river</a:t>
            </a:r>
            <a:r>
              <a:rPr lang="en-GB" sz="4400" dirty="0"/>
              <a:t> flowed out of Eden to water the </a:t>
            </a:r>
            <a:r>
              <a:rPr lang="en-GB" sz="4400" dirty="0">
                <a:solidFill>
                  <a:srgbClr val="FFFF00"/>
                </a:solidFill>
              </a:rPr>
              <a:t>garden</a:t>
            </a:r>
            <a:r>
              <a:rPr lang="en-GB" sz="4400" dirty="0"/>
              <a:t>; and from there it divided and became four rivers</a:t>
            </a:r>
            <a:r>
              <a:rPr lang="en-GB" sz="4400" dirty="0" smtClean="0"/>
              <a:t>.</a:t>
            </a:r>
            <a:endParaRPr lang="en-GB" sz="4400" dirty="0">
              <a:effectLst>
                <a:outerShdw blurRad="38100" dist="63500" dir="2700000" algn="tl">
                  <a:srgbClr val="000000"/>
                </a:outerShdw>
              </a:effectLst>
            </a:endParaRPr>
          </a:p>
        </p:txBody>
      </p:sp>
    </p:spTree>
    <p:extLst>
      <p:ext uri="{BB962C8B-B14F-4D97-AF65-F5344CB8AC3E}">
        <p14:creationId xmlns:p14="http://schemas.microsoft.com/office/powerpoint/2010/main" val="210777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lstStyle/>
          <a:p>
            <a:r>
              <a:rPr lang="en-GB" dirty="0" smtClean="0"/>
              <a:t>Cultivating Our Heart</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smtClean="0">
                <a:effectLst>
                  <a:outerShdw blurRad="38100" dist="63500" dir="2700000" algn="tl">
                    <a:srgbClr val="000000"/>
                  </a:outerShdw>
                </a:effectLst>
              </a:rPr>
              <a:t>Gen 2:</a:t>
            </a:r>
            <a:r>
              <a:rPr lang="en-GB" sz="4400" baseline="30000" dirty="0"/>
              <a:t>15</a:t>
            </a:r>
            <a:r>
              <a:rPr lang="en-GB" sz="4400" dirty="0"/>
              <a:t> Then the LORD God took the man and put him into the </a:t>
            </a:r>
            <a:r>
              <a:rPr lang="en-GB" sz="4400" dirty="0" smtClean="0">
                <a:solidFill>
                  <a:srgbClr val="FFFF00"/>
                </a:solidFill>
              </a:rPr>
              <a:t>garden</a:t>
            </a:r>
            <a:r>
              <a:rPr lang="en-GB" sz="4400" dirty="0" smtClean="0"/>
              <a:t> </a:t>
            </a:r>
            <a:r>
              <a:rPr lang="en-GB" sz="4400" dirty="0"/>
              <a:t>to </a:t>
            </a:r>
            <a:r>
              <a:rPr lang="en-GB" sz="4400" dirty="0">
                <a:solidFill>
                  <a:srgbClr val="FFFF00"/>
                </a:solidFill>
              </a:rPr>
              <a:t>cultivate</a:t>
            </a:r>
            <a:r>
              <a:rPr lang="en-GB" sz="4400" dirty="0"/>
              <a:t> it </a:t>
            </a:r>
            <a:r>
              <a:rPr lang="en-GB" sz="4400" dirty="0" smtClean="0"/>
              <a:t>and tend </a:t>
            </a:r>
            <a:r>
              <a:rPr lang="en-GB" sz="4400" dirty="0"/>
              <a:t>it</a:t>
            </a:r>
            <a:r>
              <a:rPr lang="en-GB" sz="4400" dirty="0" smtClean="0"/>
              <a:t>.</a:t>
            </a:r>
          </a:p>
          <a:p>
            <a:r>
              <a:rPr lang="en-GB" sz="4400" dirty="0" smtClean="0">
                <a:effectLst>
                  <a:outerShdw blurRad="38100" dist="63500" dir="2700000" algn="tl">
                    <a:srgbClr val="000000"/>
                  </a:outerShdw>
                </a:effectLst>
              </a:rPr>
              <a:t>Gen 3:</a:t>
            </a:r>
            <a:r>
              <a:rPr lang="en-GB" sz="4400" baseline="30000" dirty="0"/>
              <a:t>8</a:t>
            </a:r>
            <a:r>
              <a:rPr lang="en-GB" sz="4400" dirty="0"/>
              <a:t> They heard the sound of the LORD God </a:t>
            </a:r>
            <a:r>
              <a:rPr lang="en-GB" sz="4400" dirty="0">
                <a:solidFill>
                  <a:srgbClr val="FFFF00"/>
                </a:solidFill>
              </a:rPr>
              <a:t>walking in the garden </a:t>
            </a:r>
            <a:r>
              <a:rPr lang="en-GB" sz="4400" dirty="0"/>
              <a:t>in the cool of the day</a:t>
            </a:r>
            <a:endParaRPr lang="en-GB" sz="4400" dirty="0">
              <a:effectLst>
                <a:outerShdw blurRad="38100" dist="63500" dir="2700000" algn="tl">
                  <a:srgbClr val="000000"/>
                </a:outerShdw>
              </a:effectLst>
            </a:endParaRPr>
          </a:p>
        </p:txBody>
      </p:sp>
    </p:spTree>
    <p:extLst>
      <p:ext uri="{BB962C8B-B14F-4D97-AF65-F5344CB8AC3E}">
        <p14:creationId xmlns:p14="http://schemas.microsoft.com/office/powerpoint/2010/main" val="22614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6354" name="Rectangle 2"/>
          <p:cNvSpPr>
            <a:spLocks noGrp="1" noChangeArrowheads="1"/>
          </p:cNvSpPr>
          <p:nvPr>
            <p:ph type="title"/>
          </p:nvPr>
        </p:nvSpPr>
        <p:spPr>
          <a:xfrm>
            <a:off x="468313" y="0"/>
            <a:ext cx="8229600" cy="863600"/>
          </a:xfrm>
        </p:spPr>
        <p:txBody>
          <a:bodyPr lIns="0" tIns="0" rIns="0" bIns="0"/>
          <a:lstStyle/>
          <a:p>
            <a:pPr>
              <a:defRPr/>
            </a:pPr>
            <a:r>
              <a:rPr lang="en-GB" dirty="0"/>
              <a:t>Cultivating Our Heart</a:t>
            </a:r>
            <a:endParaRPr lang="en-GB" dirty="0" smtClean="0"/>
          </a:p>
        </p:txBody>
      </p:sp>
      <p:sp>
        <p:nvSpPr>
          <p:cNvPr id="996355" name="Rectangle 3"/>
          <p:cNvSpPr>
            <a:spLocks noGrp="1" noChangeArrowheads="1"/>
          </p:cNvSpPr>
          <p:nvPr>
            <p:ph type="body" sz="half" idx="1"/>
          </p:nvPr>
        </p:nvSpPr>
        <p:spPr>
          <a:xfrm>
            <a:off x="0" y="981075"/>
            <a:ext cx="9144000" cy="5589588"/>
          </a:xfrm>
        </p:spPr>
        <p:txBody>
          <a:bodyPr lIns="18000" tIns="0" rIns="18000" bIns="0">
            <a:noAutofit/>
          </a:bodyPr>
          <a:lstStyle/>
          <a:p>
            <a:pPr eaLnBrk="1" hangingPunct="1">
              <a:defRPr/>
            </a:pPr>
            <a:r>
              <a:rPr lang="en-GB" sz="4100" dirty="0">
                <a:effectLst>
                  <a:outerShdw blurRad="38100" dist="38100" dir="2700000" algn="tl">
                    <a:srgbClr val="000000"/>
                  </a:outerShdw>
                </a:effectLst>
              </a:rPr>
              <a:t>Rev 22:1 Then he showed me a </a:t>
            </a:r>
            <a:r>
              <a:rPr lang="en-GB" sz="4100" dirty="0">
                <a:solidFill>
                  <a:srgbClr val="FFFF00"/>
                </a:solidFill>
                <a:effectLst>
                  <a:outerShdw blurRad="38100" dist="38100" dir="2700000" algn="tl">
                    <a:srgbClr val="000000"/>
                  </a:outerShdw>
                </a:effectLst>
              </a:rPr>
              <a:t>river</a:t>
            </a:r>
            <a:r>
              <a:rPr lang="en-GB" sz="4100" dirty="0">
                <a:effectLst>
                  <a:outerShdw blurRad="38100" dist="38100" dir="2700000" algn="tl">
                    <a:srgbClr val="000000"/>
                  </a:outerShdw>
                </a:effectLst>
              </a:rPr>
              <a:t> of the </a:t>
            </a:r>
            <a:r>
              <a:rPr lang="en-GB" sz="4100" dirty="0">
                <a:solidFill>
                  <a:srgbClr val="FFFF00"/>
                </a:solidFill>
                <a:effectLst>
                  <a:outerShdw blurRad="38100" dist="38100" dir="2700000" algn="tl">
                    <a:srgbClr val="000000"/>
                  </a:outerShdw>
                </a:effectLst>
              </a:rPr>
              <a:t>water of life</a:t>
            </a:r>
            <a:r>
              <a:rPr lang="en-GB" sz="4100" dirty="0">
                <a:effectLst>
                  <a:outerShdw blurRad="38100" dist="38100" dir="2700000" algn="tl">
                    <a:srgbClr val="000000"/>
                  </a:outerShdw>
                </a:effectLst>
              </a:rPr>
              <a:t>, clear as crystal, coming from the throne of God and of the Lamb, 2 in the middle of its street. On either side of the river was the </a:t>
            </a:r>
            <a:r>
              <a:rPr lang="en-GB" sz="4100" dirty="0">
                <a:solidFill>
                  <a:srgbClr val="FFFF00"/>
                </a:solidFill>
                <a:effectLst>
                  <a:outerShdw blurRad="38100" dist="38100" dir="2700000" algn="tl">
                    <a:srgbClr val="000000"/>
                  </a:outerShdw>
                </a:effectLst>
              </a:rPr>
              <a:t>tree of life</a:t>
            </a:r>
            <a:r>
              <a:rPr lang="en-GB" sz="4100" dirty="0">
                <a:effectLst>
                  <a:outerShdw blurRad="38100" dist="38100" dir="2700000" algn="tl">
                    <a:srgbClr val="000000"/>
                  </a:outerShdw>
                </a:effectLst>
              </a:rPr>
              <a:t>, bearing twelve kinds of fruit, yielding its </a:t>
            </a:r>
            <a:r>
              <a:rPr lang="en-GB" sz="4100" dirty="0">
                <a:solidFill>
                  <a:srgbClr val="FFFF00"/>
                </a:solidFill>
                <a:effectLst>
                  <a:outerShdw blurRad="38100" dist="38100" dir="2700000" algn="tl">
                    <a:srgbClr val="000000"/>
                  </a:outerShdw>
                </a:effectLst>
              </a:rPr>
              <a:t>fruit</a:t>
            </a:r>
            <a:r>
              <a:rPr lang="en-GB" sz="4100" dirty="0">
                <a:effectLst>
                  <a:outerShdw blurRad="38100" dist="38100" dir="2700000" algn="tl">
                    <a:srgbClr val="000000"/>
                  </a:outerShdw>
                </a:effectLst>
              </a:rPr>
              <a:t> every month; and the leaves of the tree were for the healing of the nations. </a:t>
            </a:r>
          </a:p>
        </p:txBody>
      </p:sp>
    </p:spTree>
    <p:extLst>
      <p:ext uri="{BB962C8B-B14F-4D97-AF65-F5344CB8AC3E}">
        <p14:creationId xmlns:p14="http://schemas.microsoft.com/office/powerpoint/2010/main" val="39934826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63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5"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a:xfrm>
            <a:off x="468313" y="0"/>
            <a:ext cx="8229600" cy="760413"/>
          </a:xfrm>
        </p:spPr>
        <p:txBody>
          <a:bodyPr lIns="0" tIns="0" rIns="0" bIns="0"/>
          <a:lstStyle/>
          <a:p>
            <a:pPr>
              <a:defRPr/>
            </a:pPr>
            <a:r>
              <a:rPr lang="en-GB" dirty="0"/>
              <a:t>Cultivating Our Heart</a:t>
            </a:r>
            <a:endParaRPr lang="en-GB" dirty="0" smtClean="0"/>
          </a:p>
        </p:txBody>
      </p:sp>
      <p:sp>
        <p:nvSpPr>
          <p:cNvPr id="979971" name="Rectangle 3"/>
          <p:cNvSpPr>
            <a:spLocks noGrp="1" noChangeArrowheads="1"/>
          </p:cNvSpPr>
          <p:nvPr>
            <p:ph type="body" idx="1"/>
          </p:nvPr>
        </p:nvSpPr>
        <p:spPr>
          <a:xfrm>
            <a:off x="179388" y="981075"/>
            <a:ext cx="8964612" cy="5616575"/>
          </a:xfrm>
        </p:spPr>
        <p:txBody>
          <a:bodyPr lIns="18000" tIns="0" rIns="18000" bIns="0">
            <a:noAutofit/>
          </a:bodyPr>
          <a:lstStyle/>
          <a:p>
            <a:pPr eaLnBrk="1" hangingPunct="1">
              <a:spcBef>
                <a:spcPct val="40000"/>
              </a:spcBef>
              <a:defRPr/>
            </a:pPr>
            <a:r>
              <a:rPr lang="en-GB" sz="4000" dirty="0" err="1" smtClean="0"/>
              <a:t>Jer</a:t>
            </a:r>
            <a:r>
              <a:rPr lang="en-GB" sz="4000" dirty="0" smtClean="0"/>
              <a:t> 2:13 I am the </a:t>
            </a:r>
            <a:r>
              <a:rPr lang="en-GB" sz="4000" dirty="0" smtClean="0">
                <a:solidFill>
                  <a:srgbClr val="FFFF00"/>
                </a:solidFill>
              </a:rPr>
              <a:t>fountain of living waters</a:t>
            </a:r>
          </a:p>
          <a:p>
            <a:pPr eaLnBrk="1" hangingPunct="1">
              <a:spcBef>
                <a:spcPct val="40000"/>
              </a:spcBef>
              <a:defRPr/>
            </a:pPr>
            <a:r>
              <a:rPr lang="en-GB" sz="4000" dirty="0" smtClean="0"/>
              <a:t>Psa 23:2 He makes me lie down in </a:t>
            </a:r>
            <a:r>
              <a:rPr lang="en-GB" sz="4000" dirty="0" smtClean="0">
                <a:solidFill>
                  <a:srgbClr val="FFFF00"/>
                </a:solidFill>
              </a:rPr>
              <a:t>green pastures</a:t>
            </a:r>
            <a:r>
              <a:rPr lang="en-GB" sz="4000" dirty="0" smtClean="0"/>
              <a:t>; He leads me beside </a:t>
            </a:r>
            <a:r>
              <a:rPr lang="en-GB" sz="4000" dirty="0" smtClean="0">
                <a:solidFill>
                  <a:srgbClr val="FFFF00"/>
                </a:solidFill>
              </a:rPr>
              <a:t>quiet waters</a:t>
            </a:r>
            <a:r>
              <a:rPr lang="en-GB" sz="4000" dirty="0" smtClean="0"/>
              <a:t>. </a:t>
            </a:r>
          </a:p>
          <a:p>
            <a:pPr eaLnBrk="1" hangingPunct="1">
              <a:spcBef>
                <a:spcPct val="40000"/>
              </a:spcBef>
              <a:defRPr/>
            </a:pPr>
            <a:r>
              <a:rPr lang="en-GB" sz="4000" dirty="0" smtClean="0"/>
              <a:t>Isa 58:11 And you will be like </a:t>
            </a:r>
            <a:r>
              <a:rPr lang="en-GB" sz="4000" dirty="0" smtClean="0">
                <a:solidFill>
                  <a:srgbClr val="FFFF00"/>
                </a:solidFill>
              </a:rPr>
              <a:t>a watered garden</a:t>
            </a:r>
            <a:r>
              <a:rPr lang="en-GB" sz="4000" dirty="0" smtClean="0"/>
              <a:t>, And like a </a:t>
            </a:r>
            <a:r>
              <a:rPr lang="en-GB" sz="4000" dirty="0" smtClean="0">
                <a:solidFill>
                  <a:srgbClr val="FFFF00"/>
                </a:solidFill>
              </a:rPr>
              <a:t>spring of water whose waters do not fail.</a:t>
            </a:r>
          </a:p>
        </p:txBody>
      </p:sp>
    </p:spTree>
    <p:extLst>
      <p:ext uri="{BB962C8B-B14F-4D97-AF65-F5344CB8AC3E}">
        <p14:creationId xmlns:p14="http://schemas.microsoft.com/office/powerpoint/2010/main" val="190991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9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9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99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lstStyle/>
          <a:p>
            <a:r>
              <a:rPr lang="en-GB" dirty="0" smtClean="0"/>
              <a:t>Cultivating Our Heart</a:t>
            </a:r>
            <a:endParaRPr lang="en-GB" dirty="0"/>
          </a:p>
        </p:txBody>
      </p:sp>
      <p:sp>
        <p:nvSpPr>
          <p:cNvPr id="3" name="Content Placeholder 2"/>
          <p:cNvSpPr>
            <a:spLocks noGrp="1"/>
          </p:cNvSpPr>
          <p:nvPr>
            <p:ph idx="1"/>
          </p:nvPr>
        </p:nvSpPr>
        <p:spPr>
          <a:xfrm>
            <a:off x="0" y="980728"/>
            <a:ext cx="9144000" cy="5877272"/>
          </a:xfrm>
        </p:spPr>
        <p:txBody>
          <a:bodyPr lIns="0" tIns="0" rIns="0" bIns="0">
            <a:normAutofit lnSpcReduction="10000"/>
          </a:bodyPr>
          <a:lstStyle/>
          <a:p>
            <a:r>
              <a:rPr lang="en-GB" sz="4400" dirty="0" smtClean="0">
                <a:effectLst>
                  <a:outerShdw blurRad="38100" dist="63500" dir="2700000" algn="tl">
                    <a:srgbClr val="000000"/>
                  </a:outerShdw>
                </a:effectLst>
              </a:rPr>
              <a:t>John 4:</a:t>
            </a:r>
            <a:r>
              <a:rPr lang="en-GB" sz="4400" baseline="30000" dirty="0"/>
              <a:t>14</a:t>
            </a:r>
            <a:r>
              <a:rPr lang="en-GB" sz="4400" dirty="0"/>
              <a:t> but whoever drinks of the water that I will give him shall never thirst; but the water that I will give him will become in him </a:t>
            </a:r>
            <a:r>
              <a:rPr lang="en-GB" sz="4400" dirty="0">
                <a:solidFill>
                  <a:srgbClr val="FFFF00"/>
                </a:solidFill>
              </a:rPr>
              <a:t>a well of water springing up to eternal life.”</a:t>
            </a:r>
            <a:endParaRPr lang="en-GB" sz="4400" dirty="0" smtClean="0">
              <a:solidFill>
                <a:srgbClr val="FFFF00"/>
              </a:solidFill>
              <a:effectLst>
                <a:outerShdw blurRad="38100" dist="63500" dir="2700000" algn="tl">
                  <a:srgbClr val="000000"/>
                </a:outerShdw>
              </a:effectLst>
            </a:endParaRPr>
          </a:p>
          <a:p>
            <a:r>
              <a:rPr lang="en-GB" sz="4400" dirty="0" smtClean="0">
                <a:effectLst>
                  <a:outerShdw blurRad="38100" dist="63500" dir="2700000" algn="tl">
                    <a:srgbClr val="000000"/>
                  </a:outerShdw>
                </a:effectLst>
              </a:rPr>
              <a:t>John 7:</a:t>
            </a:r>
            <a:r>
              <a:rPr lang="en-GB" sz="4400" baseline="30000" dirty="0"/>
              <a:t>38</a:t>
            </a:r>
            <a:r>
              <a:rPr lang="en-GB" sz="4400" dirty="0"/>
              <a:t> He who believes in Me, as the Scripture said, ‘From his innermost being will </a:t>
            </a:r>
            <a:r>
              <a:rPr lang="en-GB" sz="4400" dirty="0">
                <a:solidFill>
                  <a:srgbClr val="FFFF00"/>
                </a:solidFill>
              </a:rPr>
              <a:t>flow rivers of living water</a:t>
            </a:r>
            <a:r>
              <a:rPr lang="en-GB" sz="4400" dirty="0" smtClean="0">
                <a:solidFill>
                  <a:srgbClr val="FFFF00"/>
                </a:solidFill>
              </a:rPr>
              <a:t>.’</a:t>
            </a:r>
            <a:endParaRPr lang="en-GB" sz="4400" dirty="0">
              <a:solidFill>
                <a:srgbClr val="FFFF00"/>
              </a:solidFill>
            </a:endParaRPr>
          </a:p>
        </p:txBody>
      </p:sp>
    </p:spTree>
    <p:extLst>
      <p:ext uri="{BB962C8B-B14F-4D97-AF65-F5344CB8AC3E}">
        <p14:creationId xmlns:p14="http://schemas.microsoft.com/office/powerpoint/2010/main" val="40296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8" name="Rectangle 2"/>
          <p:cNvSpPr>
            <a:spLocks noGrp="1" noChangeArrowheads="1"/>
          </p:cNvSpPr>
          <p:nvPr>
            <p:ph type="title"/>
          </p:nvPr>
        </p:nvSpPr>
        <p:spPr>
          <a:xfrm>
            <a:off x="468313" y="0"/>
            <a:ext cx="8229600" cy="863600"/>
          </a:xfrm>
        </p:spPr>
        <p:txBody>
          <a:bodyPr lIns="0" tIns="0" rIns="0" bIns="0"/>
          <a:lstStyle/>
          <a:p>
            <a:pPr>
              <a:defRPr/>
            </a:pPr>
            <a:r>
              <a:rPr lang="en-GB" dirty="0"/>
              <a:t>Cultivating Our Heart</a:t>
            </a:r>
            <a:endParaRPr lang="en-GB" dirty="0" smtClean="0"/>
          </a:p>
        </p:txBody>
      </p:sp>
      <p:sp>
        <p:nvSpPr>
          <p:cNvPr id="992259" name="Rectangle 3"/>
          <p:cNvSpPr>
            <a:spLocks noGrp="1" noChangeArrowheads="1"/>
          </p:cNvSpPr>
          <p:nvPr>
            <p:ph type="body" sz="half" idx="1"/>
          </p:nvPr>
        </p:nvSpPr>
        <p:spPr>
          <a:xfrm>
            <a:off x="0" y="981075"/>
            <a:ext cx="9144000" cy="5589588"/>
          </a:xfrm>
        </p:spPr>
        <p:txBody>
          <a:bodyPr lIns="18000" tIns="0" rIns="18000" bIns="0">
            <a:normAutofit/>
          </a:bodyPr>
          <a:lstStyle/>
          <a:p>
            <a:pPr eaLnBrk="1" hangingPunct="1">
              <a:defRPr/>
            </a:pPr>
            <a:r>
              <a:rPr lang="en-GB" sz="4400" dirty="0">
                <a:effectLst>
                  <a:outerShdw blurRad="38100" dist="38100" dir="2700000" algn="tl">
                    <a:srgbClr val="000000"/>
                  </a:outerShdw>
                </a:effectLst>
              </a:rPr>
              <a:t>Psa 1:</a:t>
            </a:r>
            <a:r>
              <a:rPr lang="en-GB" sz="4400" baseline="30000" dirty="0">
                <a:effectLst>
                  <a:outerShdw blurRad="38100" dist="38100" dir="2700000" algn="tl">
                    <a:srgbClr val="000000"/>
                  </a:outerShdw>
                </a:effectLst>
              </a:rPr>
              <a:t>2</a:t>
            </a:r>
            <a:r>
              <a:rPr lang="en-GB" sz="4400" dirty="0">
                <a:effectLst>
                  <a:outerShdw blurRad="38100" dist="38100" dir="2700000" algn="tl">
                    <a:srgbClr val="000000"/>
                  </a:outerShdw>
                </a:effectLst>
              </a:rPr>
              <a:t> But his delight is in the law of the LORD, And in His law he </a:t>
            </a:r>
            <a:r>
              <a:rPr lang="en-GB" sz="4400" dirty="0">
                <a:solidFill>
                  <a:srgbClr val="FFFF00"/>
                </a:solidFill>
                <a:effectLst>
                  <a:outerShdw blurRad="38100" dist="38100" dir="2700000" algn="tl">
                    <a:srgbClr val="000000"/>
                  </a:outerShdw>
                </a:effectLst>
              </a:rPr>
              <a:t>meditates</a:t>
            </a:r>
            <a:r>
              <a:rPr lang="en-GB" sz="4400" dirty="0">
                <a:effectLst>
                  <a:outerShdw blurRad="38100" dist="38100" dir="2700000" algn="tl">
                    <a:srgbClr val="000000"/>
                  </a:outerShdw>
                </a:effectLst>
              </a:rPr>
              <a:t> day and night. </a:t>
            </a:r>
            <a:r>
              <a:rPr lang="en-GB" sz="4400" baseline="30000" dirty="0">
                <a:effectLst>
                  <a:outerShdw blurRad="38100" dist="38100" dir="2700000" algn="tl">
                    <a:srgbClr val="000000"/>
                  </a:outerShdw>
                </a:effectLst>
              </a:rPr>
              <a:t>3</a:t>
            </a:r>
            <a:r>
              <a:rPr lang="en-GB" sz="4400" dirty="0">
                <a:effectLst>
                  <a:outerShdw blurRad="38100" dist="38100" dir="2700000" algn="tl">
                    <a:srgbClr val="000000"/>
                  </a:outerShdw>
                </a:effectLst>
              </a:rPr>
              <a:t> He will be like a </a:t>
            </a:r>
            <a:r>
              <a:rPr lang="en-GB" sz="4400" dirty="0">
                <a:solidFill>
                  <a:srgbClr val="FFFF00"/>
                </a:solidFill>
                <a:effectLst>
                  <a:outerShdw blurRad="38100" dist="38100" dir="2700000" algn="tl">
                    <a:srgbClr val="000000"/>
                  </a:outerShdw>
                </a:effectLst>
              </a:rPr>
              <a:t>tree</a:t>
            </a:r>
            <a:r>
              <a:rPr lang="en-GB" sz="4400" dirty="0">
                <a:effectLst>
                  <a:outerShdw blurRad="38100" dist="38100" dir="2700000" algn="tl">
                    <a:srgbClr val="000000"/>
                  </a:outerShdw>
                </a:effectLst>
              </a:rPr>
              <a:t> firmly planted by </a:t>
            </a:r>
            <a:r>
              <a:rPr lang="en-GB" sz="4400" dirty="0">
                <a:solidFill>
                  <a:srgbClr val="FFFF00"/>
                </a:solidFill>
                <a:effectLst>
                  <a:outerShdw blurRad="38100" dist="38100" dir="2700000" algn="tl">
                    <a:srgbClr val="000000"/>
                  </a:outerShdw>
                </a:effectLst>
              </a:rPr>
              <a:t>streams of water</a:t>
            </a:r>
            <a:r>
              <a:rPr lang="en-GB" sz="4400" dirty="0">
                <a:effectLst>
                  <a:outerShdw blurRad="38100" dist="38100" dir="2700000" algn="tl">
                    <a:srgbClr val="000000"/>
                  </a:outerShdw>
                </a:effectLst>
              </a:rPr>
              <a:t>, Which yields its </a:t>
            </a:r>
            <a:r>
              <a:rPr lang="en-GB" sz="4400" dirty="0">
                <a:solidFill>
                  <a:srgbClr val="FFFF00"/>
                </a:solidFill>
                <a:effectLst>
                  <a:outerShdw blurRad="38100" dist="38100" dir="2700000" algn="tl">
                    <a:srgbClr val="000000"/>
                  </a:outerShdw>
                </a:effectLst>
              </a:rPr>
              <a:t>fruit</a:t>
            </a:r>
            <a:r>
              <a:rPr lang="en-GB" sz="4400" dirty="0">
                <a:effectLst>
                  <a:outerShdw blurRad="38100" dist="38100" dir="2700000" algn="tl">
                    <a:srgbClr val="000000"/>
                  </a:outerShdw>
                </a:effectLst>
              </a:rPr>
              <a:t> in its season And its leaf does not wither; And in whatever he does, he prospers. </a:t>
            </a:r>
          </a:p>
        </p:txBody>
      </p:sp>
    </p:spTree>
    <p:extLst>
      <p:ext uri="{BB962C8B-B14F-4D97-AF65-F5344CB8AC3E}">
        <p14:creationId xmlns:p14="http://schemas.microsoft.com/office/powerpoint/2010/main" val="9572327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22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59"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498" name="Rectangle 2"/>
          <p:cNvSpPr>
            <a:spLocks noGrp="1" noRot="1" noChangeArrowheads="1"/>
          </p:cNvSpPr>
          <p:nvPr>
            <p:ph type="body" idx="1"/>
          </p:nvPr>
        </p:nvSpPr>
        <p:spPr>
          <a:xfrm>
            <a:off x="0" y="908720"/>
            <a:ext cx="9144000" cy="5949280"/>
          </a:xfrm>
          <a:noFill/>
          <a:ln/>
        </p:spPr>
        <p:txBody>
          <a:bodyPr lIns="18000" tIns="0" rIns="18000" bIns="0"/>
          <a:lstStyle/>
          <a:p>
            <a:pPr>
              <a:lnSpc>
                <a:spcPct val="90000"/>
              </a:lnSpc>
              <a:spcBef>
                <a:spcPct val="50000"/>
              </a:spcBef>
            </a:pPr>
            <a:r>
              <a:rPr lang="en-GB" sz="3400" dirty="0"/>
              <a:t>You have a destiny in both time &amp; eternity</a:t>
            </a:r>
          </a:p>
          <a:p>
            <a:pPr>
              <a:lnSpc>
                <a:spcPct val="90000"/>
              </a:lnSpc>
              <a:spcBef>
                <a:spcPct val="50000"/>
              </a:spcBef>
            </a:pPr>
            <a:r>
              <a:rPr lang="en-GB" sz="3400" dirty="0" err="1"/>
              <a:t>Jer</a:t>
            </a:r>
            <a:r>
              <a:rPr lang="en-GB" sz="3400" dirty="0"/>
              <a:t> 1:5 “</a:t>
            </a:r>
            <a:r>
              <a:rPr lang="en-GB" sz="3400" dirty="0">
                <a:solidFill>
                  <a:srgbClr val="FFFF00"/>
                </a:solidFill>
              </a:rPr>
              <a:t>Before</a:t>
            </a:r>
            <a:r>
              <a:rPr lang="en-GB" sz="3400" dirty="0"/>
              <a:t> I formed you in the womb I </a:t>
            </a:r>
            <a:r>
              <a:rPr lang="en-GB" sz="3400" dirty="0">
                <a:solidFill>
                  <a:srgbClr val="FFFF00"/>
                </a:solidFill>
              </a:rPr>
              <a:t>knew you</a:t>
            </a:r>
            <a:r>
              <a:rPr lang="en-GB" sz="3400" dirty="0"/>
              <a:t>, And before you were born I </a:t>
            </a:r>
            <a:r>
              <a:rPr lang="en-GB" sz="3400" dirty="0">
                <a:solidFill>
                  <a:srgbClr val="FFFF00"/>
                </a:solidFill>
              </a:rPr>
              <a:t>consecrated</a:t>
            </a:r>
            <a:r>
              <a:rPr lang="en-GB" sz="3400" dirty="0"/>
              <a:t> you; I have </a:t>
            </a:r>
            <a:r>
              <a:rPr lang="en-GB" sz="3400" dirty="0">
                <a:solidFill>
                  <a:srgbClr val="FFFF00"/>
                </a:solidFill>
              </a:rPr>
              <a:t>appointed you</a:t>
            </a:r>
            <a:r>
              <a:rPr lang="en-GB" sz="3400" dirty="0"/>
              <a:t> a prophet to the nations.” </a:t>
            </a:r>
            <a:endParaRPr lang="en-GB" sz="3400" dirty="0">
              <a:solidFill>
                <a:srgbClr val="FFFF00"/>
              </a:solidFill>
            </a:endParaRPr>
          </a:p>
          <a:p>
            <a:pPr>
              <a:lnSpc>
                <a:spcPct val="90000"/>
              </a:lnSpc>
            </a:pPr>
            <a:r>
              <a:rPr lang="en-GB" sz="3400" dirty="0"/>
              <a:t>Psa 139:16 Your eyes have seen my unformed </a:t>
            </a:r>
            <a:r>
              <a:rPr lang="en-GB" sz="3400" dirty="0">
                <a:solidFill>
                  <a:srgbClr val="FFFF00"/>
                </a:solidFill>
              </a:rPr>
              <a:t>substance</a:t>
            </a:r>
            <a:r>
              <a:rPr lang="en-GB" sz="3400" dirty="0"/>
              <a:t>; And </a:t>
            </a:r>
            <a:r>
              <a:rPr lang="en-GB" sz="3400" dirty="0">
                <a:solidFill>
                  <a:srgbClr val="FFFF00"/>
                </a:solidFill>
              </a:rPr>
              <a:t>in Your book (scroll) were all written The days that were ordained </a:t>
            </a:r>
            <a:r>
              <a:rPr lang="en-GB" sz="3400" i="1" dirty="0">
                <a:solidFill>
                  <a:srgbClr val="FFFF00"/>
                </a:solidFill>
              </a:rPr>
              <a:t>for me</a:t>
            </a:r>
            <a:r>
              <a:rPr lang="en-GB" sz="3400" dirty="0">
                <a:solidFill>
                  <a:srgbClr val="FFFF00"/>
                </a:solidFill>
              </a:rPr>
              <a:t>,</a:t>
            </a:r>
            <a:r>
              <a:rPr lang="en-GB" sz="3400" dirty="0"/>
              <a:t> When as yet there was not one of them. 17 How precious also are Your thoughts to me, O God! </a:t>
            </a:r>
            <a:r>
              <a:rPr lang="en-GB" sz="3400" dirty="0">
                <a:solidFill>
                  <a:srgbClr val="FFFF00"/>
                </a:solidFill>
              </a:rPr>
              <a:t>How vast is the sum of them! </a:t>
            </a:r>
          </a:p>
        </p:txBody>
      </p:sp>
      <p:sp>
        <p:nvSpPr>
          <p:cNvPr id="618499" name="Rectangle 3"/>
          <p:cNvSpPr>
            <a:spLocks noGrp="1" noChangeArrowheads="1"/>
          </p:cNvSpPr>
          <p:nvPr>
            <p:ph type="title"/>
          </p:nvPr>
        </p:nvSpPr>
        <p:spPr>
          <a:xfrm>
            <a:off x="468313" y="0"/>
            <a:ext cx="8229600" cy="760413"/>
          </a:xfrm>
          <a:noFill/>
          <a:ln/>
        </p:spPr>
        <p:txBody>
          <a:bodyPr/>
          <a:lstStyle/>
          <a:p>
            <a:r>
              <a:rPr lang="en-GB" dirty="0"/>
              <a:t>Cultivating Our Heart</a:t>
            </a:r>
          </a:p>
        </p:txBody>
      </p:sp>
    </p:spTree>
    <p:extLst>
      <p:ext uri="{BB962C8B-B14F-4D97-AF65-F5344CB8AC3E}">
        <p14:creationId xmlns:p14="http://schemas.microsoft.com/office/powerpoint/2010/main" val="31338864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84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84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84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498"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82" name="Rectangle 2"/>
          <p:cNvSpPr>
            <a:spLocks noGrp="1" noChangeArrowheads="1"/>
          </p:cNvSpPr>
          <p:nvPr>
            <p:ph type="body" idx="1"/>
          </p:nvPr>
        </p:nvSpPr>
        <p:spPr>
          <a:xfrm>
            <a:off x="0" y="908050"/>
            <a:ext cx="9144000" cy="5949950"/>
          </a:xfrm>
          <a:noFill/>
          <a:ln/>
          <a:effectLst/>
        </p:spPr>
        <p:txBody>
          <a:bodyPr lIns="18000" tIns="0" rIns="18000" bIns="0"/>
          <a:lstStyle/>
          <a:p>
            <a:pPr>
              <a:spcBef>
                <a:spcPts val="1200"/>
              </a:spcBef>
            </a:pPr>
            <a:r>
              <a:rPr lang="en-GB" sz="3600" dirty="0" smtClean="0"/>
              <a:t>You are a dwelling of God’s presence</a:t>
            </a:r>
          </a:p>
          <a:p>
            <a:pPr>
              <a:spcBef>
                <a:spcPts val="1200"/>
              </a:spcBef>
            </a:pPr>
            <a:r>
              <a:rPr lang="en-GB" sz="3600" dirty="0" smtClean="0"/>
              <a:t>You are connected to heaven through God</a:t>
            </a:r>
          </a:p>
          <a:p>
            <a:pPr>
              <a:spcBef>
                <a:spcPts val="1200"/>
              </a:spcBef>
            </a:pPr>
            <a:r>
              <a:rPr lang="en-GB" sz="3600" dirty="0" smtClean="0"/>
              <a:t>You have a flow of abundant life flowing like a river from heaven (spiritual realm)</a:t>
            </a:r>
          </a:p>
          <a:p>
            <a:pPr>
              <a:spcBef>
                <a:spcPts val="1200"/>
              </a:spcBef>
            </a:pPr>
            <a:r>
              <a:rPr lang="en-GB" sz="3600" dirty="0" smtClean="0"/>
              <a:t>River flows from heaven through God to our spirit, soul (heart), body to world around us</a:t>
            </a:r>
          </a:p>
          <a:p>
            <a:pPr>
              <a:spcBef>
                <a:spcPts val="1200"/>
              </a:spcBef>
            </a:pPr>
            <a:r>
              <a:rPr lang="en-GB" sz="3600" dirty="0" smtClean="0"/>
              <a:t>Your hearts are now the garden where you can walk with God in intimacy</a:t>
            </a:r>
          </a:p>
          <a:p>
            <a:pPr>
              <a:spcBef>
                <a:spcPts val="1200"/>
              </a:spcBef>
            </a:pPr>
            <a:r>
              <a:rPr lang="en-GB" sz="3600" dirty="0" smtClean="0"/>
              <a:t>Your hearts need tending &amp; cultivating</a:t>
            </a:r>
          </a:p>
        </p:txBody>
      </p:sp>
      <p:sp>
        <p:nvSpPr>
          <p:cNvPr id="942083" name="Rectangle 3"/>
          <p:cNvSpPr>
            <a:spLocks noGrp="1" noChangeArrowheads="1"/>
          </p:cNvSpPr>
          <p:nvPr>
            <p:ph type="title"/>
          </p:nvPr>
        </p:nvSpPr>
        <p:spPr>
          <a:xfrm>
            <a:off x="6971" y="0"/>
            <a:ext cx="9144000" cy="760413"/>
          </a:xfrm>
          <a:noFill/>
          <a:ln/>
        </p:spPr>
        <p:txBody>
          <a:bodyPr lIns="0" tIns="0" rIns="0" bIns="0" anchor="t" anchorCtr="0">
            <a:noAutofit/>
          </a:bodyPr>
          <a:lstStyle/>
          <a:p>
            <a:r>
              <a:rPr lang="en-GB" dirty="0">
                <a:solidFill>
                  <a:srgbClr val="DBF5F9"/>
                </a:solidFill>
              </a:rPr>
              <a:t>Cultivating Our Heart</a:t>
            </a:r>
            <a:endParaRPr lang="en-GB" sz="4400" dirty="0"/>
          </a:p>
        </p:txBody>
      </p:sp>
    </p:spTree>
    <p:extLst>
      <p:ext uri="{BB962C8B-B14F-4D97-AF65-F5344CB8AC3E}">
        <p14:creationId xmlns:p14="http://schemas.microsoft.com/office/powerpoint/2010/main" val="851206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0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0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0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0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0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20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rrowheads="1"/>
          </p:cNvSpPr>
          <p:nvPr>
            <p:ph type="title"/>
          </p:nvPr>
        </p:nvSpPr>
        <p:spPr>
          <a:noFill/>
        </p:spPr>
        <p:txBody>
          <a:bodyPr>
            <a:noAutofit/>
          </a:bodyPr>
          <a:lstStyle/>
          <a:p>
            <a:r>
              <a:rPr lang="en-GB" sz="5400" dirty="0"/>
              <a:t>Cultivating Our Heart </a:t>
            </a:r>
          </a:p>
        </p:txBody>
      </p:sp>
      <p:sp>
        <p:nvSpPr>
          <p:cNvPr id="433155" name="Rectangle 3"/>
          <p:cNvSpPr>
            <a:spLocks noGrp="1" noRot="1" noChangeArrowheads="1"/>
          </p:cNvSpPr>
          <p:nvPr>
            <p:ph type="body" sz="half" idx="1"/>
          </p:nvPr>
        </p:nvSpPr>
        <p:spPr>
          <a:xfrm>
            <a:off x="107504" y="908050"/>
            <a:ext cx="8785671" cy="5689600"/>
          </a:xfrm>
        </p:spPr>
        <p:txBody>
          <a:bodyPr>
            <a:normAutofit lnSpcReduction="10000"/>
          </a:bodyPr>
          <a:lstStyle/>
          <a:p>
            <a:pPr>
              <a:spcBef>
                <a:spcPts val="1200"/>
              </a:spcBef>
            </a:pPr>
            <a:r>
              <a:rPr lang="en-GB" sz="3600" dirty="0" smtClean="0">
                <a:effectLst>
                  <a:outerShdw blurRad="38100" dist="38100" dir="2700000" algn="tl">
                    <a:srgbClr val="000000"/>
                  </a:outerShdw>
                </a:effectLst>
              </a:rPr>
              <a:t>Focus </a:t>
            </a:r>
            <a:r>
              <a:rPr lang="en-GB" sz="3600" dirty="0">
                <a:effectLst>
                  <a:outerShdw blurRad="38100" dist="38100" dir="2700000" algn="tl">
                    <a:srgbClr val="000000"/>
                  </a:outerShdw>
                </a:effectLst>
              </a:rPr>
              <a:t>on meeting with God who dwells within </a:t>
            </a:r>
            <a:r>
              <a:rPr lang="en-GB" sz="3600" dirty="0" smtClean="0">
                <a:effectLst>
                  <a:outerShdw blurRad="38100" dist="38100" dir="2700000" algn="tl">
                    <a:srgbClr val="000000"/>
                  </a:outerShdw>
                </a:effectLst>
              </a:rPr>
              <a:t>us &amp; then in the heavenlies</a:t>
            </a:r>
            <a:endParaRPr lang="en-GB" sz="3600" dirty="0">
              <a:effectLst>
                <a:outerShdw blurRad="38100" dist="38100" dir="2700000" algn="tl">
                  <a:srgbClr val="000000"/>
                </a:outerShdw>
              </a:effectLst>
            </a:endParaRPr>
          </a:p>
          <a:p>
            <a:pPr>
              <a:spcBef>
                <a:spcPts val="1200"/>
              </a:spcBef>
            </a:pPr>
            <a:r>
              <a:rPr lang="en-GB" sz="3600" dirty="0">
                <a:effectLst>
                  <a:outerShdw blurRad="38100" dist="38100" dir="2700000" algn="tl">
                    <a:srgbClr val="000000"/>
                  </a:outerShdw>
                </a:effectLst>
              </a:rPr>
              <a:t>Daily open the heavenly door into your spirit and invite </a:t>
            </a:r>
            <a:r>
              <a:rPr lang="en-GB" sz="3600" dirty="0" smtClean="0">
                <a:effectLst>
                  <a:outerShdw blurRad="38100" dist="38100" dir="2700000" algn="tl">
                    <a:srgbClr val="000000"/>
                  </a:outerShdw>
                </a:effectLst>
              </a:rPr>
              <a:t>God’s presence to come into </a:t>
            </a:r>
            <a:r>
              <a:rPr lang="en-GB" sz="3600" dirty="0">
                <a:effectLst>
                  <a:outerShdw blurRad="38100" dist="38100" dir="2700000" algn="tl">
                    <a:srgbClr val="000000"/>
                  </a:outerShdw>
                </a:effectLst>
              </a:rPr>
              <a:t>your garden</a:t>
            </a:r>
          </a:p>
          <a:p>
            <a:pPr>
              <a:spcBef>
                <a:spcPts val="1200"/>
              </a:spcBef>
            </a:pPr>
            <a:r>
              <a:rPr lang="en-GB" sz="3600" dirty="0">
                <a:effectLst>
                  <a:outerShdw blurRad="38100" dist="38100" dir="2700000" algn="tl">
                    <a:srgbClr val="000000"/>
                  </a:outerShdw>
                </a:effectLst>
              </a:rPr>
              <a:t>Develop that secret place in our hearts like a garden Isa 51:3, Isa 58:11 watered by the well spring bubbling up John 4:14 and a river of living water flowing John 7:38</a:t>
            </a:r>
          </a:p>
          <a:p>
            <a:pPr>
              <a:spcBef>
                <a:spcPts val="1200"/>
              </a:spcBef>
            </a:pPr>
            <a:r>
              <a:rPr lang="en-GB" sz="3600" dirty="0">
                <a:effectLst>
                  <a:outerShdw blurRad="38100" dist="38100" dir="2700000" algn="tl">
                    <a:srgbClr val="000000"/>
                  </a:outerShdw>
                </a:effectLst>
              </a:rPr>
              <a:t>Tend &amp; Cultivate your garden</a:t>
            </a:r>
          </a:p>
          <a:p>
            <a:pPr>
              <a:spcBef>
                <a:spcPct val="65000"/>
              </a:spcBef>
            </a:pPr>
            <a:endParaRPr lang="en-GB" sz="3600" dirty="0"/>
          </a:p>
        </p:txBody>
      </p:sp>
    </p:spTree>
    <p:extLst>
      <p:ext uri="{BB962C8B-B14F-4D97-AF65-F5344CB8AC3E}">
        <p14:creationId xmlns:p14="http://schemas.microsoft.com/office/powerpoint/2010/main" val="399552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3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31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315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3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6690" name="Rectangle 2"/>
          <p:cNvSpPr>
            <a:spLocks noGrp="1" noRot="1" noChangeArrowheads="1"/>
          </p:cNvSpPr>
          <p:nvPr>
            <p:ph type="body" idx="1"/>
          </p:nvPr>
        </p:nvSpPr>
        <p:spPr>
          <a:xfrm>
            <a:off x="0" y="836613"/>
            <a:ext cx="9144000" cy="6021387"/>
          </a:xfrm>
        </p:spPr>
        <p:txBody>
          <a:bodyPr>
            <a:normAutofit/>
          </a:bodyPr>
          <a:lstStyle/>
          <a:p>
            <a:pPr>
              <a:lnSpc>
                <a:spcPct val="90000"/>
              </a:lnSpc>
            </a:pPr>
            <a:r>
              <a:rPr lang="en-GB" sz="3300" dirty="0"/>
              <a:t>Tend the garden of our hearts</a:t>
            </a:r>
          </a:p>
          <a:p>
            <a:pPr>
              <a:lnSpc>
                <a:spcPct val="90000"/>
              </a:lnSpc>
            </a:pPr>
            <a:r>
              <a:rPr lang="en-GB" sz="3300" dirty="0"/>
              <a:t>Store things given by God in </a:t>
            </a:r>
            <a:r>
              <a:rPr lang="en-GB" sz="3300" dirty="0" smtClean="0"/>
              <a:t>encounters - </a:t>
            </a:r>
            <a:r>
              <a:rPr lang="en-GB" sz="3300" dirty="0"/>
              <a:t>eat them, scrolls, diamonds, sceptres </a:t>
            </a:r>
            <a:r>
              <a:rPr lang="en-GB" sz="3300" dirty="0" smtClean="0"/>
              <a:t>etc.</a:t>
            </a:r>
            <a:endParaRPr lang="en-GB" sz="3300" dirty="0"/>
          </a:p>
          <a:p>
            <a:pPr>
              <a:lnSpc>
                <a:spcPct val="90000"/>
              </a:lnSpc>
            </a:pPr>
            <a:r>
              <a:rPr lang="en-GB" sz="3300" dirty="0" err="1"/>
              <a:t>Ezek</a:t>
            </a:r>
            <a:r>
              <a:rPr lang="en-GB" sz="3300" dirty="0"/>
              <a:t> 2:8 Open your mouth and eat what I am giving you.</a:t>
            </a:r>
          </a:p>
          <a:p>
            <a:pPr>
              <a:lnSpc>
                <a:spcPct val="90000"/>
              </a:lnSpc>
            </a:pPr>
            <a:r>
              <a:rPr lang="en-GB" sz="3300" dirty="0" err="1"/>
              <a:t>Ezek</a:t>
            </a:r>
            <a:r>
              <a:rPr lang="en-GB" sz="3300" dirty="0"/>
              <a:t> 3:1 Then He said to me, “Son of man, eat what you find; eat this scroll,.. 2 So I opened my mouth, and He fed me this scroll. 3 He said to me, “Son of man, feed your stomach and fill your body with this scroll which I am giving you.” Then I ate it, and it was sweet as honey in my mouth. </a:t>
            </a:r>
          </a:p>
        </p:txBody>
      </p:sp>
      <p:sp>
        <p:nvSpPr>
          <p:cNvPr id="626691" name="Rectangle 3"/>
          <p:cNvSpPr>
            <a:spLocks noChangeArrowheads="1"/>
          </p:cNvSpPr>
          <p:nvPr/>
        </p:nvSpPr>
        <p:spPr bwMode="auto">
          <a:xfrm>
            <a:off x="468313" y="0"/>
            <a:ext cx="8229600"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r>
              <a:rPr lang="en-GB" sz="4400" dirty="0"/>
              <a:t>Cultivating Our Heart</a:t>
            </a:r>
            <a:endParaRPr lang="en-GB" sz="4400" dirty="0">
              <a:solidFill>
                <a:srgbClr val="009900"/>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93041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66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66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66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66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90"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7714" name="Rectangle 2"/>
          <p:cNvSpPr>
            <a:spLocks noGrp="1" noRot="1" noChangeArrowheads="1"/>
          </p:cNvSpPr>
          <p:nvPr>
            <p:ph type="body" idx="1"/>
          </p:nvPr>
        </p:nvSpPr>
        <p:spPr>
          <a:xfrm>
            <a:off x="0" y="908050"/>
            <a:ext cx="9144000" cy="5949950"/>
          </a:xfrm>
        </p:spPr>
        <p:txBody>
          <a:bodyPr>
            <a:normAutofit lnSpcReduction="10000"/>
          </a:bodyPr>
          <a:lstStyle/>
          <a:p>
            <a:r>
              <a:rPr lang="en-GB" sz="4000" dirty="0"/>
              <a:t>Cultivate the garden of our hearts</a:t>
            </a:r>
          </a:p>
          <a:p>
            <a:r>
              <a:rPr lang="en-GB" sz="4000" dirty="0"/>
              <a:t>Plants </a:t>
            </a:r>
            <a:r>
              <a:rPr lang="en-GB" sz="4000" dirty="0" smtClean="0"/>
              <a:t> &amp; water seeds</a:t>
            </a:r>
            <a:endParaRPr lang="en-GB" sz="4000" dirty="0"/>
          </a:p>
          <a:p>
            <a:r>
              <a:rPr lang="en-GB" sz="4000" dirty="0" smtClean="0"/>
              <a:t>1 </a:t>
            </a:r>
            <a:r>
              <a:rPr lang="en-GB" sz="4000" dirty="0"/>
              <a:t>Cor 3:8 Now he who plants and he who waters are one; but each will receive his own reward according to his own labour. 9 For we are God’s fellow workers; you are God’s field, God’s building</a:t>
            </a:r>
            <a:r>
              <a:rPr lang="en-GB" sz="4000" dirty="0" smtClean="0"/>
              <a:t>.</a:t>
            </a:r>
          </a:p>
          <a:p>
            <a:r>
              <a:rPr lang="en-GB" sz="4000" dirty="0" smtClean="0"/>
              <a:t>Seeds - </a:t>
            </a:r>
            <a:r>
              <a:rPr lang="en-GB" sz="4000" dirty="0"/>
              <a:t>encounters, victories, </a:t>
            </a:r>
            <a:r>
              <a:rPr lang="en-GB" sz="4000" dirty="0" smtClean="0"/>
              <a:t>visions, revelations</a:t>
            </a:r>
            <a:r>
              <a:rPr lang="en-GB" sz="4000" dirty="0"/>
              <a:t>, </a:t>
            </a:r>
            <a:r>
              <a:rPr lang="en-GB" sz="4000" dirty="0" smtClean="0"/>
              <a:t>testimonies, truth etc.</a:t>
            </a:r>
            <a:endParaRPr lang="en-GB" sz="4000" dirty="0"/>
          </a:p>
        </p:txBody>
      </p:sp>
      <p:sp>
        <p:nvSpPr>
          <p:cNvPr id="627715" name="Rectangle 3"/>
          <p:cNvSpPr>
            <a:spLocks noChangeArrowheads="1"/>
          </p:cNvSpPr>
          <p:nvPr/>
        </p:nvSpPr>
        <p:spPr bwMode="auto">
          <a:xfrm>
            <a:off x="468313" y="0"/>
            <a:ext cx="8229600"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r>
              <a:rPr lang="en-GB" sz="4400" dirty="0"/>
              <a:t>Cultivating Our Heart</a:t>
            </a:r>
            <a:endParaRPr lang="en-GB" sz="4400" dirty="0">
              <a:solidFill>
                <a:srgbClr val="009900"/>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685846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77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77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77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77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4"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5746" name="Rectangle 2"/>
          <p:cNvSpPr>
            <a:spLocks noGrp="1" noChangeArrowheads="1"/>
          </p:cNvSpPr>
          <p:nvPr>
            <p:ph type="title"/>
          </p:nvPr>
        </p:nvSpPr>
        <p:spPr>
          <a:xfrm>
            <a:off x="0" y="0"/>
            <a:ext cx="9143999" cy="863600"/>
          </a:xfrm>
          <a:noFill/>
          <a:ln/>
        </p:spPr>
        <p:txBody>
          <a:bodyPr lIns="0" tIns="0" rIns="0" bIns="0"/>
          <a:lstStyle/>
          <a:p>
            <a:r>
              <a:rPr lang="en-GB" sz="5400" dirty="0">
                <a:solidFill>
                  <a:srgbClr val="DBF5F9"/>
                </a:solidFill>
                <a:effectLst>
                  <a:outerShdw blurRad="38100" dist="38100" dir="2700000" algn="tl">
                    <a:srgbClr val="000000"/>
                  </a:outerShdw>
                </a:effectLst>
              </a:rPr>
              <a:t>Cultivating Our Heart</a:t>
            </a:r>
            <a:endParaRPr lang="en-GB" dirty="0"/>
          </a:p>
        </p:txBody>
      </p:sp>
      <p:sp>
        <p:nvSpPr>
          <p:cNvPr id="1055747" name="Rectangle 3"/>
          <p:cNvSpPr>
            <a:spLocks noGrp="1" noChangeArrowheads="1"/>
          </p:cNvSpPr>
          <p:nvPr>
            <p:ph type="body" sz="half" idx="1"/>
          </p:nvPr>
        </p:nvSpPr>
        <p:spPr>
          <a:xfrm>
            <a:off x="0" y="981074"/>
            <a:ext cx="9144000" cy="5876925"/>
          </a:xfrm>
          <a:noFill/>
          <a:ln/>
        </p:spPr>
        <p:txBody>
          <a:bodyPr lIns="18000" tIns="0" rIns="18000" bIns="0">
            <a:normAutofit/>
          </a:bodyPr>
          <a:lstStyle/>
          <a:p>
            <a:r>
              <a:rPr lang="en-GB" sz="4000" dirty="0">
                <a:effectLst>
                  <a:outerShdw blurRad="38100" dist="38100" dir="2700000" algn="tl">
                    <a:srgbClr val="000000"/>
                  </a:outerShdw>
                </a:effectLst>
              </a:rPr>
              <a:t>Seed of testimony – encounter, vision, victory, revelation, word</a:t>
            </a:r>
          </a:p>
          <a:p>
            <a:r>
              <a:rPr lang="en-GB" sz="4000" dirty="0">
                <a:effectLst>
                  <a:outerShdw blurRad="38100" dist="38100" dir="2700000" algn="tl">
                    <a:srgbClr val="000000"/>
                  </a:outerShdw>
                </a:effectLst>
              </a:rPr>
              <a:t>Plant it </a:t>
            </a:r>
            <a:r>
              <a:rPr lang="en-GB" sz="4000" dirty="0" smtClean="0">
                <a:effectLst>
                  <a:outerShdw blurRad="38100" dist="38100" dir="2700000" algn="tl">
                    <a:srgbClr val="000000"/>
                  </a:outerShdw>
                </a:effectLst>
              </a:rPr>
              <a:t>in the </a:t>
            </a:r>
            <a:r>
              <a:rPr lang="en-GB" sz="4000" dirty="0">
                <a:effectLst>
                  <a:outerShdw blurRad="38100" dist="38100" dir="2700000" algn="tl">
                    <a:srgbClr val="000000"/>
                  </a:outerShdw>
                </a:effectLst>
              </a:rPr>
              <a:t>garden of </a:t>
            </a:r>
            <a:r>
              <a:rPr lang="en-GB" sz="4000" dirty="0" smtClean="0">
                <a:effectLst>
                  <a:outerShdw blurRad="38100" dist="38100" dir="2700000" algn="tl">
                    <a:srgbClr val="000000"/>
                  </a:outerShdw>
                </a:effectLst>
              </a:rPr>
              <a:t>your </a:t>
            </a:r>
            <a:r>
              <a:rPr lang="en-GB" sz="4000" dirty="0">
                <a:effectLst>
                  <a:outerShdw blurRad="38100" dist="38100" dir="2700000" algn="tl">
                    <a:srgbClr val="000000"/>
                  </a:outerShdw>
                </a:effectLst>
              </a:rPr>
              <a:t>heart</a:t>
            </a:r>
          </a:p>
          <a:p>
            <a:r>
              <a:rPr lang="en-GB" sz="4000" dirty="0">
                <a:effectLst>
                  <a:outerShdw blurRad="38100" dist="38100" dir="2700000" algn="tl">
                    <a:srgbClr val="000000"/>
                  </a:outerShdw>
                </a:effectLst>
              </a:rPr>
              <a:t>Water it from the river of life</a:t>
            </a:r>
          </a:p>
          <a:p>
            <a:r>
              <a:rPr lang="en-GB" sz="4000" dirty="0">
                <a:effectLst>
                  <a:outerShdw blurRad="38100" dist="38100" dir="2700000" algn="tl">
                    <a:srgbClr val="000000"/>
                  </a:outerShdw>
                </a:effectLst>
              </a:rPr>
              <a:t>Speak life to it, command it to grow</a:t>
            </a:r>
          </a:p>
          <a:p>
            <a:r>
              <a:rPr lang="en-GB" sz="4000" dirty="0">
                <a:effectLst>
                  <a:outerShdw blurRad="38100" dist="38100" dir="2700000" algn="tl">
                    <a:srgbClr val="000000"/>
                  </a:outerShdw>
                </a:effectLst>
              </a:rPr>
              <a:t>Grows into a tree/plant with fruit</a:t>
            </a:r>
          </a:p>
          <a:p>
            <a:r>
              <a:rPr lang="en-GB" sz="4000" dirty="0">
                <a:effectLst>
                  <a:outerShdw blurRad="38100" dist="38100" dir="2700000" algn="tl">
                    <a:srgbClr val="000000"/>
                  </a:outerShdw>
                </a:effectLst>
              </a:rPr>
              <a:t>Eat </a:t>
            </a:r>
            <a:r>
              <a:rPr lang="en-GB" sz="4000" dirty="0" smtClean="0">
                <a:effectLst>
                  <a:outerShdw blurRad="38100" dist="38100" dir="2700000" algn="tl">
                    <a:srgbClr val="000000"/>
                  </a:outerShdw>
                </a:effectLst>
              </a:rPr>
              <a:t>the fruit to release the power </a:t>
            </a:r>
            <a:r>
              <a:rPr lang="en-GB" sz="4000" dirty="0">
                <a:effectLst>
                  <a:outerShdw blurRad="38100" dist="38100" dir="2700000" algn="tl">
                    <a:srgbClr val="000000"/>
                  </a:outerShdw>
                </a:effectLst>
              </a:rPr>
              <a:t>of the testimony again &amp; again</a:t>
            </a:r>
          </a:p>
        </p:txBody>
      </p:sp>
    </p:spTree>
    <p:extLst>
      <p:ext uri="{BB962C8B-B14F-4D97-AF65-F5344CB8AC3E}">
        <p14:creationId xmlns:p14="http://schemas.microsoft.com/office/powerpoint/2010/main" val="846702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5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5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5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5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57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57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7"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3651" name="Rectangle 3"/>
          <p:cNvSpPr>
            <a:spLocks noGrp="1" noChangeArrowheads="1"/>
          </p:cNvSpPr>
          <p:nvPr>
            <p:ph type="title"/>
          </p:nvPr>
        </p:nvSpPr>
        <p:spPr>
          <a:xfrm>
            <a:off x="468313" y="0"/>
            <a:ext cx="8229600" cy="760413"/>
          </a:xfrm>
          <a:noFill/>
          <a:ln/>
        </p:spPr>
        <p:txBody>
          <a:bodyPr lIns="0" tIns="0" rIns="0" bIns="0"/>
          <a:lstStyle/>
          <a:p>
            <a:r>
              <a:rPr lang="en-GB" dirty="0">
                <a:solidFill>
                  <a:srgbClr val="DBF5F9"/>
                </a:solidFill>
              </a:rPr>
              <a:t>Cultivating Our Heart</a:t>
            </a:r>
            <a:endParaRPr lang="en-GB" dirty="0"/>
          </a:p>
        </p:txBody>
      </p:sp>
      <p:sp>
        <p:nvSpPr>
          <p:cNvPr id="923652" name="Rectangle 4"/>
          <p:cNvSpPr>
            <a:spLocks noGrp="1" noChangeArrowheads="1"/>
          </p:cNvSpPr>
          <p:nvPr>
            <p:ph type="body" idx="1"/>
          </p:nvPr>
        </p:nvSpPr>
        <p:spPr>
          <a:xfrm>
            <a:off x="179388" y="981075"/>
            <a:ext cx="8857108" cy="5616575"/>
          </a:xfrm>
          <a:noFill/>
          <a:ln/>
        </p:spPr>
        <p:txBody>
          <a:bodyPr lIns="18000" tIns="0" rIns="18000" bIns="0">
            <a:normAutofit lnSpcReduction="10000"/>
          </a:bodyPr>
          <a:lstStyle/>
          <a:p>
            <a:r>
              <a:rPr lang="en-GB" sz="4400" dirty="0" err="1" smtClean="0"/>
              <a:t>Heb</a:t>
            </a:r>
            <a:r>
              <a:rPr lang="en-GB" sz="4400" dirty="0" smtClean="0"/>
              <a:t> </a:t>
            </a:r>
            <a:r>
              <a:rPr lang="en-GB" sz="4400" dirty="0"/>
              <a:t>5:14 But solid food is for the mature, who because of </a:t>
            </a:r>
            <a:r>
              <a:rPr lang="en-GB" sz="4400" dirty="0">
                <a:solidFill>
                  <a:srgbClr val="FFFF00"/>
                </a:solidFill>
              </a:rPr>
              <a:t>practice have their senses trained</a:t>
            </a:r>
            <a:r>
              <a:rPr lang="en-GB" sz="4400" dirty="0"/>
              <a:t> to discern good and evil. (</a:t>
            </a:r>
            <a:r>
              <a:rPr lang="en-GB" sz="4400" dirty="0">
                <a:solidFill>
                  <a:srgbClr val="FFFF00"/>
                </a:solidFill>
              </a:rPr>
              <a:t>spirit &amp; soul</a:t>
            </a:r>
            <a:r>
              <a:rPr lang="en-GB" sz="4400" dirty="0" smtClean="0"/>
              <a:t>)</a:t>
            </a:r>
          </a:p>
          <a:p>
            <a:r>
              <a:rPr lang="en-GB" sz="4400" dirty="0" smtClean="0"/>
              <a:t>Practice</a:t>
            </a:r>
          </a:p>
          <a:p>
            <a:r>
              <a:rPr lang="en-GB" sz="4400" dirty="0" smtClean="0"/>
              <a:t>Desire – Discipline – Delight</a:t>
            </a:r>
          </a:p>
          <a:p>
            <a:r>
              <a:rPr lang="en-GB" sz="4400" dirty="0" smtClean="0"/>
              <a:t>Activate our imaginations to see our encounters</a:t>
            </a:r>
            <a:endParaRPr lang="en-GB" sz="3600" dirty="0"/>
          </a:p>
          <a:p>
            <a:endParaRPr lang="en-GB" sz="3600" dirty="0"/>
          </a:p>
        </p:txBody>
      </p:sp>
    </p:spTree>
    <p:extLst>
      <p:ext uri="{BB962C8B-B14F-4D97-AF65-F5344CB8AC3E}">
        <p14:creationId xmlns:p14="http://schemas.microsoft.com/office/powerpoint/2010/main" val="144996353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a:xfrm>
            <a:off x="468313" y="0"/>
            <a:ext cx="8229600" cy="749300"/>
          </a:xfrm>
        </p:spPr>
        <p:txBody>
          <a:bodyPr>
            <a:normAutofit fontScale="90000"/>
          </a:bodyPr>
          <a:lstStyle/>
          <a:p>
            <a:pPr>
              <a:defRPr/>
            </a:pPr>
            <a:r>
              <a:rPr lang="en-GB" dirty="0">
                <a:solidFill>
                  <a:srgbClr val="DBF5F9"/>
                </a:solidFill>
              </a:rPr>
              <a:t>Cultivating Our Heart</a:t>
            </a:r>
            <a:endParaRPr lang="en-GB" dirty="0" smtClean="0"/>
          </a:p>
        </p:txBody>
      </p:sp>
      <p:sp>
        <p:nvSpPr>
          <p:cNvPr id="1074179" name="Rectangle 3"/>
          <p:cNvSpPr>
            <a:spLocks noGrp="1" noChangeArrowheads="1"/>
          </p:cNvSpPr>
          <p:nvPr>
            <p:ph type="body" idx="1"/>
          </p:nvPr>
        </p:nvSpPr>
        <p:spPr>
          <a:xfrm>
            <a:off x="0" y="836613"/>
            <a:ext cx="8964613" cy="5761037"/>
          </a:xfrm>
        </p:spPr>
        <p:txBody>
          <a:bodyPr>
            <a:normAutofit lnSpcReduction="10000"/>
          </a:bodyPr>
          <a:lstStyle/>
          <a:p>
            <a:pPr eaLnBrk="1" hangingPunct="1">
              <a:spcBef>
                <a:spcPts val="1200"/>
              </a:spcBef>
              <a:defRPr/>
            </a:pPr>
            <a:r>
              <a:rPr lang="en-GB" sz="3600" dirty="0" smtClean="0"/>
              <a:t>Imagination can play back our external experiences – needs cleansing</a:t>
            </a:r>
          </a:p>
          <a:p>
            <a:pPr eaLnBrk="1" hangingPunct="1">
              <a:spcBef>
                <a:spcPts val="1200"/>
              </a:spcBef>
              <a:defRPr/>
            </a:pPr>
            <a:r>
              <a:rPr lang="en-GB" sz="3600" dirty="0" smtClean="0"/>
              <a:t>Imagination is the Screen where God can project vision &amp; is our spiritual perception</a:t>
            </a:r>
          </a:p>
          <a:p>
            <a:pPr eaLnBrk="1" hangingPunct="1">
              <a:spcBef>
                <a:spcPts val="1200"/>
              </a:spcBef>
              <a:defRPr/>
            </a:pPr>
            <a:r>
              <a:rPr lang="en-GB" sz="3600" dirty="0" smtClean="0"/>
              <a:t>Imagination can receive images from your soul – subconscious on one side and from you spirit on the other side</a:t>
            </a:r>
          </a:p>
          <a:p>
            <a:pPr eaLnBrk="1" hangingPunct="1">
              <a:spcBef>
                <a:spcPts val="1200"/>
              </a:spcBef>
              <a:defRPr/>
            </a:pPr>
            <a:r>
              <a:rPr lang="en-GB" sz="3600" dirty="0" smtClean="0"/>
              <a:t>Learn to let spirit projections rule over soul projections to get a flow of revelation from God that we can follow</a:t>
            </a:r>
          </a:p>
        </p:txBody>
      </p:sp>
    </p:spTree>
    <p:extLst>
      <p:ext uri="{BB962C8B-B14F-4D97-AF65-F5344CB8AC3E}">
        <p14:creationId xmlns:p14="http://schemas.microsoft.com/office/powerpoint/2010/main" val="563996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74178"/>
                                        </p:tgtEl>
                                        <p:attrNameLst>
                                          <p:attrName>style.visibility</p:attrName>
                                        </p:attrNameLst>
                                      </p:cBhvr>
                                      <p:to>
                                        <p:strVal val="visible"/>
                                      </p:to>
                                    </p:set>
                                    <p:animEffect transition="in" filter="dissolve">
                                      <p:cBhvr>
                                        <p:cTn id="7" dur="500"/>
                                        <p:tgtEl>
                                          <p:spTgt spid="10741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74179">
                                            <p:txEl>
                                              <p:pRg st="0" end="0"/>
                                            </p:txEl>
                                          </p:spTgt>
                                        </p:tgtEl>
                                        <p:attrNameLst>
                                          <p:attrName>style.visibility</p:attrName>
                                        </p:attrNameLst>
                                      </p:cBhvr>
                                      <p:to>
                                        <p:strVal val="visible"/>
                                      </p:to>
                                    </p:set>
                                    <p:animEffect transition="in" filter="dissolve">
                                      <p:cBhvr>
                                        <p:cTn id="12" dur="500"/>
                                        <p:tgtEl>
                                          <p:spTgt spid="10741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74179">
                                            <p:txEl>
                                              <p:pRg st="1" end="1"/>
                                            </p:txEl>
                                          </p:spTgt>
                                        </p:tgtEl>
                                        <p:attrNameLst>
                                          <p:attrName>style.visibility</p:attrName>
                                        </p:attrNameLst>
                                      </p:cBhvr>
                                      <p:to>
                                        <p:strVal val="visible"/>
                                      </p:to>
                                    </p:set>
                                    <p:animEffect transition="in" filter="dissolve">
                                      <p:cBhvr>
                                        <p:cTn id="17" dur="500"/>
                                        <p:tgtEl>
                                          <p:spTgt spid="107417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74179">
                                            <p:txEl>
                                              <p:pRg st="2" end="2"/>
                                            </p:txEl>
                                          </p:spTgt>
                                        </p:tgtEl>
                                        <p:attrNameLst>
                                          <p:attrName>style.visibility</p:attrName>
                                        </p:attrNameLst>
                                      </p:cBhvr>
                                      <p:to>
                                        <p:strVal val="visible"/>
                                      </p:to>
                                    </p:set>
                                    <p:animEffect transition="in" filter="dissolve">
                                      <p:cBhvr>
                                        <p:cTn id="22" dur="500"/>
                                        <p:tgtEl>
                                          <p:spTgt spid="10741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74179">
                                            <p:txEl>
                                              <p:pRg st="3" end="3"/>
                                            </p:txEl>
                                          </p:spTgt>
                                        </p:tgtEl>
                                        <p:attrNameLst>
                                          <p:attrName>style.visibility</p:attrName>
                                        </p:attrNameLst>
                                      </p:cBhvr>
                                      <p:to>
                                        <p:strVal val="visible"/>
                                      </p:to>
                                    </p:set>
                                    <p:animEffect transition="in" filter="dissolve">
                                      <p:cBhvr>
                                        <p:cTn id="27" dur="500"/>
                                        <p:tgtEl>
                                          <p:spTgt spid="1074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78" grpId="0"/>
      <p:bldP spid="1074179"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a:xfrm>
            <a:off x="0" y="0"/>
            <a:ext cx="8697913" cy="749300"/>
          </a:xfrm>
        </p:spPr>
        <p:txBody>
          <a:bodyPr>
            <a:normAutofit fontScale="90000"/>
          </a:bodyPr>
          <a:lstStyle/>
          <a:p>
            <a:pPr>
              <a:defRPr/>
            </a:pPr>
            <a:r>
              <a:rPr lang="en-GB" dirty="0">
                <a:solidFill>
                  <a:srgbClr val="DBF5F9"/>
                </a:solidFill>
              </a:rPr>
              <a:t>Cultivating Our Heart</a:t>
            </a:r>
            <a:endParaRPr lang="en-GB" dirty="0" smtClean="0"/>
          </a:p>
        </p:txBody>
      </p:sp>
      <p:sp>
        <p:nvSpPr>
          <p:cNvPr id="1074179" name="Rectangle 3"/>
          <p:cNvSpPr>
            <a:spLocks noGrp="1" noChangeArrowheads="1"/>
          </p:cNvSpPr>
          <p:nvPr>
            <p:ph type="body" idx="1"/>
          </p:nvPr>
        </p:nvSpPr>
        <p:spPr>
          <a:xfrm>
            <a:off x="0" y="836613"/>
            <a:ext cx="9144000" cy="5904755"/>
          </a:xfrm>
        </p:spPr>
        <p:txBody>
          <a:bodyPr>
            <a:normAutofit/>
          </a:bodyPr>
          <a:lstStyle/>
          <a:p>
            <a:pPr>
              <a:defRPr/>
            </a:pPr>
            <a:r>
              <a:rPr lang="en-GB" sz="3200" dirty="0" smtClean="0"/>
              <a:t>3 stages of experiences</a:t>
            </a:r>
          </a:p>
          <a:p>
            <a:pPr>
              <a:defRPr/>
            </a:pPr>
            <a:r>
              <a:rPr lang="en-GB" sz="3200" dirty="0" smtClean="0"/>
              <a:t>Visions – snap shot pictures or moving pictures in the 3</a:t>
            </a:r>
            <a:r>
              <a:rPr lang="en-GB" sz="3200" baseline="30000" dirty="0" smtClean="0"/>
              <a:t>rd</a:t>
            </a:r>
            <a:r>
              <a:rPr lang="en-GB" sz="3200" dirty="0" smtClean="0"/>
              <a:t> person</a:t>
            </a:r>
          </a:p>
          <a:p>
            <a:pPr>
              <a:defRPr/>
            </a:pPr>
            <a:r>
              <a:rPr lang="en-GB" sz="3200" dirty="0" smtClean="0"/>
              <a:t>Visitations – 1</a:t>
            </a:r>
            <a:r>
              <a:rPr lang="en-GB" sz="3200" baseline="30000" dirty="0" smtClean="0"/>
              <a:t>st</a:t>
            </a:r>
            <a:r>
              <a:rPr lang="en-GB" sz="3200" dirty="0" smtClean="0"/>
              <a:t> person may involve trances or even translations</a:t>
            </a:r>
          </a:p>
          <a:p>
            <a:pPr>
              <a:defRPr/>
            </a:pPr>
            <a:r>
              <a:rPr lang="en-GB" sz="3200" dirty="0" smtClean="0"/>
              <a:t>Habitations living in the dual realms of heaven &amp; earth simultaneously </a:t>
            </a:r>
          </a:p>
          <a:p>
            <a:pPr>
              <a:defRPr/>
            </a:pPr>
            <a:r>
              <a:rPr lang="en-GB" sz="3200" dirty="0" smtClean="0"/>
              <a:t>John 3:</a:t>
            </a:r>
            <a:r>
              <a:rPr lang="en-GB" sz="3200" baseline="30000" dirty="0"/>
              <a:t>13</a:t>
            </a:r>
            <a:r>
              <a:rPr lang="en-GB" sz="3200" dirty="0"/>
              <a:t> No one has ascended to heaven but He who came down from heaven, </a:t>
            </a:r>
            <a:r>
              <a:rPr lang="en-GB" sz="3200" i="1" dirty="0"/>
              <a:t>that is,</a:t>
            </a:r>
            <a:r>
              <a:rPr lang="en-GB" sz="3200" dirty="0"/>
              <a:t> the Son of Man who is in heaven</a:t>
            </a:r>
            <a:r>
              <a:rPr lang="en-GB" sz="3200" dirty="0" smtClean="0"/>
              <a:t>. (dwells has His home)</a:t>
            </a:r>
          </a:p>
        </p:txBody>
      </p:sp>
    </p:spTree>
    <p:extLst>
      <p:ext uri="{BB962C8B-B14F-4D97-AF65-F5344CB8AC3E}">
        <p14:creationId xmlns:p14="http://schemas.microsoft.com/office/powerpoint/2010/main" val="2129668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4179">
                                            <p:txEl>
                                              <p:pRg st="0" end="0"/>
                                            </p:txEl>
                                          </p:spTgt>
                                        </p:tgtEl>
                                        <p:attrNameLst>
                                          <p:attrName>style.visibility</p:attrName>
                                        </p:attrNameLst>
                                      </p:cBhvr>
                                      <p:to>
                                        <p:strVal val="visible"/>
                                      </p:to>
                                    </p:set>
                                    <p:animEffect transition="in" filter="dissolve">
                                      <p:cBhvr>
                                        <p:cTn id="7" dur="500"/>
                                        <p:tgtEl>
                                          <p:spTgt spid="1074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74179">
                                            <p:txEl>
                                              <p:pRg st="1" end="1"/>
                                            </p:txEl>
                                          </p:spTgt>
                                        </p:tgtEl>
                                        <p:attrNameLst>
                                          <p:attrName>style.visibility</p:attrName>
                                        </p:attrNameLst>
                                      </p:cBhvr>
                                      <p:to>
                                        <p:strVal val="visible"/>
                                      </p:to>
                                    </p:set>
                                    <p:animEffect transition="in" filter="dissolve">
                                      <p:cBhvr>
                                        <p:cTn id="12" dur="500"/>
                                        <p:tgtEl>
                                          <p:spTgt spid="1074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74179">
                                            <p:txEl>
                                              <p:pRg st="2" end="2"/>
                                            </p:txEl>
                                          </p:spTgt>
                                        </p:tgtEl>
                                        <p:attrNameLst>
                                          <p:attrName>style.visibility</p:attrName>
                                        </p:attrNameLst>
                                      </p:cBhvr>
                                      <p:to>
                                        <p:strVal val="visible"/>
                                      </p:to>
                                    </p:set>
                                    <p:animEffect transition="in" filter="dissolve">
                                      <p:cBhvr>
                                        <p:cTn id="17" dur="500"/>
                                        <p:tgtEl>
                                          <p:spTgt spid="1074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74179">
                                            <p:txEl>
                                              <p:pRg st="3" end="3"/>
                                            </p:txEl>
                                          </p:spTgt>
                                        </p:tgtEl>
                                        <p:attrNameLst>
                                          <p:attrName>style.visibility</p:attrName>
                                        </p:attrNameLst>
                                      </p:cBhvr>
                                      <p:to>
                                        <p:strVal val="visible"/>
                                      </p:to>
                                    </p:set>
                                    <p:animEffect transition="in" filter="dissolve">
                                      <p:cBhvr>
                                        <p:cTn id="22" dur="500"/>
                                        <p:tgtEl>
                                          <p:spTgt spid="1074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74179">
                                            <p:txEl>
                                              <p:pRg st="4" end="4"/>
                                            </p:txEl>
                                          </p:spTgt>
                                        </p:tgtEl>
                                        <p:attrNameLst>
                                          <p:attrName>style.visibility</p:attrName>
                                        </p:attrNameLst>
                                      </p:cBhvr>
                                      <p:to>
                                        <p:strVal val="visible"/>
                                      </p:to>
                                    </p:set>
                                    <p:animEffect transition="in" filter="dissolve">
                                      <p:cBhvr>
                                        <p:cTn id="27" dur="500"/>
                                        <p:tgtEl>
                                          <p:spTgt spid="1074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7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lstStyle/>
          <a:p>
            <a:r>
              <a:rPr lang="en-GB" dirty="0" smtClean="0"/>
              <a:t>Cultivating Our Heart</a:t>
            </a:r>
            <a:endParaRPr lang="en-GB" dirty="0"/>
          </a:p>
        </p:txBody>
      </p:sp>
      <p:pic>
        <p:nvPicPr>
          <p:cNvPr id="4" name="GARDEN.avi">
            <a:hlinkClick r:id="" action="ppaction://media"/>
          </p:cNvPr>
          <p:cNvPicPr>
            <a:picLocks noChangeAspect="1"/>
          </p:cNvPicPr>
          <p:nvPr>
            <a:videoFile r:link="rId2"/>
            <p:extLst>
              <p:ext uri="{DAA4B4D4-6D71-4841-9C94-3DE7FCFB9230}">
                <p14:media xmlns:p14="http://schemas.microsoft.com/office/powerpoint/2010/main" r:embed="rId1">
                  <p14:fade in="750"/>
                </p14:media>
              </p:ext>
            </p:extLst>
          </p:nvPr>
        </p:nvPicPr>
        <p:blipFill>
          <a:blip r:embed="rId4"/>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241836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7" name="Rectangle 3"/>
          <p:cNvSpPr>
            <a:spLocks noChangeArrowheads="1"/>
          </p:cNvSpPr>
          <p:nvPr/>
        </p:nvSpPr>
        <p:spPr bwMode="auto">
          <a:xfrm>
            <a:off x="0" y="836613"/>
            <a:ext cx="9036050"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74320" indent="-274320">
              <a:spcBef>
                <a:spcPts val="1200"/>
              </a:spcBef>
              <a:buClr>
                <a:schemeClr val="accent3"/>
              </a:buClr>
              <a:buSzPct val="95000"/>
              <a:buFont typeface="Wingdings 2"/>
              <a:buChar char=""/>
              <a:defRPr/>
            </a:pPr>
            <a:r>
              <a:rPr lang="en-GB" sz="3600" dirty="0">
                <a:effectLst>
                  <a:outerShdw blurRad="38100" dist="38100" dir="2700000" algn="tl">
                    <a:srgbClr val="000000"/>
                  </a:outerShdw>
                </a:effectLst>
              </a:rPr>
              <a:t>Rev 3:20 'Behold, I stand at the door and knock; if anyone hears My voice and opens the door, I will come in to him and will dine with him, and he with Me.</a:t>
            </a:r>
          </a:p>
          <a:p>
            <a:pPr marL="274320" indent="-274320">
              <a:spcBef>
                <a:spcPts val="1200"/>
              </a:spcBef>
              <a:buClr>
                <a:schemeClr val="accent3"/>
              </a:buClr>
              <a:buSzPct val="95000"/>
              <a:buFont typeface="Wingdings 2"/>
              <a:buChar char=""/>
              <a:defRPr/>
            </a:pPr>
            <a:r>
              <a:rPr lang="en-GB" sz="3600" dirty="0" smtClean="0">
                <a:effectLst>
                  <a:outerShdw blurRad="38100" dist="38100" dir="2700000" algn="tl">
                    <a:srgbClr val="000000"/>
                  </a:outerShdw>
                </a:effectLst>
              </a:rPr>
              <a:t>Open the door to God’s glory dwelling place to </a:t>
            </a:r>
            <a:r>
              <a:rPr lang="en-GB" sz="3600" dirty="0">
                <a:effectLst>
                  <a:outerShdw blurRad="38100" dist="38100" dir="2700000" algn="tl">
                    <a:srgbClr val="000000"/>
                  </a:outerShdw>
                </a:effectLst>
              </a:rPr>
              <a:t>let God </a:t>
            </a:r>
            <a:r>
              <a:rPr lang="en-GB" sz="3600" dirty="0" smtClean="0">
                <a:effectLst>
                  <a:outerShdw blurRad="38100" dist="38100" dir="2700000" algn="tl">
                    <a:srgbClr val="000000"/>
                  </a:outerShdw>
                </a:effectLst>
              </a:rPr>
              <a:t>flow out </a:t>
            </a:r>
            <a:r>
              <a:rPr lang="en-GB" sz="3600" dirty="0">
                <a:effectLst>
                  <a:outerShdw blurRad="38100" dist="38100" dir="2700000" algn="tl">
                    <a:srgbClr val="000000"/>
                  </a:outerShdw>
                </a:effectLst>
              </a:rPr>
              <a:t>into our spirit</a:t>
            </a:r>
          </a:p>
          <a:p>
            <a:pPr marL="274320" indent="-274320">
              <a:spcBef>
                <a:spcPts val="1200"/>
              </a:spcBef>
              <a:buClr>
                <a:schemeClr val="accent3"/>
              </a:buClr>
              <a:buSzPct val="95000"/>
              <a:buFont typeface="Wingdings 2"/>
              <a:buChar char=""/>
              <a:defRPr/>
            </a:pPr>
            <a:r>
              <a:rPr lang="en-GB" sz="3600" dirty="0">
                <a:effectLst>
                  <a:outerShdw blurRad="38100" dist="38100" dir="2700000" algn="tl">
                    <a:srgbClr val="000000"/>
                  </a:outerShdw>
                </a:effectLst>
              </a:rPr>
              <a:t>Surrender throne of our life to God</a:t>
            </a:r>
          </a:p>
          <a:p>
            <a:pPr marL="274320" indent="-274320">
              <a:spcBef>
                <a:spcPts val="1200"/>
              </a:spcBef>
              <a:buClr>
                <a:schemeClr val="accent3"/>
              </a:buClr>
              <a:buSzPct val="95000"/>
              <a:buFont typeface="Wingdings 2"/>
              <a:buChar char=""/>
              <a:defRPr/>
            </a:pPr>
            <a:r>
              <a:rPr lang="en-GB" sz="3600" dirty="0" smtClean="0">
                <a:effectLst>
                  <a:outerShdw blurRad="38100" dist="38100" dir="2700000" algn="tl">
                    <a:srgbClr val="000000"/>
                  </a:outerShdw>
                </a:effectLst>
              </a:rPr>
              <a:t>Open </a:t>
            </a:r>
            <a:r>
              <a:rPr lang="en-GB" sz="3600" dirty="0">
                <a:effectLst>
                  <a:outerShdw blurRad="38100" dist="38100" dir="2700000" algn="tl">
                    <a:srgbClr val="000000"/>
                  </a:outerShdw>
                </a:effectLst>
              </a:rPr>
              <a:t>our heart’s garden to flow of </a:t>
            </a:r>
            <a:r>
              <a:rPr lang="en-GB" sz="3600" dirty="0" smtClean="0">
                <a:effectLst>
                  <a:outerShdw blurRad="38100" dist="38100" dir="2700000" algn="tl">
                    <a:srgbClr val="000000"/>
                  </a:outerShdw>
                </a:effectLst>
              </a:rPr>
              <a:t>God</a:t>
            </a:r>
          </a:p>
          <a:p>
            <a:pPr marL="274320" indent="-274320">
              <a:spcBef>
                <a:spcPts val="1200"/>
              </a:spcBef>
              <a:buClr>
                <a:schemeClr val="accent3"/>
              </a:buClr>
              <a:buSzPct val="95000"/>
              <a:buFont typeface="Wingdings 2"/>
              <a:buChar char=""/>
              <a:defRPr/>
            </a:pPr>
            <a:r>
              <a:rPr lang="en-GB" sz="3600" dirty="0" smtClean="0">
                <a:effectLst>
                  <a:outerShdw blurRad="38100" dist="38100" dir="2700000" algn="tl">
                    <a:srgbClr val="000000"/>
                  </a:outerShdw>
                </a:effectLst>
              </a:rPr>
              <a:t>Develop a relationship </a:t>
            </a:r>
            <a:r>
              <a:rPr lang="en-GB" sz="3600" dirty="0">
                <a:effectLst>
                  <a:outerShdw blurRad="38100" dist="38100" dir="2700000" algn="tl">
                    <a:srgbClr val="000000"/>
                  </a:outerShdw>
                </a:effectLst>
              </a:rPr>
              <a:t>of intimacy</a:t>
            </a:r>
          </a:p>
          <a:p>
            <a:pPr marL="274320" indent="-274320">
              <a:spcBef>
                <a:spcPts val="1200"/>
              </a:spcBef>
              <a:buClr>
                <a:schemeClr val="accent3"/>
              </a:buClr>
              <a:buSzPct val="95000"/>
              <a:buFont typeface="Wingdings 2"/>
              <a:buChar char=""/>
              <a:defRPr/>
            </a:pPr>
            <a:endParaRPr lang="en-GB" sz="3600" dirty="0">
              <a:effectLst>
                <a:outerShdw blurRad="38100" dist="38100" dir="2700000" algn="tl">
                  <a:srgbClr val="000000"/>
                </a:outerShdw>
              </a:effectLst>
            </a:endParaRPr>
          </a:p>
        </p:txBody>
      </p:sp>
      <p:sp>
        <p:nvSpPr>
          <p:cNvPr id="799749" name="Rectangle 5"/>
          <p:cNvSpPr>
            <a:spLocks noGrp="1" noChangeArrowheads="1"/>
          </p:cNvSpPr>
          <p:nvPr>
            <p:ph type="title"/>
          </p:nvPr>
        </p:nvSpPr>
        <p:spPr>
          <a:xfrm>
            <a:off x="468313" y="0"/>
            <a:ext cx="8229600" cy="760413"/>
          </a:xfrm>
        </p:spPr>
        <p:txBody>
          <a:bodyPr lIns="0" tIns="0" rIns="0" bIns="0"/>
          <a:lstStyle/>
          <a:p>
            <a:pPr>
              <a:defRPr/>
            </a:pPr>
            <a:r>
              <a:rPr lang="en-GB" dirty="0">
                <a:solidFill>
                  <a:srgbClr val="DBF5F9"/>
                </a:solidFill>
              </a:rPr>
              <a:t>Cultivating Our Heart</a:t>
            </a:r>
            <a:endParaRPr lang="en-GB" dirty="0" smtClean="0"/>
          </a:p>
        </p:txBody>
      </p:sp>
    </p:spTree>
    <p:extLst>
      <p:ext uri="{BB962C8B-B14F-4D97-AF65-F5344CB8AC3E}">
        <p14:creationId xmlns:p14="http://schemas.microsoft.com/office/powerpoint/2010/main" val="3724705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99747">
                                            <p:txEl>
                                              <p:pRg st="0" end="0"/>
                                            </p:txEl>
                                          </p:spTgt>
                                        </p:tgtEl>
                                        <p:attrNameLst>
                                          <p:attrName>style.visibility</p:attrName>
                                        </p:attrNameLst>
                                      </p:cBhvr>
                                      <p:to>
                                        <p:strVal val="visible"/>
                                      </p:to>
                                    </p:set>
                                    <p:animEffect transition="in" filter="blinds(horizontal)">
                                      <p:cBhvr>
                                        <p:cTn id="7" dur="500"/>
                                        <p:tgtEl>
                                          <p:spTgt spid="799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99747">
                                            <p:txEl>
                                              <p:pRg st="1" end="1"/>
                                            </p:txEl>
                                          </p:spTgt>
                                        </p:tgtEl>
                                        <p:attrNameLst>
                                          <p:attrName>style.visibility</p:attrName>
                                        </p:attrNameLst>
                                      </p:cBhvr>
                                      <p:to>
                                        <p:strVal val="visible"/>
                                      </p:to>
                                    </p:set>
                                    <p:animEffect transition="in" filter="blinds(horizontal)">
                                      <p:cBhvr>
                                        <p:cTn id="12" dur="500"/>
                                        <p:tgtEl>
                                          <p:spTgt spid="799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99747">
                                            <p:txEl>
                                              <p:pRg st="2" end="2"/>
                                            </p:txEl>
                                          </p:spTgt>
                                        </p:tgtEl>
                                        <p:attrNameLst>
                                          <p:attrName>style.visibility</p:attrName>
                                        </p:attrNameLst>
                                      </p:cBhvr>
                                      <p:to>
                                        <p:strVal val="visible"/>
                                      </p:to>
                                    </p:set>
                                    <p:animEffect transition="in" filter="blinds(horizontal)">
                                      <p:cBhvr>
                                        <p:cTn id="17" dur="500"/>
                                        <p:tgtEl>
                                          <p:spTgt spid="7997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99747">
                                            <p:txEl>
                                              <p:pRg st="3" end="3"/>
                                            </p:txEl>
                                          </p:spTgt>
                                        </p:tgtEl>
                                        <p:attrNameLst>
                                          <p:attrName>style.visibility</p:attrName>
                                        </p:attrNameLst>
                                      </p:cBhvr>
                                      <p:to>
                                        <p:strVal val="visible"/>
                                      </p:to>
                                    </p:set>
                                    <p:animEffect transition="in" filter="blinds(horizontal)">
                                      <p:cBhvr>
                                        <p:cTn id="22" dur="500"/>
                                        <p:tgtEl>
                                          <p:spTgt spid="799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99747">
                                            <p:txEl>
                                              <p:pRg st="4" end="4"/>
                                            </p:txEl>
                                          </p:spTgt>
                                        </p:tgtEl>
                                        <p:attrNameLst>
                                          <p:attrName>style.visibility</p:attrName>
                                        </p:attrNameLst>
                                      </p:cBhvr>
                                      <p:to>
                                        <p:strVal val="visible"/>
                                      </p:to>
                                    </p:set>
                                    <p:animEffect transition="in" filter="blinds(horizontal)">
                                      <p:cBhvr>
                                        <p:cTn id="27" dur="500"/>
                                        <p:tgtEl>
                                          <p:spTgt spid="799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6450" name="Rectangle 2"/>
          <p:cNvSpPr>
            <a:spLocks noGrp="1" noRot="1" noChangeArrowheads="1"/>
          </p:cNvSpPr>
          <p:nvPr>
            <p:ph type="body" idx="1"/>
          </p:nvPr>
        </p:nvSpPr>
        <p:spPr>
          <a:xfrm>
            <a:off x="179388" y="1052513"/>
            <a:ext cx="8964612" cy="5544839"/>
          </a:xfrm>
          <a:noFill/>
          <a:ln/>
        </p:spPr>
        <p:txBody>
          <a:bodyPr lIns="18000" tIns="0" rIns="18000" bIns="0"/>
          <a:lstStyle/>
          <a:p>
            <a:pPr>
              <a:spcBef>
                <a:spcPct val="50000"/>
              </a:spcBef>
            </a:pPr>
            <a:r>
              <a:rPr lang="en-GB" sz="3600" dirty="0"/>
              <a:t>Scroll or book </a:t>
            </a:r>
            <a:r>
              <a:rPr lang="en-GB" sz="3600" dirty="0" smtClean="0"/>
              <a:t>of our </a:t>
            </a:r>
            <a:r>
              <a:rPr lang="en-GB" sz="3600" dirty="0"/>
              <a:t>lives</a:t>
            </a:r>
          </a:p>
          <a:p>
            <a:pPr>
              <a:spcBef>
                <a:spcPct val="50000"/>
              </a:spcBef>
            </a:pPr>
            <a:r>
              <a:rPr lang="en-GB" sz="3600" dirty="0"/>
              <a:t>Out of Eternity - </a:t>
            </a:r>
          </a:p>
          <a:p>
            <a:pPr>
              <a:spcBef>
                <a:spcPct val="50000"/>
              </a:spcBef>
            </a:pPr>
            <a:r>
              <a:rPr lang="en-GB" sz="3600" dirty="0"/>
              <a:t>Letter of decree or commission</a:t>
            </a:r>
          </a:p>
          <a:p>
            <a:pPr>
              <a:spcBef>
                <a:spcPct val="50000"/>
              </a:spcBef>
            </a:pPr>
            <a:r>
              <a:rPr lang="en-GB" sz="3600" dirty="0"/>
              <a:t>Purpose, Provision for our Destiny</a:t>
            </a:r>
          </a:p>
          <a:p>
            <a:pPr>
              <a:spcBef>
                <a:spcPct val="50000"/>
              </a:spcBef>
            </a:pPr>
            <a:r>
              <a:rPr lang="en-GB" sz="3600" dirty="0"/>
              <a:t>Accessed in heavenlies &amp; your heart</a:t>
            </a:r>
          </a:p>
          <a:p>
            <a:pPr>
              <a:spcBef>
                <a:spcPct val="50000"/>
              </a:spcBef>
            </a:pPr>
            <a:r>
              <a:rPr lang="en-GB" sz="3600" dirty="0"/>
              <a:t>Matt 6:10 ‘Your kingdom come. Your will be done, </a:t>
            </a:r>
            <a:r>
              <a:rPr lang="en-GB" sz="3600" dirty="0">
                <a:solidFill>
                  <a:srgbClr val="FFFF00"/>
                </a:solidFill>
              </a:rPr>
              <a:t>On earth as it is in heaven</a:t>
            </a:r>
          </a:p>
        </p:txBody>
      </p:sp>
      <p:sp>
        <p:nvSpPr>
          <p:cNvPr id="616451" name="Rectangle 3"/>
          <p:cNvSpPr>
            <a:spLocks noGrp="1" noChangeArrowheads="1"/>
          </p:cNvSpPr>
          <p:nvPr>
            <p:ph type="title"/>
          </p:nvPr>
        </p:nvSpPr>
        <p:spPr>
          <a:xfrm>
            <a:off x="468313" y="0"/>
            <a:ext cx="8229600" cy="760413"/>
          </a:xfrm>
          <a:noFill/>
          <a:ln/>
        </p:spPr>
        <p:txBody>
          <a:bodyPr/>
          <a:lstStyle/>
          <a:p>
            <a:r>
              <a:rPr lang="en-GB" dirty="0"/>
              <a:t>Cultivating Our Heart</a:t>
            </a:r>
          </a:p>
        </p:txBody>
      </p:sp>
    </p:spTree>
    <p:extLst>
      <p:ext uri="{BB962C8B-B14F-4D97-AF65-F5344CB8AC3E}">
        <p14:creationId xmlns:p14="http://schemas.microsoft.com/office/powerpoint/2010/main" val="1921649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45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45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45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45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64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b="7356"/>
          <a:stretch>
            <a:fillRect/>
          </a:stretch>
        </p:blipFill>
        <p:spPr bwMode="auto">
          <a:xfrm>
            <a:off x="0" y="-20638"/>
            <a:ext cx="9144000"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8885" name="PRAYER MUSIC (Christian)(1).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23850" y="5876925"/>
            <a:ext cx="574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38817"/>
      </p:ext>
    </p:extLst>
  </p:cSld>
  <p:clrMapOvr>
    <a:masterClrMapping/>
  </p:clrMapOvr>
  <p:transition spd="med" advClick="0" advTm="3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188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000" numSld="15" showWhenStopped="0">
                <p:cTn id="7" fill="hold" display="0">
                  <p:stCondLst>
                    <p:cond delay="indefinite"/>
                  </p:stCondLst>
                  <p:endCondLst>
                    <p:cond evt="onPrev" delay="0">
                      <p:tgtEl>
                        <p:sldTgt/>
                      </p:tgtEl>
                    </p:cond>
                    <p:cond evt="onStopAudio" delay="0">
                      <p:tgtEl>
                        <p:sldTgt/>
                      </p:tgtEl>
                    </p:cond>
                  </p:endCondLst>
                </p:cTn>
                <p:tgtEl>
                  <p:spTgt spid="101888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688114"/>
      </p:ext>
    </p:extLst>
  </p:cSld>
  <p:clrMapOvr>
    <a:masterClrMapping/>
  </p:clrMapOvr>
  <p:transition spd="med" advTm="30000">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r="613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598689"/>
      </p:ext>
    </p:extLst>
  </p:cSld>
  <p:clrMapOvr>
    <a:masterClrMapping/>
  </p:clrMapOvr>
  <p:transition spd="med" advClick="0" advTm="3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956484"/>
      </p:ext>
    </p:extLst>
  </p:cSld>
  <p:clrMapOvr>
    <a:masterClrMapping/>
  </p:clrMapOvr>
  <p:transition advClick="0" advTm="3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r="2744"/>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302294"/>
      </p:ext>
    </p:extLst>
  </p:cSld>
  <p:clrMapOvr>
    <a:masterClrMapping/>
  </p:clrMapOvr>
  <p:transition advClick="0" advTm="30000">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765844"/>
      </p:ext>
    </p:extLst>
  </p:cSld>
  <p:clrMapOvr>
    <a:masterClrMapping/>
  </p:clrMapOvr>
  <p:transition spd="med" advClick="0" advTm="30000">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691960"/>
      </p:ext>
    </p:extLst>
  </p:cSld>
  <p:clrMapOvr>
    <a:masterClrMapping/>
  </p:clrMapOvr>
  <p:transition spd="slow" advClick="0" advTm="30000">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r="126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748457"/>
      </p:ext>
    </p:extLst>
  </p:cSld>
  <p:clrMapOvr>
    <a:masterClrMapping/>
  </p:clrMapOvr>
  <p:transition spd="med" advClick="0" advTm="30000">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098867"/>
      </p:ext>
    </p:extLst>
  </p:cSld>
  <p:clrMapOvr>
    <a:masterClrMapping/>
  </p:clrMapOvr>
  <p:transition spd="med" advTm="30000">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443289"/>
      </p:ext>
    </p:extLst>
  </p:cSld>
  <p:clrMapOvr>
    <a:masterClrMapping/>
  </p:clrMapOvr>
  <p:transition spd="med" advClick="0" advTm="3000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9550"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9814" name="Picture 6"/>
          <p:cNvPicPr>
            <a:picLocks noChangeAspect="1" noChangeArrowheads="1"/>
          </p:cNvPicPr>
          <p:nvPr/>
        </p:nvPicPr>
        <p:blipFill>
          <a:blip r:embed="rId4">
            <a:extLst>
              <a:ext uri="{28A0092B-C50C-407E-A947-70E740481C1C}">
                <a14:useLocalDpi xmlns:a14="http://schemas.microsoft.com/office/drawing/2010/main" val="0"/>
              </a:ext>
            </a:extLst>
          </a:blip>
          <a:srcRect r="3780"/>
          <a:stretch>
            <a:fillRect/>
          </a:stretch>
        </p:blipFill>
        <p:spPr bwMode="auto">
          <a:xfrm>
            <a:off x="5148263" y="0"/>
            <a:ext cx="3995737"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98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4373563"/>
            <a:ext cx="3311525" cy="24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98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16400"/>
            <a:ext cx="316865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9818" name="Picture 10"/>
          <p:cNvPicPr>
            <a:picLocks noChangeAspect="1" noChangeArrowheads="1"/>
          </p:cNvPicPr>
          <p:nvPr/>
        </p:nvPicPr>
        <p:blipFill>
          <a:blip r:embed="rId7">
            <a:extLst>
              <a:ext uri="{28A0092B-C50C-407E-A947-70E740481C1C}">
                <a14:useLocalDpi xmlns:a14="http://schemas.microsoft.com/office/drawing/2010/main" val="0"/>
              </a:ext>
            </a:extLst>
          </a:blip>
          <a:srcRect b="5530"/>
          <a:stretch>
            <a:fillRect/>
          </a:stretch>
        </p:blipFill>
        <p:spPr bwMode="auto">
          <a:xfrm>
            <a:off x="2555875" y="2276475"/>
            <a:ext cx="3341688"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9819" name="Text Box 11"/>
          <p:cNvSpPr txBox="1">
            <a:spLocks noChangeArrowheads="1"/>
          </p:cNvSpPr>
          <p:nvPr/>
        </p:nvSpPr>
        <p:spPr bwMode="auto">
          <a:xfrm>
            <a:off x="5795963" y="3213100"/>
            <a:ext cx="3348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GB" dirty="0">
                <a:solidFill>
                  <a:srgbClr val="66FF66"/>
                </a:solidFill>
                <a:effectLst>
                  <a:outerShdw blurRad="38100" dist="38100" dir="2700000" algn="tl">
                    <a:srgbClr val="000000"/>
                  </a:outerShdw>
                </a:effectLst>
              </a:rPr>
              <a:t>23 + 23 chromosomes DNA Record of parents history</a:t>
            </a:r>
            <a:endParaRPr lang="en-GB" dirty="0"/>
          </a:p>
        </p:txBody>
      </p:sp>
      <p:sp>
        <p:nvSpPr>
          <p:cNvPr id="759821" name="Rectangle 13"/>
          <p:cNvSpPr>
            <a:spLocks noChangeArrowheads="1"/>
          </p:cNvSpPr>
          <p:nvPr/>
        </p:nvSpPr>
        <p:spPr bwMode="auto">
          <a:xfrm>
            <a:off x="3203575" y="5373688"/>
            <a:ext cx="25923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en-GB" dirty="0" smtClean="0">
                <a:solidFill>
                  <a:srgbClr val="66FF66"/>
                </a:solidFill>
                <a:effectLst>
                  <a:outerShdw blurRad="38100" dist="38100" dir="2700000" algn="tl">
                    <a:srgbClr val="000000"/>
                  </a:outerShdw>
                </a:effectLst>
              </a:rPr>
              <a:t>Prov </a:t>
            </a:r>
            <a:r>
              <a:rPr lang="en-GB" dirty="0">
                <a:solidFill>
                  <a:srgbClr val="66FF66"/>
                </a:solidFill>
                <a:effectLst>
                  <a:outerShdw blurRad="38100" dist="38100" dir="2700000" algn="tl">
                    <a:srgbClr val="000000"/>
                  </a:outerShdw>
                </a:effectLst>
              </a:rPr>
              <a:t>23:7 For as he thinks in his heart, so he is</a:t>
            </a:r>
          </a:p>
        </p:txBody>
      </p:sp>
      <p:pic>
        <p:nvPicPr>
          <p:cNvPr id="759823"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400" y="3357563"/>
            <a:ext cx="1081088" cy="722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9830" name="AutoShape 22"/>
          <p:cNvSpPr>
            <a:spLocks noChangeArrowheads="1"/>
          </p:cNvSpPr>
          <p:nvPr/>
        </p:nvSpPr>
        <p:spPr bwMode="auto">
          <a:xfrm rot="1689784">
            <a:off x="2987675" y="333375"/>
            <a:ext cx="2016125" cy="2951163"/>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FF00"/>
              </a:solidFill>
            </a:endParaRPr>
          </a:p>
        </p:txBody>
      </p:sp>
      <p:sp>
        <p:nvSpPr>
          <p:cNvPr id="12" name="Text Box 11"/>
          <p:cNvSpPr txBox="1">
            <a:spLocks noChangeArrowheads="1"/>
          </p:cNvSpPr>
          <p:nvPr/>
        </p:nvSpPr>
        <p:spPr bwMode="auto">
          <a:xfrm>
            <a:off x="107504" y="3444081"/>
            <a:ext cx="244837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en-GB" dirty="0" smtClean="0">
                <a:solidFill>
                  <a:srgbClr val="66FF66"/>
                </a:solidFill>
                <a:effectLst>
                  <a:outerShdw blurRad="38100" dist="38100" dir="2700000" algn="tl">
                    <a:srgbClr val="000000"/>
                  </a:outerShdw>
                </a:effectLst>
              </a:rPr>
              <a:t>Eternal Record of Destiny</a:t>
            </a:r>
            <a:endParaRPr lang="en-GB" dirty="0"/>
          </a:p>
        </p:txBody>
      </p:sp>
    </p:spTree>
    <p:extLst>
      <p:ext uri="{BB962C8B-B14F-4D97-AF65-F5344CB8AC3E}">
        <p14:creationId xmlns:p14="http://schemas.microsoft.com/office/powerpoint/2010/main" val="3638744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598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98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98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98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98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598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5981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9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9" grpId="0"/>
      <p:bldP spid="759821" grpId="0"/>
      <p:bldP spid="759830"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4">
            <a:extLst>
              <a:ext uri="{28A0092B-C50C-407E-A947-70E740481C1C}">
                <a14:useLocalDpi xmlns:a14="http://schemas.microsoft.com/office/drawing/2010/main" val="0"/>
              </a:ext>
            </a:extLst>
          </a:blip>
          <a:srcRect r="3142"/>
          <a:stretch>
            <a:fillRect/>
          </a:stretch>
        </p:blipFill>
        <p:spPr bwMode="auto">
          <a:xfrm>
            <a:off x="0" y="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838" name="beautiful melody - instrumental lords prayer.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50825" y="5749925"/>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650100"/>
      </p:ext>
    </p:extLst>
  </p:cSld>
  <p:clrMapOvr>
    <a:masterClrMapping/>
  </p:clrMapOvr>
  <p:transition spd="med" advClick="0" advTm="3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168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numSld="19" showWhenStopped="0">
                <p:cTn id="7" repeatCount="indefinite" fill="hold" display="0">
                  <p:stCondLst>
                    <p:cond delay="indefinite"/>
                  </p:stCondLst>
                  <p:endCondLst>
                    <p:cond evt="onPrev" delay="0">
                      <p:tgtEl>
                        <p:sldTgt/>
                      </p:tgtEl>
                    </p:cond>
                    <p:cond evt="onStopAudio" delay="0">
                      <p:tgtEl>
                        <p:sldTgt/>
                      </p:tgtEl>
                    </p:cond>
                  </p:endCondLst>
                </p:cTn>
                <p:tgtEl>
                  <p:spTgt spid="101683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2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243023"/>
      </p:ext>
    </p:extLst>
  </p:cSld>
  <p:clrMapOvr>
    <a:masterClrMapping/>
  </p:clrMapOvr>
  <p:transition spd="med" advClick="0" advTm="30000">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367936"/>
      </p:ext>
    </p:extLst>
  </p:cSld>
  <p:clrMapOvr>
    <a:masterClrMapping/>
  </p:clrMapOvr>
  <p:transition spd="med" advClick="0" advTm="30000">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216825"/>
      </p:ext>
    </p:extLst>
  </p:cSld>
  <p:clrMapOvr>
    <a:masterClrMapping/>
  </p:clrMapOvr>
  <p:transition spd="med" advClick="0" advTm="34000">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b="7356"/>
          <a:stretch>
            <a:fillRect/>
          </a:stretch>
        </p:blipFill>
        <p:spPr bwMode="auto">
          <a:xfrm>
            <a:off x="0" y="-20638"/>
            <a:ext cx="9144000"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35758"/>
      </p:ext>
    </p:extLst>
  </p:cSld>
  <p:clrMapOvr>
    <a:masterClrMapping/>
  </p:clrMapOvr>
  <p:transition spd="med" advClick="0" advTm="30000">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13749"/>
      </p:ext>
    </p:extLst>
  </p:cSld>
  <p:clrMapOvr>
    <a:masterClrMapping/>
  </p:clrMapOvr>
  <p:transition advClick="0" advTm="3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r="613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938272"/>
      </p:ext>
    </p:extLst>
  </p:cSld>
  <p:clrMapOvr>
    <a:masterClrMapping/>
  </p:clrMapOvr>
  <p:transition spd="med" advTm="3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945918"/>
      </p:ext>
    </p:extLst>
  </p:cSld>
  <p:clrMapOvr>
    <a:masterClrMapping/>
  </p:clrMapOvr>
  <p:transition advClick="0" advTm="3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r="2744"/>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339612"/>
      </p:ext>
    </p:extLst>
  </p:cSld>
  <p:clrMapOvr>
    <a:masterClrMapping/>
  </p:clrMapOvr>
  <p:transition advClick="0" advTm="30000">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421691"/>
      </p:ext>
    </p:extLst>
  </p:cSld>
  <p:clrMapOvr>
    <a:masterClrMapping/>
  </p:clrMapOvr>
  <p:transition spd="med" advClick="0" advTm="30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body" idx="1"/>
          </p:nvPr>
        </p:nvSpPr>
        <p:spPr>
          <a:xfrm>
            <a:off x="0" y="908050"/>
            <a:ext cx="9144000" cy="5949950"/>
          </a:xfrm>
          <a:noFill/>
          <a:ln/>
        </p:spPr>
        <p:txBody>
          <a:bodyPr lIns="18000" tIns="0" rIns="18000" bIns="0">
            <a:normAutofit fontScale="92500" lnSpcReduction="10000"/>
          </a:bodyPr>
          <a:lstStyle/>
          <a:p>
            <a:pPr>
              <a:lnSpc>
                <a:spcPct val="110000"/>
              </a:lnSpc>
              <a:spcBef>
                <a:spcPts val="600"/>
              </a:spcBef>
            </a:pPr>
            <a:r>
              <a:rPr lang="en-GB" sz="3200" dirty="0"/>
              <a:t>Scroll – record of your eternal destiny</a:t>
            </a:r>
          </a:p>
          <a:p>
            <a:pPr>
              <a:lnSpc>
                <a:spcPct val="110000"/>
              </a:lnSpc>
              <a:spcBef>
                <a:spcPts val="600"/>
              </a:spcBef>
            </a:pPr>
            <a:r>
              <a:rPr lang="en-GB" sz="3200" dirty="0"/>
              <a:t>Psa 40:7 Then I said, “Behold, I come; In the scroll of the book it is written of me. 8 I delight to do Your will, O my God; Your Law is </a:t>
            </a:r>
            <a:r>
              <a:rPr lang="en-GB" sz="3200" dirty="0">
                <a:solidFill>
                  <a:srgbClr val="FFFF00"/>
                </a:solidFill>
              </a:rPr>
              <a:t>within my heart</a:t>
            </a:r>
            <a:r>
              <a:rPr lang="en-GB" sz="3200" dirty="0"/>
              <a:t>.”</a:t>
            </a:r>
          </a:p>
          <a:p>
            <a:pPr>
              <a:lnSpc>
                <a:spcPct val="110000"/>
              </a:lnSpc>
              <a:spcBef>
                <a:spcPts val="600"/>
              </a:spcBef>
            </a:pPr>
            <a:r>
              <a:rPr lang="en-GB" sz="3200" dirty="0"/>
              <a:t>Frequency – vibration, Sound – song</a:t>
            </a:r>
          </a:p>
          <a:p>
            <a:pPr>
              <a:lnSpc>
                <a:spcPct val="110000"/>
              </a:lnSpc>
              <a:spcBef>
                <a:spcPts val="600"/>
              </a:spcBef>
            </a:pPr>
            <a:r>
              <a:rPr lang="en-GB" sz="3200" dirty="0"/>
              <a:t>Colour, Fragrance, Formula – encoded abilities</a:t>
            </a:r>
          </a:p>
          <a:p>
            <a:pPr>
              <a:lnSpc>
                <a:spcPct val="110000"/>
              </a:lnSpc>
              <a:spcBef>
                <a:spcPts val="600"/>
              </a:spcBef>
            </a:pPr>
            <a:r>
              <a:rPr lang="en-GB" sz="3200" dirty="0"/>
              <a:t>DNA song vibrates with record of the chaos it was created in (sin &amp; iniquity)</a:t>
            </a:r>
          </a:p>
          <a:p>
            <a:pPr>
              <a:lnSpc>
                <a:spcPct val="110000"/>
              </a:lnSpc>
              <a:spcBef>
                <a:spcPts val="600"/>
              </a:spcBef>
            </a:pPr>
            <a:r>
              <a:rPr lang="en-GB" sz="3200" dirty="0"/>
              <a:t>Scroll vibrates with the record of your destiny</a:t>
            </a:r>
          </a:p>
          <a:p>
            <a:pPr>
              <a:lnSpc>
                <a:spcPct val="110000"/>
              </a:lnSpc>
              <a:spcBef>
                <a:spcPts val="600"/>
              </a:spcBef>
            </a:pPr>
            <a:r>
              <a:rPr lang="en-GB" sz="3200" dirty="0"/>
              <a:t>You choose which </a:t>
            </a:r>
            <a:r>
              <a:rPr lang="en-GB" sz="3200" dirty="0" smtClean="0"/>
              <a:t>you resonate &amp; </a:t>
            </a:r>
            <a:r>
              <a:rPr lang="en-GB" sz="3200" dirty="0"/>
              <a:t>come into harmony with</a:t>
            </a:r>
          </a:p>
        </p:txBody>
      </p:sp>
      <p:sp>
        <p:nvSpPr>
          <p:cNvPr id="607235" name="Rectangle 3"/>
          <p:cNvSpPr>
            <a:spLocks noGrp="1" noChangeArrowheads="1"/>
          </p:cNvSpPr>
          <p:nvPr>
            <p:ph type="title"/>
          </p:nvPr>
        </p:nvSpPr>
        <p:spPr>
          <a:xfrm>
            <a:off x="468313" y="0"/>
            <a:ext cx="8229600" cy="760413"/>
          </a:xfrm>
          <a:noFill/>
          <a:ln/>
        </p:spPr>
        <p:txBody>
          <a:bodyPr lIns="0" tIns="0" rIns="0" bIns="0"/>
          <a:lstStyle/>
          <a:p>
            <a:r>
              <a:rPr lang="en-GB"/>
              <a:t>Heavenly Realms - Destiny</a:t>
            </a:r>
          </a:p>
        </p:txBody>
      </p:sp>
    </p:spTree>
    <p:extLst>
      <p:ext uri="{BB962C8B-B14F-4D97-AF65-F5344CB8AC3E}">
        <p14:creationId xmlns:p14="http://schemas.microsoft.com/office/powerpoint/2010/main" val="3877785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723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723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723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723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723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723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723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72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4"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19086"/>
      </p:ext>
    </p:extLst>
  </p:cSld>
  <p:clrMapOvr>
    <a:masterClrMapping/>
  </p:clrMapOvr>
  <p:transition spd="slow" advClick="0" advTm="30000">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r="126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878577"/>
      </p:ext>
    </p:extLst>
  </p:cSld>
  <p:clrMapOvr>
    <a:masterClrMapping/>
  </p:clrMapOvr>
  <p:transition spd="med" advClick="0" advTm="30000">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624628"/>
      </p:ext>
    </p:extLst>
  </p:cSld>
  <p:clrMapOvr>
    <a:masterClrMapping/>
  </p:clrMapOvr>
  <p:transition spd="med" advTm="30000">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r="3142"/>
          <a:stretch>
            <a:fillRect/>
          </a:stretch>
        </p:blipFill>
        <p:spPr bwMode="auto">
          <a:xfrm>
            <a:off x="0" y="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894473"/>
      </p:ext>
    </p:extLst>
  </p:cSld>
  <p:clrMapOvr>
    <a:masterClrMapping/>
  </p:clrMapOvr>
  <p:transition spd="med" advClick="0" advTm="30000">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507" name="Relaxing Meditation Music with Inspiring Quotes - A Peaceful Moment.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39750" y="5805488"/>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700786"/>
      </p:ext>
    </p:extLst>
  </p:cSld>
  <p:clrMapOvr>
    <a:masterClrMapping/>
  </p:clrMapOvr>
  <p:transition spd="med" advClick="0" advTm="3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455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000" numSld="15" showWhenStopped="0">
                <p:cTn id="7" repeatCount="indefinite" fill="hold" display="0">
                  <p:stCondLst>
                    <p:cond delay="indefinite"/>
                  </p:stCondLst>
                  <p:endCondLst>
                    <p:cond evt="onPrev" delay="0">
                      <p:tgtEl>
                        <p:sldTgt/>
                      </p:tgtEl>
                    </p:cond>
                    <p:cond evt="onStopAudio" delay="0">
                      <p:tgtEl>
                        <p:sldTgt/>
                      </p:tgtEl>
                    </p:cond>
                  </p:endCondLst>
                </p:cTn>
                <p:tgtEl>
                  <p:spTgt spid="104550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230518"/>
      </p:ext>
    </p:extLst>
  </p:cSld>
  <p:clrMapOvr>
    <a:masterClrMapping/>
  </p:clrMapOvr>
  <p:transition spd="med" advClick="0" advTm="30000">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2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704"/>
      </p:ext>
    </p:extLst>
  </p:cSld>
  <p:clrMapOvr>
    <a:masterClrMapping/>
  </p:clrMapOvr>
  <p:transition spd="med" advClick="0" advTm="30000">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159036"/>
      </p:ext>
    </p:extLst>
  </p:cSld>
  <p:clrMapOvr>
    <a:masterClrMapping/>
  </p:clrMapOvr>
  <p:transition spd="med" advClick="0" advTm="30000">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949345"/>
      </p:ext>
    </p:extLst>
  </p:cSld>
  <p:clrMapOvr>
    <a:masterClrMapping/>
  </p:clrMapOvr>
  <p:transition spd="med" advClick="0" advTm="36000">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850735"/>
      </p:ext>
    </p:extLst>
  </p:cSld>
  <p:clrMapOvr>
    <a:masterClrMapping/>
  </p:clrMapOvr>
  <p:transition spd="med" advClick="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62" name="Rectangle 2"/>
          <p:cNvSpPr>
            <a:spLocks noGrp="1" noChangeArrowheads="1"/>
          </p:cNvSpPr>
          <p:nvPr>
            <p:ph type="body" idx="1"/>
          </p:nvPr>
        </p:nvSpPr>
        <p:spPr>
          <a:xfrm>
            <a:off x="0" y="980728"/>
            <a:ext cx="9144000" cy="5877272"/>
          </a:xfrm>
          <a:noFill/>
          <a:ln/>
        </p:spPr>
        <p:txBody>
          <a:bodyPr lIns="18000" tIns="0" rIns="18000" bIns="0"/>
          <a:lstStyle/>
          <a:p>
            <a:pPr>
              <a:lnSpc>
                <a:spcPct val="80000"/>
              </a:lnSpc>
              <a:spcBef>
                <a:spcPct val="50000"/>
              </a:spcBef>
            </a:pPr>
            <a:r>
              <a:rPr lang="en-GB" dirty="0"/>
              <a:t>Conception our heart carries scroll record of 46 chromosomes + </a:t>
            </a:r>
            <a:r>
              <a:rPr lang="en-GB" dirty="0" smtClean="0"/>
              <a:t>our scroll of destiny</a:t>
            </a:r>
            <a:endParaRPr lang="en-GB" dirty="0"/>
          </a:p>
          <a:p>
            <a:pPr>
              <a:lnSpc>
                <a:spcPct val="80000"/>
              </a:lnSpc>
              <a:spcBef>
                <a:spcPct val="50000"/>
              </a:spcBef>
            </a:pPr>
            <a:r>
              <a:rPr lang="en-GB" dirty="0"/>
              <a:t>Soul and body surround the scroll destiny</a:t>
            </a:r>
          </a:p>
          <a:p>
            <a:pPr>
              <a:lnSpc>
                <a:spcPct val="80000"/>
              </a:lnSpc>
              <a:spcBef>
                <a:spcPct val="50000"/>
              </a:spcBef>
            </a:pPr>
            <a:r>
              <a:rPr lang="en-GB" dirty="0"/>
              <a:t>Flesh gets programmed by it’s environment</a:t>
            </a:r>
          </a:p>
          <a:p>
            <a:pPr>
              <a:lnSpc>
                <a:spcPct val="80000"/>
              </a:lnSpc>
              <a:spcBef>
                <a:spcPct val="50000"/>
              </a:spcBef>
            </a:pPr>
            <a:r>
              <a:rPr lang="en-GB" dirty="0"/>
              <a:t>Ear is first nerve to form vibrates until death connected to all organs</a:t>
            </a:r>
          </a:p>
          <a:p>
            <a:pPr>
              <a:lnSpc>
                <a:spcPct val="80000"/>
              </a:lnSpc>
              <a:spcBef>
                <a:spcPct val="50000"/>
              </a:spcBef>
            </a:pPr>
            <a:r>
              <a:rPr lang="en-GB" dirty="0"/>
              <a:t>Learn - Distance, Space, Time</a:t>
            </a:r>
          </a:p>
          <a:p>
            <a:pPr>
              <a:lnSpc>
                <a:spcPct val="80000"/>
              </a:lnSpc>
              <a:spcBef>
                <a:spcPct val="50000"/>
              </a:spcBef>
            </a:pPr>
            <a:r>
              <a:rPr lang="en-GB" dirty="0"/>
              <a:t>Heart carries record of past generations</a:t>
            </a:r>
          </a:p>
          <a:p>
            <a:pPr>
              <a:lnSpc>
                <a:spcPct val="80000"/>
              </a:lnSpc>
              <a:spcBef>
                <a:spcPct val="50000"/>
              </a:spcBef>
            </a:pPr>
            <a:r>
              <a:rPr lang="en-GB" dirty="0"/>
              <a:t>Prov 23:7 For as he thinks in his heart, so he is</a:t>
            </a:r>
          </a:p>
          <a:p>
            <a:pPr>
              <a:lnSpc>
                <a:spcPct val="80000"/>
              </a:lnSpc>
              <a:spcBef>
                <a:spcPct val="50000"/>
              </a:spcBef>
            </a:pPr>
            <a:r>
              <a:rPr lang="en-GB" dirty="0"/>
              <a:t>Heart programs blood, blood goes to brain and programs your thinking</a:t>
            </a:r>
          </a:p>
        </p:txBody>
      </p:sp>
      <p:sp>
        <p:nvSpPr>
          <p:cNvPr id="757763" name="Rectangle 3"/>
          <p:cNvSpPr>
            <a:spLocks noGrp="1" noChangeArrowheads="1"/>
          </p:cNvSpPr>
          <p:nvPr>
            <p:ph type="title"/>
          </p:nvPr>
        </p:nvSpPr>
        <p:spPr>
          <a:xfrm>
            <a:off x="468313" y="0"/>
            <a:ext cx="8229600" cy="760413"/>
          </a:xfrm>
          <a:noFill/>
          <a:ln/>
        </p:spPr>
        <p:txBody>
          <a:bodyPr lIns="0" tIns="0" rIns="0" bIns="0"/>
          <a:lstStyle/>
          <a:p>
            <a:r>
              <a:rPr lang="en-GB"/>
              <a:t>Heavenly Realms - Destiny</a:t>
            </a:r>
          </a:p>
        </p:txBody>
      </p:sp>
    </p:spTree>
    <p:extLst>
      <p:ext uri="{BB962C8B-B14F-4D97-AF65-F5344CB8AC3E}">
        <p14:creationId xmlns:p14="http://schemas.microsoft.com/office/powerpoint/2010/main" val="12330796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6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76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76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776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77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lstStyle/>
          <a:p>
            <a:r>
              <a:rPr lang="en-GB" dirty="0" smtClean="0"/>
              <a:t>Cultivating Our Heart</a:t>
            </a:r>
            <a:endParaRPr lang="en-GB" dirty="0"/>
          </a:p>
        </p:txBody>
      </p:sp>
      <p:sp>
        <p:nvSpPr>
          <p:cNvPr id="3" name="Content Placeholder 2"/>
          <p:cNvSpPr>
            <a:spLocks noGrp="1"/>
          </p:cNvSpPr>
          <p:nvPr>
            <p:ph idx="1"/>
          </p:nvPr>
        </p:nvSpPr>
        <p:spPr>
          <a:xfrm>
            <a:off x="0" y="980728"/>
            <a:ext cx="9144000" cy="5877272"/>
          </a:xfrm>
        </p:spPr>
        <p:txBody>
          <a:bodyPr lIns="0" tIns="0" rIns="0" bIns="0">
            <a:normAutofit/>
          </a:bodyPr>
          <a:lstStyle/>
          <a:p>
            <a:endParaRPr lang="en-GB" sz="4400" dirty="0">
              <a:effectLst>
                <a:outerShdw blurRad="38100" dist="63500" dir="2700000" algn="tl">
                  <a:srgbClr val="000000"/>
                </a:outerShdw>
              </a:effectLst>
            </a:endParaRPr>
          </a:p>
        </p:txBody>
      </p:sp>
    </p:spTree>
    <p:extLst>
      <p:ext uri="{BB962C8B-B14F-4D97-AF65-F5344CB8AC3E}">
        <p14:creationId xmlns:p14="http://schemas.microsoft.com/office/powerpoint/2010/main" val="38960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2882" name="Rectangle 2"/>
          <p:cNvSpPr>
            <a:spLocks noGrp="1" noChangeArrowheads="1"/>
          </p:cNvSpPr>
          <p:nvPr>
            <p:ph type="body" idx="1"/>
          </p:nvPr>
        </p:nvSpPr>
        <p:spPr>
          <a:xfrm>
            <a:off x="0" y="980728"/>
            <a:ext cx="9144000" cy="5877272"/>
          </a:xfrm>
          <a:noFill/>
          <a:ln/>
        </p:spPr>
        <p:txBody>
          <a:bodyPr lIns="18000" tIns="0" rIns="18000" bIns="0">
            <a:normAutofit/>
          </a:bodyPr>
          <a:lstStyle/>
          <a:p>
            <a:pPr>
              <a:spcBef>
                <a:spcPct val="50000"/>
              </a:spcBef>
            </a:pPr>
            <a:r>
              <a:rPr lang="en-GB" sz="3600" dirty="0" smtClean="0"/>
              <a:t>Born again spiritually</a:t>
            </a:r>
          </a:p>
          <a:p>
            <a:pPr>
              <a:spcBef>
                <a:spcPct val="50000"/>
              </a:spcBef>
            </a:pPr>
            <a:r>
              <a:rPr lang="en-GB" sz="3600" dirty="0" smtClean="0"/>
              <a:t>Flesh </a:t>
            </a:r>
            <a:r>
              <a:rPr lang="en-GB" sz="3600" dirty="0"/>
              <a:t>&amp; spirit start wrestling for control</a:t>
            </a:r>
          </a:p>
          <a:p>
            <a:pPr>
              <a:spcBef>
                <a:spcPct val="50000"/>
              </a:spcBef>
            </a:pPr>
            <a:r>
              <a:rPr lang="en-GB" sz="3600" dirty="0"/>
              <a:t>Resonating testimonies start to compete</a:t>
            </a:r>
          </a:p>
          <a:p>
            <a:pPr>
              <a:spcBef>
                <a:spcPct val="50000"/>
              </a:spcBef>
            </a:pPr>
            <a:r>
              <a:rPr lang="en-GB" sz="3600" dirty="0"/>
              <a:t>Gal 5:17 For the flesh sets its desire against the Spirit, and the Spirit against the flesh; for these are in opposition to one another, so that you may not do the things that you please</a:t>
            </a:r>
            <a:r>
              <a:rPr lang="en-GB" sz="3600" dirty="0" smtClean="0"/>
              <a:t>.</a:t>
            </a:r>
          </a:p>
        </p:txBody>
      </p:sp>
      <p:sp>
        <p:nvSpPr>
          <p:cNvPr id="762883" name="Rectangle 3"/>
          <p:cNvSpPr>
            <a:spLocks noGrp="1" noChangeArrowheads="1"/>
          </p:cNvSpPr>
          <p:nvPr>
            <p:ph type="title"/>
          </p:nvPr>
        </p:nvSpPr>
        <p:spPr>
          <a:xfrm>
            <a:off x="468313" y="0"/>
            <a:ext cx="8229600" cy="760413"/>
          </a:xfrm>
          <a:noFill/>
          <a:ln/>
        </p:spPr>
        <p:txBody>
          <a:bodyPr lIns="0" tIns="0" rIns="0" bIns="0"/>
          <a:lstStyle/>
          <a:p>
            <a:r>
              <a:rPr lang="en-GB"/>
              <a:t>Heavenly Realms - Destiny</a:t>
            </a:r>
          </a:p>
        </p:txBody>
      </p:sp>
    </p:spTree>
    <p:extLst>
      <p:ext uri="{BB962C8B-B14F-4D97-AF65-F5344CB8AC3E}">
        <p14:creationId xmlns:p14="http://schemas.microsoft.com/office/powerpoint/2010/main" val="258959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288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28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288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288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28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2882" name="Rectangle 2"/>
          <p:cNvSpPr>
            <a:spLocks noGrp="1" noChangeArrowheads="1"/>
          </p:cNvSpPr>
          <p:nvPr>
            <p:ph type="body" idx="1"/>
          </p:nvPr>
        </p:nvSpPr>
        <p:spPr>
          <a:xfrm>
            <a:off x="0" y="836712"/>
            <a:ext cx="9144000" cy="6021288"/>
          </a:xfrm>
          <a:noFill/>
          <a:ln/>
        </p:spPr>
        <p:txBody>
          <a:bodyPr lIns="18000" tIns="0" rIns="18000" bIns="0">
            <a:normAutofit fontScale="92500"/>
          </a:bodyPr>
          <a:lstStyle/>
          <a:p>
            <a:pPr>
              <a:spcBef>
                <a:spcPct val="50000"/>
              </a:spcBef>
            </a:pPr>
            <a:r>
              <a:rPr lang="en-GB" dirty="0" smtClean="0"/>
              <a:t>Rom 12:</a:t>
            </a:r>
            <a:r>
              <a:rPr lang="en-GB" baseline="30000" dirty="0"/>
              <a:t> 1</a:t>
            </a:r>
            <a:r>
              <a:rPr lang="en-GB" dirty="0"/>
              <a:t> Therefore I urge you, brethren, by the mercies of God, to present your bodies a living and holy sacrifice, acceptable to God, </a:t>
            </a:r>
            <a:r>
              <a:rPr lang="en-GB" i="1" dirty="0"/>
              <a:t>which is</a:t>
            </a:r>
            <a:r>
              <a:rPr lang="en-GB" dirty="0"/>
              <a:t> your spiritual service of worship. </a:t>
            </a:r>
            <a:r>
              <a:rPr lang="en-GB" baseline="30000" dirty="0"/>
              <a:t>2</a:t>
            </a:r>
            <a:r>
              <a:rPr lang="en-GB" dirty="0"/>
              <a:t> And do not be conformed to this world, but be </a:t>
            </a:r>
            <a:r>
              <a:rPr lang="en-GB" dirty="0">
                <a:solidFill>
                  <a:srgbClr val="FFFF00"/>
                </a:solidFill>
              </a:rPr>
              <a:t>transformed</a:t>
            </a:r>
            <a:r>
              <a:rPr lang="en-GB" dirty="0"/>
              <a:t> by the </a:t>
            </a:r>
            <a:r>
              <a:rPr lang="en-GB" dirty="0">
                <a:solidFill>
                  <a:srgbClr val="FFFF00"/>
                </a:solidFill>
              </a:rPr>
              <a:t>renewing of your mind</a:t>
            </a:r>
            <a:r>
              <a:rPr lang="en-GB" dirty="0"/>
              <a:t>, so that you may prove what the </a:t>
            </a:r>
            <a:r>
              <a:rPr lang="en-GB" dirty="0">
                <a:solidFill>
                  <a:srgbClr val="FFFF00"/>
                </a:solidFill>
              </a:rPr>
              <a:t>will of God is</a:t>
            </a:r>
            <a:r>
              <a:rPr lang="en-GB" dirty="0"/>
              <a:t>, that which is good and acceptable and perfect. </a:t>
            </a:r>
            <a:endParaRPr lang="en-GB" dirty="0" smtClean="0"/>
          </a:p>
          <a:p>
            <a:pPr>
              <a:spcBef>
                <a:spcPct val="50000"/>
              </a:spcBef>
            </a:pPr>
            <a:r>
              <a:rPr lang="en-GB" dirty="0"/>
              <a:t>2 Cor </a:t>
            </a:r>
            <a:r>
              <a:rPr lang="en-GB" dirty="0" smtClean="0"/>
              <a:t>4:</a:t>
            </a:r>
            <a:r>
              <a:rPr lang="en-GB" baseline="30000" dirty="0" smtClean="0"/>
              <a:t>16</a:t>
            </a:r>
            <a:r>
              <a:rPr lang="en-GB" dirty="0" smtClean="0"/>
              <a:t> .. our </a:t>
            </a:r>
            <a:r>
              <a:rPr lang="en-GB" dirty="0"/>
              <a:t>inner man is being </a:t>
            </a:r>
            <a:r>
              <a:rPr lang="en-GB" dirty="0">
                <a:solidFill>
                  <a:srgbClr val="FFFF00"/>
                </a:solidFill>
              </a:rPr>
              <a:t>renewed</a:t>
            </a:r>
            <a:r>
              <a:rPr lang="en-GB" dirty="0"/>
              <a:t> day by day.</a:t>
            </a:r>
          </a:p>
          <a:p>
            <a:pPr>
              <a:spcBef>
                <a:spcPct val="50000"/>
              </a:spcBef>
            </a:pPr>
            <a:r>
              <a:rPr lang="en-GB" dirty="0" smtClean="0"/>
              <a:t>Col 3:</a:t>
            </a:r>
            <a:r>
              <a:rPr lang="en-GB" baseline="30000" dirty="0" smtClean="0"/>
              <a:t>10</a:t>
            </a:r>
            <a:r>
              <a:rPr lang="en-GB" dirty="0" smtClean="0"/>
              <a:t> and </a:t>
            </a:r>
            <a:r>
              <a:rPr lang="en-GB" dirty="0"/>
              <a:t>have put on the new self who is being </a:t>
            </a:r>
            <a:r>
              <a:rPr lang="en-GB" dirty="0">
                <a:solidFill>
                  <a:srgbClr val="FFFF00"/>
                </a:solidFill>
              </a:rPr>
              <a:t>renewed</a:t>
            </a:r>
            <a:r>
              <a:rPr lang="en-GB" dirty="0"/>
              <a:t> to a true knowledge according to the image of the One who created </a:t>
            </a:r>
            <a:r>
              <a:rPr lang="en-GB" dirty="0" smtClean="0"/>
              <a:t>him</a:t>
            </a:r>
          </a:p>
          <a:p>
            <a:pPr>
              <a:spcBef>
                <a:spcPct val="50000"/>
              </a:spcBef>
            </a:pPr>
            <a:r>
              <a:rPr lang="en-GB" dirty="0" err="1" smtClean="0"/>
              <a:t>Eph</a:t>
            </a:r>
            <a:r>
              <a:rPr lang="en-GB" dirty="0" smtClean="0"/>
              <a:t> 4:</a:t>
            </a:r>
            <a:r>
              <a:rPr lang="en-GB" baseline="30000" dirty="0" smtClean="0"/>
              <a:t>23</a:t>
            </a:r>
            <a:r>
              <a:rPr lang="en-GB" dirty="0" smtClean="0"/>
              <a:t> that </a:t>
            </a:r>
            <a:r>
              <a:rPr lang="en-GB" dirty="0"/>
              <a:t>you be </a:t>
            </a:r>
            <a:r>
              <a:rPr lang="en-GB" dirty="0">
                <a:solidFill>
                  <a:srgbClr val="FFFF00"/>
                </a:solidFill>
              </a:rPr>
              <a:t>renewed</a:t>
            </a:r>
            <a:r>
              <a:rPr lang="en-GB" dirty="0"/>
              <a:t> in the spirit of your </a:t>
            </a:r>
            <a:r>
              <a:rPr lang="en-GB" dirty="0" smtClean="0"/>
              <a:t>mind</a:t>
            </a:r>
            <a:endParaRPr lang="en-GB" dirty="0"/>
          </a:p>
        </p:txBody>
      </p:sp>
      <p:sp>
        <p:nvSpPr>
          <p:cNvPr id="762883" name="Rectangle 3"/>
          <p:cNvSpPr>
            <a:spLocks noGrp="1" noChangeArrowheads="1"/>
          </p:cNvSpPr>
          <p:nvPr>
            <p:ph type="title"/>
          </p:nvPr>
        </p:nvSpPr>
        <p:spPr>
          <a:xfrm>
            <a:off x="468313" y="0"/>
            <a:ext cx="8229600" cy="760413"/>
          </a:xfrm>
          <a:noFill/>
          <a:ln/>
        </p:spPr>
        <p:txBody>
          <a:bodyPr lIns="0" tIns="0" rIns="0" bIns="0"/>
          <a:lstStyle/>
          <a:p>
            <a:r>
              <a:rPr lang="en-GB"/>
              <a:t>Heavenly Realms - Destiny</a:t>
            </a:r>
          </a:p>
        </p:txBody>
      </p:sp>
    </p:spTree>
    <p:extLst>
      <p:ext uri="{BB962C8B-B14F-4D97-AF65-F5344CB8AC3E}">
        <p14:creationId xmlns:p14="http://schemas.microsoft.com/office/powerpoint/2010/main" val="5787932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288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28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288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288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28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2" grpId="0"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eavenly pathway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Heavenly pathways</Template>
  <TotalTime>9500</TotalTime>
  <Words>2380</Words>
  <Application>Microsoft Office PowerPoint</Application>
  <PresentationFormat>On-screen Show (4:3)</PresentationFormat>
  <Paragraphs>365</Paragraphs>
  <Slides>70</Slides>
  <Notes>63</Notes>
  <HiddenSlides>0</HiddenSlides>
  <MMClips>4</MMClips>
  <ScaleCrop>false</ScaleCrop>
  <HeadingPairs>
    <vt:vector size="4" baseType="variant">
      <vt:variant>
        <vt:lpstr>Theme</vt:lpstr>
      </vt:variant>
      <vt:variant>
        <vt:i4>3</vt:i4>
      </vt:variant>
      <vt:variant>
        <vt:lpstr>Slide Titles</vt:lpstr>
      </vt:variant>
      <vt:variant>
        <vt:i4>70</vt:i4>
      </vt:variant>
    </vt:vector>
  </HeadingPairs>
  <TitlesOfParts>
    <vt:vector size="73" baseType="lpstr">
      <vt:lpstr>Heavenly pathways</vt:lpstr>
      <vt:lpstr>Default Design</vt:lpstr>
      <vt:lpstr>1_Default Design</vt:lpstr>
      <vt:lpstr>PowerPoint Presentation</vt:lpstr>
      <vt:lpstr>Soul Gates</vt:lpstr>
      <vt:lpstr>Cultivating Our Heart</vt:lpstr>
      <vt:lpstr>Cultivating Our Heart</vt:lpstr>
      <vt:lpstr>PowerPoint Presentation</vt:lpstr>
      <vt:lpstr>Heavenly Realms - Destiny</vt:lpstr>
      <vt:lpstr>Heavenly Realms - Destiny</vt:lpstr>
      <vt:lpstr>Heavenly Realms - Destiny</vt:lpstr>
      <vt:lpstr>Heavenly Realms - Destiny</vt:lpstr>
      <vt:lpstr>Cultivating Our Heart</vt:lpstr>
      <vt:lpstr>PowerPoint Presentation</vt:lpstr>
      <vt:lpstr>PowerPoint Presentation</vt:lpstr>
      <vt:lpstr>Cultivating Our Heart</vt:lpstr>
      <vt:lpstr>Cultivating Our Heart</vt:lpstr>
      <vt:lpstr>Cultivating Our Heart</vt:lpstr>
      <vt:lpstr>Cultivating Our Heart</vt:lpstr>
      <vt:lpstr>Cultivating Our Heart</vt:lpstr>
      <vt:lpstr>Cultivating Our Heart</vt:lpstr>
      <vt:lpstr>Cultivating Our Heart</vt:lpstr>
      <vt:lpstr>PowerPoint Presentation</vt:lpstr>
      <vt:lpstr>PowerPoint Presentation</vt:lpstr>
      <vt:lpstr>PowerPoint Presentation</vt:lpstr>
      <vt:lpstr>Cultivating Our Heart</vt:lpstr>
      <vt:lpstr>Cultivating Our Heart</vt:lpstr>
      <vt:lpstr>Cultivating Our Heart</vt:lpstr>
      <vt:lpstr>Cultivating Our Heart</vt:lpstr>
      <vt:lpstr>Cultivating Our Heart</vt:lpstr>
      <vt:lpstr>Cultivating Our Heart</vt:lpstr>
      <vt:lpstr>Cultivating Our Heart</vt:lpstr>
      <vt:lpstr>Cultivating Our Heart</vt:lpstr>
      <vt:lpstr>Cultivating Our Heart </vt:lpstr>
      <vt:lpstr>PowerPoint Presentation</vt:lpstr>
      <vt:lpstr>PowerPoint Presentation</vt:lpstr>
      <vt:lpstr>Cultivating Our Heart</vt:lpstr>
      <vt:lpstr>Cultivating Our Heart</vt:lpstr>
      <vt:lpstr>Cultivating Our Heart</vt:lpstr>
      <vt:lpstr>Cultivating Our Heart</vt:lpstr>
      <vt:lpstr>Cultivating Our Heart</vt:lpstr>
      <vt:lpstr>Cultivating Our Heart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Cultivating Our Heart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Ambassadors of Heaven</dc:title>
  <dc:creator>Mike Parsons</dc:creator>
  <cp:lastModifiedBy>Mike Parsons</cp:lastModifiedBy>
  <cp:revision>61</cp:revision>
  <dcterms:created xsi:type="dcterms:W3CDTF">2012-03-08T14:15:28Z</dcterms:created>
  <dcterms:modified xsi:type="dcterms:W3CDTF">2013-08-25T21:32:51Z</dcterms:modified>
</cp:coreProperties>
</file>