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22" r:id="rId3"/>
  </p:sldMasterIdLst>
  <p:notesMasterIdLst>
    <p:notesMasterId r:id="rId122"/>
  </p:notesMasterIdLst>
  <p:sldIdLst>
    <p:sldId id="682" r:id="rId4"/>
    <p:sldId id="685" r:id="rId5"/>
    <p:sldId id="727" r:id="rId6"/>
    <p:sldId id="728" r:id="rId7"/>
    <p:sldId id="729" r:id="rId8"/>
    <p:sldId id="730" r:id="rId9"/>
    <p:sldId id="731" r:id="rId10"/>
    <p:sldId id="732" r:id="rId11"/>
    <p:sldId id="686" r:id="rId12"/>
    <p:sldId id="688" r:id="rId13"/>
    <p:sldId id="689" r:id="rId14"/>
    <p:sldId id="474" r:id="rId15"/>
    <p:sldId id="690" r:id="rId16"/>
    <p:sldId id="691" r:id="rId17"/>
    <p:sldId id="676" r:id="rId18"/>
    <p:sldId id="677" r:id="rId19"/>
    <p:sldId id="678" r:id="rId20"/>
    <p:sldId id="679" r:id="rId21"/>
    <p:sldId id="680" r:id="rId22"/>
    <p:sldId id="681" r:id="rId23"/>
    <p:sldId id="591" r:id="rId24"/>
    <p:sldId id="697" r:id="rId25"/>
    <p:sldId id="592" r:id="rId26"/>
    <p:sldId id="734" r:id="rId27"/>
    <p:sldId id="582" r:id="rId28"/>
    <p:sldId id="629" r:id="rId29"/>
    <p:sldId id="722" r:id="rId30"/>
    <p:sldId id="632" r:id="rId31"/>
    <p:sldId id="712" r:id="rId32"/>
    <p:sldId id="733" r:id="rId33"/>
    <p:sldId id="713" r:id="rId34"/>
    <p:sldId id="714" r:id="rId35"/>
    <p:sldId id="715" r:id="rId36"/>
    <p:sldId id="738" r:id="rId37"/>
    <p:sldId id="716" r:id="rId38"/>
    <p:sldId id="717" r:id="rId39"/>
    <p:sldId id="718" r:id="rId40"/>
    <p:sldId id="719" r:id="rId41"/>
    <p:sldId id="720" r:id="rId42"/>
    <p:sldId id="721" r:id="rId43"/>
    <p:sldId id="692" r:id="rId44"/>
    <p:sldId id="701" r:id="rId45"/>
    <p:sldId id="698" r:id="rId46"/>
    <p:sldId id="700" r:id="rId47"/>
    <p:sldId id="699" r:id="rId48"/>
    <p:sldId id="707" r:id="rId49"/>
    <p:sldId id="708" r:id="rId50"/>
    <p:sldId id="709" r:id="rId51"/>
    <p:sldId id="711" r:id="rId52"/>
    <p:sldId id="710" r:id="rId53"/>
    <p:sldId id="702" r:id="rId54"/>
    <p:sldId id="634" r:id="rId55"/>
    <p:sldId id="739" r:id="rId56"/>
    <p:sldId id="631" r:id="rId57"/>
    <p:sldId id="637" r:id="rId58"/>
    <p:sldId id="638" r:id="rId59"/>
    <p:sldId id="633" r:id="rId60"/>
    <p:sldId id="641" r:id="rId61"/>
    <p:sldId id="639" r:id="rId62"/>
    <p:sldId id="642" r:id="rId63"/>
    <p:sldId id="644" r:id="rId64"/>
    <p:sldId id="645" r:id="rId65"/>
    <p:sldId id="635" r:id="rId66"/>
    <p:sldId id="643" r:id="rId67"/>
    <p:sldId id="703" r:id="rId68"/>
    <p:sldId id="640" r:id="rId69"/>
    <p:sldId id="735" r:id="rId70"/>
    <p:sldId id="647" r:id="rId71"/>
    <p:sldId id="646" r:id="rId72"/>
    <p:sldId id="648" r:id="rId73"/>
    <p:sldId id="650" r:id="rId74"/>
    <p:sldId id="649" r:id="rId75"/>
    <p:sldId id="652" r:id="rId76"/>
    <p:sldId id="655" r:id="rId77"/>
    <p:sldId id="651" r:id="rId78"/>
    <p:sldId id="654" r:id="rId79"/>
    <p:sldId id="704" r:id="rId80"/>
    <p:sldId id="657" r:id="rId81"/>
    <p:sldId id="656" r:id="rId82"/>
    <p:sldId id="659" r:id="rId83"/>
    <p:sldId id="653" r:id="rId84"/>
    <p:sldId id="661" r:id="rId85"/>
    <p:sldId id="705" r:id="rId86"/>
    <p:sldId id="663" r:id="rId87"/>
    <p:sldId id="662" r:id="rId88"/>
    <p:sldId id="660" r:id="rId89"/>
    <p:sldId id="665" r:id="rId90"/>
    <p:sldId id="666" r:id="rId91"/>
    <p:sldId id="668" r:id="rId92"/>
    <p:sldId id="667" r:id="rId93"/>
    <p:sldId id="664" r:id="rId94"/>
    <p:sldId id="706" r:id="rId95"/>
    <p:sldId id="670" r:id="rId96"/>
    <p:sldId id="540" r:id="rId97"/>
    <p:sldId id="608" r:id="rId98"/>
    <p:sldId id="740" r:id="rId99"/>
    <p:sldId id="607" r:id="rId100"/>
    <p:sldId id="621" r:id="rId101"/>
    <p:sldId id="609" r:id="rId102"/>
    <p:sldId id="610" r:id="rId103"/>
    <p:sldId id="737" r:id="rId104"/>
    <p:sldId id="611" r:id="rId105"/>
    <p:sldId id="614" r:id="rId106"/>
    <p:sldId id="613" r:id="rId107"/>
    <p:sldId id="615" r:id="rId108"/>
    <p:sldId id="600" r:id="rId109"/>
    <p:sldId id="617" r:id="rId110"/>
    <p:sldId id="443" r:id="rId111"/>
    <p:sldId id="736" r:id="rId112"/>
    <p:sldId id="603" r:id="rId113"/>
    <p:sldId id="696" r:id="rId114"/>
    <p:sldId id="669" r:id="rId115"/>
    <p:sldId id="723" r:id="rId116"/>
    <p:sldId id="671" r:id="rId117"/>
    <p:sldId id="726" r:id="rId118"/>
    <p:sldId id="724" r:id="rId119"/>
    <p:sldId id="725" r:id="rId120"/>
    <p:sldId id="612"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87C"/>
    <a:srgbClr val="7A168E"/>
    <a:srgbClr val="5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10" autoAdjust="0"/>
    <p:restoredTop sz="94660"/>
  </p:normalViewPr>
  <p:slideViewPr>
    <p:cSldViewPr>
      <p:cViewPr varScale="1">
        <p:scale>
          <a:sx n="70" d="100"/>
          <a:sy n="70" d="100"/>
        </p:scale>
        <p:origin x="-42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06/01/2015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AEB1E-4FB3-4F42-9B19-5A5A4C92ED16}"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70205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0C6BF-83BC-466F-A516-A93E98EE73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058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A987F7-C824-411A-B2E7-A9DCE0FFE8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721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6D2848-FBE8-4109-8235-33399AB5B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9656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1F3C04-B324-4311-9A8C-6CF382E81C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3638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C9F06B-6EDC-4AEA-B713-D2FEA2A10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49494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2B6427-83F4-43C9-BF84-470FEB07950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1C3FC5-70B7-45BF-A02A-544F3F90C22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84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628AC2-16AF-4870-8398-6FF73AEA53B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2482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1BAB70-1DEB-4534-9164-A15543228F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844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D7A377-6887-49F4-B247-2F4BA192FA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638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4666A-BAAD-4115-8EFB-19AFBC37591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7747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4803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6296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6810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9584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187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2386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099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1028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3401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823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0702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1696191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1/8/2015</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170576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1/6/2015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4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GB" smtClean="0">
              <a:solidFill>
                <a:srgbClr val="000000"/>
              </a:solidFill>
            </a:endParaRPr>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GB" smtClean="0">
              <a:solidFill>
                <a:srgbClr val="000000"/>
              </a:solidFill>
            </a:endParaRPr>
          </a:p>
        </p:txBody>
      </p:sp>
      <p:sp>
        <p:nvSpPr>
          <p:cNvPr id="134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833F74D4-BF0A-4C84-AC02-B37916250EA0}"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38088251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185298049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Share revelation </a:t>
            </a:r>
            <a:r>
              <a:rPr lang="en-GB" sz="4300" dirty="0" smtClean="0">
                <a:effectLst>
                  <a:outerShdw blurRad="38100" dist="38100" dir="2700000" algn="ctr" rotWithShape="0">
                    <a:schemeClr val="tx1"/>
                  </a:outerShdw>
                </a:effectLst>
              </a:rPr>
              <a:t>from 2014/15</a:t>
            </a:r>
          </a:p>
          <a:p>
            <a:pPr>
              <a:spcBef>
                <a:spcPts val="0"/>
              </a:spcBef>
            </a:pPr>
            <a:r>
              <a:rPr lang="en-GB" sz="4300" dirty="0" smtClean="0">
                <a:effectLst>
                  <a:outerShdw blurRad="38100" dist="38100" dir="2700000" algn="ctr" rotWithShape="0">
                    <a:schemeClr val="tx1"/>
                  </a:outerShdw>
                </a:effectLst>
              </a:rPr>
              <a:t>What </a:t>
            </a:r>
            <a:r>
              <a:rPr lang="en-GB" sz="4300" dirty="0" smtClean="0">
                <a:effectLst>
                  <a:outerShdw blurRad="38100" dist="38100" dir="2700000" algn="ctr" rotWithShape="0">
                    <a:schemeClr val="tx1"/>
                  </a:outerShdw>
                </a:effectLst>
              </a:rPr>
              <a:t>has God said? - Words</a:t>
            </a:r>
          </a:p>
          <a:p>
            <a:pPr>
              <a:spcBef>
                <a:spcPts val="0"/>
              </a:spcBef>
            </a:pPr>
            <a:r>
              <a:rPr lang="en-GB" sz="4300" dirty="0" smtClean="0">
                <a:effectLst>
                  <a:outerShdw blurRad="38100" dist="38100" dir="2700000" algn="ctr" rotWithShape="0">
                    <a:schemeClr val="tx1"/>
                  </a:outerShdw>
                </a:effectLst>
              </a:rPr>
              <a:t>What has God show? - Visions</a:t>
            </a:r>
          </a:p>
          <a:p>
            <a:pPr>
              <a:spcBef>
                <a:spcPts val="0"/>
              </a:spcBef>
            </a:pPr>
            <a:r>
              <a:rPr lang="en-GB" sz="4300" dirty="0" smtClean="0">
                <a:effectLst>
                  <a:outerShdw blurRad="38100" dist="38100" dir="2700000" algn="ctr" rotWithShape="0">
                    <a:schemeClr val="tx1"/>
                  </a:outerShdw>
                </a:effectLst>
              </a:rPr>
              <a:t>What does God mean?</a:t>
            </a:r>
          </a:p>
          <a:p>
            <a:pPr>
              <a:spcBef>
                <a:spcPts val="0"/>
              </a:spcBef>
            </a:pPr>
            <a:r>
              <a:rPr lang="en-GB" sz="4300" dirty="0" smtClean="0">
                <a:effectLst>
                  <a:outerShdw blurRad="38100" dist="38100" dir="2700000" algn="ctr" rotWithShape="0">
                    <a:schemeClr val="tx1"/>
                  </a:outerShdw>
                </a:effectLst>
              </a:rPr>
              <a:t>What is the application for </a:t>
            </a:r>
            <a:r>
              <a:rPr lang="en-GB" sz="4300" dirty="0" smtClean="0">
                <a:effectLst>
                  <a:outerShdw blurRad="38100" dist="38100" dir="2700000" algn="ctr" rotWithShape="0">
                    <a:schemeClr val="tx1"/>
                  </a:outerShdw>
                </a:effectLst>
              </a:rPr>
              <a:t>you</a:t>
            </a:r>
            <a:r>
              <a:rPr lang="en-GB" sz="4300" dirty="0" smtClean="0">
                <a:effectLst>
                  <a:outerShdw blurRad="38100" dist="38100" dir="2700000" algn="ctr" rotWithShape="0">
                    <a:schemeClr val="tx1"/>
                  </a:outerShdw>
                </a:effectLst>
              </a:rPr>
              <a:t>?</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What is the application for the church here?</a:t>
            </a:r>
          </a:p>
          <a:p>
            <a:pPr>
              <a:spcBef>
                <a:spcPts val="0"/>
              </a:spcBef>
            </a:pPr>
            <a:r>
              <a:rPr lang="en-GB" sz="4300" dirty="0" smtClean="0">
                <a:effectLst>
                  <a:outerShdw blurRad="38100" dist="38100" dir="2700000" algn="ctr" rotWithShape="0">
                    <a:schemeClr val="tx1"/>
                  </a:outerShdw>
                </a:effectLst>
              </a:rPr>
              <a:t>What is the application for the wider church?</a:t>
            </a: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3604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5276850"/>
            <a:ext cx="7634287" cy="742950"/>
          </a:xfrm>
          <a:prstGeom prst="rect">
            <a:avLst/>
          </a:prstGeom>
          <a:solidFill>
            <a:srgbClr val="00FF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7" name="Rectangle 3"/>
          <p:cNvSpPr>
            <a:spLocks noChangeArrowheads="1"/>
          </p:cNvSpPr>
          <p:nvPr/>
        </p:nvSpPr>
        <p:spPr bwMode="auto">
          <a:xfrm>
            <a:off x="1763713" y="4533900"/>
            <a:ext cx="6481762" cy="742950"/>
          </a:xfrm>
          <a:prstGeom prst="rect">
            <a:avLst/>
          </a:prstGeom>
          <a:solidFill>
            <a:srgbClr val="008080">
              <a:alpha val="5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8" name="Rectangle 4"/>
          <p:cNvSpPr>
            <a:spLocks noChangeArrowheads="1"/>
          </p:cNvSpPr>
          <p:nvPr/>
        </p:nvSpPr>
        <p:spPr bwMode="auto">
          <a:xfrm>
            <a:off x="2987675" y="3789363"/>
            <a:ext cx="5257800" cy="742950"/>
          </a:xfrm>
          <a:prstGeom prst="rect">
            <a:avLst/>
          </a:prstGeom>
          <a:solidFill>
            <a:srgbClr val="0000FF">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9" name="Rectangle 5"/>
          <p:cNvSpPr>
            <a:spLocks noChangeArrowheads="1"/>
          </p:cNvSpPr>
          <p:nvPr/>
        </p:nvSpPr>
        <p:spPr bwMode="auto">
          <a:xfrm>
            <a:off x="4859338" y="2276475"/>
            <a:ext cx="3384550" cy="1512888"/>
          </a:xfrm>
          <a:prstGeom prst="rect">
            <a:avLst/>
          </a:prstGeom>
          <a:solidFill>
            <a:srgbClr val="3366FF">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0" name="Rectangle 6"/>
          <p:cNvSpPr>
            <a:spLocks noChangeArrowheads="1"/>
          </p:cNvSpPr>
          <p:nvPr/>
        </p:nvSpPr>
        <p:spPr bwMode="auto">
          <a:xfrm>
            <a:off x="6948488" y="1557338"/>
            <a:ext cx="1296987" cy="719137"/>
          </a:xfrm>
          <a:prstGeom prst="rect">
            <a:avLst/>
          </a:prstGeom>
          <a:solidFill>
            <a:srgbClr val="0000FF">
              <a:alpha val="6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1" name="Rectangle 7"/>
          <p:cNvSpPr>
            <a:spLocks noChangeArrowheads="1"/>
          </p:cNvSpPr>
          <p:nvPr/>
        </p:nvSpPr>
        <p:spPr bwMode="auto">
          <a:xfrm>
            <a:off x="8243888" y="1268413"/>
            <a:ext cx="1008062" cy="47466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2" name="Rectangle 8"/>
          <p:cNvSpPr>
            <a:spLocks noChangeArrowheads="1"/>
          </p:cNvSpPr>
          <p:nvPr/>
        </p:nvSpPr>
        <p:spPr bwMode="auto">
          <a:xfrm>
            <a:off x="4356100" y="3044825"/>
            <a:ext cx="2663825" cy="7445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3" name="Text Box 9"/>
          <p:cNvSpPr txBox="1">
            <a:spLocks noChangeArrowheads="1"/>
          </p:cNvSpPr>
          <p:nvPr/>
        </p:nvSpPr>
        <p:spPr bwMode="auto">
          <a:xfrm>
            <a:off x="684213" y="5373688"/>
            <a:ext cx="741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400" dirty="0" smtClean="0">
                <a:solidFill>
                  <a:srgbClr val="000000"/>
                </a:solidFill>
              </a:rPr>
              <a:t>Fatherhood, Sonship, Royal Identity</a:t>
            </a:r>
            <a:r>
              <a:rPr lang="en-GB" sz="1200" dirty="0" smtClean="0">
                <a:solidFill>
                  <a:srgbClr val="000000"/>
                </a:solidFill>
              </a:rPr>
              <a:t>         </a:t>
            </a:r>
            <a:r>
              <a:rPr lang="en-GB" sz="1600" dirty="0" smtClean="0">
                <a:solidFill>
                  <a:srgbClr val="000000"/>
                </a:solidFill>
              </a:rPr>
              <a:t>A CALL TO INTIMACY</a:t>
            </a:r>
            <a:r>
              <a:rPr lang="en-GB" sz="1200" dirty="0" smtClean="0">
                <a:solidFill>
                  <a:srgbClr val="000000"/>
                </a:solidFill>
              </a:rPr>
              <a:t>             </a:t>
            </a:r>
            <a:r>
              <a:rPr lang="en-GB" sz="1400" dirty="0" smtClean="0">
                <a:solidFill>
                  <a:srgbClr val="000000"/>
                </a:solidFill>
              </a:rPr>
              <a:t>Habitation of God</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                          Song Solomon 8:6</a:t>
            </a:r>
          </a:p>
        </p:txBody>
      </p:sp>
      <p:sp>
        <p:nvSpPr>
          <p:cNvPr id="21514" name="Text Box 10"/>
          <p:cNvSpPr txBox="1">
            <a:spLocks noChangeArrowheads="1"/>
          </p:cNvSpPr>
          <p:nvPr/>
        </p:nvSpPr>
        <p:spPr bwMode="auto">
          <a:xfrm>
            <a:off x="1908175" y="4724400"/>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Matt 13	GATHERING &amp; REMOVING STUMBLING BLOCKS</a:t>
            </a:r>
            <a:br>
              <a:rPr lang="en-GB" sz="1600" dirty="0" smtClean="0">
                <a:solidFill>
                  <a:srgbClr val="000000"/>
                </a:solidFill>
              </a:rPr>
            </a:br>
            <a:r>
              <a:rPr lang="en-GB" sz="1600" dirty="0" smtClean="0">
                <a:solidFill>
                  <a:srgbClr val="000000"/>
                </a:solidFill>
              </a:rPr>
              <a:t>Releasing Joshua Generation</a:t>
            </a:r>
            <a:r>
              <a:rPr lang="en-GB" sz="1200" dirty="0" smtClean="0">
                <a:solidFill>
                  <a:srgbClr val="000000"/>
                </a:solidFill>
              </a:rPr>
              <a:t> 	</a:t>
            </a:r>
          </a:p>
        </p:txBody>
      </p:sp>
      <p:sp>
        <p:nvSpPr>
          <p:cNvPr id="21515" name="Text Box 11"/>
          <p:cNvSpPr txBox="1">
            <a:spLocks noChangeArrowheads="1"/>
          </p:cNvSpPr>
          <p:nvPr/>
        </p:nvSpPr>
        <p:spPr bwMode="auto">
          <a:xfrm>
            <a:off x="3059113" y="3933825"/>
            <a:ext cx="511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1 Peter 4:17   JUDGMENT OF GOD’S HOUSEHOLD</a:t>
            </a:r>
            <a:r>
              <a:rPr lang="en-GB" sz="1200" dirty="0" smtClean="0">
                <a:solidFill>
                  <a:srgbClr val="000000"/>
                </a:solidFill>
              </a:rPr>
              <a:t> 	</a:t>
            </a:r>
          </a:p>
        </p:txBody>
      </p:sp>
      <p:sp>
        <p:nvSpPr>
          <p:cNvPr id="21516" name="Text Box 12"/>
          <p:cNvSpPr txBox="1">
            <a:spLocks noChangeArrowheads="1"/>
          </p:cNvSpPr>
          <p:nvPr/>
        </p:nvSpPr>
        <p:spPr bwMode="auto">
          <a:xfrm>
            <a:off x="4427538" y="312896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sz="1600" dirty="0" smtClean="0">
                <a:solidFill>
                  <a:srgbClr val="000000"/>
                </a:solidFill>
              </a:rPr>
              <a:t>Gen 41     HARVEST OF                 	 LABOURERS</a:t>
            </a:r>
            <a:endParaRPr lang="en-GB" sz="1200" dirty="0" smtClean="0">
              <a:solidFill>
                <a:srgbClr val="000000"/>
              </a:solidFill>
            </a:endParaRPr>
          </a:p>
        </p:txBody>
      </p:sp>
      <p:sp>
        <p:nvSpPr>
          <p:cNvPr id="21517" name="Text Box 13"/>
          <p:cNvSpPr txBox="1">
            <a:spLocks noChangeArrowheads="1"/>
          </p:cNvSpPr>
          <p:nvPr/>
        </p:nvSpPr>
        <p:spPr bwMode="auto">
          <a:xfrm>
            <a:off x="4787900" y="2420938"/>
            <a:ext cx="3384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err="1" smtClean="0">
                <a:solidFill>
                  <a:srgbClr val="000000"/>
                </a:solidFill>
              </a:rPr>
              <a:t>Heb</a:t>
            </a:r>
            <a:r>
              <a:rPr lang="en-GB" sz="1600" dirty="0" smtClean="0">
                <a:solidFill>
                  <a:srgbClr val="000000"/>
                </a:solidFill>
              </a:rPr>
              <a:t> 12:27    SHAKING OF WORLD SYSTEMS</a:t>
            </a:r>
            <a:r>
              <a:rPr lang="en-GB" sz="1200" dirty="0" smtClean="0">
                <a:solidFill>
                  <a:srgbClr val="000000"/>
                </a:solidFill>
              </a:rPr>
              <a:t>	</a:t>
            </a:r>
          </a:p>
        </p:txBody>
      </p:sp>
      <p:sp>
        <p:nvSpPr>
          <p:cNvPr id="21518" name="Text Box 14"/>
          <p:cNvSpPr txBox="1">
            <a:spLocks noChangeArrowheads="1"/>
          </p:cNvSpPr>
          <p:nvPr/>
        </p:nvSpPr>
        <p:spPr bwMode="auto">
          <a:xfrm>
            <a:off x="7092950" y="1628775"/>
            <a:ext cx="10080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  FINAL </a:t>
            </a:r>
            <a:br>
              <a:rPr lang="en-GB" sz="1600" smtClean="0">
                <a:solidFill>
                  <a:srgbClr val="000000"/>
                </a:solidFill>
              </a:rPr>
            </a:br>
            <a:r>
              <a:rPr lang="en-GB" sz="1600" smtClean="0">
                <a:solidFill>
                  <a:srgbClr val="000000"/>
                </a:solidFill>
              </a:rPr>
              <a:t>HARVEST</a:t>
            </a:r>
            <a:r>
              <a:rPr lang="en-GB" sz="1200" smtClean="0">
                <a:solidFill>
                  <a:srgbClr val="000000"/>
                </a:solidFill>
              </a:rPr>
              <a:t>	</a:t>
            </a:r>
          </a:p>
        </p:txBody>
      </p:sp>
      <p:sp>
        <p:nvSpPr>
          <p:cNvPr id="21519" name="Text Box 15"/>
          <p:cNvSpPr txBox="1">
            <a:spLocks noChangeArrowheads="1"/>
          </p:cNvSpPr>
          <p:nvPr/>
        </p:nvSpPr>
        <p:spPr bwMode="auto">
          <a:xfrm>
            <a:off x="7092950" y="3213100"/>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ISA 2:2</a:t>
            </a:r>
          </a:p>
        </p:txBody>
      </p:sp>
      <p:sp>
        <p:nvSpPr>
          <p:cNvPr id="21520" name="Text Box 16"/>
          <p:cNvSpPr txBox="1">
            <a:spLocks noChangeArrowheads="1"/>
          </p:cNvSpPr>
          <p:nvPr/>
        </p:nvSpPr>
        <p:spPr bwMode="auto">
          <a:xfrm>
            <a:off x="7740650" y="981075"/>
            <a:ext cx="9350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LAST DAY</a:t>
            </a:r>
          </a:p>
        </p:txBody>
      </p:sp>
      <p:sp>
        <p:nvSpPr>
          <p:cNvPr id="21521" name="Text Box 17"/>
          <p:cNvSpPr txBox="1">
            <a:spLocks noChangeArrowheads="1"/>
          </p:cNvSpPr>
          <p:nvPr/>
        </p:nvSpPr>
        <p:spPr bwMode="auto">
          <a:xfrm>
            <a:off x="8532813" y="2349500"/>
            <a:ext cx="431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A</a:t>
            </a:r>
            <a:br>
              <a:rPr lang="en-GB" sz="1600" smtClean="0">
                <a:solidFill>
                  <a:srgbClr val="000000"/>
                </a:solidFill>
              </a:rPr>
            </a:br>
            <a:r>
              <a:rPr lang="en-GB" sz="1600" smtClean="0">
                <a:solidFill>
                  <a:srgbClr val="000000"/>
                </a:solidFill>
              </a:rPr>
              <a:t>G</a:t>
            </a:r>
            <a:br>
              <a:rPr lang="en-GB" sz="1600" smtClean="0">
                <a:solidFill>
                  <a:srgbClr val="000000"/>
                </a:solidFill>
              </a:rPr>
            </a:br>
            <a:r>
              <a:rPr lang="en-GB" sz="1600" smtClean="0">
                <a:solidFill>
                  <a:srgbClr val="000000"/>
                </a:solidFill>
              </a:rPr>
              <a:t>E</a:t>
            </a:r>
          </a:p>
          <a:p>
            <a:pPr algn="ctr" fontAlgn="base">
              <a:spcBef>
                <a:spcPct val="50000"/>
              </a:spcBef>
              <a:spcAft>
                <a:spcPct val="0"/>
              </a:spcAft>
            </a:pPr>
            <a:r>
              <a:rPr lang="en-GB" sz="1600" smtClean="0">
                <a:solidFill>
                  <a:srgbClr val="000000"/>
                </a:solidFill>
              </a:rPr>
              <a:t>T</a:t>
            </a:r>
            <a:br>
              <a:rPr lang="en-GB" sz="1600" smtClean="0">
                <a:solidFill>
                  <a:srgbClr val="000000"/>
                </a:solidFill>
              </a:rPr>
            </a:br>
            <a:r>
              <a:rPr lang="en-GB" sz="1600" smtClean="0">
                <a:solidFill>
                  <a:srgbClr val="000000"/>
                </a:solidFill>
              </a:rPr>
              <a:t>O</a:t>
            </a:r>
          </a:p>
          <a:p>
            <a:pPr algn="ctr" fontAlgn="base">
              <a:spcBef>
                <a:spcPct val="50000"/>
              </a:spcBef>
              <a:spcAft>
                <a:spcPct val="0"/>
              </a:spcAft>
            </a:pPr>
            <a:r>
              <a:rPr lang="en-GB" sz="1600" smtClean="0">
                <a:solidFill>
                  <a:srgbClr val="000000"/>
                </a:solidFill>
              </a:rPr>
              <a:t>C</a:t>
            </a:r>
            <a:br>
              <a:rPr lang="en-GB" sz="1600" smtClean="0">
                <a:solidFill>
                  <a:srgbClr val="000000"/>
                </a:solidFill>
              </a:rPr>
            </a:br>
            <a:r>
              <a:rPr lang="en-GB" sz="1600" smtClean="0">
                <a:solidFill>
                  <a:srgbClr val="000000"/>
                </a:solidFill>
              </a:rPr>
              <a:t>O</a:t>
            </a:r>
            <a:br>
              <a:rPr lang="en-GB" sz="1600" smtClean="0">
                <a:solidFill>
                  <a:srgbClr val="000000"/>
                </a:solidFill>
              </a:rPr>
            </a:br>
            <a:r>
              <a:rPr lang="en-GB" sz="1600" smtClean="0">
                <a:solidFill>
                  <a:srgbClr val="000000"/>
                </a:solidFill>
              </a:rPr>
              <a:t>M</a:t>
            </a:r>
            <a:br>
              <a:rPr lang="en-GB" sz="1600" smtClean="0">
                <a:solidFill>
                  <a:srgbClr val="000000"/>
                </a:solidFill>
              </a:rPr>
            </a:br>
            <a:r>
              <a:rPr lang="en-GB" sz="1600" smtClean="0">
                <a:solidFill>
                  <a:srgbClr val="000000"/>
                </a:solidFill>
              </a:rPr>
              <a:t>E</a:t>
            </a:r>
          </a:p>
        </p:txBody>
      </p:sp>
      <p:sp>
        <p:nvSpPr>
          <p:cNvPr id="21522" name="Text Box 18"/>
          <p:cNvSpPr txBox="1">
            <a:spLocks noChangeArrowheads="1"/>
          </p:cNvSpPr>
          <p:nvPr/>
        </p:nvSpPr>
        <p:spPr bwMode="auto">
          <a:xfrm>
            <a:off x="7524750" y="6092825"/>
            <a:ext cx="14398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DAY OF RESURRECTION</a:t>
            </a:r>
            <a:br>
              <a:rPr lang="en-GB" sz="1200" smtClean="0">
                <a:solidFill>
                  <a:srgbClr val="000000"/>
                </a:solidFill>
              </a:rPr>
            </a:br>
            <a:r>
              <a:rPr lang="en-GB" sz="1200" smtClean="0">
                <a:solidFill>
                  <a:srgbClr val="000000"/>
                </a:solidFill>
              </a:rPr>
              <a:t>&amp; JUDGMENT</a:t>
            </a:r>
          </a:p>
        </p:txBody>
      </p:sp>
      <p:sp>
        <p:nvSpPr>
          <p:cNvPr id="21523" name="Text Box 19"/>
          <p:cNvSpPr txBox="1">
            <a:spLocks noChangeArrowheads="1"/>
          </p:cNvSpPr>
          <p:nvPr/>
        </p:nvSpPr>
        <p:spPr bwMode="auto">
          <a:xfrm>
            <a:off x="1187450" y="56610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WINE</a:t>
            </a:r>
          </a:p>
        </p:txBody>
      </p:sp>
      <p:sp>
        <p:nvSpPr>
          <p:cNvPr id="21524" name="Text Box 20"/>
          <p:cNvSpPr txBox="1">
            <a:spLocks noChangeArrowheads="1"/>
          </p:cNvSpPr>
          <p:nvPr/>
        </p:nvSpPr>
        <p:spPr bwMode="auto">
          <a:xfrm>
            <a:off x="2555875" y="43656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FIRE</a:t>
            </a:r>
          </a:p>
        </p:txBody>
      </p:sp>
      <p:sp>
        <p:nvSpPr>
          <p:cNvPr id="21525" name="Text Box 21"/>
          <p:cNvSpPr txBox="1">
            <a:spLocks noChangeArrowheads="1"/>
          </p:cNvSpPr>
          <p:nvPr/>
        </p:nvSpPr>
        <p:spPr bwMode="auto">
          <a:xfrm>
            <a:off x="4427538" y="27813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WIND</a:t>
            </a:r>
          </a:p>
        </p:txBody>
      </p:sp>
      <p:sp>
        <p:nvSpPr>
          <p:cNvPr id="21526" name="Text Box 22"/>
          <p:cNvSpPr txBox="1">
            <a:spLocks noChangeArrowheads="1"/>
          </p:cNvSpPr>
          <p:nvPr/>
        </p:nvSpPr>
        <p:spPr bwMode="auto">
          <a:xfrm>
            <a:off x="1475581" y="188982"/>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600" dirty="0" smtClean="0">
                <a:solidFill>
                  <a:srgbClr val="009900"/>
                </a:solidFill>
                <a:effectLst>
                  <a:outerShdw blurRad="38100" dist="38100" dir="2700000" algn="tl">
                    <a:srgbClr val="C0C0C0"/>
                  </a:outerShdw>
                </a:effectLst>
              </a:rPr>
              <a:t>Prophetic Timetable</a:t>
            </a:r>
          </a:p>
        </p:txBody>
      </p:sp>
      <p:sp>
        <p:nvSpPr>
          <p:cNvPr id="21527" name="Text Box 23"/>
          <p:cNvSpPr txBox="1">
            <a:spLocks noChangeArrowheads="1"/>
          </p:cNvSpPr>
          <p:nvPr/>
        </p:nvSpPr>
        <p:spPr bwMode="auto">
          <a:xfrm>
            <a:off x="107950" y="908050"/>
            <a:ext cx="41767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dirty="0" smtClean="0">
                <a:solidFill>
                  <a:srgbClr val="000000"/>
                </a:solidFill>
              </a:rPr>
              <a:t>Acts 2  Wine, Fire, Wind</a:t>
            </a:r>
          </a:p>
          <a:p>
            <a:pPr fontAlgn="base">
              <a:spcBef>
                <a:spcPct val="50000"/>
              </a:spcBef>
              <a:spcAft>
                <a:spcPct val="0"/>
              </a:spcAft>
            </a:pPr>
            <a:r>
              <a:rPr lang="en-GB" dirty="0" smtClean="0">
                <a:solidFill>
                  <a:srgbClr val="000000"/>
                </a:solidFill>
              </a:rPr>
              <a:t>Early Rain – Latter Rain</a:t>
            </a:r>
          </a:p>
          <a:p>
            <a:pPr fontAlgn="base">
              <a:spcBef>
                <a:spcPct val="50000"/>
              </a:spcBef>
              <a:spcAft>
                <a:spcPct val="0"/>
              </a:spcAft>
            </a:pPr>
            <a:r>
              <a:rPr lang="en-GB" dirty="0" smtClean="0">
                <a:solidFill>
                  <a:srgbClr val="000000"/>
                </a:solidFill>
              </a:rPr>
              <a:t>Former Glory – Latter Glory</a:t>
            </a:r>
          </a:p>
        </p:txBody>
      </p:sp>
      <p:cxnSp>
        <p:nvCxnSpPr>
          <p:cNvPr id="3" name="Straight Arrow Connector 2"/>
          <p:cNvCxnSpPr/>
          <p:nvPr/>
        </p:nvCxnSpPr>
        <p:spPr bwMode="auto">
          <a:xfrm>
            <a:off x="2699792" y="2272161"/>
            <a:ext cx="0" cy="1481931"/>
          </a:xfrm>
          <a:prstGeom prst="straightConnector1">
            <a:avLst/>
          </a:prstGeom>
          <a:solidFill>
            <a:schemeClr val="accent1"/>
          </a:solidFill>
          <a:ln w="666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0045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3.04187E-6 L 0.05608 -0.00116 " pathEditMode="relative" rAng="0" ptsTypes="AA">
                                      <p:cBhvr>
                                        <p:cTn id="6" dur="2000" fill="hold"/>
                                        <p:tgtEl>
                                          <p:spTgt spid="3"/>
                                        </p:tgtEl>
                                        <p:attrNameLst>
                                          <p:attrName>ppt_x</p:attrName>
                                          <p:attrName>ppt_y</p:attrName>
                                        </p:attrNameLst>
                                      </p:cBhvr>
                                      <p:rCtr x="279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20000"/>
              </a:lnSpc>
              <a:spcBef>
                <a:spcPts val="0"/>
              </a:spcBef>
            </a:pPr>
            <a:r>
              <a:rPr lang="en-GB" sz="4300" dirty="0">
                <a:effectLst>
                  <a:outerShdw blurRad="38100" dist="38100" dir="2700000" algn="ctr" rotWithShape="0">
                    <a:schemeClr val="tx1"/>
                  </a:outerShdw>
                </a:effectLst>
              </a:rPr>
              <a:t>I went to the temple the seraphim were really attentive and I saw </a:t>
            </a:r>
            <a:r>
              <a:rPr lang="en-GB" sz="4300" dirty="0" smtClean="0">
                <a:effectLst>
                  <a:outerShdw blurRad="38100" dist="38100" dir="2700000" algn="ctr" rotWithShape="0">
                    <a:schemeClr val="tx1"/>
                  </a:outerShdw>
                </a:effectLst>
              </a:rPr>
              <a:t>their </a:t>
            </a:r>
            <a:r>
              <a:rPr lang="en-GB" sz="4300" dirty="0">
                <a:effectLst>
                  <a:outerShdw blurRad="38100" dist="38100" dir="2700000" algn="ctr" rotWithShape="0">
                    <a:schemeClr val="tx1"/>
                  </a:outerShdw>
                </a:effectLst>
              </a:rPr>
              <a:t>eyes</a:t>
            </a:r>
            <a:r>
              <a:rPr lang="en-GB" sz="4300" dirty="0" smtClean="0">
                <a:effectLst>
                  <a:outerShdw blurRad="38100" dist="38100" dir="2700000" algn="ctr" rotWithShape="0">
                    <a:schemeClr val="tx1"/>
                  </a:outerShdw>
                </a:effectLst>
              </a:rPr>
              <a:t>. I </a:t>
            </a:r>
            <a:r>
              <a:rPr lang="en-GB" sz="4300" dirty="0">
                <a:effectLst>
                  <a:outerShdw blurRad="38100" dist="38100" dir="2700000" algn="ctr" rotWithShape="0">
                    <a:schemeClr val="tx1"/>
                  </a:outerShdw>
                </a:effectLst>
              </a:rPr>
              <a:t>took a bow and fired arrows at a map. </a:t>
            </a:r>
            <a:r>
              <a:rPr lang="en-GB" sz="4300" dirty="0" smtClean="0">
                <a:effectLst>
                  <a:outerShdw blurRad="38100" dist="38100" dir="2700000" algn="ctr" rotWithShape="0">
                    <a:schemeClr val="tx1"/>
                  </a:outerShdw>
                </a:effectLst>
              </a:rPr>
              <a:t>North </a:t>
            </a:r>
            <a:r>
              <a:rPr lang="en-GB" sz="4300" dirty="0">
                <a:effectLst>
                  <a:outerShdw blurRad="38100" dist="38100" dir="2700000" algn="ctr" rotWithShape="0">
                    <a:schemeClr val="tx1"/>
                  </a:outerShdw>
                </a:effectLst>
              </a:rPr>
              <a:t>W</a:t>
            </a:r>
            <a:r>
              <a:rPr lang="en-GB" sz="4300" dirty="0" smtClean="0">
                <a:effectLst>
                  <a:outerShdw blurRad="38100" dist="38100" dir="2700000" algn="ctr" rotWithShape="0">
                    <a:schemeClr val="tx1"/>
                  </a:outerShdw>
                </a:effectLst>
              </a:rPr>
              <a:t>est </a:t>
            </a:r>
            <a:r>
              <a:rPr lang="en-GB" sz="4300" dirty="0">
                <a:effectLst>
                  <a:outerShdw blurRad="38100" dist="38100" dir="2700000" algn="ctr" rotWithShape="0">
                    <a:schemeClr val="tx1"/>
                  </a:outerShdw>
                </a:effectLst>
              </a:rPr>
              <a:t>and </a:t>
            </a:r>
            <a:r>
              <a:rPr lang="en-GB" sz="4300" dirty="0" smtClean="0">
                <a:effectLst>
                  <a:outerShdw blurRad="38100" dist="38100" dir="2700000" algn="ctr" rotWithShape="0">
                    <a:schemeClr val="tx1"/>
                  </a:outerShdw>
                </a:effectLst>
              </a:rPr>
              <a:t>South </a:t>
            </a:r>
            <a:r>
              <a:rPr lang="en-GB" sz="4300" dirty="0">
                <a:effectLst>
                  <a:outerShdw blurRad="38100" dist="38100" dir="2700000" algn="ctr" rotWithShape="0">
                    <a:schemeClr val="tx1"/>
                  </a:outerShdw>
                </a:effectLst>
              </a:rPr>
              <a:t>E</a:t>
            </a:r>
            <a:r>
              <a:rPr lang="en-GB" sz="4300" dirty="0" smtClean="0">
                <a:effectLst>
                  <a:outerShdw blurRad="38100" dist="38100" dir="2700000" algn="ctr" rotWithShape="0">
                    <a:schemeClr val="tx1"/>
                  </a:outerShdw>
                </a:effectLst>
              </a:rPr>
              <a:t>ast </a:t>
            </a:r>
            <a:r>
              <a:rPr lang="en-GB" sz="4300" dirty="0">
                <a:effectLst>
                  <a:outerShdw blurRad="38100" dist="38100" dir="2700000" algn="ctr" rotWithShape="0">
                    <a:schemeClr val="tx1"/>
                  </a:outerShdw>
                </a:effectLst>
              </a:rPr>
              <a:t>of </a:t>
            </a:r>
            <a:r>
              <a:rPr lang="en-GB" sz="4300" dirty="0">
                <a:effectLst>
                  <a:outerShdw blurRad="38100" dist="38100" dir="2700000" algn="ctr" rotWithShape="0">
                    <a:schemeClr val="tx1"/>
                  </a:outerShdw>
                </a:effectLst>
              </a:rPr>
              <a:t>N</a:t>
            </a:r>
            <a:r>
              <a:rPr lang="en-GB" sz="4300" dirty="0" smtClean="0">
                <a:effectLst>
                  <a:outerShdw blurRad="38100" dist="38100" dir="2700000" algn="ctr" rotWithShape="0">
                    <a:schemeClr val="tx1"/>
                  </a:outerShdw>
                </a:effectLst>
              </a:rPr>
              <a:t>orth America</a:t>
            </a:r>
            <a:endParaRPr lang="en-GB" sz="4300" dirty="0">
              <a:effectLst>
                <a:outerShdw blurRad="38100" dist="38100" dir="2700000" algn="ctr" rotWithShape="0">
                  <a:schemeClr val="tx1"/>
                </a:outerShdw>
              </a:effectLst>
            </a:endParaRPr>
          </a:p>
          <a:p>
            <a:pPr>
              <a:lnSpc>
                <a:spcPct val="120000"/>
              </a:lnSpc>
              <a:spcBef>
                <a:spcPts val="0"/>
              </a:spcBef>
            </a:pPr>
            <a:r>
              <a:rPr lang="en-GB" sz="4300" dirty="0">
                <a:effectLst>
                  <a:outerShdw blurRad="38100" dist="38100" dir="2700000" algn="ctr" rotWithShape="0">
                    <a:schemeClr val="tx1"/>
                  </a:outerShdw>
                </a:effectLst>
              </a:rPr>
              <a:t>Each arrow had a red cord attached to it formed a matrix of connections. </a:t>
            </a:r>
          </a:p>
          <a:p>
            <a:pPr>
              <a:lnSpc>
                <a:spcPct val="120000"/>
              </a:lnSpc>
              <a:spcBef>
                <a:spcPts val="0"/>
              </a:spcBef>
            </a:pPr>
            <a:r>
              <a:rPr lang="en-GB" sz="4300" dirty="0" smtClean="0">
                <a:effectLst>
                  <a:outerShdw blurRad="38100" dist="38100" dir="2700000" algn="ctr" rotWithShape="0">
                    <a:schemeClr val="tx1"/>
                  </a:outerShdw>
                </a:effectLst>
              </a:rPr>
              <a:t>l </a:t>
            </a:r>
            <a:r>
              <a:rPr lang="en-GB" sz="4300" dirty="0">
                <a:effectLst>
                  <a:outerShdw blurRad="38100" dist="38100" dir="2700000" algn="ctr" rotWithShape="0">
                    <a:schemeClr val="tx1"/>
                  </a:outerShdw>
                </a:effectLst>
              </a:rPr>
              <a:t>saw </a:t>
            </a:r>
            <a:r>
              <a:rPr lang="en-GB" sz="4300" dirty="0" smtClean="0">
                <a:effectLst>
                  <a:outerShdw blurRad="38100" dist="38100" dir="2700000" algn="ctr" rotWithShape="0">
                    <a:schemeClr val="tx1"/>
                  </a:outerShdw>
                </a:effectLst>
              </a:rPr>
              <a:t>it </a:t>
            </a:r>
            <a:r>
              <a:rPr lang="en-GB" sz="4300" dirty="0">
                <a:effectLst>
                  <a:outerShdw blurRad="38100" dist="38100" dir="2700000" algn="ctr" rotWithShape="0">
                    <a:schemeClr val="tx1"/>
                  </a:outerShdw>
                </a:effectLst>
              </a:rPr>
              <a:t>overlaid with a pyramid pattern NW to NE NW to SE to SW NE to </a:t>
            </a:r>
            <a:r>
              <a:rPr lang="en-GB" sz="4300" dirty="0" smtClean="0">
                <a:effectLst>
                  <a:outerShdw blurRad="38100" dist="38100" dir="2700000" algn="ctr" rotWithShape="0">
                    <a:schemeClr val="tx1"/>
                  </a:outerShdw>
                </a:effectLst>
              </a:rPr>
              <a:t>SW</a:t>
            </a: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870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3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899592" y="470992"/>
            <a:ext cx="7704856" cy="653752"/>
          </a:xfrm>
          <a:prstGeom prst="straightConnector1">
            <a:avLst/>
          </a:prstGeom>
          <a:ln w="635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92280" y="1124744"/>
            <a:ext cx="1368152" cy="4824461"/>
          </a:xfrm>
          <a:prstGeom prst="straightConnector1">
            <a:avLst/>
          </a:prstGeom>
          <a:ln w="635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99592" y="4365104"/>
            <a:ext cx="6324113" cy="1428244"/>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99592" y="470992"/>
            <a:ext cx="152400" cy="3806952"/>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99592" y="470992"/>
            <a:ext cx="6336704" cy="5322356"/>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70755" y="1124744"/>
            <a:ext cx="7489677" cy="324036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4271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spcBef>
                <a:spcPts val="0"/>
              </a:spcBef>
            </a:pPr>
            <a:r>
              <a:rPr lang="en-GB" sz="4300" dirty="0" smtClean="0">
                <a:effectLst>
                  <a:outerShdw blurRad="38100" dist="38100" dir="2700000" algn="ctr" rotWithShape="0">
                    <a:schemeClr val="tx1"/>
                  </a:outerShdw>
                </a:effectLst>
              </a:rPr>
              <a:t>Lion </a:t>
            </a:r>
            <a:r>
              <a:rPr lang="en-GB" sz="4300" dirty="0">
                <a:effectLst>
                  <a:outerShdw blurRad="38100" dist="38100" dir="2700000" algn="ctr" rotWithShape="0">
                    <a:schemeClr val="tx1"/>
                  </a:outerShdw>
                </a:effectLst>
              </a:rPr>
              <a:t>roared calling me to release a new sound a new call. The old order will end and the new order must be ready to take responsibly.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There </a:t>
            </a:r>
            <a:r>
              <a:rPr lang="en-GB" sz="4300" dirty="0">
                <a:effectLst>
                  <a:outerShdw blurRad="38100" dist="38100" dir="2700000" algn="ctr" rotWithShape="0">
                    <a:schemeClr val="tx1"/>
                  </a:outerShdw>
                </a:effectLst>
              </a:rPr>
              <a:t>are so many mountain ranges occupied by dragons and giants because of the failure of the Moses generation to cross into their heavenly authority. I saw ranges of mountains covering the globe. </a:t>
            </a:r>
            <a:endParaRPr lang="en-GB" sz="43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66593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saw so many Mountains with 3 thrones on them waiting for Benches </a:t>
            </a:r>
            <a:r>
              <a:rPr lang="en-GB" sz="4300" dirty="0" smtClean="0">
                <a:effectLst>
                  <a:outerShdw blurRad="38100" dist="38100" dir="2700000" algn="ctr" rotWithShape="0">
                    <a:schemeClr val="tx1"/>
                  </a:outerShdw>
                </a:effectLst>
              </a:rPr>
              <a:t>of 3 to </a:t>
            </a:r>
            <a:r>
              <a:rPr lang="en-GB" sz="4300" dirty="0">
                <a:effectLst>
                  <a:outerShdw blurRad="38100" dist="38100" dir="2700000" algn="ctr" rotWithShape="0">
                    <a:schemeClr val="tx1"/>
                  </a:outerShdw>
                </a:effectLst>
              </a:rPr>
              <a:t>rise up and </a:t>
            </a:r>
            <a:r>
              <a:rPr lang="en-GB" sz="4300" dirty="0" smtClean="0">
                <a:effectLst>
                  <a:outerShdw blurRad="38100" dist="38100" dir="2700000" algn="ctr" rotWithShape="0">
                    <a:schemeClr val="tx1"/>
                  </a:outerShdw>
                </a:effectLst>
              </a:rPr>
              <a:t>take</a:t>
            </a:r>
            <a:r>
              <a:rPr lang="en-GB" sz="4300" dirty="0" smtClean="0">
                <a:effectLst>
                  <a:outerShdw blurRad="38100" dist="38100" dir="2700000" algn="ctr" rotWithShape="0">
                    <a:schemeClr val="tx1"/>
                  </a:outerShdw>
                </a:effectLst>
              </a:rPr>
              <a:t> </a:t>
            </a:r>
            <a:r>
              <a:rPr lang="en-GB" sz="4300" dirty="0">
                <a:effectLst>
                  <a:outerShdw blurRad="38100" dist="38100" dir="2700000" algn="ctr" rotWithShape="0">
                    <a:schemeClr val="tx1"/>
                  </a:outerShdw>
                </a:effectLst>
              </a:rPr>
              <a:t>their places.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So </a:t>
            </a:r>
            <a:r>
              <a:rPr lang="en-GB" sz="4300" dirty="0">
                <a:effectLst>
                  <a:outerShdw blurRad="38100" dist="38100" dir="2700000" algn="ctr" rotWithShape="0">
                    <a:schemeClr val="tx1"/>
                  </a:outerShdw>
                </a:effectLst>
              </a:rPr>
              <a:t>many who failed to answer the call of their </a:t>
            </a:r>
            <a:r>
              <a:rPr lang="en-GB" sz="4300" dirty="0" smtClean="0">
                <a:effectLst>
                  <a:outerShdw blurRad="38100" dist="38100" dir="2700000" algn="ctr" rotWithShape="0">
                    <a:schemeClr val="tx1"/>
                  </a:outerShdw>
                </a:effectLst>
              </a:rPr>
              <a:t>destiny.</a:t>
            </a:r>
          </a:p>
          <a:p>
            <a:pPr>
              <a:spcBef>
                <a:spcPts val="0"/>
              </a:spcBef>
            </a:pPr>
            <a:r>
              <a:rPr lang="en-GB" sz="4300" dirty="0" smtClean="0">
                <a:effectLst>
                  <a:outerShdw blurRad="38100" dist="38100" dir="2700000" algn="ctr" rotWithShape="0">
                    <a:schemeClr val="tx1"/>
                  </a:outerShdw>
                </a:effectLst>
              </a:rPr>
              <a:t>So </a:t>
            </a:r>
            <a:r>
              <a:rPr lang="en-GB" sz="4300" dirty="0">
                <a:effectLst>
                  <a:outerShdw blurRad="38100" dist="38100" dir="2700000" algn="ctr" rotWithShape="0">
                    <a:schemeClr val="tx1"/>
                  </a:outerShdw>
                </a:effectLst>
              </a:rPr>
              <a:t>many too busy with ministry to become friends who have been working for Me in long over mandates. </a:t>
            </a:r>
          </a:p>
        </p:txBody>
      </p:sp>
    </p:spTree>
    <p:extLst>
      <p:ext uri="{BB962C8B-B14F-4D97-AF65-F5344CB8AC3E}">
        <p14:creationId xmlns:p14="http://schemas.microsoft.com/office/powerpoint/2010/main" val="205706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am releasing the call for </a:t>
            </a:r>
            <a:r>
              <a:rPr lang="en-GB" sz="4300" dirty="0" smtClean="0">
                <a:effectLst>
                  <a:outerShdw blurRad="38100" dist="38100" dir="2700000" algn="ctr" rotWithShape="0">
                    <a:schemeClr val="tx1"/>
                  </a:outerShdw>
                </a:effectLst>
              </a:rPr>
              <a:t>Joshua's </a:t>
            </a:r>
            <a:r>
              <a:rPr lang="en-GB" sz="4300" dirty="0">
                <a:effectLst>
                  <a:outerShdw blurRad="38100" dist="38100" dir="2700000" algn="ctr" rotWithShape="0">
                    <a:schemeClr val="tx1"/>
                  </a:outerShdw>
                </a:effectLst>
              </a:rPr>
              <a:t>and </a:t>
            </a:r>
            <a:r>
              <a:rPr lang="en-GB" sz="4300" dirty="0" smtClean="0">
                <a:effectLst>
                  <a:outerShdw blurRad="38100" dist="38100" dir="2700000" algn="ctr" rotWithShape="0">
                    <a:schemeClr val="tx1"/>
                  </a:outerShdw>
                </a:effectLst>
              </a:rPr>
              <a:t>Caleb's </a:t>
            </a:r>
            <a:r>
              <a:rPr lang="en-GB" sz="4300" dirty="0">
                <a:effectLst>
                  <a:outerShdw blurRad="38100" dist="38100" dir="2700000" algn="ctr" rotWithShape="0">
                    <a:schemeClr val="tx1"/>
                  </a:outerShdw>
                </a:effectLst>
              </a:rPr>
              <a:t>to arise and be the sound for the next generation to resonate </a:t>
            </a:r>
            <a:r>
              <a:rPr lang="en-GB" sz="4300" dirty="0" smtClean="0">
                <a:effectLst>
                  <a:outerShdw blurRad="38100" dist="38100" dir="2700000" algn="ctr" rotWithShape="0">
                    <a:schemeClr val="tx1"/>
                  </a:outerShdw>
                </a:effectLst>
              </a:rPr>
              <a:t>with.</a:t>
            </a:r>
          </a:p>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am calling Fathers and mothers to align their hearts with mine so I can turn the hearts of the children back to their heavenly </a:t>
            </a:r>
            <a:r>
              <a:rPr lang="en-GB" sz="4300" dirty="0" smtClean="0">
                <a:effectLst>
                  <a:outerShdw blurRad="38100" dist="38100" dir="2700000" algn="ctr" rotWithShape="0">
                    <a:schemeClr val="tx1"/>
                  </a:outerShdw>
                </a:effectLst>
              </a:rPr>
              <a:t>destinies</a:t>
            </a:r>
            <a:endParaRPr lang="en-GB" sz="4300" dirty="0">
              <a:effectLst>
                <a:outerShdw blurRad="38100" dist="38100" dir="2700000" algn="ctr" rotWithShape="0">
                  <a:schemeClr val="tx1"/>
                </a:outerShdw>
              </a:effectLst>
            </a:endParaRPr>
          </a:p>
          <a:p>
            <a:pPr>
              <a:spcBef>
                <a:spcPts val="0"/>
              </a:spcBef>
            </a:pPr>
            <a:r>
              <a:rPr lang="en-GB" sz="4300" dirty="0">
                <a:effectLst>
                  <a:outerShdw blurRad="38100" dist="38100" dir="2700000" algn="ctr" rotWithShape="0">
                    <a:schemeClr val="tx1"/>
                  </a:outerShdw>
                </a:effectLst>
              </a:rPr>
              <a:t>Son become the sound of the Lion roaring the new frequency that will cause a resonance to the place like </a:t>
            </a:r>
            <a:r>
              <a:rPr lang="en-GB" sz="4300" dirty="0" smtClean="0">
                <a:effectLst>
                  <a:outerShdw blurRad="38100" dist="38100" dir="2700000" algn="ctr" rotWithShape="0">
                    <a:schemeClr val="tx1"/>
                  </a:outerShdw>
                </a:effectLst>
              </a:rPr>
              <a:t>never </a:t>
            </a:r>
            <a:r>
              <a:rPr lang="en-GB" sz="4300" dirty="0">
                <a:effectLst>
                  <a:outerShdw blurRad="38100" dist="38100" dir="2700000" algn="ctr" rotWithShape="0">
                    <a:schemeClr val="tx1"/>
                  </a:outerShdw>
                </a:effectLst>
              </a:rPr>
              <a:t>before. </a:t>
            </a:r>
          </a:p>
        </p:txBody>
      </p:sp>
    </p:spTree>
    <p:extLst>
      <p:ext uri="{BB962C8B-B14F-4D97-AF65-F5344CB8AC3E}">
        <p14:creationId xmlns:p14="http://schemas.microsoft.com/office/powerpoint/2010/main" val="4596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spcBef>
                <a:spcPts val="0"/>
              </a:spcBef>
            </a:pPr>
            <a:r>
              <a:rPr lang="en-GB" sz="4300" dirty="0" smtClean="0">
                <a:effectLst>
                  <a:outerShdw blurRad="38100" dist="38100" dir="2700000" algn="ctr" rotWithShape="0">
                    <a:schemeClr val="tx1"/>
                  </a:outerShdw>
                </a:effectLst>
              </a:rPr>
              <a:t>You </a:t>
            </a:r>
            <a:r>
              <a:rPr lang="en-GB" sz="4300" dirty="0">
                <a:effectLst>
                  <a:outerShdw blurRad="38100" dist="38100" dir="2700000" algn="ctr" rotWithShape="0">
                    <a:schemeClr val="tx1"/>
                  </a:outerShdw>
                </a:effectLst>
              </a:rPr>
              <a:t>have accepted responsibility for 2 scrolls but there are more coming. You must be ready.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hills must be laid low and the valleys </a:t>
            </a:r>
            <a:r>
              <a:rPr lang="en-GB" sz="4300" dirty="0" smtClean="0">
                <a:effectLst>
                  <a:outerShdw blurRad="38100" dist="38100" dir="2700000" algn="ctr" rotWithShape="0">
                    <a:schemeClr val="tx1"/>
                  </a:outerShdw>
                </a:effectLst>
              </a:rPr>
              <a:t>raised, </a:t>
            </a:r>
            <a:r>
              <a:rPr lang="en-GB" sz="4300" dirty="0">
                <a:effectLst>
                  <a:outerShdw blurRad="38100" dist="38100" dir="2700000" algn="ctr" rotWithShape="0">
                    <a:schemeClr val="tx1"/>
                  </a:outerShdw>
                </a:effectLst>
              </a:rPr>
              <a:t>the way must be made straight so there can be the highway of holiness that will lead to the ancient paths once again.  The cherubim and the fiery swords must be embraced to access the way. </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7810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Look to </a:t>
            </a:r>
            <a:r>
              <a:rPr lang="en-GB" sz="4400" dirty="0" smtClean="0">
                <a:effectLst>
                  <a:outerShdw blurRad="38100" dist="38100" dir="2700000" algn="ctr" rotWithShape="0">
                    <a:schemeClr val="tx1"/>
                  </a:outerShdw>
                </a:effectLst>
              </a:rPr>
              <a:t>the constellations </a:t>
            </a:r>
            <a:r>
              <a:rPr lang="en-GB" sz="4400" dirty="0">
                <a:effectLst>
                  <a:outerShdw blurRad="38100" dist="38100" dir="2700000" algn="ctr" rotWithShape="0">
                    <a:schemeClr val="tx1"/>
                  </a:outerShdw>
                </a:effectLst>
              </a:rPr>
              <a:t>for the signs of impending upheaval as </a:t>
            </a: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affairs of the nations are administered </a:t>
            </a:r>
            <a:r>
              <a:rPr lang="en-GB" sz="4400" dirty="0" smtClean="0">
                <a:effectLst>
                  <a:outerShdw blurRad="38100" dist="38100" dir="2700000" algn="ctr" rotWithShape="0">
                    <a:schemeClr val="tx1"/>
                  </a:outerShdw>
                </a:effectLst>
              </a:rPr>
              <a:t>by </a:t>
            </a:r>
            <a:r>
              <a:rPr lang="en-GB" sz="4400" dirty="0">
                <a:effectLst>
                  <a:outerShdw blurRad="38100" dist="38100" dir="2700000" algn="ctr" rotWithShape="0">
                    <a:schemeClr val="tx1"/>
                  </a:outerShdw>
                </a:effectLst>
              </a:rPr>
              <a:t>the sons of God once </a:t>
            </a:r>
            <a:r>
              <a:rPr lang="en-GB" sz="4400" dirty="0" smtClean="0">
                <a:effectLst>
                  <a:outerShdw blurRad="38100" dist="38100" dir="2700000" algn="ctr" rotWithShape="0">
                    <a:schemeClr val="tx1"/>
                  </a:outerShdw>
                </a:effectLst>
              </a:rPr>
              <a:t>more.</a:t>
            </a: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stars will release their light and glory to the sons of God once more. The resonance of their light and sound once again restored to divine </a:t>
            </a:r>
            <a:r>
              <a:rPr lang="en-GB" sz="4400" dirty="0" smtClean="0">
                <a:effectLst>
                  <a:outerShdw blurRad="38100" dist="38100" dir="2700000" algn="ctr" rotWithShape="0">
                    <a:schemeClr val="tx1"/>
                  </a:outerShdw>
                </a:effectLst>
              </a:rPr>
              <a:t>order</a:t>
            </a:r>
            <a:r>
              <a:rPr lang="en-GB" sz="4400" dirty="0" smtClean="0">
                <a:effectLst>
                  <a:outerShdw blurRad="38100" dist="38100" dir="2700000" algn="ctr" rotWithShape="0">
                    <a:schemeClr val="tx1"/>
                  </a:outerShdw>
                </a:effectLst>
              </a:rPr>
              <a:t>.</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509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a:effectLst>
                  <a:outerShdw blurRad="38100" dist="38100" dir="2700000" algn="ctr" rotWithShape="0">
                    <a:schemeClr val="tx1"/>
                  </a:outerShdw>
                </a:effectLst>
              </a:rPr>
              <a:t>Announce </a:t>
            </a:r>
            <a:r>
              <a:rPr lang="en-GB" sz="4800" dirty="0" smtClean="0">
                <a:effectLst>
                  <a:outerShdw blurRad="38100" dist="38100" dir="2700000" algn="ctr" rotWithShape="0">
                    <a:schemeClr val="tx1"/>
                  </a:outerShdw>
                </a:effectLst>
              </a:rPr>
              <a:t>it, </a:t>
            </a:r>
            <a:r>
              <a:rPr lang="en-GB" sz="4800" dirty="0">
                <a:effectLst>
                  <a:outerShdw blurRad="38100" dist="38100" dir="2700000" algn="ctr" rotWithShape="0">
                    <a:schemeClr val="tx1"/>
                  </a:outerShdw>
                </a:effectLst>
              </a:rPr>
              <a:t>herald </a:t>
            </a:r>
            <a:r>
              <a:rPr lang="en-GB" sz="4800" dirty="0" smtClean="0">
                <a:effectLst>
                  <a:outerShdw blurRad="38100" dist="38100" dir="2700000" algn="ctr" rotWithShape="0">
                    <a:schemeClr val="tx1"/>
                  </a:outerShdw>
                </a:effectLst>
              </a:rPr>
              <a:t>it, </a:t>
            </a:r>
            <a:r>
              <a:rPr lang="en-GB" sz="4800" dirty="0">
                <a:effectLst>
                  <a:outerShdw blurRad="38100" dist="38100" dir="2700000" algn="ctr" rotWithShape="0">
                    <a:schemeClr val="tx1"/>
                  </a:outerShdw>
                </a:effectLst>
              </a:rPr>
              <a:t>blow the silver trumpet </a:t>
            </a:r>
            <a:r>
              <a:rPr lang="en-GB" sz="4800" dirty="0" err="1">
                <a:effectLst>
                  <a:outerShdw blurRad="38100" dist="38100" dir="2700000" algn="ctr" rotWithShape="0">
                    <a:schemeClr val="tx1"/>
                  </a:outerShdw>
                </a:effectLst>
              </a:rPr>
              <a:t>Ekklesia</a:t>
            </a:r>
            <a:r>
              <a:rPr lang="en-GB" sz="4800" dirty="0">
                <a:effectLst>
                  <a:outerShdw blurRad="38100" dist="38100" dir="2700000" algn="ctr" rotWithShape="0">
                    <a:schemeClr val="tx1"/>
                  </a:outerShdw>
                </a:effectLst>
              </a:rPr>
              <a:t> arising </a:t>
            </a:r>
            <a:r>
              <a:rPr lang="en-GB" sz="4800" dirty="0" err="1">
                <a:effectLst>
                  <a:outerShdw blurRad="38100" dist="38100" dir="2700000" algn="ctr" rotWithShape="0">
                    <a:schemeClr val="tx1"/>
                  </a:outerShdw>
                </a:effectLst>
              </a:rPr>
              <a:t>Ekklesia</a:t>
            </a:r>
            <a:r>
              <a:rPr lang="en-GB" sz="4800" dirty="0">
                <a:effectLst>
                  <a:outerShdw blurRad="38100" dist="38100" dir="2700000" algn="ctr" rotWithShape="0">
                    <a:schemeClr val="tx1"/>
                  </a:outerShdw>
                </a:effectLst>
              </a:rPr>
              <a:t> arising</a:t>
            </a:r>
            <a:r>
              <a:rPr lang="en-GB" sz="4800" dirty="0" smtClean="0">
                <a:effectLst>
                  <a:outerShdw blurRad="38100" dist="38100" dir="2700000" algn="ctr" rotWithShape="0">
                    <a:schemeClr val="tx1"/>
                  </a:outerShdw>
                </a:effectLst>
              </a:rPr>
              <a:t>.</a:t>
            </a:r>
          </a:p>
          <a:p>
            <a:pPr>
              <a:spcBef>
                <a:spcPts val="0"/>
              </a:spcBef>
            </a:pPr>
            <a:r>
              <a:rPr lang="en-GB" sz="4800" dirty="0">
                <a:effectLst>
                  <a:outerShdw blurRad="38100" dist="38100" dir="2700000" algn="ctr" rotWithShape="0">
                    <a:schemeClr val="tx1"/>
                  </a:outerShdw>
                </a:effectLst>
              </a:rPr>
              <a:t>Answering creations groan with the resonant frequencies of heaven on earth as sons arise to vibrate to the rhythm of the Fathers heart.</a:t>
            </a:r>
          </a:p>
          <a:p>
            <a:pPr marL="0" indent="0">
              <a:spcBef>
                <a:spcPts val="0"/>
              </a:spcBef>
              <a:buNone/>
            </a:pPr>
            <a:endParaRPr lang="en-GB" sz="4300" dirty="0" smtClean="0">
              <a:effectLst>
                <a:outerShdw blurRad="38100" dist="38100" dir="2700000" algn="ctr" rotWithShape="0">
                  <a:schemeClr val="tx1"/>
                </a:outerShdw>
              </a:effectLst>
            </a:endParaRP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724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6712"/>
            <a:ext cx="9144000" cy="6021288"/>
          </a:xfrm>
          <a:effectLst/>
        </p:spPr>
      </p:pic>
    </p:spTree>
    <p:extLst>
      <p:ext uri="{BB962C8B-B14F-4D97-AF65-F5344CB8AC3E}">
        <p14:creationId xmlns:p14="http://schemas.microsoft.com/office/powerpoint/2010/main" val="38912133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55397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smtClean="0"/>
              <a:t>As a church </a:t>
            </a:r>
            <a:r>
              <a:rPr lang="en-GB" sz="4400" dirty="0" smtClean="0"/>
              <a:t>with a </a:t>
            </a:r>
            <a:r>
              <a:rPr lang="en-GB" sz="4400" dirty="0" smtClean="0"/>
              <a:t> </a:t>
            </a:r>
            <a:r>
              <a:rPr lang="en-GB" sz="4400" dirty="0" smtClean="0"/>
              <a:t>wider apostolic ministry we are called to be </a:t>
            </a:r>
            <a:r>
              <a:rPr lang="en-GB" sz="4400" dirty="0" smtClean="0"/>
              <a:t>part of the </a:t>
            </a:r>
            <a:r>
              <a:rPr lang="en-GB" sz="4400" dirty="0" smtClean="0"/>
              <a:t>Joshua </a:t>
            </a:r>
            <a:r>
              <a:rPr lang="en-GB" sz="4400" dirty="0" smtClean="0"/>
              <a:t>Generation</a:t>
            </a:r>
          </a:p>
          <a:p>
            <a:pPr>
              <a:lnSpc>
                <a:spcPct val="110000"/>
              </a:lnSpc>
              <a:spcBef>
                <a:spcPts val="600"/>
              </a:spcBef>
            </a:pPr>
            <a:r>
              <a:rPr lang="en-GB" sz="4400" dirty="0"/>
              <a:t>We are called to </a:t>
            </a:r>
            <a:r>
              <a:rPr lang="en-GB" sz="4400" dirty="0" smtClean="0"/>
              <a:t>equip the </a:t>
            </a:r>
            <a:r>
              <a:rPr lang="en-GB" sz="4400" dirty="0"/>
              <a:t>Joshua Generation </a:t>
            </a:r>
            <a:r>
              <a:rPr lang="en-GB" sz="4400" dirty="0" smtClean="0"/>
              <a:t>as </a:t>
            </a:r>
            <a:r>
              <a:rPr lang="en-GB" sz="4400" dirty="0"/>
              <a:t>mentors for that new </a:t>
            </a:r>
            <a:r>
              <a:rPr lang="en-GB" sz="4400" dirty="0" smtClean="0"/>
              <a:t>order</a:t>
            </a:r>
            <a:endParaRPr lang="en-GB" sz="4400" dirty="0" smtClean="0"/>
          </a:p>
          <a:p>
            <a:pPr>
              <a:lnSpc>
                <a:spcPct val="110000"/>
              </a:lnSpc>
              <a:spcBef>
                <a:spcPts val="600"/>
              </a:spcBef>
            </a:pPr>
            <a:r>
              <a:rPr lang="en-GB" sz="4400" dirty="0" smtClean="0"/>
              <a:t>We are called to receive our kingdom inheritance </a:t>
            </a:r>
          </a:p>
          <a:p>
            <a:endParaRPr lang="en-GB" sz="4400" dirty="0"/>
          </a:p>
        </p:txBody>
      </p:sp>
    </p:spTree>
    <p:extLst>
      <p:ext uri="{BB962C8B-B14F-4D97-AF65-F5344CB8AC3E}">
        <p14:creationId xmlns:p14="http://schemas.microsoft.com/office/powerpoint/2010/main" val="299971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Awareness </a:t>
            </a:r>
            <a:r>
              <a:rPr lang="en-GB" sz="4400" dirty="0">
                <a:effectLst>
                  <a:outerShdw blurRad="38100" dist="38100" dir="2700000" algn="ctr" rotWithShape="0">
                    <a:schemeClr val="tx1"/>
                  </a:outerShdw>
                </a:effectLst>
              </a:rPr>
              <a:t>of Times and </a:t>
            </a:r>
            <a:r>
              <a:rPr lang="en-GB" sz="4400" dirty="0" smtClean="0">
                <a:effectLst>
                  <a:outerShdw blurRad="38100" dist="38100" dir="2700000" algn="ctr" rotWithShape="0">
                    <a:schemeClr val="tx1"/>
                  </a:outerShdw>
                </a:effectLst>
              </a:rPr>
              <a:t>Seasons</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Greater </a:t>
            </a:r>
            <a:r>
              <a:rPr lang="en-GB" sz="4400" dirty="0">
                <a:effectLst>
                  <a:outerShdw blurRad="38100" dist="38100" dir="2700000" algn="ctr" rotWithShape="0">
                    <a:schemeClr val="tx1"/>
                  </a:outerShdw>
                </a:effectLst>
              </a:rPr>
              <a:t>Heights of Spiritual </a:t>
            </a:r>
            <a:r>
              <a:rPr lang="en-GB" sz="4400" dirty="0" smtClean="0">
                <a:effectLst>
                  <a:outerShdw blurRad="38100" dist="38100" dir="2700000" algn="ctr" rotWithShape="0">
                    <a:schemeClr val="tx1"/>
                  </a:outerShdw>
                </a:effectLst>
              </a:rPr>
              <a:t>Vision</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We </a:t>
            </a:r>
            <a:r>
              <a:rPr lang="en-GB" sz="4400" dirty="0">
                <a:effectLst>
                  <a:outerShdw blurRad="38100" dist="38100" dir="2700000" algn="ctr" rotWithShape="0">
                    <a:schemeClr val="tx1"/>
                  </a:outerShdw>
                </a:effectLst>
              </a:rPr>
              <a:t>have to be Released from Religious Traditions or </a:t>
            </a:r>
            <a:r>
              <a:rPr lang="en-GB" sz="4400" dirty="0" smtClean="0">
                <a:effectLst>
                  <a:outerShdw blurRad="38100" dist="38100" dir="2700000" algn="ctr" rotWithShape="0">
                    <a:schemeClr val="tx1"/>
                  </a:outerShdw>
                </a:effectLst>
              </a:rPr>
              <a:t>Habits</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a:effectLst>
                  <a:outerShdw blurRad="38100" dist="38100" dir="2700000" algn="ctr" rotWithShape="0">
                    <a:schemeClr val="tx1"/>
                  </a:outerShdw>
                </a:effectLst>
              </a:rPr>
              <a:t>T</a:t>
            </a:r>
            <a:r>
              <a:rPr lang="en-GB" sz="4400" dirty="0" smtClean="0">
                <a:effectLst>
                  <a:outerShdw blurRad="38100" dist="38100" dir="2700000" algn="ctr" rotWithShape="0">
                    <a:schemeClr val="tx1"/>
                  </a:outerShdw>
                </a:effectLst>
              </a:rPr>
              <a:t>o </a:t>
            </a:r>
            <a:r>
              <a:rPr lang="en-GB" sz="4400" dirty="0">
                <a:effectLst>
                  <a:outerShdw blurRad="38100" dist="38100" dir="2700000" algn="ctr" rotWithShape="0">
                    <a:schemeClr val="tx1"/>
                  </a:outerShdw>
                </a:effectLst>
              </a:rPr>
              <a:t>See and Hear into the Unseen </a:t>
            </a:r>
            <a:r>
              <a:rPr lang="en-GB" sz="4400" dirty="0" smtClean="0">
                <a:effectLst>
                  <a:outerShdw blurRad="38100" dist="38100" dir="2700000" algn="ctr" rotWithShape="0">
                    <a:schemeClr val="tx1"/>
                  </a:outerShdw>
                </a:effectLst>
              </a:rPr>
              <a:t>Realm</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a:effectLst>
                  <a:outerShdw blurRad="38100" dist="38100" dir="2700000" algn="ctr" rotWithShape="0">
                    <a:schemeClr val="tx1"/>
                  </a:outerShdw>
                </a:effectLst>
              </a:rPr>
              <a:t>5) </a:t>
            </a:r>
            <a:r>
              <a:rPr lang="en-GB" sz="4400" dirty="0" err="1">
                <a:effectLst>
                  <a:outerShdw blurRad="38100" dist="38100" dir="2700000" algn="ctr" rotWithShape="0">
                    <a:schemeClr val="tx1"/>
                  </a:outerShdw>
                </a:effectLst>
              </a:rPr>
              <a:t>Rhema</a:t>
            </a:r>
            <a:r>
              <a:rPr lang="en-GB" sz="4400" dirty="0">
                <a:effectLst>
                  <a:outerShdw blurRad="38100" dist="38100" dir="2700000" algn="ctr" rotWithShape="0">
                    <a:schemeClr val="tx1"/>
                  </a:outerShdw>
                </a:effectLst>
              </a:rPr>
              <a:t> Understanding of Your Spiritual Migration</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623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62500" lnSpcReduction="20000"/>
          </a:bodyPr>
          <a:lstStyle/>
          <a:p>
            <a:pPr>
              <a:lnSpc>
                <a:spcPct val="110000"/>
              </a:lnSpc>
              <a:spcBef>
                <a:spcPts val="600"/>
              </a:spcBef>
            </a:pPr>
            <a:r>
              <a:rPr lang="en-GB" sz="4400" dirty="0">
                <a:effectLst>
                  <a:outerShdw blurRad="38100" dist="38100" dir="2700000" algn="ctr" rotWithShape="0">
                    <a:schemeClr val="tx1"/>
                  </a:outerShdw>
                </a:effectLst>
              </a:rPr>
              <a:t>limitation. That means that we are standing at the most critical most important time of all human history. (She goes into the 3rd day of the church)…we’ve entered into 7th day of man’s communion of the divine nature Matt 17 …after 6 days Jesus was transfigured…7th day stands for transfiguration, perfection, and restoration. So here we are right now, this is where we are in times and seasons, We are standing right at the cross point between the 7th day transfiguration and the 3rd day of the resurrection., That means that the Church is coming in to the day of it’s greatest glory. The thing that we have not seen- that eyes have not seen nor ears heard., that is about to be unfolded in our eyesight.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2147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spcBef>
                <a:spcPts val="1200"/>
              </a:spcBef>
            </a:pPr>
            <a:r>
              <a:rPr lang="en-GB" sz="4400" dirty="0"/>
              <a:t>The overlapping place</a:t>
            </a:r>
          </a:p>
          <a:p>
            <a:pPr>
              <a:spcBef>
                <a:spcPts val="1200"/>
              </a:spcBef>
            </a:pPr>
            <a:r>
              <a:rPr lang="en-GB" sz="4400" dirty="0"/>
              <a:t>A</a:t>
            </a:r>
            <a:r>
              <a:rPr lang="en-GB" sz="4400" dirty="0" smtClean="0"/>
              <a:t> </a:t>
            </a:r>
            <a:r>
              <a:rPr lang="en-GB" sz="4400" dirty="0"/>
              <a:t>vision that she had in 1995 where God caught her up in the spirit and He showed her the earth realm and spirit realm and they were very far apart and there was a separation in between them and there wasn’t even an access place from one to the other. And suddenly the Hand of the Lord took these two realms and He began to push these two worlds together until they became overlapping. </a:t>
            </a:r>
          </a:p>
        </p:txBody>
      </p:sp>
    </p:spTree>
    <p:extLst>
      <p:ext uri="{BB962C8B-B14F-4D97-AF65-F5344CB8AC3E}">
        <p14:creationId xmlns:p14="http://schemas.microsoft.com/office/powerpoint/2010/main" val="275261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He </a:t>
            </a:r>
            <a:r>
              <a:rPr lang="en-GB" sz="4400" dirty="0"/>
              <a:t>said “ I’m going to raise up a troop of over-comers who are going to stand in an overlapping place and they are going to stand between the earthly realm and the spiritual realm and they are going to go up in to the spiritual realm and they are going to grab what they see and manifest it in the earth</a:t>
            </a:r>
            <a:r>
              <a:rPr lang="en-GB" sz="4400" dirty="0" smtClean="0"/>
              <a:t>”.</a:t>
            </a:r>
            <a:endParaRPr lang="en-GB" sz="4400" dirty="0"/>
          </a:p>
        </p:txBody>
      </p:sp>
    </p:spTree>
    <p:extLst>
      <p:ext uri="{BB962C8B-B14F-4D97-AF65-F5344CB8AC3E}">
        <p14:creationId xmlns:p14="http://schemas.microsoft.com/office/powerpoint/2010/main" val="4309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2015 1</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Incubation in January and the Birthing in September</a:t>
            </a:r>
          </a:p>
          <a:p>
            <a:pPr>
              <a:spcBef>
                <a:spcPts val="1200"/>
              </a:spcBef>
            </a:pPr>
            <a:r>
              <a:rPr lang="en-GB" sz="4400" dirty="0"/>
              <a:t>The Lord spoke to me and said that this will be a year that the seers are coming into their multi-dimensional sight. A new realm of the prophetic will be birthed this year. In January, many prophetic people will enter into a season of incubation for greater manifestation</a:t>
            </a:r>
            <a:r>
              <a:rPr lang="en-GB" sz="4400" dirty="0" smtClean="0"/>
              <a:t>.</a:t>
            </a:r>
            <a:endParaRPr lang="en-GB" sz="4400" dirty="0"/>
          </a:p>
        </p:txBody>
      </p:sp>
    </p:spTree>
    <p:extLst>
      <p:ext uri="{BB962C8B-B14F-4D97-AF65-F5344CB8AC3E}">
        <p14:creationId xmlns:p14="http://schemas.microsoft.com/office/powerpoint/2010/main" val="22523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2015 1</a:t>
            </a:r>
            <a:endParaRPr lang="en-GB" dirty="0"/>
          </a:p>
        </p:txBody>
      </p:sp>
      <p:sp>
        <p:nvSpPr>
          <p:cNvPr id="3" name="Content Placeholder 2"/>
          <p:cNvSpPr>
            <a:spLocks noGrp="1"/>
          </p:cNvSpPr>
          <p:nvPr>
            <p:ph idx="1"/>
          </p:nvPr>
        </p:nvSpPr>
        <p:spPr>
          <a:xfrm>
            <a:off x="0" y="836712"/>
            <a:ext cx="9144000" cy="6021288"/>
          </a:xfrm>
        </p:spPr>
        <p:txBody>
          <a:bodyPr lIns="0">
            <a:noAutofit/>
          </a:bodyPr>
          <a:lstStyle/>
          <a:p>
            <a:pPr>
              <a:spcBef>
                <a:spcPts val="1200"/>
              </a:spcBef>
            </a:pPr>
            <a:r>
              <a:rPr lang="en-GB" sz="3600" dirty="0" smtClean="0"/>
              <a:t>The </a:t>
            </a:r>
            <a:r>
              <a:rPr lang="en-GB" sz="3600" dirty="0"/>
              <a:t>Lord showed me that from January to September will be a time of preparation for what is going to be birthed toward the end of </a:t>
            </a:r>
            <a:r>
              <a:rPr lang="en-GB" sz="3600" dirty="0" smtClean="0"/>
              <a:t>September</a:t>
            </a:r>
          </a:p>
          <a:p>
            <a:pPr>
              <a:spcBef>
                <a:spcPts val="1200"/>
              </a:spcBef>
            </a:pPr>
            <a:r>
              <a:rPr lang="en-GB" sz="3600" dirty="0">
                <a:effectLst/>
              </a:rPr>
              <a:t>This nine-month period will be a time for the conception and forming of a supernatural movement to be birthed into the earth. He said, "This will be the beginning of the overshadowing! Much like what Mary encountered.</a:t>
            </a:r>
            <a:endParaRPr lang="en-GB" sz="3600" dirty="0" smtClean="0"/>
          </a:p>
        </p:txBody>
      </p:sp>
    </p:spTree>
    <p:extLst>
      <p:ext uri="{BB962C8B-B14F-4D97-AF65-F5344CB8AC3E}">
        <p14:creationId xmlns:p14="http://schemas.microsoft.com/office/powerpoint/2010/main" val="31819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2015 1</a:t>
            </a:r>
            <a:endParaRPr lang="en-GB" dirty="0"/>
          </a:p>
        </p:txBody>
      </p:sp>
      <p:sp>
        <p:nvSpPr>
          <p:cNvPr id="3" name="Content Placeholder 2"/>
          <p:cNvSpPr>
            <a:spLocks noGrp="1"/>
          </p:cNvSpPr>
          <p:nvPr>
            <p:ph idx="1"/>
          </p:nvPr>
        </p:nvSpPr>
        <p:spPr>
          <a:xfrm>
            <a:off x="0" y="836712"/>
            <a:ext cx="9144000" cy="6021288"/>
          </a:xfrm>
        </p:spPr>
        <p:txBody>
          <a:bodyPr lIns="0">
            <a:normAutofit fontScale="85000" lnSpcReduction="20000"/>
          </a:bodyPr>
          <a:lstStyle/>
          <a:p>
            <a:pPr>
              <a:spcBef>
                <a:spcPts val="1200"/>
              </a:spcBef>
            </a:pPr>
            <a:r>
              <a:rPr lang="en-GB" sz="4400" dirty="0"/>
              <a:t>There will be a birthing of a greater glory at the end of September. A place of unusual power will begin to flow toward the end of 2015 like we have never seen before. Many will begin to taste of the age to come. There will be a prophetic people that will begin to emerge toward the end of next year that will speak a wisdom that is not of this world. They will manifest a message from an age to come. They will transcend the system of the world and operate from a higher order of the supernatural</a:t>
            </a:r>
            <a:r>
              <a:rPr lang="en-GB" sz="4400" dirty="0" smtClean="0"/>
              <a:t>.</a:t>
            </a:r>
            <a:endParaRPr lang="en-GB" sz="4400" dirty="0"/>
          </a:p>
        </p:txBody>
      </p:sp>
    </p:spTree>
    <p:extLst>
      <p:ext uri="{BB962C8B-B14F-4D97-AF65-F5344CB8AC3E}">
        <p14:creationId xmlns:p14="http://schemas.microsoft.com/office/powerpoint/2010/main" val="36885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2015 1</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A Daniel company is coming! This will be a company of prophets who can discern our times with pinpoint accuracy. Some will be given high places to speak into earthly governments around the world. They will have a mandate from the Lord to administer justice and solve complex situations that human intellect cannot understand</a:t>
            </a:r>
            <a:r>
              <a:rPr lang="en-GB" sz="4400" dirty="0" smtClean="0"/>
              <a:t>.</a:t>
            </a:r>
            <a:endParaRPr lang="en-GB" sz="4400" dirty="0"/>
          </a:p>
        </p:txBody>
      </p:sp>
    </p:spTree>
    <p:extLst>
      <p:ext uri="{BB962C8B-B14F-4D97-AF65-F5344CB8AC3E}">
        <p14:creationId xmlns:p14="http://schemas.microsoft.com/office/powerpoint/2010/main" val="27915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3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899592" y="470992"/>
            <a:ext cx="7704856" cy="653752"/>
          </a:xfrm>
          <a:prstGeom prst="straightConnector1">
            <a:avLst/>
          </a:prstGeom>
          <a:ln w="635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236296" y="1124819"/>
            <a:ext cx="1368152" cy="4824461"/>
          </a:xfrm>
          <a:prstGeom prst="straightConnector1">
            <a:avLst/>
          </a:prstGeom>
          <a:ln w="635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99592" y="4365104"/>
            <a:ext cx="6324113" cy="1428244"/>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99592" y="470992"/>
            <a:ext cx="152400" cy="3806952"/>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99592" y="470992"/>
            <a:ext cx="6336704" cy="5322356"/>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70755" y="1124744"/>
            <a:ext cx="7489677" cy="324036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916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Understand Order of Melchizedek</a:t>
            </a:r>
          </a:p>
          <a:p>
            <a:r>
              <a:rPr lang="en-GB" sz="4800" dirty="0" smtClean="0"/>
              <a:t>Understand the nature </a:t>
            </a:r>
            <a:r>
              <a:rPr lang="en-GB" sz="4800" dirty="0"/>
              <a:t>of judgment </a:t>
            </a:r>
            <a:r>
              <a:rPr lang="en-GB" sz="4800" dirty="0" smtClean="0"/>
              <a:t>- Scales of justice </a:t>
            </a:r>
          </a:p>
          <a:p>
            <a:r>
              <a:rPr lang="en-GB" sz="4800" dirty="0" smtClean="0"/>
              <a:t>Understand our Priestly &amp; Kingly functions</a:t>
            </a:r>
          </a:p>
          <a:p>
            <a:r>
              <a:rPr lang="en-GB" sz="4800" dirty="0" smtClean="0"/>
              <a:t>Understand the year of the Lion</a:t>
            </a:r>
          </a:p>
          <a:p>
            <a:r>
              <a:rPr lang="en-GB" sz="4800" dirty="0" smtClean="0"/>
              <a:t>Engage the ancient paths</a:t>
            </a:r>
          </a:p>
        </p:txBody>
      </p:sp>
    </p:spTree>
    <p:extLst>
      <p:ext uri="{BB962C8B-B14F-4D97-AF65-F5344CB8AC3E}">
        <p14:creationId xmlns:p14="http://schemas.microsoft.com/office/powerpoint/2010/main" val="10985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9289"/>
            <a:ext cx="9144000" cy="6858001"/>
          </a:xfrm>
          <a:effectLst/>
        </p:spPr>
      </p:pic>
    </p:spTree>
    <p:extLst>
      <p:ext uri="{BB962C8B-B14F-4D97-AF65-F5344CB8AC3E}">
        <p14:creationId xmlns:p14="http://schemas.microsoft.com/office/powerpoint/2010/main" val="721633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1" y="-27385"/>
            <a:ext cx="9180512" cy="6885385"/>
          </a:xfrm>
          <a:effectLst/>
        </p:spPr>
      </p:pic>
    </p:spTree>
    <p:extLst>
      <p:ext uri="{BB962C8B-B14F-4D97-AF65-F5344CB8AC3E}">
        <p14:creationId xmlns:p14="http://schemas.microsoft.com/office/powerpoint/2010/main" val="1096463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7383"/>
            <a:ext cx="9144000" cy="6912676"/>
          </a:xfrm>
          <a:effectLst/>
        </p:spPr>
      </p:pic>
    </p:spTree>
    <p:extLst>
      <p:ext uri="{BB962C8B-B14F-4D97-AF65-F5344CB8AC3E}">
        <p14:creationId xmlns:p14="http://schemas.microsoft.com/office/powerpoint/2010/main" val="218289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Prov 8:12 “I, wisdom, dwell with </a:t>
            </a:r>
            <a:r>
              <a:rPr lang="en-GB" sz="4400" dirty="0" smtClean="0">
                <a:solidFill>
                  <a:srgbClr val="FFFF00"/>
                </a:solidFill>
                <a:effectLst>
                  <a:outerShdw blurRad="38100" dist="38100" dir="2700000" algn="ctr" rotWithShape="0">
                    <a:schemeClr val="tx1"/>
                  </a:outerShdw>
                </a:effectLst>
              </a:rPr>
              <a:t>prudence</a:t>
            </a:r>
            <a:r>
              <a:rPr lang="en-GB" sz="4400" dirty="0" smtClean="0">
                <a:effectLst>
                  <a:outerShdw blurRad="38100" dist="38100" dir="2700000" algn="ctr" rotWithShape="0">
                    <a:schemeClr val="tx1"/>
                  </a:outerShdw>
                </a:effectLst>
              </a:rPr>
              <a:t>, And </a:t>
            </a:r>
            <a:r>
              <a:rPr lang="en-GB" sz="4400" dirty="0">
                <a:effectLst>
                  <a:outerShdw blurRad="38100" dist="38100" dir="2700000" algn="ctr" rotWithShape="0">
                    <a:schemeClr val="tx1"/>
                  </a:outerShdw>
                </a:effectLst>
              </a:rPr>
              <a:t>I find knowledge and </a:t>
            </a:r>
            <a:r>
              <a:rPr lang="en-GB" sz="4400" dirty="0" smtClean="0">
                <a:effectLst>
                  <a:outerShdw blurRad="38100" dist="38100" dir="2700000" algn="ctr" rotWithShape="0">
                    <a:schemeClr val="tx1"/>
                  </a:outerShdw>
                </a:effectLst>
              </a:rPr>
              <a:t>discretion. 14 </a:t>
            </a:r>
            <a:r>
              <a:rPr lang="en-GB" sz="4400" dirty="0">
                <a:effectLst>
                  <a:outerShdw blurRad="38100" dist="38100" dir="2700000" algn="ctr" rotWithShape="0">
                    <a:schemeClr val="tx1"/>
                  </a:outerShdw>
                </a:effectLst>
              </a:rPr>
              <a:t>“Counsel is mine and sound </a:t>
            </a:r>
            <a:r>
              <a:rPr lang="en-GB" sz="4400" dirty="0" smtClean="0">
                <a:effectLst>
                  <a:outerShdw blurRad="38100" dist="38100" dir="2700000" algn="ctr" rotWithShape="0">
                    <a:schemeClr val="tx1"/>
                  </a:outerShdw>
                </a:effectLst>
              </a:rPr>
              <a:t>wisdom; I </a:t>
            </a:r>
            <a:r>
              <a:rPr lang="en-GB" sz="4400" dirty="0">
                <a:effectLst>
                  <a:outerShdw blurRad="38100" dist="38100" dir="2700000" algn="ctr" rotWithShape="0">
                    <a:schemeClr val="tx1"/>
                  </a:outerShdw>
                </a:effectLst>
              </a:rPr>
              <a:t>am understanding, power is </a:t>
            </a:r>
            <a:r>
              <a:rPr lang="en-GB" sz="4400" dirty="0" smtClean="0">
                <a:effectLst>
                  <a:outerShdw blurRad="38100" dist="38100" dir="2700000" algn="ctr" rotWithShape="0">
                    <a:schemeClr val="tx1"/>
                  </a:outerShdw>
                </a:effectLst>
              </a:rPr>
              <a:t>mine. 15 </a:t>
            </a:r>
            <a:r>
              <a:rPr lang="en-GB" sz="4400" dirty="0">
                <a:effectLst>
                  <a:outerShdw blurRad="38100" dist="38100" dir="2700000" algn="ctr" rotWithShape="0">
                    <a:schemeClr val="tx1"/>
                  </a:outerShdw>
                </a:effectLst>
              </a:rPr>
              <a:t>“By me </a:t>
            </a:r>
            <a:r>
              <a:rPr lang="en-GB" sz="4400" dirty="0">
                <a:solidFill>
                  <a:srgbClr val="FFFF00"/>
                </a:solidFill>
                <a:effectLst>
                  <a:outerShdw blurRad="38100" dist="38100" dir="2700000" algn="ctr" rotWithShape="0">
                    <a:schemeClr val="tx1"/>
                  </a:outerShdw>
                </a:effectLst>
              </a:rPr>
              <a:t>kings </a:t>
            </a:r>
            <a:r>
              <a:rPr lang="en-GB" sz="4400" dirty="0" smtClean="0">
                <a:solidFill>
                  <a:srgbClr val="FFFF00"/>
                </a:solidFill>
                <a:effectLst>
                  <a:outerShdw blurRad="38100" dist="38100" dir="2700000" algn="ctr" rotWithShape="0">
                    <a:schemeClr val="tx1"/>
                  </a:outerShdw>
                </a:effectLst>
              </a:rPr>
              <a:t>reign</a:t>
            </a:r>
            <a:r>
              <a:rPr lang="en-GB" sz="4400" dirty="0" smtClean="0">
                <a:effectLst>
                  <a:outerShdw blurRad="38100" dist="38100" dir="2700000" algn="ctr" rotWithShape="0">
                    <a:schemeClr val="tx1"/>
                  </a:outerShdw>
                </a:effectLst>
              </a:rPr>
              <a:t>, And </a:t>
            </a:r>
            <a:r>
              <a:rPr lang="en-GB" sz="4400" dirty="0">
                <a:solidFill>
                  <a:srgbClr val="FFFF00"/>
                </a:solidFill>
                <a:effectLst>
                  <a:outerShdw blurRad="38100" dist="38100" dir="2700000" algn="ctr" rotWithShape="0">
                    <a:schemeClr val="tx1"/>
                  </a:outerShdw>
                </a:effectLst>
              </a:rPr>
              <a:t>rulers decree </a:t>
            </a:r>
            <a:r>
              <a:rPr lang="en-GB" sz="4400" dirty="0" smtClean="0">
                <a:solidFill>
                  <a:srgbClr val="FFFF00"/>
                </a:solidFill>
                <a:effectLst>
                  <a:outerShdw blurRad="38100" dist="38100" dir="2700000" algn="ctr" rotWithShape="0">
                    <a:schemeClr val="tx1"/>
                  </a:outerShdw>
                </a:effectLst>
              </a:rPr>
              <a:t>justice</a:t>
            </a:r>
            <a:r>
              <a:rPr lang="en-GB" sz="4400" dirty="0" smtClean="0">
                <a:effectLst>
                  <a:outerShdw blurRad="38100" dist="38100" dir="2700000" algn="ctr" rotWithShape="0">
                    <a:schemeClr val="tx1"/>
                  </a:outerShdw>
                </a:effectLst>
              </a:rPr>
              <a:t>.16 </a:t>
            </a:r>
            <a:r>
              <a:rPr lang="en-GB" sz="4400" dirty="0">
                <a:effectLst>
                  <a:outerShdw blurRad="38100" dist="38100" dir="2700000" algn="ctr" rotWithShape="0">
                    <a:schemeClr val="tx1"/>
                  </a:outerShdw>
                </a:effectLst>
              </a:rPr>
              <a:t>“By me </a:t>
            </a:r>
            <a:r>
              <a:rPr lang="en-GB" sz="4400" dirty="0">
                <a:solidFill>
                  <a:srgbClr val="FFFF00"/>
                </a:solidFill>
                <a:effectLst>
                  <a:outerShdw blurRad="38100" dist="38100" dir="2700000" algn="ctr" rotWithShape="0">
                    <a:schemeClr val="tx1"/>
                  </a:outerShdw>
                </a:effectLst>
              </a:rPr>
              <a:t>princes rule</a:t>
            </a:r>
            <a:r>
              <a:rPr lang="en-GB" sz="4400" dirty="0">
                <a:effectLst>
                  <a:outerShdw blurRad="38100" dist="38100" dir="2700000" algn="ctr" rotWithShape="0">
                    <a:schemeClr val="tx1"/>
                  </a:outerShdw>
                </a:effectLst>
              </a:rPr>
              <a:t>, and </a:t>
            </a:r>
            <a:r>
              <a:rPr lang="en-GB" sz="4400" dirty="0" smtClean="0">
                <a:solidFill>
                  <a:srgbClr val="FFFF00"/>
                </a:solidFill>
                <a:effectLst>
                  <a:outerShdw blurRad="38100" dist="38100" dir="2700000" algn="ctr" rotWithShape="0">
                    <a:schemeClr val="tx1"/>
                  </a:outerShdw>
                </a:effectLst>
              </a:rPr>
              <a:t>nobles</a:t>
            </a:r>
            <a:r>
              <a:rPr lang="en-GB" sz="4400" dirty="0" smtClean="0">
                <a:effectLst>
                  <a:outerShdw blurRad="38100" dist="38100" dir="2700000" algn="ctr" rotWithShape="0">
                    <a:schemeClr val="tx1"/>
                  </a:outerShdw>
                </a:effectLst>
              </a:rPr>
              <a:t>, All </a:t>
            </a:r>
            <a:r>
              <a:rPr lang="en-GB" sz="4400" dirty="0">
                <a:effectLst>
                  <a:outerShdw blurRad="38100" dist="38100" dir="2700000" algn="ctr" rotWithShape="0">
                    <a:schemeClr val="tx1"/>
                  </a:outerShdw>
                </a:effectLst>
              </a:rPr>
              <a:t>who </a:t>
            </a:r>
            <a:r>
              <a:rPr lang="en-GB" sz="4400" dirty="0">
                <a:solidFill>
                  <a:srgbClr val="FFFF00"/>
                </a:solidFill>
                <a:effectLst>
                  <a:outerShdw blurRad="38100" dist="38100" dir="2700000" algn="ctr" rotWithShape="0">
                    <a:schemeClr val="tx1"/>
                  </a:outerShdw>
                </a:effectLst>
              </a:rPr>
              <a:t>judge rightly</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73846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effectLst>
                  <a:outerShdw blurRad="38100" dist="38100" dir="2700000" algn="ctr" rotWithShape="0">
                    <a:schemeClr val="tx1"/>
                  </a:outerShdw>
                </a:effectLst>
              </a:rPr>
              <a:t>Proverbs </a:t>
            </a:r>
            <a:r>
              <a:rPr lang="en-GB" sz="4800" dirty="0">
                <a:effectLst>
                  <a:outerShdw blurRad="38100" dist="38100" dir="2700000" algn="ctr" rotWithShape="0">
                    <a:schemeClr val="tx1"/>
                  </a:outerShdw>
                </a:effectLst>
              </a:rPr>
              <a:t>9:1-3 Wisdom has built her </a:t>
            </a:r>
            <a:r>
              <a:rPr lang="en-GB" sz="4800" dirty="0">
                <a:solidFill>
                  <a:srgbClr val="FFFF00"/>
                </a:solidFill>
                <a:effectLst>
                  <a:outerShdw blurRad="38100" dist="38100" dir="2700000" algn="ctr" rotWithShape="0">
                    <a:schemeClr val="tx1"/>
                  </a:outerShdw>
                </a:effectLst>
              </a:rPr>
              <a:t>house</a:t>
            </a:r>
            <a:r>
              <a:rPr lang="en-GB" sz="4800" dirty="0">
                <a:effectLst>
                  <a:outerShdw blurRad="38100" dist="38100" dir="2700000" algn="ctr" rotWithShape="0">
                    <a:schemeClr val="tx1"/>
                  </a:outerShdw>
                </a:effectLst>
              </a:rPr>
              <a:t>, She has hewn out her </a:t>
            </a:r>
            <a:r>
              <a:rPr lang="en-GB" sz="4800" dirty="0">
                <a:solidFill>
                  <a:srgbClr val="FFFF00"/>
                </a:solidFill>
                <a:effectLst>
                  <a:outerShdw blurRad="38100" dist="38100" dir="2700000" algn="ctr" rotWithShape="0">
                    <a:schemeClr val="tx1"/>
                  </a:outerShdw>
                </a:effectLst>
              </a:rPr>
              <a:t>seven pillars</a:t>
            </a:r>
            <a:r>
              <a:rPr lang="en-GB" sz="4800" dirty="0">
                <a:effectLst>
                  <a:outerShdw blurRad="38100" dist="38100" dir="2700000" algn="ctr" rotWithShape="0">
                    <a:schemeClr val="tx1"/>
                  </a:outerShdw>
                </a:effectLst>
              </a:rPr>
              <a:t>; She has prepared her food, she has mixed her wine; She has also set her table; She has </a:t>
            </a:r>
            <a:r>
              <a:rPr lang="en-GB" sz="4800" dirty="0">
                <a:solidFill>
                  <a:srgbClr val="FFFF00"/>
                </a:solidFill>
                <a:effectLst>
                  <a:outerShdw blurRad="38100" dist="38100" dir="2700000" algn="ctr" rotWithShape="0">
                    <a:schemeClr val="tx1"/>
                  </a:outerShdw>
                </a:effectLst>
              </a:rPr>
              <a:t>sent out her maidens</a:t>
            </a:r>
            <a:r>
              <a:rPr lang="en-GB" sz="4800" dirty="0">
                <a:effectLst>
                  <a:outerShdw blurRad="38100" dist="38100" dir="2700000" algn="ctr" rotWithShape="0">
                    <a:schemeClr val="tx1"/>
                  </a:outerShdw>
                </a:effectLst>
              </a:rPr>
              <a:t>, she calls From the tops of the heights of the city</a:t>
            </a:r>
            <a:r>
              <a:rPr lang="en-GB" sz="4800" dirty="0" smtClean="0">
                <a:effectLst>
                  <a:outerShdw blurRad="38100" dist="38100" dir="2700000" algn="ctr" rotWithShape="0">
                    <a:schemeClr val="tx1"/>
                  </a:outerShdw>
                </a:effectLst>
              </a:rPr>
              <a:t>:</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429329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E</a:t>
            </a:r>
            <a:r>
              <a:rPr lang="en-GB" sz="4400" dirty="0" smtClean="0">
                <a:effectLst>
                  <a:outerShdw blurRad="38100" dist="38100" dir="2700000" algn="ctr" rotWithShape="0">
                    <a:schemeClr val="tx1"/>
                  </a:outerShdw>
                </a:effectLst>
              </a:rPr>
              <a:t>ngage Prudence </a:t>
            </a:r>
            <a:r>
              <a:rPr lang="en-GB" sz="4400" dirty="0">
                <a:effectLst>
                  <a:outerShdw blurRad="38100" dist="38100" dir="2700000" algn="ctr" rotWithShape="0">
                    <a:schemeClr val="tx1"/>
                  </a:outerShdw>
                </a:effectLst>
              </a:rPr>
              <a:t>and her gifts to open the revelation of the 12 houses.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7 gifts will enable you to navigate the dimensions that are to be opened. </a:t>
            </a:r>
          </a:p>
          <a:p>
            <a:pPr>
              <a:lnSpc>
                <a:spcPct val="110000"/>
              </a:lnSpc>
              <a:spcBef>
                <a:spcPts val="600"/>
              </a:spcBef>
            </a:pPr>
            <a:r>
              <a:rPr lang="en-GB" sz="4400" dirty="0" smtClean="0">
                <a:effectLst>
                  <a:outerShdw blurRad="38100" dist="38100" dir="2700000" algn="ctr" rotWithShape="0">
                    <a:schemeClr val="tx1"/>
                  </a:outerShdw>
                </a:effectLst>
              </a:rPr>
              <a:t>Sextant, </a:t>
            </a:r>
            <a:r>
              <a:rPr lang="en-GB" sz="4400" dirty="0" smtClean="0">
                <a:effectLst>
                  <a:outerShdw blurRad="38100" dist="38100" dir="2700000" algn="ctr" rotWithShape="0">
                    <a:schemeClr val="tx1"/>
                  </a:outerShdw>
                </a:effectLst>
              </a:rPr>
              <a:t>Compass, </a:t>
            </a:r>
            <a:r>
              <a:rPr lang="en-GB" sz="4400" dirty="0">
                <a:effectLst>
                  <a:outerShdw blurRad="38100" dist="38100" dir="2700000" algn="ctr" rotWithShape="0">
                    <a:schemeClr val="tx1"/>
                  </a:outerShdw>
                </a:effectLst>
              </a:rPr>
              <a:t>L</a:t>
            </a:r>
            <a:r>
              <a:rPr lang="en-GB" sz="4400" dirty="0" smtClean="0">
                <a:effectLst>
                  <a:outerShdw blurRad="38100" dist="38100" dir="2700000" algn="ctr" rotWithShape="0">
                    <a:schemeClr val="tx1"/>
                  </a:outerShdw>
                </a:effectLst>
              </a:rPr>
              <a:t>og books, </a:t>
            </a:r>
            <a:r>
              <a:rPr lang="en-GB" sz="4400" dirty="0" smtClean="0">
                <a:effectLst>
                  <a:outerShdw blurRad="38100" dist="38100" dir="2700000" algn="ctr" rotWithShape="0">
                    <a:schemeClr val="tx1"/>
                  </a:outerShdw>
                </a:effectLst>
              </a:rPr>
              <a:t>Map of territories, </a:t>
            </a:r>
            <a:r>
              <a:rPr lang="en-GB" sz="4400" dirty="0" smtClean="0">
                <a:effectLst>
                  <a:outerShdw blurRad="38100" dist="38100" dir="2700000" algn="ctr" rotWithShape="0">
                    <a:schemeClr val="tx1"/>
                  </a:outerShdw>
                </a:effectLst>
              </a:rPr>
              <a:t>Instruments </a:t>
            </a:r>
            <a:r>
              <a:rPr lang="en-GB" sz="4400" dirty="0">
                <a:effectLst>
                  <a:outerShdw blurRad="38100" dist="38100" dir="2700000" algn="ctr" rotWithShape="0">
                    <a:schemeClr val="tx1"/>
                  </a:outerShdw>
                </a:effectLst>
              </a:rPr>
              <a:t>for </a:t>
            </a:r>
            <a:r>
              <a:rPr lang="en-GB" sz="4400" dirty="0" smtClean="0">
                <a:effectLst>
                  <a:outerShdw blurRad="38100" dist="38100" dir="2700000" algn="ctr" rotWithShape="0">
                    <a:schemeClr val="tx1"/>
                  </a:outerShdw>
                </a:effectLst>
              </a:rPr>
              <a:t>measuring wind </a:t>
            </a:r>
            <a:r>
              <a:rPr lang="en-GB" sz="4400" dirty="0" smtClean="0">
                <a:effectLst>
                  <a:outerShdw blurRad="38100" dist="38100" dir="2700000" algn="ctr" rotWithShape="0">
                    <a:schemeClr val="tx1"/>
                  </a:outerShdw>
                </a:effectLst>
              </a:rPr>
              <a:t>(Sound) and Waves (light) and </a:t>
            </a:r>
            <a:r>
              <a:rPr lang="en-GB" sz="4400" dirty="0">
                <a:effectLst>
                  <a:outerShdw blurRad="38100" dist="38100" dir="2700000" algn="ctr" rotWithShape="0">
                    <a:schemeClr val="tx1"/>
                  </a:outerShdw>
                </a:effectLst>
              </a:rPr>
              <a:t>the trumpet </a:t>
            </a:r>
            <a:r>
              <a:rPr lang="en-GB" sz="4400" dirty="0" smtClean="0">
                <a:effectLst>
                  <a:outerShdw blurRad="38100" dist="38100" dir="2700000" algn="ctr" rotWithShape="0">
                    <a:schemeClr val="tx1"/>
                  </a:outerShdw>
                </a:effectLst>
              </a:rPr>
              <a:t>to herald </a:t>
            </a:r>
            <a:r>
              <a:rPr lang="en-GB" sz="4400" dirty="0" smtClean="0">
                <a:effectLst>
                  <a:outerShdw blurRad="38100" dist="38100" dir="2700000" algn="ctr" rotWithShape="0">
                    <a:schemeClr val="tx1"/>
                  </a:outerShdw>
                </a:effectLst>
              </a:rPr>
              <a:t>the call.</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188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Son I am calling you to new level of governmental authority  It is time to come near to Me and the heights of wisdom will be opened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l </a:t>
            </a:r>
            <a:r>
              <a:rPr lang="en-GB" sz="4400" dirty="0">
                <a:effectLst>
                  <a:outerShdw blurRad="38100" dist="38100" dir="2700000" algn="ctr" rotWithShape="0">
                    <a:schemeClr val="tx1"/>
                  </a:outerShdw>
                </a:effectLst>
              </a:rPr>
              <a:t>have given you the strategic instruments to plot the course </a:t>
            </a:r>
            <a:r>
              <a:rPr lang="en-GB" sz="4400" dirty="0" smtClean="0">
                <a:effectLst>
                  <a:outerShdw blurRad="38100" dist="38100" dir="2700000" algn="ctr" rotWithShape="0">
                    <a:schemeClr val="tx1"/>
                  </a:outerShdw>
                </a:effectLst>
              </a:rPr>
              <a:t>ahead</a:t>
            </a:r>
          </a:p>
          <a:p>
            <a:pPr>
              <a:lnSpc>
                <a:spcPct val="110000"/>
              </a:lnSpc>
              <a:spcBef>
                <a:spcPts val="600"/>
              </a:spcBef>
            </a:pPr>
            <a:r>
              <a:rPr lang="en-GB" sz="4400" dirty="0" smtClean="0">
                <a:effectLst>
                  <a:outerShdw blurRad="38100" dist="38100" dir="2700000" algn="ctr" rotWithShape="0">
                    <a:schemeClr val="tx1"/>
                  </a:outerShdw>
                </a:effectLst>
              </a:rPr>
              <a:t>My scroll has a large ship on it that was at anchor but is now moving</a:t>
            </a:r>
          </a:p>
        </p:txBody>
      </p:sp>
    </p:spTree>
    <p:extLst>
      <p:ext uri="{BB962C8B-B14F-4D97-AF65-F5344CB8AC3E}">
        <p14:creationId xmlns:p14="http://schemas.microsoft.com/office/powerpoint/2010/main" val="334281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spcBef>
                <a:spcPts val="600"/>
              </a:spcBef>
            </a:pPr>
            <a:r>
              <a:rPr lang="en-GB" sz="4300" dirty="0" smtClean="0">
                <a:effectLst>
                  <a:outerShdw blurRad="38100" dist="38100" dir="2700000" algn="ctr" rotWithShape="0">
                    <a:schemeClr val="tx1"/>
                  </a:outerShdw>
                </a:effectLst>
              </a:rPr>
              <a:t>Scales </a:t>
            </a:r>
            <a:r>
              <a:rPr lang="en-GB" sz="4300" dirty="0" smtClean="0">
                <a:effectLst>
                  <a:outerShdw blurRad="38100" dist="38100" dir="2700000" algn="ctr" rotWithShape="0">
                    <a:schemeClr val="tx1"/>
                  </a:outerShdw>
                </a:effectLst>
              </a:rPr>
              <a:t>- </a:t>
            </a:r>
            <a:r>
              <a:rPr lang="en-GB" sz="4300" dirty="0" smtClean="0">
                <a:effectLst>
                  <a:outerShdw blurRad="38100" dist="38100" dir="2700000" algn="ctr" rotWithShape="0">
                    <a:schemeClr val="tx1"/>
                  </a:outerShdw>
                </a:effectLst>
              </a:rPr>
              <a:t>justice </a:t>
            </a:r>
            <a:endParaRPr lang="en-GB" sz="4300" dirty="0">
              <a:effectLst>
                <a:outerShdw blurRad="38100" dist="38100" dir="2700000" algn="ctr" rotWithShape="0">
                  <a:schemeClr val="tx1"/>
                </a:outerShdw>
              </a:effectLst>
            </a:endParaRPr>
          </a:p>
          <a:p>
            <a:pPr>
              <a:spcBef>
                <a:spcPts val="600"/>
              </a:spcBef>
            </a:pPr>
            <a:r>
              <a:rPr lang="en-GB" sz="4300" dirty="0">
                <a:effectLst>
                  <a:outerShdw blurRad="38100" dist="38100" dir="2700000" algn="ctr" rotWithShape="0">
                    <a:schemeClr val="tx1"/>
                  </a:outerShdw>
                </a:effectLst>
              </a:rPr>
              <a:t>Lion - Kingly </a:t>
            </a:r>
            <a:r>
              <a:rPr lang="en-GB" sz="4300" dirty="0" smtClean="0">
                <a:effectLst>
                  <a:outerShdw blurRad="38100" dist="38100" dir="2700000" algn="ctr" rotWithShape="0">
                    <a:schemeClr val="tx1"/>
                  </a:outerShdw>
                </a:effectLst>
              </a:rPr>
              <a:t>order - Legislation</a:t>
            </a:r>
          </a:p>
          <a:p>
            <a:pPr>
              <a:spcBef>
                <a:spcPts val="600"/>
              </a:spcBef>
            </a:pPr>
            <a:r>
              <a:rPr lang="en-GB" sz="4300" dirty="0">
                <a:effectLst>
                  <a:outerShdw blurRad="38100" dist="38100" dir="2700000" algn="ctr" rotWithShape="0">
                    <a:schemeClr val="tx1"/>
                  </a:outerShdw>
                </a:effectLst>
              </a:rPr>
              <a:t>New sounds and </a:t>
            </a:r>
            <a:r>
              <a:rPr lang="en-GB" sz="4300" dirty="0" smtClean="0">
                <a:effectLst>
                  <a:outerShdw blurRad="38100" dist="38100" dir="2700000" algn="ctr" rotWithShape="0">
                    <a:schemeClr val="tx1"/>
                  </a:outerShdw>
                </a:effectLst>
              </a:rPr>
              <a:t>frequencies</a:t>
            </a:r>
            <a:endParaRPr lang="en-GB" sz="4300" dirty="0">
              <a:effectLst>
                <a:outerShdw blurRad="38100" dist="38100" dir="2700000" algn="ctr" rotWithShape="0">
                  <a:schemeClr val="tx1"/>
                </a:outerShdw>
              </a:effectLst>
            </a:endParaRPr>
          </a:p>
          <a:p>
            <a:pPr>
              <a:spcBef>
                <a:spcPts val="600"/>
              </a:spcBef>
            </a:pPr>
            <a:r>
              <a:rPr lang="en-GB" sz="4300" dirty="0" smtClean="0">
                <a:effectLst>
                  <a:outerShdw blurRad="38100" dist="38100" dir="2700000" algn="ctr" rotWithShape="0">
                    <a:schemeClr val="tx1"/>
                  </a:outerShdw>
                </a:effectLst>
              </a:rPr>
              <a:t>Judgment </a:t>
            </a:r>
            <a:r>
              <a:rPr lang="en-GB" sz="4300" dirty="0">
                <a:effectLst>
                  <a:outerShdw blurRad="38100" dist="38100" dir="2700000" algn="ctr" rotWithShape="0">
                    <a:schemeClr val="tx1"/>
                  </a:outerShdw>
                </a:effectLst>
              </a:rPr>
              <a:t>– verdict and separation</a:t>
            </a:r>
          </a:p>
          <a:p>
            <a:pPr>
              <a:spcBef>
                <a:spcPts val="600"/>
              </a:spcBef>
            </a:pPr>
            <a:r>
              <a:rPr lang="en-GB" sz="4300" dirty="0" smtClean="0">
                <a:effectLst>
                  <a:outerShdw blurRad="38100" dist="38100" dir="2700000" algn="ctr" rotWithShape="0">
                    <a:schemeClr val="tx1"/>
                  </a:outerShdw>
                </a:effectLst>
              </a:rPr>
              <a:t>End </a:t>
            </a:r>
            <a:r>
              <a:rPr lang="en-GB" sz="4300" dirty="0">
                <a:effectLst>
                  <a:outerShdw blurRad="38100" dist="38100" dir="2700000" algn="ctr" rotWithShape="0">
                    <a:schemeClr val="tx1"/>
                  </a:outerShdw>
                </a:effectLst>
              </a:rPr>
              <a:t>of a 40 year generation in August 2015</a:t>
            </a:r>
          </a:p>
          <a:p>
            <a:pPr>
              <a:spcBef>
                <a:spcPts val="600"/>
              </a:spcBef>
            </a:pPr>
            <a:r>
              <a:rPr lang="en-GB" sz="4300" dirty="0">
                <a:effectLst>
                  <a:outerShdw blurRad="38100" dist="38100" dir="2700000" algn="ctr" rotWithShape="0">
                    <a:schemeClr val="tx1"/>
                  </a:outerShdw>
                </a:effectLst>
              </a:rPr>
              <a:t>Beginning of a new order</a:t>
            </a:r>
          </a:p>
          <a:p>
            <a:pPr>
              <a:spcBef>
                <a:spcPts val="600"/>
              </a:spcBef>
            </a:pPr>
            <a:r>
              <a:rPr lang="en-GB" sz="4300" dirty="0" smtClean="0">
                <a:effectLst>
                  <a:outerShdw blurRad="38100" dist="38100" dir="2700000" algn="ctr" rotWithShape="0">
                    <a:schemeClr val="tx1"/>
                  </a:outerShdw>
                </a:effectLst>
              </a:rPr>
              <a:t>Joshua </a:t>
            </a:r>
            <a:r>
              <a:rPr lang="en-GB" sz="4300" dirty="0">
                <a:effectLst>
                  <a:outerShdw blurRad="38100" dist="38100" dir="2700000" algn="ctr" rotWithShape="0">
                    <a:schemeClr val="tx1"/>
                  </a:outerShdw>
                </a:effectLst>
              </a:rPr>
              <a:t>Generation and the order of </a:t>
            </a:r>
            <a:r>
              <a:rPr lang="en-GB" sz="4300" dirty="0" smtClean="0">
                <a:effectLst>
                  <a:outerShdw blurRad="38100" dist="38100" dir="2700000" algn="ctr" rotWithShape="0">
                    <a:schemeClr val="tx1"/>
                  </a:outerShdw>
                </a:effectLst>
              </a:rPr>
              <a:t>Melchizedek</a:t>
            </a:r>
          </a:p>
          <a:p>
            <a:pPr>
              <a:spcBef>
                <a:spcPts val="600"/>
              </a:spcBef>
            </a:pPr>
            <a:endParaRPr lang="en-GB" sz="4300" dirty="0">
              <a:effectLst>
                <a:outerShdw blurRad="38100" dist="38100" dir="2700000" algn="ctr" rotWithShape="0">
                  <a:schemeClr val="tx1"/>
                </a:outerShdw>
              </a:effectLst>
            </a:endParaRPr>
          </a:p>
          <a:p>
            <a:pPr>
              <a:spcBef>
                <a:spcPts val="600"/>
              </a:spcBef>
            </a:pPr>
            <a:endParaRPr lang="en-GB" sz="4300" dirty="0">
              <a:effectLst>
                <a:outerShdw blurRad="38100" dist="38100" dir="2700000" algn="ctr" rotWithShape="0">
                  <a:schemeClr val="tx1"/>
                </a:outerShdw>
              </a:effectLst>
            </a:endParaRPr>
          </a:p>
          <a:p>
            <a:pPr>
              <a:spcBef>
                <a:spcPts val="600"/>
              </a:spcBef>
            </a:pPr>
            <a:endParaRPr lang="en-GB" sz="4300" dirty="0">
              <a:effectLst>
                <a:outerShdw blurRad="38100" dist="38100" dir="2700000" algn="ctr" rotWithShape="0">
                  <a:schemeClr val="tx1"/>
                </a:outerShdw>
              </a:effectLst>
            </a:endParaRP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017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Prudence </a:t>
            </a:r>
            <a:r>
              <a:rPr lang="en-GB" sz="4400" dirty="0">
                <a:effectLst>
                  <a:outerShdw blurRad="38100" dist="38100" dir="2700000" algn="ctr" rotWithShape="0">
                    <a:schemeClr val="tx1"/>
                  </a:outerShdw>
                </a:effectLst>
              </a:rPr>
              <a:t>will partner with you to </a:t>
            </a:r>
            <a:r>
              <a:rPr lang="en-GB" sz="4400" dirty="0" smtClean="0">
                <a:effectLst>
                  <a:outerShdw blurRad="38100" dist="38100" dir="2700000" algn="ctr" rotWithShape="0">
                    <a:schemeClr val="tx1"/>
                  </a:outerShdw>
                </a:effectLst>
              </a:rPr>
              <a:t>discover</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the protocols that will open the doors and release </a:t>
            </a:r>
            <a:r>
              <a:rPr lang="en-GB" sz="4400" dirty="0" smtClean="0">
                <a:effectLst>
                  <a:outerShdw blurRad="38100" dist="38100" dir="2700000" algn="ctr" rotWithShape="0">
                    <a:schemeClr val="tx1"/>
                  </a:outerShdw>
                </a:effectLst>
              </a:rPr>
              <a:t>My </a:t>
            </a:r>
            <a:r>
              <a:rPr lang="en-GB" sz="4400" dirty="0">
                <a:effectLst>
                  <a:outerShdw blurRad="38100" dist="38100" dir="2700000" algn="ctr" rotWithShape="0">
                    <a:schemeClr val="tx1"/>
                  </a:outerShdw>
                </a:effectLst>
              </a:rPr>
              <a:t>people into their positions </a:t>
            </a:r>
            <a:r>
              <a:rPr lang="en-GB" sz="4400" dirty="0" smtClean="0">
                <a:effectLst>
                  <a:outerShdw blurRad="38100" dist="38100" dir="2700000" algn="ctr" rotWithShape="0">
                    <a:schemeClr val="tx1"/>
                  </a:outerShdw>
                </a:effectLst>
              </a:rPr>
              <a:t>of </a:t>
            </a:r>
            <a:r>
              <a:rPr lang="en-GB" sz="4400" dirty="0">
                <a:effectLst>
                  <a:outerShdw blurRad="38100" dist="38100" dir="2700000" algn="ctr" rotWithShape="0">
                    <a:schemeClr val="tx1"/>
                  </a:outerShdw>
                </a:effectLst>
              </a:rPr>
              <a:t>true heavenly authority.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new quest is your reward for faithfulness. Engage the waterfall and your quest will be revealed. </a:t>
            </a:r>
          </a:p>
        </p:txBody>
      </p:sp>
    </p:spTree>
    <p:extLst>
      <p:ext uri="{BB962C8B-B14F-4D97-AF65-F5344CB8AC3E}">
        <p14:creationId xmlns:p14="http://schemas.microsoft.com/office/powerpoint/2010/main" val="25740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a:effectLst>
                  <a:outerShdw blurRad="38100" dist="38100" dir="2700000" algn="ctr" rotWithShape="0">
                    <a:schemeClr val="tx1"/>
                  </a:outerShdw>
                </a:effectLst>
              </a:rPr>
              <a:t>I give you this quest  to unveil  the depths of the fire stones and the sapphire cube.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affairs of the nations must be brought to order and called into the alignment of </a:t>
            </a:r>
            <a:r>
              <a:rPr lang="en-GB" sz="4400" dirty="0" smtClean="0">
                <a:effectLst>
                  <a:outerShdw blurRad="38100" dist="38100" dir="2700000" algn="ctr" rotWithShape="0">
                    <a:schemeClr val="tx1"/>
                  </a:outerShdw>
                </a:effectLst>
              </a:rPr>
              <a:t>eternity.</a:t>
            </a: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house of scrolls will be opened once My </a:t>
            </a:r>
            <a:r>
              <a:rPr lang="en-GB" sz="4400" dirty="0" smtClean="0">
                <a:effectLst>
                  <a:outerShdw blurRad="38100" dist="38100" dir="2700000" algn="ctr" rotWithShape="0">
                    <a:schemeClr val="tx1"/>
                  </a:outerShdw>
                </a:effectLst>
              </a:rPr>
              <a:t>precepts, </a:t>
            </a:r>
            <a:r>
              <a:rPr lang="en-GB" sz="4400" dirty="0">
                <a:effectLst>
                  <a:outerShdw blurRad="38100" dist="38100" dir="2700000" algn="ctr" rotWithShape="0">
                    <a:schemeClr val="tx1"/>
                  </a:outerShdw>
                </a:effectLst>
              </a:rPr>
              <a:t>statues and laws are in sequence and the ordinances of heaven have </a:t>
            </a:r>
            <a:r>
              <a:rPr lang="en-GB" sz="4400" dirty="0" smtClean="0">
                <a:effectLst>
                  <a:outerShdw blurRad="38100" dist="38100" dir="2700000" algn="ctr" rotWithShape="0">
                    <a:schemeClr val="tx1"/>
                  </a:outerShdw>
                </a:effectLst>
              </a:rPr>
              <a:t>been </a:t>
            </a:r>
            <a:r>
              <a:rPr lang="en-GB" sz="4400" dirty="0">
                <a:effectLst>
                  <a:outerShdw blurRad="38100" dist="38100" dir="2700000" algn="ctr" rotWithShape="0">
                    <a:schemeClr val="tx1"/>
                  </a:outerShdw>
                </a:effectLst>
              </a:rPr>
              <a:t>set into motion</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076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smtClean="0">
                <a:effectLst>
                  <a:outerShdw blurRad="38100" dist="38100" dir="2700000" algn="ctr" rotWithShape="0">
                    <a:schemeClr val="tx1"/>
                  </a:outerShdw>
                </a:effectLst>
              </a:rPr>
              <a:t>Your </a:t>
            </a:r>
            <a:r>
              <a:rPr lang="en-GB" sz="4400" dirty="0">
                <a:effectLst>
                  <a:outerShdw blurRad="38100" dist="38100" dir="2700000" algn="ctr" rotWithShape="0">
                    <a:schemeClr val="tx1"/>
                  </a:outerShdw>
                </a:effectLst>
              </a:rPr>
              <a:t>task is to unveil chancellors with the revelation of their true destiny.</a:t>
            </a:r>
          </a:p>
          <a:p>
            <a:pPr>
              <a:lnSpc>
                <a:spcPct val="110000"/>
              </a:lnSpc>
              <a:spcBef>
                <a:spcPts val="600"/>
              </a:spcBef>
            </a:pPr>
            <a:r>
              <a:rPr lang="en-GB" sz="4400" dirty="0">
                <a:effectLst>
                  <a:outerShdw blurRad="38100" dist="38100" dir="2700000" algn="ctr" rotWithShape="0">
                    <a:schemeClr val="tx1"/>
                  </a:outerShdw>
                </a:effectLst>
              </a:rPr>
              <a:t>Don't be overawed by this task it is your destiny. Yield and surrender and embrace the challenge</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Beware false covenants and alliances  but actively pursue the relationships that I set before you.</a:t>
            </a:r>
          </a:p>
          <a:p>
            <a:pPr>
              <a:lnSpc>
                <a:spcPct val="110000"/>
              </a:lnSpc>
              <a:spcBef>
                <a:spcPts val="600"/>
              </a:spcBef>
            </a:pPr>
            <a:r>
              <a:rPr lang="en-GB" sz="4400" dirty="0">
                <a:effectLst>
                  <a:outerShdw blurRad="38100" dist="38100" dir="2700000" algn="ctr" rotWithShape="0">
                    <a:schemeClr val="tx1"/>
                  </a:outerShdw>
                </a:effectLst>
              </a:rPr>
              <a:t>Change the format and be proactive in legislative functions. </a:t>
            </a:r>
          </a:p>
          <a:p>
            <a:pPr marL="0" indent="0">
              <a:lnSpc>
                <a:spcPct val="110000"/>
              </a:lnSpc>
              <a:spcBef>
                <a:spcPts val="600"/>
              </a:spcBef>
              <a:buNone/>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063478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I </a:t>
            </a:r>
            <a:r>
              <a:rPr lang="en-GB" sz="4800" dirty="0">
                <a:effectLst>
                  <a:outerShdw blurRad="38100" dist="38100" dir="2700000" algn="ctr" rotWithShape="0">
                    <a:schemeClr val="tx1"/>
                  </a:outerShdw>
                </a:effectLst>
              </a:rPr>
              <a:t>will set before you the opportunity to invest  </a:t>
            </a:r>
            <a:r>
              <a:rPr lang="en-GB" sz="4800" dirty="0" smtClean="0">
                <a:effectLst>
                  <a:outerShdw blurRad="38100" dist="38100" dir="2700000" algn="ctr" rotWithShape="0">
                    <a:schemeClr val="tx1"/>
                  </a:outerShdw>
                </a:effectLst>
              </a:rPr>
              <a:t>in many </a:t>
            </a:r>
            <a:r>
              <a:rPr lang="en-GB" sz="4800" dirty="0">
                <a:effectLst>
                  <a:outerShdw blurRad="38100" dist="38100" dir="2700000" algn="ctr" rotWithShape="0">
                    <a:schemeClr val="tx1"/>
                  </a:outerShdw>
                </a:effectLst>
              </a:rPr>
              <a:t>benches but you must now be proactive not reactive. </a:t>
            </a:r>
            <a:endParaRPr lang="en-GB" sz="4800" dirty="0" smtClean="0">
              <a:effectLst>
                <a:outerShdw blurRad="38100" dist="38100" dir="2700000" algn="ctr" rotWithShape="0">
                  <a:schemeClr val="tx1"/>
                </a:outerShdw>
              </a:effectLst>
            </a:endParaRPr>
          </a:p>
          <a:p>
            <a:pPr>
              <a:lnSpc>
                <a:spcPct val="110000"/>
              </a:lnSpc>
              <a:spcBef>
                <a:spcPts val="600"/>
              </a:spcBef>
            </a:pPr>
            <a:r>
              <a:rPr lang="en-GB" sz="4800" dirty="0" smtClean="0">
                <a:effectLst>
                  <a:outerShdw blurRad="38100" dist="38100" dir="2700000" algn="ctr" rotWithShape="0">
                    <a:schemeClr val="tx1"/>
                  </a:outerShdw>
                </a:effectLst>
              </a:rPr>
              <a:t>Call </a:t>
            </a:r>
            <a:r>
              <a:rPr lang="en-GB" sz="4800" dirty="0">
                <a:effectLst>
                  <a:outerShdw blurRad="38100" dist="38100" dir="2700000" algn="ctr" rotWithShape="0">
                    <a:schemeClr val="tx1"/>
                  </a:outerShdw>
                </a:effectLst>
              </a:rPr>
              <a:t>the benches to arise call the blueprints to be released and the shadows to form</a:t>
            </a:r>
            <a:r>
              <a:rPr lang="en-GB" sz="4800" dirty="0" smtClean="0">
                <a:effectLst>
                  <a:outerShdw blurRad="38100" dist="38100" dir="2700000" algn="ctr" rotWithShape="0">
                    <a:schemeClr val="tx1"/>
                  </a:outerShdw>
                </a:effectLst>
              </a:rPr>
              <a:t>.</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5279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You </a:t>
            </a:r>
            <a:r>
              <a:rPr lang="en-GB" sz="4800" dirty="0">
                <a:effectLst>
                  <a:outerShdw blurRad="38100" dist="38100" dir="2700000" algn="ctr" rotWithShape="0">
                    <a:schemeClr val="tx1"/>
                  </a:outerShdw>
                </a:effectLst>
              </a:rPr>
              <a:t>must focus on the governmental functions of Lordship </a:t>
            </a:r>
            <a:r>
              <a:rPr lang="en-GB" sz="4800" dirty="0" smtClean="0">
                <a:effectLst>
                  <a:outerShdw blurRad="38100" dist="38100" dir="2700000" algn="ctr" rotWithShape="0">
                    <a:schemeClr val="tx1"/>
                  </a:outerShdw>
                </a:effectLst>
              </a:rPr>
              <a:t>and kingship</a:t>
            </a:r>
            <a:endParaRPr lang="en-GB" sz="4800" dirty="0">
              <a:effectLst>
                <a:outerShdw blurRad="38100" dist="38100" dir="2700000" algn="ctr" rotWithShape="0">
                  <a:schemeClr val="tx1"/>
                </a:outerShdw>
              </a:effectLst>
            </a:endParaRPr>
          </a:p>
          <a:p>
            <a:pPr>
              <a:lnSpc>
                <a:spcPct val="110000"/>
              </a:lnSpc>
              <a:spcBef>
                <a:spcPts val="600"/>
              </a:spcBef>
            </a:pPr>
            <a:r>
              <a:rPr lang="en-GB" sz="4800" dirty="0">
                <a:effectLst>
                  <a:outerShdw blurRad="38100" dist="38100" dir="2700000" algn="ctr" rotWithShape="0">
                    <a:schemeClr val="tx1"/>
                  </a:outerShdw>
                </a:effectLst>
              </a:rPr>
              <a:t>I have given you the swords of truth and judgement you must wield them </a:t>
            </a:r>
            <a:r>
              <a:rPr lang="en-GB" sz="4800" dirty="0" smtClean="0">
                <a:effectLst>
                  <a:outerShdw blurRad="38100" dist="38100" dir="2700000" algn="ctr" rotWithShape="0">
                    <a:schemeClr val="tx1"/>
                  </a:outerShdw>
                </a:effectLst>
              </a:rPr>
              <a:t>with precision</a:t>
            </a:r>
            <a:r>
              <a:rPr lang="en-GB" sz="4800" dirty="0">
                <a:effectLst>
                  <a:outerShdw blurRad="38100" dist="38100" dir="2700000" algn="ctr" rotWithShape="0">
                    <a:schemeClr val="tx1"/>
                  </a:outerShdw>
                </a:effectLst>
              </a:rPr>
              <a:t>. </a:t>
            </a:r>
          </a:p>
        </p:txBody>
      </p:sp>
    </p:spTree>
    <p:extLst>
      <p:ext uri="{BB962C8B-B14F-4D97-AF65-F5344CB8AC3E}">
        <p14:creationId xmlns:p14="http://schemas.microsoft.com/office/powerpoint/2010/main" val="364728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600"/>
              </a:spcBef>
            </a:pPr>
            <a:r>
              <a:rPr lang="en-GB" sz="5400" dirty="0" smtClean="0">
                <a:effectLst>
                  <a:outerShdw blurRad="38100" dist="38100" dir="2700000" algn="ctr" rotWithShape="0">
                    <a:schemeClr val="tx1"/>
                  </a:outerShdw>
                </a:effectLst>
              </a:rPr>
              <a:t>Order </a:t>
            </a:r>
            <a:r>
              <a:rPr lang="en-GB" sz="5400" dirty="0" smtClean="0">
                <a:effectLst>
                  <a:outerShdw blurRad="38100" dist="38100" dir="2700000" algn="ctr" rotWithShape="0">
                    <a:schemeClr val="tx1"/>
                  </a:outerShdw>
                </a:effectLst>
              </a:rPr>
              <a:t>- Order - Order </a:t>
            </a:r>
            <a:r>
              <a:rPr lang="en-GB" sz="5400" dirty="0">
                <a:effectLst>
                  <a:outerShdw blurRad="38100" dist="38100" dir="2700000" algn="ctr" rotWithShape="0">
                    <a:schemeClr val="tx1"/>
                  </a:outerShdw>
                </a:effectLst>
              </a:rPr>
              <a:t>the court is in session and the gavel is </a:t>
            </a:r>
            <a:r>
              <a:rPr lang="en-GB" sz="5400" dirty="0" smtClean="0">
                <a:effectLst>
                  <a:outerShdw blurRad="38100" dist="38100" dir="2700000" algn="ctr" rotWithShape="0">
                    <a:schemeClr val="tx1"/>
                  </a:outerShdw>
                </a:effectLst>
              </a:rPr>
              <a:t>raised</a:t>
            </a:r>
          </a:p>
          <a:p>
            <a:pPr>
              <a:spcBef>
                <a:spcPts val="600"/>
              </a:spcBef>
            </a:pPr>
            <a:r>
              <a:rPr lang="en-GB" sz="5400" dirty="0" smtClean="0">
                <a:effectLst>
                  <a:outerShdw blurRad="38100" dist="38100" dir="2700000" algn="ctr" rotWithShape="0">
                    <a:schemeClr val="tx1"/>
                  </a:outerShdw>
                </a:effectLst>
              </a:rPr>
              <a:t>Use </a:t>
            </a:r>
            <a:r>
              <a:rPr lang="en-GB" sz="5400" dirty="0">
                <a:effectLst>
                  <a:outerShdw blurRad="38100" dist="38100" dir="2700000" algn="ctr" rotWithShape="0">
                    <a:schemeClr val="tx1"/>
                  </a:outerShdw>
                </a:effectLst>
              </a:rPr>
              <a:t>this pause until </a:t>
            </a:r>
            <a:r>
              <a:rPr lang="en-GB" sz="5400" dirty="0" smtClean="0">
                <a:effectLst>
                  <a:outerShdw blurRad="38100" dist="38100" dir="2700000" algn="ctr" rotWithShape="0">
                    <a:schemeClr val="tx1"/>
                  </a:outerShdw>
                </a:effectLst>
              </a:rPr>
              <a:t>September</a:t>
            </a:r>
            <a:r>
              <a:rPr lang="en-GB" sz="5400" dirty="0" smtClean="0">
                <a:effectLst>
                  <a:outerShdw blurRad="38100" dist="38100" dir="2700000" algn="ctr" rotWithShape="0">
                    <a:schemeClr val="tx1"/>
                  </a:outerShdw>
                </a:effectLst>
              </a:rPr>
              <a:t> wisely </a:t>
            </a:r>
            <a:r>
              <a:rPr lang="en-GB" sz="5400" dirty="0">
                <a:effectLst>
                  <a:outerShdw blurRad="38100" dist="38100" dir="2700000" algn="ctr" rotWithShape="0">
                    <a:schemeClr val="tx1"/>
                  </a:outerShdw>
                </a:effectLst>
              </a:rPr>
              <a:t>to establish </a:t>
            </a:r>
            <a:r>
              <a:rPr lang="en-GB" sz="5400" dirty="0" smtClean="0">
                <a:effectLst>
                  <a:outerShdw blurRad="38100" dist="38100" dir="2700000" algn="ctr" rotWithShape="0">
                    <a:schemeClr val="tx1"/>
                  </a:outerShdw>
                </a:effectLst>
              </a:rPr>
              <a:t>the order </a:t>
            </a:r>
            <a:r>
              <a:rPr lang="en-GB" sz="5400" dirty="0">
                <a:effectLst>
                  <a:outerShdw blurRad="38100" dist="38100" dir="2700000" algn="ctr" rotWithShape="0">
                    <a:schemeClr val="tx1"/>
                  </a:outerShdw>
                </a:effectLst>
              </a:rPr>
              <a:t>of the King as the Lion takes focus.</a:t>
            </a:r>
          </a:p>
        </p:txBody>
      </p:sp>
    </p:spTree>
    <p:extLst>
      <p:ext uri="{BB962C8B-B14F-4D97-AF65-F5344CB8AC3E}">
        <p14:creationId xmlns:p14="http://schemas.microsoft.com/office/powerpoint/2010/main" val="35629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5400" dirty="0"/>
              <a:t>The very stars are awaiting for their repositioning </a:t>
            </a:r>
            <a:r>
              <a:rPr lang="en-GB" sz="5400" dirty="0" smtClean="0"/>
              <a:t>orders, </a:t>
            </a:r>
            <a:r>
              <a:rPr lang="en-GB" sz="5400" dirty="0"/>
              <a:t>as Sons accept their call to action from their mandated positions of true governmental authority. </a:t>
            </a:r>
            <a:endParaRPr lang="en-GB" sz="5400" dirty="0" smtClean="0"/>
          </a:p>
        </p:txBody>
      </p:sp>
    </p:spTree>
    <p:extLst>
      <p:ext uri="{BB962C8B-B14F-4D97-AF65-F5344CB8AC3E}">
        <p14:creationId xmlns:p14="http://schemas.microsoft.com/office/powerpoint/2010/main" val="3511372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Everything </a:t>
            </a:r>
            <a:r>
              <a:rPr lang="en-GB" sz="4800" dirty="0"/>
              <a:t>is being prepared for the new order </a:t>
            </a:r>
            <a:r>
              <a:rPr lang="en-GB" sz="4800" dirty="0" smtClean="0"/>
              <a:t>who </a:t>
            </a:r>
            <a:r>
              <a:rPr lang="en-GB" sz="4800" dirty="0"/>
              <a:t>will </a:t>
            </a:r>
            <a:r>
              <a:rPr lang="en-GB" sz="4800" dirty="0" smtClean="0"/>
              <a:t>legislate </a:t>
            </a:r>
            <a:r>
              <a:rPr lang="en-GB" sz="4800" dirty="0"/>
              <a:t>statutes and ordinances because they know My ways and My testimonies and fully understand the council of my precepts. </a:t>
            </a:r>
            <a:endParaRPr lang="en-GB" sz="4800" dirty="0" smtClean="0"/>
          </a:p>
        </p:txBody>
      </p:sp>
    </p:spTree>
    <p:extLst>
      <p:ext uri="{BB962C8B-B14F-4D97-AF65-F5344CB8AC3E}">
        <p14:creationId xmlns:p14="http://schemas.microsoft.com/office/powerpoint/2010/main" val="1374139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smtClean="0"/>
              <a:t>The </a:t>
            </a:r>
            <a:r>
              <a:rPr lang="en-GB" sz="4400" dirty="0"/>
              <a:t>ancient laws will be unveiled, the mysteries hidden in the dark cloud of My true person are being brought into the fullness of My light. </a:t>
            </a:r>
            <a:endParaRPr lang="en-GB" sz="4400" dirty="0" smtClean="0"/>
          </a:p>
          <a:p>
            <a:pPr>
              <a:spcBef>
                <a:spcPts val="1200"/>
              </a:spcBef>
            </a:pPr>
            <a:r>
              <a:rPr lang="en-GB" sz="4400" dirty="0" smtClean="0"/>
              <a:t>The </a:t>
            </a:r>
            <a:r>
              <a:rPr lang="en-GB" sz="4400" dirty="0"/>
              <a:t>books are being </a:t>
            </a:r>
            <a:r>
              <a:rPr lang="en-GB" sz="4400" dirty="0" smtClean="0"/>
              <a:t>opened </a:t>
            </a:r>
            <a:r>
              <a:rPr lang="en-GB" sz="4400" dirty="0"/>
              <a:t>the ancient scrolls are once again being read. The creative force of my eternal desire for oneness is </a:t>
            </a:r>
            <a:r>
              <a:rPr lang="en-GB" sz="4400" dirty="0" smtClean="0"/>
              <a:t>building, </a:t>
            </a:r>
            <a:r>
              <a:rPr lang="en-GB" sz="4400" dirty="0"/>
              <a:t>the pressure is increasing. The sound will be heard by true Sons.</a:t>
            </a:r>
            <a:endParaRPr lang="en-GB" sz="4400" dirty="0" smtClean="0"/>
          </a:p>
        </p:txBody>
      </p:sp>
    </p:spTree>
    <p:extLst>
      <p:ext uri="{BB962C8B-B14F-4D97-AF65-F5344CB8AC3E}">
        <p14:creationId xmlns:p14="http://schemas.microsoft.com/office/powerpoint/2010/main" val="389683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It is the </a:t>
            </a:r>
            <a:r>
              <a:rPr lang="en-GB" sz="4400" dirty="0" smtClean="0">
                <a:effectLst>
                  <a:outerShdw blurRad="38100" dist="38100" dir="2700000" algn="ctr" rotWithShape="0">
                    <a:schemeClr val="tx1"/>
                  </a:outerShdw>
                </a:effectLst>
              </a:rPr>
              <a:t>time that </a:t>
            </a:r>
            <a:r>
              <a:rPr lang="en-GB" sz="4400" dirty="0" smtClean="0">
                <a:effectLst>
                  <a:outerShdw blurRad="38100" dist="38100" dir="2700000" algn="ctr" rotWithShape="0">
                    <a:schemeClr val="tx1"/>
                  </a:outerShdw>
                </a:effectLst>
              </a:rPr>
              <a:t>I am about hold back the waters and the veil will be drawn. </a:t>
            </a:r>
          </a:p>
          <a:p>
            <a:pPr>
              <a:lnSpc>
                <a:spcPct val="110000"/>
              </a:lnSpc>
              <a:spcBef>
                <a:spcPts val="600"/>
              </a:spcBef>
            </a:pPr>
            <a:r>
              <a:rPr lang="en-GB" sz="4400" dirty="0" smtClean="0">
                <a:effectLst>
                  <a:outerShdw blurRad="38100" dist="38100" dir="2700000" algn="ctr" rotWithShape="0">
                    <a:schemeClr val="tx1"/>
                  </a:outerShdw>
                </a:effectLst>
              </a:rPr>
              <a:t>Who will leave the old ways of the old order and cross </a:t>
            </a:r>
            <a:r>
              <a:rPr lang="en-GB" sz="4400" dirty="0" smtClean="0">
                <a:effectLst>
                  <a:outerShdw blurRad="38100" dist="38100" dir="2700000" algn="ctr" rotWithShape="0">
                    <a:schemeClr val="tx1"/>
                  </a:outerShdw>
                </a:effectLst>
              </a:rPr>
              <a:t>over</a:t>
            </a:r>
            <a:r>
              <a:rPr lang="en-GB" sz="4400" dirty="0" smtClean="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to the new dimensions of the royal </a:t>
            </a:r>
            <a:r>
              <a:rPr lang="en-GB" sz="4400" dirty="0" smtClean="0">
                <a:effectLst>
                  <a:outerShdw blurRad="38100" dist="38100" dir="2700000" algn="ctr" rotWithShape="0">
                    <a:schemeClr val="tx1"/>
                  </a:outerShdw>
                </a:effectLst>
              </a:rPr>
              <a:t>priesthood </a:t>
            </a:r>
            <a:r>
              <a:rPr lang="en-GB" sz="4400" dirty="0" smtClean="0">
                <a:effectLst>
                  <a:outerShdw blurRad="38100" dist="38100" dir="2700000" algn="ctr" rotWithShape="0">
                    <a:schemeClr val="tx1"/>
                  </a:outerShdw>
                </a:effectLst>
              </a:rPr>
              <a:t>of </a:t>
            </a:r>
            <a:r>
              <a:rPr lang="en-GB" sz="4400" dirty="0" smtClean="0">
                <a:effectLst>
                  <a:outerShdw blurRad="38100" dist="38100" dir="2700000" algn="ctr" rotWithShape="0">
                    <a:schemeClr val="tx1"/>
                  </a:outerShdw>
                </a:effectLst>
              </a:rPr>
              <a:t>the </a:t>
            </a:r>
            <a:r>
              <a:rPr lang="en-GB" sz="4400" dirty="0" smtClean="0">
                <a:effectLst>
                  <a:outerShdw blurRad="38100" dist="38100" dir="2700000" algn="ctr" rotWithShape="0">
                    <a:schemeClr val="tx1"/>
                  </a:outerShdw>
                </a:effectLst>
              </a:rPr>
              <a:t>Melchizedek </a:t>
            </a:r>
            <a:r>
              <a:rPr lang="en-GB" sz="4400" dirty="0" smtClean="0">
                <a:effectLst>
                  <a:outerShdw blurRad="38100" dist="38100" dir="2700000" algn="ctr" rotWithShape="0">
                    <a:schemeClr val="tx1"/>
                  </a:outerShdw>
                </a:effectLst>
              </a:rPr>
              <a:t>order</a:t>
            </a:r>
            <a:r>
              <a:rPr lang="en-GB" sz="4400" dirty="0">
                <a:effectLst>
                  <a:outerShdw blurRad="38100" dist="38100" dir="2700000" algn="ctr" rotWithShape="0">
                    <a:schemeClr val="tx1"/>
                  </a:outerShdw>
                </a:effectLst>
              </a:rPr>
              <a:t>?</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9731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77500" lnSpcReduction="20000"/>
          </a:bodyPr>
          <a:lstStyle/>
          <a:p>
            <a:pPr>
              <a:lnSpc>
                <a:spcPct val="120000"/>
              </a:lnSpc>
              <a:spcBef>
                <a:spcPts val="600"/>
              </a:spcBef>
            </a:pPr>
            <a:r>
              <a:rPr lang="en-GB" sz="4400" dirty="0"/>
              <a:t>The overlapping place</a:t>
            </a:r>
          </a:p>
          <a:p>
            <a:pPr>
              <a:lnSpc>
                <a:spcPct val="120000"/>
              </a:lnSpc>
              <a:spcBef>
                <a:spcPts val="600"/>
              </a:spcBef>
            </a:pPr>
            <a:r>
              <a:rPr lang="en-GB" sz="4400" dirty="0"/>
              <a:t>A</a:t>
            </a:r>
            <a:r>
              <a:rPr lang="en-GB" sz="4400" dirty="0" smtClean="0"/>
              <a:t> </a:t>
            </a:r>
            <a:r>
              <a:rPr lang="en-GB" sz="4400" dirty="0"/>
              <a:t>vision that </a:t>
            </a:r>
            <a:r>
              <a:rPr lang="en-GB" sz="4400" dirty="0" smtClean="0"/>
              <a:t>Nancy </a:t>
            </a:r>
            <a:r>
              <a:rPr lang="en-GB" sz="4400" dirty="0" err="1" smtClean="0"/>
              <a:t>Coen</a:t>
            </a:r>
            <a:r>
              <a:rPr lang="en-GB" sz="4400" dirty="0" smtClean="0"/>
              <a:t> </a:t>
            </a:r>
            <a:r>
              <a:rPr lang="en-GB" sz="4400" dirty="0"/>
              <a:t>had in 1995 where God caught her up in the spirit and He showed her the earth realm and spirit realm and they were very far apart and there was a separation in between them and there wasn’t even an access place from one to the other. And suddenly the Hand of the Lord took these two realms and He began to push these two worlds together until they became overlapping. </a:t>
            </a:r>
          </a:p>
        </p:txBody>
      </p:sp>
    </p:spTree>
    <p:extLst>
      <p:ext uri="{BB962C8B-B14F-4D97-AF65-F5344CB8AC3E}">
        <p14:creationId xmlns:p14="http://schemas.microsoft.com/office/powerpoint/2010/main" val="1140695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Creation </a:t>
            </a:r>
            <a:r>
              <a:rPr lang="en-GB" sz="4800" dirty="0" smtClean="0">
                <a:effectLst>
                  <a:outerShdw blurRad="38100" dist="38100" dir="2700000" algn="ctr" rotWithShape="0">
                    <a:schemeClr val="tx1"/>
                  </a:outerShdw>
                </a:effectLst>
              </a:rPr>
              <a:t>is waiting and will take a deep breath in anticipation of the revealing of true sons in their heavenly positions.</a:t>
            </a:r>
          </a:p>
          <a:p>
            <a:pPr>
              <a:lnSpc>
                <a:spcPct val="110000"/>
              </a:lnSpc>
              <a:spcBef>
                <a:spcPts val="600"/>
              </a:spcBef>
            </a:pPr>
            <a:r>
              <a:rPr lang="en-GB" sz="4800" dirty="0" smtClean="0">
                <a:effectLst>
                  <a:outerShdw blurRad="38100" dist="38100" dir="2700000" algn="ctr" rotWithShape="0">
                    <a:schemeClr val="tx1"/>
                  </a:outerShdw>
                </a:effectLst>
              </a:rPr>
              <a:t>Who will cross over, who will embrace their destinies</a:t>
            </a:r>
            <a:r>
              <a:rPr lang="en-GB" sz="4800" dirty="0" smtClean="0">
                <a:effectLst>
                  <a:outerShdw blurRad="38100" dist="38100" dir="2700000" algn="ctr" rotWithShape="0">
                    <a:schemeClr val="tx1"/>
                  </a:outerShdw>
                </a:effectLst>
              </a:rPr>
              <a:t>?</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70419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a:effectLst>
                  <a:outerShdw blurRad="38100" dist="38100" dir="2700000" algn="ctr" rotWithShape="0">
                    <a:schemeClr val="tx1"/>
                  </a:outerShdw>
                </a:effectLst>
              </a:rPr>
              <a:t>The heavenly sound is intensifying and the winds of change are about to blow with great force.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Get ready. </a:t>
            </a:r>
            <a:r>
              <a:rPr lang="en-GB" sz="4400" dirty="0">
                <a:effectLst>
                  <a:outerShdw blurRad="38100" dist="38100" dir="2700000" algn="ctr" rotWithShape="0">
                    <a:schemeClr val="tx1"/>
                  </a:outerShdw>
                </a:effectLst>
              </a:rPr>
              <a:t>Be ready for the shift in dimensions is </a:t>
            </a:r>
            <a:r>
              <a:rPr lang="en-GB" sz="4400" dirty="0" smtClean="0">
                <a:effectLst>
                  <a:outerShdw blurRad="38100" dist="38100" dir="2700000" algn="ctr" rotWithShape="0">
                    <a:schemeClr val="tx1"/>
                  </a:outerShdw>
                </a:effectLst>
              </a:rPr>
              <a:t>being </a:t>
            </a:r>
            <a:r>
              <a:rPr lang="en-GB" sz="4400" dirty="0">
                <a:effectLst>
                  <a:outerShdw blurRad="38100" dist="38100" dir="2700000" algn="ctr" rotWithShape="0">
                    <a:schemeClr val="tx1"/>
                  </a:outerShdw>
                </a:effectLst>
              </a:rPr>
              <a:t>prepared. Great shifts are going to be released in all spheres of authority as the mountain of the house of the Lord emerges from the wilderness to embrace </a:t>
            </a:r>
            <a:r>
              <a:rPr lang="en-GB" sz="4400" dirty="0" smtClean="0">
                <a:effectLst>
                  <a:outerShdw blurRad="38100" dist="38100" dir="2700000" algn="ctr" rotWithShape="0">
                    <a:schemeClr val="tx1"/>
                  </a:outerShdw>
                </a:effectLst>
              </a:rPr>
              <a:t>it’s </a:t>
            </a:r>
            <a:r>
              <a:rPr lang="en-GB" sz="4400" dirty="0">
                <a:effectLst>
                  <a:outerShdw blurRad="38100" dist="38100" dir="2700000" algn="ctr" rotWithShape="0">
                    <a:schemeClr val="tx1"/>
                  </a:outerShdw>
                </a:effectLst>
              </a:rPr>
              <a:t>inheritance. </a:t>
            </a:r>
          </a:p>
          <a:p>
            <a:pPr marL="0" indent="0">
              <a:lnSpc>
                <a:spcPct val="110000"/>
              </a:lnSpc>
              <a:spcBef>
                <a:spcPts val="600"/>
              </a:spcBef>
              <a:buNone/>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3260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ground is about to break open and the landscape will be radically transformed. A voice is crying out from the </a:t>
            </a:r>
            <a:r>
              <a:rPr lang="en-GB" sz="4400" dirty="0" smtClean="0">
                <a:effectLst>
                  <a:outerShdw blurRad="38100" dist="38100" dir="2700000" algn="ctr" rotWithShape="0">
                    <a:schemeClr val="tx1"/>
                  </a:outerShdw>
                </a:effectLst>
              </a:rPr>
              <a:t>wilderness </a:t>
            </a:r>
            <a:r>
              <a:rPr lang="en-GB" sz="4400" dirty="0">
                <a:effectLst>
                  <a:outerShdw blurRad="38100" dist="38100" dir="2700000" algn="ctr" rotWithShape="0">
                    <a:schemeClr val="tx1"/>
                  </a:outerShdw>
                </a:effectLst>
              </a:rPr>
              <a:t>prepare the way for My people to cross</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Let </a:t>
            </a:r>
            <a:r>
              <a:rPr lang="en-GB" sz="4400" dirty="0" smtClean="0">
                <a:effectLst>
                  <a:outerShdw blurRad="38100" dist="38100" dir="2700000" algn="ctr" rotWithShape="0">
                    <a:schemeClr val="tx1"/>
                  </a:outerShdw>
                </a:effectLst>
              </a:rPr>
              <a:t>My </a:t>
            </a:r>
            <a:r>
              <a:rPr lang="en-GB" sz="4400" dirty="0">
                <a:effectLst>
                  <a:outerShdw blurRad="38100" dist="38100" dir="2700000" algn="ctr" rotWithShape="0">
                    <a:schemeClr val="tx1"/>
                  </a:outerShdw>
                </a:effectLst>
              </a:rPr>
              <a:t>forerunners cry </a:t>
            </a:r>
            <a:r>
              <a:rPr lang="en-GB" sz="4400" dirty="0" smtClean="0">
                <a:effectLst>
                  <a:outerShdw blurRad="38100" dist="38100" dir="2700000" algn="ctr" rotWithShape="0">
                    <a:schemeClr val="tx1"/>
                  </a:outerShdw>
                </a:effectLst>
              </a:rPr>
              <a:t>out </a:t>
            </a:r>
            <a:r>
              <a:rPr lang="en-GB" sz="4400" dirty="0">
                <a:effectLst>
                  <a:outerShdw blurRad="38100" dist="38100" dir="2700000" algn="ctr" rotWithShape="0">
                    <a:schemeClr val="tx1"/>
                  </a:outerShdw>
                </a:effectLst>
              </a:rPr>
              <a:t>cross </a:t>
            </a:r>
            <a:r>
              <a:rPr lang="en-GB" sz="4400" dirty="0" smtClean="0">
                <a:effectLst>
                  <a:outerShdw blurRad="38100" dist="38100" dir="2700000" algn="ctr" rotWithShape="0">
                    <a:schemeClr val="tx1"/>
                  </a:outerShdw>
                </a:effectLst>
              </a:rPr>
              <a:t>over, </a:t>
            </a:r>
            <a:r>
              <a:rPr lang="en-GB" sz="4400" dirty="0">
                <a:effectLst>
                  <a:outerShdw blurRad="38100" dist="38100" dir="2700000" algn="ctr" rotWithShape="0">
                    <a:schemeClr val="tx1"/>
                  </a:outerShdw>
                </a:effectLst>
              </a:rPr>
              <a:t>cross </a:t>
            </a:r>
            <a:r>
              <a:rPr lang="en-GB" sz="4400" dirty="0" smtClean="0">
                <a:effectLst>
                  <a:outerShdw blurRad="38100" dist="38100" dir="2700000" algn="ctr" rotWithShape="0">
                    <a:schemeClr val="tx1"/>
                  </a:outerShdw>
                </a:effectLst>
              </a:rPr>
              <a:t>over. As </a:t>
            </a:r>
            <a:r>
              <a:rPr lang="en-GB" sz="4400" dirty="0">
                <a:effectLst>
                  <a:outerShdw blurRad="38100" dist="38100" dir="2700000" algn="ctr" rotWithShape="0">
                    <a:schemeClr val="tx1"/>
                  </a:outerShdw>
                </a:effectLst>
              </a:rPr>
              <a:t>they shift dimensions and open the portals into the realms of kingdom glory</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a:p>
            <a:pPr marL="0" indent="0">
              <a:lnSpc>
                <a:spcPct val="110000"/>
              </a:lnSpc>
              <a:spcBef>
                <a:spcPts val="600"/>
              </a:spcBef>
              <a:buNone/>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02538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Arise </a:t>
            </a:r>
            <a:r>
              <a:rPr lang="en-GB" sz="4800" dirty="0">
                <a:effectLst>
                  <a:outerShdw blurRad="38100" dist="38100" dir="2700000" algn="ctr" rotWithShape="0">
                    <a:schemeClr val="tx1"/>
                  </a:outerShdw>
                </a:effectLst>
              </a:rPr>
              <a:t>and shine with your glory as the glory of true sons is revealed. </a:t>
            </a:r>
          </a:p>
          <a:p>
            <a:pPr>
              <a:lnSpc>
                <a:spcPct val="110000"/>
              </a:lnSpc>
              <a:spcBef>
                <a:spcPts val="600"/>
              </a:spcBef>
            </a:pPr>
            <a:r>
              <a:rPr lang="en-GB" sz="4800" dirty="0">
                <a:effectLst>
                  <a:outerShdw blurRad="38100" dist="38100" dir="2700000" algn="ctr" rotWithShape="0">
                    <a:schemeClr val="tx1"/>
                  </a:outerShdw>
                </a:effectLst>
              </a:rPr>
              <a:t>Son </a:t>
            </a:r>
            <a:r>
              <a:rPr lang="en-GB" sz="4800" dirty="0" smtClean="0">
                <a:effectLst>
                  <a:outerShdw blurRad="38100" dist="38100" dir="2700000" algn="ctr" rotWithShape="0">
                    <a:schemeClr val="tx1"/>
                  </a:outerShdw>
                </a:effectLst>
              </a:rPr>
              <a:t>prepare, prepare, </a:t>
            </a:r>
            <a:r>
              <a:rPr lang="en-GB" sz="4800" dirty="0">
                <a:effectLst>
                  <a:outerShdw blurRad="38100" dist="38100" dir="2700000" algn="ctr" rotWithShape="0">
                    <a:schemeClr val="tx1"/>
                  </a:outerShdw>
                </a:effectLst>
              </a:rPr>
              <a:t>prepare for the new </a:t>
            </a:r>
            <a:r>
              <a:rPr lang="en-GB" sz="4800" dirty="0" smtClean="0">
                <a:effectLst>
                  <a:outerShdw blurRad="38100" dist="38100" dir="2700000" algn="ctr" rotWithShape="0">
                    <a:schemeClr val="tx1"/>
                  </a:outerShdw>
                </a:effectLst>
              </a:rPr>
              <a:t>depths </a:t>
            </a:r>
            <a:r>
              <a:rPr lang="en-GB" sz="4800" dirty="0">
                <a:effectLst>
                  <a:outerShdw blurRad="38100" dist="38100" dir="2700000" algn="ctr" rotWithShape="0">
                    <a:schemeClr val="tx1"/>
                  </a:outerShdw>
                </a:effectLst>
              </a:rPr>
              <a:t>of revelation that My people need in this </a:t>
            </a:r>
            <a:r>
              <a:rPr lang="en-GB" sz="4800" dirty="0" smtClean="0">
                <a:effectLst>
                  <a:outerShdw blurRad="38100" dist="38100" dir="2700000" algn="ctr" rotWithShape="0">
                    <a:schemeClr val="tx1"/>
                  </a:outerShdw>
                </a:effectLst>
              </a:rPr>
              <a:t>hour.</a:t>
            </a:r>
          </a:p>
        </p:txBody>
      </p:sp>
    </p:spTree>
    <p:extLst>
      <p:ext uri="{BB962C8B-B14F-4D97-AF65-F5344CB8AC3E}">
        <p14:creationId xmlns:p14="http://schemas.microsoft.com/office/powerpoint/2010/main" val="87290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will accelerate your ability and increase your capacity and give you the key to unlock those abilities and capacities  in those who will follow you into the new </a:t>
            </a:r>
            <a:r>
              <a:rPr lang="en-GB" sz="4400" dirty="0" smtClean="0">
                <a:effectLst>
                  <a:outerShdw blurRad="38100" dist="38100" dir="2700000" algn="ctr" rotWithShape="0">
                    <a:schemeClr val="tx1"/>
                  </a:outerShdw>
                </a:effectLst>
              </a:rPr>
              <a:t>order. A </a:t>
            </a:r>
            <a:r>
              <a:rPr lang="en-GB" sz="4400" dirty="0">
                <a:effectLst>
                  <a:outerShdw blurRad="38100" dist="38100" dir="2700000" algn="ctr" rotWithShape="0">
                    <a:schemeClr val="tx1"/>
                  </a:outerShdw>
                </a:effectLst>
              </a:rPr>
              <a:t>new order for a new spiritual  landscape is about to arise. </a:t>
            </a:r>
          </a:p>
        </p:txBody>
      </p:sp>
    </p:spTree>
    <p:extLst>
      <p:ext uri="{BB962C8B-B14F-4D97-AF65-F5344CB8AC3E}">
        <p14:creationId xmlns:p14="http://schemas.microsoft.com/office/powerpoint/2010/main" val="190606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The 12 houses are about to release their mysteries and protocols to those who will follow the ancient paths to engage </a:t>
            </a:r>
            <a:r>
              <a:rPr lang="en-GB" sz="4400" dirty="0" smtClean="0">
                <a:effectLst>
                  <a:outerShdw blurRad="38100" dist="38100" dir="2700000" algn="ctr" rotWithShape="0">
                    <a:schemeClr val="tx1"/>
                  </a:outerShdw>
                </a:effectLst>
              </a:rPr>
              <a:t>wisdom.</a:t>
            </a:r>
          </a:p>
          <a:p>
            <a:pPr>
              <a:lnSpc>
                <a:spcPct val="110000"/>
              </a:lnSpc>
              <a:spcBef>
                <a:spcPts val="600"/>
              </a:spcBef>
            </a:pPr>
            <a:r>
              <a:rPr lang="en-GB" sz="4400" dirty="0" smtClean="0">
                <a:effectLst>
                  <a:outerShdw blurRad="38100" dist="38100" dir="2700000" algn="ctr" rotWithShape="0">
                    <a:schemeClr val="tx1"/>
                  </a:outerShdw>
                </a:effectLst>
              </a:rPr>
              <a:t>She </a:t>
            </a:r>
            <a:r>
              <a:rPr lang="en-GB" sz="4400" dirty="0">
                <a:effectLst>
                  <a:outerShdw blurRad="38100" dist="38100" dir="2700000" algn="ctr" rotWithShape="0">
                    <a:schemeClr val="tx1"/>
                  </a:outerShdw>
                </a:effectLst>
              </a:rPr>
              <a:t>calls to the sons of men to come and walk as Enoch on the ancient paths </a:t>
            </a:r>
            <a:r>
              <a:rPr lang="en-GB" sz="4400" dirty="0" smtClean="0">
                <a:effectLst>
                  <a:outerShdw blurRad="38100" dist="38100" dir="2700000" algn="ctr" rotWithShape="0">
                    <a:schemeClr val="tx1"/>
                  </a:outerShdw>
                </a:effectLst>
              </a:rPr>
              <a:t>in the ancient </a:t>
            </a:r>
            <a:r>
              <a:rPr lang="en-GB" sz="4400" dirty="0">
                <a:effectLst>
                  <a:outerShdw blurRad="38100" dist="38100" dir="2700000" algn="ctr" rotWithShape="0">
                    <a:schemeClr val="tx1"/>
                  </a:outerShdw>
                </a:effectLst>
              </a:rPr>
              <a:t>knowledge and ways. </a:t>
            </a:r>
          </a:p>
        </p:txBody>
      </p:sp>
    </p:spTree>
    <p:extLst>
      <p:ext uri="{BB962C8B-B14F-4D97-AF65-F5344CB8AC3E}">
        <p14:creationId xmlns:p14="http://schemas.microsoft.com/office/powerpoint/2010/main" val="20297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Wisdom’s </a:t>
            </a:r>
            <a:r>
              <a:rPr lang="en-GB" sz="4400" dirty="0">
                <a:effectLst>
                  <a:outerShdw blurRad="38100" dist="38100" dir="2700000" algn="ctr" rotWithShape="0">
                    <a:schemeClr val="tx1"/>
                  </a:outerShdw>
                </a:effectLst>
              </a:rPr>
              <a:t>pillars are once again to be shadowed on earth as it is on her heights.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12 </a:t>
            </a:r>
            <a:r>
              <a:rPr lang="en-GB" sz="4400" dirty="0" smtClean="0">
                <a:effectLst>
                  <a:outerShdw blurRad="38100" dist="38100" dir="2700000" algn="ctr" rotWithShape="0">
                    <a:schemeClr val="tx1"/>
                  </a:outerShdw>
                </a:effectLst>
              </a:rPr>
              <a:t>pillars, 12 stones, 12 foundations, 12 gates </a:t>
            </a:r>
            <a:r>
              <a:rPr lang="en-GB" sz="4400" dirty="0">
                <a:effectLst>
                  <a:outerShdw blurRad="38100" dist="38100" dir="2700000" algn="ctr" rotWithShape="0">
                    <a:schemeClr val="tx1"/>
                  </a:outerShdw>
                </a:effectLst>
              </a:rPr>
              <a:t>and </a:t>
            </a:r>
            <a:r>
              <a:rPr lang="en-GB" sz="4400" dirty="0" smtClean="0">
                <a:effectLst>
                  <a:outerShdw blurRad="38100" dist="38100" dir="2700000" algn="ctr" rotWithShape="0">
                    <a:schemeClr val="tx1"/>
                  </a:outerShdw>
                </a:effectLst>
              </a:rPr>
              <a:t>12 houses and their </a:t>
            </a:r>
            <a:r>
              <a:rPr lang="en-GB" sz="4400" dirty="0">
                <a:effectLst>
                  <a:outerShdw blurRad="38100" dist="38100" dir="2700000" algn="ctr" rotWithShape="0">
                    <a:schemeClr val="tx1"/>
                  </a:outerShdw>
                </a:effectLst>
              </a:rPr>
              <a:t>revelations are to come out of the darkness into the light.</a:t>
            </a:r>
          </a:p>
        </p:txBody>
      </p:sp>
    </p:spTree>
    <p:extLst>
      <p:ext uri="{BB962C8B-B14F-4D97-AF65-F5344CB8AC3E}">
        <p14:creationId xmlns:p14="http://schemas.microsoft.com/office/powerpoint/2010/main" val="302489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The mysteries hidden for so long in the shrouded mists are being readied to come forth from the myths and mythologies into revelation light. The ancient ways on the ancient paths brought out of darkness into the light of creativity. </a:t>
            </a:r>
          </a:p>
        </p:txBody>
      </p:sp>
    </p:spTree>
    <p:extLst>
      <p:ext uri="{BB962C8B-B14F-4D97-AF65-F5344CB8AC3E}">
        <p14:creationId xmlns:p14="http://schemas.microsoft.com/office/powerpoint/2010/main" val="972454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5400" dirty="0" smtClean="0">
                <a:effectLst>
                  <a:outerShdw blurRad="38100" dist="38100" dir="2700000" algn="ctr" rotWithShape="0">
                    <a:schemeClr val="tx1"/>
                  </a:outerShdw>
                </a:effectLst>
              </a:rPr>
              <a:t>The </a:t>
            </a:r>
            <a:r>
              <a:rPr lang="en-GB" sz="5400" dirty="0">
                <a:effectLst>
                  <a:outerShdw blurRad="38100" dist="38100" dir="2700000" algn="ctr" rotWithShape="0">
                    <a:schemeClr val="tx1"/>
                  </a:outerShdw>
                </a:effectLst>
              </a:rPr>
              <a:t>power to create with conscious thought and the frequencies of sound and light </a:t>
            </a:r>
            <a:r>
              <a:rPr lang="en-GB" sz="5400" dirty="0" smtClean="0">
                <a:effectLst>
                  <a:outerShdw blurRad="38100" dist="38100" dir="2700000" algn="ctr" rotWithShape="0">
                    <a:schemeClr val="tx1"/>
                  </a:outerShdw>
                </a:effectLst>
              </a:rPr>
              <a:t>will be restored </a:t>
            </a:r>
            <a:r>
              <a:rPr lang="en-GB" sz="5400" dirty="0">
                <a:effectLst>
                  <a:outerShdw blurRad="38100" dist="38100" dir="2700000" algn="ctr" rotWithShape="0">
                    <a:schemeClr val="tx1"/>
                  </a:outerShdw>
                </a:effectLst>
              </a:rPr>
              <a:t>to the </a:t>
            </a:r>
            <a:r>
              <a:rPr lang="en-GB" sz="5400" dirty="0" smtClean="0">
                <a:effectLst>
                  <a:outerShdw blurRad="38100" dist="38100" dir="2700000" algn="ctr" rotWithShape="0">
                    <a:schemeClr val="tx1"/>
                  </a:outerShdw>
                </a:effectLst>
              </a:rPr>
              <a:t>true sons </a:t>
            </a:r>
            <a:r>
              <a:rPr lang="en-GB" sz="5400" dirty="0">
                <a:effectLst>
                  <a:outerShdw blurRad="38100" dist="38100" dir="2700000" algn="ctr" rotWithShape="0">
                    <a:schemeClr val="tx1"/>
                  </a:outerShdw>
                </a:effectLst>
              </a:rPr>
              <a:t>of God once again.</a:t>
            </a:r>
          </a:p>
        </p:txBody>
      </p:sp>
    </p:spTree>
    <p:extLst>
      <p:ext uri="{BB962C8B-B14F-4D97-AF65-F5344CB8AC3E}">
        <p14:creationId xmlns:p14="http://schemas.microsoft.com/office/powerpoint/2010/main" val="583390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10000"/>
              </a:lnSpc>
              <a:spcBef>
                <a:spcPts val="600"/>
              </a:spcBef>
            </a:pPr>
            <a:r>
              <a:rPr lang="en-GB" sz="4400" dirty="0" smtClean="0">
                <a:effectLst>
                  <a:outerShdw blurRad="38100" dist="38100" dir="2700000" algn="ctr" rotWithShape="0">
                    <a:schemeClr val="tx1"/>
                  </a:outerShdw>
                </a:effectLst>
              </a:rPr>
              <a:t>Come </a:t>
            </a:r>
            <a:r>
              <a:rPr lang="en-GB" sz="4400" dirty="0">
                <a:effectLst>
                  <a:outerShdw blurRad="38100" dist="38100" dir="2700000" algn="ctr" rotWithShape="0">
                    <a:schemeClr val="tx1"/>
                  </a:outerShdw>
                </a:effectLst>
              </a:rPr>
              <a:t>back to creations </a:t>
            </a:r>
            <a:r>
              <a:rPr lang="en-GB" sz="4400" dirty="0" smtClean="0">
                <a:effectLst>
                  <a:outerShdw blurRad="38100" dist="38100" dir="2700000" algn="ctr" rotWithShape="0">
                    <a:schemeClr val="tx1"/>
                  </a:outerShdw>
                </a:effectLst>
              </a:rPr>
              <a:t>womb, </a:t>
            </a:r>
            <a:r>
              <a:rPr lang="en-GB" sz="4400" dirty="0">
                <a:effectLst>
                  <a:outerShdw blurRad="38100" dist="38100" dir="2700000" algn="ctr" rotWithShape="0">
                    <a:schemeClr val="tx1"/>
                  </a:outerShdw>
                </a:effectLst>
              </a:rPr>
              <a:t>My heart to see what was and release what is to </a:t>
            </a:r>
            <a:r>
              <a:rPr lang="en-GB" sz="4400" dirty="0" smtClean="0">
                <a:effectLst>
                  <a:outerShdw blurRad="38100" dist="38100" dir="2700000" algn="ctr" rotWithShape="0">
                    <a:schemeClr val="tx1"/>
                  </a:outerShdw>
                </a:effectLst>
              </a:rPr>
              <a:t>become </a:t>
            </a:r>
            <a:r>
              <a:rPr lang="en-GB" sz="4400" dirty="0">
                <a:effectLst>
                  <a:outerShdw blurRad="38100" dist="38100" dir="2700000" algn="ctr" rotWithShape="0">
                    <a:schemeClr val="tx1"/>
                  </a:outerShdw>
                </a:effectLst>
              </a:rPr>
              <a:t>what will be.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My </a:t>
            </a:r>
            <a:r>
              <a:rPr lang="en-GB" sz="4400" dirty="0">
                <a:effectLst>
                  <a:outerShdw blurRad="38100" dist="38100" dir="2700000" algn="ctr" rotWithShape="0">
                    <a:schemeClr val="tx1"/>
                  </a:outerShdw>
                </a:effectLst>
              </a:rPr>
              <a:t>heart is open to </a:t>
            </a:r>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come and </a:t>
            </a:r>
            <a:r>
              <a:rPr lang="en-GB" sz="4400" dirty="0" smtClean="0">
                <a:effectLst>
                  <a:outerShdw blurRad="38100" dist="38100" dir="2700000" algn="ctr" rotWithShape="0">
                    <a:schemeClr val="tx1"/>
                  </a:outerShdw>
                </a:effectLst>
              </a:rPr>
              <a:t>see. Come </a:t>
            </a:r>
            <a:r>
              <a:rPr lang="en-GB" sz="4400" dirty="0">
                <a:effectLst>
                  <a:outerShdw blurRad="38100" dist="38100" dir="2700000" algn="ctr" rotWithShape="0">
                    <a:schemeClr val="tx1"/>
                  </a:outerShdw>
                </a:effectLst>
              </a:rPr>
              <a:t>and see what you have always been. I call out to you come and </a:t>
            </a:r>
            <a:r>
              <a:rPr lang="en-GB" sz="4400" dirty="0" smtClean="0">
                <a:effectLst>
                  <a:outerShdw blurRad="38100" dist="38100" dir="2700000" algn="ctr" rotWithShape="0">
                    <a:schemeClr val="tx1"/>
                  </a:outerShdw>
                </a:effectLst>
              </a:rPr>
              <a:t>see. Come </a:t>
            </a:r>
            <a:r>
              <a:rPr lang="en-GB" sz="4400" dirty="0">
                <a:effectLst>
                  <a:outerShdw blurRad="38100" dist="38100" dir="2700000" algn="ctr" rotWithShape="0">
                    <a:schemeClr val="tx1"/>
                  </a:outerShdw>
                </a:effectLst>
              </a:rPr>
              <a:t>to my heart and you will see once more what has always been. </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1181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He </a:t>
            </a:r>
            <a:r>
              <a:rPr lang="en-GB" sz="4400" dirty="0"/>
              <a:t>said “ I’m going to raise up a troop of over-comers who are going to stand in an overlapping place and they are going to stand between the earthly realm and the spiritual realm and they are going to go up in to the spiritual realm and they are going to grab what they see and manifest it in the earth</a:t>
            </a:r>
            <a:r>
              <a:rPr lang="en-GB" sz="4400" dirty="0" smtClean="0"/>
              <a:t>”.</a:t>
            </a:r>
            <a:endParaRPr lang="en-GB" sz="4400" dirty="0"/>
          </a:p>
        </p:txBody>
      </p:sp>
    </p:spTree>
    <p:extLst>
      <p:ext uri="{BB962C8B-B14F-4D97-AF65-F5344CB8AC3E}">
        <p14:creationId xmlns:p14="http://schemas.microsoft.com/office/powerpoint/2010/main" val="2441467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Progressive revelation</a:t>
            </a:r>
          </a:p>
          <a:p>
            <a:pPr>
              <a:spcBef>
                <a:spcPts val="1200"/>
              </a:spcBef>
            </a:pPr>
            <a:r>
              <a:rPr lang="en-GB" sz="4400" dirty="0"/>
              <a:t>"The progressive character of divine revelation is recognized in relation to all the great doctrines of the Bible... What at first is only obscurely intimated is gradually unfolded in subsequent parts of the sacred volume, until the truth is revealed in its </a:t>
            </a:r>
            <a:r>
              <a:rPr lang="en-GB" sz="4400" dirty="0" smtClean="0"/>
              <a:t>fullness."</a:t>
            </a:r>
            <a:endParaRPr lang="en-GB" sz="4400" dirty="0" smtClean="0"/>
          </a:p>
        </p:txBody>
      </p:sp>
    </p:spTree>
    <p:extLst>
      <p:ext uri="{BB962C8B-B14F-4D97-AF65-F5344CB8AC3E}">
        <p14:creationId xmlns:p14="http://schemas.microsoft.com/office/powerpoint/2010/main" val="17305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400" dirty="0">
                <a:effectLst>
                  <a:outerShdw blurRad="38100" dist="38100" dir="2700000" algn="ctr" rotWithShape="0">
                    <a:schemeClr val="tx1"/>
                  </a:outerShdw>
                </a:effectLst>
              </a:rPr>
              <a:t>We recognize that God is continually restoring truths and light to His Church. We therefore place no limit on further revelation. However, each must be substantiated according to the Scriptures</a:t>
            </a:r>
            <a:r>
              <a:rPr lang="en-GB" sz="4400" dirty="0" smtClean="0">
                <a:effectLst>
                  <a:outerShdw blurRad="38100" dist="38100" dir="2700000" algn="ctr" rotWithShape="0">
                    <a:schemeClr val="tx1"/>
                  </a:outerShdw>
                </a:effectLst>
              </a:rPr>
              <a:t>.</a:t>
            </a:r>
          </a:p>
          <a:p>
            <a:pPr>
              <a:spcBef>
                <a:spcPts val="0"/>
              </a:spcBef>
            </a:pPr>
            <a:r>
              <a:rPr lang="en-GB" sz="4400" dirty="0" smtClean="0">
                <a:effectLst>
                  <a:outerShdw blurRad="38100" dist="38100" dir="2700000" algn="ctr" rotWithShape="0">
                    <a:schemeClr val="tx1"/>
                  </a:outerShdw>
                </a:effectLst>
              </a:rPr>
              <a:t>Mysteries, hidden truth, mystical truth revealed by the light of experience</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99753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lnSpc>
                <a:spcPct val="110000"/>
              </a:lnSpc>
              <a:spcBef>
                <a:spcPts val="0"/>
              </a:spcBef>
            </a:pPr>
            <a:r>
              <a:rPr lang="en-GB" sz="4400" dirty="0"/>
              <a:t>Dan 12:3 Those who have insight will shine brightly like the brightness of the expanse of heaven, and those who lead the many to righteousness, like the stars forever and ever. 4 But as for you, Daniel, conceal these words and </a:t>
            </a:r>
            <a:r>
              <a:rPr lang="en-GB" sz="4400" dirty="0">
                <a:solidFill>
                  <a:srgbClr val="FFFF00"/>
                </a:solidFill>
              </a:rPr>
              <a:t>seal up the book until</a:t>
            </a:r>
            <a:r>
              <a:rPr lang="en-GB" sz="4400" dirty="0"/>
              <a:t> the end of time; many will go back and forth, and </a:t>
            </a:r>
            <a:r>
              <a:rPr lang="en-GB" sz="4400" dirty="0">
                <a:solidFill>
                  <a:srgbClr val="FFFF00"/>
                </a:solidFill>
              </a:rPr>
              <a:t>knowledge will increase.</a:t>
            </a:r>
            <a:r>
              <a:rPr lang="en-GB" sz="4400" dirty="0"/>
              <a:t>”</a:t>
            </a:r>
            <a:endParaRPr lang="en-GB" sz="4400" dirty="0" smtClean="0"/>
          </a:p>
        </p:txBody>
      </p:sp>
    </p:spTree>
    <p:extLst>
      <p:ext uri="{BB962C8B-B14F-4D97-AF65-F5344CB8AC3E}">
        <p14:creationId xmlns:p14="http://schemas.microsoft.com/office/powerpoint/2010/main" val="301497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a:t>Rom 16:25 Now to Him who is able to establish you according to my gospel and the preaching of Jesus Christ, according to the </a:t>
            </a:r>
            <a:r>
              <a:rPr lang="en-GB" sz="4400" dirty="0">
                <a:solidFill>
                  <a:srgbClr val="FFFF00"/>
                </a:solidFill>
              </a:rPr>
              <a:t>revelation of the mystery which has been kept secret for long ages </a:t>
            </a:r>
            <a:r>
              <a:rPr lang="en-GB" sz="4400" dirty="0" smtClean="0">
                <a:solidFill>
                  <a:srgbClr val="FFFF00"/>
                </a:solidFill>
              </a:rPr>
              <a:t>past</a:t>
            </a:r>
            <a:r>
              <a:rPr lang="en-GB" sz="4400" dirty="0" smtClean="0"/>
              <a:t>,</a:t>
            </a:r>
          </a:p>
          <a:p>
            <a:pPr>
              <a:spcBef>
                <a:spcPts val="1200"/>
              </a:spcBef>
            </a:pPr>
            <a:r>
              <a:rPr lang="en-GB" sz="4400" dirty="0" err="1" smtClean="0"/>
              <a:t>Eph</a:t>
            </a:r>
            <a:r>
              <a:rPr lang="en-GB" sz="4400" dirty="0"/>
              <a:t> 3:4 By referring to this, when you read you can understand my insight into the </a:t>
            </a:r>
            <a:r>
              <a:rPr lang="en-GB" sz="4400" dirty="0">
                <a:solidFill>
                  <a:srgbClr val="FFFF00"/>
                </a:solidFill>
              </a:rPr>
              <a:t>mystery of Christ</a:t>
            </a:r>
            <a:r>
              <a:rPr lang="en-GB" sz="4400" dirty="0"/>
              <a:t>,</a:t>
            </a:r>
            <a:endParaRPr lang="en-GB" sz="4400" dirty="0" smtClean="0"/>
          </a:p>
        </p:txBody>
      </p:sp>
    </p:spTree>
    <p:extLst>
      <p:ext uri="{BB962C8B-B14F-4D97-AF65-F5344CB8AC3E}">
        <p14:creationId xmlns:p14="http://schemas.microsoft.com/office/powerpoint/2010/main" val="428662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Col </a:t>
            </a:r>
            <a:r>
              <a:rPr lang="en-GB" sz="4400" dirty="0"/>
              <a:t>2:2 that their hearts may be encouraged, having been knit together in love, and attaining to all the wealth that comes from the full assurance of understanding, </a:t>
            </a:r>
            <a:r>
              <a:rPr lang="en-GB" sz="4400" dirty="0">
                <a:solidFill>
                  <a:srgbClr val="FFFF00"/>
                </a:solidFill>
              </a:rPr>
              <a:t>resulting in a true knowledge of God’s mystery, that is, Christ Himself</a:t>
            </a:r>
            <a:r>
              <a:rPr lang="en-GB" sz="4400" dirty="0"/>
              <a:t>,</a:t>
            </a:r>
            <a:endParaRPr lang="en-GB" sz="4400" dirty="0" smtClean="0"/>
          </a:p>
        </p:txBody>
      </p:sp>
    </p:spTree>
    <p:extLst>
      <p:ext uri="{BB962C8B-B14F-4D97-AF65-F5344CB8AC3E}">
        <p14:creationId xmlns:p14="http://schemas.microsoft.com/office/powerpoint/2010/main" val="1846025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Col 1:27 to whom God willed to make known what is the </a:t>
            </a:r>
            <a:r>
              <a:rPr lang="en-GB" sz="4400" dirty="0">
                <a:solidFill>
                  <a:srgbClr val="FFFF00"/>
                </a:solidFill>
              </a:rPr>
              <a:t>riches of the glory of this mystery</a:t>
            </a:r>
            <a:r>
              <a:rPr lang="en-GB" sz="4400" dirty="0"/>
              <a:t> among the Gentiles, which is </a:t>
            </a:r>
            <a:r>
              <a:rPr lang="en-GB" sz="4400" dirty="0">
                <a:solidFill>
                  <a:srgbClr val="FFFF00"/>
                </a:solidFill>
              </a:rPr>
              <a:t>Christ in you</a:t>
            </a:r>
            <a:r>
              <a:rPr lang="en-GB" sz="4400" dirty="0"/>
              <a:t>, the hope of glory</a:t>
            </a:r>
            <a:r>
              <a:rPr lang="en-GB" sz="4400" dirty="0" smtClean="0"/>
              <a:t>.</a:t>
            </a:r>
          </a:p>
          <a:p>
            <a:pPr>
              <a:spcBef>
                <a:spcPts val="1200"/>
              </a:spcBef>
            </a:pPr>
            <a:r>
              <a:rPr lang="en-GB" sz="4400" dirty="0" smtClean="0"/>
              <a:t>Experiential knowledge by encounter not intellectual information</a:t>
            </a:r>
          </a:p>
        </p:txBody>
      </p:sp>
    </p:spTree>
    <p:extLst>
      <p:ext uri="{BB962C8B-B14F-4D97-AF65-F5344CB8AC3E}">
        <p14:creationId xmlns:p14="http://schemas.microsoft.com/office/powerpoint/2010/main" val="212563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way must be made for My new generation to find their destinies. The whole of the created orders are waiting longing for My sons to arise and restore them</a:t>
            </a:r>
            <a:r>
              <a:rPr lang="en-GB" sz="4400" dirty="0" smtClean="0">
                <a:effectLst>
                  <a:outerShdw blurRad="38100" dist="38100" dir="2700000" algn="ctr" rotWithShape="0">
                    <a:schemeClr val="tx1"/>
                  </a:outerShdw>
                </a:effectLst>
              </a:rPr>
              <a:t>.</a:t>
            </a:r>
          </a:p>
          <a:p>
            <a:pPr>
              <a:spcBef>
                <a:spcPts val="0"/>
              </a:spcBef>
            </a:pPr>
            <a:r>
              <a:rPr lang="en-GB" sz="4400" dirty="0" smtClean="0">
                <a:effectLst>
                  <a:outerShdw blurRad="38100" dist="38100" dir="2700000" algn="ctr" rotWithShape="0">
                    <a:schemeClr val="tx1"/>
                  </a:outerShdw>
                </a:effectLst>
              </a:rPr>
              <a:t>Ancient paths are opening once again. Where my people can walk with Me in the restored knowledge that was lost.</a:t>
            </a:r>
            <a:endParaRPr lang="en-GB" sz="4400" dirty="0">
              <a:effectLst>
                <a:outerShdw blurRad="38100" dist="38100" dir="2700000" algn="ctr" rotWithShape="0">
                  <a:schemeClr val="tx1"/>
                </a:outerShdw>
              </a:effectLst>
            </a:endParaRP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74637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effectLst>
                  <a:outerShdw blurRad="38100" dist="38100" dir="2700000" algn="ctr" rotWithShape="0">
                    <a:schemeClr val="tx1"/>
                  </a:outerShdw>
                </a:effectLst>
              </a:rPr>
              <a:t>Prov </a:t>
            </a:r>
            <a:r>
              <a:rPr lang="en-GB" sz="5400" dirty="0" smtClean="0">
                <a:effectLst>
                  <a:outerShdw blurRad="38100" dist="38100" dir="2700000" algn="ctr" rotWithShape="0">
                    <a:schemeClr val="tx1"/>
                  </a:outerShdw>
                </a:effectLst>
              </a:rPr>
              <a:t>8:2 paths </a:t>
            </a:r>
            <a:r>
              <a:rPr lang="en-GB" sz="5400" dirty="0" smtClean="0">
                <a:effectLst>
                  <a:outerShdw blurRad="38100" dist="38100" dir="2700000" algn="ctr" rotWithShape="0">
                    <a:schemeClr val="tx1"/>
                  </a:outerShdw>
                </a:effectLst>
              </a:rPr>
              <a:t>meet, </a:t>
            </a:r>
            <a:r>
              <a:rPr lang="en-GB" sz="5400" dirty="0">
                <a:effectLst>
                  <a:outerShdw blurRad="38100" dist="38100" dir="2700000" algn="ctr" rotWithShape="0">
                    <a:schemeClr val="tx1"/>
                  </a:outerShdw>
                </a:effectLst>
              </a:rPr>
              <a:t>the way</a:t>
            </a:r>
          </a:p>
          <a:p>
            <a:r>
              <a:rPr lang="en-GB" sz="5400" dirty="0" smtClean="0">
                <a:effectLst>
                  <a:outerShdw blurRad="38100" dist="38100" dir="2700000" algn="ctr" rotWithShape="0">
                    <a:schemeClr val="tx1"/>
                  </a:outerShdw>
                </a:effectLst>
              </a:rPr>
              <a:t>Psa 23:3 paths of righteousness</a:t>
            </a:r>
          </a:p>
          <a:p>
            <a:r>
              <a:rPr lang="en-GB" sz="5400" dirty="0" smtClean="0">
                <a:effectLst>
                  <a:outerShdw blurRad="38100" dist="38100" dir="2700000" algn="ctr" rotWithShape="0">
                    <a:schemeClr val="tx1"/>
                  </a:outerShdw>
                </a:effectLst>
              </a:rPr>
              <a:t>Psa 139:24 the everlasting way</a:t>
            </a:r>
          </a:p>
          <a:p>
            <a:r>
              <a:rPr lang="en-GB" sz="5400" dirty="0" smtClean="0">
                <a:effectLst>
                  <a:outerShdw blurRad="38100" dist="38100" dir="2700000" algn="ctr" rotWithShape="0">
                    <a:schemeClr val="tx1"/>
                  </a:outerShdw>
                </a:effectLst>
              </a:rPr>
              <a:t>Isa 35:8 highway of holiness</a:t>
            </a:r>
          </a:p>
          <a:p>
            <a:r>
              <a:rPr lang="en-GB" sz="5400" dirty="0" err="1">
                <a:effectLst>
                  <a:outerShdw blurRad="50800" dist="38100" dir="8100000" algn="tr" rotWithShape="0">
                    <a:prstClr val="black">
                      <a:alpha val="40000"/>
                    </a:prstClr>
                  </a:outerShdw>
                </a:effectLst>
              </a:rPr>
              <a:t>Jer</a:t>
            </a:r>
            <a:r>
              <a:rPr lang="en-GB" sz="5400" dirty="0">
                <a:effectLst>
                  <a:outerShdw blurRad="50800" dist="38100" dir="8100000" algn="tr" rotWithShape="0">
                    <a:prstClr val="black">
                      <a:alpha val="40000"/>
                    </a:prstClr>
                  </a:outerShdw>
                </a:effectLst>
              </a:rPr>
              <a:t> 6:16 </a:t>
            </a:r>
            <a:r>
              <a:rPr lang="en-GB" sz="5400" dirty="0">
                <a:effectLst>
                  <a:outerShdw blurRad="38100" dist="38100" dir="2700000" algn="ctr" rotWithShape="0">
                    <a:schemeClr val="tx1"/>
                  </a:outerShdw>
                </a:effectLst>
              </a:rPr>
              <a:t>a</a:t>
            </a:r>
            <a:r>
              <a:rPr lang="en-GB" sz="5400" dirty="0" smtClean="0">
                <a:effectLst>
                  <a:outerShdw blurRad="38100" dist="38100" dir="2700000" algn="ctr" rotWithShape="0">
                    <a:schemeClr val="tx1"/>
                  </a:outerShdw>
                </a:effectLst>
              </a:rPr>
              <a:t>ncient paths</a:t>
            </a:r>
          </a:p>
        </p:txBody>
      </p:sp>
    </p:spTree>
    <p:extLst>
      <p:ext uri="{BB962C8B-B14F-4D97-AF65-F5344CB8AC3E}">
        <p14:creationId xmlns:p14="http://schemas.microsoft.com/office/powerpoint/2010/main" val="13402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smtClean="0">
                <a:effectLst>
                  <a:outerShdw blurRad="38100" dist="38100" dir="2700000" algn="tl">
                    <a:srgbClr val="000000"/>
                  </a:outerShdw>
                </a:effectLst>
              </a:rPr>
              <a:t>Vision Destiny </a:t>
            </a:r>
            <a:r>
              <a:rPr lang="en-GB" dirty="0" smtClean="0">
                <a:effectLst>
                  <a:outerShdw blurRad="38100" dist="38100" dir="2700000" algn="tl">
                    <a:srgbClr val="000000"/>
                  </a:outerShdw>
                </a:effectLst>
              </a:rPr>
              <a:t>2014 2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800" dirty="0" err="1" smtClean="0">
                <a:effectLst>
                  <a:outerShdw blurRad="50800" dist="38100" dir="8100000" algn="tr" rotWithShape="0">
                    <a:prstClr val="black">
                      <a:alpha val="40000"/>
                    </a:prstClr>
                  </a:outerShdw>
                </a:effectLst>
              </a:rPr>
              <a:t>Jer</a:t>
            </a:r>
            <a:r>
              <a:rPr lang="en-GB" sz="4800" dirty="0">
                <a:effectLst>
                  <a:outerShdw blurRad="50800" dist="38100" dir="8100000" algn="tr" rotWithShape="0">
                    <a:prstClr val="black">
                      <a:alpha val="40000"/>
                    </a:prstClr>
                  </a:outerShdw>
                </a:effectLst>
              </a:rPr>
              <a:t> 6:16 Thus says the Lord, “Stand by the </a:t>
            </a:r>
            <a:r>
              <a:rPr lang="en-GB" sz="4800" dirty="0">
                <a:solidFill>
                  <a:srgbClr val="FFFF00"/>
                </a:solidFill>
                <a:effectLst>
                  <a:outerShdw blurRad="50800" dist="38100" dir="8100000" algn="tr" rotWithShape="0">
                    <a:prstClr val="black">
                      <a:alpha val="40000"/>
                    </a:prstClr>
                  </a:outerShdw>
                </a:effectLst>
              </a:rPr>
              <a:t>ways</a:t>
            </a:r>
            <a:r>
              <a:rPr lang="en-GB" sz="4800" dirty="0">
                <a:effectLst>
                  <a:outerShdw blurRad="50800" dist="38100" dir="8100000" algn="tr" rotWithShape="0">
                    <a:prstClr val="black">
                      <a:alpha val="40000"/>
                    </a:prstClr>
                  </a:outerShdw>
                </a:effectLst>
              </a:rPr>
              <a:t> and see and ask for the </a:t>
            </a:r>
            <a:r>
              <a:rPr lang="en-GB" sz="4800" dirty="0">
                <a:solidFill>
                  <a:srgbClr val="FFFF00"/>
                </a:solidFill>
                <a:effectLst>
                  <a:outerShdw blurRad="50800" dist="38100" dir="8100000" algn="tr" rotWithShape="0">
                    <a:prstClr val="black">
                      <a:alpha val="40000"/>
                    </a:prstClr>
                  </a:outerShdw>
                </a:effectLst>
              </a:rPr>
              <a:t>ancient paths</a:t>
            </a:r>
            <a:r>
              <a:rPr lang="en-GB" sz="4800" dirty="0">
                <a:effectLst>
                  <a:outerShdw blurRad="50800" dist="38100" dir="8100000" algn="tr" rotWithShape="0">
                    <a:prstClr val="black">
                      <a:alpha val="40000"/>
                    </a:prstClr>
                  </a:outerShdw>
                </a:effectLst>
              </a:rPr>
              <a:t>, Where the </a:t>
            </a:r>
            <a:r>
              <a:rPr lang="en-GB" sz="4800" dirty="0">
                <a:solidFill>
                  <a:srgbClr val="FFFF00"/>
                </a:solidFill>
                <a:effectLst>
                  <a:outerShdw blurRad="50800" dist="38100" dir="8100000" algn="tr" rotWithShape="0">
                    <a:prstClr val="black">
                      <a:alpha val="40000"/>
                    </a:prstClr>
                  </a:outerShdw>
                </a:effectLst>
              </a:rPr>
              <a:t>good way </a:t>
            </a:r>
            <a:r>
              <a:rPr lang="en-GB" sz="4800" dirty="0">
                <a:effectLst>
                  <a:outerShdw blurRad="50800" dist="38100" dir="8100000" algn="tr" rotWithShape="0">
                    <a:prstClr val="black">
                      <a:alpha val="40000"/>
                    </a:prstClr>
                  </a:outerShdw>
                </a:effectLst>
              </a:rPr>
              <a:t>is, and walk in it; And you will find rest for your souls. But they said, ‘We will not walk in it</a:t>
            </a:r>
            <a:r>
              <a:rPr lang="en-GB" sz="4800" dirty="0" smtClean="0">
                <a:effectLst>
                  <a:outerShdw blurRad="50800" dist="38100" dir="8100000" algn="tr" rotWithShape="0">
                    <a:prstClr val="black">
                      <a:alpha val="40000"/>
                    </a:prstClr>
                  </a:outerShdw>
                </a:effectLst>
              </a:rPr>
              <a:t>.’</a:t>
            </a:r>
          </a:p>
          <a:p>
            <a:r>
              <a:rPr lang="en-GB" sz="4800" dirty="0" smtClean="0">
                <a:effectLst>
                  <a:outerShdw blurRad="50800" dist="38100" dir="8100000" algn="tr" rotWithShape="0">
                    <a:prstClr val="black">
                      <a:alpha val="40000"/>
                    </a:prstClr>
                  </a:outerShdw>
                </a:effectLst>
              </a:rPr>
              <a:t>People are still saying no</a:t>
            </a:r>
            <a:endParaRPr lang="en-GB" sz="4800" dirty="0" smtClean="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97807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smtClean="0">
                <a:effectLst>
                  <a:outerShdw blurRad="38100" dist="38100" dir="2700000" algn="tl">
                    <a:srgbClr val="000000"/>
                  </a:outerShdw>
                </a:effectLst>
              </a:rPr>
              <a:t>Vision Destiny </a:t>
            </a:r>
            <a:r>
              <a:rPr lang="en-GB" dirty="0" smtClean="0">
                <a:effectLst>
                  <a:outerShdw blurRad="38100" dist="38100" dir="2700000" algn="tl">
                    <a:srgbClr val="000000"/>
                  </a:outerShdw>
                </a:effectLst>
              </a:rPr>
              <a:t>2014 2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800" dirty="0" err="1" smtClean="0">
                <a:effectLst>
                  <a:outerShdw blurRad="50800" dist="38100" dir="8100000" algn="tr" rotWithShape="0">
                    <a:prstClr val="black">
                      <a:alpha val="40000"/>
                    </a:prstClr>
                  </a:outerShdw>
                </a:effectLst>
              </a:rPr>
              <a:t>Jer</a:t>
            </a:r>
            <a:r>
              <a:rPr lang="en-GB" sz="4800" dirty="0" smtClean="0">
                <a:effectLst>
                  <a:outerShdw blurRad="50800" dist="38100" dir="8100000" algn="tr" rotWithShape="0">
                    <a:prstClr val="black">
                      <a:alpha val="40000"/>
                    </a:prstClr>
                  </a:outerShdw>
                </a:effectLst>
              </a:rPr>
              <a:t> </a:t>
            </a:r>
            <a:r>
              <a:rPr lang="en-GB" sz="4800" dirty="0">
                <a:effectLst>
                  <a:outerShdw blurRad="50800" dist="38100" dir="8100000" algn="tr" rotWithShape="0">
                    <a:prstClr val="black">
                      <a:alpha val="40000"/>
                    </a:prstClr>
                  </a:outerShdw>
                </a:effectLst>
              </a:rPr>
              <a:t>18:15 ‘For My people have forgotten Me, They burn incense to worthless gods And they have stumbled from </a:t>
            </a:r>
            <a:r>
              <a:rPr lang="en-GB" sz="4800" dirty="0">
                <a:solidFill>
                  <a:srgbClr val="FFFF00"/>
                </a:solidFill>
                <a:effectLst>
                  <a:outerShdw blurRad="50800" dist="38100" dir="8100000" algn="tr" rotWithShape="0">
                    <a:prstClr val="black">
                      <a:alpha val="40000"/>
                    </a:prstClr>
                  </a:outerShdw>
                </a:effectLst>
              </a:rPr>
              <a:t>their ways</a:t>
            </a:r>
            <a:r>
              <a:rPr lang="en-GB" sz="4800" dirty="0">
                <a:effectLst>
                  <a:outerShdw blurRad="50800" dist="38100" dir="8100000" algn="tr" rotWithShape="0">
                    <a:prstClr val="black">
                      <a:alpha val="40000"/>
                    </a:prstClr>
                  </a:outerShdw>
                </a:effectLst>
              </a:rPr>
              <a:t>, From the </a:t>
            </a:r>
            <a:r>
              <a:rPr lang="en-GB" sz="4800" dirty="0">
                <a:solidFill>
                  <a:srgbClr val="FFFF00"/>
                </a:solidFill>
                <a:effectLst>
                  <a:outerShdw blurRad="50800" dist="38100" dir="8100000" algn="tr" rotWithShape="0">
                    <a:prstClr val="black">
                      <a:alpha val="40000"/>
                    </a:prstClr>
                  </a:outerShdw>
                </a:effectLst>
              </a:rPr>
              <a:t>ancient paths</a:t>
            </a:r>
            <a:r>
              <a:rPr lang="en-GB" sz="4800" dirty="0">
                <a:effectLst>
                  <a:outerShdw blurRad="50800" dist="38100" dir="8100000" algn="tr" rotWithShape="0">
                    <a:prstClr val="black">
                      <a:alpha val="40000"/>
                    </a:prstClr>
                  </a:outerShdw>
                </a:effectLst>
              </a:rPr>
              <a:t>, To walk in </a:t>
            </a:r>
            <a:r>
              <a:rPr lang="en-GB" sz="4800" dirty="0">
                <a:solidFill>
                  <a:srgbClr val="FFFF00"/>
                </a:solidFill>
                <a:effectLst>
                  <a:outerShdw blurRad="50800" dist="38100" dir="8100000" algn="tr" rotWithShape="0">
                    <a:prstClr val="black">
                      <a:alpha val="40000"/>
                    </a:prstClr>
                  </a:outerShdw>
                </a:effectLst>
              </a:rPr>
              <a:t>bypaths</a:t>
            </a:r>
            <a:r>
              <a:rPr lang="en-GB" sz="4800" dirty="0">
                <a:effectLst>
                  <a:outerShdw blurRad="50800" dist="38100" dir="8100000" algn="tr" rotWithShape="0">
                    <a:prstClr val="black">
                      <a:alpha val="40000"/>
                    </a:prstClr>
                  </a:outerShdw>
                </a:effectLst>
              </a:rPr>
              <a:t>, Not on a </a:t>
            </a:r>
            <a:r>
              <a:rPr lang="en-GB" sz="4800" dirty="0">
                <a:solidFill>
                  <a:srgbClr val="FFFF00"/>
                </a:solidFill>
                <a:effectLst>
                  <a:outerShdw blurRad="50800" dist="38100" dir="8100000" algn="tr" rotWithShape="0">
                    <a:prstClr val="black">
                      <a:alpha val="40000"/>
                    </a:prstClr>
                  </a:outerShdw>
                </a:effectLst>
              </a:rPr>
              <a:t>highway</a:t>
            </a:r>
            <a:r>
              <a:rPr lang="en-GB" sz="4800" dirty="0">
                <a:effectLst>
                  <a:outerShdw blurRad="50800" dist="38100" dir="8100000" algn="tr" rotWithShape="0">
                    <a:prstClr val="black">
                      <a:alpha val="40000"/>
                    </a:prstClr>
                  </a:outerShdw>
                </a:effectLst>
              </a:rPr>
              <a:t>,</a:t>
            </a:r>
          </a:p>
        </p:txBody>
      </p:sp>
    </p:spTree>
    <p:extLst>
      <p:ext uri="{BB962C8B-B14F-4D97-AF65-F5344CB8AC3E}">
        <p14:creationId xmlns:p14="http://schemas.microsoft.com/office/powerpoint/2010/main" val="1333273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Incubation in January and the Birthing in September</a:t>
            </a:r>
          </a:p>
          <a:p>
            <a:pPr>
              <a:spcBef>
                <a:spcPts val="1200"/>
              </a:spcBef>
            </a:pPr>
            <a:r>
              <a:rPr lang="en-GB" sz="4400" dirty="0"/>
              <a:t>The Lord spoke to me and said that this will be a year that the seers are coming into their multi-dimensional sight. A new realm of the prophetic will be birthed this year. In January, many prophetic people will enter into a season of incubation for greater manifestation</a:t>
            </a:r>
            <a:r>
              <a:rPr lang="en-GB" sz="4400" dirty="0" smtClean="0"/>
              <a:t>.</a:t>
            </a:r>
            <a:endParaRPr lang="en-GB" sz="4400" dirty="0"/>
          </a:p>
        </p:txBody>
      </p:sp>
    </p:spTree>
    <p:extLst>
      <p:ext uri="{BB962C8B-B14F-4D97-AF65-F5344CB8AC3E}">
        <p14:creationId xmlns:p14="http://schemas.microsoft.com/office/powerpoint/2010/main" val="221825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a:effectLst>
                  <a:outerShdw blurRad="38100" dist="38100" dir="2700000" algn="ctr" rotWithShape="0">
                    <a:schemeClr val="tx1"/>
                  </a:outerShdw>
                </a:effectLst>
              </a:rPr>
              <a:t>I am the God of the whirlwind and the fiery pillars and I am coming soon in judgment to My people to call them to decide who they will serve. </a:t>
            </a:r>
            <a:endParaRPr lang="en-GB" sz="4400" dirty="0" smtClean="0">
              <a:effectLst>
                <a:outerShdw blurRad="38100" dist="38100" dir="2700000" algn="ctr" rotWithShape="0">
                  <a:schemeClr val="tx1"/>
                </a:outerShdw>
              </a:effectLst>
            </a:endParaRPr>
          </a:p>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smtClean="0">
                <a:effectLst>
                  <a:outerShdw blurRad="38100" dist="38100" dir="2700000" algn="ctr" rotWithShape="0">
                    <a:schemeClr val="tx1"/>
                  </a:outerShdw>
                </a:effectLst>
              </a:rPr>
              <a:t>am</a:t>
            </a:r>
            <a:r>
              <a:rPr lang="en-GB" sz="4400" dirty="0" smtClean="0">
                <a:effectLst>
                  <a:outerShdw blurRad="38100" dist="38100" dir="2700000" algn="ctr" rotWithShape="0">
                    <a:schemeClr val="tx1"/>
                  </a:outerShdw>
                </a:effectLst>
              </a:rPr>
              <a:t> calling </a:t>
            </a:r>
            <a:r>
              <a:rPr lang="en-GB" sz="4400" dirty="0">
                <a:effectLst>
                  <a:outerShdw blurRad="38100" dist="38100" dir="2700000" algn="ctr" rotWithShape="0">
                    <a:schemeClr val="tx1"/>
                  </a:outerShdw>
                </a:effectLst>
              </a:rPr>
              <a:t>as multitudes stand in the valley of decision. </a:t>
            </a:r>
            <a:endParaRPr lang="en-GB" sz="4400" dirty="0" smtClean="0">
              <a:effectLst>
                <a:outerShdw blurRad="38100" dist="38100" dir="2700000" algn="ctr" rotWithShape="0">
                  <a:schemeClr val="tx1"/>
                </a:outerShdw>
              </a:effectLst>
            </a:endParaRPr>
          </a:p>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call for judgment to new abundant overflowing life but the old orders must be left behind in the wilderness of </a:t>
            </a:r>
            <a:r>
              <a:rPr lang="en-GB" sz="4400" dirty="0" smtClean="0">
                <a:effectLst>
                  <a:outerShdw blurRad="38100" dist="38100" dir="2700000" algn="ctr" rotWithShape="0">
                    <a:schemeClr val="tx1"/>
                  </a:outerShdw>
                </a:effectLst>
              </a:rPr>
              <a:t>indecision</a:t>
            </a:r>
            <a:r>
              <a:rPr lang="en-GB" sz="4400" dirty="0">
                <a:effectLst>
                  <a:outerShdw blurRad="38100" dist="38100" dir="2700000" algn="ctr" rotWithShape="0">
                    <a:schemeClr val="tx1"/>
                  </a:outerShdw>
                </a:effectLst>
              </a:rPr>
              <a:t>.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9008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lnSpc>
                <a:spcPct val="110000"/>
              </a:lnSpc>
              <a:spcBef>
                <a:spcPts val="600"/>
              </a:spcBef>
            </a:pPr>
            <a:r>
              <a:rPr lang="en-GB" sz="4400" dirty="0" smtClean="0"/>
              <a:t>Adam, Enoch, </a:t>
            </a:r>
            <a:r>
              <a:rPr lang="en-GB" sz="4400" dirty="0"/>
              <a:t>Noah and </a:t>
            </a:r>
            <a:r>
              <a:rPr lang="en-GB" sz="4400" dirty="0" smtClean="0"/>
              <a:t>the ancient </a:t>
            </a:r>
            <a:r>
              <a:rPr lang="en-GB" sz="4400" dirty="0"/>
              <a:t>ones walked the ancient paths through the eternal </a:t>
            </a:r>
            <a:r>
              <a:rPr lang="en-GB" sz="4400" dirty="0" smtClean="0"/>
              <a:t>dimensions. </a:t>
            </a:r>
            <a:r>
              <a:rPr lang="en-GB" sz="4400" dirty="0"/>
              <a:t>T</a:t>
            </a:r>
            <a:r>
              <a:rPr lang="en-GB" sz="4400" dirty="0" smtClean="0"/>
              <a:t>hey walked </a:t>
            </a:r>
            <a:r>
              <a:rPr lang="en-GB" sz="4400" dirty="0"/>
              <a:t>on the circle of the </a:t>
            </a:r>
            <a:r>
              <a:rPr lang="en-GB" sz="4400" dirty="0" smtClean="0"/>
              <a:t>deep. They </a:t>
            </a:r>
            <a:r>
              <a:rPr lang="en-GB" sz="4400" dirty="0"/>
              <a:t>walked </a:t>
            </a:r>
            <a:r>
              <a:rPr lang="en-GB" sz="4400" dirty="0" smtClean="0"/>
              <a:t>amongst </a:t>
            </a:r>
            <a:r>
              <a:rPr lang="en-GB" sz="4400" dirty="0"/>
              <a:t>the stars they </a:t>
            </a:r>
            <a:r>
              <a:rPr lang="en-GB" sz="4400" dirty="0" smtClean="0"/>
              <a:t>walked </a:t>
            </a:r>
            <a:r>
              <a:rPr lang="en-GB" sz="4400" dirty="0"/>
              <a:t>through the earth. </a:t>
            </a:r>
            <a:endParaRPr lang="en-GB" sz="4400" dirty="0" smtClean="0"/>
          </a:p>
          <a:p>
            <a:pPr>
              <a:lnSpc>
                <a:spcPct val="110000"/>
              </a:lnSpc>
              <a:spcBef>
                <a:spcPts val="600"/>
              </a:spcBef>
            </a:pPr>
            <a:r>
              <a:rPr lang="en-GB" sz="4400" dirty="0" smtClean="0"/>
              <a:t>I am calling you to engage in the restoration of the ancient paths </a:t>
            </a:r>
            <a:r>
              <a:rPr lang="en-GB" sz="4400" dirty="0" smtClean="0"/>
              <a:t>ways, and knowledge.</a:t>
            </a:r>
            <a:endParaRPr lang="en-GB" sz="4400" dirty="0" smtClean="0"/>
          </a:p>
        </p:txBody>
      </p:sp>
    </p:spTree>
    <p:extLst>
      <p:ext uri="{BB962C8B-B14F-4D97-AF65-F5344CB8AC3E}">
        <p14:creationId xmlns:p14="http://schemas.microsoft.com/office/powerpoint/2010/main" val="174735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600"/>
              </a:spcBef>
            </a:pPr>
            <a:r>
              <a:rPr lang="en-GB" sz="4400" dirty="0"/>
              <a:t>Sons hear My </a:t>
            </a:r>
            <a:r>
              <a:rPr lang="en-GB" sz="4400" dirty="0" smtClean="0"/>
              <a:t>cry, </a:t>
            </a:r>
            <a:r>
              <a:rPr lang="en-GB" sz="4400" dirty="0"/>
              <a:t>resonate with </a:t>
            </a:r>
            <a:r>
              <a:rPr lang="en-GB" sz="4400" dirty="0" smtClean="0"/>
              <a:t>My call, </a:t>
            </a:r>
            <a:r>
              <a:rPr lang="en-GB" sz="4400" dirty="0"/>
              <a:t>align yourselves to My cause. I have shaken the old orders many times and once more the old order is about to be shaken and My true kingdom will </a:t>
            </a:r>
            <a:r>
              <a:rPr lang="en-GB" sz="4400" dirty="0" smtClean="0"/>
              <a:t>begin to be </a:t>
            </a:r>
            <a:r>
              <a:rPr lang="en-GB" sz="4400" dirty="0"/>
              <a:t>manifested on earth as it is in heaven. </a:t>
            </a:r>
            <a:endParaRPr lang="en-GB" sz="4400" dirty="0" smtClean="0"/>
          </a:p>
        </p:txBody>
      </p:sp>
    </p:spTree>
    <p:extLst>
      <p:ext uri="{BB962C8B-B14F-4D97-AF65-F5344CB8AC3E}">
        <p14:creationId xmlns:p14="http://schemas.microsoft.com/office/powerpoint/2010/main" val="158301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20000"/>
              </a:lnSpc>
              <a:spcBef>
                <a:spcPts val="600"/>
              </a:spcBef>
            </a:pPr>
            <a:r>
              <a:rPr lang="en-GB" sz="4800" dirty="0" smtClean="0"/>
              <a:t>My </a:t>
            </a:r>
            <a:r>
              <a:rPr lang="en-GB" sz="4800" dirty="0"/>
              <a:t>government will have its expressions on earth as Joshua’s and Caleb’s rise up and declare we will cross the line and we will take possession of our inheritance. </a:t>
            </a:r>
            <a:endParaRPr lang="en-GB" sz="4800" dirty="0" smtClean="0"/>
          </a:p>
        </p:txBody>
      </p:sp>
    </p:spTree>
    <p:extLst>
      <p:ext uri="{BB962C8B-B14F-4D97-AF65-F5344CB8AC3E}">
        <p14:creationId xmlns:p14="http://schemas.microsoft.com/office/powerpoint/2010/main" val="1431892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200" dirty="0" smtClean="0"/>
              <a:t>This </a:t>
            </a:r>
            <a:r>
              <a:rPr lang="en-GB" sz="4200" dirty="0"/>
              <a:t>new </a:t>
            </a:r>
            <a:r>
              <a:rPr lang="en-GB" sz="4200" dirty="0" smtClean="0"/>
              <a:t>order, this </a:t>
            </a:r>
            <a:r>
              <a:rPr lang="en-GB" sz="4200" dirty="0"/>
              <a:t>new breed has been promised for 40 years but only now will the force of My judgment by exerted. There will be no straddling the line </a:t>
            </a:r>
            <a:r>
              <a:rPr lang="en-GB" sz="4200" dirty="0" smtClean="0"/>
              <a:t>there </a:t>
            </a:r>
            <a:r>
              <a:rPr lang="en-GB" sz="4200" dirty="0"/>
              <a:t>will be no foot allowed in both camps. I am issuing the call from My mountain </a:t>
            </a:r>
            <a:endParaRPr lang="en-GB" sz="4200" dirty="0" smtClean="0"/>
          </a:p>
          <a:p>
            <a:pPr>
              <a:lnSpc>
                <a:spcPct val="110000"/>
              </a:lnSpc>
              <a:spcBef>
                <a:spcPts val="600"/>
              </a:spcBef>
            </a:pPr>
            <a:r>
              <a:rPr lang="en-GB" sz="4200" dirty="0" smtClean="0"/>
              <a:t>Choose </a:t>
            </a:r>
            <a:r>
              <a:rPr lang="en-GB" sz="4200" dirty="0"/>
              <a:t>you this day who you will serve</a:t>
            </a:r>
            <a:endParaRPr lang="en-GB" sz="4200" dirty="0" smtClean="0"/>
          </a:p>
        </p:txBody>
      </p:sp>
    </p:spTree>
    <p:extLst>
      <p:ext uri="{BB962C8B-B14F-4D97-AF65-F5344CB8AC3E}">
        <p14:creationId xmlns:p14="http://schemas.microsoft.com/office/powerpoint/2010/main" val="7226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lnSpc>
                <a:spcPct val="120000"/>
              </a:lnSpc>
              <a:spcBef>
                <a:spcPts val="600"/>
              </a:spcBef>
            </a:pPr>
            <a:r>
              <a:rPr lang="en-GB" sz="4400" dirty="0"/>
              <a:t>There is fire in </a:t>
            </a:r>
            <a:r>
              <a:rPr lang="en-GB" sz="4400" dirty="0" smtClean="0"/>
              <a:t>My </a:t>
            </a:r>
            <a:r>
              <a:rPr lang="en-GB" sz="4400" dirty="0"/>
              <a:t>eyes and a sword in </a:t>
            </a:r>
            <a:r>
              <a:rPr lang="en-GB" sz="4400" dirty="0" smtClean="0"/>
              <a:t>My </a:t>
            </a:r>
            <a:r>
              <a:rPr lang="en-GB" sz="4400" dirty="0"/>
              <a:t>mouth and </a:t>
            </a:r>
            <a:r>
              <a:rPr lang="en-GB" sz="4400" dirty="0" smtClean="0"/>
              <a:t>I am </a:t>
            </a:r>
            <a:r>
              <a:rPr lang="en-GB" sz="4400" dirty="0"/>
              <a:t>worthy to loose the seals. It is time to face the consuming fire of judgment who will bring Me their scrolls? </a:t>
            </a:r>
            <a:endParaRPr lang="en-GB" sz="4400" dirty="0" smtClean="0"/>
          </a:p>
          <a:p>
            <a:pPr>
              <a:lnSpc>
                <a:spcPct val="120000"/>
              </a:lnSpc>
              <a:spcBef>
                <a:spcPts val="600"/>
              </a:spcBef>
            </a:pPr>
            <a:r>
              <a:rPr lang="en-GB" sz="4400" dirty="0" smtClean="0"/>
              <a:t>Who </a:t>
            </a:r>
            <a:r>
              <a:rPr lang="en-GB" sz="4400" dirty="0"/>
              <a:t>is prepared to come before Me? </a:t>
            </a:r>
            <a:endParaRPr lang="en-GB" sz="4400" dirty="0" smtClean="0"/>
          </a:p>
          <a:p>
            <a:pPr>
              <a:lnSpc>
                <a:spcPct val="120000"/>
              </a:lnSpc>
              <a:spcBef>
                <a:spcPts val="600"/>
              </a:spcBef>
            </a:pPr>
            <a:r>
              <a:rPr lang="en-GB" sz="4400" dirty="0" smtClean="0"/>
              <a:t>Who </a:t>
            </a:r>
            <a:r>
              <a:rPr lang="en-GB" sz="4400" dirty="0"/>
              <a:t>is willing to stand before Him </a:t>
            </a:r>
            <a:r>
              <a:rPr lang="en-GB" sz="4400" dirty="0" smtClean="0"/>
              <a:t>who knows </a:t>
            </a:r>
            <a:r>
              <a:rPr lang="en-GB" sz="4400" dirty="0"/>
              <a:t>all in all? </a:t>
            </a:r>
            <a:endParaRPr lang="en-GB" sz="4400" dirty="0" smtClean="0"/>
          </a:p>
        </p:txBody>
      </p:sp>
    </p:spTree>
    <p:extLst>
      <p:ext uri="{BB962C8B-B14F-4D97-AF65-F5344CB8AC3E}">
        <p14:creationId xmlns:p14="http://schemas.microsoft.com/office/powerpoint/2010/main" val="297934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a:t>Who will stand before </a:t>
            </a:r>
            <a:r>
              <a:rPr lang="en-GB" sz="4400" dirty="0" smtClean="0"/>
              <a:t>Me and </a:t>
            </a:r>
            <a:r>
              <a:rPr lang="en-GB" sz="4400" dirty="0"/>
              <a:t>be </a:t>
            </a:r>
            <a:r>
              <a:rPr lang="en-GB" sz="4400" dirty="0" smtClean="0"/>
              <a:t>undone, </a:t>
            </a:r>
            <a:r>
              <a:rPr lang="en-GB" sz="4400" dirty="0"/>
              <a:t>unravelled? </a:t>
            </a:r>
            <a:endParaRPr lang="en-GB" sz="4400" dirty="0" smtClean="0"/>
          </a:p>
          <a:p>
            <a:pPr>
              <a:spcBef>
                <a:spcPts val="1200"/>
              </a:spcBef>
            </a:pPr>
            <a:r>
              <a:rPr lang="en-GB" sz="4400" dirty="0" smtClean="0"/>
              <a:t>Who </a:t>
            </a:r>
            <a:r>
              <a:rPr lang="en-GB" sz="4400" dirty="0"/>
              <a:t>will embrace the fire from the altar? </a:t>
            </a:r>
            <a:endParaRPr lang="en-GB" sz="4400" dirty="0" smtClean="0"/>
          </a:p>
          <a:p>
            <a:pPr>
              <a:spcBef>
                <a:spcPts val="1200"/>
              </a:spcBef>
            </a:pPr>
            <a:r>
              <a:rPr lang="en-GB" sz="4400" dirty="0" smtClean="0"/>
              <a:t>Who </a:t>
            </a:r>
            <a:r>
              <a:rPr lang="en-GB" sz="4400" dirty="0"/>
              <a:t>will fly with the Seraphim? </a:t>
            </a:r>
            <a:endParaRPr lang="en-GB" sz="4400" dirty="0" smtClean="0"/>
          </a:p>
          <a:p>
            <a:pPr>
              <a:spcBef>
                <a:spcPts val="1200"/>
              </a:spcBef>
            </a:pPr>
            <a:r>
              <a:rPr lang="en-GB" sz="4400" dirty="0"/>
              <a:t>W</a:t>
            </a:r>
            <a:r>
              <a:rPr lang="en-GB" sz="4400" dirty="0" smtClean="0"/>
              <a:t>ho </a:t>
            </a:r>
            <a:r>
              <a:rPr lang="en-GB" sz="4400" dirty="0"/>
              <a:t>will be My burning ones? </a:t>
            </a:r>
            <a:endParaRPr lang="en-GB" sz="4400" dirty="0" smtClean="0"/>
          </a:p>
          <a:p>
            <a:pPr>
              <a:spcBef>
                <a:spcPts val="1200"/>
              </a:spcBef>
            </a:pPr>
            <a:r>
              <a:rPr lang="en-GB" sz="4400" dirty="0"/>
              <a:t>W</a:t>
            </a:r>
            <a:r>
              <a:rPr lang="en-GB" sz="4400" dirty="0" smtClean="0"/>
              <a:t>ho </a:t>
            </a:r>
            <a:r>
              <a:rPr lang="en-GB" sz="4400" dirty="0"/>
              <a:t>will be the fire starters? </a:t>
            </a:r>
            <a:endParaRPr lang="en-GB" sz="4400" dirty="0" smtClean="0"/>
          </a:p>
          <a:p>
            <a:pPr>
              <a:spcBef>
                <a:spcPts val="1200"/>
              </a:spcBef>
            </a:pPr>
            <a:r>
              <a:rPr lang="en-GB" sz="4400" dirty="0" smtClean="0"/>
              <a:t>Who, Who, </a:t>
            </a:r>
            <a:r>
              <a:rPr lang="en-GB" sz="4400" dirty="0"/>
              <a:t>Who? </a:t>
            </a:r>
          </a:p>
        </p:txBody>
      </p:sp>
    </p:spTree>
    <p:extLst>
      <p:ext uri="{BB962C8B-B14F-4D97-AF65-F5344CB8AC3E}">
        <p14:creationId xmlns:p14="http://schemas.microsoft.com/office/powerpoint/2010/main" val="5720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Judgement </a:t>
            </a:r>
            <a:r>
              <a:rPr lang="en-GB" sz="4800" dirty="0"/>
              <a:t>calls judgement </a:t>
            </a:r>
            <a:r>
              <a:rPr lang="en-GB" sz="4800" dirty="0" smtClean="0"/>
              <a:t>beckons</a:t>
            </a:r>
          </a:p>
          <a:p>
            <a:pPr>
              <a:spcBef>
                <a:spcPts val="1200"/>
              </a:spcBef>
            </a:pPr>
            <a:r>
              <a:rPr lang="en-GB" sz="4800" dirty="0"/>
              <a:t>W</a:t>
            </a:r>
            <a:r>
              <a:rPr lang="en-GB" sz="4800" dirty="0" smtClean="0"/>
              <a:t>ho </a:t>
            </a:r>
            <a:r>
              <a:rPr lang="en-GB" sz="4800" dirty="0"/>
              <a:t>will accept their destiny? </a:t>
            </a:r>
            <a:endParaRPr lang="en-GB" sz="4800" dirty="0" smtClean="0"/>
          </a:p>
          <a:p>
            <a:pPr>
              <a:spcBef>
                <a:spcPts val="1200"/>
              </a:spcBef>
            </a:pPr>
            <a:r>
              <a:rPr lang="en-GB" sz="4800" dirty="0" smtClean="0"/>
              <a:t>Who </a:t>
            </a:r>
            <a:r>
              <a:rPr lang="en-GB" sz="4800" dirty="0"/>
              <a:t>will Come to the </a:t>
            </a:r>
            <a:r>
              <a:rPr lang="en-GB" sz="4800" dirty="0" smtClean="0"/>
              <a:t>Lion?</a:t>
            </a:r>
          </a:p>
          <a:p>
            <a:pPr>
              <a:spcBef>
                <a:spcPts val="1200"/>
              </a:spcBef>
            </a:pPr>
            <a:r>
              <a:rPr lang="en-GB" sz="4800" dirty="0" smtClean="0"/>
              <a:t>Who </a:t>
            </a:r>
            <a:r>
              <a:rPr lang="en-GB" sz="4800" dirty="0"/>
              <a:t>is worthy to open the </a:t>
            </a:r>
            <a:r>
              <a:rPr lang="en-GB" sz="4800" dirty="0" smtClean="0"/>
              <a:t>scrolls?</a:t>
            </a:r>
          </a:p>
          <a:p>
            <a:pPr>
              <a:spcBef>
                <a:spcPts val="1200"/>
              </a:spcBef>
            </a:pPr>
            <a:r>
              <a:rPr lang="en-GB" sz="4800" dirty="0" smtClean="0"/>
              <a:t>Who </a:t>
            </a:r>
            <a:r>
              <a:rPr lang="en-GB" sz="4800" dirty="0"/>
              <a:t>will </a:t>
            </a:r>
            <a:r>
              <a:rPr lang="en-GB" sz="4800" dirty="0" smtClean="0"/>
              <a:t>stand </a:t>
            </a:r>
            <a:r>
              <a:rPr lang="en-GB" sz="4800" dirty="0"/>
              <a:t>before the eyes of fire? </a:t>
            </a:r>
          </a:p>
        </p:txBody>
      </p:sp>
    </p:spTree>
    <p:extLst>
      <p:ext uri="{BB962C8B-B14F-4D97-AF65-F5344CB8AC3E}">
        <p14:creationId xmlns:p14="http://schemas.microsoft.com/office/powerpoint/2010/main" val="303914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Who </a:t>
            </a:r>
            <a:r>
              <a:rPr lang="en-GB" sz="4800" dirty="0"/>
              <a:t>will stand in the river of fire? </a:t>
            </a:r>
            <a:endParaRPr lang="en-GB" sz="4800" dirty="0" smtClean="0"/>
          </a:p>
          <a:p>
            <a:pPr>
              <a:spcBef>
                <a:spcPts val="1200"/>
              </a:spcBef>
            </a:pPr>
            <a:r>
              <a:rPr lang="en-GB" sz="4800" dirty="0" smtClean="0"/>
              <a:t>Who </a:t>
            </a:r>
            <a:r>
              <a:rPr lang="en-GB" sz="4800" dirty="0"/>
              <a:t>will ascend </a:t>
            </a:r>
            <a:r>
              <a:rPr lang="en-GB" sz="4800" dirty="0" smtClean="0"/>
              <a:t>to the </a:t>
            </a:r>
            <a:r>
              <a:rPr lang="en-GB" sz="4800" dirty="0"/>
              <a:t>fire stones on My Holy Mountain? </a:t>
            </a:r>
            <a:endParaRPr lang="en-GB" sz="4800" dirty="0" smtClean="0"/>
          </a:p>
          <a:p>
            <a:pPr>
              <a:spcBef>
                <a:spcPts val="1200"/>
              </a:spcBef>
            </a:pPr>
            <a:r>
              <a:rPr lang="en-GB" sz="4800" dirty="0"/>
              <a:t>W</a:t>
            </a:r>
            <a:r>
              <a:rPr lang="en-GB" sz="4800" dirty="0" smtClean="0"/>
              <a:t>ho </a:t>
            </a:r>
            <a:r>
              <a:rPr lang="en-GB" sz="4800" dirty="0"/>
              <a:t>will take their positions on the ancient path enthroned on My right hand</a:t>
            </a:r>
            <a:r>
              <a:rPr lang="en-GB" sz="4800" dirty="0" smtClean="0"/>
              <a:t>?</a:t>
            </a:r>
            <a:endParaRPr lang="en-GB" sz="4800" dirty="0"/>
          </a:p>
        </p:txBody>
      </p:sp>
    </p:spTree>
    <p:extLst>
      <p:ext uri="{BB962C8B-B14F-4D97-AF65-F5344CB8AC3E}">
        <p14:creationId xmlns:p14="http://schemas.microsoft.com/office/powerpoint/2010/main" val="33476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Those </a:t>
            </a:r>
            <a:r>
              <a:rPr lang="en-GB" sz="4400" dirty="0"/>
              <a:t>who will establish the pillars of fire on earth from heaven.  </a:t>
            </a:r>
            <a:endParaRPr lang="en-GB" sz="4400" dirty="0" smtClean="0"/>
          </a:p>
          <a:p>
            <a:pPr>
              <a:spcBef>
                <a:spcPts val="1200"/>
              </a:spcBef>
            </a:pPr>
            <a:r>
              <a:rPr lang="en-GB" sz="4400" dirty="0" smtClean="0"/>
              <a:t>Those </a:t>
            </a:r>
            <a:r>
              <a:rPr lang="en-GB" sz="4400" dirty="0"/>
              <a:t>who will walk through the walls of fire and will burn as living flames. </a:t>
            </a:r>
            <a:endParaRPr lang="en-GB" sz="4400" dirty="0" smtClean="0"/>
          </a:p>
          <a:p>
            <a:pPr>
              <a:spcBef>
                <a:spcPts val="1200"/>
              </a:spcBef>
            </a:pPr>
            <a:r>
              <a:rPr lang="en-GB" sz="4400" dirty="0" smtClean="0"/>
              <a:t>Those </a:t>
            </a:r>
            <a:r>
              <a:rPr lang="en-GB" sz="4400" dirty="0"/>
              <a:t>who establish My </a:t>
            </a:r>
            <a:r>
              <a:rPr lang="en-GB" sz="4400" dirty="0" smtClean="0"/>
              <a:t>storehouses, </a:t>
            </a:r>
            <a:r>
              <a:rPr lang="en-GB" sz="4400" dirty="0"/>
              <a:t>My </a:t>
            </a:r>
            <a:r>
              <a:rPr lang="en-GB" sz="4400" dirty="0" smtClean="0"/>
              <a:t>Embassies, </a:t>
            </a:r>
            <a:r>
              <a:rPr lang="en-GB" sz="4400" dirty="0"/>
              <a:t>My </a:t>
            </a:r>
            <a:r>
              <a:rPr lang="en-GB" sz="4400" dirty="0" smtClean="0"/>
              <a:t>habitations, </a:t>
            </a:r>
            <a:r>
              <a:rPr lang="en-GB" sz="4400" dirty="0"/>
              <a:t>My </a:t>
            </a:r>
            <a:r>
              <a:rPr lang="en-GB" sz="4400" dirty="0" smtClean="0"/>
              <a:t>beachheads, My cities of refuge</a:t>
            </a:r>
            <a:endParaRPr lang="en-GB" sz="4400" dirty="0" smtClean="0"/>
          </a:p>
        </p:txBody>
      </p:sp>
    </p:spTree>
    <p:extLst>
      <p:ext uri="{BB962C8B-B14F-4D97-AF65-F5344CB8AC3E}">
        <p14:creationId xmlns:p14="http://schemas.microsoft.com/office/powerpoint/2010/main" val="34808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Autofit/>
          </a:bodyPr>
          <a:lstStyle/>
          <a:p>
            <a:pPr>
              <a:spcBef>
                <a:spcPts val="1200"/>
              </a:spcBef>
            </a:pPr>
            <a:r>
              <a:rPr lang="en-GB" sz="3600" dirty="0" smtClean="0"/>
              <a:t>The </a:t>
            </a:r>
            <a:r>
              <a:rPr lang="en-GB" sz="3600" dirty="0"/>
              <a:t>Lord showed me that from January to September will be a time of preparation for what is going to be birthed toward the end of </a:t>
            </a:r>
            <a:r>
              <a:rPr lang="en-GB" sz="3600" dirty="0" smtClean="0"/>
              <a:t>September</a:t>
            </a:r>
          </a:p>
          <a:p>
            <a:pPr>
              <a:spcBef>
                <a:spcPts val="1200"/>
              </a:spcBef>
            </a:pPr>
            <a:r>
              <a:rPr lang="en-GB" sz="3600" dirty="0">
                <a:effectLst/>
              </a:rPr>
              <a:t>This nine-month period will be a time for the conception and forming of a supernatural movement to be birthed into the earth. He said, "This will be the beginning of the overshadowing! Much like what Mary encountered.</a:t>
            </a:r>
            <a:endParaRPr lang="en-GB" sz="3600" dirty="0" smtClean="0"/>
          </a:p>
        </p:txBody>
      </p:sp>
    </p:spTree>
    <p:extLst>
      <p:ext uri="{BB962C8B-B14F-4D97-AF65-F5344CB8AC3E}">
        <p14:creationId xmlns:p14="http://schemas.microsoft.com/office/powerpoint/2010/main" val="7799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Heaven </a:t>
            </a:r>
            <a:r>
              <a:rPr lang="en-GB" sz="4800" dirty="0"/>
              <a:t>is looking to see its reflection on </a:t>
            </a:r>
            <a:r>
              <a:rPr lang="en-GB" sz="4800" dirty="0" smtClean="0"/>
              <a:t>the earth </a:t>
            </a:r>
            <a:r>
              <a:rPr lang="en-GB" sz="4800" dirty="0"/>
              <a:t>and then the everlasting doors will be opened, then fire will purge the atmosphere as the canopy of fire spreads joining My pillars </a:t>
            </a:r>
            <a:r>
              <a:rPr lang="en-GB" sz="4800" dirty="0" smtClean="0"/>
              <a:t>and becoming My </a:t>
            </a:r>
            <a:r>
              <a:rPr lang="en-GB" sz="4800" dirty="0"/>
              <a:t>covering once again. </a:t>
            </a:r>
          </a:p>
          <a:p>
            <a:pPr>
              <a:spcBef>
                <a:spcPts val="1200"/>
              </a:spcBef>
            </a:pPr>
            <a:endParaRPr lang="en-GB" sz="4400" dirty="0" smtClean="0"/>
          </a:p>
        </p:txBody>
      </p:sp>
    </p:spTree>
    <p:extLst>
      <p:ext uri="{BB962C8B-B14F-4D97-AF65-F5344CB8AC3E}">
        <p14:creationId xmlns:p14="http://schemas.microsoft.com/office/powerpoint/2010/main" val="27659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Son it is time. Listen carefully to everything I have to impart to you. You must rise up and take your place in government. I have assigned you the chancellors’ position and I have given you the seal. </a:t>
            </a:r>
            <a:endParaRPr lang="en-GB" sz="4400" dirty="0" smtClean="0"/>
          </a:p>
          <a:p>
            <a:pPr>
              <a:spcBef>
                <a:spcPts val="1200"/>
              </a:spcBef>
            </a:pPr>
            <a:r>
              <a:rPr lang="en-GB" sz="4400" dirty="0" smtClean="0"/>
              <a:t>It </a:t>
            </a:r>
            <a:r>
              <a:rPr lang="en-GB" sz="4400" dirty="0"/>
              <a:t>is time to begin to use it to engage the 12 houses to release understanding of the 12 heavenly laws of government. </a:t>
            </a:r>
          </a:p>
        </p:txBody>
      </p:sp>
    </p:spTree>
    <p:extLst>
      <p:ext uri="{BB962C8B-B14F-4D97-AF65-F5344CB8AC3E}">
        <p14:creationId xmlns:p14="http://schemas.microsoft.com/office/powerpoint/2010/main" val="2422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Go </a:t>
            </a:r>
            <a:r>
              <a:rPr lang="en-GB" sz="4400" dirty="0"/>
              <a:t>to each house in sequence and you will be able to receive the revelation you will need to authorise and release heavenly </a:t>
            </a:r>
            <a:r>
              <a:rPr lang="en-GB" sz="4400" dirty="0" smtClean="0"/>
              <a:t>authority.</a:t>
            </a:r>
          </a:p>
          <a:p>
            <a:pPr>
              <a:spcBef>
                <a:spcPts val="1200"/>
              </a:spcBef>
            </a:pPr>
            <a:r>
              <a:rPr lang="en-GB" sz="4400" dirty="0" smtClean="0"/>
              <a:t>Release </a:t>
            </a:r>
            <a:r>
              <a:rPr lang="en-GB" sz="4400" dirty="0"/>
              <a:t>your frequency issue the call for </a:t>
            </a:r>
            <a:r>
              <a:rPr lang="en-GB" sz="4400" dirty="0" smtClean="0"/>
              <a:t>the government </a:t>
            </a:r>
            <a:r>
              <a:rPr lang="en-GB" sz="4400" dirty="0"/>
              <a:t>to </a:t>
            </a:r>
            <a:r>
              <a:rPr lang="en-GB" sz="4400" dirty="0" smtClean="0"/>
              <a:t>arise.</a:t>
            </a:r>
          </a:p>
          <a:p>
            <a:pPr>
              <a:spcBef>
                <a:spcPts val="1200"/>
              </a:spcBef>
            </a:pPr>
            <a:r>
              <a:rPr lang="en-GB" sz="4400" dirty="0" smtClean="0"/>
              <a:t>I </a:t>
            </a:r>
            <a:r>
              <a:rPr lang="en-GB" sz="4400" dirty="0"/>
              <a:t>am positioning those who will hear the call but you must be ready to invest them and seal their mandates. </a:t>
            </a:r>
          </a:p>
        </p:txBody>
      </p:sp>
    </p:spTree>
    <p:extLst>
      <p:ext uri="{BB962C8B-B14F-4D97-AF65-F5344CB8AC3E}">
        <p14:creationId xmlns:p14="http://schemas.microsoft.com/office/powerpoint/2010/main" val="15021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lnSpc>
                <a:spcPct val="110000"/>
              </a:lnSpc>
              <a:spcBef>
                <a:spcPts val="600"/>
              </a:spcBef>
            </a:pPr>
            <a:r>
              <a:rPr lang="en-GB" sz="4400" dirty="0" smtClean="0"/>
              <a:t>Son </a:t>
            </a:r>
            <a:r>
              <a:rPr lang="en-GB" sz="4400" dirty="0"/>
              <a:t>take your position and be ready for </a:t>
            </a:r>
            <a:r>
              <a:rPr lang="en-GB" sz="4400" dirty="0" smtClean="0"/>
              <a:t>enthronements </a:t>
            </a:r>
            <a:r>
              <a:rPr lang="en-GB" sz="4400" dirty="0"/>
              <a:t>and </a:t>
            </a:r>
            <a:r>
              <a:rPr lang="en-GB" sz="4400" dirty="0" smtClean="0"/>
              <a:t>coronations </a:t>
            </a:r>
            <a:r>
              <a:rPr lang="en-GB" sz="4400" dirty="0"/>
              <a:t>in the realms of heavenly </a:t>
            </a:r>
            <a:r>
              <a:rPr lang="en-GB" sz="4400" dirty="0" smtClean="0"/>
              <a:t>government.</a:t>
            </a:r>
          </a:p>
          <a:p>
            <a:pPr>
              <a:lnSpc>
                <a:spcPct val="110000"/>
              </a:lnSpc>
              <a:spcBef>
                <a:spcPts val="600"/>
              </a:spcBef>
            </a:pPr>
            <a:r>
              <a:rPr lang="en-GB" sz="4400" dirty="0" smtClean="0"/>
              <a:t>I </a:t>
            </a:r>
            <a:r>
              <a:rPr lang="en-GB" sz="4400" dirty="0"/>
              <a:t>know your heart and I know your struggles but don't be distracted from your heavenly assignment and quests. </a:t>
            </a:r>
          </a:p>
          <a:p>
            <a:pPr>
              <a:lnSpc>
                <a:spcPct val="110000"/>
              </a:lnSpc>
              <a:spcBef>
                <a:spcPts val="600"/>
              </a:spcBef>
            </a:pPr>
            <a:r>
              <a:rPr lang="en-GB" sz="4400" dirty="0"/>
              <a:t>The battles are for true government to reflect My house and My servant dominion. </a:t>
            </a:r>
          </a:p>
          <a:p>
            <a:pPr>
              <a:spcBef>
                <a:spcPts val="1200"/>
              </a:spcBef>
            </a:pPr>
            <a:endParaRPr lang="en-GB" sz="4400" dirty="0" smtClean="0"/>
          </a:p>
        </p:txBody>
      </p:sp>
    </p:spTree>
    <p:extLst>
      <p:ext uri="{BB962C8B-B14F-4D97-AF65-F5344CB8AC3E}">
        <p14:creationId xmlns:p14="http://schemas.microsoft.com/office/powerpoint/2010/main" val="882979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The release of angelic harbingers </a:t>
            </a:r>
            <a:r>
              <a:rPr lang="en-GB" sz="4800" dirty="0" smtClean="0"/>
              <a:t>is </a:t>
            </a:r>
            <a:r>
              <a:rPr lang="en-GB" sz="4800" dirty="0"/>
              <a:t>near and those who refuse to embrace the new order will be given a choice </a:t>
            </a:r>
            <a:r>
              <a:rPr lang="en-GB" sz="4800" dirty="0" smtClean="0"/>
              <a:t>until </a:t>
            </a:r>
            <a:r>
              <a:rPr lang="en-GB" sz="4800" dirty="0"/>
              <a:t>l will remove My approval and presence from their stewardship. </a:t>
            </a:r>
            <a:endParaRPr lang="en-GB" sz="4800" dirty="0" smtClean="0"/>
          </a:p>
        </p:txBody>
      </p:sp>
    </p:spTree>
    <p:extLst>
      <p:ext uri="{BB962C8B-B14F-4D97-AF65-F5344CB8AC3E}">
        <p14:creationId xmlns:p14="http://schemas.microsoft.com/office/powerpoint/2010/main" val="10740672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Those </a:t>
            </a:r>
            <a:r>
              <a:rPr lang="en-GB" sz="4400" dirty="0"/>
              <a:t>who refuse sonship because they have ignored true friendship with Me will depart from Me because </a:t>
            </a:r>
            <a:r>
              <a:rPr lang="en-GB" sz="4400" dirty="0" smtClean="0"/>
              <a:t>I </a:t>
            </a:r>
            <a:r>
              <a:rPr lang="en-GB" sz="4400" dirty="0"/>
              <a:t>don't know </a:t>
            </a:r>
            <a:r>
              <a:rPr lang="en-GB" sz="4400" dirty="0" smtClean="0"/>
              <a:t>them.</a:t>
            </a:r>
          </a:p>
          <a:p>
            <a:pPr>
              <a:spcBef>
                <a:spcPts val="1200"/>
              </a:spcBef>
            </a:pPr>
            <a:r>
              <a:rPr lang="en-GB" sz="4400" dirty="0" smtClean="0"/>
              <a:t>Their </a:t>
            </a:r>
            <a:r>
              <a:rPr lang="en-GB" sz="4400" dirty="0"/>
              <a:t>destinies will pass to others who had been faithful to put relationship before ministry.</a:t>
            </a:r>
            <a:endParaRPr lang="en-GB" sz="4400" dirty="0" smtClean="0"/>
          </a:p>
        </p:txBody>
      </p:sp>
    </p:spTree>
    <p:extLst>
      <p:ext uri="{BB962C8B-B14F-4D97-AF65-F5344CB8AC3E}">
        <p14:creationId xmlns:p14="http://schemas.microsoft.com/office/powerpoint/2010/main" val="133910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400" dirty="0"/>
              <a:t>There will be many successions that will take place as the old orders are removed and the new succeed </a:t>
            </a:r>
            <a:r>
              <a:rPr lang="en-GB" sz="4400" dirty="0" smtClean="0"/>
              <a:t>them </a:t>
            </a:r>
            <a:r>
              <a:rPr lang="en-GB" sz="4400" dirty="0"/>
              <a:t>in heaven. </a:t>
            </a:r>
          </a:p>
          <a:p>
            <a:pPr>
              <a:lnSpc>
                <a:spcPct val="110000"/>
              </a:lnSpc>
              <a:spcBef>
                <a:spcPts val="600"/>
              </a:spcBef>
            </a:pPr>
            <a:r>
              <a:rPr lang="en-GB" sz="4400" dirty="0"/>
              <a:t>There will be many reassignments this coming </a:t>
            </a:r>
            <a:r>
              <a:rPr lang="en-GB" sz="4400" dirty="0" smtClean="0"/>
              <a:t>year. Be </a:t>
            </a:r>
            <a:r>
              <a:rPr lang="en-GB" sz="4400" dirty="0"/>
              <a:t>ready to recognise and to authorise them. </a:t>
            </a:r>
          </a:p>
        </p:txBody>
      </p:sp>
    </p:spTree>
    <p:extLst>
      <p:ext uri="{BB962C8B-B14F-4D97-AF65-F5344CB8AC3E}">
        <p14:creationId xmlns:p14="http://schemas.microsoft.com/office/powerpoint/2010/main" val="27590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lnSpc>
                <a:spcPct val="110000"/>
              </a:lnSpc>
              <a:spcBef>
                <a:spcPts val="600"/>
              </a:spcBef>
            </a:pPr>
            <a:r>
              <a:rPr lang="en-GB" sz="5400" dirty="0" smtClean="0"/>
              <a:t>True </a:t>
            </a:r>
            <a:r>
              <a:rPr lang="en-GB" sz="5400" dirty="0"/>
              <a:t>government patterned after heaven will be established. </a:t>
            </a:r>
            <a:endParaRPr lang="en-GB" sz="5400" dirty="0" smtClean="0"/>
          </a:p>
          <a:p>
            <a:pPr>
              <a:lnSpc>
                <a:spcPct val="110000"/>
              </a:lnSpc>
              <a:spcBef>
                <a:spcPts val="600"/>
              </a:spcBef>
            </a:pPr>
            <a:r>
              <a:rPr lang="en-GB" sz="5400" dirty="0" smtClean="0"/>
              <a:t>I </a:t>
            </a:r>
            <a:r>
              <a:rPr lang="en-GB" sz="5400" dirty="0"/>
              <a:t>am looking </a:t>
            </a:r>
            <a:r>
              <a:rPr lang="en-GB" sz="5400" dirty="0" smtClean="0"/>
              <a:t>for the </a:t>
            </a:r>
            <a:r>
              <a:rPr lang="en-GB" sz="5400" dirty="0"/>
              <a:t>Sons who will take their heavenly positions and be who they always were.</a:t>
            </a:r>
          </a:p>
          <a:p>
            <a:pPr>
              <a:spcBef>
                <a:spcPts val="1200"/>
              </a:spcBef>
            </a:pPr>
            <a:endParaRPr lang="en-GB" sz="4400" dirty="0" smtClean="0"/>
          </a:p>
        </p:txBody>
      </p:sp>
    </p:spTree>
    <p:extLst>
      <p:ext uri="{BB962C8B-B14F-4D97-AF65-F5344CB8AC3E}">
        <p14:creationId xmlns:p14="http://schemas.microsoft.com/office/powerpoint/2010/main" val="289536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pendulum is about to swing and momentum will increase as more and more enter the veils and experience My person. The dark cloud beckons and the eternal flame must be embraced. </a:t>
            </a:r>
            <a:endParaRPr lang="en-GB" sz="4400" dirty="0" smtClean="0"/>
          </a:p>
          <a:p>
            <a:pPr>
              <a:spcBef>
                <a:spcPts val="1200"/>
              </a:spcBef>
            </a:pPr>
            <a:r>
              <a:rPr lang="en-GB" sz="4400" dirty="0" smtClean="0"/>
              <a:t>The </a:t>
            </a:r>
            <a:r>
              <a:rPr lang="en-GB" sz="4400" dirty="0"/>
              <a:t>deeper experiences of My </a:t>
            </a:r>
            <a:r>
              <a:rPr lang="en-GB" sz="4400" dirty="0" smtClean="0"/>
              <a:t>manifold, multi-faceted </a:t>
            </a:r>
            <a:r>
              <a:rPr lang="en-GB" sz="4400" dirty="0"/>
              <a:t>mysteries are to be encountered and then great shifts will take place.</a:t>
            </a:r>
            <a:endParaRPr lang="en-GB" sz="4400" dirty="0" smtClean="0"/>
          </a:p>
        </p:txBody>
      </p:sp>
    </p:spTree>
    <p:extLst>
      <p:ext uri="{BB962C8B-B14F-4D97-AF65-F5344CB8AC3E}">
        <p14:creationId xmlns:p14="http://schemas.microsoft.com/office/powerpoint/2010/main" val="31291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lnSpc>
                <a:spcPct val="110000"/>
              </a:lnSpc>
              <a:spcBef>
                <a:spcPts val="600"/>
              </a:spcBef>
            </a:pPr>
            <a:r>
              <a:rPr lang="en-GB" sz="4400" dirty="0"/>
              <a:t>Don't be distracted by the esoteric Illusions that are being released that tickle </a:t>
            </a:r>
            <a:r>
              <a:rPr lang="en-GB" sz="4400" dirty="0" smtClean="0"/>
              <a:t>the </a:t>
            </a:r>
            <a:r>
              <a:rPr lang="en-GB" sz="4400" dirty="0"/>
              <a:t>ears of the </a:t>
            </a:r>
            <a:r>
              <a:rPr lang="en-GB" sz="4400" dirty="0" smtClean="0"/>
              <a:t>immature.</a:t>
            </a:r>
          </a:p>
          <a:p>
            <a:pPr>
              <a:lnSpc>
                <a:spcPct val="110000"/>
              </a:lnSpc>
              <a:spcBef>
                <a:spcPts val="600"/>
              </a:spcBef>
            </a:pPr>
            <a:r>
              <a:rPr lang="en-GB" sz="4400" dirty="0" smtClean="0"/>
              <a:t>The </a:t>
            </a:r>
            <a:r>
              <a:rPr lang="en-GB" sz="4400" dirty="0"/>
              <a:t>mysteries hidden for so long are to be made plane for those willing to embrace their positions of </a:t>
            </a:r>
            <a:r>
              <a:rPr lang="en-GB" sz="4400" dirty="0" smtClean="0"/>
              <a:t>responsibility.</a:t>
            </a:r>
          </a:p>
          <a:p>
            <a:pPr>
              <a:lnSpc>
                <a:spcPct val="110000"/>
              </a:lnSpc>
              <a:spcBef>
                <a:spcPts val="600"/>
              </a:spcBef>
            </a:pPr>
            <a:r>
              <a:rPr lang="en-GB" sz="4400" dirty="0" smtClean="0"/>
              <a:t>Deep </a:t>
            </a:r>
            <a:r>
              <a:rPr lang="en-GB" sz="4400" dirty="0"/>
              <a:t>to deep beckons but the cost must be weighed. The mysteries hidden will be made plane for those who will pursue Me. </a:t>
            </a:r>
            <a:endParaRPr lang="en-GB" sz="4400" dirty="0" smtClean="0"/>
          </a:p>
        </p:txBody>
      </p:sp>
    </p:spTree>
    <p:extLst>
      <p:ext uri="{BB962C8B-B14F-4D97-AF65-F5344CB8AC3E}">
        <p14:creationId xmlns:p14="http://schemas.microsoft.com/office/powerpoint/2010/main" val="7171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77500" lnSpcReduction="20000"/>
          </a:bodyPr>
          <a:lstStyle/>
          <a:p>
            <a:pPr>
              <a:lnSpc>
                <a:spcPct val="120000"/>
              </a:lnSpc>
              <a:spcBef>
                <a:spcPts val="600"/>
              </a:spcBef>
            </a:pPr>
            <a:r>
              <a:rPr lang="en-GB" sz="4400" dirty="0"/>
              <a:t>There will be a birthing of a greater glory at the end of September. A place of unusual power will begin to flow toward the end of 2015 like we have never seen before. Many will begin to taste of the age to come. There will be a prophetic people that will begin to emerge toward the end of next year that will speak a wisdom that is not of this world. They will manifest a message from an age to come. They will transcend the system of the world and operate from a higher order of the supernatural</a:t>
            </a:r>
            <a:r>
              <a:rPr lang="en-GB" sz="4400" dirty="0" smtClean="0"/>
              <a:t>.</a:t>
            </a:r>
            <a:endParaRPr lang="en-GB" sz="4400" dirty="0"/>
          </a:p>
        </p:txBody>
      </p:sp>
    </p:spTree>
    <p:extLst>
      <p:ext uri="{BB962C8B-B14F-4D97-AF65-F5344CB8AC3E}">
        <p14:creationId xmlns:p14="http://schemas.microsoft.com/office/powerpoint/2010/main" val="3841157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The </a:t>
            </a:r>
            <a:r>
              <a:rPr lang="en-GB" sz="4400" dirty="0"/>
              <a:t>dimensions must be entered for the revelation of the mysteries to be opened up </a:t>
            </a:r>
            <a:r>
              <a:rPr lang="en-GB" sz="4400" dirty="0" smtClean="0"/>
              <a:t>and </a:t>
            </a:r>
            <a:r>
              <a:rPr lang="en-GB" sz="4400" dirty="0"/>
              <a:t>governmental </a:t>
            </a:r>
            <a:r>
              <a:rPr lang="en-GB" sz="4400" dirty="0" smtClean="0"/>
              <a:t>authority revealed.</a:t>
            </a:r>
          </a:p>
          <a:p>
            <a:pPr>
              <a:spcBef>
                <a:spcPts val="1200"/>
              </a:spcBef>
            </a:pPr>
            <a:r>
              <a:rPr lang="en-GB" sz="4400" dirty="0" smtClean="0"/>
              <a:t>The </a:t>
            </a:r>
            <a:r>
              <a:rPr lang="en-GB" sz="4400" dirty="0"/>
              <a:t>mysteries once hidden are awaiting those who will answer the call to take their places in heavenly government.</a:t>
            </a:r>
            <a:endParaRPr lang="en-GB" sz="4400" dirty="0" smtClean="0"/>
          </a:p>
        </p:txBody>
      </p:sp>
    </p:spTree>
    <p:extLst>
      <p:ext uri="{BB962C8B-B14F-4D97-AF65-F5344CB8AC3E}">
        <p14:creationId xmlns:p14="http://schemas.microsoft.com/office/powerpoint/2010/main" val="15451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I will </a:t>
            </a:r>
            <a:r>
              <a:rPr lang="en-GB" sz="4400" dirty="0" smtClean="0"/>
              <a:t>issue </a:t>
            </a:r>
            <a:r>
              <a:rPr lang="en-GB" sz="4400" dirty="0"/>
              <a:t>the call to come once </a:t>
            </a:r>
            <a:r>
              <a:rPr lang="en-GB" sz="4400" dirty="0" smtClean="0"/>
              <a:t>again. Be </a:t>
            </a:r>
            <a:r>
              <a:rPr lang="en-GB" sz="4400" dirty="0"/>
              <a:t>ready to make it simple. </a:t>
            </a:r>
            <a:endParaRPr lang="en-GB" sz="4400" dirty="0" smtClean="0"/>
          </a:p>
          <a:p>
            <a:pPr>
              <a:spcBef>
                <a:spcPts val="1200"/>
              </a:spcBef>
            </a:pPr>
            <a:r>
              <a:rPr lang="en-GB" sz="4400" dirty="0" smtClean="0"/>
              <a:t>The </a:t>
            </a:r>
            <a:r>
              <a:rPr lang="en-GB" sz="4400" dirty="0"/>
              <a:t>sapphire cube and the dimensions within dimensions have been mysteries but now will be experienced by those who are willing to come within. </a:t>
            </a:r>
            <a:endParaRPr lang="en-GB" sz="4400" dirty="0" smtClean="0"/>
          </a:p>
        </p:txBody>
      </p:sp>
    </p:spTree>
    <p:extLst>
      <p:ext uri="{BB962C8B-B14F-4D97-AF65-F5344CB8AC3E}">
        <p14:creationId xmlns:p14="http://schemas.microsoft.com/office/powerpoint/2010/main" val="29078170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a:t>
            </a:r>
            <a:r>
              <a:rPr lang="en-GB" sz="4400" dirty="0" smtClean="0"/>
              <a:t>3, 4, 7, </a:t>
            </a:r>
            <a:r>
              <a:rPr lang="en-GB" sz="4400" dirty="0"/>
              <a:t>12 dimensions of governmental orders will be revealed </a:t>
            </a:r>
            <a:r>
              <a:rPr lang="en-GB" sz="4400" dirty="0" smtClean="0"/>
              <a:t>through personal </a:t>
            </a:r>
            <a:r>
              <a:rPr lang="en-GB" sz="4400" dirty="0"/>
              <a:t>encounter with these heavenly dimensional spheres not through the esoteric ramblings of the so called mystics who are placing veils of mystery over the eyes of those who look and listen but have not entered in and have not taken their positions as Lords. </a:t>
            </a:r>
          </a:p>
          <a:p>
            <a:pPr>
              <a:spcBef>
                <a:spcPts val="1200"/>
              </a:spcBef>
            </a:pPr>
            <a:endParaRPr lang="en-GB" sz="4400" dirty="0" smtClean="0"/>
          </a:p>
        </p:txBody>
      </p:sp>
    </p:spTree>
    <p:extLst>
      <p:ext uri="{BB962C8B-B14F-4D97-AF65-F5344CB8AC3E}">
        <p14:creationId xmlns:p14="http://schemas.microsoft.com/office/powerpoint/2010/main" val="33693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err="1"/>
              <a:t>Metatron</a:t>
            </a:r>
            <a:r>
              <a:rPr lang="en-GB" sz="4400" dirty="0"/>
              <a:t> </a:t>
            </a:r>
            <a:r>
              <a:rPr lang="en-GB" sz="4400" dirty="0" smtClean="0"/>
              <a:t>is </a:t>
            </a:r>
            <a:r>
              <a:rPr lang="en-GB" sz="4400" dirty="0"/>
              <a:t>my chosen vessel for this year. The keys to understanding the times will be given freely and the doors to the dimensional </a:t>
            </a:r>
            <a:r>
              <a:rPr lang="en-GB" sz="4400" dirty="0" smtClean="0"/>
              <a:t>spheres </a:t>
            </a:r>
            <a:r>
              <a:rPr lang="en-GB" sz="4400" dirty="0"/>
              <a:t>of true governmental authority will be opened. </a:t>
            </a:r>
            <a:endParaRPr lang="en-GB" sz="4400" dirty="0" smtClean="0"/>
          </a:p>
          <a:p>
            <a:pPr>
              <a:spcBef>
                <a:spcPts val="1200"/>
              </a:spcBef>
            </a:pPr>
            <a:r>
              <a:rPr lang="en-GB" sz="4400" dirty="0" err="1" smtClean="0"/>
              <a:t>Metatron</a:t>
            </a:r>
            <a:r>
              <a:rPr lang="en-GB" sz="4400" dirty="0" smtClean="0"/>
              <a:t> </a:t>
            </a:r>
            <a:r>
              <a:rPr lang="en-GB" sz="4400" dirty="0"/>
              <a:t>will give the keys and open the doors to those willing to let go of the old and fully embrace the new </a:t>
            </a:r>
            <a:r>
              <a:rPr lang="en-GB" sz="4400" dirty="0" smtClean="0"/>
              <a:t>order.</a:t>
            </a:r>
          </a:p>
          <a:p>
            <a:pPr>
              <a:spcBef>
                <a:spcPts val="1200"/>
              </a:spcBef>
            </a:pPr>
            <a:r>
              <a:rPr lang="en-GB" sz="4400" dirty="0" smtClean="0"/>
              <a:t>Lengthening and shortening time for the resourcing of good deeds</a:t>
            </a:r>
            <a:endParaRPr lang="en-GB" sz="4400" dirty="0" smtClean="0"/>
          </a:p>
        </p:txBody>
      </p:sp>
    </p:spTree>
    <p:extLst>
      <p:ext uri="{BB962C8B-B14F-4D97-AF65-F5344CB8AC3E}">
        <p14:creationId xmlns:p14="http://schemas.microsoft.com/office/powerpoint/2010/main" val="27556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5400" dirty="0"/>
              <a:t>The order of Melchizedek will arise and be revealed when the last generation finally refuse to cross and the 40 years is complete</a:t>
            </a:r>
            <a:r>
              <a:rPr lang="en-GB" sz="5400" dirty="0" smtClean="0"/>
              <a:t>.</a:t>
            </a:r>
          </a:p>
        </p:txBody>
      </p:sp>
    </p:spTree>
    <p:extLst>
      <p:ext uri="{BB962C8B-B14F-4D97-AF65-F5344CB8AC3E}">
        <p14:creationId xmlns:p14="http://schemas.microsoft.com/office/powerpoint/2010/main" val="37680514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The </a:t>
            </a:r>
            <a:r>
              <a:rPr lang="en-GB" sz="4400" dirty="0"/>
              <a:t>Joshua generation will be given the mantle of government and investiture and </a:t>
            </a:r>
            <a:r>
              <a:rPr lang="en-GB" sz="4400" dirty="0" smtClean="0"/>
              <a:t>succession </a:t>
            </a:r>
            <a:r>
              <a:rPr lang="en-GB" sz="4400" dirty="0"/>
              <a:t>will be over and enthronements will quickly take </a:t>
            </a:r>
            <a:r>
              <a:rPr lang="en-GB" sz="4400" dirty="0" smtClean="0"/>
              <a:t>place.</a:t>
            </a:r>
          </a:p>
          <a:p>
            <a:pPr>
              <a:spcBef>
                <a:spcPts val="1200"/>
              </a:spcBef>
            </a:pPr>
            <a:r>
              <a:rPr lang="en-GB" sz="4400" dirty="0" smtClean="0"/>
              <a:t>The </a:t>
            </a:r>
            <a:r>
              <a:rPr lang="en-GB" sz="4400" dirty="0"/>
              <a:t>forerunners have gone before they are already in governmental heavenly positions but must be ready. </a:t>
            </a:r>
            <a:endParaRPr lang="en-GB" sz="4400" dirty="0" smtClean="0"/>
          </a:p>
        </p:txBody>
      </p:sp>
    </p:spTree>
    <p:extLst>
      <p:ext uri="{BB962C8B-B14F-4D97-AF65-F5344CB8AC3E}">
        <p14:creationId xmlns:p14="http://schemas.microsoft.com/office/powerpoint/2010/main" val="8062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a:t>When the 40 years has passed expect the light intensity to increase to such a level that the old orders will be exposed for what they </a:t>
            </a:r>
            <a:r>
              <a:rPr lang="en-GB" sz="4400" dirty="0" smtClean="0"/>
              <a:t>are, man’s </a:t>
            </a:r>
            <a:r>
              <a:rPr lang="en-GB" sz="4400" dirty="0"/>
              <a:t>best efforts. </a:t>
            </a:r>
            <a:endParaRPr lang="en-GB" sz="4400" dirty="0" smtClean="0"/>
          </a:p>
          <a:p>
            <a:pPr>
              <a:spcBef>
                <a:spcPts val="1200"/>
              </a:spcBef>
            </a:pPr>
            <a:r>
              <a:rPr lang="en-GB" sz="4400" dirty="0" smtClean="0"/>
              <a:t>I </a:t>
            </a:r>
            <a:r>
              <a:rPr lang="en-GB" sz="4400" dirty="0"/>
              <a:t>will leave in ways that appear suddenly to take place but for many they have </a:t>
            </a:r>
            <a:r>
              <a:rPr lang="en-GB" sz="4400" dirty="0" smtClean="0"/>
              <a:t>ignored </a:t>
            </a:r>
            <a:r>
              <a:rPr lang="en-GB" sz="4400" dirty="0"/>
              <a:t>the call to cross over for years. </a:t>
            </a:r>
            <a:endParaRPr lang="en-GB" sz="4400" dirty="0" smtClean="0"/>
          </a:p>
        </p:txBody>
      </p:sp>
    </p:spTree>
    <p:extLst>
      <p:ext uri="{BB962C8B-B14F-4D97-AF65-F5344CB8AC3E}">
        <p14:creationId xmlns:p14="http://schemas.microsoft.com/office/powerpoint/2010/main" val="31754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Suddenly </a:t>
            </a:r>
            <a:r>
              <a:rPr lang="en-GB" sz="4800" dirty="0"/>
              <a:t>will only be the appearance to those who have followed and have been submitted under the old mountains. </a:t>
            </a:r>
            <a:endParaRPr lang="en-GB" sz="4800" dirty="0" smtClean="0"/>
          </a:p>
          <a:p>
            <a:pPr>
              <a:spcBef>
                <a:spcPts val="1200"/>
              </a:spcBef>
            </a:pPr>
            <a:r>
              <a:rPr lang="en-GB" sz="4800" dirty="0"/>
              <a:t>Long have I been calling to the sons of men to come but they would not. </a:t>
            </a:r>
          </a:p>
          <a:p>
            <a:pPr marL="0" indent="0">
              <a:spcBef>
                <a:spcPts val="1200"/>
              </a:spcBef>
              <a:buNone/>
            </a:pPr>
            <a:endParaRPr lang="en-GB" sz="4400" dirty="0" smtClean="0"/>
          </a:p>
        </p:txBody>
      </p:sp>
    </p:spTree>
    <p:extLst>
      <p:ext uri="{BB962C8B-B14F-4D97-AF65-F5344CB8AC3E}">
        <p14:creationId xmlns:p14="http://schemas.microsoft.com/office/powerpoint/2010/main" val="18475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The </a:t>
            </a:r>
            <a:r>
              <a:rPr lang="en-GB" sz="4800" dirty="0"/>
              <a:t>call will continue for </a:t>
            </a:r>
            <a:r>
              <a:rPr lang="en-GB" sz="4800" dirty="0" smtClean="0"/>
              <a:t>8 </a:t>
            </a:r>
            <a:r>
              <a:rPr lang="en-GB" sz="4800" dirty="0"/>
              <a:t>months in 2015 and then I will finally </a:t>
            </a:r>
            <a:r>
              <a:rPr lang="en-GB" sz="4800" dirty="0" smtClean="0"/>
              <a:t>begin to leave </a:t>
            </a:r>
            <a:r>
              <a:rPr lang="en-GB" sz="4800" dirty="0"/>
              <a:t>the old order. </a:t>
            </a:r>
            <a:endParaRPr lang="en-GB" sz="4800" dirty="0" smtClean="0"/>
          </a:p>
          <a:p>
            <a:pPr>
              <a:spcBef>
                <a:spcPts val="1200"/>
              </a:spcBef>
            </a:pPr>
            <a:r>
              <a:rPr lang="en-GB" sz="4800" dirty="0" smtClean="0"/>
              <a:t>Then </a:t>
            </a:r>
            <a:r>
              <a:rPr lang="en-GB" sz="4800" dirty="0"/>
              <a:t>the new sound of the new call to cross over and enter beyond the veil will go forth to those who have never imagined or thought.</a:t>
            </a:r>
          </a:p>
          <a:p>
            <a:pPr marL="0" indent="0">
              <a:spcBef>
                <a:spcPts val="1200"/>
              </a:spcBef>
              <a:buNone/>
            </a:pPr>
            <a:endParaRPr lang="en-GB" sz="4400" dirty="0" smtClean="0"/>
          </a:p>
        </p:txBody>
      </p:sp>
    </p:spTree>
    <p:extLst>
      <p:ext uri="{BB962C8B-B14F-4D97-AF65-F5344CB8AC3E}">
        <p14:creationId xmlns:p14="http://schemas.microsoft.com/office/powerpoint/2010/main" val="36810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Make </a:t>
            </a:r>
            <a:r>
              <a:rPr lang="en-GB" sz="4800" dirty="0"/>
              <a:t>ready the Joshua Generation for they must be ready to guide those who will be early responders and will </a:t>
            </a:r>
            <a:r>
              <a:rPr lang="en-GB" sz="4800" dirty="0" smtClean="0"/>
              <a:t>become </a:t>
            </a:r>
            <a:r>
              <a:rPr lang="en-GB" sz="4800" dirty="0"/>
              <a:t>lost without the forerunners.</a:t>
            </a:r>
          </a:p>
          <a:p>
            <a:pPr>
              <a:spcBef>
                <a:spcPts val="1200"/>
              </a:spcBef>
            </a:pPr>
            <a:r>
              <a:rPr lang="en-GB" sz="4800" dirty="0"/>
              <a:t>The new landscape will be overwhelming without those who have spied out the land.</a:t>
            </a:r>
          </a:p>
          <a:p>
            <a:pPr>
              <a:spcBef>
                <a:spcPts val="1200"/>
              </a:spcBef>
            </a:pPr>
            <a:endParaRPr lang="en-GB" sz="4400" dirty="0" smtClean="0"/>
          </a:p>
        </p:txBody>
      </p:sp>
    </p:spTree>
    <p:extLst>
      <p:ext uri="{BB962C8B-B14F-4D97-AF65-F5344CB8AC3E}">
        <p14:creationId xmlns:p14="http://schemas.microsoft.com/office/powerpoint/2010/main" val="41305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A Daniel company is coming! This will be a company of prophets who can discern our times with pinpoint accuracy. Some will be given high places to speak into earthly governments around the world. They will have a mandate from the Lord to administer justice and solve complex situations that human intellect cannot understand</a:t>
            </a:r>
            <a:r>
              <a:rPr lang="en-GB" sz="4400" dirty="0" smtClean="0"/>
              <a:t>.</a:t>
            </a:r>
            <a:endParaRPr lang="en-GB" sz="4400" dirty="0"/>
          </a:p>
        </p:txBody>
      </p:sp>
    </p:spTree>
    <p:extLst>
      <p:ext uri="{BB962C8B-B14F-4D97-AF65-F5344CB8AC3E}">
        <p14:creationId xmlns:p14="http://schemas.microsoft.com/office/powerpoint/2010/main" val="36072648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Son your heavenly governmental position will increase next year so you must become more governmental in your engagements. </a:t>
            </a:r>
            <a:endParaRPr lang="en-GB" sz="4400" dirty="0" smtClean="0"/>
          </a:p>
          <a:p>
            <a:pPr>
              <a:spcBef>
                <a:spcPts val="1200"/>
              </a:spcBef>
            </a:pPr>
            <a:r>
              <a:rPr lang="en-GB" sz="4400" dirty="0" smtClean="0"/>
              <a:t>Son </a:t>
            </a:r>
            <a:r>
              <a:rPr lang="en-GB" sz="4400" dirty="0"/>
              <a:t>reorder everything to facilitate establishing government. In your heavenly chancellors role release and seal blueprints for government. </a:t>
            </a:r>
            <a:endParaRPr lang="en-GB" sz="4400" dirty="0" smtClean="0"/>
          </a:p>
        </p:txBody>
      </p:sp>
    </p:spTree>
    <p:extLst>
      <p:ext uri="{BB962C8B-B14F-4D97-AF65-F5344CB8AC3E}">
        <p14:creationId xmlns:p14="http://schemas.microsoft.com/office/powerpoint/2010/main" val="957516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affairs of the nations will be a high priority so government must be established for </a:t>
            </a:r>
            <a:r>
              <a:rPr lang="en-GB" sz="4400" dirty="0" smtClean="0"/>
              <a:t>cities, regions, </a:t>
            </a:r>
            <a:r>
              <a:rPr lang="en-GB" sz="4400" dirty="0"/>
              <a:t>parallels. </a:t>
            </a:r>
            <a:endParaRPr lang="en-GB" sz="4400" dirty="0" smtClean="0"/>
          </a:p>
          <a:p>
            <a:pPr>
              <a:spcBef>
                <a:spcPts val="1200"/>
              </a:spcBef>
            </a:pPr>
            <a:r>
              <a:rPr lang="en-GB" sz="4400" dirty="0" smtClean="0"/>
              <a:t>The </a:t>
            </a:r>
            <a:r>
              <a:rPr lang="en-GB" sz="4400" dirty="0"/>
              <a:t>map of the world will be rewritten and great shifts in the affairs of those new order governments will be the agenda of heaven. </a:t>
            </a:r>
          </a:p>
        </p:txBody>
      </p:sp>
    </p:spTree>
    <p:extLst>
      <p:ext uri="{BB962C8B-B14F-4D97-AF65-F5344CB8AC3E}">
        <p14:creationId xmlns:p14="http://schemas.microsoft.com/office/powerpoint/2010/main" val="28521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As </a:t>
            </a:r>
            <a:r>
              <a:rPr lang="en-GB" sz="4800" dirty="0"/>
              <a:t>the sword of judgment falls on the religious systems of </a:t>
            </a:r>
            <a:r>
              <a:rPr lang="en-GB" sz="4800" dirty="0" smtClean="0"/>
              <a:t>man, </a:t>
            </a:r>
            <a:r>
              <a:rPr lang="en-GB" sz="4800" dirty="0"/>
              <a:t>I will reveal the pure golden bride from amongst the ore. </a:t>
            </a:r>
            <a:endParaRPr lang="en-GB" sz="4800" dirty="0" smtClean="0"/>
          </a:p>
          <a:p>
            <a:pPr>
              <a:spcBef>
                <a:spcPts val="1200"/>
              </a:spcBef>
            </a:pPr>
            <a:r>
              <a:rPr lang="en-GB" sz="4800" dirty="0" smtClean="0"/>
              <a:t>The </a:t>
            </a:r>
            <a:r>
              <a:rPr lang="en-GB" sz="4800" dirty="0"/>
              <a:t>seraphim are being prepared and the fiery swords already in place. </a:t>
            </a:r>
            <a:endParaRPr lang="en-GB" sz="4800" dirty="0" smtClean="0"/>
          </a:p>
        </p:txBody>
      </p:sp>
    </p:spTree>
    <p:extLst>
      <p:ext uri="{BB962C8B-B14F-4D97-AF65-F5344CB8AC3E}">
        <p14:creationId xmlns:p14="http://schemas.microsoft.com/office/powerpoint/2010/main" val="34579110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From </a:t>
            </a:r>
            <a:r>
              <a:rPr lang="en-GB" sz="4800" dirty="0"/>
              <a:t>the fire of true judgment the true </a:t>
            </a:r>
            <a:r>
              <a:rPr lang="en-GB" sz="4800" dirty="0" err="1" smtClean="0"/>
              <a:t>Ekklessia</a:t>
            </a:r>
            <a:r>
              <a:rPr lang="en-GB" sz="4800" dirty="0" smtClean="0"/>
              <a:t> </a:t>
            </a:r>
            <a:r>
              <a:rPr lang="en-GB" sz="4800" dirty="0"/>
              <a:t>will rise. l will reveal by fire and those who are willing to leave the old Moses systems behind will be the Joshua foundations of the new order. </a:t>
            </a:r>
          </a:p>
          <a:p>
            <a:pPr marL="0" indent="0">
              <a:spcBef>
                <a:spcPts val="1200"/>
              </a:spcBef>
              <a:buNone/>
            </a:pPr>
            <a:endParaRPr lang="en-GB" sz="4400" dirty="0" smtClean="0"/>
          </a:p>
        </p:txBody>
      </p:sp>
    </p:spTree>
    <p:extLst>
      <p:ext uri="{BB962C8B-B14F-4D97-AF65-F5344CB8AC3E}">
        <p14:creationId xmlns:p14="http://schemas.microsoft.com/office/powerpoint/2010/main" val="4061834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fire of My judgment </a:t>
            </a:r>
            <a:r>
              <a:rPr lang="en-GB" sz="4400" dirty="0" smtClean="0"/>
              <a:t>will </a:t>
            </a:r>
            <a:r>
              <a:rPr lang="en-GB" sz="4400" dirty="0"/>
              <a:t>both remove the stumbling blocks and bring lawlessness into the </a:t>
            </a:r>
            <a:r>
              <a:rPr lang="en-GB" sz="4400" dirty="0" smtClean="0"/>
              <a:t>light.</a:t>
            </a:r>
          </a:p>
          <a:p>
            <a:pPr>
              <a:spcBef>
                <a:spcPts val="1200"/>
              </a:spcBef>
            </a:pPr>
            <a:r>
              <a:rPr lang="en-GB" sz="4400" dirty="0" smtClean="0"/>
              <a:t>I </a:t>
            </a:r>
            <a:r>
              <a:rPr lang="en-GB" sz="4400" dirty="0"/>
              <a:t>will reveal that which does not reflect heavens government and new mountain foundations will rise from the desolation of </a:t>
            </a:r>
            <a:r>
              <a:rPr lang="en-GB" sz="4400" dirty="0" smtClean="0"/>
              <a:t>My departing</a:t>
            </a:r>
            <a:r>
              <a:rPr lang="en-GB" sz="4400" dirty="0"/>
              <a:t>. </a:t>
            </a:r>
            <a:endParaRPr lang="en-GB" sz="4400" dirty="0" smtClean="0"/>
          </a:p>
        </p:txBody>
      </p:sp>
    </p:spTree>
    <p:extLst>
      <p:ext uri="{BB962C8B-B14F-4D97-AF65-F5344CB8AC3E}">
        <p14:creationId xmlns:p14="http://schemas.microsoft.com/office/powerpoint/2010/main" val="11923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Many </a:t>
            </a:r>
            <a:r>
              <a:rPr lang="en-GB" sz="4400" dirty="0"/>
              <a:t>cries of </a:t>
            </a:r>
            <a:r>
              <a:rPr lang="en-GB" sz="4400" dirty="0" smtClean="0"/>
              <a:t>Ichabod, </a:t>
            </a:r>
            <a:r>
              <a:rPr lang="en-GB" sz="4400" dirty="0"/>
              <a:t>the glory </a:t>
            </a:r>
            <a:r>
              <a:rPr lang="en-GB" sz="4400" dirty="0" smtClean="0"/>
              <a:t>has </a:t>
            </a:r>
            <a:r>
              <a:rPr lang="en-GB" sz="4400" dirty="0"/>
              <a:t>departed will go forth as I leave the old desolate just as I left the temple of </a:t>
            </a:r>
            <a:r>
              <a:rPr lang="en-GB" sz="4400" dirty="0" smtClean="0"/>
              <a:t>old.</a:t>
            </a:r>
          </a:p>
          <a:p>
            <a:pPr>
              <a:spcBef>
                <a:spcPts val="1200"/>
              </a:spcBef>
            </a:pPr>
            <a:r>
              <a:rPr lang="en-GB" sz="4400" dirty="0" smtClean="0"/>
              <a:t>I </a:t>
            </a:r>
            <a:r>
              <a:rPr lang="en-GB" sz="4400" dirty="0"/>
              <a:t>am once again ready to overturn the money changers tables of those who have turn My house into </a:t>
            </a:r>
            <a:r>
              <a:rPr lang="en-GB" sz="4400" dirty="0" smtClean="0"/>
              <a:t>self serving businesses</a:t>
            </a:r>
            <a:r>
              <a:rPr lang="en-GB" sz="4400" dirty="0"/>
              <a:t>. </a:t>
            </a:r>
            <a:endParaRPr lang="en-GB" sz="4400" dirty="0" smtClean="0"/>
          </a:p>
        </p:txBody>
      </p:sp>
    </p:spTree>
    <p:extLst>
      <p:ext uri="{BB962C8B-B14F-4D97-AF65-F5344CB8AC3E}">
        <p14:creationId xmlns:p14="http://schemas.microsoft.com/office/powerpoint/2010/main" val="51903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a:t>I have been </a:t>
            </a:r>
            <a:r>
              <a:rPr lang="en-GB" sz="4400" dirty="0" smtClean="0"/>
              <a:t>preparing for </a:t>
            </a:r>
            <a:r>
              <a:rPr lang="en-GB" sz="4400" dirty="0"/>
              <a:t>4O years as this generation has mostly ignored the call to prepare for the harvest. </a:t>
            </a:r>
          </a:p>
          <a:p>
            <a:pPr>
              <a:spcBef>
                <a:spcPts val="1200"/>
              </a:spcBef>
            </a:pPr>
            <a:r>
              <a:rPr lang="en-GB" sz="4400" dirty="0"/>
              <a:t>Now the final calls are being released in preparation for My verdict. Those who leave the old with Me will go deeper into the revelation of </a:t>
            </a:r>
            <a:r>
              <a:rPr lang="en-GB" sz="4400" dirty="0" smtClean="0"/>
              <a:t>the </a:t>
            </a:r>
            <a:r>
              <a:rPr lang="en-GB" sz="4400" dirty="0"/>
              <a:t>supernatural heavenly engagements that are hallmark of the new order. </a:t>
            </a:r>
            <a:endParaRPr lang="en-GB" sz="4400" dirty="0" smtClean="0"/>
          </a:p>
        </p:txBody>
      </p:sp>
    </p:spTree>
    <p:extLst>
      <p:ext uri="{BB962C8B-B14F-4D97-AF65-F5344CB8AC3E}">
        <p14:creationId xmlns:p14="http://schemas.microsoft.com/office/powerpoint/2010/main" val="336706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5400" dirty="0" smtClean="0"/>
              <a:t>Those who </a:t>
            </a:r>
            <a:r>
              <a:rPr lang="en-GB" sz="5400" dirty="0"/>
              <a:t>do not embrace their heavenly positions of government beyond the veil of Jordan </a:t>
            </a:r>
            <a:r>
              <a:rPr lang="en-GB" sz="5400" dirty="0" smtClean="0"/>
              <a:t>in </a:t>
            </a:r>
            <a:r>
              <a:rPr lang="en-GB" sz="5400" dirty="0"/>
              <a:t>their true inheritance will remain in the desolation of the wilderness. </a:t>
            </a:r>
          </a:p>
        </p:txBody>
      </p:sp>
    </p:spTree>
    <p:extLst>
      <p:ext uri="{BB962C8B-B14F-4D97-AF65-F5344CB8AC3E}">
        <p14:creationId xmlns:p14="http://schemas.microsoft.com/office/powerpoint/2010/main" val="24432889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I</a:t>
            </a:r>
            <a:r>
              <a:rPr lang="en-GB" sz="4800" dirty="0" smtClean="0"/>
              <a:t>n August </a:t>
            </a:r>
            <a:r>
              <a:rPr lang="en-GB" sz="4800" dirty="0"/>
              <a:t>l will </a:t>
            </a:r>
            <a:r>
              <a:rPr lang="en-GB" sz="4800" dirty="0" smtClean="0"/>
              <a:t>begin to leave </a:t>
            </a:r>
            <a:r>
              <a:rPr lang="en-GB" sz="4800" dirty="0"/>
              <a:t>the institutions of the old earthly religious </a:t>
            </a:r>
            <a:r>
              <a:rPr lang="en-GB" sz="4800" dirty="0" smtClean="0"/>
              <a:t>systems.</a:t>
            </a:r>
          </a:p>
          <a:p>
            <a:pPr>
              <a:spcBef>
                <a:spcPts val="1200"/>
              </a:spcBef>
            </a:pPr>
            <a:r>
              <a:rPr lang="en-GB" sz="4800" dirty="0" smtClean="0"/>
              <a:t>My </a:t>
            </a:r>
            <a:r>
              <a:rPr lang="en-GB" sz="4800" dirty="0"/>
              <a:t>presence in the new </a:t>
            </a:r>
            <a:r>
              <a:rPr lang="en-GB" sz="4800" dirty="0" smtClean="0"/>
              <a:t>order patterned </a:t>
            </a:r>
            <a:r>
              <a:rPr lang="en-GB" sz="4800" dirty="0"/>
              <a:t>after the blueprints of heavenly government will transition to glory</a:t>
            </a:r>
            <a:r>
              <a:rPr lang="en-GB" sz="4800" dirty="0" smtClean="0"/>
              <a:t>.</a:t>
            </a:r>
            <a:endParaRPr lang="en-GB" sz="4800" dirty="0"/>
          </a:p>
        </p:txBody>
      </p:sp>
    </p:spTree>
    <p:extLst>
      <p:ext uri="{BB962C8B-B14F-4D97-AF65-F5344CB8AC3E}">
        <p14:creationId xmlns:p14="http://schemas.microsoft.com/office/powerpoint/2010/main" val="17285083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I am calling the Joshua generation to follow Me out of the wilderness of the old order </a:t>
            </a:r>
            <a:r>
              <a:rPr lang="en-GB" sz="4800" dirty="0" smtClean="0"/>
              <a:t>into </a:t>
            </a:r>
            <a:r>
              <a:rPr lang="en-GB" sz="4800" dirty="0"/>
              <a:t>true destiny as </a:t>
            </a:r>
            <a:r>
              <a:rPr lang="en-GB" sz="4800" dirty="0" smtClean="0"/>
              <a:t>sons, </a:t>
            </a:r>
            <a:r>
              <a:rPr lang="en-GB" sz="4800" dirty="0"/>
              <a:t>invested with heavenly authority and </a:t>
            </a:r>
            <a:r>
              <a:rPr lang="en-GB" sz="4800" dirty="0" smtClean="0"/>
              <a:t>ready </a:t>
            </a:r>
            <a:r>
              <a:rPr lang="en-GB" sz="4800" dirty="0"/>
              <a:t>prepared for enthronement. </a:t>
            </a:r>
          </a:p>
        </p:txBody>
      </p:sp>
    </p:spTree>
    <p:extLst>
      <p:ext uri="{BB962C8B-B14F-4D97-AF65-F5344CB8AC3E}">
        <p14:creationId xmlns:p14="http://schemas.microsoft.com/office/powerpoint/2010/main" val="495348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300" dirty="0" smtClean="0">
                <a:effectLst>
                  <a:outerShdw blurRad="38100" dist="38100" dir="2700000" algn="ctr" rotWithShape="0">
                    <a:schemeClr val="tx1"/>
                  </a:outerShdw>
                </a:effectLst>
              </a:rPr>
              <a:t>Ancient Paths</a:t>
            </a:r>
          </a:p>
          <a:p>
            <a:pPr>
              <a:spcBef>
                <a:spcPts val="600"/>
              </a:spcBef>
            </a:pPr>
            <a:r>
              <a:rPr lang="en-GB" sz="4300" dirty="0" smtClean="0">
                <a:effectLst>
                  <a:outerShdw blurRad="38100" dist="38100" dir="2700000" algn="ctr" rotWithShape="0">
                    <a:schemeClr val="tx1"/>
                  </a:outerShdw>
                </a:effectLst>
              </a:rPr>
              <a:t>Shift </a:t>
            </a:r>
            <a:r>
              <a:rPr lang="en-GB" sz="4300" dirty="0">
                <a:effectLst>
                  <a:outerShdw blurRad="38100" dist="38100" dir="2700000" algn="ctr" rotWithShape="0">
                    <a:schemeClr val="tx1"/>
                  </a:outerShdw>
                </a:effectLst>
              </a:rPr>
              <a:t>in </a:t>
            </a:r>
            <a:r>
              <a:rPr lang="en-GB" sz="4300" dirty="0" smtClean="0">
                <a:effectLst>
                  <a:outerShdw blurRad="38100" dist="38100" dir="2700000" algn="ctr" rotWithShape="0">
                    <a:schemeClr val="tx1"/>
                  </a:outerShdw>
                </a:effectLst>
              </a:rPr>
              <a:t>heavens - end of the old order</a:t>
            </a:r>
          </a:p>
          <a:p>
            <a:pPr>
              <a:spcBef>
                <a:spcPts val="600"/>
              </a:spcBef>
            </a:pPr>
            <a:r>
              <a:rPr lang="en-GB" sz="4300" dirty="0" smtClean="0">
                <a:effectLst>
                  <a:outerShdw blurRad="38100" dist="38100" dir="2700000" algn="ctr" rotWithShape="0">
                    <a:schemeClr val="tx1"/>
                  </a:outerShdw>
                </a:effectLst>
              </a:rPr>
              <a:t>Mysteries - deep hidden things</a:t>
            </a:r>
          </a:p>
          <a:p>
            <a:pPr>
              <a:spcBef>
                <a:spcPts val="600"/>
              </a:spcBef>
            </a:pPr>
            <a:r>
              <a:rPr lang="en-GB" sz="4300" dirty="0" smtClean="0">
                <a:effectLst>
                  <a:outerShdw blurRad="38100" dist="38100" dir="2700000" algn="ctr" rotWithShape="0">
                    <a:schemeClr val="tx1"/>
                  </a:outerShdw>
                </a:effectLst>
              </a:rPr>
              <a:t>New heavenly authority</a:t>
            </a:r>
            <a:endParaRPr lang="en-GB" sz="4300" dirty="0" smtClean="0">
              <a:effectLst>
                <a:outerShdw blurRad="38100" dist="38100" dir="2700000" algn="ctr" rotWithShape="0">
                  <a:schemeClr val="tx1"/>
                </a:outerShdw>
              </a:effectLst>
            </a:endParaRPr>
          </a:p>
          <a:p>
            <a:pPr>
              <a:spcBef>
                <a:spcPts val="600"/>
              </a:spcBef>
            </a:pPr>
            <a:r>
              <a:rPr lang="en-GB" sz="4300" dirty="0" smtClean="0">
                <a:effectLst>
                  <a:outerShdw blurRad="38100" dist="38100" dir="2700000" algn="ctr" rotWithShape="0">
                    <a:schemeClr val="tx1"/>
                  </a:outerShdw>
                </a:effectLst>
              </a:rPr>
              <a:t>12 </a:t>
            </a:r>
            <a:r>
              <a:rPr lang="en-GB" sz="4300" dirty="0" smtClean="0">
                <a:effectLst>
                  <a:outerShdw blurRad="38100" dist="38100" dir="2700000" algn="ctr" rotWithShape="0">
                    <a:schemeClr val="tx1"/>
                  </a:outerShdw>
                </a:effectLst>
              </a:rPr>
              <a:t>High Chancellors </a:t>
            </a:r>
            <a:r>
              <a:rPr lang="en-GB" sz="4300" dirty="0">
                <a:effectLst>
                  <a:outerShdw blurRad="38100" dist="38100" dir="2700000" algn="ctr" rotWithShape="0">
                    <a:schemeClr val="tx1"/>
                  </a:outerShdw>
                </a:effectLst>
              </a:rPr>
              <a:t>Houses</a:t>
            </a:r>
          </a:p>
          <a:p>
            <a:pPr>
              <a:spcBef>
                <a:spcPts val="600"/>
              </a:spcBef>
            </a:pPr>
            <a:r>
              <a:rPr lang="en-GB" sz="4300" dirty="0">
                <a:effectLst>
                  <a:outerShdw blurRad="38100" dist="38100" dir="2700000" algn="ctr" rotWithShape="0">
                    <a:schemeClr val="tx1"/>
                  </a:outerShdw>
                </a:effectLst>
              </a:rPr>
              <a:t>12 Laws of Zion ( Heavenly Government )</a:t>
            </a:r>
          </a:p>
          <a:p>
            <a:pPr>
              <a:spcBef>
                <a:spcPts val="600"/>
              </a:spcBef>
            </a:pPr>
            <a:r>
              <a:rPr lang="en-GB" sz="4300" dirty="0" smtClean="0">
                <a:effectLst>
                  <a:outerShdw blurRad="38100" dist="38100" dir="2700000" algn="ctr" rotWithShape="0">
                    <a:schemeClr val="tx1"/>
                  </a:outerShdw>
                </a:effectLst>
              </a:rPr>
              <a:t>Choice, Call, Beckoning, Wooing</a:t>
            </a:r>
            <a:endParaRPr lang="en-GB" sz="4300" dirty="0">
              <a:effectLst>
                <a:outerShdw blurRad="38100" dist="38100" dir="2700000" algn="ctr" rotWithShape="0">
                  <a:schemeClr val="tx1"/>
                </a:outerShdw>
              </a:effectLst>
            </a:endParaRP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4596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lnSpc>
                <a:spcPct val="110000"/>
              </a:lnSpc>
              <a:spcBef>
                <a:spcPts val="600"/>
              </a:spcBef>
            </a:pPr>
            <a:r>
              <a:rPr lang="en-GB" sz="4400" dirty="0" smtClean="0"/>
              <a:t>For </a:t>
            </a:r>
            <a:r>
              <a:rPr lang="en-GB" sz="4400" dirty="0"/>
              <a:t>the new to be enthroned there must be a succession. The old must die for the new to be multiplied. </a:t>
            </a:r>
            <a:endParaRPr lang="en-GB" sz="4400" dirty="0" smtClean="0"/>
          </a:p>
          <a:p>
            <a:pPr>
              <a:lnSpc>
                <a:spcPct val="110000"/>
              </a:lnSpc>
              <a:spcBef>
                <a:spcPts val="600"/>
              </a:spcBef>
            </a:pPr>
            <a:r>
              <a:rPr lang="en-GB" sz="4400" dirty="0" smtClean="0"/>
              <a:t>Don't </a:t>
            </a:r>
            <a:r>
              <a:rPr lang="en-GB" sz="4400" dirty="0"/>
              <a:t>let loyalty to the old hinder you. </a:t>
            </a:r>
            <a:endParaRPr lang="en-GB" sz="4400" dirty="0" smtClean="0"/>
          </a:p>
          <a:p>
            <a:pPr>
              <a:lnSpc>
                <a:spcPct val="110000"/>
              </a:lnSpc>
              <a:spcBef>
                <a:spcPts val="600"/>
              </a:spcBef>
            </a:pPr>
            <a:r>
              <a:rPr lang="en-GB" sz="4400" dirty="0" smtClean="0"/>
              <a:t>Don't </a:t>
            </a:r>
            <a:r>
              <a:rPr lang="en-GB" sz="4400" dirty="0"/>
              <a:t>look back. You can not change the old from within it </a:t>
            </a:r>
            <a:r>
              <a:rPr lang="en-GB" sz="4400" dirty="0" smtClean="0"/>
              <a:t>unless </a:t>
            </a:r>
            <a:r>
              <a:rPr lang="en-GB" sz="4400" dirty="0"/>
              <a:t>those who are leaders </a:t>
            </a:r>
            <a:r>
              <a:rPr lang="en-GB" sz="4400" dirty="0" smtClean="0"/>
              <a:t>in </a:t>
            </a:r>
            <a:r>
              <a:rPr lang="en-GB" sz="4400" dirty="0"/>
              <a:t>the old are </a:t>
            </a:r>
            <a:r>
              <a:rPr lang="en-GB" sz="4400" dirty="0" smtClean="0"/>
              <a:t>Joshua </a:t>
            </a:r>
            <a:r>
              <a:rPr lang="en-GB" sz="4400" dirty="0"/>
              <a:t>forerunners of the new. </a:t>
            </a:r>
          </a:p>
        </p:txBody>
      </p:sp>
    </p:spTree>
    <p:extLst>
      <p:ext uri="{BB962C8B-B14F-4D97-AF65-F5344CB8AC3E}">
        <p14:creationId xmlns:p14="http://schemas.microsoft.com/office/powerpoint/2010/main" val="35890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Only remain in what still appears to be old if </a:t>
            </a:r>
            <a:r>
              <a:rPr lang="en-GB" sz="4800" dirty="0" smtClean="0"/>
              <a:t>there are </a:t>
            </a:r>
            <a:r>
              <a:rPr lang="en-GB" sz="4800" dirty="0"/>
              <a:t>visionary apostolic leaders who have tasted beyond the veil and who have My heavenly blueprints </a:t>
            </a:r>
            <a:r>
              <a:rPr lang="en-GB" sz="4800" dirty="0" smtClean="0"/>
              <a:t>to transition into </a:t>
            </a:r>
            <a:r>
              <a:rPr lang="en-GB" sz="4800" dirty="0"/>
              <a:t>the new order. </a:t>
            </a:r>
            <a:endParaRPr lang="en-GB" sz="4800" dirty="0" smtClean="0"/>
          </a:p>
        </p:txBody>
      </p:sp>
    </p:spTree>
    <p:extLst>
      <p:ext uri="{BB962C8B-B14F-4D97-AF65-F5344CB8AC3E}">
        <p14:creationId xmlns:p14="http://schemas.microsoft.com/office/powerpoint/2010/main" val="34476364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If </a:t>
            </a:r>
            <a:r>
              <a:rPr lang="en-GB" sz="4800" dirty="0"/>
              <a:t>there is no heavenly blueprint where you are then follow Me and I will lead you to the new orders that are being established those who are laying the foundations of the cities of refuge</a:t>
            </a:r>
            <a:r>
              <a:rPr lang="en-GB" sz="4800" dirty="0" smtClean="0"/>
              <a:t>.</a:t>
            </a:r>
            <a:endParaRPr lang="en-GB" sz="4800" dirty="0"/>
          </a:p>
        </p:txBody>
      </p:sp>
    </p:spTree>
    <p:extLst>
      <p:ext uri="{BB962C8B-B14F-4D97-AF65-F5344CB8AC3E}">
        <p14:creationId xmlns:p14="http://schemas.microsoft.com/office/powerpoint/2010/main" val="35325796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lnSpc>
                <a:spcPct val="110000"/>
              </a:lnSpc>
              <a:spcBef>
                <a:spcPts val="600"/>
              </a:spcBef>
            </a:pPr>
            <a:r>
              <a:rPr lang="en-GB" sz="4400" dirty="0" smtClean="0"/>
              <a:t>Only </a:t>
            </a:r>
            <a:r>
              <a:rPr lang="en-GB" sz="4400" dirty="0"/>
              <a:t>those who are prepared to engage heaven and invert the mountains in humility and become reflections can truly transition from old to new</a:t>
            </a:r>
            <a:r>
              <a:rPr lang="en-GB" sz="4400" dirty="0" smtClean="0"/>
              <a:t>.</a:t>
            </a:r>
          </a:p>
          <a:p>
            <a:pPr>
              <a:lnSpc>
                <a:spcPct val="110000"/>
              </a:lnSpc>
              <a:spcBef>
                <a:spcPts val="600"/>
              </a:spcBef>
            </a:pPr>
            <a:r>
              <a:rPr lang="en-GB" sz="4400" dirty="0"/>
              <a:t>Son you must focus on your role as heavenly chancellor to release the blueprints and support those in transition and open the revelation of the 12 laws and 12 chancellor’s houses of Zion. </a:t>
            </a:r>
          </a:p>
        </p:txBody>
      </p:sp>
    </p:spTree>
    <p:extLst>
      <p:ext uri="{BB962C8B-B14F-4D97-AF65-F5344CB8AC3E}">
        <p14:creationId xmlns:p14="http://schemas.microsoft.com/office/powerpoint/2010/main" val="194235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20000"/>
              </a:lnSpc>
              <a:spcBef>
                <a:spcPts val="60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mysteries so long hidden secrets are now </a:t>
            </a:r>
            <a:r>
              <a:rPr lang="en-GB" sz="4300" dirty="0" smtClean="0">
                <a:effectLst>
                  <a:outerShdw blurRad="38100" dist="38100" dir="2700000" algn="ctr" rotWithShape="0">
                    <a:schemeClr val="tx1"/>
                  </a:outerShdw>
                </a:effectLst>
              </a:rPr>
              <a:t>being revealed</a:t>
            </a:r>
            <a:r>
              <a:rPr lang="en-GB" sz="4300" dirty="0">
                <a:effectLst>
                  <a:outerShdw blurRad="38100" dist="38100" dir="2700000" algn="ctr" rotWithShape="0">
                    <a:schemeClr val="tx1"/>
                  </a:outerShdw>
                </a:effectLst>
              </a:rPr>
              <a:t>. The myths so called will become true </a:t>
            </a:r>
            <a:r>
              <a:rPr lang="en-GB" sz="4300" dirty="0">
                <a:solidFill>
                  <a:srgbClr val="FFFF00"/>
                </a:solidFill>
                <a:effectLst>
                  <a:outerShdw blurRad="38100" dist="38100" dir="2700000" algn="ctr" rotWithShape="0">
                    <a:schemeClr val="tx1"/>
                  </a:outerShdw>
                </a:effectLst>
              </a:rPr>
              <a:t>ancient pathways</a:t>
            </a:r>
            <a:r>
              <a:rPr lang="en-GB" sz="4300" dirty="0">
                <a:effectLst>
                  <a:outerShdw blurRad="38100" dist="38100" dir="2700000" algn="ctr" rotWithShape="0">
                    <a:schemeClr val="tx1"/>
                  </a:outerShdw>
                </a:effectLst>
              </a:rPr>
              <a:t> for My people to walk on again.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patterns of heaven </a:t>
            </a:r>
            <a:r>
              <a:rPr lang="en-GB" sz="4300" dirty="0" smtClean="0">
                <a:effectLst>
                  <a:outerShdw blurRad="38100" dist="38100" dir="2700000" algn="ctr" rotWithShape="0">
                    <a:schemeClr val="tx1"/>
                  </a:outerShdw>
                </a:effectLst>
              </a:rPr>
              <a:t>will be unveiled </a:t>
            </a:r>
            <a:r>
              <a:rPr lang="en-GB" sz="4300" dirty="0">
                <a:effectLst>
                  <a:outerShdw blurRad="38100" dist="38100" dir="2700000" algn="ctr" rotWithShape="0">
                    <a:schemeClr val="tx1"/>
                  </a:outerShdw>
                </a:effectLst>
              </a:rPr>
              <a:t>so that My true government can bring dominion to the whole created order. </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1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smtClean="0">
                <a:effectLst>
                  <a:outerShdw blurRad="38100" dist="38100" dir="2700000" algn="ctr" rotWithShape="0">
                    <a:schemeClr val="tx1"/>
                  </a:outerShdw>
                </a:effectLst>
              </a:rPr>
              <a:t>You </a:t>
            </a:r>
            <a:r>
              <a:rPr lang="en-GB" sz="4800" dirty="0">
                <a:effectLst>
                  <a:outerShdw blurRad="38100" dist="38100" dir="2700000" algn="ctr" rotWithShape="0">
                    <a:schemeClr val="tx1"/>
                  </a:outerShdw>
                </a:effectLst>
              </a:rPr>
              <a:t>have your </a:t>
            </a:r>
            <a:r>
              <a:rPr lang="en-GB" sz="4800" dirty="0" smtClean="0">
                <a:effectLst>
                  <a:outerShdw blurRad="38100" dist="38100" dir="2700000" algn="ctr" rotWithShape="0">
                    <a:schemeClr val="tx1"/>
                  </a:outerShdw>
                </a:effectLst>
              </a:rPr>
              <a:t>sword, </a:t>
            </a:r>
            <a:r>
              <a:rPr lang="en-GB" sz="4800" dirty="0">
                <a:effectLst>
                  <a:outerShdw blurRad="38100" dist="38100" dir="2700000" algn="ctr" rotWithShape="0">
                    <a:schemeClr val="tx1"/>
                  </a:outerShdw>
                </a:effectLst>
              </a:rPr>
              <a:t>you will be one of My Instruments of judgement. The sword of truth will divide separate and call for decisions and choices to be made</a:t>
            </a:r>
            <a:r>
              <a:rPr lang="en-GB" sz="4800" dirty="0" smtClean="0">
                <a:effectLst>
                  <a:outerShdw blurRad="38100" dist="38100" dir="2700000" algn="ctr" rotWithShape="0">
                    <a:schemeClr val="tx1"/>
                  </a:outerShdw>
                </a:effectLst>
              </a:rPr>
              <a:t>.</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854025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smtClean="0">
                <a:effectLst>
                  <a:outerShdw blurRad="38100" dist="38100" dir="2700000" algn="ctr" rotWithShape="0">
                    <a:schemeClr val="tx1"/>
                  </a:outerShdw>
                </a:effectLst>
              </a:rPr>
              <a:t>Swing </a:t>
            </a:r>
            <a:r>
              <a:rPr lang="en-GB" sz="4800" dirty="0">
                <a:effectLst>
                  <a:outerShdw blurRad="38100" dist="38100" dir="2700000" algn="ctr" rotWithShape="0">
                    <a:schemeClr val="tx1"/>
                  </a:outerShdw>
                </a:effectLst>
              </a:rPr>
              <a:t>the sword with </a:t>
            </a:r>
            <a:r>
              <a:rPr lang="en-GB" sz="4800" dirty="0" smtClean="0">
                <a:effectLst>
                  <a:outerShdw blurRad="38100" dist="38100" dir="2700000" algn="ctr" rotWithShape="0">
                    <a:schemeClr val="tx1"/>
                  </a:outerShdw>
                </a:effectLst>
              </a:rPr>
              <a:t>love, </a:t>
            </a:r>
            <a:r>
              <a:rPr lang="en-GB" sz="4800" dirty="0">
                <a:effectLst>
                  <a:outerShdw blurRad="38100" dist="38100" dir="2700000" algn="ctr" rotWithShape="0">
                    <a:schemeClr val="tx1"/>
                  </a:outerShdw>
                </a:effectLst>
              </a:rPr>
              <a:t>honour and respect for many who are still in the valley of decision in the wilderness and siding with </a:t>
            </a:r>
            <a:r>
              <a:rPr lang="en-GB" sz="4800" dirty="0" smtClean="0">
                <a:effectLst>
                  <a:outerShdw blurRad="38100" dist="38100" dir="2700000" algn="ctr" rotWithShape="0">
                    <a:schemeClr val="tx1"/>
                  </a:outerShdw>
                </a:effectLst>
              </a:rPr>
              <a:t>the Moses </a:t>
            </a:r>
            <a:r>
              <a:rPr lang="en-GB" sz="4800" dirty="0">
                <a:effectLst>
                  <a:outerShdw blurRad="38100" dist="38100" dir="2700000" algn="ctr" rotWithShape="0">
                    <a:schemeClr val="tx1"/>
                  </a:outerShdw>
                </a:effectLst>
              </a:rPr>
              <a:t>generation are yet to decide. Issue a call. Send out a proclamation. </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768862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smtClean="0">
                <a:effectLst>
                  <a:outerShdw blurRad="38100" dist="38100" dir="2700000" algn="ctr" rotWithShape="0">
                    <a:schemeClr val="tx1"/>
                  </a:outerShdw>
                </a:effectLst>
              </a:rPr>
              <a:t>Blow </a:t>
            </a:r>
            <a:r>
              <a:rPr lang="en-GB" sz="4800" dirty="0">
                <a:effectLst>
                  <a:outerShdw blurRad="38100" dist="38100" dir="2700000" algn="ctr" rotWithShape="0">
                    <a:schemeClr val="tx1"/>
                  </a:outerShdw>
                </a:effectLst>
              </a:rPr>
              <a:t>the silver trumpet and decree the new season. Consecrate yourselves for I am about to do great wonders in the heavenly realms and great shakings will take place in the atmosphere and on the earth. </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5329651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800" dirty="0" smtClean="0">
                <a:effectLst>
                  <a:outerShdw blurRad="38100" dist="38100" dir="2700000" algn="ctr" rotWithShape="0">
                    <a:schemeClr val="tx1"/>
                  </a:outerShdw>
                </a:effectLst>
              </a:rPr>
              <a:t>Many </a:t>
            </a:r>
            <a:r>
              <a:rPr lang="en-GB" sz="4800" dirty="0">
                <a:effectLst>
                  <a:outerShdw blurRad="38100" dist="38100" dir="2700000" algn="ctr" rotWithShape="0">
                    <a:schemeClr val="tx1"/>
                  </a:outerShdw>
                </a:effectLst>
              </a:rPr>
              <a:t>will call it this and many </a:t>
            </a:r>
            <a:r>
              <a:rPr lang="en-GB" sz="4800" dirty="0" smtClean="0">
                <a:effectLst>
                  <a:outerShdw blurRad="38100" dist="38100" dir="2700000" algn="ctr" rotWithShape="0">
                    <a:schemeClr val="tx1"/>
                  </a:outerShdw>
                </a:effectLst>
              </a:rPr>
              <a:t>that, </a:t>
            </a:r>
            <a:r>
              <a:rPr lang="en-GB" sz="4800" dirty="0">
                <a:effectLst>
                  <a:outerShdw blurRad="38100" dist="38100" dir="2700000" algn="ctr" rotWithShape="0">
                    <a:schemeClr val="tx1"/>
                  </a:outerShdw>
                </a:effectLst>
              </a:rPr>
              <a:t>but it is the birth pangs of the new order and the death rattle of the </a:t>
            </a:r>
            <a:r>
              <a:rPr lang="en-GB" sz="4800" dirty="0" smtClean="0">
                <a:effectLst>
                  <a:outerShdw blurRad="38100" dist="38100" dir="2700000" algn="ctr" rotWithShape="0">
                    <a:schemeClr val="tx1"/>
                  </a:outerShdw>
                </a:effectLst>
              </a:rPr>
              <a:t>old.</a:t>
            </a:r>
          </a:p>
          <a:p>
            <a:pPr>
              <a:spcBef>
                <a:spcPts val="0"/>
              </a:spcBef>
            </a:pPr>
            <a:r>
              <a:rPr lang="en-GB" sz="4800" dirty="0" smtClean="0">
                <a:effectLst>
                  <a:outerShdw blurRad="38100" dist="38100" dir="2700000" algn="ctr" rotWithShape="0">
                    <a:schemeClr val="tx1"/>
                  </a:outerShdw>
                </a:effectLst>
              </a:rPr>
              <a:t>Creation </a:t>
            </a:r>
            <a:r>
              <a:rPr lang="en-GB" sz="4800" dirty="0">
                <a:effectLst>
                  <a:outerShdw blurRad="38100" dist="38100" dir="2700000" algn="ctr" rotWithShape="0">
                    <a:schemeClr val="tx1"/>
                  </a:outerShdw>
                </a:effectLst>
              </a:rPr>
              <a:t>itself will begin to shift in response to the revealing of heavenly government on the earth once again. </a:t>
            </a:r>
          </a:p>
        </p:txBody>
      </p:sp>
    </p:spTree>
    <p:extLst>
      <p:ext uri="{BB962C8B-B14F-4D97-AF65-F5344CB8AC3E}">
        <p14:creationId xmlns:p14="http://schemas.microsoft.com/office/powerpoint/2010/main" val="50549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2015 2</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There </a:t>
            </a:r>
            <a:r>
              <a:rPr lang="en-GB" sz="4300" dirty="0">
                <a:effectLst>
                  <a:outerShdw blurRad="38100" dist="38100" dir="2700000" algn="ctr" rotWithShape="0">
                    <a:schemeClr val="tx1"/>
                  </a:outerShdw>
                </a:effectLst>
              </a:rPr>
              <a:t>will be schisms and </a:t>
            </a:r>
            <a:r>
              <a:rPr lang="en-GB" sz="4300" dirty="0" smtClean="0">
                <a:effectLst>
                  <a:outerShdw blurRad="38100" dist="38100" dir="2700000" algn="ctr" rotWithShape="0">
                    <a:schemeClr val="tx1"/>
                  </a:outerShdw>
                </a:effectLst>
              </a:rPr>
              <a:t>divides </a:t>
            </a:r>
            <a:r>
              <a:rPr lang="en-GB" sz="4300" dirty="0">
                <a:effectLst>
                  <a:outerShdw blurRad="38100" dist="38100" dir="2700000" algn="ctr" rotWithShape="0">
                    <a:schemeClr val="tx1"/>
                  </a:outerShdw>
                </a:effectLst>
              </a:rPr>
              <a:t>on the maps of men but on the maps of heaven there will be great movement </a:t>
            </a:r>
            <a:r>
              <a:rPr lang="en-GB" sz="4300" dirty="0" smtClean="0">
                <a:effectLst>
                  <a:outerShdw blurRad="38100" dist="38100" dir="2700000" algn="ctr" rotWithShape="0">
                    <a:schemeClr val="tx1"/>
                  </a:outerShdw>
                </a:effectLst>
              </a:rPr>
              <a:t>towards </a:t>
            </a:r>
            <a:r>
              <a:rPr lang="en-GB" sz="4300" dirty="0">
                <a:effectLst>
                  <a:outerShdw blurRad="38100" dist="38100" dir="2700000" algn="ctr" rotWithShape="0">
                    <a:schemeClr val="tx1"/>
                  </a:outerShdw>
                </a:effectLst>
              </a:rPr>
              <a:t>oneness </a:t>
            </a:r>
            <a:r>
              <a:rPr lang="en-GB" sz="4300" dirty="0" smtClean="0">
                <a:effectLst>
                  <a:outerShdw blurRad="38100" dist="38100" dir="2700000" algn="ctr" rotWithShape="0">
                    <a:schemeClr val="tx1"/>
                  </a:outerShdw>
                </a:effectLst>
              </a:rPr>
              <a:t>and harmony </a:t>
            </a:r>
            <a:r>
              <a:rPr lang="en-GB" sz="4300" dirty="0">
                <a:effectLst>
                  <a:outerShdw blurRad="38100" dist="38100" dir="2700000" algn="ctr" rotWithShape="0">
                    <a:schemeClr val="tx1"/>
                  </a:outerShdw>
                </a:effectLst>
              </a:rPr>
              <a:t>for the affairs of the nations. </a:t>
            </a:r>
          </a:p>
          <a:p>
            <a:pPr>
              <a:spcBef>
                <a:spcPts val="0"/>
              </a:spcBef>
            </a:pPr>
            <a:r>
              <a:rPr lang="en-GB" sz="4300" dirty="0">
                <a:effectLst>
                  <a:outerShdw blurRad="38100" dist="38100" dir="2700000" algn="ctr" rotWithShape="0">
                    <a:schemeClr val="tx1"/>
                  </a:outerShdw>
                </a:effectLst>
              </a:rPr>
              <a:t>Son your capacity will supernaturally increase as you fully embrace your role both in heaven and on earth. </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9503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56296</TotalTime>
  <Words>6077</Words>
  <Application>Microsoft Office PowerPoint</Application>
  <PresentationFormat>On-screen Show (4:3)</PresentationFormat>
  <Paragraphs>372</Paragraphs>
  <Slides>118</Slides>
  <Notes>1</Notes>
  <HiddenSlides>4</HiddenSlides>
  <MMClips>0</MMClips>
  <ScaleCrop>false</ScaleCrop>
  <HeadingPairs>
    <vt:vector size="4" baseType="variant">
      <vt:variant>
        <vt:lpstr>Theme</vt:lpstr>
      </vt:variant>
      <vt:variant>
        <vt:i4>3</vt:i4>
      </vt:variant>
      <vt:variant>
        <vt:lpstr>Slide Titles</vt:lpstr>
      </vt:variant>
      <vt:variant>
        <vt:i4>118</vt:i4>
      </vt:variant>
    </vt:vector>
  </HeadingPairs>
  <TitlesOfParts>
    <vt:vector size="121" baseType="lpstr">
      <vt:lpstr>Theme1</vt:lpstr>
      <vt:lpstr>Default Design</vt:lpstr>
      <vt:lpstr>1_Theme1</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PowerPoint Presentation</vt:lpstr>
      <vt:lpstr>Vision Destiny 2015 2</vt:lpstr>
      <vt:lpstr>Vision Destiny 2015 2</vt:lpstr>
      <vt:lpstr>PowerPoint Presentation</vt:lpstr>
      <vt:lpstr>PowerPoint Presentation</vt:lpstr>
      <vt:lpstr>PowerPoint Presentation</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2014 2</vt:lpstr>
      <vt:lpstr>Vision Destiny 2014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Vision Destiny 2015 2</vt:lpstr>
      <vt:lpstr>PowerPoint Presentation</vt:lpstr>
      <vt:lpstr>Vision Destiny 2015 2</vt:lpstr>
      <vt:lpstr>Vision Destiny 2015 2</vt:lpstr>
      <vt:lpstr>Vision Destiny 2015 2</vt:lpstr>
      <vt:lpstr>Vision Destiny 2015 2</vt:lpstr>
      <vt:lpstr>Vision Destiny 2015 2</vt:lpstr>
      <vt:lpstr>Vision Destiny 2015 2</vt:lpstr>
      <vt:lpstr>Vision Destiny 2015</vt:lpstr>
      <vt:lpstr>Vision Destiny 2015</vt:lpstr>
      <vt:lpstr>Vision Destiny 2015</vt:lpstr>
      <vt:lpstr>Vision Destiny 2015</vt:lpstr>
      <vt:lpstr>Vision Destiny 2015</vt:lpstr>
      <vt:lpstr>Vision Destiny 2015</vt:lpstr>
      <vt:lpstr>Vision Destiny 2015 1</vt:lpstr>
      <vt:lpstr>Vision Destiny 2015 1</vt:lpstr>
      <vt:lpstr>Vision Destiny 2015 1</vt:lpstr>
      <vt:lpstr>Vision Destiny 2015 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244</cp:revision>
  <dcterms:created xsi:type="dcterms:W3CDTF">2013-12-09T14:36:16Z</dcterms:created>
  <dcterms:modified xsi:type="dcterms:W3CDTF">2015-01-18T09:03:11Z</dcterms:modified>
</cp:coreProperties>
</file>