
<file path=[Content_Types].xml><?xml version="1.0" encoding="utf-8"?>
<Types xmlns="http://schemas.openxmlformats.org/package/2006/content-types">
  <Default Extension="png" ContentType="image/png"/>
  <Default Extension="mp3" ContentType="audio/unknown"/>
  <Default Extension="wmf" ContentType="image/x-wm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Lst>
  <p:notesMasterIdLst>
    <p:notesMasterId r:id="rId90"/>
  </p:notesMasterIdLst>
  <p:handoutMasterIdLst>
    <p:handoutMasterId r:id="rId91"/>
  </p:handoutMasterIdLst>
  <p:sldIdLst>
    <p:sldId id="733" r:id="rId3"/>
    <p:sldId id="734" r:id="rId4"/>
    <p:sldId id="704" r:id="rId5"/>
    <p:sldId id="731" r:id="rId6"/>
    <p:sldId id="727" r:id="rId7"/>
    <p:sldId id="785" r:id="rId8"/>
    <p:sldId id="786" r:id="rId9"/>
    <p:sldId id="720" r:id="rId10"/>
    <p:sldId id="780" r:id="rId11"/>
    <p:sldId id="718" r:id="rId12"/>
    <p:sldId id="784" r:id="rId13"/>
    <p:sldId id="722" r:id="rId14"/>
    <p:sldId id="724" r:id="rId15"/>
    <p:sldId id="723" r:id="rId16"/>
    <p:sldId id="729" r:id="rId17"/>
    <p:sldId id="728" r:id="rId18"/>
    <p:sldId id="736" r:id="rId19"/>
    <p:sldId id="787" r:id="rId20"/>
    <p:sldId id="737" r:id="rId21"/>
    <p:sldId id="735" r:id="rId22"/>
    <p:sldId id="738" r:id="rId23"/>
    <p:sldId id="739" r:id="rId24"/>
    <p:sldId id="781" r:id="rId25"/>
    <p:sldId id="743" r:id="rId26"/>
    <p:sldId id="740" r:id="rId27"/>
    <p:sldId id="690" r:id="rId28"/>
    <p:sldId id="685" r:id="rId29"/>
    <p:sldId id="686" r:id="rId30"/>
    <p:sldId id="687" r:id="rId31"/>
    <p:sldId id="689" r:id="rId32"/>
    <p:sldId id="757" r:id="rId33"/>
    <p:sldId id="760" r:id="rId34"/>
    <p:sldId id="708" r:id="rId35"/>
    <p:sldId id="692" r:id="rId36"/>
    <p:sldId id="779" r:id="rId37"/>
    <p:sldId id="694" r:id="rId38"/>
    <p:sldId id="783" r:id="rId39"/>
    <p:sldId id="701" r:id="rId40"/>
    <p:sldId id="741" r:id="rId41"/>
    <p:sldId id="707" r:id="rId42"/>
    <p:sldId id="782" r:id="rId43"/>
    <p:sldId id="702" r:id="rId44"/>
    <p:sldId id="752" r:id="rId45"/>
    <p:sldId id="751" r:id="rId46"/>
    <p:sldId id="756" r:id="rId47"/>
    <p:sldId id="753" r:id="rId48"/>
    <p:sldId id="755" r:id="rId49"/>
    <p:sldId id="778" r:id="rId50"/>
    <p:sldId id="754" r:id="rId51"/>
    <p:sldId id="742" r:id="rId52"/>
    <p:sldId id="744" r:id="rId53"/>
    <p:sldId id="695" r:id="rId54"/>
    <p:sldId id="691" r:id="rId55"/>
    <p:sldId id="745" r:id="rId56"/>
    <p:sldId id="696" r:id="rId57"/>
    <p:sldId id="746" r:id="rId58"/>
    <p:sldId id="747" r:id="rId59"/>
    <p:sldId id="700" r:id="rId60"/>
    <p:sldId id="697" r:id="rId61"/>
    <p:sldId id="748" r:id="rId62"/>
    <p:sldId id="749" r:id="rId63"/>
    <p:sldId id="698" r:id="rId64"/>
    <p:sldId id="699" r:id="rId65"/>
    <p:sldId id="750" r:id="rId66"/>
    <p:sldId id="761" r:id="rId67"/>
    <p:sldId id="758" r:id="rId68"/>
    <p:sldId id="762" r:id="rId69"/>
    <p:sldId id="788" r:id="rId70"/>
    <p:sldId id="767" r:id="rId71"/>
    <p:sldId id="764" r:id="rId72"/>
    <p:sldId id="766" r:id="rId73"/>
    <p:sldId id="763" r:id="rId74"/>
    <p:sldId id="768" r:id="rId75"/>
    <p:sldId id="771" r:id="rId76"/>
    <p:sldId id="770" r:id="rId77"/>
    <p:sldId id="772" r:id="rId78"/>
    <p:sldId id="769" r:id="rId79"/>
    <p:sldId id="773" r:id="rId80"/>
    <p:sldId id="776" r:id="rId81"/>
    <p:sldId id="775" r:id="rId82"/>
    <p:sldId id="774" r:id="rId83"/>
    <p:sldId id="777" r:id="rId84"/>
    <p:sldId id="678" r:id="rId85"/>
    <p:sldId id="681" r:id="rId86"/>
    <p:sldId id="682" r:id="rId87"/>
    <p:sldId id="683" r:id="rId88"/>
    <p:sldId id="640" r:id="rId89"/>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168E"/>
    <a:srgbClr val="340E88"/>
    <a:srgbClr val="2304A8"/>
    <a:srgbClr val="00A800"/>
    <a:srgbClr val="EF4611"/>
    <a:srgbClr val="122C9A"/>
    <a:srgbClr val="0C5AA0"/>
    <a:srgbClr val="D9E5B1"/>
    <a:srgbClr val="696969"/>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62" autoAdjust="0"/>
    <p:restoredTop sz="94684" autoAdjust="0"/>
  </p:normalViewPr>
  <p:slideViewPr>
    <p:cSldViewPr>
      <p:cViewPr varScale="1">
        <p:scale>
          <a:sx n="70" d="100"/>
          <a:sy n="70" d="100"/>
        </p:scale>
        <p:origin x="-340" y="-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1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5"/>
          </a:xfrm>
          <a:prstGeom prst="rect">
            <a:avLst/>
          </a:prstGeom>
        </p:spPr>
        <p:txBody>
          <a:bodyPr vert="horz" lIns="91870" tIns="45935" rIns="91870" bIns="45935" rtlCol="0"/>
          <a:lstStyle>
            <a:lvl1pPr algn="l">
              <a:defRPr sz="1200"/>
            </a:lvl1pPr>
          </a:lstStyle>
          <a:p>
            <a:endParaRPr lang="en-GB"/>
          </a:p>
        </p:txBody>
      </p:sp>
      <p:sp>
        <p:nvSpPr>
          <p:cNvPr id="3" name="Date Placeholder 2"/>
          <p:cNvSpPr>
            <a:spLocks noGrp="1"/>
          </p:cNvSpPr>
          <p:nvPr>
            <p:ph type="dt" sz="quarter" idx="1"/>
          </p:nvPr>
        </p:nvSpPr>
        <p:spPr>
          <a:xfrm>
            <a:off x="3884614" y="0"/>
            <a:ext cx="2971800" cy="497285"/>
          </a:xfrm>
          <a:prstGeom prst="rect">
            <a:avLst/>
          </a:prstGeom>
        </p:spPr>
        <p:txBody>
          <a:bodyPr vert="horz" lIns="91870" tIns="45935" rIns="91870" bIns="45935" rtlCol="0"/>
          <a:lstStyle>
            <a:lvl1pPr algn="r">
              <a:defRPr sz="1200"/>
            </a:lvl1pPr>
          </a:lstStyle>
          <a:p>
            <a:fld id="{7314FC60-744E-47E3-89F2-E3076A91BE91}" type="datetimeFigureOut">
              <a:rPr lang="en-GB" smtClean="0"/>
              <a:t>14/12/2014</a:t>
            </a:fld>
            <a:endParaRPr lang="en-GB"/>
          </a:p>
        </p:txBody>
      </p:sp>
      <p:sp>
        <p:nvSpPr>
          <p:cNvPr id="4" name="Footer Placeholder 3"/>
          <p:cNvSpPr>
            <a:spLocks noGrp="1"/>
          </p:cNvSpPr>
          <p:nvPr>
            <p:ph type="ftr" sz="quarter" idx="2"/>
          </p:nvPr>
        </p:nvSpPr>
        <p:spPr>
          <a:xfrm>
            <a:off x="0" y="9446677"/>
            <a:ext cx="2971800" cy="497285"/>
          </a:xfrm>
          <a:prstGeom prst="rect">
            <a:avLst/>
          </a:prstGeom>
        </p:spPr>
        <p:txBody>
          <a:bodyPr vert="horz" lIns="91870" tIns="45935" rIns="91870" bIns="45935"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9446677"/>
            <a:ext cx="2971800" cy="497285"/>
          </a:xfrm>
          <a:prstGeom prst="rect">
            <a:avLst/>
          </a:prstGeom>
        </p:spPr>
        <p:txBody>
          <a:bodyPr vert="horz" lIns="91870" tIns="45935" rIns="91870" bIns="45935" rtlCol="0" anchor="b"/>
          <a:lstStyle>
            <a:lvl1pPr algn="r">
              <a:defRPr sz="1200"/>
            </a:lvl1pPr>
          </a:lstStyle>
          <a:p>
            <a:fld id="{F9B1952B-E0F9-4A58-8D17-2E2F8E311A91}" type="slidenum">
              <a:rPr lang="en-GB" smtClean="0"/>
              <a:t>‹#›</a:t>
            </a:fld>
            <a:endParaRPr lang="en-GB"/>
          </a:p>
        </p:txBody>
      </p:sp>
    </p:spTree>
    <p:extLst>
      <p:ext uri="{BB962C8B-B14F-4D97-AF65-F5344CB8AC3E}">
        <p14:creationId xmlns:p14="http://schemas.microsoft.com/office/powerpoint/2010/main" val="366492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5"/>
          </a:xfrm>
          <a:prstGeom prst="rect">
            <a:avLst/>
          </a:prstGeom>
        </p:spPr>
        <p:txBody>
          <a:bodyPr vert="horz" lIns="91870" tIns="45935" rIns="91870" bIns="45935" rtlCol="0"/>
          <a:lstStyle>
            <a:lvl1pPr algn="l">
              <a:defRPr sz="1200"/>
            </a:lvl1pPr>
          </a:lstStyle>
          <a:p>
            <a:endParaRPr lang="en-GB"/>
          </a:p>
        </p:txBody>
      </p:sp>
      <p:sp>
        <p:nvSpPr>
          <p:cNvPr id="3" name="Date Placeholder 2"/>
          <p:cNvSpPr>
            <a:spLocks noGrp="1"/>
          </p:cNvSpPr>
          <p:nvPr>
            <p:ph type="dt" idx="1"/>
          </p:nvPr>
        </p:nvSpPr>
        <p:spPr>
          <a:xfrm>
            <a:off x="3884614" y="0"/>
            <a:ext cx="2971800" cy="497285"/>
          </a:xfrm>
          <a:prstGeom prst="rect">
            <a:avLst/>
          </a:prstGeom>
        </p:spPr>
        <p:txBody>
          <a:bodyPr vert="horz" lIns="91870" tIns="45935" rIns="91870" bIns="45935" rtlCol="0"/>
          <a:lstStyle>
            <a:lvl1pPr algn="r">
              <a:defRPr sz="1200"/>
            </a:lvl1pPr>
          </a:lstStyle>
          <a:p>
            <a:fld id="{F30B8D99-27C8-4019-9521-CCCA8C4852D2}" type="datetimeFigureOut">
              <a:rPr lang="en-GB" smtClean="0"/>
              <a:t>14/12/2014</a:t>
            </a:fld>
            <a:endParaRPr lang="en-GB"/>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870" tIns="45935" rIns="91870" bIns="45935" rtlCol="0" anchor="ctr"/>
          <a:lstStyle/>
          <a:p>
            <a:endParaRPr lang="en-GB"/>
          </a:p>
        </p:txBody>
      </p:sp>
      <p:sp>
        <p:nvSpPr>
          <p:cNvPr id="5" name="Notes Placeholder 4"/>
          <p:cNvSpPr>
            <a:spLocks noGrp="1"/>
          </p:cNvSpPr>
          <p:nvPr>
            <p:ph type="body" sz="quarter" idx="3"/>
          </p:nvPr>
        </p:nvSpPr>
        <p:spPr>
          <a:xfrm>
            <a:off x="685801" y="4724203"/>
            <a:ext cx="5486400" cy="4475559"/>
          </a:xfrm>
          <a:prstGeom prst="rect">
            <a:avLst/>
          </a:prstGeom>
        </p:spPr>
        <p:txBody>
          <a:bodyPr vert="horz" lIns="91870" tIns="45935" rIns="91870" bIns="459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6677"/>
            <a:ext cx="2971800" cy="497285"/>
          </a:xfrm>
          <a:prstGeom prst="rect">
            <a:avLst/>
          </a:prstGeom>
        </p:spPr>
        <p:txBody>
          <a:bodyPr vert="horz" lIns="91870" tIns="45935" rIns="91870" bIns="45935"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9446677"/>
            <a:ext cx="2971800" cy="497285"/>
          </a:xfrm>
          <a:prstGeom prst="rect">
            <a:avLst/>
          </a:prstGeom>
        </p:spPr>
        <p:txBody>
          <a:bodyPr vert="horz" lIns="91870" tIns="45935" rIns="91870" bIns="45935" rtlCol="0" anchor="b"/>
          <a:lstStyle>
            <a:lvl1pPr algn="r">
              <a:defRPr sz="1200"/>
            </a:lvl1pPr>
          </a:lstStyle>
          <a:p>
            <a:fld id="{0D8284F4-1915-402E-AF08-05F104AB9853}" type="slidenum">
              <a:rPr lang="en-GB" smtClean="0"/>
              <a:t>‹#›</a:t>
            </a:fld>
            <a:endParaRPr lang="en-GB"/>
          </a:p>
        </p:txBody>
      </p:sp>
    </p:spTree>
    <p:extLst>
      <p:ext uri="{BB962C8B-B14F-4D97-AF65-F5344CB8AC3E}">
        <p14:creationId xmlns:p14="http://schemas.microsoft.com/office/powerpoint/2010/main" val="320448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292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835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4111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3911942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1826635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501048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1593421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3635357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422707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285841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59919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1158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171521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3437317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olidFill>
              <a:ea typeface="ＭＳ Ｐゴシック" pitchFamily="-108" charset="-128"/>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a typeface="ＭＳ Ｐゴシック" pitchFamily="-108" charset="-128"/>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a:solidFill>
                <a:srgbClr val="000000"/>
              </a:solidFill>
              <a:ea typeface="ＭＳ Ｐゴシック" pitchFamily="-108" charset="-128"/>
            </a:endParaRPr>
          </a:p>
        </p:txBody>
      </p:sp>
    </p:spTree>
    <p:extLst>
      <p:ext uri="{BB962C8B-B14F-4D97-AF65-F5344CB8AC3E}">
        <p14:creationId xmlns:p14="http://schemas.microsoft.com/office/powerpoint/2010/main" val="1859173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hade val="50000"/>
                </a:srgbClr>
              </a:solidFill>
              <a:ea typeface="ＭＳ Ｐゴシック" pitchFamily="-108" charset="-128"/>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solidFill>
                <a:srgbClr val="000000">
                  <a:shade val="50000"/>
                </a:srgbClr>
              </a:solidFill>
              <a:ea typeface="ＭＳ Ｐゴシック" pitchFamily="-108" charset="-128"/>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dirty="0">
              <a:solidFill>
                <a:srgbClr val="000000">
                  <a:shade val="50000"/>
                </a:srgbClr>
              </a:solidFill>
              <a:ea typeface="ＭＳ Ｐゴシック" pitchFamily="-108" charset="-128"/>
            </a:endParaRPr>
          </a:p>
        </p:txBody>
      </p:sp>
    </p:spTree>
    <p:extLst>
      <p:ext uri="{BB962C8B-B14F-4D97-AF65-F5344CB8AC3E}">
        <p14:creationId xmlns:p14="http://schemas.microsoft.com/office/powerpoint/2010/main" val="1842091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ea typeface="ＭＳ Ｐゴシック" pitchFamily="-108" charset="-128"/>
              </a:rPr>
              <a:pPr/>
              <a:t>12/14/2014</a:t>
            </a:fld>
            <a:endParaRPr lang="en-US">
              <a:solidFill>
                <a:srgbClr val="000000">
                  <a:shade val="50000"/>
                </a:srgbClr>
              </a:solidFill>
              <a:ea typeface="ＭＳ Ｐゴシック" pitchFamily="-108" charset="-128"/>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solidFill>
                <a:srgbClr val="000000">
                  <a:shade val="50000"/>
                </a:srgbClr>
              </a:solidFill>
              <a:ea typeface="ＭＳ Ｐゴシック" pitchFamily="-108" charset="-128"/>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ea typeface="ＭＳ Ｐゴシック" pitchFamily="-108" charset="-128"/>
              </a:rPr>
              <a:pPr/>
              <a:t>‹#›</a:t>
            </a:fld>
            <a:endParaRPr lang="en-US" dirty="0">
              <a:solidFill>
                <a:srgbClr val="000000">
                  <a:shade val="50000"/>
                </a:srgbClr>
              </a:solidFill>
              <a:ea typeface="ＭＳ Ｐゴシック" pitchFamily="-108" charset="-128"/>
            </a:endParaRPr>
          </a:p>
        </p:txBody>
      </p:sp>
    </p:spTree>
    <p:extLst>
      <p:ext uri="{BB962C8B-B14F-4D97-AF65-F5344CB8AC3E}">
        <p14:creationId xmlns:p14="http://schemas.microsoft.com/office/powerpoint/2010/main" val="83117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2634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143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543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124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473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931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510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D114-C5C2-4645-A0B7-509F7F8465CC}" type="datetimeFigureOut">
              <a:rPr lang="en-GB" smtClean="0">
                <a:solidFill>
                  <a:prstClr val="black">
                    <a:tint val="75000"/>
                  </a:prstClr>
                </a:solidFill>
              </a:rPr>
              <a:pPr/>
              <a:t>14/12/2014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590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8671100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w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Over the </a:t>
            </a:r>
            <a:r>
              <a:rPr lang="en-GB" sz="4400" dirty="0" smtClean="0"/>
              <a:t>last 12</a:t>
            </a:r>
            <a:r>
              <a:rPr lang="en-GB" sz="4400" dirty="0" smtClean="0"/>
              <a:t> </a:t>
            </a:r>
            <a:r>
              <a:rPr lang="en-GB" sz="4400" dirty="0" smtClean="0"/>
              <a:t>months we have begun to engage with God’s presence in the heavenly tabernacle</a:t>
            </a:r>
          </a:p>
          <a:p>
            <a:r>
              <a:rPr lang="en-GB" sz="4400" dirty="0" err="1" smtClean="0"/>
              <a:t>Yod</a:t>
            </a:r>
            <a:r>
              <a:rPr lang="en-GB" sz="4400" dirty="0" smtClean="0"/>
              <a:t> </a:t>
            </a:r>
            <a:r>
              <a:rPr lang="en-GB" sz="4400" dirty="0" err="1" smtClean="0"/>
              <a:t>Hei</a:t>
            </a:r>
            <a:r>
              <a:rPr lang="en-GB" sz="4400" dirty="0" smtClean="0"/>
              <a:t> </a:t>
            </a:r>
            <a:r>
              <a:rPr lang="en-GB" sz="4400" dirty="0" err="1" smtClean="0"/>
              <a:t>Vav</a:t>
            </a:r>
            <a:r>
              <a:rPr lang="en-GB" sz="4400" dirty="0" smtClean="0"/>
              <a:t> </a:t>
            </a:r>
            <a:r>
              <a:rPr lang="en-GB" sz="4400" dirty="0" err="1" smtClean="0"/>
              <a:t>Hei</a:t>
            </a:r>
            <a:r>
              <a:rPr lang="en-GB" sz="4400" dirty="0" smtClean="0"/>
              <a:t> </a:t>
            </a:r>
            <a:r>
              <a:rPr lang="en-GB" sz="4400" dirty="0" smtClean="0"/>
              <a:t>YHVH</a:t>
            </a:r>
            <a:endParaRPr lang="en-GB" sz="4400" dirty="0" smtClean="0"/>
          </a:p>
          <a:p>
            <a:r>
              <a:rPr lang="en-GB" sz="4400" dirty="0" smtClean="0"/>
              <a:t>There has been an increased engagement with flags, colours, prophetic acts etc.</a:t>
            </a:r>
          </a:p>
          <a:p>
            <a:r>
              <a:rPr lang="en-GB" sz="4400" dirty="0" smtClean="0"/>
              <a:t>We </a:t>
            </a:r>
            <a:r>
              <a:rPr lang="en-GB" sz="4400" dirty="0" smtClean="0"/>
              <a:t>are engaging with the 4 faces of God</a:t>
            </a:r>
          </a:p>
          <a:p>
            <a:r>
              <a:rPr lang="en-GB" sz="4400" dirty="0" smtClean="0"/>
              <a:t>We are engaging with the 4 </a:t>
            </a:r>
            <a:r>
              <a:rPr lang="en-GB" sz="4400" dirty="0" smtClean="0"/>
              <a:t>angels</a:t>
            </a:r>
          </a:p>
          <a:p>
            <a:r>
              <a:rPr lang="en-GB" sz="4400" dirty="0" smtClean="0"/>
              <a:t>We </a:t>
            </a:r>
            <a:r>
              <a:rPr lang="en-GB" sz="4400" dirty="0"/>
              <a:t>are engaging with the 7 spirits of God</a:t>
            </a:r>
          </a:p>
          <a:p>
            <a:endParaRPr lang="en-GB" sz="4400" dirty="0"/>
          </a:p>
        </p:txBody>
      </p:sp>
    </p:spTree>
    <p:extLst>
      <p:ext uri="{BB962C8B-B14F-4D97-AF65-F5344CB8AC3E}">
        <p14:creationId xmlns:p14="http://schemas.microsoft.com/office/powerpoint/2010/main" val="27892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554" y="61913"/>
            <a:ext cx="6382746" cy="679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706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3599" y="44624"/>
            <a:ext cx="6813376"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160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174"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40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661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12"/>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525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1581"/>
            <a:ext cx="8784976" cy="994123"/>
          </a:xfrm>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What happened to herald Jesus </a:t>
            </a:r>
            <a:r>
              <a:rPr lang="en-GB" sz="4400" dirty="0" smtClean="0"/>
              <a:t>arrival  </a:t>
            </a:r>
          </a:p>
          <a:p>
            <a:r>
              <a:rPr lang="en-GB" sz="4400" dirty="0" smtClean="0"/>
              <a:t>There </a:t>
            </a:r>
            <a:r>
              <a:rPr lang="en-GB" sz="4400" dirty="0"/>
              <a:t>were signs in the </a:t>
            </a:r>
            <a:r>
              <a:rPr lang="en-GB" sz="4400" dirty="0" smtClean="0"/>
              <a:t>heavens – stars</a:t>
            </a:r>
          </a:p>
          <a:p>
            <a:r>
              <a:rPr lang="en-GB" sz="4400" dirty="0"/>
              <a:t>The </a:t>
            </a:r>
            <a:r>
              <a:rPr lang="en-GB" sz="4400" dirty="0" err="1"/>
              <a:t>mazzaroth</a:t>
            </a:r>
            <a:r>
              <a:rPr lang="en-GB" sz="4400" dirty="0"/>
              <a:t> or constellations were aligned in the </a:t>
            </a:r>
            <a:r>
              <a:rPr lang="en-GB" sz="4400" dirty="0" smtClean="0"/>
              <a:t>heavens </a:t>
            </a:r>
          </a:p>
          <a:p>
            <a:r>
              <a:rPr lang="en-GB" sz="4400" dirty="0"/>
              <a:t>W</a:t>
            </a:r>
            <a:r>
              <a:rPr lang="en-GB" sz="4400" dirty="0" smtClean="0"/>
              <a:t>ise </a:t>
            </a:r>
            <a:r>
              <a:rPr lang="en-GB" sz="4400" dirty="0"/>
              <a:t>men </a:t>
            </a:r>
            <a:r>
              <a:rPr lang="en-GB" sz="4400" dirty="0" smtClean="0"/>
              <a:t>or kings </a:t>
            </a:r>
            <a:r>
              <a:rPr lang="en-GB" sz="4400" dirty="0"/>
              <a:t>saw the </a:t>
            </a:r>
            <a:r>
              <a:rPr lang="en-GB" sz="4400" dirty="0" smtClean="0"/>
              <a:t>signs</a:t>
            </a:r>
          </a:p>
          <a:p>
            <a:r>
              <a:rPr lang="en-GB" sz="4400" dirty="0" smtClean="0"/>
              <a:t>Angels before, during and after His birth</a:t>
            </a:r>
          </a:p>
          <a:p>
            <a:pPr marL="0" indent="0">
              <a:buNone/>
            </a:pPr>
            <a:endParaRPr lang="en-GB" sz="4400" dirty="0"/>
          </a:p>
        </p:txBody>
      </p:sp>
    </p:spTree>
    <p:extLst>
      <p:ext uri="{BB962C8B-B14F-4D97-AF65-F5344CB8AC3E}">
        <p14:creationId xmlns:p14="http://schemas.microsoft.com/office/powerpoint/2010/main" val="37158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Angelic activity, announcements, </a:t>
            </a:r>
            <a:r>
              <a:rPr lang="en-GB" sz="4400" dirty="0"/>
              <a:t>manifestations of </a:t>
            </a:r>
            <a:r>
              <a:rPr lang="en-GB" sz="4400" dirty="0" smtClean="0"/>
              <a:t>glory, the </a:t>
            </a:r>
            <a:r>
              <a:rPr lang="en-GB" sz="4400" dirty="0"/>
              <a:t>opening of the heavens.</a:t>
            </a:r>
          </a:p>
          <a:p>
            <a:r>
              <a:rPr lang="en-GB" sz="4400" dirty="0" smtClean="0"/>
              <a:t>Wise </a:t>
            </a:r>
            <a:r>
              <a:rPr lang="en-GB" sz="4400" dirty="0"/>
              <a:t>men </a:t>
            </a:r>
            <a:r>
              <a:rPr lang="en-GB" sz="4400" dirty="0" smtClean="0"/>
              <a:t>or Kings </a:t>
            </a:r>
            <a:r>
              <a:rPr lang="en-GB" sz="4400" dirty="0"/>
              <a:t>came from the east </a:t>
            </a:r>
            <a:r>
              <a:rPr lang="en-GB" sz="4400" dirty="0" smtClean="0"/>
              <a:t>with </a:t>
            </a:r>
            <a:r>
              <a:rPr lang="en-GB" sz="4400" dirty="0"/>
              <a:t>gifts for the </a:t>
            </a:r>
            <a:r>
              <a:rPr lang="en-GB" sz="4400" dirty="0" smtClean="0"/>
              <a:t>king </a:t>
            </a:r>
          </a:p>
          <a:p>
            <a:r>
              <a:rPr lang="en-GB" sz="4400" dirty="0"/>
              <a:t>Who were these wise men and where did they come from?</a:t>
            </a:r>
          </a:p>
          <a:p>
            <a:r>
              <a:rPr lang="en-GB" sz="4400" dirty="0" smtClean="0"/>
              <a:t>Out of the east of Eden, east gate of the temple flowed the river </a:t>
            </a:r>
            <a:r>
              <a:rPr lang="en-GB" sz="4400" dirty="0"/>
              <a:t>of </a:t>
            </a:r>
            <a:r>
              <a:rPr lang="en-GB" sz="4400" dirty="0" smtClean="0"/>
              <a:t>life</a:t>
            </a:r>
          </a:p>
        </p:txBody>
      </p:sp>
    </p:spTree>
    <p:extLst>
      <p:ext uri="{BB962C8B-B14F-4D97-AF65-F5344CB8AC3E}">
        <p14:creationId xmlns:p14="http://schemas.microsoft.com/office/powerpoint/2010/main" val="7420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7 spirits of God came to Jesus with gifts that were in reco</a:t>
            </a:r>
            <a:r>
              <a:rPr lang="en-GB" sz="4400" dirty="0" smtClean="0"/>
              <a:t>gnition of His kingship His position and identity</a:t>
            </a:r>
          </a:p>
          <a:p>
            <a:r>
              <a:rPr lang="en-GB" sz="4400" dirty="0"/>
              <a:t>Luke 2:52 And Jesus kept increasing in wisdom and stature, and in </a:t>
            </a:r>
            <a:r>
              <a:rPr lang="en-GB" sz="4400" dirty="0" smtClean="0"/>
              <a:t>favour </a:t>
            </a:r>
            <a:r>
              <a:rPr lang="en-GB" sz="4400" dirty="0"/>
              <a:t>with God and men</a:t>
            </a:r>
            <a:r>
              <a:rPr lang="en-GB" sz="4400" dirty="0" smtClean="0"/>
              <a:t>.</a:t>
            </a:r>
          </a:p>
          <a:p>
            <a:r>
              <a:rPr lang="en-GB" sz="4400" dirty="0" smtClean="0"/>
              <a:t>How?</a:t>
            </a:r>
          </a:p>
        </p:txBody>
      </p:sp>
    </p:spTree>
    <p:extLst>
      <p:ext uri="{BB962C8B-B14F-4D97-AF65-F5344CB8AC3E}">
        <p14:creationId xmlns:p14="http://schemas.microsoft.com/office/powerpoint/2010/main" val="21819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7 spirits of God trained Him</a:t>
            </a:r>
          </a:p>
          <a:p>
            <a:r>
              <a:rPr lang="en-GB" sz="4400" dirty="0"/>
              <a:t>Isa 50:4 The Lord God has given Me the tongue of disciples, That I may know how to sustain the weary one with a word. He awakens Me morning by morning, He awakens My ear to listen as a disciple</a:t>
            </a:r>
            <a:r>
              <a:rPr lang="en-GB" sz="4400" dirty="0" smtClean="0"/>
              <a:t>.</a:t>
            </a:r>
          </a:p>
          <a:p>
            <a:r>
              <a:rPr lang="en-GB" sz="4400" dirty="0" smtClean="0"/>
              <a:t>Train the heir in His sonship identity</a:t>
            </a:r>
          </a:p>
          <a:p>
            <a:pPr marL="0" indent="0">
              <a:buNone/>
            </a:pPr>
            <a:endParaRPr lang="en-GB" sz="4400" dirty="0"/>
          </a:p>
        </p:txBody>
      </p:sp>
    </p:spTree>
    <p:extLst>
      <p:ext uri="{BB962C8B-B14F-4D97-AF65-F5344CB8AC3E}">
        <p14:creationId xmlns:p14="http://schemas.microsoft.com/office/powerpoint/2010/main" val="315111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t>There </a:t>
            </a:r>
            <a:r>
              <a:rPr lang="en-GB" sz="4400" dirty="0"/>
              <a:t>is a great shift </a:t>
            </a:r>
            <a:r>
              <a:rPr lang="en-GB" sz="4400" dirty="0" smtClean="0"/>
              <a:t>coming </a:t>
            </a:r>
          </a:p>
          <a:p>
            <a:pPr>
              <a:lnSpc>
                <a:spcPct val="110000"/>
              </a:lnSpc>
              <a:spcBef>
                <a:spcPts val="600"/>
              </a:spcBef>
            </a:pPr>
            <a:r>
              <a:rPr lang="en-GB" sz="4400" dirty="0" smtClean="0"/>
              <a:t>Governors </a:t>
            </a:r>
            <a:r>
              <a:rPr lang="en-GB" sz="4400" dirty="0"/>
              <a:t>and </a:t>
            </a:r>
            <a:r>
              <a:rPr lang="en-GB" sz="4400" dirty="0" smtClean="0"/>
              <a:t>tutors are </a:t>
            </a:r>
            <a:r>
              <a:rPr lang="en-GB" sz="4400" dirty="0"/>
              <a:t>being </a:t>
            </a:r>
            <a:r>
              <a:rPr lang="en-GB" sz="4400" dirty="0" smtClean="0"/>
              <a:t>released to prepare for this shift into a </a:t>
            </a:r>
            <a:r>
              <a:rPr lang="en-GB" sz="4400" dirty="0"/>
              <a:t>new </a:t>
            </a:r>
            <a:r>
              <a:rPr lang="en-GB" sz="4400" dirty="0" smtClean="0"/>
              <a:t>order</a:t>
            </a:r>
            <a:endParaRPr lang="en-GB" sz="4400" dirty="0"/>
          </a:p>
          <a:p>
            <a:pPr>
              <a:lnSpc>
                <a:spcPct val="110000"/>
              </a:lnSpc>
              <a:spcBef>
                <a:spcPts val="600"/>
              </a:spcBef>
            </a:pPr>
            <a:r>
              <a:rPr lang="en-GB" sz="4400" dirty="0"/>
              <a:t>The cloud of witnesses and the 7 spirits are here to train and tutor us to take our </a:t>
            </a:r>
            <a:r>
              <a:rPr lang="en-GB" sz="4400" dirty="0" smtClean="0"/>
              <a:t>positions </a:t>
            </a:r>
            <a:r>
              <a:rPr lang="en-GB" sz="4400" dirty="0"/>
              <a:t>as </a:t>
            </a:r>
            <a:r>
              <a:rPr lang="en-GB" sz="4400" dirty="0" smtClean="0"/>
              <a:t>lords, </a:t>
            </a:r>
            <a:r>
              <a:rPr lang="en-GB" sz="4400" dirty="0"/>
              <a:t>kings and </a:t>
            </a:r>
            <a:r>
              <a:rPr lang="en-GB" sz="4400" dirty="0" smtClean="0"/>
              <a:t>sons.</a:t>
            </a:r>
          </a:p>
          <a:p>
            <a:pPr>
              <a:lnSpc>
                <a:spcPct val="110000"/>
              </a:lnSpc>
              <a:spcBef>
                <a:spcPts val="600"/>
              </a:spcBef>
            </a:pPr>
            <a:r>
              <a:rPr lang="en-GB" sz="4400" dirty="0"/>
              <a:t>W</a:t>
            </a:r>
            <a:r>
              <a:rPr lang="en-GB" sz="4400" dirty="0" smtClean="0"/>
              <a:t>e </a:t>
            </a:r>
            <a:r>
              <a:rPr lang="en-GB" sz="4400" dirty="0"/>
              <a:t>must be willing to embrace and engage them if we are to fulfil our destiny to rule and bring dominion</a:t>
            </a:r>
            <a:r>
              <a:rPr lang="en-GB" sz="4400" dirty="0" smtClean="0"/>
              <a:t>.</a:t>
            </a:r>
            <a:endParaRPr lang="en-GB" sz="4400" dirty="0"/>
          </a:p>
        </p:txBody>
      </p:sp>
    </p:spTree>
    <p:extLst>
      <p:ext uri="{BB962C8B-B14F-4D97-AF65-F5344CB8AC3E}">
        <p14:creationId xmlns:p14="http://schemas.microsoft.com/office/powerpoint/2010/main" val="18077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2699972" y="1835733"/>
            <a:ext cx="3240000" cy="32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Heavenly</a:t>
            </a:r>
            <a:br>
              <a:rPr lang="en-GB" sz="2800" dirty="0" smtClean="0">
                <a:solidFill>
                  <a:prstClr val="white"/>
                </a:solidFill>
              </a:rPr>
            </a:br>
            <a:r>
              <a:rPr lang="en-GB" sz="2800" dirty="0" smtClean="0">
                <a:solidFill>
                  <a:prstClr val="white"/>
                </a:solidFill>
              </a:rPr>
              <a:t>Tabernacle</a:t>
            </a:r>
          </a:p>
          <a:p>
            <a:pPr algn="ctr"/>
            <a:r>
              <a:rPr lang="en-GB" sz="2800" dirty="0" smtClean="0">
                <a:solidFill>
                  <a:prstClr val="white"/>
                </a:solidFill>
              </a:rPr>
              <a:t>Holy of Holies</a:t>
            </a:r>
          </a:p>
          <a:p>
            <a:pPr algn="ctr"/>
            <a:r>
              <a:rPr lang="en-GB" sz="2800" dirty="0" smtClean="0">
                <a:solidFill>
                  <a:prstClr val="white"/>
                </a:solidFill>
              </a:rPr>
              <a:t>Arc of God</a:t>
            </a:r>
            <a:endParaRPr lang="en-GB" sz="2800" dirty="0">
              <a:solidFill>
                <a:prstClr val="white"/>
              </a:solidFill>
            </a:endParaRPr>
          </a:p>
        </p:txBody>
      </p:sp>
      <p:sp>
        <p:nvSpPr>
          <p:cNvPr id="5" name="TextBox 4"/>
          <p:cNvSpPr txBox="1"/>
          <p:nvPr/>
        </p:nvSpPr>
        <p:spPr>
          <a:xfrm>
            <a:off x="701525" y="2564905"/>
            <a:ext cx="1656454" cy="1934765"/>
          </a:xfrm>
          <a:prstGeom prst="rect">
            <a:avLst/>
          </a:prstGeom>
          <a:noFill/>
        </p:spPr>
        <p:txBody>
          <a:bodyPr wrap="square" lIns="0" tIns="0" rIns="0" bIns="0" rtlCol="0">
            <a:noAutofit/>
          </a:bodyPr>
          <a:lstStyle/>
          <a:p>
            <a:pPr algn="ctr"/>
            <a:r>
              <a:rPr lang="en-GB" sz="3200" dirty="0" smtClean="0">
                <a:solidFill>
                  <a:srgbClr val="7030A0"/>
                </a:solidFill>
              </a:rPr>
              <a:t>North </a:t>
            </a:r>
          </a:p>
          <a:p>
            <a:pPr algn="ctr"/>
            <a:r>
              <a:rPr lang="en-GB" sz="3200" dirty="0" smtClean="0">
                <a:solidFill>
                  <a:srgbClr val="7030A0"/>
                </a:solidFill>
              </a:rPr>
              <a:t>Man</a:t>
            </a:r>
          </a:p>
          <a:p>
            <a:pPr algn="ctr"/>
            <a:r>
              <a:rPr lang="en-GB" sz="3200" dirty="0" smtClean="0">
                <a:solidFill>
                  <a:srgbClr val="7030A0"/>
                </a:solidFill>
              </a:rPr>
              <a:t>Priest</a:t>
            </a:r>
          </a:p>
          <a:p>
            <a:pPr algn="ctr"/>
            <a:r>
              <a:rPr lang="en-GB" sz="3200" dirty="0" smtClean="0">
                <a:solidFill>
                  <a:srgbClr val="7030A0"/>
                </a:solidFill>
              </a:rPr>
              <a:t>HEI</a:t>
            </a:r>
            <a:endParaRPr lang="en-GB" sz="3200" dirty="0">
              <a:solidFill>
                <a:srgbClr val="7030A0"/>
              </a:solidFill>
            </a:endParaRPr>
          </a:p>
        </p:txBody>
      </p:sp>
      <p:sp>
        <p:nvSpPr>
          <p:cNvPr id="6" name="TextBox 5"/>
          <p:cNvSpPr txBox="1"/>
          <p:nvPr/>
        </p:nvSpPr>
        <p:spPr>
          <a:xfrm>
            <a:off x="6163639" y="2287432"/>
            <a:ext cx="1476164" cy="2005664"/>
          </a:xfrm>
          <a:prstGeom prst="rect">
            <a:avLst/>
          </a:prstGeom>
          <a:noFill/>
        </p:spPr>
        <p:txBody>
          <a:bodyPr wrap="square" lIns="0" tIns="0" rIns="0" bIns="0" rtlCol="0">
            <a:noAutofit/>
          </a:bodyPr>
          <a:lstStyle/>
          <a:p>
            <a:pPr algn="ctr"/>
            <a:r>
              <a:rPr lang="en-GB" sz="3200" dirty="0" smtClean="0">
                <a:solidFill>
                  <a:srgbClr val="7030A0"/>
                </a:solidFill>
              </a:rPr>
              <a:t>South </a:t>
            </a:r>
          </a:p>
          <a:p>
            <a:pPr algn="ctr"/>
            <a:r>
              <a:rPr lang="en-GB" sz="3200" dirty="0" smtClean="0">
                <a:solidFill>
                  <a:srgbClr val="7030A0"/>
                </a:solidFill>
              </a:rPr>
              <a:t>Ox</a:t>
            </a:r>
          </a:p>
          <a:p>
            <a:pPr algn="ctr"/>
            <a:r>
              <a:rPr lang="en-GB" sz="3200" dirty="0" smtClean="0">
                <a:solidFill>
                  <a:srgbClr val="7030A0"/>
                </a:solidFill>
              </a:rPr>
              <a:t>Prophet</a:t>
            </a:r>
          </a:p>
          <a:p>
            <a:pPr algn="ctr"/>
            <a:r>
              <a:rPr lang="en-GB" sz="3200" dirty="0" smtClean="0">
                <a:solidFill>
                  <a:srgbClr val="7030A0"/>
                </a:solidFill>
              </a:rPr>
              <a:t>HEI</a:t>
            </a:r>
            <a:endParaRPr lang="en-GB" sz="2000" dirty="0">
              <a:solidFill>
                <a:srgbClr val="7030A0"/>
              </a:solidFill>
            </a:endParaRPr>
          </a:p>
        </p:txBody>
      </p:sp>
      <p:sp>
        <p:nvSpPr>
          <p:cNvPr id="7" name="TextBox 6"/>
          <p:cNvSpPr txBox="1"/>
          <p:nvPr/>
        </p:nvSpPr>
        <p:spPr>
          <a:xfrm>
            <a:off x="3563888" y="283809"/>
            <a:ext cx="1124598" cy="1428437"/>
          </a:xfrm>
          <a:prstGeom prst="rect">
            <a:avLst/>
          </a:prstGeom>
          <a:noFill/>
        </p:spPr>
        <p:txBody>
          <a:bodyPr wrap="square" lIns="0" tIns="0" rIns="0" bIns="0" rtlCol="0">
            <a:noAutofit/>
          </a:bodyPr>
          <a:lstStyle/>
          <a:p>
            <a:pPr algn="ctr">
              <a:lnSpc>
                <a:spcPts val="2800"/>
              </a:lnSpc>
            </a:pPr>
            <a:r>
              <a:rPr lang="en-GB" sz="3200" dirty="0" smtClean="0">
                <a:solidFill>
                  <a:srgbClr val="7030A0"/>
                </a:solidFill>
              </a:rPr>
              <a:t>East </a:t>
            </a:r>
          </a:p>
          <a:p>
            <a:pPr algn="ctr">
              <a:lnSpc>
                <a:spcPts val="2800"/>
              </a:lnSpc>
            </a:pPr>
            <a:r>
              <a:rPr lang="en-GB" sz="3200" dirty="0" smtClean="0">
                <a:solidFill>
                  <a:srgbClr val="7030A0"/>
                </a:solidFill>
              </a:rPr>
              <a:t>Lion</a:t>
            </a:r>
          </a:p>
          <a:p>
            <a:pPr algn="ctr">
              <a:lnSpc>
                <a:spcPts val="2800"/>
              </a:lnSpc>
            </a:pPr>
            <a:r>
              <a:rPr lang="en-GB" sz="3200" dirty="0" smtClean="0">
                <a:solidFill>
                  <a:srgbClr val="7030A0"/>
                </a:solidFill>
              </a:rPr>
              <a:t>King</a:t>
            </a:r>
          </a:p>
          <a:p>
            <a:pPr algn="ctr">
              <a:lnSpc>
                <a:spcPts val="2800"/>
              </a:lnSpc>
            </a:pPr>
            <a:r>
              <a:rPr lang="en-GB" sz="3200" dirty="0" smtClean="0">
                <a:solidFill>
                  <a:srgbClr val="7030A0"/>
                </a:solidFill>
              </a:rPr>
              <a:t>YOD</a:t>
            </a:r>
            <a:endParaRPr lang="en-GB" sz="3200" dirty="0">
              <a:solidFill>
                <a:srgbClr val="7030A0"/>
              </a:solidFill>
            </a:endParaRPr>
          </a:p>
        </p:txBody>
      </p:sp>
      <p:sp>
        <p:nvSpPr>
          <p:cNvPr id="8" name="TextBox 7"/>
          <p:cNvSpPr txBox="1"/>
          <p:nvPr/>
        </p:nvSpPr>
        <p:spPr>
          <a:xfrm>
            <a:off x="3815916" y="5213538"/>
            <a:ext cx="1404156" cy="1383814"/>
          </a:xfrm>
          <a:prstGeom prst="rect">
            <a:avLst/>
          </a:prstGeom>
          <a:noFill/>
        </p:spPr>
        <p:txBody>
          <a:bodyPr wrap="square" lIns="0" tIns="0" rIns="0" bIns="0" rtlCol="0">
            <a:noAutofit/>
          </a:bodyPr>
          <a:lstStyle/>
          <a:p>
            <a:pPr algn="ctr">
              <a:lnSpc>
                <a:spcPts val="2800"/>
              </a:lnSpc>
            </a:pPr>
            <a:r>
              <a:rPr lang="en-GB" sz="3200" dirty="0" smtClean="0">
                <a:solidFill>
                  <a:srgbClr val="7030A0"/>
                </a:solidFill>
              </a:rPr>
              <a:t>West </a:t>
            </a:r>
          </a:p>
          <a:p>
            <a:pPr algn="ctr">
              <a:lnSpc>
                <a:spcPts val="2800"/>
              </a:lnSpc>
            </a:pPr>
            <a:r>
              <a:rPr lang="en-GB" sz="3200" dirty="0" smtClean="0">
                <a:solidFill>
                  <a:srgbClr val="7030A0"/>
                </a:solidFill>
              </a:rPr>
              <a:t>Eagle</a:t>
            </a:r>
          </a:p>
          <a:p>
            <a:pPr algn="ctr">
              <a:lnSpc>
                <a:spcPts val="2800"/>
              </a:lnSpc>
            </a:pPr>
            <a:r>
              <a:rPr lang="en-GB" sz="3200" dirty="0" smtClean="0">
                <a:solidFill>
                  <a:srgbClr val="7030A0"/>
                </a:solidFill>
              </a:rPr>
              <a:t>Apostle</a:t>
            </a:r>
          </a:p>
          <a:p>
            <a:pPr algn="ctr">
              <a:lnSpc>
                <a:spcPts val="2800"/>
              </a:lnSpc>
            </a:pPr>
            <a:r>
              <a:rPr lang="en-GB" sz="3200" dirty="0" smtClean="0">
                <a:solidFill>
                  <a:srgbClr val="7030A0"/>
                </a:solidFill>
              </a:rPr>
              <a:t>VAV</a:t>
            </a:r>
            <a:endParaRPr lang="en-GB" sz="3200" dirty="0">
              <a:solidFill>
                <a:srgbClr val="7030A0"/>
              </a:solidFill>
            </a:endParaRPr>
          </a:p>
        </p:txBody>
      </p:sp>
      <p:sp>
        <p:nvSpPr>
          <p:cNvPr id="9" name="TextBox 8"/>
          <p:cNvSpPr txBox="1"/>
          <p:nvPr/>
        </p:nvSpPr>
        <p:spPr>
          <a:xfrm>
            <a:off x="5820330" y="5229200"/>
            <a:ext cx="2568094" cy="432047"/>
          </a:xfrm>
          <a:prstGeom prst="rect">
            <a:avLst/>
          </a:prstGeom>
          <a:noFill/>
        </p:spPr>
        <p:txBody>
          <a:bodyPr wrap="square" lIns="0" tIns="0" rIns="0" bIns="0" rtlCol="0">
            <a:noAutofit/>
          </a:bodyPr>
          <a:lstStyle/>
          <a:p>
            <a:pPr algn="ctr"/>
            <a:r>
              <a:rPr lang="en-GB" sz="3200" dirty="0" smtClean="0">
                <a:solidFill>
                  <a:srgbClr val="FF0000"/>
                </a:solidFill>
              </a:rPr>
              <a:t>Transformation</a:t>
            </a:r>
            <a:endParaRPr lang="en-GB" sz="3200" dirty="0">
              <a:solidFill>
                <a:srgbClr val="FF0000"/>
              </a:solidFill>
            </a:endParaRPr>
          </a:p>
        </p:txBody>
      </p:sp>
      <p:sp>
        <p:nvSpPr>
          <p:cNvPr id="10" name="TextBox 9"/>
          <p:cNvSpPr txBox="1"/>
          <p:nvPr/>
        </p:nvSpPr>
        <p:spPr>
          <a:xfrm>
            <a:off x="467544" y="5030676"/>
            <a:ext cx="2124416" cy="630571"/>
          </a:xfrm>
          <a:prstGeom prst="rect">
            <a:avLst/>
          </a:prstGeom>
          <a:noFill/>
        </p:spPr>
        <p:txBody>
          <a:bodyPr wrap="square" lIns="0" tIns="0" rIns="0" bIns="0" rtlCol="0">
            <a:noAutofit/>
          </a:bodyPr>
          <a:lstStyle/>
          <a:p>
            <a:pPr algn="ctr"/>
            <a:r>
              <a:rPr lang="en-GB" sz="3200" dirty="0" smtClean="0">
                <a:solidFill>
                  <a:srgbClr val="FF0000"/>
                </a:solidFill>
              </a:rPr>
              <a:t>Refining Fire</a:t>
            </a:r>
            <a:endParaRPr lang="en-GB" sz="3200" dirty="0">
              <a:solidFill>
                <a:srgbClr val="FF0000"/>
              </a:solidFill>
            </a:endParaRPr>
          </a:p>
        </p:txBody>
      </p:sp>
      <p:sp>
        <p:nvSpPr>
          <p:cNvPr id="11" name="TextBox 10"/>
          <p:cNvSpPr txBox="1"/>
          <p:nvPr/>
        </p:nvSpPr>
        <p:spPr>
          <a:xfrm>
            <a:off x="6027254" y="998027"/>
            <a:ext cx="1830013" cy="1052390"/>
          </a:xfrm>
          <a:prstGeom prst="rect">
            <a:avLst/>
          </a:prstGeom>
          <a:noFill/>
        </p:spPr>
        <p:txBody>
          <a:bodyPr wrap="square" lIns="0" tIns="0" rIns="0" bIns="0" rtlCol="0">
            <a:noAutofit/>
          </a:bodyPr>
          <a:lstStyle/>
          <a:p>
            <a:pPr algn="ctr"/>
            <a:r>
              <a:rPr lang="en-GB" sz="3200" dirty="0" smtClean="0">
                <a:solidFill>
                  <a:srgbClr val="FF0000"/>
                </a:solidFill>
              </a:rPr>
              <a:t>Winds of Change</a:t>
            </a:r>
            <a:endParaRPr lang="en-GB" sz="3200" dirty="0">
              <a:solidFill>
                <a:srgbClr val="FF0000"/>
              </a:solidFill>
            </a:endParaRPr>
          </a:p>
        </p:txBody>
      </p:sp>
      <p:sp>
        <p:nvSpPr>
          <p:cNvPr id="12" name="TextBox 11"/>
          <p:cNvSpPr txBox="1"/>
          <p:nvPr/>
        </p:nvSpPr>
        <p:spPr>
          <a:xfrm>
            <a:off x="323528" y="977238"/>
            <a:ext cx="2160240" cy="1443650"/>
          </a:xfrm>
          <a:prstGeom prst="rect">
            <a:avLst/>
          </a:prstGeom>
          <a:noFill/>
        </p:spPr>
        <p:txBody>
          <a:bodyPr wrap="square" lIns="0" tIns="0" rIns="0" bIns="0" rtlCol="0">
            <a:noAutofit/>
          </a:bodyPr>
          <a:lstStyle/>
          <a:p>
            <a:pPr algn="ctr"/>
            <a:r>
              <a:rPr lang="en-GB" sz="3200" dirty="0" smtClean="0">
                <a:solidFill>
                  <a:srgbClr val="FF0000"/>
                </a:solidFill>
              </a:rPr>
              <a:t>Sound of many waters</a:t>
            </a:r>
            <a:endParaRPr lang="en-GB" sz="3200" dirty="0">
              <a:solidFill>
                <a:srgbClr val="FF0000"/>
              </a:solidFill>
            </a:endParaRPr>
          </a:p>
        </p:txBody>
      </p:sp>
      <p:cxnSp>
        <p:nvCxnSpPr>
          <p:cNvPr id="3" name="Straight Arrow Connector 2"/>
          <p:cNvCxnSpPr/>
          <p:nvPr/>
        </p:nvCxnSpPr>
        <p:spPr>
          <a:xfrm flipV="1">
            <a:off x="5076056" y="538662"/>
            <a:ext cx="0" cy="11604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35896" y="5229200"/>
            <a:ext cx="0" cy="11438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129420" y="4544592"/>
            <a:ext cx="140415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43608" y="2459455"/>
            <a:ext cx="14401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92442" y="1883391"/>
            <a:ext cx="0"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99972" y="3457369"/>
            <a:ext cx="414903" cy="16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550002" y="3459039"/>
            <a:ext cx="38997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92442" y="4544593"/>
            <a:ext cx="0" cy="5311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875" y="2459457"/>
            <a:ext cx="2435127" cy="200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56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Just as God releases the 7 spirits so does the enemy</a:t>
            </a:r>
          </a:p>
          <a:p>
            <a:r>
              <a:rPr lang="en-GB" sz="4400" dirty="0" smtClean="0"/>
              <a:t>Luke </a:t>
            </a:r>
            <a:r>
              <a:rPr lang="en-GB" sz="4400" dirty="0"/>
              <a:t>11:26 Then it goes and takes along </a:t>
            </a:r>
            <a:r>
              <a:rPr lang="en-GB" sz="4400" dirty="0">
                <a:solidFill>
                  <a:srgbClr val="FFFF00"/>
                </a:solidFill>
              </a:rPr>
              <a:t>seven other spirits </a:t>
            </a:r>
            <a:r>
              <a:rPr lang="en-GB" sz="4400" dirty="0"/>
              <a:t>more evil than itself, and they go in and live there; and the last state of that man becomes worse than the first</a:t>
            </a:r>
            <a:r>
              <a:rPr lang="en-GB" sz="4400" dirty="0" smtClean="0"/>
              <a:t>.”</a:t>
            </a:r>
          </a:p>
          <a:p>
            <a:r>
              <a:rPr lang="en-GB" sz="4400" dirty="0" smtClean="0"/>
              <a:t>The enemy seeks to counterfeit so he can rob, kill and destroy our destinies</a:t>
            </a:r>
            <a:endParaRPr lang="en-GB" sz="4400" dirty="0"/>
          </a:p>
        </p:txBody>
      </p:sp>
    </p:spTree>
    <p:extLst>
      <p:ext uri="{BB962C8B-B14F-4D97-AF65-F5344CB8AC3E}">
        <p14:creationId xmlns:p14="http://schemas.microsoft.com/office/powerpoint/2010/main" val="39542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Rev 1:4 John to the seven churches that are in Asia: Grace to you and peace, from Him who is and who was and who is to come, and from the </a:t>
            </a:r>
            <a:r>
              <a:rPr lang="en-GB" sz="4400" dirty="0">
                <a:solidFill>
                  <a:srgbClr val="FFFF00"/>
                </a:solidFill>
              </a:rPr>
              <a:t>seven Spirits who are before His throne</a:t>
            </a:r>
            <a:r>
              <a:rPr lang="en-GB" sz="4400" dirty="0" smtClean="0"/>
              <a:t>,</a:t>
            </a:r>
          </a:p>
          <a:p>
            <a:r>
              <a:rPr lang="en-GB" sz="4400" dirty="0" smtClean="0"/>
              <a:t>Greetings from beyond the veil</a:t>
            </a:r>
          </a:p>
          <a:p>
            <a:r>
              <a:rPr lang="en-GB" sz="4400" dirty="0" smtClean="0"/>
              <a:t>Indicate engagement and relationship</a:t>
            </a:r>
            <a:endParaRPr lang="en-GB" sz="4400" dirty="0"/>
          </a:p>
        </p:txBody>
      </p:sp>
    </p:spTree>
    <p:extLst>
      <p:ext uri="{BB962C8B-B14F-4D97-AF65-F5344CB8AC3E}">
        <p14:creationId xmlns:p14="http://schemas.microsoft.com/office/powerpoint/2010/main" val="231046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a:t>Rev </a:t>
            </a:r>
            <a:r>
              <a:rPr lang="en-GB" sz="4400" dirty="0" smtClean="0"/>
              <a:t>4:5 And </a:t>
            </a:r>
            <a:r>
              <a:rPr lang="en-GB" sz="4400" dirty="0"/>
              <a:t>there were seven lamps of fire burning before the throne, which are the seven Spirits of God</a:t>
            </a:r>
            <a:r>
              <a:rPr lang="en-GB" sz="4400" dirty="0" smtClean="0"/>
              <a:t>;</a:t>
            </a:r>
          </a:p>
          <a:p>
            <a:pPr>
              <a:lnSpc>
                <a:spcPct val="110000"/>
              </a:lnSpc>
              <a:spcBef>
                <a:spcPts val="600"/>
              </a:spcBef>
            </a:pPr>
            <a:r>
              <a:rPr lang="en-GB" sz="4400" dirty="0"/>
              <a:t>Rev </a:t>
            </a:r>
            <a:r>
              <a:rPr lang="en-GB" sz="4400" dirty="0" smtClean="0"/>
              <a:t>5:6 And </a:t>
            </a:r>
            <a:r>
              <a:rPr lang="en-GB" sz="4400" dirty="0"/>
              <a:t>I saw between the throne (with the four living creatures) and the elders a Lamb standing, as if slain, having </a:t>
            </a:r>
            <a:r>
              <a:rPr lang="en-GB" sz="4400" dirty="0">
                <a:solidFill>
                  <a:srgbClr val="FFFF00"/>
                </a:solidFill>
              </a:rPr>
              <a:t>seven horns </a:t>
            </a:r>
            <a:r>
              <a:rPr lang="en-GB" sz="4400" dirty="0"/>
              <a:t>and </a:t>
            </a:r>
            <a:r>
              <a:rPr lang="en-GB" sz="4400" dirty="0">
                <a:solidFill>
                  <a:srgbClr val="FFFF00"/>
                </a:solidFill>
              </a:rPr>
              <a:t>seven eyes</a:t>
            </a:r>
            <a:r>
              <a:rPr lang="en-GB" sz="4400" dirty="0"/>
              <a:t>, which are the seven Spirits of God, </a:t>
            </a:r>
            <a:r>
              <a:rPr lang="en-GB" sz="4400" dirty="0">
                <a:solidFill>
                  <a:srgbClr val="FFFF00"/>
                </a:solidFill>
              </a:rPr>
              <a:t>sent out into all the earth</a:t>
            </a:r>
            <a:r>
              <a:rPr lang="en-GB" sz="4400" dirty="0"/>
              <a:t>.</a:t>
            </a:r>
          </a:p>
          <a:p>
            <a:endParaRPr lang="en-GB" sz="4400" dirty="0"/>
          </a:p>
        </p:txBody>
      </p:sp>
    </p:spTree>
    <p:extLst>
      <p:ext uri="{BB962C8B-B14F-4D97-AF65-F5344CB8AC3E}">
        <p14:creationId xmlns:p14="http://schemas.microsoft.com/office/powerpoint/2010/main" val="204428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Lamps = light or illumination</a:t>
            </a:r>
          </a:p>
          <a:p>
            <a:r>
              <a:rPr lang="en-GB" sz="4400" dirty="0" smtClean="0"/>
              <a:t>Fire = heat or refining</a:t>
            </a:r>
          </a:p>
          <a:p>
            <a:r>
              <a:rPr lang="en-GB" sz="4400" dirty="0" smtClean="0"/>
              <a:t>Throne = government</a:t>
            </a:r>
          </a:p>
          <a:p>
            <a:r>
              <a:rPr lang="en-GB" sz="4400" dirty="0" smtClean="0"/>
              <a:t>Lamb = sacrifice</a:t>
            </a:r>
          </a:p>
          <a:p>
            <a:r>
              <a:rPr lang="en-GB" sz="4400" dirty="0" smtClean="0"/>
              <a:t>Horns = authority</a:t>
            </a:r>
          </a:p>
          <a:p>
            <a:r>
              <a:rPr lang="en-GB" sz="4400" dirty="0" smtClean="0"/>
              <a:t>Eyes = revelation insight perception</a:t>
            </a:r>
          </a:p>
          <a:p>
            <a:r>
              <a:rPr lang="en-GB" sz="4400" dirty="0" smtClean="0"/>
              <a:t>Sent out with a purpose</a:t>
            </a:r>
            <a:endParaRPr lang="en-GB" sz="4400" dirty="0"/>
          </a:p>
        </p:txBody>
      </p:sp>
    </p:spTree>
    <p:extLst>
      <p:ext uri="{BB962C8B-B14F-4D97-AF65-F5344CB8AC3E}">
        <p14:creationId xmlns:p14="http://schemas.microsoft.com/office/powerpoint/2010/main" val="282255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When something is sent out </a:t>
            </a:r>
            <a:r>
              <a:rPr lang="en-GB" sz="4400" dirty="0" smtClean="0"/>
              <a:t>it is </a:t>
            </a:r>
            <a:r>
              <a:rPr lang="en-GB" sz="4400" dirty="0"/>
              <a:t>given a purpose, a mandate</a:t>
            </a:r>
            <a:r>
              <a:rPr lang="en-GB" sz="4400" dirty="0" smtClean="0"/>
              <a:t>, </a:t>
            </a:r>
            <a:r>
              <a:rPr lang="en-GB" sz="4400" dirty="0"/>
              <a:t>authority to do a job. </a:t>
            </a:r>
            <a:endParaRPr lang="en-GB" sz="4400" dirty="0" smtClean="0"/>
          </a:p>
          <a:p>
            <a:r>
              <a:rPr lang="en-GB" sz="4400" dirty="0" smtClean="0"/>
              <a:t>The </a:t>
            </a:r>
            <a:r>
              <a:rPr lang="en-GB" sz="4400" dirty="0"/>
              <a:t>purpose of the </a:t>
            </a:r>
            <a:r>
              <a:rPr lang="en-GB" sz="4400" dirty="0" smtClean="0"/>
              <a:t>7 Spirits </a:t>
            </a:r>
            <a:r>
              <a:rPr lang="en-GB" sz="4400" dirty="0"/>
              <a:t>of God is to empower you and I to establish the Kingdom and to express it as heirs of God to the world around us that need </a:t>
            </a:r>
            <a:r>
              <a:rPr lang="en-GB" sz="4400" dirty="0" smtClean="0"/>
              <a:t>Him.</a:t>
            </a:r>
          </a:p>
          <a:p>
            <a:r>
              <a:rPr lang="en-GB" sz="4400" dirty="0" smtClean="0"/>
              <a:t>Are we willing to say here am I send me?</a:t>
            </a:r>
            <a:endParaRPr lang="en-GB" sz="4400" dirty="0"/>
          </a:p>
        </p:txBody>
      </p:sp>
    </p:spTree>
    <p:extLst>
      <p:ext uri="{BB962C8B-B14F-4D97-AF65-F5344CB8AC3E}">
        <p14:creationId xmlns:p14="http://schemas.microsoft.com/office/powerpoint/2010/main" val="269810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80728"/>
            <a:ext cx="9144000" cy="5877272"/>
          </a:xfrm>
          <a:effectLst/>
        </p:spPr>
        <p:txBody>
          <a:bodyPr lIns="0" tIns="0" rIns="0" bIns="0">
            <a:normAutofit/>
          </a:bodyPr>
          <a:lstStyle/>
          <a:p>
            <a:r>
              <a:rPr lang="en-GB" sz="4400" dirty="0" smtClean="0"/>
              <a:t>2 </a:t>
            </a:r>
            <a:r>
              <a:rPr lang="en-GB" sz="4400" dirty="0" err="1" smtClean="0"/>
              <a:t>Chron</a:t>
            </a:r>
            <a:r>
              <a:rPr lang="en-GB" sz="4400" dirty="0"/>
              <a:t> 16:9 "For the eyes of the LORD move to and fro throughout the earth that He may strongly support those whose </a:t>
            </a:r>
            <a:r>
              <a:rPr lang="en-GB" sz="4400" dirty="0">
                <a:solidFill>
                  <a:srgbClr val="FFFF00"/>
                </a:solidFill>
              </a:rPr>
              <a:t>heart </a:t>
            </a:r>
            <a:r>
              <a:rPr lang="en-GB" sz="4400" dirty="0" smtClean="0">
                <a:solidFill>
                  <a:srgbClr val="FFFF00"/>
                </a:solidFill>
              </a:rPr>
              <a:t>is </a:t>
            </a:r>
            <a:r>
              <a:rPr lang="en-GB" sz="4400" dirty="0">
                <a:solidFill>
                  <a:srgbClr val="FFFF00"/>
                </a:solidFill>
              </a:rPr>
              <a:t>completely His</a:t>
            </a:r>
            <a:r>
              <a:rPr lang="en-GB" sz="4400" dirty="0" smtClean="0"/>
              <a:t>.</a:t>
            </a:r>
            <a:endParaRPr lang="en-GB" sz="4400" dirty="0"/>
          </a:p>
          <a:p>
            <a:r>
              <a:rPr lang="en-GB" sz="4400" dirty="0" smtClean="0"/>
              <a:t>7 spirits will engage with those whose hearts are God’s and whose desire it is to operate as sons of God</a:t>
            </a:r>
            <a:endParaRPr lang="en-GB" sz="4400" dirty="0"/>
          </a:p>
        </p:txBody>
      </p:sp>
    </p:spTree>
    <p:extLst>
      <p:ext uri="{BB962C8B-B14F-4D97-AF65-F5344CB8AC3E}">
        <p14:creationId xmlns:p14="http://schemas.microsoft.com/office/powerpoint/2010/main" val="15991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20000"/>
              </a:lnSpc>
              <a:spcBef>
                <a:spcPts val="600"/>
              </a:spcBef>
            </a:pPr>
            <a:r>
              <a:rPr lang="en-GB" sz="4400" dirty="0"/>
              <a:t>Isa 11:2 The Spirit of the Lord will rest on Him,</a:t>
            </a:r>
          </a:p>
          <a:p>
            <a:pPr>
              <a:lnSpc>
                <a:spcPct val="120000"/>
              </a:lnSpc>
              <a:spcBef>
                <a:spcPts val="600"/>
              </a:spcBef>
            </a:pPr>
            <a:r>
              <a:rPr lang="en-GB" sz="4400" dirty="0"/>
              <a:t>The spirit of wisdom and understanding,</a:t>
            </a:r>
          </a:p>
          <a:p>
            <a:pPr>
              <a:lnSpc>
                <a:spcPct val="120000"/>
              </a:lnSpc>
              <a:spcBef>
                <a:spcPts val="600"/>
              </a:spcBef>
            </a:pPr>
            <a:r>
              <a:rPr lang="en-GB" sz="4400" dirty="0"/>
              <a:t>The spirit of counsel and </a:t>
            </a:r>
            <a:r>
              <a:rPr lang="en-GB" sz="4400" dirty="0" smtClean="0"/>
              <a:t>might (strength)</a:t>
            </a:r>
            <a:r>
              <a:rPr lang="en-GB" sz="4400" dirty="0" smtClean="0"/>
              <a:t>,</a:t>
            </a:r>
            <a:endParaRPr lang="en-GB" sz="4400" dirty="0"/>
          </a:p>
          <a:p>
            <a:pPr>
              <a:lnSpc>
                <a:spcPct val="120000"/>
              </a:lnSpc>
              <a:spcBef>
                <a:spcPts val="600"/>
              </a:spcBef>
            </a:pPr>
            <a:r>
              <a:rPr lang="en-GB" sz="4400" dirty="0"/>
              <a:t>The spirit of knowledge and the fear of the Lord.</a:t>
            </a:r>
          </a:p>
          <a:p>
            <a:pPr>
              <a:lnSpc>
                <a:spcPct val="120000"/>
              </a:lnSpc>
              <a:spcBef>
                <a:spcPts val="600"/>
              </a:spcBef>
            </a:pPr>
            <a:r>
              <a:rPr lang="en-GB" sz="4400" dirty="0"/>
              <a:t>3 And He will </a:t>
            </a:r>
            <a:r>
              <a:rPr lang="en-GB" sz="4400" dirty="0">
                <a:solidFill>
                  <a:srgbClr val="FFFF00"/>
                </a:solidFill>
              </a:rPr>
              <a:t>delight</a:t>
            </a:r>
            <a:r>
              <a:rPr lang="en-GB" sz="4400" dirty="0"/>
              <a:t> in the fear of the </a:t>
            </a:r>
            <a:r>
              <a:rPr lang="en-GB" sz="4400" dirty="0" smtClean="0"/>
              <a:t>Lord, And </a:t>
            </a:r>
            <a:r>
              <a:rPr lang="en-GB" sz="4400" dirty="0"/>
              <a:t>He will </a:t>
            </a:r>
            <a:r>
              <a:rPr lang="en-GB" sz="4400" dirty="0">
                <a:solidFill>
                  <a:srgbClr val="FFFF00"/>
                </a:solidFill>
              </a:rPr>
              <a:t>not judge </a:t>
            </a:r>
            <a:r>
              <a:rPr lang="en-GB" sz="4400" dirty="0"/>
              <a:t>by what His </a:t>
            </a:r>
            <a:r>
              <a:rPr lang="en-GB" sz="4400" dirty="0">
                <a:solidFill>
                  <a:srgbClr val="FFFF00"/>
                </a:solidFill>
              </a:rPr>
              <a:t>eyes </a:t>
            </a:r>
            <a:r>
              <a:rPr lang="en-GB" sz="4400" dirty="0" smtClean="0">
                <a:solidFill>
                  <a:srgbClr val="FFFF00"/>
                </a:solidFill>
              </a:rPr>
              <a:t>see</a:t>
            </a:r>
            <a:r>
              <a:rPr lang="en-GB" sz="4400" dirty="0" smtClean="0"/>
              <a:t>, Nor </a:t>
            </a:r>
            <a:r>
              <a:rPr lang="en-GB" sz="4400" dirty="0"/>
              <a:t>make a decision by what His </a:t>
            </a:r>
            <a:r>
              <a:rPr lang="en-GB" sz="4400" dirty="0">
                <a:solidFill>
                  <a:srgbClr val="FFFF00"/>
                </a:solidFill>
              </a:rPr>
              <a:t>ears hear</a:t>
            </a:r>
            <a:r>
              <a:rPr lang="en-GB" sz="4400" dirty="0"/>
              <a:t>;</a:t>
            </a:r>
          </a:p>
        </p:txBody>
      </p:sp>
    </p:spTree>
    <p:extLst>
      <p:ext uri="{BB962C8B-B14F-4D97-AF65-F5344CB8AC3E}">
        <p14:creationId xmlns:p14="http://schemas.microsoft.com/office/powerpoint/2010/main" val="114015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The </a:t>
            </a:r>
            <a:r>
              <a:rPr lang="en-GB" sz="4400" dirty="0"/>
              <a:t>7</a:t>
            </a:r>
            <a:r>
              <a:rPr lang="en-GB" sz="4400" dirty="0" smtClean="0"/>
              <a:t> </a:t>
            </a:r>
            <a:r>
              <a:rPr lang="en-GB" sz="4400" dirty="0"/>
              <a:t>Spirits of God are not the Holy Spirit. </a:t>
            </a:r>
            <a:endParaRPr lang="en-GB" sz="4400" dirty="0" smtClean="0"/>
          </a:p>
          <a:p>
            <a:r>
              <a:rPr lang="en-GB" sz="4400" dirty="0" smtClean="0"/>
              <a:t>They </a:t>
            </a:r>
            <a:r>
              <a:rPr lang="en-GB" sz="4400" dirty="0"/>
              <a:t>are </a:t>
            </a:r>
            <a:r>
              <a:rPr lang="en-GB" sz="4400" dirty="0" smtClean="0"/>
              <a:t>heavenly spiritual </a:t>
            </a:r>
            <a:r>
              <a:rPr lang="en-GB" sz="4400" dirty="0"/>
              <a:t>beings </a:t>
            </a:r>
            <a:r>
              <a:rPr lang="en-GB" sz="4400" dirty="0" smtClean="0"/>
              <a:t>created</a:t>
            </a:r>
            <a:r>
              <a:rPr lang="en-GB" sz="4400" dirty="0" smtClean="0"/>
              <a:t> </a:t>
            </a:r>
            <a:r>
              <a:rPr lang="en-GB" sz="4400" dirty="0"/>
              <a:t>to train us, mandate us and equip us to become sons of </a:t>
            </a:r>
            <a:r>
              <a:rPr lang="en-GB" sz="4400" dirty="0" smtClean="0"/>
              <a:t>God </a:t>
            </a:r>
            <a:endParaRPr lang="en-GB" sz="4400" dirty="0" smtClean="0"/>
          </a:p>
          <a:p>
            <a:r>
              <a:rPr lang="en-GB" sz="4400" dirty="0" smtClean="0"/>
              <a:t>They are the testators </a:t>
            </a:r>
            <a:r>
              <a:rPr lang="en-GB" sz="4400" dirty="0"/>
              <a:t>to the covenant of </a:t>
            </a:r>
            <a:r>
              <a:rPr lang="en-GB" sz="4400" dirty="0" smtClean="0"/>
              <a:t>adoption</a:t>
            </a:r>
          </a:p>
          <a:p>
            <a:r>
              <a:rPr lang="en-GB" sz="4400" dirty="0" smtClean="0"/>
              <a:t>They are our tutors</a:t>
            </a:r>
            <a:endParaRPr lang="en-GB" sz="4400" dirty="0"/>
          </a:p>
        </p:txBody>
      </p:sp>
    </p:spTree>
    <p:extLst>
      <p:ext uri="{BB962C8B-B14F-4D97-AF65-F5344CB8AC3E}">
        <p14:creationId xmlns:p14="http://schemas.microsoft.com/office/powerpoint/2010/main" val="71863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Galatians </a:t>
            </a:r>
            <a:r>
              <a:rPr lang="en-GB" sz="4400" dirty="0" smtClean="0"/>
              <a:t>4:1-2 </a:t>
            </a:r>
            <a:r>
              <a:rPr lang="en-GB" sz="4400" dirty="0"/>
              <a:t>‘An heir, though he be lord of all, is under tutors and governors until the appointed time.’ </a:t>
            </a:r>
            <a:endParaRPr lang="en-GB" sz="4400" dirty="0" smtClean="0"/>
          </a:p>
          <a:p>
            <a:r>
              <a:rPr lang="en-GB" sz="4400" dirty="0"/>
              <a:t>A</a:t>
            </a:r>
            <a:r>
              <a:rPr lang="en-GB" sz="4400" dirty="0" smtClean="0"/>
              <a:t> </a:t>
            </a:r>
            <a:r>
              <a:rPr lang="en-GB" sz="4400" dirty="0"/>
              <a:t>tutor means someone who trains </a:t>
            </a:r>
            <a:r>
              <a:rPr lang="en-GB" sz="4400" dirty="0" smtClean="0"/>
              <a:t>you</a:t>
            </a:r>
          </a:p>
          <a:p>
            <a:r>
              <a:rPr lang="en-GB" sz="4400" dirty="0" smtClean="0"/>
              <a:t>A </a:t>
            </a:r>
            <a:r>
              <a:rPr lang="en-GB" sz="4400" dirty="0"/>
              <a:t>governor means someone that teaches you how to rule or who rules over you until you can rule.</a:t>
            </a:r>
          </a:p>
        </p:txBody>
      </p:sp>
    </p:spTree>
    <p:extLst>
      <p:ext uri="{BB962C8B-B14F-4D97-AF65-F5344CB8AC3E}">
        <p14:creationId xmlns:p14="http://schemas.microsoft.com/office/powerpoint/2010/main" val="25194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a:t>Gal 3:29 </a:t>
            </a:r>
            <a:r>
              <a:rPr lang="en-GB" sz="4400" dirty="0" smtClean="0"/>
              <a:t>we </a:t>
            </a:r>
            <a:r>
              <a:rPr lang="en-GB" sz="4400" dirty="0"/>
              <a:t>are heirs of the </a:t>
            </a:r>
            <a:r>
              <a:rPr lang="en-GB" sz="4400" dirty="0" smtClean="0"/>
              <a:t>promise</a:t>
            </a:r>
            <a:endParaRPr lang="en-GB" sz="4400" dirty="0" smtClean="0"/>
          </a:p>
          <a:p>
            <a:pPr>
              <a:lnSpc>
                <a:spcPct val="120000"/>
              </a:lnSpc>
              <a:spcBef>
                <a:spcPts val="600"/>
              </a:spcBef>
            </a:pPr>
            <a:r>
              <a:rPr lang="en-GB" sz="4400" dirty="0" smtClean="0"/>
              <a:t>Rom 8:16 joint </a:t>
            </a:r>
            <a:r>
              <a:rPr lang="en-GB" sz="4400" dirty="0"/>
              <a:t>heirs </a:t>
            </a:r>
            <a:r>
              <a:rPr lang="en-GB" sz="4400" dirty="0" smtClean="0"/>
              <a:t>with Christ  </a:t>
            </a:r>
          </a:p>
          <a:p>
            <a:pPr>
              <a:lnSpc>
                <a:spcPct val="120000"/>
              </a:lnSpc>
              <a:spcBef>
                <a:spcPts val="600"/>
              </a:spcBef>
            </a:pPr>
            <a:r>
              <a:rPr lang="en-GB" sz="4400" dirty="0" smtClean="0"/>
              <a:t>If </a:t>
            </a:r>
            <a:r>
              <a:rPr lang="en-GB" sz="4400" dirty="0"/>
              <a:t>we are an heir to a promise then the heir needs to be trained to become a joint heir in Christ. </a:t>
            </a:r>
            <a:endParaRPr lang="en-GB" sz="4400" dirty="0" smtClean="0"/>
          </a:p>
          <a:p>
            <a:pPr>
              <a:lnSpc>
                <a:spcPct val="120000"/>
              </a:lnSpc>
              <a:spcBef>
                <a:spcPts val="600"/>
              </a:spcBef>
            </a:pPr>
            <a:r>
              <a:rPr lang="en-GB" sz="4400" dirty="0" smtClean="0"/>
              <a:t>To </a:t>
            </a:r>
            <a:r>
              <a:rPr lang="en-GB" sz="4400" dirty="0"/>
              <a:t>be an heir of a promise doesn’t </a:t>
            </a:r>
            <a:r>
              <a:rPr lang="en-GB" sz="4400" dirty="0" smtClean="0"/>
              <a:t> mean you </a:t>
            </a:r>
            <a:r>
              <a:rPr lang="en-GB" sz="4400" dirty="0"/>
              <a:t>are going to </a:t>
            </a:r>
            <a:r>
              <a:rPr lang="en-GB" sz="4400" dirty="0" smtClean="0"/>
              <a:t>automatically inherit </a:t>
            </a:r>
            <a:r>
              <a:rPr lang="en-GB" sz="4400" dirty="0"/>
              <a:t>the </a:t>
            </a:r>
            <a:r>
              <a:rPr lang="en-GB" sz="4400" dirty="0" smtClean="0"/>
              <a:t>promise,</a:t>
            </a:r>
          </a:p>
          <a:p>
            <a:pPr>
              <a:lnSpc>
                <a:spcPct val="120000"/>
              </a:lnSpc>
              <a:spcBef>
                <a:spcPts val="600"/>
              </a:spcBef>
            </a:pPr>
            <a:r>
              <a:rPr lang="en-GB" sz="4400" dirty="0" smtClean="0"/>
              <a:t>There is a training </a:t>
            </a:r>
            <a:r>
              <a:rPr lang="en-GB" sz="4400" dirty="0"/>
              <a:t>process to </a:t>
            </a:r>
            <a:r>
              <a:rPr lang="en-GB" sz="4400" dirty="0"/>
              <a:t>go through </a:t>
            </a:r>
            <a:r>
              <a:rPr lang="en-GB" sz="4400" dirty="0" smtClean="0"/>
              <a:t>to </a:t>
            </a:r>
            <a:r>
              <a:rPr lang="en-GB" sz="4400" dirty="0"/>
              <a:t>inherit the promise.</a:t>
            </a:r>
          </a:p>
        </p:txBody>
      </p:sp>
    </p:spTree>
    <p:extLst>
      <p:ext uri="{BB962C8B-B14F-4D97-AF65-F5344CB8AC3E}">
        <p14:creationId xmlns:p14="http://schemas.microsoft.com/office/powerpoint/2010/main" val="20165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826"/>
          <a:stretch/>
        </p:blipFill>
        <p:spPr bwMode="auto">
          <a:xfrm>
            <a:off x="3765660" y="909155"/>
            <a:ext cx="1253132" cy="125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940" t="-961" r="-5282" b="961"/>
          <a:stretch/>
        </p:blipFill>
        <p:spPr bwMode="auto">
          <a:xfrm>
            <a:off x="3597320" y="5446226"/>
            <a:ext cx="1669435" cy="13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2966" y="3362088"/>
            <a:ext cx="897508" cy="110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449107" y="2246191"/>
            <a:ext cx="1584176" cy="1643532"/>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65107" y="2262290"/>
            <a:ext cx="1584000" cy="1643532"/>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65107" y="3905822"/>
            <a:ext cx="1584176" cy="1643532"/>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32038" y="3860508"/>
            <a:ext cx="1584000" cy="1643532"/>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432721" y="2245769"/>
            <a:ext cx="1" cy="3287064"/>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861533" y="3881251"/>
            <a:ext cx="3154505" cy="16099"/>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pic>
        <p:nvPicPr>
          <p:cNvPr id="23" name="Picture 2" descr="C:\Users\Mike\AppData\Local\Microsoft\Windows\INetCache\IE\A6LE9B71\MC90018383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575" y="3362088"/>
            <a:ext cx="1081208" cy="11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38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t>As heirs </a:t>
            </a:r>
            <a:r>
              <a:rPr lang="en-GB" sz="4400" dirty="0" smtClean="0"/>
              <a:t>we</a:t>
            </a:r>
            <a:r>
              <a:rPr lang="en-GB" sz="4400" dirty="0" smtClean="0"/>
              <a:t> </a:t>
            </a:r>
            <a:r>
              <a:rPr lang="en-GB" sz="4400" dirty="0"/>
              <a:t>have huge potential to come to maturity, but </a:t>
            </a:r>
            <a:r>
              <a:rPr lang="en-GB" sz="4400" dirty="0" smtClean="0"/>
              <a:t>we </a:t>
            </a:r>
            <a:r>
              <a:rPr lang="en-GB" sz="4400" dirty="0"/>
              <a:t>need to be trained </a:t>
            </a:r>
            <a:endParaRPr lang="en-GB" sz="4400" dirty="0"/>
          </a:p>
          <a:p>
            <a:pPr>
              <a:lnSpc>
                <a:spcPct val="110000"/>
              </a:lnSpc>
              <a:spcBef>
                <a:spcPts val="600"/>
              </a:spcBef>
            </a:pPr>
            <a:r>
              <a:rPr lang="en-GB" sz="4400" dirty="0" smtClean="0"/>
              <a:t>Isa </a:t>
            </a:r>
            <a:r>
              <a:rPr lang="en-GB" sz="4400" dirty="0"/>
              <a:t>61:1 The Spirit of the </a:t>
            </a:r>
            <a:r>
              <a:rPr lang="en-GB" sz="4400" dirty="0" smtClean="0"/>
              <a:t>Sovereign Lord is </a:t>
            </a:r>
            <a:r>
              <a:rPr lang="en-GB" sz="4400" dirty="0"/>
              <a:t>upon </a:t>
            </a:r>
            <a:r>
              <a:rPr lang="en-GB" sz="4400" dirty="0" smtClean="0"/>
              <a:t>me, Because </a:t>
            </a:r>
            <a:r>
              <a:rPr lang="en-GB" sz="4400" dirty="0"/>
              <a:t>the Lord has anointed </a:t>
            </a:r>
            <a:r>
              <a:rPr lang="en-GB" sz="4400" dirty="0" smtClean="0"/>
              <a:t>me To </a:t>
            </a:r>
            <a:r>
              <a:rPr lang="en-GB" sz="4400" dirty="0"/>
              <a:t>bring good news to the </a:t>
            </a:r>
            <a:r>
              <a:rPr lang="en-GB" sz="4400" dirty="0" smtClean="0"/>
              <a:t>afflicted; He </a:t>
            </a:r>
            <a:r>
              <a:rPr lang="en-GB" sz="4400" dirty="0"/>
              <a:t>has sent me to bind up the </a:t>
            </a:r>
            <a:r>
              <a:rPr lang="en-GB" sz="4400" dirty="0" smtClean="0"/>
              <a:t>brokenhearted, To </a:t>
            </a:r>
            <a:r>
              <a:rPr lang="en-GB" sz="4400" dirty="0"/>
              <a:t>proclaim liberty to </a:t>
            </a:r>
            <a:r>
              <a:rPr lang="en-GB" sz="4400" dirty="0" smtClean="0"/>
              <a:t>captives And </a:t>
            </a:r>
            <a:r>
              <a:rPr lang="en-GB" sz="4400" dirty="0"/>
              <a:t>freedom to </a:t>
            </a:r>
            <a:r>
              <a:rPr lang="en-GB" sz="4400" dirty="0" smtClean="0"/>
              <a:t>prisoners; 2 </a:t>
            </a:r>
            <a:r>
              <a:rPr lang="en-GB" sz="4400" dirty="0"/>
              <a:t>To proclaim the </a:t>
            </a:r>
            <a:r>
              <a:rPr lang="en-GB" sz="4400" dirty="0" smtClean="0"/>
              <a:t>favourable </a:t>
            </a:r>
            <a:r>
              <a:rPr lang="en-GB" sz="4400" dirty="0"/>
              <a:t>year of the Lord</a:t>
            </a:r>
            <a:endParaRPr lang="en-GB" sz="4400" dirty="0"/>
          </a:p>
        </p:txBody>
      </p:sp>
    </p:spTree>
    <p:extLst>
      <p:ext uri="{BB962C8B-B14F-4D97-AF65-F5344CB8AC3E}">
        <p14:creationId xmlns:p14="http://schemas.microsoft.com/office/powerpoint/2010/main" val="203635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124744"/>
            <a:ext cx="9144000" cy="5733256"/>
          </a:xfrm>
        </p:spPr>
        <p:txBody>
          <a:bodyPr>
            <a:normAutofit lnSpcReduction="10000"/>
          </a:bodyPr>
          <a:lstStyle/>
          <a:p>
            <a:pPr>
              <a:lnSpc>
                <a:spcPct val="110000"/>
              </a:lnSpc>
              <a:spcBef>
                <a:spcPts val="600"/>
              </a:spcBef>
            </a:pPr>
            <a:r>
              <a:rPr lang="en-GB" dirty="0"/>
              <a:t>1 John 1:15 </a:t>
            </a:r>
            <a:r>
              <a:rPr lang="en-GB" dirty="0" smtClean="0"/>
              <a:t>.. God </a:t>
            </a:r>
            <a:r>
              <a:rPr lang="en-GB" dirty="0"/>
              <a:t>is Light, and in Him there is no darkness at all.</a:t>
            </a:r>
          </a:p>
          <a:p>
            <a:pPr>
              <a:lnSpc>
                <a:spcPct val="110000"/>
              </a:lnSpc>
              <a:spcBef>
                <a:spcPts val="600"/>
              </a:spcBef>
            </a:pPr>
            <a:r>
              <a:rPr lang="en-GB" dirty="0" smtClean="0"/>
              <a:t>God </a:t>
            </a:r>
            <a:r>
              <a:rPr lang="en-GB" dirty="0"/>
              <a:t>is </a:t>
            </a:r>
            <a:r>
              <a:rPr lang="en-GB" dirty="0" smtClean="0"/>
              <a:t>creative light at the ultimate speed that contains all wavelengths and bandwidths, electromagnetic frequencies</a:t>
            </a:r>
            <a:endParaRPr lang="en-GB" dirty="0"/>
          </a:p>
          <a:p>
            <a:pPr>
              <a:lnSpc>
                <a:spcPct val="110000"/>
              </a:lnSpc>
              <a:spcBef>
                <a:spcPts val="600"/>
              </a:spcBef>
            </a:pPr>
            <a:r>
              <a:rPr lang="en-GB" dirty="0" smtClean="0"/>
              <a:t>Prism is a pyramid or mountain shape that expresses white light as colours</a:t>
            </a:r>
          </a:p>
          <a:p>
            <a:pPr>
              <a:lnSpc>
                <a:spcPct val="110000"/>
              </a:lnSpc>
              <a:spcBef>
                <a:spcPts val="600"/>
              </a:spcBef>
            </a:pPr>
            <a:r>
              <a:rPr lang="en-GB" dirty="0" smtClean="0"/>
              <a:t>Colour, wavel</a:t>
            </a:r>
            <a:r>
              <a:rPr lang="en-GB" dirty="0" smtClean="0"/>
              <a:t>ength of light, frequency of vibration, fragrance, shape</a:t>
            </a:r>
            <a:endParaRPr lang="en-GB" dirty="0"/>
          </a:p>
        </p:txBody>
      </p:sp>
    </p:spTree>
    <p:extLst>
      <p:ext uri="{BB962C8B-B14F-4D97-AF65-F5344CB8AC3E}">
        <p14:creationId xmlns:p14="http://schemas.microsoft.com/office/powerpoint/2010/main" val="39188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00" y="1052736"/>
            <a:ext cx="3718469" cy="236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717032"/>
            <a:ext cx="2873896" cy="287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144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76200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36022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288"/>
            <a:ext cx="9252520" cy="685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118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980728"/>
            <a:ext cx="9144000" cy="5877272"/>
          </a:xfrm>
        </p:spPr>
        <p:txBody>
          <a:bodyPr>
            <a:normAutofit fontScale="92500" lnSpcReduction="10000"/>
          </a:bodyPr>
          <a:lstStyle/>
          <a:p>
            <a:r>
              <a:rPr lang="en-GB" dirty="0"/>
              <a:t>We can engage with the colour that represents each of the 7 </a:t>
            </a:r>
            <a:r>
              <a:rPr lang="en-GB" dirty="0" smtClean="0"/>
              <a:t>spirits</a:t>
            </a:r>
            <a:endParaRPr lang="en-GB" dirty="0" smtClean="0"/>
          </a:p>
          <a:p>
            <a:r>
              <a:rPr lang="en-GB" dirty="0" smtClean="0"/>
              <a:t>Spirit </a:t>
            </a:r>
            <a:r>
              <a:rPr lang="en-GB" dirty="0"/>
              <a:t>of the Lord is </a:t>
            </a:r>
            <a:r>
              <a:rPr lang="en-GB" dirty="0" smtClean="0"/>
              <a:t>			red</a:t>
            </a:r>
            <a:endParaRPr lang="en-GB" dirty="0"/>
          </a:p>
          <a:p>
            <a:r>
              <a:rPr lang="en-GB" dirty="0" smtClean="0"/>
              <a:t>Spirit </a:t>
            </a:r>
            <a:r>
              <a:rPr lang="en-GB" dirty="0"/>
              <a:t>of Wisdom is </a:t>
            </a:r>
            <a:r>
              <a:rPr lang="en-GB" dirty="0" smtClean="0"/>
              <a:t>			orange</a:t>
            </a:r>
          </a:p>
          <a:p>
            <a:r>
              <a:rPr lang="en-GB" dirty="0" smtClean="0"/>
              <a:t>Spirit </a:t>
            </a:r>
            <a:r>
              <a:rPr lang="en-GB" dirty="0"/>
              <a:t>of Understanding is </a:t>
            </a:r>
            <a:r>
              <a:rPr lang="en-GB" dirty="0" smtClean="0"/>
              <a:t>		yellow</a:t>
            </a:r>
            <a:endParaRPr lang="en-GB" dirty="0"/>
          </a:p>
          <a:p>
            <a:r>
              <a:rPr lang="en-GB" dirty="0"/>
              <a:t>Spirit of Counsel is </a:t>
            </a:r>
            <a:r>
              <a:rPr lang="en-GB" dirty="0" smtClean="0"/>
              <a:t>			green</a:t>
            </a:r>
          </a:p>
          <a:p>
            <a:r>
              <a:rPr lang="en-GB" dirty="0" smtClean="0"/>
              <a:t>Spirit </a:t>
            </a:r>
            <a:r>
              <a:rPr lang="en-GB" dirty="0"/>
              <a:t>of Might is </a:t>
            </a:r>
            <a:r>
              <a:rPr lang="en-GB" dirty="0" smtClean="0"/>
              <a:t>				blue</a:t>
            </a:r>
            <a:endParaRPr lang="en-GB" dirty="0"/>
          </a:p>
          <a:p>
            <a:r>
              <a:rPr lang="en-GB" dirty="0"/>
              <a:t>Spirit of Knowledge is </a:t>
            </a:r>
            <a:r>
              <a:rPr lang="en-GB" dirty="0" smtClean="0"/>
              <a:t>		indigo</a:t>
            </a:r>
            <a:endParaRPr lang="en-GB" dirty="0"/>
          </a:p>
          <a:p>
            <a:r>
              <a:rPr lang="en-GB" dirty="0" smtClean="0"/>
              <a:t>Spirit </a:t>
            </a:r>
            <a:r>
              <a:rPr lang="en-GB" dirty="0"/>
              <a:t>of the Fear of the Lord is </a:t>
            </a:r>
            <a:r>
              <a:rPr lang="en-GB" dirty="0" smtClean="0"/>
              <a:t>	violet </a:t>
            </a:r>
            <a:r>
              <a:rPr lang="en-GB" dirty="0"/>
              <a:t>or </a:t>
            </a:r>
            <a:r>
              <a:rPr lang="en-GB" dirty="0" smtClean="0"/>
              <a:t>								purple</a:t>
            </a:r>
            <a:endParaRPr lang="en-GB" dirty="0"/>
          </a:p>
        </p:txBody>
      </p:sp>
    </p:spTree>
    <p:extLst>
      <p:ext uri="{BB962C8B-B14F-4D97-AF65-F5344CB8AC3E}">
        <p14:creationId xmlns:p14="http://schemas.microsoft.com/office/powerpoint/2010/main" val="15727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ext Box 9"/>
          <p:cNvSpPr txBox="1">
            <a:spLocks noChangeArrowheads="1"/>
          </p:cNvSpPr>
          <p:nvPr/>
        </p:nvSpPr>
        <p:spPr bwMode="auto">
          <a:xfrm>
            <a:off x="15063" y="6240290"/>
            <a:ext cx="1912938" cy="4191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smtClean="0">
                <a:ln>
                  <a:noFill/>
                </a:ln>
                <a:solidFill>
                  <a:schemeClr val="tx1"/>
                </a:solidFill>
                <a:effectLst/>
                <a:latin typeface="Calibri" pitchFamily="34" charset="0"/>
                <a:cs typeface="Arial" pitchFamily="34" charset="0"/>
              </a:rPr>
              <a:t>Mandates us for Position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10"/>
          <p:cNvSpPr txBox="1">
            <a:spLocks noChangeArrowheads="1"/>
          </p:cNvSpPr>
          <p:nvPr/>
        </p:nvSpPr>
        <p:spPr bwMode="auto">
          <a:xfrm>
            <a:off x="520595" y="4605784"/>
            <a:ext cx="1590675" cy="37189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Equips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11"/>
          <p:cNvSpPr txBox="1">
            <a:spLocks noChangeArrowheads="1"/>
          </p:cNvSpPr>
          <p:nvPr/>
        </p:nvSpPr>
        <p:spPr bwMode="auto">
          <a:xfrm>
            <a:off x="1475656" y="3106822"/>
            <a:ext cx="2038350"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Authorizes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12"/>
          <p:cNvSpPr txBox="1">
            <a:spLocks noChangeArrowheads="1"/>
          </p:cNvSpPr>
          <p:nvPr/>
        </p:nvSpPr>
        <p:spPr bwMode="auto">
          <a:xfrm>
            <a:off x="3554644" y="2429567"/>
            <a:ext cx="1714500" cy="571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Prepares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13"/>
          <p:cNvSpPr txBox="1">
            <a:spLocks noChangeArrowheads="1"/>
          </p:cNvSpPr>
          <p:nvPr/>
        </p:nvSpPr>
        <p:spPr bwMode="auto">
          <a:xfrm>
            <a:off x="5768495" y="3001067"/>
            <a:ext cx="1442442"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Reveals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 Box 14"/>
          <p:cNvSpPr txBox="1">
            <a:spLocks noChangeArrowheads="1"/>
          </p:cNvSpPr>
          <p:nvPr/>
        </p:nvSpPr>
        <p:spPr bwMode="auto">
          <a:xfrm>
            <a:off x="6876256" y="4442693"/>
            <a:ext cx="1828800" cy="53498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Empowers </a:t>
            </a:r>
            <a:br>
              <a:rPr kumimoji="0" lang="en-GB" altLang="en-US" sz="1400" b="1" i="0" u="none" strike="noStrike" cap="none" normalizeH="0" baseline="0" dirty="0" smtClean="0">
                <a:ln>
                  <a:noFill/>
                </a:ln>
                <a:solidFill>
                  <a:schemeClr val="tx1"/>
                </a:solidFill>
                <a:effectLst/>
                <a:latin typeface="Calibri" pitchFamily="34" charset="0"/>
                <a:cs typeface="Arial" pitchFamily="34" charset="0"/>
              </a:rPr>
            </a:b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 Box 15"/>
          <p:cNvSpPr txBox="1">
            <a:spLocks noChangeArrowheads="1"/>
          </p:cNvSpPr>
          <p:nvPr/>
        </p:nvSpPr>
        <p:spPr bwMode="auto">
          <a:xfrm>
            <a:off x="7275256" y="6125990"/>
            <a:ext cx="1943100" cy="6477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Brings us into </a:t>
            </a:r>
            <a:br>
              <a:rPr kumimoji="0" lang="en-GB" altLang="en-US" sz="1400" b="1" i="0" u="none" strike="noStrike" cap="none" normalizeH="0" baseline="0" dirty="0" smtClean="0">
                <a:ln>
                  <a:noFill/>
                </a:ln>
                <a:solidFill>
                  <a:schemeClr val="tx1"/>
                </a:solidFill>
                <a:effectLst/>
                <a:latin typeface="Calibri" pitchFamily="34" charset="0"/>
                <a:cs typeface="Arial" pitchFamily="34" charset="0"/>
              </a:rPr>
            </a:b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Accountability</a:t>
            </a:r>
            <a:br>
              <a:rPr kumimoji="0" lang="en-GB" altLang="en-US" sz="1400" b="1" i="0" u="none" strike="noStrike" cap="none" normalizeH="0" baseline="0" dirty="0" smtClean="0">
                <a:ln>
                  <a:noFill/>
                </a:ln>
                <a:solidFill>
                  <a:schemeClr val="tx1"/>
                </a:solidFill>
                <a:effectLst/>
                <a:latin typeface="Calibri" pitchFamily="34" charset="0"/>
                <a:cs typeface="Arial" pitchFamily="34" charset="0"/>
              </a:rPr>
            </a:b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Flowchart: Punched Tape 1"/>
          <p:cNvSpPr/>
          <p:nvPr/>
        </p:nvSpPr>
        <p:spPr>
          <a:xfrm>
            <a:off x="359464" y="4956317"/>
            <a:ext cx="1224136" cy="1152128"/>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400" b="1" dirty="0" smtClean="0">
                <a:solidFill>
                  <a:srgbClr val="FFFFFF"/>
                </a:solidFill>
                <a:latin typeface="Calibri" pitchFamily="34" charset="0"/>
                <a:cs typeface="Arial" pitchFamily="34" charset="0"/>
              </a:rPr>
              <a:t/>
            </a:r>
            <a:br>
              <a:rPr lang="en-GB" altLang="en-US" sz="1400" b="1" dirty="0" smtClean="0">
                <a:solidFill>
                  <a:srgbClr val="FFFFFF"/>
                </a:solidFill>
                <a:latin typeface="Calibri" pitchFamily="34" charset="0"/>
                <a:cs typeface="Arial" pitchFamily="34" charset="0"/>
              </a:rPr>
            </a:br>
            <a:r>
              <a:rPr lang="en-GB" altLang="en-US" sz="1400" b="1" dirty="0" smtClean="0">
                <a:solidFill>
                  <a:srgbClr val="FFFFFF"/>
                </a:solidFill>
                <a:latin typeface="Calibri" pitchFamily="34" charset="0"/>
                <a:cs typeface="Arial" pitchFamily="34" charset="0"/>
              </a:rPr>
              <a:t>SPIRIT </a:t>
            </a:r>
            <a:r>
              <a:rPr lang="en-GB" altLang="en-US" sz="1400" b="1" dirty="0">
                <a:solidFill>
                  <a:srgbClr val="FFFFFF"/>
                </a:solidFill>
                <a:latin typeface="Calibri" pitchFamily="34" charset="0"/>
                <a:cs typeface="Arial" pitchFamily="34" charset="0"/>
              </a:rPr>
              <a:t>OF THE</a:t>
            </a:r>
          </a:p>
          <a:p>
            <a:pPr lvl="0" algn="ctr" fontAlgn="base">
              <a:spcBef>
                <a:spcPct val="0"/>
              </a:spcBef>
            </a:pPr>
            <a:r>
              <a:rPr lang="en-GB" altLang="en-US" sz="1400" b="1" dirty="0">
                <a:solidFill>
                  <a:srgbClr val="FFFFFF"/>
                </a:solidFill>
                <a:latin typeface="Calibri" pitchFamily="34" charset="0"/>
                <a:cs typeface="Arial" pitchFamily="34" charset="0"/>
              </a:rPr>
              <a:t>LORD</a:t>
            </a:r>
            <a:endParaRPr lang="en-US" altLang="en-US" sz="2400" dirty="0">
              <a:solidFill>
                <a:schemeClr val="tx1"/>
              </a:solidFill>
              <a:latin typeface="Arial" pitchFamily="34" charset="0"/>
              <a:cs typeface="Arial" pitchFamily="34" charset="0"/>
            </a:endParaRPr>
          </a:p>
          <a:p>
            <a:pPr algn="ctr"/>
            <a:endParaRPr lang="en-GB" dirty="0"/>
          </a:p>
        </p:txBody>
      </p:sp>
      <p:sp>
        <p:nvSpPr>
          <p:cNvPr id="17" name="Flowchart: Punched Tape 16"/>
          <p:cNvSpPr/>
          <p:nvPr/>
        </p:nvSpPr>
        <p:spPr>
          <a:xfrm>
            <a:off x="703865" y="3407811"/>
            <a:ext cx="1224136" cy="1152128"/>
          </a:xfrm>
          <a:prstGeom prst="flowChartPunchedTape">
            <a:avLst/>
          </a:prstGeom>
          <a:solidFill>
            <a:srgbClr val="EF46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400" b="1" dirty="0" smtClean="0">
                <a:solidFill>
                  <a:srgbClr val="FFFFFF"/>
                </a:solidFill>
                <a:latin typeface="Calibri" pitchFamily="34" charset="0"/>
                <a:cs typeface="Arial" pitchFamily="34" charset="0"/>
              </a:rPr>
              <a:t/>
            </a:r>
            <a:br>
              <a:rPr lang="en-GB" altLang="en-US" sz="1400" b="1" dirty="0" smtClean="0">
                <a:solidFill>
                  <a:srgbClr val="FFFFFF"/>
                </a:solidFill>
                <a:latin typeface="Calibri" pitchFamily="34" charset="0"/>
                <a:cs typeface="Arial" pitchFamily="34" charset="0"/>
              </a:rPr>
            </a:br>
            <a:r>
              <a:rPr lang="en-GB" altLang="en-US" sz="1600" b="1" dirty="0">
                <a:solidFill>
                  <a:srgbClr val="FFFFFF"/>
                </a:solidFill>
                <a:latin typeface="Calibri" pitchFamily="34" charset="0"/>
                <a:cs typeface="Arial" pitchFamily="34" charset="0"/>
              </a:rPr>
              <a:t>SPIRIT</a:t>
            </a:r>
          </a:p>
          <a:p>
            <a:pPr lvl="0" algn="ctr" fontAlgn="base">
              <a:spcBef>
                <a:spcPct val="0"/>
              </a:spcBef>
            </a:pPr>
            <a:r>
              <a:rPr lang="en-GB" altLang="en-US" sz="1600" b="1" dirty="0">
                <a:solidFill>
                  <a:srgbClr val="FFFFFF"/>
                </a:solidFill>
                <a:latin typeface="Calibri" pitchFamily="34" charset="0"/>
                <a:cs typeface="Arial" pitchFamily="34" charset="0"/>
              </a:rPr>
              <a:t>OF</a:t>
            </a:r>
          </a:p>
          <a:p>
            <a:pPr lvl="0" algn="ctr" fontAlgn="base">
              <a:spcBef>
                <a:spcPct val="0"/>
              </a:spcBef>
            </a:pPr>
            <a:r>
              <a:rPr lang="en-GB" altLang="en-US" sz="1600" b="1" dirty="0">
                <a:solidFill>
                  <a:srgbClr val="FFFFFF"/>
                </a:solidFill>
                <a:latin typeface="Calibri" pitchFamily="34" charset="0"/>
                <a:cs typeface="Arial" pitchFamily="34" charset="0"/>
              </a:rPr>
              <a:t>WISDOM</a:t>
            </a:r>
            <a:endParaRPr lang="en-US" altLang="en-US" sz="2800" dirty="0">
              <a:solidFill>
                <a:schemeClr val="tx1"/>
              </a:solidFill>
              <a:latin typeface="Arial" pitchFamily="34" charset="0"/>
              <a:cs typeface="Arial" pitchFamily="34" charset="0"/>
            </a:endParaRPr>
          </a:p>
          <a:p>
            <a:pPr lvl="0" algn="ctr" fontAlgn="base">
              <a:spcBef>
                <a:spcPct val="0"/>
              </a:spcBef>
            </a:pPr>
            <a:endParaRPr lang="en-GB" dirty="0"/>
          </a:p>
        </p:txBody>
      </p:sp>
      <p:sp>
        <p:nvSpPr>
          <p:cNvPr id="18" name="Flowchart: Punched Tape 17"/>
          <p:cNvSpPr/>
          <p:nvPr/>
        </p:nvSpPr>
        <p:spPr>
          <a:xfrm>
            <a:off x="1691680" y="1853811"/>
            <a:ext cx="1300940" cy="1152128"/>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tx1"/>
                </a:solidFill>
                <a:latin typeface="Calibri" pitchFamily="34" charset="0"/>
                <a:cs typeface="Arial" pitchFamily="34" charset="0"/>
              </a:rPr>
              <a:t>SPIRIT OF</a:t>
            </a:r>
          </a:p>
          <a:p>
            <a:pPr lvl="0" algn="ctr" fontAlgn="base">
              <a:spcBef>
                <a:spcPct val="0"/>
              </a:spcBef>
            </a:pPr>
            <a:r>
              <a:rPr lang="en-GB" altLang="en-US" sz="1200" b="1" dirty="0">
                <a:solidFill>
                  <a:schemeClr val="tx1"/>
                </a:solidFill>
                <a:latin typeface="Calibri" pitchFamily="34" charset="0"/>
                <a:cs typeface="Arial" pitchFamily="34" charset="0"/>
              </a:rPr>
              <a:t>UNDERSTANDING</a:t>
            </a:r>
          </a:p>
        </p:txBody>
      </p:sp>
      <p:sp>
        <p:nvSpPr>
          <p:cNvPr id="19" name="Flowchart: Punched Tape 18"/>
          <p:cNvSpPr/>
          <p:nvPr/>
        </p:nvSpPr>
        <p:spPr>
          <a:xfrm>
            <a:off x="3761424" y="980728"/>
            <a:ext cx="1300940" cy="1152128"/>
          </a:xfrm>
          <a:prstGeom prst="flowChartPunchedTape">
            <a:avLst/>
          </a:prstGeom>
          <a:solidFill>
            <a:srgbClr val="00A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COUNSEL</a:t>
            </a:r>
            <a:endParaRPr lang="en-GB" altLang="en-US" sz="1200" b="1" dirty="0">
              <a:solidFill>
                <a:schemeClr val="bg1"/>
              </a:solidFill>
              <a:latin typeface="Calibri" pitchFamily="34" charset="0"/>
              <a:cs typeface="Arial" pitchFamily="34" charset="0"/>
            </a:endParaRPr>
          </a:p>
        </p:txBody>
      </p:sp>
      <p:sp>
        <p:nvSpPr>
          <p:cNvPr id="20" name="Flowchart: Punched Tape 19"/>
          <p:cNvSpPr/>
          <p:nvPr/>
        </p:nvSpPr>
        <p:spPr>
          <a:xfrm>
            <a:off x="5768495" y="1722339"/>
            <a:ext cx="1300940" cy="1152128"/>
          </a:xfrm>
          <a:prstGeom prst="flowChartPunchedTap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MIGHT</a:t>
            </a:r>
            <a:endParaRPr lang="en-GB" altLang="en-US" sz="1200" b="1" dirty="0">
              <a:solidFill>
                <a:schemeClr val="bg1"/>
              </a:solidFill>
              <a:latin typeface="Calibri" pitchFamily="34" charset="0"/>
              <a:cs typeface="Arial" pitchFamily="34" charset="0"/>
            </a:endParaRPr>
          </a:p>
        </p:txBody>
      </p:sp>
      <p:sp>
        <p:nvSpPr>
          <p:cNvPr id="21" name="Flowchart: Punched Tape 20"/>
          <p:cNvSpPr/>
          <p:nvPr/>
        </p:nvSpPr>
        <p:spPr>
          <a:xfrm>
            <a:off x="6876256" y="3377128"/>
            <a:ext cx="1300940" cy="1152128"/>
          </a:xfrm>
          <a:prstGeom prst="flowChartPunchedTape">
            <a:avLst/>
          </a:prstGeom>
          <a:solidFill>
            <a:srgbClr val="340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KNOWLEDGE</a:t>
            </a:r>
            <a:endParaRPr lang="en-GB" altLang="en-US" sz="1200" b="1" dirty="0">
              <a:solidFill>
                <a:schemeClr val="bg1"/>
              </a:solidFill>
              <a:latin typeface="Calibri" pitchFamily="34" charset="0"/>
              <a:cs typeface="Arial" pitchFamily="34" charset="0"/>
            </a:endParaRPr>
          </a:p>
        </p:txBody>
      </p:sp>
      <p:sp>
        <p:nvSpPr>
          <p:cNvPr id="22" name="Flowchart: Punched Tape 21"/>
          <p:cNvSpPr/>
          <p:nvPr/>
        </p:nvSpPr>
        <p:spPr>
          <a:xfrm>
            <a:off x="7596336" y="4892947"/>
            <a:ext cx="1300940" cy="1152128"/>
          </a:xfrm>
          <a:prstGeom prst="flowChartPunchedTape">
            <a:avLst/>
          </a:prstGeom>
          <a:solidFill>
            <a:srgbClr val="7A1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THE FEAR OF THE LORD</a:t>
            </a:r>
            <a:endParaRPr lang="en-GB" altLang="en-US" sz="1200" b="1" dirty="0">
              <a:solidFill>
                <a:schemeClr val="bg1"/>
              </a:solidFill>
              <a:latin typeface="Calibri" pitchFamily="34" charset="0"/>
              <a:cs typeface="Arial" pitchFamily="34" charset="0"/>
            </a:endParaRPr>
          </a:p>
        </p:txBody>
      </p:sp>
      <p:sp>
        <p:nvSpPr>
          <p:cNvPr id="24" name="Rectangle 23"/>
          <p:cNvSpPr/>
          <p:nvPr/>
        </p:nvSpPr>
        <p:spPr>
          <a:xfrm>
            <a:off x="1315932" y="0"/>
            <a:ext cx="6210794" cy="1015663"/>
          </a:xfrm>
          <a:prstGeom prst="rect">
            <a:avLst/>
          </a:prstGeom>
          <a:noFill/>
        </p:spPr>
        <p:txBody>
          <a:bodyPr wrap="square" lIns="91440" tIns="45720" rIns="91440" bIns="45720">
            <a:spAutoFit/>
          </a:bodyPr>
          <a:lstStyle/>
          <a:p>
            <a:pPr algn="ctr"/>
            <a:r>
              <a:rPr lang="en-US" sz="6000" b="0" cap="none" spc="0" dirty="0" smtClean="0">
                <a:ln w="18415" cmpd="sng">
                  <a:solidFill>
                    <a:srgbClr val="FFFFFF"/>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outerShdw blurRad="63500" dir="3600000" algn="tl" rotWithShape="0">
                    <a:srgbClr val="000000">
                      <a:alpha val="70000"/>
                    </a:srgbClr>
                  </a:outerShdw>
                </a:effectLst>
              </a:rPr>
              <a:t>7 spirits of God</a:t>
            </a:r>
            <a:endParaRPr lang="en-US" sz="6000" b="0" cap="none" spc="0" dirty="0">
              <a:ln w="18415" cmpd="sng">
                <a:solidFill>
                  <a:srgbClr val="FFFFFF"/>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917754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ike\Pictures\Pictures\7 sp meno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3988" y="5234"/>
            <a:ext cx="7076306" cy="684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351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980728"/>
            <a:ext cx="9144000" cy="5877272"/>
          </a:xfrm>
        </p:spPr>
        <p:txBody>
          <a:bodyPr>
            <a:normAutofit fontScale="92500" lnSpcReduction="10000"/>
          </a:bodyPr>
          <a:lstStyle/>
          <a:p>
            <a:r>
              <a:rPr lang="en-GB" dirty="0" smtClean="0"/>
              <a:t>Spirit </a:t>
            </a:r>
            <a:r>
              <a:rPr lang="en-GB" dirty="0"/>
              <a:t>of the </a:t>
            </a:r>
            <a:r>
              <a:rPr lang="en-GB" dirty="0" smtClean="0"/>
              <a:t>Lord: </a:t>
            </a:r>
            <a:r>
              <a:rPr lang="en-GB" dirty="0"/>
              <a:t>mandates us for position.</a:t>
            </a:r>
          </a:p>
          <a:p>
            <a:r>
              <a:rPr lang="en-GB" dirty="0" smtClean="0"/>
              <a:t>Spirit </a:t>
            </a:r>
            <a:r>
              <a:rPr lang="en-GB" dirty="0"/>
              <a:t>of </a:t>
            </a:r>
            <a:r>
              <a:rPr lang="en-GB" dirty="0" smtClean="0"/>
              <a:t>Wisdom: </a:t>
            </a:r>
            <a:r>
              <a:rPr lang="en-GB" dirty="0"/>
              <a:t>equips us for position.</a:t>
            </a:r>
          </a:p>
          <a:p>
            <a:r>
              <a:rPr lang="en-GB" dirty="0"/>
              <a:t>Spirit of </a:t>
            </a:r>
            <a:r>
              <a:rPr lang="en-GB" dirty="0" smtClean="0"/>
              <a:t>Understanding: </a:t>
            </a:r>
            <a:r>
              <a:rPr lang="en-GB" dirty="0"/>
              <a:t>authorises us for position.</a:t>
            </a:r>
          </a:p>
          <a:p>
            <a:r>
              <a:rPr lang="en-GB" dirty="0"/>
              <a:t>Spirit of </a:t>
            </a:r>
            <a:r>
              <a:rPr lang="en-GB" dirty="0" smtClean="0"/>
              <a:t>Counsel: </a:t>
            </a:r>
            <a:r>
              <a:rPr lang="en-GB" dirty="0"/>
              <a:t>prepares us for position.</a:t>
            </a:r>
          </a:p>
          <a:p>
            <a:r>
              <a:rPr lang="en-GB" dirty="0"/>
              <a:t>Spirit of </a:t>
            </a:r>
            <a:r>
              <a:rPr lang="en-GB" dirty="0" smtClean="0"/>
              <a:t>Might: </a:t>
            </a:r>
            <a:r>
              <a:rPr lang="en-GB" dirty="0"/>
              <a:t>reveals us for position.</a:t>
            </a:r>
          </a:p>
          <a:p>
            <a:r>
              <a:rPr lang="en-GB" dirty="0"/>
              <a:t>Spirit of </a:t>
            </a:r>
            <a:r>
              <a:rPr lang="en-GB" dirty="0" smtClean="0"/>
              <a:t>Knowledge: </a:t>
            </a:r>
            <a:r>
              <a:rPr lang="en-GB" dirty="0"/>
              <a:t>empowers us for position.</a:t>
            </a:r>
          </a:p>
          <a:p>
            <a:r>
              <a:rPr lang="en-GB" dirty="0" smtClean="0"/>
              <a:t>Spirit </a:t>
            </a:r>
            <a:r>
              <a:rPr lang="en-GB" dirty="0"/>
              <a:t>of the Fear of the </a:t>
            </a:r>
            <a:r>
              <a:rPr lang="en-GB" dirty="0" smtClean="0"/>
              <a:t>Lord: </a:t>
            </a:r>
            <a:r>
              <a:rPr lang="en-GB" dirty="0"/>
              <a:t>brings accountability for position</a:t>
            </a:r>
            <a:r>
              <a:rPr lang="en-GB" dirty="0" smtClean="0"/>
              <a:t>.</a:t>
            </a:r>
            <a:endParaRPr lang="en-GB" dirty="0"/>
          </a:p>
        </p:txBody>
      </p:sp>
    </p:spTree>
    <p:extLst>
      <p:ext uri="{BB962C8B-B14F-4D97-AF65-F5344CB8AC3E}">
        <p14:creationId xmlns:p14="http://schemas.microsoft.com/office/powerpoint/2010/main" val="36595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What is a position?</a:t>
            </a:r>
          </a:p>
          <a:p>
            <a:r>
              <a:rPr lang="en-GB" sz="4400" dirty="0" smtClean="0"/>
              <a:t>The </a:t>
            </a:r>
            <a:r>
              <a:rPr lang="en-GB" sz="4400" dirty="0"/>
              <a:t>right or appropriate </a:t>
            </a:r>
            <a:r>
              <a:rPr lang="en-GB" sz="4400" dirty="0" smtClean="0"/>
              <a:t>place</a:t>
            </a:r>
            <a:endParaRPr lang="en-GB" sz="4400" dirty="0"/>
          </a:p>
          <a:p>
            <a:r>
              <a:rPr lang="en-GB" sz="4400" dirty="0" smtClean="0"/>
              <a:t>A </a:t>
            </a:r>
            <a:r>
              <a:rPr lang="en-GB" sz="4400" dirty="0"/>
              <a:t>strategic area occupied by members of a </a:t>
            </a:r>
            <a:r>
              <a:rPr lang="en-GB" sz="4400" dirty="0" smtClean="0"/>
              <a:t>force</a:t>
            </a:r>
            <a:endParaRPr lang="en-GB" sz="4400" dirty="0"/>
          </a:p>
          <a:p>
            <a:r>
              <a:rPr lang="en-GB" sz="4400" dirty="0"/>
              <a:t>An advantageous place or </a:t>
            </a:r>
            <a:r>
              <a:rPr lang="en-GB" sz="4400" dirty="0" smtClean="0"/>
              <a:t>location</a:t>
            </a:r>
            <a:endParaRPr lang="en-GB" sz="4400" dirty="0"/>
          </a:p>
          <a:p>
            <a:r>
              <a:rPr lang="en-GB" sz="4400" dirty="0"/>
              <a:t>Social standing or status; </a:t>
            </a:r>
            <a:r>
              <a:rPr lang="en-GB" sz="4400" dirty="0" smtClean="0"/>
              <a:t>rank</a:t>
            </a:r>
          </a:p>
          <a:p>
            <a:r>
              <a:rPr lang="en-GB" sz="4400" dirty="0"/>
              <a:t>A post of employment; a job</a:t>
            </a:r>
            <a:r>
              <a:rPr lang="en-GB" sz="4400" dirty="0" smtClean="0"/>
              <a:t>.</a:t>
            </a:r>
          </a:p>
          <a:p>
            <a:r>
              <a:rPr lang="en-GB" sz="4400" dirty="0"/>
              <a:t>The area for which a particular player is responsible.</a:t>
            </a:r>
            <a:endParaRPr lang="en-GB" sz="4400" dirty="0" smtClean="0"/>
          </a:p>
        </p:txBody>
      </p:sp>
    </p:spTree>
    <p:extLst>
      <p:ext uri="{BB962C8B-B14F-4D97-AF65-F5344CB8AC3E}">
        <p14:creationId xmlns:p14="http://schemas.microsoft.com/office/powerpoint/2010/main" val="253092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2655400" y="1955080"/>
            <a:ext cx="3113117" cy="3113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prstClr val="white"/>
              </a:solidFill>
            </a:endParaRPr>
          </a:p>
        </p:txBody>
      </p:sp>
      <p:sp>
        <p:nvSpPr>
          <p:cNvPr id="5" name="TextBox 4"/>
          <p:cNvSpPr txBox="1"/>
          <p:nvPr/>
        </p:nvSpPr>
        <p:spPr>
          <a:xfrm>
            <a:off x="1583669" y="3002696"/>
            <a:ext cx="1008292" cy="1109524"/>
          </a:xfrm>
          <a:prstGeom prst="rect">
            <a:avLst/>
          </a:prstGeom>
          <a:noFill/>
        </p:spPr>
        <p:txBody>
          <a:bodyPr wrap="square" lIns="0" tIns="0" rIns="0" bIns="0" rtlCol="0">
            <a:noAutofit/>
          </a:bodyPr>
          <a:lstStyle/>
          <a:p>
            <a:pPr algn="ctr"/>
            <a:r>
              <a:rPr lang="en-GB" sz="2400" dirty="0" smtClean="0">
                <a:solidFill>
                  <a:prstClr val="black"/>
                </a:solidFill>
              </a:rPr>
              <a:t> </a:t>
            </a:r>
            <a:r>
              <a:rPr lang="en-GB" sz="2400" b="1" dirty="0" smtClean="0">
                <a:solidFill>
                  <a:srgbClr val="7030A0"/>
                </a:solidFill>
              </a:rPr>
              <a:t>Man</a:t>
            </a:r>
            <a:br>
              <a:rPr lang="en-GB" sz="2400" b="1" dirty="0" smtClean="0">
                <a:solidFill>
                  <a:srgbClr val="7030A0"/>
                </a:solidFill>
              </a:rPr>
            </a:br>
            <a:r>
              <a:rPr lang="en-GB" sz="2400" b="1" dirty="0" smtClean="0">
                <a:solidFill>
                  <a:srgbClr val="7030A0"/>
                </a:solidFill>
              </a:rPr>
              <a:t>Priest</a:t>
            </a:r>
          </a:p>
          <a:p>
            <a:pPr algn="ctr"/>
            <a:r>
              <a:rPr lang="en-GB" sz="2400" b="1" dirty="0" smtClean="0">
                <a:solidFill>
                  <a:srgbClr val="7030A0"/>
                </a:solidFill>
              </a:rPr>
              <a:t>HEI</a:t>
            </a:r>
            <a:endParaRPr lang="en-GB" sz="2400" b="1" dirty="0">
              <a:solidFill>
                <a:srgbClr val="7030A0"/>
              </a:solidFill>
            </a:endParaRPr>
          </a:p>
        </p:txBody>
      </p:sp>
      <p:sp>
        <p:nvSpPr>
          <p:cNvPr id="6" name="TextBox 5"/>
          <p:cNvSpPr txBox="1"/>
          <p:nvPr/>
        </p:nvSpPr>
        <p:spPr>
          <a:xfrm>
            <a:off x="5818947" y="2877097"/>
            <a:ext cx="1255863" cy="1440160"/>
          </a:xfrm>
          <a:prstGeom prst="rect">
            <a:avLst/>
          </a:prstGeom>
          <a:noFill/>
        </p:spPr>
        <p:txBody>
          <a:bodyPr wrap="square" lIns="0" tIns="0" rIns="0" bIns="0" rtlCol="0">
            <a:normAutofit/>
          </a:bodyPr>
          <a:lstStyle/>
          <a:p>
            <a:pPr algn="ctr"/>
            <a:r>
              <a:rPr lang="en-GB" sz="2600" b="1" dirty="0" smtClean="0">
                <a:solidFill>
                  <a:srgbClr val="7030A0"/>
                </a:solidFill>
              </a:rPr>
              <a:t>Ox</a:t>
            </a:r>
          </a:p>
          <a:p>
            <a:pPr algn="ctr"/>
            <a:r>
              <a:rPr lang="en-GB" sz="2600" b="1" dirty="0" smtClean="0">
                <a:solidFill>
                  <a:srgbClr val="7030A0"/>
                </a:solidFill>
              </a:rPr>
              <a:t>Prophet</a:t>
            </a:r>
          </a:p>
          <a:p>
            <a:pPr algn="ctr"/>
            <a:r>
              <a:rPr lang="en-GB" sz="2600" b="1" dirty="0" smtClean="0">
                <a:solidFill>
                  <a:srgbClr val="7030A0"/>
                </a:solidFill>
              </a:rPr>
              <a:t>HEI</a:t>
            </a:r>
            <a:endParaRPr lang="en-GB" b="1" dirty="0">
              <a:solidFill>
                <a:srgbClr val="7030A0"/>
              </a:solidFill>
            </a:endParaRPr>
          </a:p>
        </p:txBody>
      </p:sp>
      <p:sp>
        <p:nvSpPr>
          <p:cNvPr id="7" name="TextBox 6"/>
          <p:cNvSpPr txBox="1"/>
          <p:nvPr/>
        </p:nvSpPr>
        <p:spPr>
          <a:xfrm>
            <a:off x="3978194" y="336437"/>
            <a:ext cx="792088" cy="1428437"/>
          </a:xfrm>
          <a:prstGeom prst="rect">
            <a:avLst/>
          </a:prstGeom>
          <a:noFill/>
        </p:spPr>
        <p:txBody>
          <a:bodyPr wrap="square" lIns="0" tIns="0" rIns="0" bIns="0" rtlCol="0">
            <a:noAutofit/>
          </a:bodyPr>
          <a:lstStyle/>
          <a:p>
            <a:pPr algn="ctr"/>
            <a:r>
              <a:rPr lang="en-GB" sz="2400" dirty="0" smtClean="0">
                <a:solidFill>
                  <a:prstClr val="black"/>
                </a:solidFill>
              </a:rPr>
              <a:t> </a:t>
            </a:r>
          </a:p>
          <a:p>
            <a:pPr algn="ctr"/>
            <a:r>
              <a:rPr lang="en-GB" sz="2400" b="1" dirty="0" smtClean="0">
                <a:solidFill>
                  <a:srgbClr val="7030A0"/>
                </a:solidFill>
              </a:rPr>
              <a:t>Lion</a:t>
            </a:r>
          </a:p>
          <a:p>
            <a:pPr algn="ctr"/>
            <a:r>
              <a:rPr lang="en-GB" sz="2400" b="1" dirty="0" smtClean="0">
                <a:solidFill>
                  <a:srgbClr val="7030A0"/>
                </a:solidFill>
              </a:rPr>
              <a:t>King</a:t>
            </a:r>
            <a:endParaRPr lang="en-GB" sz="2400" b="1" dirty="0" smtClean="0">
              <a:solidFill>
                <a:prstClr val="black"/>
              </a:solidFill>
            </a:endParaRPr>
          </a:p>
          <a:p>
            <a:pPr algn="ctr"/>
            <a:r>
              <a:rPr lang="en-GB" sz="2400" b="1" dirty="0" smtClean="0">
                <a:solidFill>
                  <a:srgbClr val="7030A0"/>
                </a:solidFill>
              </a:rPr>
              <a:t>YOD</a:t>
            </a:r>
            <a:endParaRPr lang="en-GB" sz="2400" b="1" dirty="0">
              <a:solidFill>
                <a:srgbClr val="7030A0"/>
              </a:solidFill>
            </a:endParaRPr>
          </a:p>
        </p:txBody>
      </p:sp>
      <p:sp>
        <p:nvSpPr>
          <p:cNvPr id="8" name="TextBox 7"/>
          <p:cNvSpPr txBox="1"/>
          <p:nvPr/>
        </p:nvSpPr>
        <p:spPr>
          <a:xfrm>
            <a:off x="3744483" y="5177978"/>
            <a:ext cx="1008112" cy="1162858"/>
          </a:xfrm>
          <a:prstGeom prst="rect">
            <a:avLst/>
          </a:prstGeom>
          <a:noFill/>
        </p:spPr>
        <p:txBody>
          <a:bodyPr wrap="square" lIns="0" tIns="0" rIns="0" bIns="0" rtlCol="0">
            <a:noAutofit/>
          </a:bodyPr>
          <a:lstStyle/>
          <a:p>
            <a:pPr algn="ctr"/>
            <a:r>
              <a:rPr lang="en-GB" sz="2400" b="1" dirty="0" smtClean="0">
                <a:solidFill>
                  <a:srgbClr val="7030A0"/>
                </a:solidFill>
              </a:rPr>
              <a:t>Eagle</a:t>
            </a:r>
          </a:p>
          <a:p>
            <a:pPr algn="ctr"/>
            <a:r>
              <a:rPr lang="en-GB" sz="2400" b="1" dirty="0" smtClean="0">
                <a:solidFill>
                  <a:srgbClr val="7030A0"/>
                </a:solidFill>
              </a:rPr>
              <a:t>Apostle</a:t>
            </a:r>
          </a:p>
          <a:p>
            <a:pPr algn="ctr"/>
            <a:r>
              <a:rPr lang="en-GB" sz="2400" b="1" dirty="0" smtClean="0">
                <a:solidFill>
                  <a:srgbClr val="7030A0"/>
                </a:solidFill>
              </a:rPr>
              <a:t>VAV</a:t>
            </a:r>
            <a:endParaRPr lang="en-GB" sz="2400" b="1" dirty="0">
              <a:solidFill>
                <a:srgbClr val="7030A0"/>
              </a:solidFill>
            </a:endParaRPr>
          </a:p>
        </p:txBody>
      </p:sp>
      <p:sp>
        <p:nvSpPr>
          <p:cNvPr id="9" name="TextBox 8"/>
          <p:cNvSpPr txBox="1"/>
          <p:nvPr/>
        </p:nvSpPr>
        <p:spPr>
          <a:xfrm>
            <a:off x="6572981" y="736002"/>
            <a:ext cx="2103475" cy="365721"/>
          </a:xfrm>
          <a:prstGeom prst="rect">
            <a:avLst/>
          </a:prstGeom>
          <a:noFill/>
        </p:spPr>
        <p:txBody>
          <a:bodyPr wrap="square" lIns="0" tIns="0" rIns="0" bIns="0" rtlCol="0">
            <a:noAutofit/>
          </a:bodyPr>
          <a:lstStyle/>
          <a:p>
            <a:pPr algn="ctr"/>
            <a:r>
              <a:rPr lang="en-GB" sz="2400" b="1" dirty="0" smtClean="0">
                <a:solidFill>
                  <a:prstClr val="black"/>
                </a:solidFill>
              </a:rPr>
              <a:t>Transformation</a:t>
            </a:r>
            <a:endParaRPr lang="en-GB" sz="2400" b="1" dirty="0">
              <a:solidFill>
                <a:prstClr val="black"/>
              </a:solidFill>
            </a:endParaRPr>
          </a:p>
        </p:txBody>
      </p:sp>
      <p:sp>
        <p:nvSpPr>
          <p:cNvPr id="10" name="TextBox 9"/>
          <p:cNvSpPr txBox="1"/>
          <p:nvPr/>
        </p:nvSpPr>
        <p:spPr>
          <a:xfrm>
            <a:off x="6979897" y="5142395"/>
            <a:ext cx="1800200" cy="698444"/>
          </a:xfrm>
          <a:prstGeom prst="rect">
            <a:avLst/>
          </a:prstGeom>
          <a:noFill/>
        </p:spPr>
        <p:txBody>
          <a:bodyPr wrap="square" lIns="0" tIns="0" rIns="0" bIns="0" rtlCol="0">
            <a:noAutofit/>
          </a:bodyPr>
          <a:lstStyle/>
          <a:p>
            <a:pPr algn="ctr"/>
            <a:r>
              <a:rPr lang="en-GB" sz="2400" b="1" dirty="0" smtClean="0">
                <a:solidFill>
                  <a:prstClr val="black"/>
                </a:solidFill>
              </a:rPr>
              <a:t>Refiners</a:t>
            </a:r>
            <a:br>
              <a:rPr lang="en-GB" sz="2400" b="1" dirty="0" smtClean="0">
                <a:solidFill>
                  <a:prstClr val="black"/>
                </a:solidFill>
              </a:rPr>
            </a:br>
            <a:r>
              <a:rPr lang="en-GB" sz="2400" b="1" dirty="0" smtClean="0">
                <a:solidFill>
                  <a:prstClr val="black"/>
                </a:solidFill>
              </a:rPr>
              <a:t> Fire</a:t>
            </a:r>
            <a:endParaRPr lang="en-GB" sz="2400" b="1" dirty="0">
              <a:solidFill>
                <a:prstClr val="black"/>
              </a:solidFill>
            </a:endParaRPr>
          </a:p>
        </p:txBody>
      </p:sp>
      <p:sp>
        <p:nvSpPr>
          <p:cNvPr id="11" name="TextBox 10"/>
          <p:cNvSpPr txBox="1"/>
          <p:nvPr/>
        </p:nvSpPr>
        <p:spPr>
          <a:xfrm>
            <a:off x="580960" y="789289"/>
            <a:ext cx="1296144" cy="775540"/>
          </a:xfrm>
          <a:prstGeom prst="rect">
            <a:avLst/>
          </a:prstGeom>
          <a:noFill/>
        </p:spPr>
        <p:txBody>
          <a:bodyPr wrap="square" lIns="0" tIns="0" rIns="0" bIns="0" rtlCol="0">
            <a:noAutofit/>
          </a:bodyPr>
          <a:lstStyle/>
          <a:p>
            <a:pPr algn="ctr"/>
            <a:r>
              <a:rPr lang="en-GB" sz="2400" b="1" dirty="0" smtClean="0">
                <a:solidFill>
                  <a:prstClr val="black"/>
                </a:solidFill>
              </a:rPr>
              <a:t>Winds of Change</a:t>
            </a:r>
            <a:endParaRPr lang="en-GB" sz="2400" b="1" dirty="0">
              <a:solidFill>
                <a:prstClr val="black"/>
              </a:solidFill>
            </a:endParaRPr>
          </a:p>
        </p:txBody>
      </p:sp>
      <p:sp>
        <p:nvSpPr>
          <p:cNvPr id="12" name="TextBox 11"/>
          <p:cNvSpPr txBox="1"/>
          <p:nvPr/>
        </p:nvSpPr>
        <p:spPr>
          <a:xfrm>
            <a:off x="74576" y="5785902"/>
            <a:ext cx="1800200" cy="786572"/>
          </a:xfrm>
          <a:prstGeom prst="rect">
            <a:avLst/>
          </a:prstGeom>
          <a:noFill/>
        </p:spPr>
        <p:txBody>
          <a:bodyPr wrap="square" lIns="0" tIns="0" rIns="0" bIns="0" rtlCol="0">
            <a:noAutofit/>
          </a:bodyPr>
          <a:lstStyle/>
          <a:p>
            <a:pPr algn="ctr"/>
            <a:r>
              <a:rPr lang="en-GB" sz="2400" b="1" dirty="0" smtClean="0">
                <a:solidFill>
                  <a:prstClr val="black"/>
                </a:solidFill>
              </a:rPr>
              <a:t>Sound of </a:t>
            </a:r>
            <a:br>
              <a:rPr lang="en-GB" sz="2400" b="1" dirty="0" smtClean="0">
                <a:solidFill>
                  <a:prstClr val="black"/>
                </a:solidFill>
              </a:rPr>
            </a:br>
            <a:r>
              <a:rPr lang="en-GB" sz="2400" b="1" dirty="0" smtClean="0">
                <a:solidFill>
                  <a:prstClr val="black"/>
                </a:solidFill>
              </a:rPr>
              <a:t>many waters</a:t>
            </a:r>
            <a:endParaRPr lang="en-GB" sz="2400" b="1" dirty="0">
              <a:solidFill>
                <a:prstClr val="black"/>
              </a:solidFill>
            </a:endParaRPr>
          </a:p>
        </p:txBody>
      </p:sp>
      <p:sp>
        <p:nvSpPr>
          <p:cNvPr id="2" name="Right Arrow 1"/>
          <p:cNvSpPr/>
          <p:nvPr/>
        </p:nvSpPr>
        <p:spPr>
          <a:xfrm rot="19378077">
            <a:off x="1778591" y="927780"/>
            <a:ext cx="1044296" cy="390011"/>
          </a:xfrm>
          <a:prstGeom prst="rightArrow">
            <a:avLst/>
          </a:prstGeom>
          <a:gradFill>
            <a:gsLst>
              <a:gs pos="42000">
                <a:srgbClr val="FF0000"/>
              </a:gs>
              <a:gs pos="58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2719729">
            <a:off x="2890317" y="927779"/>
            <a:ext cx="1044296" cy="390011"/>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19378077">
            <a:off x="4636871" y="855650"/>
            <a:ext cx="1044296" cy="390011"/>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Arrow 32"/>
          <p:cNvSpPr/>
          <p:nvPr/>
        </p:nvSpPr>
        <p:spPr>
          <a:xfrm rot="12719729">
            <a:off x="5777101" y="900168"/>
            <a:ext cx="1044296" cy="390011"/>
          </a:xfrm>
          <a:prstGeom prst="rightArrow">
            <a:avLst/>
          </a:prstGeom>
          <a:gradFill flip="none" rotWithShape="1">
            <a:gsLst>
              <a:gs pos="22000">
                <a:srgbClr val="0070C0"/>
              </a:gs>
              <a:gs pos="58000">
                <a:srgbClr val="FFC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rot="3038617">
            <a:off x="4636872" y="5645834"/>
            <a:ext cx="1044296" cy="39001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Arrow 35"/>
          <p:cNvSpPr/>
          <p:nvPr/>
        </p:nvSpPr>
        <p:spPr>
          <a:xfrm rot="8688075">
            <a:off x="859618" y="4237543"/>
            <a:ext cx="1044296" cy="39001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Arrow 36"/>
          <p:cNvSpPr/>
          <p:nvPr/>
        </p:nvSpPr>
        <p:spPr>
          <a:xfrm rot="8372220">
            <a:off x="2773465" y="5564402"/>
            <a:ext cx="1044296" cy="390011"/>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Arrow 37"/>
          <p:cNvSpPr/>
          <p:nvPr/>
        </p:nvSpPr>
        <p:spPr>
          <a:xfrm rot="2873142">
            <a:off x="1641821" y="5673650"/>
            <a:ext cx="1044296" cy="443179"/>
          </a:xfrm>
          <a:prstGeom prst="rightArrow">
            <a:avLst/>
          </a:prstGeom>
          <a:gradFill>
            <a:gsLst>
              <a:gs pos="42000">
                <a:srgbClr val="FF0000"/>
              </a:gs>
              <a:gs pos="58000">
                <a:srgbClr val="0070C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Arrow 39"/>
          <p:cNvSpPr/>
          <p:nvPr/>
        </p:nvSpPr>
        <p:spPr>
          <a:xfrm rot="3038617">
            <a:off x="6939827" y="3530889"/>
            <a:ext cx="1044296" cy="39001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ight Arrow 41"/>
          <p:cNvSpPr/>
          <p:nvPr/>
        </p:nvSpPr>
        <p:spPr>
          <a:xfrm rot="8828448">
            <a:off x="634338" y="1915207"/>
            <a:ext cx="1044296" cy="390011"/>
          </a:xfrm>
          <a:prstGeom prst="rightArrow">
            <a:avLst/>
          </a:prstGeom>
          <a:gradFill>
            <a:gsLst>
              <a:gs pos="42000">
                <a:srgbClr val="FF0000"/>
              </a:gs>
              <a:gs pos="58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ight Arrow 43"/>
          <p:cNvSpPr/>
          <p:nvPr/>
        </p:nvSpPr>
        <p:spPr>
          <a:xfrm rot="13236663">
            <a:off x="706884" y="3291406"/>
            <a:ext cx="1044296" cy="39001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Arrow 44"/>
          <p:cNvSpPr/>
          <p:nvPr/>
        </p:nvSpPr>
        <p:spPr>
          <a:xfrm rot="19116344">
            <a:off x="6861845" y="4381639"/>
            <a:ext cx="1044296" cy="390011"/>
          </a:xfrm>
          <a:prstGeom prst="rightArrow">
            <a:avLst/>
          </a:prstGeom>
          <a:gradFill>
            <a:gsLst>
              <a:gs pos="22000">
                <a:schemeClr val="accent6">
                  <a:lumMod val="75000"/>
                </a:schemeClr>
              </a:gs>
              <a:gs pos="58000">
                <a:srgbClr val="FFC0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ight Arrow 45"/>
          <p:cNvSpPr/>
          <p:nvPr/>
        </p:nvSpPr>
        <p:spPr>
          <a:xfrm rot="19278872">
            <a:off x="7085671" y="2455646"/>
            <a:ext cx="1044296" cy="39001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014" y="2490840"/>
            <a:ext cx="2679550" cy="2007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Explosion 2 46"/>
          <p:cNvSpPr/>
          <p:nvPr/>
        </p:nvSpPr>
        <p:spPr>
          <a:xfrm>
            <a:off x="2591961" y="-7205"/>
            <a:ext cx="730513" cy="817264"/>
          </a:xfrm>
          <a:prstGeom prst="irregularSeal2">
            <a:avLst/>
          </a:prstGeom>
          <a:gradFill flip="none" rotWithShape="1">
            <a:gsLst>
              <a:gs pos="18000">
                <a:srgbClr val="FF0000"/>
              </a:gs>
              <a:gs pos="32000">
                <a:schemeClr val="accent6">
                  <a:lumMod val="75000"/>
                </a:schemeClr>
              </a:gs>
              <a:gs pos="54000">
                <a:schemeClr val="accent6">
                  <a:lumMod val="75000"/>
                </a:schemeClr>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2 47"/>
          <p:cNvSpPr/>
          <p:nvPr/>
        </p:nvSpPr>
        <p:spPr>
          <a:xfrm>
            <a:off x="5462276" y="-14800"/>
            <a:ext cx="931702" cy="763283"/>
          </a:xfrm>
          <a:prstGeom prst="irregularSeal2">
            <a:avLst/>
          </a:prstGeom>
          <a:gradFill flip="none" rotWithShape="1">
            <a:gsLst>
              <a:gs pos="12000">
                <a:srgbClr val="0819FB"/>
              </a:gs>
              <a:gs pos="32000">
                <a:srgbClr val="FFC000"/>
              </a:gs>
              <a:gs pos="55000">
                <a:schemeClr val="accent6">
                  <a:lumMod val="75000"/>
                </a:schemeClr>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2 48"/>
          <p:cNvSpPr/>
          <p:nvPr/>
        </p:nvSpPr>
        <p:spPr>
          <a:xfrm>
            <a:off x="8069828" y="1790235"/>
            <a:ext cx="931702" cy="763283"/>
          </a:xfrm>
          <a:prstGeom prst="irregularSeal2">
            <a:avLst/>
          </a:prstGeom>
          <a:gradFill flip="none" rotWithShape="1">
            <a:gsLst>
              <a:gs pos="10000">
                <a:srgbClr val="0070C0"/>
              </a:gs>
              <a:gs pos="22000">
                <a:srgbClr val="FFFF00"/>
              </a:gs>
              <a:gs pos="36000">
                <a:schemeClr val="accent6">
                  <a:lumMod val="50000"/>
                </a:schemeClr>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xplosion 2 49"/>
          <p:cNvSpPr/>
          <p:nvPr/>
        </p:nvSpPr>
        <p:spPr>
          <a:xfrm>
            <a:off x="7911955" y="3717603"/>
            <a:ext cx="931702" cy="763283"/>
          </a:xfrm>
          <a:prstGeom prst="irregularSeal2">
            <a:avLst/>
          </a:prstGeom>
          <a:gradFill flip="none" rotWithShape="1">
            <a:gsLst>
              <a:gs pos="30000">
                <a:srgbClr val="FFF200"/>
              </a:gs>
              <a:gs pos="45000">
                <a:srgbClr val="FF7A00"/>
              </a:gs>
              <a:gs pos="67000">
                <a:srgbClr val="FF0300"/>
              </a:gs>
              <a:gs pos="85000">
                <a:srgbClr val="4D0808"/>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Explosion 2 50"/>
          <p:cNvSpPr/>
          <p:nvPr/>
        </p:nvSpPr>
        <p:spPr>
          <a:xfrm>
            <a:off x="5353096" y="6010613"/>
            <a:ext cx="931702" cy="763283"/>
          </a:xfrm>
          <a:prstGeom prst="irregularSeal2">
            <a:avLst/>
          </a:prstGeom>
          <a:gradFill flip="none" rotWithShape="1">
            <a:gsLst>
              <a:gs pos="19000">
                <a:srgbClr val="7030A0"/>
              </a:gs>
              <a:gs pos="33000">
                <a:srgbClr val="FF6633"/>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xplosion 2 51"/>
          <p:cNvSpPr/>
          <p:nvPr/>
        </p:nvSpPr>
        <p:spPr>
          <a:xfrm>
            <a:off x="2454211" y="6094717"/>
            <a:ext cx="931702" cy="763283"/>
          </a:xfrm>
          <a:prstGeom prst="irregularSeal2">
            <a:avLst/>
          </a:prstGeom>
          <a:gradFill flip="none" rotWithShape="1">
            <a:gsLst>
              <a:gs pos="30000">
                <a:srgbClr val="0070C0"/>
              </a:gs>
              <a:gs pos="12000">
                <a:srgbClr val="FF0000"/>
              </a:gs>
              <a:gs pos="43000">
                <a:srgbClr val="7030A0"/>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xplosion 2 52"/>
          <p:cNvSpPr/>
          <p:nvPr/>
        </p:nvSpPr>
        <p:spPr>
          <a:xfrm>
            <a:off x="0" y="4286555"/>
            <a:ext cx="931702" cy="763283"/>
          </a:xfrm>
          <a:prstGeom prst="irregularSeal2">
            <a:avLst/>
          </a:prstGeom>
          <a:gradFill flip="none" rotWithShape="1">
            <a:gsLst>
              <a:gs pos="24000">
                <a:srgbClr val="0070C0"/>
              </a:gs>
              <a:gs pos="10000">
                <a:srgbClr val="FF0000"/>
              </a:gs>
              <a:gs pos="41000">
                <a:srgbClr val="00B050"/>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Explosion 2 53"/>
          <p:cNvSpPr/>
          <p:nvPr/>
        </p:nvSpPr>
        <p:spPr>
          <a:xfrm>
            <a:off x="146223" y="2468481"/>
            <a:ext cx="931702" cy="763283"/>
          </a:xfrm>
          <a:prstGeom prst="irregularSeal2">
            <a:avLst/>
          </a:prstGeom>
          <a:gradFill flip="none" rotWithShape="1">
            <a:gsLst>
              <a:gs pos="11000">
                <a:srgbClr val="FF0000"/>
              </a:gs>
              <a:gs pos="22000">
                <a:srgbClr val="FF6633"/>
              </a:gs>
              <a:gs pos="46000">
                <a:srgbClr val="00B050"/>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ight Arrow 54"/>
          <p:cNvSpPr/>
          <p:nvPr/>
        </p:nvSpPr>
        <p:spPr>
          <a:xfrm rot="2011106">
            <a:off x="6846805" y="1522590"/>
            <a:ext cx="1044296" cy="390011"/>
          </a:xfrm>
          <a:prstGeom prst="rightArrow">
            <a:avLst/>
          </a:prstGeom>
          <a:gradFill flip="none" rotWithShape="1">
            <a:gsLst>
              <a:gs pos="22000">
                <a:srgbClr val="0070C0"/>
              </a:gs>
              <a:gs pos="58000">
                <a:srgbClr val="FFC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ight Arrow 55"/>
          <p:cNvSpPr/>
          <p:nvPr/>
        </p:nvSpPr>
        <p:spPr>
          <a:xfrm rot="8231563">
            <a:off x="5924005" y="5473058"/>
            <a:ext cx="1044296" cy="390011"/>
          </a:xfrm>
          <a:prstGeom prst="rightArrow">
            <a:avLst/>
          </a:prstGeom>
          <a:gradFill>
            <a:gsLst>
              <a:gs pos="22000">
                <a:schemeClr val="accent6">
                  <a:lumMod val="75000"/>
                </a:schemeClr>
              </a:gs>
              <a:gs pos="58000">
                <a:srgbClr val="FFC0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ight Arrow 56"/>
          <p:cNvSpPr/>
          <p:nvPr/>
        </p:nvSpPr>
        <p:spPr>
          <a:xfrm rot="12399735">
            <a:off x="723511" y="5020703"/>
            <a:ext cx="1044296" cy="502973"/>
          </a:xfrm>
          <a:prstGeom prst="rightArrow">
            <a:avLst/>
          </a:prstGeom>
          <a:gradFill>
            <a:gsLst>
              <a:gs pos="42000">
                <a:srgbClr val="FF0000"/>
              </a:gs>
              <a:gs pos="58000">
                <a:srgbClr val="0070C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9650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pPr>
              <a:lnSpc>
                <a:spcPct val="120000"/>
              </a:lnSpc>
              <a:spcBef>
                <a:spcPts val="1200"/>
              </a:spcBef>
            </a:pPr>
            <a:r>
              <a:rPr lang="en-GB" sz="4500" dirty="0"/>
              <a:t>Position in government </a:t>
            </a:r>
            <a:r>
              <a:rPr lang="en-GB" sz="4500" dirty="0" err="1" smtClean="0"/>
              <a:t>eg</a:t>
            </a:r>
            <a:r>
              <a:rPr lang="en-GB" sz="4500" dirty="0" smtClean="0"/>
              <a:t>. </a:t>
            </a:r>
            <a:r>
              <a:rPr lang="en-GB" sz="4500" dirty="0"/>
              <a:t>prime minister </a:t>
            </a:r>
            <a:r>
              <a:rPr lang="en-GB" sz="4500" dirty="0" smtClean="0"/>
              <a:t>chancellor exchequer, defence, </a:t>
            </a:r>
            <a:r>
              <a:rPr lang="en-GB" sz="4500" dirty="0"/>
              <a:t>education</a:t>
            </a:r>
          </a:p>
          <a:p>
            <a:pPr>
              <a:lnSpc>
                <a:spcPct val="120000"/>
              </a:lnSpc>
              <a:spcBef>
                <a:spcPts val="1200"/>
              </a:spcBef>
            </a:pPr>
            <a:r>
              <a:rPr lang="en-GB" sz="4500" dirty="0"/>
              <a:t>Position in the team GK RB MF CF</a:t>
            </a:r>
          </a:p>
          <a:p>
            <a:pPr>
              <a:lnSpc>
                <a:spcPct val="120000"/>
              </a:lnSpc>
              <a:spcBef>
                <a:spcPts val="1200"/>
              </a:spcBef>
            </a:pPr>
            <a:r>
              <a:rPr lang="en-GB" sz="4500" dirty="0"/>
              <a:t>Position in heavenly or </a:t>
            </a:r>
            <a:r>
              <a:rPr lang="en-GB" sz="4500" dirty="0" smtClean="0"/>
              <a:t>earthly dimensions</a:t>
            </a:r>
            <a:endParaRPr lang="en-GB" sz="4500" dirty="0"/>
          </a:p>
          <a:p>
            <a:pPr>
              <a:lnSpc>
                <a:spcPct val="120000"/>
              </a:lnSpc>
              <a:spcBef>
                <a:spcPts val="1200"/>
              </a:spcBef>
            </a:pPr>
            <a:r>
              <a:rPr lang="en-GB" sz="4500" dirty="0"/>
              <a:t>Position charge of house </a:t>
            </a:r>
            <a:r>
              <a:rPr lang="en-GB" sz="4500" dirty="0" smtClean="0"/>
              <a:t>&amp; charge </a:t>
            </a:r>
            <a:r>
              <a:rPr lang="en-GB" sz="4500" dirty="0"/>
              <a:t>of courts </a:t>
            </a:r>
            <a:r>
              <a:rPr lang="en-GB" sz="4500" dirty="0" err="1"/>
              <a:t>Zech</a:t>
            </a:r>
            <a:r>
              <a:rPr lang="en-GB" sz="4500" dirty="0"/>
              <a:t> 3:6-7</a:t>
            </a:r>
          </a:p>
          <a:p>
            <a:pPr>
              <a:lnSpc>
                <a:spcPct val="120000"/>
              </a:lnSpc>
              <a:spcBef>
                <a:spcPts val="1200"/>
              </a:spcBef>
            </a:pPr>
            <a:r>
              <a:rPr lang="en-GB" sz="4500" dirty="0"/>
              <a:t>Position of heavenly governmental kingdom authority</a:t>
            </a:r>
          </a:p>
          <a:p>
            <a:pPr>
              <a:lnSpc>
                <a:spcPct val="120000"/>
              </a:lnSpc>
              <a:spcBef>
                <a:spcPts val="1200"/>
              </a:spcBef>
            </a:pPr>
            <a:r>
              <a:rPr lang="en-GB" sz="4500" dirty="0"/>
              <a:t>I am a </a:t>
            </a:r>
            <a:r>
              <a:rPr lang="en-GB" sz="4500" dirty="0" smtClean="0"/>
              <a:t>dwelling, </a:t>
            </a:r>
            <a:r>
              <a:rPr lang="en-GB" sz="4500" dirty="0"/>
              <a:t>I am a </a:t>
            </a:r>
            <a:r>
              <a:rPr lang="en-GB" sz="4500" dirty="0" smtClean="0"/>
              <a:t>mountain, </a:t>
            </a:r>
            <a:r>
              <a:rPr lang="en-GB" sz="4500" dirty="0"/>
              <a:t>I am a gateway</a:t>
            </a:r>
          </a:p>
          <a:p>
            <a:endParaRPr lang="en-GB" sz="4400" dirty="0"/>
          </a:p>
        </p:txBody>
      </p:sp>
    </p:spTree>
    <p:extLst>
      <p:ext uri="{BB962C8B-B14F-4D97-AF65-F5344CB8AC3E}">
        <p14:creationId xmlns:p14="http://schemas.microsoft.com/office/powerpoint/2010/main" val="427190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An appointed </a:t>
            </a:r>
            <a:r>
              <a:rPr lang="en-GB" sz="4400" dirty="0" smtClean="0"/>
              <a:t>position  </a:t>
            </a:r>
          </a:p>
          <a:p>
            <a:r>
              <a:rPr lang="en-GB" sz="4400" dirty="0" smtClean="0"/>
              <a:t>A mandated position </a:t>
            </a:r>
          </a:p>
          <a:p>
            <a:r>
              <a:rPr lang="en-GB" sz="4400" dirty="0" smtClean="0"/>
              <a:t>A governmental position</a:t>
            </a:r>
          </a:p>
          <a:p>
            <a:r>
              <a:rPr lang="en-GB" sz="4400" dirty="0" smtClean="0"/>
              <a:t>A position of </a:t>
            </a:r>
            <a:r>
              <a:rPr lang="en-GB" sz="4400" dirty="0"/>
              <a:t>sonship</a:t>
            </a:r>
            <a:endParaRPr lang="en-GB" sz="4400" dirty="0" smtClean="0"/>
          </a:p>
          <a:p>
            <a:r>
              <a:rPr lang="en-GB" sz="4400" dirty="0" smtClean="0"/>
              <a:t>Our destiny has positions attached to it</a:t>
            </a:r>
          </a:p>
          <a:p>
            <a:r>
              <a:rPr lang="en-GB" sz="4400" dirty="0" smtClean="0"/>
              <a:t>We need to know our position our eternal identity</a:t>
            </a:r>
            <a:endParaRPr lang="en-GB" sz="4400" dirty="0"/>
          </a:p>
        </p:txBody>
      </p:sp>
    </p:spTree>
    <p:extLst>
      <p:ext uri="{BB962C8B-B14F-4D97-AF65-F5344CB8AC3E}">
        <p14:creationId xmlns:p14="http://schemas.microsoft.com/office/powerpoint/2010/main" val="11328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lstStyle/>
          <a:p>
            <a:pPr>
              <a:spcBef>
                <a:spcPts val="1200"/>
              </a:spcBef>
            </a:pPr>
            <a:r>
              <a:rPr lang="en-GB" dirty="0" smtClean="0"/>
              <a:t>Spirit of the Lord 		Mandates</a:t>
            </a:r>
          </a:p>
          <a:p>
            <a:pPr>
              <a:spcBef>
                <a:spcPts val="1200"/>
              </a:spcBef>
            </a:pPr>
            <a:r>
              <a:rPr lang="en-GB" dirty="0"/>
              <a:t>Spirit of </a:t>
            </a:r>
            <a:r>
              <a:rPr lang="en-GB" dirty="0" smtClean="0"/>
              <a:t>Wisdom		Equips</a:t>
            </a:r>
          </a:p>
          <a:p>
            <a:pPr>
              <a:spcBef>
                <a:spcPts val="1200"/>
              </a:spcBef>
            </a:pPr>
            <a:r>
              <a:rPr lang="en-GB" dirty="0"/>
              <a:t>Spirit of </a:t>
            </a:r>
            <a:r>
              <a:rPr lang="en-GB" dirty="0" smtClean="0"/>
              <a:t>Understanding	Authorises</a:t>
            </a:r>
            <a:endParaRPr lang="en-GB" dirty="0" smtClean="0"/>
          </a:p>
          <a:p>
            <a:pPr>
              <a:spcBef>
                <a:spcPts val="1200"/>
              </a:spcBef>
            </a:pPr>
            <a:r>
              <a:rPr lang="en-GB" dirty="0"/>
              <a:t>Spirit of </a:t>
            </a:r>
            <a:r>
              <a:rPr lang="en-GB" dirty="0" smtClean="0"/>
              <a:t>Counsel		Prepares</a:t>
            </a:r>
          </a:p>
          <a:p>
            <a:pPr>
              <a:spcBef>
                <a:spcPts val="1200"/>
              </a:spcBef>
            </a:pPr>
            <a:r>
              <a:rPr lang="en-GB" dirty="0"/>
              <a:t>Spirit of M</a:t>
            </a:r>
            <a:r>
              <a:rPr lang="en-GB" dirty="0" smtClean="0"/>
              <a:t>ight			 Reveals</a:t>
            </a:r>
            <a:endParaRPr lang="en-GB" dirty="0" smtClean="0"/>
          </a:p>
          <a:p>
            <a:pPr>
              <a:spcBef>
                <a:spcPts val="1200"/>
              </a:spcBef>
            </a:pPr>
            <a:r>
              <a:rPr lang="en-GB" dirty="0"/>
              <a:t>Spirit of </a:t>
            </a:r>
            <a:r>
              <a:rPr lang="en-GB" dirty="0" smtClean="0"/>
              <a:t>Knowledge		Empowers</a:t>
            </a:r>
          </a:p>
          <a:p>
            <a:pPr>
              <a:spcBef>
                <a:spcPts val="1200"/>
              </a:spcBef>
            </a:pPr>
            <a:r>
              <a:rPr lang="en-GB" dirty="0"/>
              <a:t>Spirit of </a:t>
            </a:r>
            <a:r>
              <a:rPr lang="en-GB" dirty="0" smtClean="0"/>
              <a:t>the fear of Lord	Accountable</a:t>
            </a:r>
            <a:endParaRPr lang="en-GB" dirty="0"/>
          </a:p>
        </p:txBody>
      </p:sp>
    </p:spTree>
    <p:extLst>
      <p:ext uri="{BB962C8B-B14F-4D97-AF65-F5344CB8AC3E}">
        <p14:creationId xmlns:p14="http://schemas.microsoft.com/office/powerpoint/2010/main" val="8619550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a:t>Spirit of the Lord 		Mandates</a:t>
            </a:r>
            <a:endParaRPr lang="en-GB" dirty="0" smtClean="0"/>
          </a:p>
          <a:p>
            <a:r>
              <a:rPr lang="en-GB" dirty="0" smtClean="0"/>
              <a:t>Mandate</a:t>
            </a:r>
            <a:r>
              <a:rPr lang="en-GB" dirty="0"/>
              <a:t>	an official order or commission to do something</a:t>
            </a:r>
            <a:r>
              <a:rPr lang="en-GB" dirty="0" smtClean="0"/>
              <a:t>.</a:t>
            </a:r>
          </a:p>
          <a:p>
            <a:r>
              <a:rPr lang="en-GB" dirty="0" smtClean="0"/>
              <a:t>Give </a:t>
            </a:r>
            <a:r>
              <a:rPr lang="en-GB" dirty="0"/>
              <a:t>(someone) authority to act in a certain way</a:t>
            </a:r>
            <a:r>
              <a:rPr lang="en-GB" dirty="0" smtClean="0"/>
              <a:t>.</a:t>
            </a:r>
          </a:p>
          <a:p>
            <a:r>
              <a:rPr lang="en-GB" dirty="0"/>
              <a:t>I</a:t>
            </a:r>
            <a:r>
              <a:rPr lang="en-GB" dirty="0" smtClean="0"/>
              <a:t>nstruction</a:t>
            </a:r>
            <a:r>
              <a:rPr lang="en-GB" dirty="0"/>
              <a:t>, directive, direction, decree, command, order, injunction, edict, charge, commission,</a:t>
            </a:r>
            <a:endParaRPr lang="en-GB" dirty="0"/>
          </a:p>
        </p:txBody>
      </p:sp>
    </p:spTree>
    <p:extLst>
      <p:ext uri="{BB962C8B-B14F-4D97-AF65-F5344CB8AC3E}">
        <p14:creationId xmlns:p14="http://schemas.microsoft.com/office/powerpoint/2010/main" val="7917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980728"/>
            <a:ext cx="9144000" cy="5877272"/>
          </a:xfrm>
        </p:spPr>
        <p:txBody>
          <a:bodyPr>
            <a:normAutofit/>
          </a:bodyPr>
          <a:lstStyle/>
          <a:p>
            <a:r>
              <a:rPr lang="en-GB" dirty="0"/>
              <a:t>Spirit of Wisdom		</a:t>
            </a:r>
            <a:r>
              <a:rPr lang="en-GB" dirty="0" smtClean="0"/>
              <a:t>Equips</a:t>
            </a:r>
          </a:p>
          <a:p>
            <a:r>
              <a:rPr lang="en-GB" dirty="0" smtClean="0"/>
              <a:t>Equips: supplies </a:t>
            </a:r>
            <a:r>
              <a:rPr lang="en-GB" dirty="0"/>
              <a:t>with the necessary items for a particular purpose</a:t>
            </a:r>
            <a:r>
              <a:rPr lang="en-GB" dirty="0" smtClean="0"/>
              <a:t>.</a:t>
            </a:r>
          </a:p>
          <a:p>
            <a:r>
              <a:rPr lang="en-GB" dirty="0"/>
              <a:t>To supply with necessities such as tools or provisions</a:t>
            </a:r>
            <a:r>
              <a:rPr lang="en-GB" dirty="0" smtClean="0"/>
              <a:t>. </a:t>
            </a:r>
            <a:r>
              <a:rPr lang="en-GB" dirty="0"/>
              <a:t>To furnish with the qualities necessary for </a:t>
            </a:r>
            <a:r>
              <a:rPr lang="en-GB" dirty="0" smtClean="0"/>
              <a:t>performance</a:t>
            </a:r>
          </a:p>
          <a:p>
            <a:r>
              <a:rPr lang="en-GB" dirty="0" smtClean="0"/>
              <a:t>To </a:t>
            </a:r>
            <a:r>
              <a:rPr lang="en-GB" dirty="0"/>
              <a:t>furnish or provide with whatever is needed for use or for any undertaking; fit out, as a ship or army:</a:t>
            </a:r>
            <a:endParaRPr lang="en-GB" dirty="0"/>
          </a:p>
        </p:txBody>
      </p:sp>
    </p:spTree>
    <p:extLst>
      <p:ext uri="{BB962C8B-B14F-4D97-AF65-F5344CB8AC3E}">
        <p14:creationId xmlns:p14="http://schemas.microsoft.com/office/powerpoint/2010/main" val="404359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a:bodyPr>
          <a:lstStyle/>
          <a:p>
            <a:pPr>
              <a:spcBef>
                <a:spcPts val="600"/>
              </a:spcBef>
            </a:pPr>
            <a:r>
              <a:rPr lang="en-GB" sz="4400" dirty="0"/>
              <a:t>Spirit of Understanding	</a:t>
            </a:r>
            <a:r>
              <a:rPr lang="en-GB" sz="4400" dirty="0" smtClean="0"/>
              <a:t>Authorises</a:t>
            </a:r>
          </a:p>
          <a:p>
            <a:pPr>
              <a:spcBef>
                <a:spcPts val="600"/>
              </a:spcBef>
            </a:pPr>
            <a:r>
              <a:rPr lang="en-GB" sz="4400" dirty="0" smtClean="0"/>
              <a:t>Authorize </a:t>
            </a:r>
            <a:r>
              <a:rPr lang="en-GB" sz="4400" dirty="0"/>
              <a:t>give official permission for or approval to (an undertaking or agent</a:t>
            </a:r>
            <a:r>
              <a:rPr lang="en-GB" sz="4400" dirty="0" smtClean="0"/>
              <a:t>).</a:t>
            </a:r>
          </a:p>
          <a:p>
            <a:pPr>
              <a:spcBef>
                <a:spcPts val="600"/>
              </a:spcBef>
            </a:pPr>
            <a:r>
              <a:rPr lang="en-GB" sz="4400" dirty="0" smtClean="0"/>
              <a:t>Permit</a:t>
            </a:r>
            <a:r>
              <a:rPr lang="en-GB" sz="4400" dirty="0"/>
              <a:t>, sanction, allow, agree to, approve, give one's consent/assent to, consent to</a:t>
            </a:r>
            <a:r>
              <a:rPr lang="en-GB" sz="4400" dirty="0" smtClean="0"/>
              <a:t>,</a:t>
            </a:r>
          </a:p>
          <a:p>
            <a:pPr>
              <a:spcBef>
                <a:spcPts val="600"/>
              </a:spcBef>
            </a:pPr>
            <a:r>
              <a:rPr lang="en-GB" sz="4400" dirty="0" smtClean="0"/>
              <a:t>To </a:t>
            </a:r>
            <a:r>
              <a:rPr lang="en-GB" sz="4400" dirty="0"/>
              <a:t>grant authority or power to.</a:t>
            </a:r>
            <a:endParaRPr lang="en-GB" sz="4400" dirty="0"/>
          </a:p>
        </p:txBody>
      </p:sp>
    </p:spTree>
    <p:extLst>
      <p:ext uri="{BB962C8B-B14F-4D97-AF65-F5344CB8AC3E}">
        <p14:creationId xmlns:p14="http://schemas.microsoft.com/office/powerpoint/2010/main" val="132041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400" dirty="0"/>
              <a:t>Spirit of Counsel		</a:t>
            </a:r>
            <a:r>
              <a:rPr lang="en-GB" sz="4400" dirty="0" smtClean="0"/>
              <a:t>Prepares</a:t>
            </a:r>
            <a:endParaRPr lang="en-GB" sz="4400" dirty="0" smtClean="0"/>
          </a:p>
          <a:p>
            <a:r>
              <a:rPr lang="en-GB" sz="4400" dirty="0" smtClean="0"/>
              <a:t>Prepares:</a:t>
            </a:r>
            <a:r>
              <a:rPr lang="en-GB" sz="4400" dirty="0"/>
              <a:t>	make (someone) ready or able to do or deal with something</a:t>
            </a:r>
            <a:r>
              <a:rPr lang="en-GB" sz="4400" dirty="0" smtClean="0"/>
              <a:t>.</a:t>
            </a:r>
          </a:p>
          <a:p>
            <a:r>
              <a:rPr lang="en-GB" sz="4400" dirty="0"/>
              <a:t>To make ready beforehand for a specific purpose, as for an event or </a:t>
            </a:r>
            <a:r>
              <a:rPr lang="en-GB" sz="4400" dirty="0" smtClean="0"/>
              <a:t>occasion</a:t>
            </a:r>
          </a:p>
          <a:p>
            <a:r>
              <a:rPr lang="en-GB" sz="4400" dirty="0" smtClean="0"/>
              <a:t>To </a:t>
            </a:r>
            <a:r>
              <a:rPr lang="en-GB" sz="4400" dirty="0"/>
              <a:t>put in proper condition or </a:t>
            </a:r>
            <a:r>
              <a:rPr lang="en-GB" sz="4400" dirty="0" smtClean="0"/>
              <a:t>readiness</a:t>
            </a:r>
          </a:p>
        </p:txBody>
      </p:sp>
    </p:spTree>
    <p:extLst>
      <p:ext uri="{BB962C8B-B14F-4D97-AF65-F5344CB8AC3E}">
        <p14:creationId xmlns:p14="http://schemas.microsoft.com/office/powerpoint/2010/main" val="10578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400" dirty="0"/>
              <a:t>Spirit of Might			 </a:t>
            </a:r>
            <a:r>
              <a:rPr lang="en-GB" sz="4400" dirty="0" smtClean="0"/>
              <a:t>Reveals</a:t>
            </a:r>
            <a:endParaRPr lang="en-GB" sz="4400" dirty="0" smtClean="0"/>
          </a:p>
          <a:p>
            <a:r>
              <a:rPr lang="en-GB" sz="4400" dirty="0" smtClean="0"/>
              <a:t>Reveals:</a:t>
            </a:r>
            <a:r>
              <a:rPr lang="en-GB" sz="4400" dirty="0"/>
              <a:t>	make (previously unknown or secret information) known to others</a:t>
            </a:r>
            <a:r>
              <a:rPr lang="en-GB" sz="4400" dirty="0" smtClean="0"/>
              <a:t>.</a:t>
            </a:r>
          </a:p>
          <a:p>
            <a:r>
              <a:rPr lang="en-GB" sz="4400" dirty="0"/>
              <a:t>To make known (something concealed or secret</a:t>
            </a:r>
            <a:r>
              <a:rPr lang="en-GB" sz="4400" dirty="0" smtClean="0"/>
              <a:t>)</a:t>
            </a:r>
          </a:p>
          <a:p>
            <a:r>
              <a:rPr lang="en-GB" sz="4400" dirty="0" smtClean="0"/>
              <a:t>Unveil</a:t>
            </a:r>
            <a:r>
              <a:rPr lang="en-GB" sz="4400" dirty="0"/>
              <a:t>, publish, impart, tell, announce, proclaim.</a:t>
            </a:r>
            <a:endParaRPr lang="en-GB" sz="4400" dirty="0"/>
          </a:p>
        </p:txBody>
      </p:sp>
    </p:spTree>
    <p:extLst>
      <p:ext uri="{BB962C8B-B14F-4D97-AF65-F5344CB8AC3E}">
        <p14:creationId xmlns:p14="http://schemas.microsoft.com/office/powerpoint/2010/main" val="117039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Spirit of Knowledge	</a:t>
            </a:r>
            <a:r>
              <a:rPr lang="en-GB" sz="4400" dirty="0" smtClean="0"/>
              <a:t>Empowers</a:t>
            </a:r>
            <a:endParaRPr lang="en-GB" sz="4400" dirty="0"/>
          </a:p>
          <a:p>
            <a:r>
              <a:rPr lang="en-GB" sz="4400" dirty="0" smtClean="0"/>
              <a:t>Make </a:t>
            </a:r>
            <a:r>
              <a:rPr lang="en-GB" sz="4400" dirty="0"/>
              <a:t>(someone) stronger and more confident, especially in controlling their life and claiming their rights</a:t>
            </a:r>
            <a:r>
              <a:rPr lang="en-GB" sz="4400" dirty="0" smtClean="0"/>
              <a:t>.</a:t>
            </a:r>
          </a:p>
          <a:p>
            <a:r>
              <a:rPr lang="en-GB" sz="4400" dirty="0"/>
              <a:t>To invest with power, especially legal power or official </a:t>
            </a:r>
            <a:r>
              <a:rPr lang="en-GB" sz="4400" dirty="0" smtClean="0"/>
              <a:t>authority</a:t>
            </a:r>
          </a:p>
          <a:p>
            <a:endParaRPr lang="en-GB" sz="4400" dirty="0"/>
          </a:p>
        </p:txBody>
      </p:sp>
    </p:spTree>
    <p:extLst>
      <p:ext uri="{BB962C8B-B14F-4D97-AF65-F5344CB8AC3E}">
        <p14:creationId xmlns:p14="http://schemas.microsoft.com/office/powerpoint/2010/main" val="31520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a:t>Spirit of the fear of Lord	</a:t>
            </a:r>
            <a:r>
              <a:rPr lang="en-GB" dirty="0" smtClean="0"/>
              <a:t>Accountable</a:t>
            </a:r>
          </a:p>
          <a:p>
            <a:r>
              <a:rPr lang="en-GB" dirty="0" smtClean="0"/>
              <a:t>Accountable:</a:t>
            </a:r>
            <a:r>
              <a:rPr lang="en-GB" dirty="0"/>
              <a:t>	required or expected to justify actions or decisions; responsible</a:t>
            </a:r>
            <a:r>
              <a:rPr lang="en-GB" dirty="0" smtClean="0"/>
              <a:t>.</a:t>
            </a:r>
          </a:p>
          <a:p>
            <a:r>
              <a:rPr lang="en-GB" dirty="0"/>
              <a:t>R</a:t>
            </a:r>
            <a:r>
              <a:rPr lang="en-GB" dirty="0" smtClean="0"/>
              <a:t>esponsible</a:t>
            </a:r>
            <a:r>
              <a:rPr lang="en-GB" dirty="0"/>
              <a:t>, liable, </a:t>
            </a:r>
            <a:r>
              <a:rPr lang="en-GB" dirty="0" smtClean="0"/>
              <a:t>answerable</a:t>
            </a:r>
          </a:p>
          <a:p>
            <a:r>
              <a:rPr lang="en-GB" dirty="0"/>
              <a:t>The obligation of an individual or organization to account for its activities, accept responsibility for them, and to disclose the results in ...</a:t>
            </a:r>
          </a:p>
          <a:p>
            <a:endParaRPr lang="en-GB" dirty="0"/>
          </a:p>
        </p:txBody>
      </p:sp>
    </p:spTree>
    <p:extLst>
      <p:ext uri="{BB962C8B-B14F-4D97-AF65-F5344CB8AC3E}">
        <p14:creationId xmlns:p14="http://schemas.microsoft.com/office/powerpoint/2010/main" val="38636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p>
        </p:txBody>
      </p:sp>
      <p:grpSp>
        <p:nvGrpSpPr>
          <p:cNvPr id="25" name="Group 24"/>
          <p:cNvGrpSpPr/>
          <p:nvPr/>
        </p:nvGrpSpPr>
        <p:grpSpPr>
          <a:xfrm rot="268968">
            <a:off x="2125944" y="1723651"/>
            <a:ext cx="4156031" cy="4071981"/>
            <a:chOff x="2914397" y="2064835"/>
            <a:chExt cx="3054702" cy="3071255"/>
          </a:xfrm>
        </p:grpSpPr>
        <p:sp>
          <p:nvSpPr>
            <p:cNvPr id="3" name="Rectangle 2"/>
            <p:cNvSpPr>
              <a:spLocks noChangeAspect="1"/>
            </p:cNvSpPr>
            <p:nvPr/>
          </p:nvSpPr>
          <p:spPr>
            <a:xfrm rot="2700000">
              <a:off x="3361748" y="2506780"/>
              <a:ext cx="2160000" cy="2160000"/>
            </a:xfrm>
            <a:prstGeom prst="rect">
              <a:avLst/>
            </a:prstGeom>
            <a:solidFill>
              <a:srgbClr val="3919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srgbClr val="FFFFFF"/>
                </a:solidFill>
              </a:endParaRPr>
            </a:p>
          </p:txBody>
        </p:sp>
        <p:cxnSp>
          <p:nvCxnSpPr>
            <p:cNvPr id="6" name="Straight Connector 5"/>
            <p:cNvCxnSpPr/>
            <p:nvPr/>
          </p:nvCxnSpPr>
          <p:spPr>
            <a:xfrm>
              <a:off x="4444396" y="2064835"/>
              <a:ext cx="0" cy="3071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14397" y="3600462"/>
              <a:ext cx="30547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21031141">
            <a:off x="2417002" y="1966349"/>
            <a:ext cx="3574815" cy="3508676"/>
            <a:chOff x="4781600" y="3936839"/>
            <a:chExt cx="3315055" cy="3315056"/>
          </a:xfrm>
        </p:grpSpPr>
        <p:sp>
          <p:nvSpPr>
            <p:cNvPr id="14" name="Rectangle 13"/>
            <p:cNvSpPr>
              <a:spLocks noChangeAspect="1"/>
            </p:cNvSpPr>
            <p:nvPr/>
          </p:nvSpPr>
          <p:spPr>
            <a:xfrm rot="5400000">
              <a:off x="5004128" y="4149080"/>
              <a:ext cx="2880000" cy="2880000"/>
            </a:xfrm>
            <a:prstGeom prst="rect">
              <a:avLst/>
            </a:prstGeom>
            <a:solidFill>
              <a:srgbClr val="00B0F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srgbClr val="FFFFFF"/>
                </a:solidFill>
              </a:endParaRPr>
            </a:p>
          </p:txBody>
        </p:sp>
        <p:cxnSp>
          <p:nvCxnSpPr>
            <p:cNvPr id="12" name="Straight Connector 11"/>
            <p:cNvCxnSpPr/>
            <p:nvPr/>
          </p:nvCxnSpPr>
          <p:spPr>
            <a:xfrm rot="568859">
              <a:off x="4781600" y="4464770"/>
              <a:ext cx="3315055" cy="2308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68859" flipV="1">
              <a:off x="5285087" y="3936839"/>
              <a:ext cx="2381395" cy="33150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109654">
            <a:off x="2571617" y="2232369"/>
            <a:ext cx="3170972" cy="2963615"/>
            <a:chOff x="626071" y="4365104"/>
            <a:chExt cx="2179691" cy="2160000"/>
          </a:xfrm>
        </p:grpSpPr>
        <p:sp>
          <p:nvSpPr>
            <p:cNvPr id="5" name="Rectangle 4"/>
            <p:cNvSpPr>
              <a:spLocks noChangeAspect="1"/>
            </p:cNvSpPr>
            <p:nvPr/>
          </p:nvSpPr>
          <p:spPr>
            <a:xfrm rot="5400000">
              <a:off x="645762" y="4365104"/>
              <a:ext cx="2160000" cy="216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srgbClr val="FFFFFF"/>
                </a:solidFill>
              </a:endParaRPr>
            </a:p>
          </p:txBody>
        </p:sp>
        <p:cxnSp>
          <p:nvCxnSpPr>
            <p:cNvPr id="19" name="Straight Connector 18"/>
            <p:cNvCxnSpPr/>
            <p:nvPr/>
          </p:nvCxnSpPr>
          <p:spPr>
            <a:xfrm>
              <a:off x="640306" y="4365104"/>
              <a:ext cx="2131494" cy="2159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26071" y="4365104"/>
              <a:ext cx="2178071" cy="2159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12787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Trained to have insight into the ways of the kingdom and it’s judicial protocols and functions of government</a:t>
            </a:r>
          </a:p>
          <a:p>
            <a:r>
              <a:rPr lang="en-GB" sz="4400" dirty="0" smtClean="0"/>
              <a:t>What Why How Where When</a:t>
            </a:r>
          </a:p>
          <a:p>
            <a:r>
              <a:rPr lang="en-GB" sz="4400" dirty="0" smtClean="0"/>
              <a:t>We become authorised and accountable</a:t>
            </a:r>
            <a:endParaRPr lang="en-GB" sz="4400" dirty="0"/>
          </a:p>
          <a:p>
            <a:endParaRPr lang="en-GB" sz="4400" dirty="0"/>
          </a:p>
        </p:txBody>
      </p:sp>
    </p:spTree>
    <p:extLst>
      <p:ext uri="{BB962C8B-B14F-4D97-AF65-F5344CB8AC3E}">
        <p14:creationId xmlns:p14="http://schemas.microsoft.com/office/powerpoint/2010/main" val="306045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10000"/>
              </a:lnSpc>
              <a:spcBef>
                <a:spcPts val="600"/>
              </a:spcBef>
            </a:pPr>
            <a:r>
              <a:rPr lang="en-GB" sz="4400" dirty="0" smtClean="0"/>
              <a:t>Spirit </a:t>
            </a:r>
            <a:r>
              <a:rPr lang="en-GB" sz="4400" dirty="0"/>
              <a:t>of the Lord, </a:t>
            </a:r>
            <a:r>
              <a:rPr lang="en-GB" sz="4400" dirty="0" smtClean="0"/>
              <a:t>is </a:t>
            </a:r>
            <a:r>
              <a:rPr lang="en-GB" sz="4400" dirty="0"/>
              <a:t>about positional dominion. The Spirit of the Lord mandates us for position. </a:t>
            </a:r>
            <a:endParaRPr lang="en-GB" sz="4400" dirty="0" smtClean="0"/>
          </a:p>
          <a:p>
            <a:pPr>
              <a:lnSpc>
                <a:spcPct val="110000"/>
              </a:lnSpc>
              <a:spcBef>
                <a:spcPts val="600"/>
              </a:spcBef>
            </a:pPr>
            <a:r>
              <a:rPr lang="en-GB" sz="4400" dirty="0" smtClean="0"/>
              <a:t>It </a:t>
            </a:r>
            <a:r>
              <a:rPr lang="en-GB" sz="4400" dirty="0"/>
              <a:t>teaches us, it enables us to experience and see the reality of the dimensions of the Kingdom; about the throne room, about power, about authority, about dominion, about sonship, about rulership, about transfiguration, translation and trans-relocation. </a:t>
            </a:r>
            <a:endParaRPr lang="en-GB" sz="4400" dirty="0" smtClean="0"/>
          </a:p>
        </p:txBody>
      </p:sp>
    </p:spTree>
    <p:extLst>
      <p:ext uri="{BB962C8B-B14F-4D97-AF65-F5344CB8AC3E}">
        <p14:creationId xmlns:p14="http://schemas.microsoft.com/office/powerpoint/2010/main" val="178119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600"/>
              </a:spcBef>
            </a:pPr>
            <a:r>
              <a:rPr lang="en-GB" sz="4400" dirty="0" smtClean="0"/>
              <a:t>It </a:t>
            </a:r>
            <a:r>
              <a:rPr lang="en-GB" sz="4400" dirty="0"/>
              <a:t>teaches us about bringing divine order and divine government out of justice from Heaven; divine government and how to assert it on </a:t>
            </a:r>
            <a:r>
              <a:rPr lang="en-GB" sz="4400" dirty="0" smtClean="0"/>
              <a:t>the earth as it is in heaven </a:t>
            </a:r>
            <a:endParaRPr lang="en-GB" sz="4400" dirty="0" smtClean="0"/>
          </a:p>
          <a:p>
            <a:pPr>
              <a:lnSpc>
                <a:spcPct val="110000"/>
              </a:lnSpc>
              <a:spcBef>
                <a:spcPts val="600"/>
              </a:spcBef>
            </a:pPr>
            <a:r>
              <a:rPr lang="en-GB" sz="4400" dirty="0" smtClean="0"/>
              <a:t>Anything </a:t>
            </a:r>
            <a:r>
              <a:rPr lang="en-GB" sz="4400" dirty="0"/>
              <a:t>to do with the glory realm of God is about the Spirit of the Lord and how to exercise dominion on the </a:t>
            </a:r>
            <a:r>
              <a:rPr lang="en-GB" sz="4400" dirty="0" smtClean="0"/>
              <a:t>earth</a:t>
            </a:r>
            <a:r>
              <a:rPr lang="en-GB" sz="4400" dirty="0"/>
              <a:t>.</a:t>
            </a:r>
          </a:p>
        </p:txBody>
      </p:sp>
    </p:spTree>
    <p:extLst>
      <p:ext uri="{BB962C8B-B14F-4D97-AF65-F5344CB8AC3E}">
        <p14:creationId xmlns:p14="http://schemas.microsoft.com/office/powerpoint/2010/main" val="30068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20000"/>
              </a:lnSpc>
              <a:spcBef>
                <a:spcPts val="600"/>
              </a:spcBef>
            </a:pPr>
            <a:r>
              <a:rPr lang="en-GB" sz="4400" dirty="0"/>
              <a:t>The Spirit of Wisdom: </a:t>
            </a:r>
            <a:endParaRPr lang="en-GB" sz="4400" dirty="0" smtClean="0"/>
          </a:p>
          <a:p>
            <a:pPr>
              <a:lnSpc>
                <a:spcPct val="120000"/>
              </a:lnSpc>
              <a:spcBef>
                <a:spcPts val="600"/>
              </a:spcBef>
            </a:pPr>
            <a:r>
              <a:rPr lang="en-GB" sz="4400" dirty="0" smtClean="0"/>
              <a:t>The </a:t>
            </a:r>
            <a:r>
              <a:rPr lang="en-GB" sz="4400" dirty="0"/>
              <a:t>Spirit of Wisdom equips us for position. </a:t>
            </a:r>
            <a:endParaRPr lang="en-GB" sz="4400" dirty="0" smtClean="0"/>
          </a:p>
          <a:p>
            <a:pPr>
              <a:lnSpc>
                <a:spcPct val="120000"/>
              </a:lnSpc>
              <a:spcBef>
                <a:spcPts val="600"/>
              </a:spcBef>
            </a:pPr>
            <a:r>
              <a:rPr lang="en-GB" sz="4400" dirty="0" smtClean="0"/>
              <a:t>The </a:t>
            </a:r>
            <a:r>
              <a:rPr lang="en-GB" sz="4400" dirty="0"/>
              <a:t>Spirit of Wisdom produces prosperity and delight towards God. </a:t>
            </a:r>
            <a:endParaRPr lang="en-GB" sz="4400" dirty="0" smtClean="0"/>
          </a:p>
          <a:p>
            <a:pPr>
              <a:lnSpc>
                <a:spcPct val="120000"/>
              </a:lnSpc>
              <a:spcBef>
                <a:spcPts val="600"/>
              </a:spcBef>
            </a:pPr>
            <a:r>
              <a:rPr lang="en-GB" sz="4400" dirty="0" smtClean="0"/>
              <a:t>It </a:t>
            </a:r>
            <a:r>
              <a:rPr lang="en-GB" sz="4400" dirty="0"/>
              <a:t>teaches us how to judge and how to bring justice. </a:t>
            </a:r>
            <a:endParaRPr lang="en-GB" sz="4400" dirty="0" smtClean="0"/>
          </a:p>
          <a:p>
            <a:pPr>
              <a:lnSpc>
                <a:spcPct val="120000"/>
              </a:lnSpc>
              <a:spcBef>
                <a:spcPts val="600"/>
              </a:spcBef>
            </a:pPr>
            <a:r>
              <a:rPr lang="en-GB" sz="4400" dirty="0" smtClean="0"/>
              <a:t>It </a:t>
            </a:r>
            <a:r>
              <a:rPr lang="en-GB" sz="4400" dirty="0"/>
              <a:t>teaches us how to exercise these as sons from the throne that we’ve been given to rule in. </a:t>
            </a:r>
            <a:endParaRPr lang="en-GB" sz="4400" dirty="0" smtClean="0"/>
          </a:p>
        </p:txBody>
      </p:sp>
    </p:spTree>
    <p:extLst>
      <p:ext uri="{BB962C8B-B14F-4D97-AF65-F5344CB8AC3E}">
        <p14:creationId xmlns:p14="http://schemas.microsoft.com/office/powerpoint/2010/main" val="390865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spcBef>
                <a:spcPts val="600"/>
              </a:spcBef>
            </a:pPr>
            <a:r>
              <a:rPr lang="en-GB" sz="4400" dirty="0" smtClean="0"/>
              <a:t>It </a:t>
            </a:r>
            <a:r>
              <a:rPr lang="en-GB" sz="4400" dirty="0"/>
              <a:t>teaches us how to bring divine order and authority into the spirit realm and how to bring divine justice out of it; it teaches us what to do in the realm of rulership as a son. </a:t>
            </a:r>
            <a:endParaRPr lang="en-GB" sz="4400" dirty="0" smtClean="0"/>
          </a:p>
          <a:p>
            <a:pPr>
              <a:spcBef>
                <a:spcPts val="600"/>
              </a:spcBef>
            </a:pPr>
            <a:r>
              <a:rPr lang="en-GB" sz="4400" dirty="0" smtClean="0"/>
              <a:t>The </a:t>
            </a:r>
            <a:r>
              <a:rPr lang="en-GB" sz="4400" dirty="0"/>
              <a:t>Spirit of Wisdom releases contentment and </a:t>
            </a:r>
            <a:r>
              <a:rPr lang="en-GB" sz="4400" dirty="0" smtClean="0"/>
              <a:t>joy</a:t>
            </a:r>
            <a:r>
              <a:rPr lang="en-GB" sz="4400" dirty="0"/>
              <a:t> </a:t>
            </a:r>
            <a:r>
              <a:rPr lang="en-GB" sz="4400" dirty="0" smtClean="0"/>
              <a:t>in knowing we are fulfilling our destiny</a:t>
            </a:r>
            <a:endParaRPr lang="en-GB" sz="4400" dirty="0"/>
          </a:p>
        </p:txBody>
      </p:sp>
    </p:spTree>
    <p:extLst>
      <p:ext uri="{BB962C8B-B14F-4D97-AF65-F5344CB8AC3E}">
        <p14:creationId xmlns:p14="http://schemas.microsoft.com/office/powerpoint/2010/main" val="154982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The Spirit of Understanding authorises us for position. </a:t>
            </a:r>
            <a:endParaRPr lang="en-GB" sz="4400" dirty="0" smtClean="0"/>
          </a:p>
          <a:p>
            <a:r>
              <a:rPr lang="en-GB" sz="4400" dirty="0" smtClean="0"/>
              <a:t>It </a:t>
            </a:r>
            <a:r>
              <a:rPr lang="en-GB" sz="4400" dirty="0"/>
              <a:t>teaches us where to and how to access the realm of God. </a:t>
            </a:r>
            <a:endParaRPr lang="en-GB" sz="4400" dirty="0" smtClean="0"/>
          </a:p>
          <a:p>
            <a:r>
              <a:rPr lang="en-GB" sz="4400" dirty="0" smtClean="0"/>
              <a:t>It </a:t>
            </a:r>
            <a:r>
              <a:rPr lang="en-GB" sz="4400" dirty="0"/>
              <a:t>teaches us how to use what we have at the right time. </a:t>
            </a:r>
            <a:endParaRPr lang="en-GB" sz="4400" dirty="0" smtClean="0"/>
          </a:p>
        </p:txBody>
      </p:sp>
    </p:spTree>
    <p:extLst>
      <p:ext uri="{BB962C8B-B14F-4D97-AF65-F5344CB8AC3E}">
        <p14:creationId xmlns:p14="http://schemas.microsoft.com/office/powerpoint/2010/main" val="10812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2279" y="1052736"/>
            <a:ext cx="9144000" cy="5949280"/>
          </a:xfrm>
          <a:effectLst/>
        </p:spPr>
        <p:txBody>
          <a:bodyPr lIns="0" tIns="0" rIns="0" bIns="0">
            <a:normAutofit/>
          </a:bodyPr>
          <a:lstStyle/>
          <a:p>
            <a:r>
              <a:rPr lang="en-GB" sz="4400" dirty="0" smtClean="0"/>
              <a:t>It </a:t>
            </a:r>
            <a:r>
              <a:rPr lang="en-GB" sz="4400" dirty="0"/>
              <a:t>helps us to decipher revelation and </a:t>
            </a:r>
            <a:r>
              <a:rPr lang="en-GB" sz="4400" dirty="0" smtClean="0"/>
              <a:t>visions.</a:t>
            </a:r>
          </a:p>
          <a:p>
            <a:r>
              <a:rPr lang="en-GB" sz="4400" dirty="0" smtClean="0"/>
              <a:t>It teaches </a:t>
            </a:r>
            <a:r>
              <a:rPr lang="en-GB" sz="4400" dirty="0"/>
              <a:t>us how to perceive, how to teach and inform others about the realm of the Kingdom. </a:t>
            </a:r>
            <a:endParaRPr lang="en-GB" sz="4400" dirty="0" smtClean="0"/>
          </a:p>
          <a:p>
            <a:r>
              <a:rPr lang="en-GB" sz="4400" dirty="0" smtClean="0"/>
              <a:t>It </a:t>
            </a:r>
            <a:r>
              <a:rPr lang="en-GB" sz="4400" dirty="0"/>
              <a:t>teaches us how to rule in the realms of God as a son.</a:t>
            </a:r>
          </a:p>
        </p:txBody>
      </p:sp>
    </p:spTree>
    <p:extLst>
      <p:ext uri="{BB962C8B-B14F-4D97-AF65-F5344CB8AC3E}">
        <p14:creationId xmlns:p14="http://schemas.microsoft.com/office/powerpoint/2010/main" val="7018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t>The </a:t>
            </a:r>
            <a:r>
              <a:rPr lang="en-GB" sz="4400" dirty="0"/>
              <a:t>Spirit of Counsel prepares us for position. </a:t>
            </a:r>
            <a:endParaRPr lang="en-GB" sz="4400" dirty="0" smtClean="0"/>
          </a:p>
          <a:p>
            <a:pPr>
              <a:lnSpc>
                <a:spcPct val="110000"/>
              </a:lnSpc>
              <a:spcBef>
                <a:spcPts val="600"/>
              </a:spcBef>
            </a:pPr>
            <a:r>
              <a:rPr lang="en-GB" sz="4400" dirty="0" smtClean="0"/>
              <a:t>The </a:t>
            </a:r>
            <a:r>
              <a:rPr lang="en-GB" sz="4400" dirty="0"/>
              <a:t>Spirit of Counsel teaches us which ways to rule as a son, teaches us how to access the counsels of God. </a:t>
            </a:r>
            <a:endParaRPr lang="en-GB" sz="4400" dirty="0" smtClean="0"/>
          </a:p>
          <a:p>
            <a:pPr>
              <a:lnSpc>
                <a:spcPct val="110000"/>
              </a:lnSpc>
              <a:spcBef>
                <a:spcPts val="600"/>
              </a:spcBef>
            </a:pPr>
            <a:r>
              <a:rPr lang="en-GB" sz="4400" dirty="0" smtClean="0"/>
              <a:t>How </a:t>
            </a:r>
            <a:r>
              <a:rPr lang="en-GB" sz="4400" dirty="0"/>
              <a:t>to consult with them; it teaches us how to resolve issues and bring advice of God to those around you out of the realm of the </a:t>
            </a:r>
            <a:r>
              <a:rPr lang="en-GB" sz="4400" dirty="0" smtClean="0"/>
              <a:t>spirit</a:t>
            </a:r>
            <a:endParaRPr lang="en-GB" sz="4400" dirty="0"/>
          </a:p>
        </p:txBody>
      </p:sp>
    </p:spTree>
    <p:extLst>
      <p:ext uri="{BB962C8B-B14F-4D97-AF65-F5344CB8AC3E}">
        <p14:creationId xmlns:p14="http://schemas.microsoft.com/office/powerpoint/2010/main" val="51893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600"/>
              </a:spcBef>
            </a:pPr>
            <a:r>
              <a:rPr lang="en-GB" sz="4400" dirty="0" smtClean="0"/>
              <a:t>It </a:t>
            </a:r>
            <a:r>
              <a:rPr lang="en-GB" sz="4400" dirty="0"/>
              <a:t>teaches us how to commune with God and gain His advice. </a:t>
            </a:r>
            <a:endParaRPr lang="en-GB" sz="4400" dirty="0" smtClean="0"/>
          </a:p>
          <a:p>
            <a:pPr>
              <a:lnSpc>
                <a:spcPct val="110000"/>
              </a:lnSpc>
              <a:spcBef>
                <a:spcPts val="600"/>
              </a:spcBef>
            </a:pPr>
            <a:r>
              <a:rPr lang="en-GB" sz="4400" dirty="0" smtClean="0"/>
              <a:t>It </a:t>
            </a:r>
            <a:r>
              <a:rPr lang="en-GB" sz="4400" dirty="0"/>
              <a:t>instructs us in the function of the different council chambers of God; about the role of the royal advisers to Him; about the Holy Spirit; and about the Son. </a:t>
            </a:r>
            <a:endParaRPr lang="en-GB" sz="4400" dirty="0" smtClean="0"/>
          </a:p>
          <a:p>
            <a:pPr>
              <a:lnSpc>
                <a:spcPct val="110000"/>
              </a:lnSpc>
              <a:spcBef>
                <a:spcPts val="600"/>
              </a:spcBef>
            </a:pPr>
            <a:r>
              <a:rPr lang="en-GB" sz="4400" dirty="0" smtClean="0"/>
              <a:t>It </a:t>
            </a:r>
            <a:r>
              <a:rPr lang="en-GB" sz="4400" dirty="0"/>
              <a:t>teaches us about the triune of God and their role in our lives today.</a:t>
            </a:r>
          </a:p>
        </p:txBody>
      </p:sp>
    </p:spTree>
    <p:extLst>
      <p:ext uri="{BB962C8B-B14F-4D97-AF65-F5344CB8AC3E}">
        <p14:creationId xmlns:p14="http://schemas.microsoft.com/office/powerpoint/2010/main" val="312542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pPr>
              <a:lnSpc>
                <a:spcPct val="120000"/>
              </a:lnSpc>
              <a:spcBef>
                <a:spcPts val="600"/>
              </a:spcBef>
            </a:pPr>
            <a:r>
              <a:rPr lang="en-GB" sz="4400" dirty="0"/>
              <a:t>The Spirit of Knowledge empowers us for position. </a:t>
            </a:r>
            <a:endParaRPr lang="en-GB" sz="4400" dirty="0" smtClean="0"/>
          </a:p>
          <a:p>
            <a:pPr>
              <a:lnSpc>
                <a:spcPct val="120000"/>
              </a:lnSpc>
              <a:spcBef>
                <a:spcPts val="600"/>
              </a:spcBef>
            </a:pPr>
            <a:r>
              <a:rPr lang="en-GB" sz="4400" dirty="0" smtClean="0"/>
              <a:t>It </a:t>
            </a:r>
            <a:r>
              <a:rPr lang="en-GB" sz="4400" dirty="0"/>
              <a:t>teaches us how to access the knowledge of God, how to apply that knowledge of God to the world around us. </a:t>
            </a:r>
            <a:endParaRPr lang="en-GB" sz="4400" dirty="0" smtClean="0"/>
          </a:p>
          <a:p>
            <a:pPr>
              <a:lnSpc>
                <a:spcPct val="120000"/>
              </a:lnSpc>
              <a:spcBef>
                <a:spcPts val="600"/>
              </a:spcBef>
            </a:pPr>
            <a:r>
              <a:rPr lang="en-GB" sz="4400" dirty="0" smtClean="0"/>
              <a:t>It </a:t>
            </a:r>
            <a:r>
              <a:rPr lang="en-GB" sz="4400" dirty="0"/>
              <a:t>enables us to become aware of our place to rule as a son of God and what to do with what you know. </a:t>
            </a:r>
            <a:endParaRPr lang="en-GB" sz="4400" dirty="0" smtClean="0"/>
          </a:p>
          <a:p>
            <a:pPr>
              <a:lnSpc>
                <a:spcPct val="120000"/>
              </a:lnSpc>
              <a:spcBef>
                <a:spcPts val="600"/>
              </a:spcBef>
            </a:pPr>
            <a:r>
              <a:rPr lang="en-GB" sz="4400" dirty="0" smtClean="0"/>
              <a:t>It </a:t>
            </a:r>
            <a:r>
              <a:rPr lang="en-GB" sz="4400" dirty="0"/>
              <a:t>enables us to gain access to knowledge about the supernatural realms of God, how they operate and how they function. </a:t>
            </a:r>
          </a:p>
        </p:txBody>
      </p:sp>
    </p:spTree>
    <p:extLst>
      <p:ext uri="{BB962C8B-B14F-4D97-AF65-F5344CB8AC3E}">
        <p14:creationId xmlns:p14="http://schemas.microsoft.com/office/powerpoint/2010/main" val="9442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0"/>
            <a:ext cx="6840760" cy="684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5857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heaven on earth</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20000"/>
              </a:lnSpc>
              <a:spcBef>
                <a:spcPts val="600"/>
              </a:spcBef>
            </a:pPr>
            <a:r>
              <a:rPr lang="en-GB" sz="4400" dirty="0" smtClean="0"/>
              <a:t>Not </a:t>
            </a:r>
            <a:r>
              <a:rPr lang="en-GB" sz="4400" dirty="0"/>
              <a:t>only does the Spirit of Knowledge reveal but also teaches us how to retain what we see and to process and store the information until it becomes permanent in us. </a:t>
            </a:r>
            <a:endParaRPr lang="en-GB" sz="4400" dirty="0" smtClean="0"/>
          </a:p>
          <a:p>
            <a:pPr>
              <a:lnSpc>
                <a:spcPct val="120000"/>
              </a:lnSpc>
              <a:spcBef>
                <a:spcPts val="600"/>
              </a:spcBef>
            </a:pPr>
            <a:r>
              <a:rPr lang="en-GB" sz="4400" dirty="0" smtClean="0"/>
              <a:t>It </a:t>
            </a:r>
            <a:r>
              <a:rPr lang="en-GB" sz="4400" dirty="0"/>
              <a:t>teaches us how to meditate and receive divine insight and revelation though visions, visitation and also through dreams; into circumstances and to bring God’s will </a:t>
            </a:r>
            <a:r>
              <a:rPr lang="en-GB" sz="4400" dirty="0" smtClean="0"/>
              <a:t>on the </a:t>
            </a:r>
            <a:r>
              <a:rPr lang="en-GB" sz="4400" dirty="0"/>
              <a:t>earth.</a:t>
            </a:r>
          </a:p>
        </p:txBody>
      </p:sp>
    </p:spTree>
    <p:extLst>
      <p:ext uri="{BB962C8B-B14F-4D97-AF65-F5344CB8AC3E}">
        <p14:creationId xmlns:p14="http://schemas.microsoft.com/office/powerpoint/2010/main" val="328140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980728"/>
            <a:ext cx="9144000" cy="5877272"/>
          </a:xfrm>
        </p:spPr>
        <p:txBody>
          <a:bodyPr>
            <a:normAutofit/>
          </a:bodyPr>
          <a:lstStyle/>
          <a:p>
            <a:r>
              <a:rPr lang="en-GB" dirty="0"/>
              <a:t>The Spirit of Might reveals us for position. It teaches us how to exercise the supernatural realm of God to reveal the power of God, the dominion of God and how to exercise it in the </a:t>
            </a:r>
            <a:r>
              <a:rPr lang="en-GB" dirty="0" smtClean="0"/>
              <a:t>world and </a:t>
            </a:r>
            <a:r>
              <a:rPr lang="en-GB" dirty="0"/>
              <a:t>in the spirit realm around us</a:t>
            </a:r>
            <a:r>
              <a:rPr lang="en-GB" dirty="0" smtClean="0"/>
              <a:t>.</a:t>
            </a:r>
          </a:p>
          <a:p>
            <a:r>
              <a:rPr lang="en-GB" dirty="0" smtClean="0"/>
              <a:t>It </a:t>
            </a:r>
            <a:r>
              <a:rPr lang="en-GB" dirty="0"/>
              <a:t>teaches us about the council chamber of war and the secrets of how to war in the spirit realm in the heavenlies. </a:t>
            </a:r>
          </a:p>
        </p:txBody>
      </p:sp>
    </p:spTree>
    <p:extLst>
      <p:ext uri="{BB962C8B-B14F-4D97-AF65-F5344CB8AC3E}">
        <p14:creationId xmlns:p14="http://schemas.microsoft.com/office/powerpoint/2010/main" val="21642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400" dirty="0" smtClean="0"/>
              <a:t>It </a:t>
            </a:r>
            <a:r>
              <a:rPr lang="en-GB" sz="4400" dirty="0"/>
              <a:t>teaches us about the heavenly places of God and how we are seated there. </a:t>
            </a:r>
            <a:endParaRPr lang="en-GB" sz="4400" dirty="0" smtClean="0"/>
          </a:p>
          <a:p>
            <a:r>
              <a:rPr lang="en-GB" sz="4400" dirty="0" smtClean="0"/>
              <a:t>It </a:t>
            </a:r>
            <a:r>
              <a:rPr lang="en-GB" sz="4400" dirty="0"/>
              <a:t>instructs us about our seats of rulership and the governmental arenas that we operate in as a king, </a:t>
            </a:r>
            <a:endParaRPr lang="en-GB" sz="4400" dirty="0" smtClean="0"/>
          </a:p>
          <a:p>
            <a:r>
              <a:rPr lang="en-GB" sz="4400" dirty="0"/>
              <a:t>It instructs us </a:t>
            </a:r>
            <a:r>
              <a:rPr lang="en-GB" sz="4400" dirty="0" smtClean="0"/>
              <a:t>how </a:t>
            </a:r>
            <a:r>
              <a:rPr lang="en-GB" sz="4400" dirty="0"/>
              <a:t>to do the works of the </a:t>
            </a:r>
            <a:r>
              <a:rPr lang="en-GB" sz="4400" dirty="0" smtClean="0"/>
              <a:t>kingdom</a:t>
            </a:r>
            <a:endParaRPr lang="en-GB" sz="4400" dirty="0"/>
          </a:p>
        </p:txBody>
      </p:sp>
    </p:spTree>
    <p:extLst>
      <p:ext uri="{BB962C8B-B14F-4D97-AF65-F5344CB8AC3E}">
        <p14:creationId xmlns:p14="http://schemas.microsoft.com/office/powerpoint/2010/main" val="2974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Spirit </a:t>
            </a:r>
            <a:r>
              <a:rPr lang="en-GB" dirty="0"/>
              <a:t>of the Fear of the Lord. </a:t>
            </a:r>
            <a:r>
              <a:rPr lang="en-GB" dirty="0" smtClean="0"/>
              <a:t>is about </a:t>
            </a:r>
            <a:r>
              <a:rPr lang="en-GB" dirty="0"/>
              <a:t>and around the person of God. </a:t>
            </a:r>
            <a:endParaRPr lang="en-GB" dirty="0" smtClean="0"/>
          </a:p>
          <a:p>
            <a:r>
              <a:rPr lang="en-GB" dirty="0" smtClean="0"/>
              <a:t>It </a:t>
            </a:r>
            <a:r>
              <a:rPr lang="en-GB" dirty="0"/>
              <a:t>teaches us about the realms of holiness, intimacy, worship, reverence and </a:t>
            </a:r>
            <a:r>
              <a:rPr lang="en-GB" dirty="0" smtClean="0"/>
              <a:t>righteousness.</a:t>
            </a:r>
          </a:p>
          <a:p>
            <a:r>
              <a:rPr lang="en-GB" dirty="0" smtClean="0"/>
              <a:t>It </a:t>
            </a:r>
            <a:r>
              <a:rPr lang="en-GB" dirty="0"/>
              <a:t>teaches us how to access and bring divine order and its application to the world around us. </a:t>
            </a:r>
          </a:p>
        </p:txBody>
      </p:sp>
    </p:spTree>
    <p:extLst>
      <p:ext uri="{BB962C8B-B14F-4D97-AF65-F5344CB8AC3E}">
        <p14:creationId xmlns:p14="http://schemas.microsoft.com/office/powerpoint/2010/main" val="384338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124744"/>
            <a:ext cx="9144000" cy="5733256"/>
          </a:xfrm>
        </p:spPr>
        <p:txBody>
          <a:bodyPr>
            <a:normAutofit/>
          </a:bodyPr>
          <a:lstStyle/>
          <a:p>
            <a:r>
              <a:rPr lang="en-GB" sz="4400" dirty="0" smtClean="0"/>
              <a:t>This </a:t>
            </a:r>
            <a:r>
              <a:rPr lang="en-GB" sz="4400" dirty="0"/>
              <a:t>fear is not as in being afraid but rather an understanding of the awe and wonder and majesty and might and dominion of the person of God. </a:t>
            </a:r>
            <a:endParaRPr lang="en-GB" sz="4400" dirty="0" smtClean="0"/>
          </a:p>
          <a:p>
            <a:r>
              <a:rPr lang="en-GB" sz="4400" dirty="0" smtClean="0"/>
              <a:t>The </a:t>
            </a:r>
            <a:r>
              <a:rPr lang="en-GB" sz="4400" dirty="0"/>
              <a:t>Spirit of the Fear of the Lord brings accountability for position.</a:t>
            </a:r>
          </a:p>
        </p:txBody>
      </p:sp>
    </p:spTree>
    <p:extLst>
      <p:ext uri="{BB962C8B-B14F-4D97-AF65-F5344CB8AC3E}">
        <p14:creationId xmlns:p14="http://schemas.microsoft.com/office/powerpoint/2010/main" val="62085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980728"/>
            <a:ext cx="9144000" cy="5877272"/>
          </a:xfrm>
        </p:spPr>
        <p:txBody>
          <a:bodyPr>
            <a:normAutofit fontScale="85000" lnSpcReduction="10000"/>
          </a:bodyPr>
          <a:lstStyle/>
          <a:p>
            <a:pPr>
              <a:lnSpc>
                <a:spcPct val="120000"/>
              </a:lnSpc>
              <a:spcBef>
                <a:spcPts val="600"/>
              </a:spcBef>
            </a:pPr>
            <a:r>
              <a:rPr lang="en-GB" dirty="0" smtClean="0"/>
              <a:t>The </a:t>
            </a:r>
            <a:r>
              <a:rPr lang="en-GB" dirty="0"/>
              <a:t>spirit of the Lord </a:t>
            </a:r>
            <a:r>
              <a:rPr lang="en-GB" dirty="0" smtClean="0"/>
              <a:t>- Let </a:t>
            </a:r>
            <a:r>
              <a:rPr lang="en-GB" dirty="0"/>
              <a:t>me show you how the Lord operates, he took me to a sort of giant screen where I saw the sun warming a garden and then the same sun producing a fierce heat in a burning desert</a:t>
            </a:r>
            <a:r>
              <a:rPr lang="en-GB" dirty="0" smtClean="0"/>
              <a:t>.</a:t>
            </a:r>
          </a:p>
          <a:p>
            <a:pPr>
              <a:lnSpc>
                <a:spcPct val="120000"/>
              </a:lnSpc>
              <a:spcBef>
                <a:spcPts val="600"/>
              </a:spcBef>
            </a:pPr>
            <a:r>
              <a:rPr lang="en-GB" dirty="0" smtClean="0"/>
              <a:t>He </a:t>
            </a:r>
            <a:r>
              <a:rPr lang="en-GB" dirty="0"/>
              <a:t>showed me a bubbling river and still waters and then I saw a raging torrent capable of incredible power and destruction. </a:t>
            </a:r>
            <a:endParaRPr lang="en-GB" dirty="0" smtClean="0"/>
          </a:p>
          <a:p>
            <a:pPr>
              <a:lnSpc>
                <a:spcPct val="120000"/>
              </a:lnSpc>
              <a:spcBef>
                <a:spcPts val="600"/>
              </a:spcBef>
            </a:pPr>
            <a:r>
              <a:rPr lang="en-GB" dirty="0" smtClean="0"/>
              <a:t>He </a:t>
            </a:r>
            <a:r>
              <a:rPr lang="en-GB" dirty="0"/>
              <a:t>showed me a fire warming hands on a cold night and a raging inferno of a forest fire</a:t>
            </a:r>
            <a:r>
              <a:rPr lang="en-GB" dirty="0" smtClean="0"/>
              <a:t>.</a:t>
            </a:r>
          </a:p>
        </p:txBody>
      </p:sp>
    </p:spTree>
    <p:extLst>
      <p:ext uri="{BB962C8B-B14F-4D97-AF65-F5344CB8AC3E}">
        <p14:creationId xmlns:p14="http://schemas.microsoft.com/office/powerpoint/2010/main" val="12698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fontScale="92500"/>
          </a:bodyPr>
          <a:lstStyle/>
          <a:p>
            <a:r>
              <a:rPr lang="en-GB" dirty="0" smtClean="0"/>
              <a:t>He </a:t>
            </a:r>
            <a:r>
              <a:rPr lang="en-GB" dirty="0"/>
              <a:t>showed me a shepherds crook and a mighty sword</a:t>
            </a:r>
            <a:r>
              <a:rPr lang="en-GB" dirty="0" smtClean="0"/>
              <a:t>.</a:t>
            </a:r>
          </a:p>
          <a:p>
            <a:r>
              <a:rPr lang="en-GB" dirty="0" smtClean="0"/>
              <a:t>He </a:t>
            </a:r>
            <a:r>
              <a:rPr lang="en-GB" dirty="0"/>
              <a:t>showed me </a:t>
            </a:r>
            <a:r>
              <a:rPr lang="en-GB" dirty="0" smtClean="0"/>
              <a:t>righteousness </a:t>
            </a:r>
            <a:r>
              <a:rPr lang="en-GB" dirty="0"/>
              <a:t>and </a:t>
            </a:r>
            <a:r>
              <a:rPr lang="en-GB" dirty="0" smtClean="0"/>
              <a:t>justice</a:t>
            </a:r>
            <a:r>
              <a:rPr lang="en-GB" dirty="0"/>
              <a:t>. </a:t>
            </a:r>
            <a:endParaRPr lang="en-GB" dirty="0" smtClean="0"/>
          </a:p>
          <a:p>
            <a:r>
              <a:rPr lang="en-GB" dirty="0" smtClean="0"/>
              <a:t>He </a:t>
            </a:r>
            <a:r>
              <a:rPr lang="en-GB" dirty="0"/>
              <a:t>showed me </a:t>
            </a:r>
            <a:r>
              <a:rPr lang="en-GB" dirty="0" smtClean="0"/>
              <a:t>Jesus speaking </a:t>
            </a:r>
            <a:r>
              <a:rPr lang="en-GB" dirty="0"/>
              <a:t>words of pure love as He washed His disciples’ feet and the words of anger as He whipped and cleansed the temple. </a:t>
            </a:r>
            <a:endParaRPr lang="en-GB" dirty="0" smtClean="0"/>
          </a:p>
          <a:p>
            <a:r>
              <a:rPr lang="en-GB" dirty="0" smtClean="0"/>
              <a:t>He </a:t>
            </a:r>
            <a:r>
              <a:rPr lang="en-GB" dirty="0"/>
              <a:t>showed me the contrast of righteousness and justice, mercy and judgment. </a:t>
            </a:r>
            <a:endParaRPr lang="en-GB" dirty="0" smtClean="0"/>
          </a:p>
        </p:txBody>
      </p:sp>
    </p:spTree>
    <p:extLst>
      <p:ext uri="{BB962C8B-B14F-4D97-AF65-F5344CB8AC3E}">
        <p14:creationId xmlns:p14="http://schemas.microsoft.com/office/powerpoint/2010/main" val="91740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fontScale="92500"/>
          </a:bodyPr>
          <a:lstStyle/>
          <a:p>
            <a:pPr>
              <a:lnSpc>
                <a:spcPct val="110000"/>
              </a:lnSpc>
              <a:spcBef>
                <a:spcPts val="600"/>
              </a:spcBef>
            </a:pPr>
            <a:r>
              <a:rPr lang="en-GB" dirty="0"/>
              <a:t>T</a:t>
            </a:r>
            <a:r>
              <a:rPr lang="en-GB" dirty="0" smtClean="0"/>
              <a:t>he </a:t>
            </a:r>
            <a:r>
              <a:rPr lang="en-GB" dirty="0"/>
              <a:t>Spirit of </a:t>
            </a:r>
            <a:r>
              <a:rPr lang="en-GB" dirty="0" smtClean="0"/>
              <a:t>the Lord brings </a:t>
            </a:r>
            <a:r>
              <a:rPr lang="en-GB" dirty="0"/>
              <a:t>great separation and division in the hearts of men, spirit and soul dividing the thoughts and intentions, motives of the soul and spirit. </a:t>
            </a:r>
            <a:endParaRPr lang="en-GB" dirty="0" smtClean="0"/>
          </a:p>
          <a:p>
            <a:pPr>
              <a:lnSpc>
                <a:spcPct val="110000"/>
              </a:lnSpc>
              <a:spcBef>
                <a:spcPts val="600"/>
              </a:spcBef>
            </a:pPr>
            <a:r>
              <a:rPr lang="en-GB" dirty="0" smtClean="0"/>
              <a:t>God </a:t>
            </a:r>
            <a:r>
              <a:rPr lang="en-GB" dirty="0"/>
              <a:t>is always good and He is always flowing from a gentleness and humility motivated by love, </a:t>
            </a:r>
            <a:r>
              <a:rPr lang="en-GB" dirty="0" smtClean="0"/>
              <a:t>but </a:t>
            </a:r>
            <a:r>
              <a:rPr lang="en-GB" dirty="0"/>
              <a:t>when you see the righteousness and justice you will understand wisdom.</a:t>
            </a:r>
            <a:endParaRPr lang="en-GB" dirty="0"/>
          </a:p>
        </p:txBody>
      </p:sp>
    </p:spTree>
    <p:extLst>
      <p:ext uri="{BB962C8B-B14F-4D97-AF65-F5344CB8AC3E}">
        <p14:creationId xmlns:p14="http://schemas.microsoft.com/office/powerpoint/2010/main" val="22514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ext Box 9"/>
          <p:cNvSpPr txBox="1">
            <a:spLocks noChangeArrowheads="1"/>
          </p:cNvSpPr>
          <p:nvPr/>
        </p:nvSpPr>
        <p:spPr bwMode="auto">
          <a:xfrm>
            <a:off x="15063" y="6240290"/>
            <a:ext cx="1912938" cy="4191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smtClean="0">
                <a:ln>
                  <a:noFill/>
                </a:ln>
                <a:solidFill>
                  <a:schemeClr val="tx1"/>
                </a:solidFill>
                <a:effectLst/>
                <a:latin typeface="Calibri" pitchFamily="34" charset="0"/>
                <a:cs typeface="Arial" pitchFamily="34" charset="0"/>
              </a:rPr>
              <a:t>Mandates us for Position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10"/>
          <p:cNvSpPr txBox="1">
            <a:spLocks noChangeArrowheads="1"/>
          </p:cNvSpPr>
          <p:nvPr/>
        </p:nvSpPr>
        <p:spPr bwMode="auto">
          <a:xfrm>
            <a:off x="520595" y="4605784"/>
            <a:ext cx="1590675" cy="37189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Equips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11"/>
          <p:cNvSpPr txBox="1">
            <a:spLocks noChangeArrowheads="1"/>
          </p:cNvSpPr>
          <p:nvPr/>
        </p:nvSpPr>
        <p:spPr bwMode="auto">
          <a:xfrm>
            <a:off x="1475656" y="3106822"/>
            <a:ext cx="2038350"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Authorizes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12"/>
          <p:cNvSpPr txBox="1">
            <a:spLocks noChangeArrowheads="1"/>
          </p:cNvSpPr>
          <p:nvPr/>
        </p:nvSpPr>
        <p:spPr bwMode="auto">
          <a:xfrm>
            <a:off x="3554644" y="2429567"/>
            <a:ext cx="1714500" cy="571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Prepares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13"/>
          <p:cNvSpPr txBox="1">
            <a:spLocks noChangeArrowheads="1"/>
          </p:cNvSpPr>
          <p:nvPr/>
        </p:nvSpPr>
        <p:spPr bwMode="auto">
          <a:xfrm>
            <a:off x="5768495" y="3001067"/>
            <a:ext cx="1442442"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Reveals 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 Box 14"/>
          <p:cNvSpPr txBox="1">
            <a:spLocks noChangeArrowheads="1"/>
          </p:cNvSpPr>
          <p:nvPr/>
        </p:nvSpPr>
        <p:spPr bwMode="auto">
          <a:xfrm>
            <a:off x="6876256" y="4442693"/>
            <a:ext cx="1828800" cy="53498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Empowers </a:t>
            </a:r>
            <a:br>
              <a:rPr kumimoji="0" lang="en-GB" altLang="en-US" sz="1400" b="1" i="0" u="none" strike="noStrike" cap="none" normalizeH="0" baseline="0" dirty="0" smtClean="0">
                <a:ln>
                  <a:noFill/>
                </a:ln>
                <a:solidFill>
                  <a:schemeClr val="tx1"/>
                </a:solidFill>
                <a:effectLst/>
                <a:latin typeface="Calibri" pitchFamily="34" charset="0"/>
                <a:cs typeface="Arial" pitchFamily="34" charset="0"/>
              </a:rPr>
            </a:b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us 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 Box 15"/>
          <p:cNvSpPr txBox="1">
            <a:spLocks noChangeArrowheads="1"/>
          </p:cNvSpPr>
          <p:nvPr/>
        </p:nvSpPr>
        <p:spPr bwMode="auto">
          <a:xfrm>
            <a:off x="7275256" y="6125990"/>
            <a:ext cx="1943100" cy="6477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Brings us into </a:t>
            </a:r>
            <a:br>
              <a:rPr kumimoji="0" lang="en-GB" altLang="en-US" sz="1400" b="1" i="0" u="none" strike="noStrike" cap="none" normalizeH="0" baseline="0" dirty="0" smtClean="0">
                <a:ln>
                  <a:noFill/>
                </a:ln>
                <a:solidFill>
                  <a:schemeClr val="tx1"/>
                </a:solidFill>
                <a:effectLst/>
                <a:latin typeface="Calibri" pitchFamily="34" charset="0"/>
                <a:cs typeface="Arial" pitchFamily="34" charset="0"/>
              </a:rPr>
            </a:b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Accountability</a:t>
            </a:r>
            <a:br>
              <a:rPr kumimoji="0" lang="en-GB" altLang="en-US" sz="1400" b="1" i="0" u="none" strike="noStrike" cap="none" normalizeH="0" baseline="0" dirty="0" smtClean="0">
                <a:ln>
                  <a:noFill/>
                </a:ln>
                <a:solidFill>
                  <a:schemeClr val="tx1"/>
                </a:solidFill>
                <a:effectLst/>
                <a:latin typeface="Calibri" pitchFamily="34" charset="0"/>
                <a:cs typeface="Arial" pitchFamily="34" charset="0"/>
              </a:rPr>
            </a:br>
            <a:r>
              <a:rPr kumimoji="0" lang="en-GB" altLang="en-US" sz="1400" b="1" i="0" u="none" strike="noStrike" cap="none" normalizeH="0" baseline="0" dirty="0" smtClean="0">
                <a:ln>
                  <a:noFill/>
                </a:ln>
                <a:solidFill>
                  <a:schemeClr val="tx1"/>
                </a:solidFill>
                <a:effectLst/>
                <a:latin typeface="Calibri" pitchFamily="34" charset="0"/>
                <a:cs typeface="Arial" pitchFamily="34" charset="0"/>
              </a:rPr>
              <a:t>For Position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Flowchart: Punched Tape 1"/>
          <p:cNvSpPr/>
          <p:nvPr/>
        </p:nvSpPr>
        <p:spPr>
          <a:xfrm>
            <a:off x="359464" y="4956317"/>
            <a:ext cx="1224136" cy="1152128"/>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400" b="1" dirty="0" smtClean="0">
                <a:solidFill>
                  <a:srgbClr val="FFFFFF"/>
                </a:solidFill>
                <a:latin typeface="Calibri" pitchFamily="34" charset="0"/>
                <a:cs typeface="Arial" pitchFamily="34" charset="0"/>
              </a:rPr>
              <a:t/>
            </a:r>
            <a:br>
              <a:rPr lang="en-GB" altLang="en-US" sz="1400" b="1" dirty="0" smtClean="0">
                <a:solidFill>
                  <a:srgbClr val="FFFFFF"/>
                </a:solidFill>
                <a:latin typeface="Calibri" pitchFamily="34" charset="0"/>
                <a:cs typeface="Arial" pitchFamily="34" charset="0"/>
              </a:rPr>
            </a:br>
            <a:r>
              <a:rPr lang="en-GB" altLang="en-US" sz="1400" b="1" dirty="0" smtClean="0">
                <a:solidFill>
                  <a:srgbClr val="FFFFFF"/>
                </a:solidFill>
                <a:latin typeface="Calibri" pitchFamily="34" charset="0"/>
                <a:cs typeface="Arial" pitchFamily="34" charset="0"/>
              </a:rPr>
              <a:t>SPIRIT </a:t>
            </a:r>
            <a:r>
              <a:rPr lang="en-GB" altLang="en-US" sz="1400" b="1" dirty="0">
                <a:solidFill>
                  <a:srgbClr val="FFFFFF"/>
                </a:solidFill>
                <a:latin typeface="Calibri" pitchFamily="34" charset="0"/>
                <a:cs typeface="Arial" pitchFamily="34" charset="0"/>
              </a:rPr>
              <a:t>OF THE</a:t>
            </a:r>
          </a:p>
          <a:p>
            <a:pPr lvl="0" algn="ctr" fontAlgn="base">
              <a:spcBef>
                <a:spcPct val="0"/>
              </a:spcBef>
            </a:pPr>
            <a:r>
              <a:rPr lang="en-GB" altLang="en-US" sz="1400" b="1" dirty="0">
                <a:solidFill>
                  <a:srgbClr val="FFFFFF"/>
                </a:solidFill>
                <a:latin typeface="Calibri" pitchFamily="34" charset="0"/>
                <a:cs typeface="Arial" pitchFamily="34" charset="0"/>
              </a:rPr>
              <a:t>LORD</a:t>
            </a:r>
            <a:endParaRPr lang="en-US" altLang="en-US" sz="2400" dirty="0">
              <a:solidFill>
                <a:schemeClr val="tx1"/>
              </a:solidFill>
              <a:latin typeface="Arial" pitchFamily="34" charset="0"/>
              <a:cs typeface="Arial" pitchFamily="34" charset="0"/>
            </a:endParaRPr>
          </a:p>
          <a:p>
            <a:pPr algn="ctr"/>
            <a:endParaRPr lang="en-GB" dirty="0"/>
          </a:p>
        </p:txBody>
      </p:sp>
      <p:sp>
        <p:nvSpPr>
          <p:cNvPr id="17" name="Flowchart: Punched Tape 16"/>
          <p:cNvSpPr/>
          <p:nvPr/>
        </p:nvSpPr>
        <p:spPr>
          <a:xfrm>
            <a:off x="703865" y="3407811"/>
            <a:ext cx="1224136" cy="1152128"/>
          </a:xfrm>
          <a:prstGeom prst="flowChartPunchedTape">
            <a:avLst/>
          </a:prstGeom>
          <a:solidFill>
            <a:srgbClr val="EF46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400" b="1" dirty="0" smtClean="0">
                <a:solidFill>
                  <a:srgbClr val="FFFFFF"/>
                </a:solidFill>
                <a:latin typeface="Calibri" pitchFamily="34" charset="0"/>
                <a:cs typeface="Arial" pitchFamily="34" charset="0"/>
              </a:rPr>
              <a:t/>
            </a:r>
            <a:br>
              <a:rPr lang="en-GB" altLang="en-US" sz="1400" b="1" dirty="0" smtClean="0">
                <a:solidFill>
                  <a:srgbClr val="FFFFFF"/>
                </a:solidFill>
                <a:latin typeface="Calibri" pitchFamily="34" charset="0"/>
                <a:cs typeface="Arial" pitchFamily="34" charset="0"/>
              </a:rPr>
            </a:br>
            <a:r>
              <a:rPr lang="en-GB" altLang="en-US" sz="1600" b="1" dirty="0">
                <a:solidFill>
                  <a:srgbClr val="FFFFFF"/>
                </a:solidFill>
                <a:latin typeface="Calibri" pitchFamily="34" charset="0"/>
                <a:cs typeface="Arial" pitchFamily="34" charset="0"/>
              </a:rPr>
              <a:t>SPIRIT</a:t>
            </a:r>
          </a:p>
          <a:p>
            <a:pPr lvl="0" algn="ctr" fontAlgn="base">
              <a:spcBef>
                <a:spcPct val="0"/>
              </a:spcBef>
            </a:pPr>
            <a:r>
              <a:rPr lang="en-GB" altLang="en-US" sz="1600" b="1" dirty="0">
                <a:solidFill>
                  <a:srgbClr val="FFFFFF"/>
                </a:solidFill>
                <a:latin typeface="Calibri" pitchFamily="34" charset="0"/>
                <a:cs typeface="Arial" pitchFamily="34" charset="0"/>
              </a:rPr>
              <a:t>OF</a:t>
            </a:r>
          </a:p>
          <a:p>
            <a:pPr lvl="0" algn="ctr" fontAlgn="base">
              <a:spcBef>
                <a:spcPct val="0"/>
              </a:spcBef>
            </a:pPr>
            <a:r>
              <a:rPr lang="en-GB" altLang="en-US" sz="1600" b="1" dirty="0">
                <a:solidFill>
                  <a:srgbClr val="FFFFFF"/>
                </a:solidFill>
                <a:latin typeface="Calibri" pitchFamily="34" charset="0"/>
                <a:cs typeface="Arial" pitchFamily="34" charset="0"/>
              </a:rPr>
              <a:t>WISDOM</a:t>
            </a:r>
            <a:endParaRPr lang="en-US" altLang="en-US" sz="2800" dirty="0">
              <a:solidFill>
                <a:schemeClr val="tx1"/>
              </a:solidFill>
              <a:latin typeface="Arial" pitchFamily="34" charset="0"/>
              <a:cs typeface="Arial" pitchFamily="34" charset="0"/>
            </a:endParaRPr>
          </a:p>
          <a:p>
            <a:pPr lvl="0" algn="ctr" fontAlgn="base">
              <a:spcBef>
                <a:spcPct val="0"/>
              </a:spcBef>
            </a:pPr>
            <a:endParaRPr lang="en-GB" dirty="0"/>
          </a:p>
        </p:txBody>
      </p:sp>
      <p:sp>
        <p:nvSpPr>
          <p:cNvPr id="18" name="Flowchart: Punched Tape 17"/>
          <p:cNvSpPr/>
          <p:nvPr/>
        </p:nvSpPr>
        <p:spPr>
          <a:xfrm>
            <a:off x="1691680" y="1853811"/>
            <a:ext cx="1300940" cy="1152128"/>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tx1"/>
                </a:solidFill>
                <a:latin typeface="Calibri" pitchFamily="34" charset="0"/>
                <a:cs typeface="Arial" pitchFamily="34" charset="0"/>
              </a:rPr>
              <a:t>SPIRIT OF</a:t>
            </a:r>
          </a:p>
          <a:p>
            <a:pPr lvl="0" algn="ctr" fontAlgn="base">
              <a:spcBef>
                <a:spcPct val="0"/>
              </a:spcBef>
            </a:pPr>
            <a:r>
              <a:rPr lang="en-GB" altLang="en-US" sz="1200" b="1" dirty="0">
                <a:solidFill>
                  <a:schemeClr val="tx1"/>
                </a:solidFill>
                <a:latin typeface="Calibri" pitchFamily="34" charset="0"/>
                <a:cs typeface="Arial" pitchFamily="34" charset="0"/>
              </a:rPr>
              <a:t>UNDERSTANDING</a:t>
            </a:r>
          </a:p>
        </p:txBody>
      </p:sp>
      <p:sp>
        <p:nvSpPr>
          <p:cNvPr id="19" name="Flowchart: Punched Tape 18"/>
          <p:cNvSpPr/>
          <p:nvPr/>
        </p:nvSpPr>
        <p:spPr>
          <a:xfrm>
            <a:off x="3761424" y="980728"/>
            <a:ext cx="1300940" cy="1152128"/>
          </a:xfrm>
          <a:prstGeom prst="flowChartPunchedTape">
            <a:avLst/>
          </a:prstGeom>
          <a:solidFill>
            <a:srgbClr val="00A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COUNSEL</a:t>
            </a:r>
            <a:endParaRPr lang="en-GB" altLang="en-US" sz="1200" b="1" dirty="0">
              <a:solidFill>
                <a:schemeClr val="bg1"/>
              </a:solidFill>
              <a:latin typeface="Calibri" pitchFamily="34" charset="0"/>
              <a:cs typeface="Arial" pitchFamily="34" charset="0"/>
            </a:endParaRPr>
          </a:p>
        </p:txBody>
      </p:sp>
      <p:sp>
        <p:nvSpPr>
          <p:cNvPr id="20" name="Flowchart: Punched Tape 19"/>
          <p:cNvSpPr/>
          <p:nvPr/>
        </p:nvSpPr>
        <p:spPr>
          <a:xfrm>
            <a:off x="5768495" y="1722339"/>
            <a:ext cx="1300940" cy="1152128"/>
          </a:xfrm>
          <a:prstGeom prst="flowChartPunchedTap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MIGHT</a:t>
            </a:r>
            <a:endParaRPr lang="en-GB" altLang="en-US" sz="1200" b="1" dirty="0">
              <a:solidFill>
                <a:schemeClr val="bg1"/>
              </a:solidFill>
              <a:latin typeface="Calibri" pitchFamily="34" charset="0"/>
              <a:cs typeface="Arial" pitchFamily="34" charset="0"/>
            </a:endParaRPr>
          </a:p>
        </p:txBody>
      </p:sp>
      <p:sp>
        <p:nvSpPr>
          <p:cNvPr id="21" name="Flowchart: Punched Tape 20"/>
          <p:cNvSpPr/>
          <p:nvPr/>
        </p:nvSpPr>
        <p:spPr>
          <a:xfrm>
            <a:off x="6876256" y="3377128"/>
            <a:ext cx="1300940" cy="1152128"/>
          </a:xfrm>
          <a:prstGeom prst="flowChartPunchedTape">
            <a:avLst/>
          </a:prstGeom>
          <a:solidFill>
            <a:srgbClr val="340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KNOWLEDGE</a:t>
            </a:r>
            <a:endParaRPr lang="en-GB" altLang="en-US" sz="1200" b="1" dirty="0">
              <a:solidFill>
                <a:schemeClr val="bg1"/>
              </a:solidFill>
              <a:latin typeface="Calibri" pitchFamily="34" charset="0"/>
              <a:cs typeface="Arial" pitchFamily="34" charset="0"/>
            </a:endParaRPr>
          </a:p>
        </p:txBody>
      </p:sp>
      <p:sp>
        <p:nvSpPr>
          <p:cNvPr id="22" name="Flowchart: Punched Tape 21"/>
          <p:cNvSpPr/>
          <p:nvPr/>
        </p:nvSpPr>
        <p:spPr>
          <a:xfrm>
            <a:off x="7596336" y="4892947"/>
            <a:ext cx="1300940" cy="1152128"/>
          </a:xfrm>
          <a:prstGeom prst="flowChartPunchedTape">
            <a:avLst/>
          </a:prstGeom>
          <a:solidFill>
            <a:srgbClr val="7A16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pPr>
            <a:r>
              <a:rPr lang="en-GB" altLang="en-US" sz="1200" b="1" dirty="0">
                <a:solidFill>
                  <a:schemeClr val="bg1"/>
                </a:solidFill>
                <a:latin typeface="Calibri" pitchFamily="34" charset="0"/>
                <a:cs typeface="Arial" pitchFamily="34" charset="0"/>
              </a:rPr>
              <a:t>SPIRIT </a:t>
            </a:r>
            <a:r>
              <a:rPr lang="en-GB" altLang="en-US" sz="1200" b="1" dirty="0" smtClean="0">
                <a:solidFill>
                  <a:schemeClr val="bg1"/>
                </a:solidFill>
                <a:latin typeface="Calibri" pitchFamily="34" charset="0"/>
                <a:cs typeface="Arial" pitchFamily="34" charset="0"/>
              </a:rPr>
              <a:t>OF THE FEAR OF THE LORD</a:t>
            </a:r>
            <a:endParaRPr lang="en-GB" altLang="en-US" sz="1200" b="1" dirty="0">
              <a:solidFill>
                <a:schemeClr val="bg1"/>
              </a:solidFill>
              <a:latin typeface="Calibri" pitchFamily="34" charset="0"/>
              <a:cs typeface="Arial" pitchFamily="34" charset="0"/>
            </a:endParaRPr>
          </a:p>
        </p:txBody>
      </p:sp>
      <p:sp>
        <p:nvSpPr>
          <p:cNvPr id="24" name="Rectangle 23"/>
          <p:cNvSpPr/>
          <p:nvPr/>
        </p:nvSpPr>
        <p:spPr>
          <a:xfrm>
            <a:off x="1315932" y="0"/>
            <a:ext cx="6210794" cy="1015663"/>
          </a:xfrm>
          <a:prstGeom prst="rect">
            <a:avLst/>
          </a:prstGeom>
          <a:noFill/>
        </p:spPr>
        <p:txBody>
          <a:bodyPr wrap="square" lIns="91440" tIns="45720" rIns="91440" bIns="45720">
            <a:spAutoFit/>
          </a:bodyPr>
          <a:lstStyle/>
          <a:p>
            <a:pPr algn="ctr"/>
            <a:r>
              <a:rPr lang="en-US" sz="6000" b="0" cap="none" spc="0" dirty="0" smtClean="0">
                <a:ln w="18415" cmpd="sng">
                  <a:solidFill>
                    <a:srgbClr val="FFFFFF"/>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outerShdw blurRad="63500" dir="3600000" algn="tl" rotWithShape="0">
                    <a:srgbClr val="000000">
                      <a:alpha val="70000"/>
                    </a:srgbClr>
                  </a:outerShdw>
                </a:effectLst>
              </a:rPr>
              <a:t>7 spirits of God</a:t>
            </a:r>
            <a:endParaRPr lang="en-US" sz="6000" b="0" cap="none" spc="0" dirty="0">
              <a:ln w="18415" cmpd="sng">
                <a:solidFill>
                  <a:srgbClr val="FFFFFF"/>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effectLst>
                <a:outerShdw blurRad="63500" dir="3600000" algn="tl" rotWithShape="0">
                  <a:srgbClr val="000000">
                    <a:alpha val="70000"/>
                  </a:srgbClr>
                </a:outerShdw>
              </a:effectLst>
            </a:endParaRP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040" y="3575944"/>
            <a:ext cx="2873896" cy="287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1375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fontScale="70000" lnSpcReduction="20000"/>
          </a:bodyPr>
          <a:lstStyle/>
          <a:p>
            <a:r>
              <a:rPr lang="en-GB" dirty="0"/>
              <a:t>He took me to meet the spirit of understanding. I had a picture of a rainbow land; I went on a journey in the river of grace. There were rapids and white water and Jesus said that the river of grace was not always still and gentle. There were rapids of acceleration times of great understanding and growth and there were waterfalls of almost instant growth but then the river flowed gently to the still water and green pastures of my garden. The table cloth was set with wonderful truths to eat. I met understanding 6 arms each a different colour and a body of the 7th colour. I am connected to all the other 6 so that together we produce understanding. This when knowledge and wisdom, counsel, ways of the Lord, fear of God and strength all flow together and you know that you know that you know. </a:t>
            </a:r>
            <a:endParaRPr lang="en-GB" dirty="0"/>
          </a:p>
        </p:txBody>
      </p:sp>
    </p:spTree>
    <p:extLst>
      <p:ext uri="{BB962C8B-B14F-4D97-AF65-F5344CB8AC3E}">
        <p14:creationId xmlns:p14="http://schemas.microsoft.com/office/powerpoint/2010/main" val="429702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0"/>
            <a:ext cx="7830158" cy="683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38170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92500" lnSpcReduction="20000"/>
          </a:bodyPr>
          <a:lstStyle/>
          <a:p>
            <a:r>
              <a:rPr lang="en-GB" dirty="0"/>
              <a:t>I saw the awesome white gleaming light of these multi-colours flowing from understanding like an explosion of revelation but a stream of peace and love carried on the wave of grace. This is what you must find in meditation and prayer fellowship communion; this is what the Father is doing in each and every situation and circumstance. This insight and understanding my come as a blinding flash of light or as all the colours merge into one after quiet and careful prayer and reflection. </a:t>
            </a:r>
            <a:endParaRPr lang="en-GB" dirty="0"/>
          </a:p>
        </p:txBody>
      </p:sp>
    </p:spTree>
    <p:extLst>
      <p:ext uri="{BB962C8B-B14F-4D97-AF65-F5344CB8AC3E}">
        <p14:creationId xmlns:p14="http://schemas.microsoft.com/office/powerpoint/2010/main" val="5373122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85000" lnSpcReduction="20000"/>
          </a:bodyPr>
          <a:lstStyle/>
          <a:p>
            <a:r>
              <a:rPr lang="en-GB" dirty="0"/>
              <a:t>This light of understanding requires obedience and submission and obedience harmonises and resonates through the spirit gates, soul gates and body gates and manifests as glory. </a:t>
            </a:r>
            <a:endParaRPr lang="en-GB" dirty="0" smtClean="0"/>
          </a:p>
          <a:p>
            <a:r>
              <a:rPr lang="en-GB" dirty="0" smtClean="0"/>
              <a:t>He </a:t>
            </a:r>
            <a:r>
              <a:rPr lang="en-GB" dirty="0"/>
              <a:t>then took me back to the tree of life and showed me another fruit this was the fruit of harmony (faith) it looked a swirl of colour and its shape was almost ethereal, shifting colours and shapes in front of me. He gave me one to eat and as I bit it there was an explosion of sight, smell, taste, sound and feel all flowing with the OOO in resonating waves and flowing frequencies of sounds and colours. </a:t>
            </a:r>
            <a:endParaRPr lang="en-GB" dirty="0"/>
          </a:p>
        </p:txBody>
      </p:sp>
    </p:spTree>
    <p:extLst>
      <p:ext uri="{BB962C8B-B14F-4D97-AF65-F5344CB8AC3E}">
        <p14:creationId xmlns:p14="http://schemas.microsoft.com/office/powerpoint/2010/main" val="12223200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lnSpcReduction="10000"/>
          </a:bodyPr>
          <a:lstStyle/>
          <a:p>
            <a:r>
              <a:rPr lang="en-GB" dirty="0"/>
              <a:t>This was amazing quite beyond anything, I could taste colours and sounds, see sound, hear colour, smell and feel colour and sound. This was a culmination of every spirit, soul and body sense flowing in time with the rhythm, dance and movement of creation. This fruit cannot be released until the others are eaten and lived but it is available and it is my desire that you live it</a:t>
            </a:r>
            <a:r>
              <a:rPr lang="en-GB" dirty="0" smtClean="0"/>
              <a:t>.</a:t>
            </a:r>
            <a:endParaRPr lang="en-GB" dirty="0"/>
          </a:p>
        </p:txBody>
      </p:sp>
    </p:spTree>
    <p:extLst>
      <p:ext uri="{BB962C8B-B14F-4D97-AF65-F5344CB8AC3E}">
        <p14:creationId xmlns:p14="http://schemas.microsoft.com/office/powerpoint/2010/main" val="128069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The </a:t>
            </a:r>
            <a:r>
              <a:rPr lang="en-GB" dirty="0"/>
              <a:t>Spirit led me to meet the spirit of strength, you have already met the fear of God he led you to the fire and smoke of judgment. Strength was not at all what I was expecting. He was kind of ordinary. You were expecting a warrior he said. I don’t bring you physical strength but I am the ability to say yes when you understand, I enable you to obey to say yes when everyone else says no. When there is opposition and fear is coming against you I enable you to say YES. </a:t>
            </a:r>
            <a:endParaRPr lang="en-GB" dirty="0"/>
          </a:p>
        </p:txBody>
      </p:sp>
    </p:spTree>
    <p:extLst>
      <p:ext uri="{BB962C8B-B14F-4D97-AF65-F5344CB8AC3E}">
        <p14:creationId xmlns:p14="http://schemas.microsoft.com/office/powerpoint/2010/main" val="7550136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lstStyle/>
          <a:p>
            <a:r>
              <a:rPr lang="en-GB" dirty="0"/>
              <a:t>True strength is in humility and submission to Him to the way, truth and life. True gentleness is having the ability to resist but choosing to surrender. I enable you to surrender to the Father’s will even when you find no sense. I am the ability to say yes and obey</a:t>
            </a:r>
            <a:r>
              <a:rPr lang="en-GB" dirty="0" smtClean="0"/>
              <a:t>.</a:t>
            </a:r>
            <a:endParaRPr lang="en-GB" dirty="0"/>
          </a:p>
        </p:txBody>
      </p:sp>
    </p:spTree>
    <p:extLst>
      <p:ext uri="{BB962C8B-B14F-4D97-AF65-F5344CB8AC3E}">
        <p14:creationId xmlns:p14="http://schemas.microsoft.com/office/powerpoint/2010/main" val="35812409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4162236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77500" lnSpcReduction="20000"/>
          </a:bodyPr>
          <a:lstStyle/>
          <a:p>
            <a:r>
              <a:rPr lang="en-GB" dirty="0"/>
              <a:t>He took me to meet the 7 spirits of God before the throne. I asked to see the spirit of counsel. I imagined him to be old and wise but he was not like that at all. He was a creature of beauty and elegance, defined features of light. I told him that I did not know what his function was, what is a spirit of counsel? He pointed to a shape in the distance like a hill and then we were there, very strange; I was standing on a head attached to a heart and a mouth and eye. He said this is counsel it is the collective wisdom of the head, the purpose and reason behind it the heart that overflows through the mouth with the motive and the eye of the heart that would enable to see the outcomes of any choice on the screen of the imagination. </a:t>
            </a:r>
            <a:endParaRPr lang="en-GB" dirty="0"/>
          </a:p>
        </p:txBody>
      </p:sp>
    </p:spTree>
    <p:extLst>
      <p:ext uri="{BB962C8B-B14F-4D97-AF65-F5344CB8AC3E}">
        <p14:creationId xmlns:p14="http://schemas.microsoft.com/office/powerpoint/2010/main" val="3660914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92500" lnSpcReduction="20000"/>
          </a:bodyPr>
          <a:lstStyle/>
          <a:p>
            <a:r>
              <a:rPr lang="en-GB" dirty="0"/>
              <a:t>These are the counsel of God that is available for any situation, circumstance and decision. The mind of Christ revealing the purpose, the heart of the Father revealing the motives, the eye of the Spirit revealing the consequences or future outcomes. This counsel is how we are to see what the Father is doing and why so faith can arise in our hearts as we see the outcome. The spirit of counsel is always available to enable us to have the mind of Christ, to know the heart of the Father and the revelation of the Spirit.</a:t>
            </a:r>
          </a:p>
          <a:p>
            <a:pPr marL="0" indent="0">
              <a:buNone/>
            </a:pPr>
            <a:endParaRPr lang="en-GB" dirty="0"/>
          </a:p>
        </p:txBody>
      </p:sp>
    </p:spTree>
    <p:extLst>
      <p:ext uri="{BB962C8B-B14F-4D97-AF65-F5344CB8AC3E}">
        <p14:creationId xmlns:p14="http://schemas.microsoft.com/office/powerpoint/2010/main" val="14251539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85000" lnSpcReduction="20000"/>
          </a:bodyPr>
          <a:lstStyle/>
          <a:p>
            <a:r>
              <a:rPr lang="en-GB" dirty="0"/>
              <a:t>In this pasture I saw a large picnic blanket spread out with many things on it to eat. This is where I set a table before your enemies, this is where you can talk to the spirits of God that I have sent out to reveal myself through. I </a:t>
            </a:r>
            <a:r>
              <a:rPr lang="en-GB" dirty="0" smtClean="0"/>
              <a:t>thought </a:t>
            </a:r>
            <a:r>
              <a:rPr lang="en-GB" dirty="0"/>
              <a:t>they were before your throne I said. They are always connected to me but this heaven and different rules apply here. I know you wanted to speak to wisdom. I was aware that two creatures came, they always come together God said, you cannot have wisdom without knowledge and you cannot have knowledge without wisdom they are always joined.</a:t>
            </a:r>
            <a:endParaRPr lang="en-GB" dirty="0"/>
          </a:p>
        </p:txBody>
      </p:sp>
    </p:spTree>
    <p:extLst>
      <p:ext uri="{BB962C8B-B14F-4D97-AF65-F5344CB8AC3E}">
        <p14:creationId xmlns:p14="http://schemas.microsoft.com/office/powerpoint/2010/main" val="35134809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77500" lnSpcReduction="20000"/>
          </a:bodyPr>
          <a:lstStyle/>
          <a:p>
            <a:r>
              <a:rPr lang="en-GB" dirty="0"/>
              <a:t>They looked different, knowledge had a large head and a small body and wisdom had a small head but a large body and hands. So I started talking to them, knowledge said I am the why and what and wisdom said I am the how and when. You cannot have the why and what without the how and when said wisdom and you can’t have the how and the when without the why and the what said knowledge. They were a double act and seemed to have a real flow between them. I am connected to the grace thoughts, the creativity of God and His eternal mind said knowledge and I am connected to the heart and hands the timing and purpose. </a:t>
            </a:r>
            <a:endParaRPr lang="en-GB" dirty="0"/>
          </a:p>
        </p:txBody>
      </p:sp>
    </p:spTree>
    <p:extLst>
      <p:ext uri="{BB962C8B-B14F-4D97-AF65-F5344CB8AC3E}">
        <p14:creationId xmlns:p14="http://schemas.microsoft.com/office/powerpoint/2010/main" val="3799914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9"/>
          <a:stretch/>
        </p:blipFill>
        <p:spPr bwMode="auto">
          <a:xfrm>
            <a:off x="1339912" y="-27384"/>
            <a:ext cx="6616463" cy="684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4093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normAutofit fontScale="85000" lnSpcReduction="20000"/>
          </a:bodyPr>
          <a:lstStyle/>
          <a:p>
            <a:r>
              <a:rPr lang="en-GB" dirty="0"/>
              <a:t>We work together it is no good having one without the other they said. You need the why and the what and the when and the how and then you need to understand the 2 fold nature of God to know the heart righteousness and justice, mercy and judgment and you need the counsel that shows you head, heart and eye. We are all different and you will need to know all of us, we all place food on this table and you can come here whenever you want. Then God said this river and pasture are found in your garden you must spend time here, this is where you will learn to flow grace and faith power.</a:t>
            </a:r>
            <a:endParaRPr lang="en-GB" dirty="0"/>
          </a:p>
        </p:txBody>
      </p:sp>
    </p:spTree>
    <p:extLst>
      <p:ext uri="{BB962C8B-B14F-4D97-AF65-F5344CB8AC3E}">
        <p14:creationId xmlns:p14="http://schemas.microsoft.com/office/powerpoint/2010/main" val="37792882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lstStyle/>
          <a:p>
            <a:r>
              <a:rPr lang="en-GB" dirty="0" smtClean="0"/>
              <a:t>The spirit of the fear of the Lord gave me the scroll of my life and took me to the judgement seat to give an account for the wood, hay and stubble and the gold silver and precious stones on the front and back</a:t>
            </a:r>
          </a:p>
          <a:p>
            <a:r>
              <a:rPr lang="en-GB" dirty="0" smtClean="0"/>
              <a:t>How does my scroll compare with my destiny scroll? </a:t>
            </a:r>
            <a:endParaRPr lang="en-GB" dirty="0"/>
          </a:p>
        </p:txBody>
      </p:sp>
    </p:spTree>
    <p:extLst>
      <p:ext uri="{BB962C8B-B14F-4D97-AF65-F5344CB8AC3E}">
        <p14:creationId xmlns:p14="http://schemas.microsoft.com/office/powerpoint/2010/main" val="36947449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41719584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786"/>
            <a:ext cx="8784976" cy="706693"/>
          </a:xfrm>
        </p:spPr>
        <p:txBody>
          <a:bodyPr>
            <a:normAutofit fontScale="90000"/>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908720"/>
            <a:ext cx="9144000" cy="5949280"/>
          </a:xfrm>
        </p:spPr>
        <p:txBody>
          <a:bodyPr>
            <a:normAutofit/>
          </a:bodyPr>
          <a:lstStyle/>
          <a:p>
            <a:r>
              <a:rPr lang="en-GB" sz="4800" dirty="0"/>
              <a:t>Open the eyes of your spirit</a:t>
            </a:r>
          </a:p>
          <a:p>
            <a:r>
              <a:rPr lang="en-GB" sz="4800" dirty="0" smtClean="0"/>
              <a:t>Engage unseen realm in the atmosphere of the room</a:t>
            </a:r>
          </a:p>
          <a:p>
            <a:r>
              <a:rPr lang="en-GB" sz="4800" dirty="0" smtClean="0"/>
              <a:t>Pictures</a:t>
            </a:r>
            <a:r>
              <a:rPr lang="en-GB" sz="4800" dirty="0"/>
              <a:t>, visions, thoughts, impressions, feelings in your mind</a:t>
            </a:r>
          </a:p>
          <a:p>
            <a:r>
              <a:rPr lang="en-GB" sz="4800" dirty="0" smtClean="0"/>
              <a:t>By faith engage one of the 4 angels</a:t>
            </a:r>
          </a:p>
        </p:txBody>
      </p:sp>
      <p:pic>
        <p:nvPicPr>
          <p:cNvPr id="4" name="04 Track 4.mp3">
            <a:hlinkClick r:id="" action="ppaction://media"/>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4"/>
          <a:stretch>
            <a:fillRect/>
          </a:stretch>
        </p:blipFill>
        <p:spPr>
          <a:xfrm>
            <a:off x="7382974" y="5836500"/>
            <a:ext cx="609600" cy="609600"/>
          </a:xfrm>
          <a:prstGeom prst="rect">
            <a:avLst/>
          </a:prstGeom>
        </p:spPr>
      </p:pic>
    </p:spTree>
    <p:extLst>
      <p:ext uri="{BB962C8B-B14F-4D97-AF65-F5344CB8AC3E}">
        <p14:creationId xmlns:p14="http://schemas.microsoft.com/office/powerpoint/2010/main" val="415026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They are blowing their trumpets heralding a new season for your life</a:t>
            </a:r>
          </a:p>
          <a:p>
            <a:r>
              <a:rPr lang="en-GB" dirty="0" smtClean="0"/>
              <a:t>Let the sound of their trumpets resonate over you  bringing you into a new alignment with heaven and your eternal destiny</a:t>
            </a:r>
          </a:p>
          <a:p>
            <a:r>
              <a:rPr lang="en-GB" dirty="0" smtClean="0"/>
              <a:t>Let the frequency of the sound vibrate in every atom of your being transforming you</a:t>
            </a:r>
            <a:endParaRPr lang="en-GB" dirty="0"/>
          </a:p>
        </p:txBody>
      </p:sp>
    </p:spTree>
    <p:extLst>
      <p:ext uri="{BB962C8B-B14F-4D97-AF65-F5344CB8AC3E}">
        <p14:creationId xmlns:p14="http://schemas.microsoft.com/office/powerpoint/2010/main" val="34643830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500" b="9409"/>
          <a:stretch/>
        </p:blipFill>
        <p:spPr bwMode="auto">
          <a:xfrm>
            <a:off x="-15003" y="0"/>
            <a:ext cx="9326907"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0581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786"/>
            <a:ext cx="8784976" cy="706693"/>
          </a:xfrm>
        </p:spPr>
        <p:txBody>
          <a:bodyPr>
            <a:normAutofit fontScale="90000"/>
          </a:bodyPr>
          <a:lstStyle/>
          <a:p>
            <a:r>
              <a:rPr lang="en-GB" dirty="0">
                <a:effectLst>
                  <a:outerShdw blurRad="38100" dist="38100" dir="2700000" algn="tl">
                    <a:srgbClr val="000000"/>
                  </a:outerShdw>
                </a:effectLst>
              </a:rPr>
              <a:t>Engaging heaven on earth</a:t>
            </a:r>
            <a:endParaRPr lang="en-GB" dirty="0"/>
          </a:p>
        </p:txBody>
      </p:sp>
      <p:sp>
        <p:nvSpPr>
          <p:cNvPr id="3" name="Content Placeholder 2"/>
          <p:cNvSpPr>
            <a:spLocks noGrp="1"/>
          </p:cNvSpPr>
          <p:nvPr>
            <p:ph idx="1"/>
          </p:nvPr>
        </p:nvSpPr>
        <p:spPr>
          <a:xfrm>
            <a:off x="0" y="908720"/>
            <a:ext cx="9144000" cy="5949280"/>
          </a:xfrm>
        </p:spPr>
        <p:txBody>
          <a:bodyPr>
            <a:normAutofit fontScale="85000" lnSpcReduction="10000"/>
          </a:bodyPr>
          <a:lstStyle/>
          <a:p>
            <a:r>
              <a:rPr lang="en-GB" sz="4800" dirty="0" smtClean="0"/>
              <a:t>Close your physical eyes relax</a:t>
            </a:r>
          </a:p>
          <a:p>
            <a:r>
              <a:rPr lang="en-GB" sz="4800" dirty="0"/>
              <a:t>Fix your </a:t>
            </a:r>
            <a:r>
              <a:rPr lang="en-GB" sz="4800" dirty="0" smtClean="0"/>
              <a:t>mind &amp; thoughts </a:t>
            </a:r>
            <a:r>
              <a:rPr lang="en-GB" sz="4800" dirty="0"/>
              <a:t>on the unseen </a:t>
            </a:r>
            <a:r>
              <a:rPr lang="en-GB" sz="4800" dirty="0" smtClean="0"/>
              <a:t>realms</a:t>
            </a:r>
          </a:p>
          <a:p>
            <a:r>
              <a:rPr lang="en-GB" sz="4800" dirty="0" smtClean="0"/>
              <a:t>See your spirit flowing through your gateways releasing a wave into the room</a:t>
            </a:r>
          </a:p>
          <a:p>
            <a:r>
              <a:rPr lang="en-GB" sz="4800" dirty="0"/>
              <a:t>Open the eyes of your heart – engage your imagination screen</a:t>
            </a:r>
          </a:p>
          <a:p>
            <a:r>
              <a:rPr lang="en-GB" sz="4800" dirty="0" smtClean="0"/>
              <a:t>Now sense your guardian angels behind you let your spirit describe them </a:t>
            </a:r>
            <a:endParaRPr lang="en-GB" sz="4800" dirty="0"/>
          </a:p>
        </p:txBody>
      </p:sp>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4"/>
          <a:stretch>
            <a:fillRect/>
          </a:stretch>
        </p:blipFill>
        <p:spPr>
          <a:xfrm>
            <a:off x="7380312" y="5949280"/>
            <a:ext cx="609600" cy="609600"/>
          </a:xfrm>
          <a:prstGeom prst="rect">
            <a:avLst/>
          </a:prstGeom>
        </p:spPr>
      </p:pic>
    </p:spTree>
    <p:extLst>
      <p:ext uri="{BB962C8B-B14F-4D97-AF65-F5344CB8AC3E}">
        <p14:creationId xmlns:p14="http://schemas.microsoft.com/office/powerpoint/2010/main" val="30520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717"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9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462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Transformation 2012 19</Template>
  <TotalTime>43120</TotalTime>
  <Words>4162</Words>
  <Application>Microsoft Office PowerPoint</Application>
  <PresentationFormat>On-screen Show (4:3)</PresentationFormat>
  <Paragraphs>363</Paragraphs>
  <Slides>87</Slides>
  <Notes>3</Notes>
  <HiddenSlides>0</HiddenSlides>
  <MMClips>2</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Office Theme</vt:lpstr>
      <vt:lpstr>1_Theme1</vt:lpstr>
      <vt:lpstr>Engaging heaven on earth</vt:lpstr>
      <vt:lpstr>PowerPoint Presentation</vt:lpstr>
      <vt:lpstr>Engaging heaven on earth</vt:lpstr>
      <vt:lpstr>PowerPoint Presentation</vt:lpstr>
      <vt:lpstr>Engaging heaven on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PowerPoint Presentation</vt:lpstr>
      <vt:lpstr>Engaging heaven on earth</vt:lpstr>
      <vt:lpstr>PowerPoint Presentation</vt:lpstr>
      <vt:lpstr>PowerPoint Presentation</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PowerPoint Presentation</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Engaging heaven on earth</vt:lpstr>
      <vt:lpstr>PowerPoint Presentation</vt:lpstr>
      <vt:lpstr>Engaging heaven on earth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190</cp:revision>
  <cp:lastPrinted>2014-11-04T14:14:21Z</cp:lastPrinted>
  <dcterms:created xsi:type="dcterms:W3CDTF">2013-03-04T08:38:22Z</dcterms:created>
  <dcterms:modified xsi:type="dcterms:W3CDTF">2014-12-21T09:28:07Z</dcterms:modified>
</cp:coreProperties>
</file>