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6" r:id="rId2"/>
    <p:sldMasterId id="2147483710" r:id="rId3"/>
  </p:sldMasterIdLst>
  <p:notesMasterIdLst>
    <p:notesMasterId r:id="rId60"/>
  </p:notesMasterIdLst>
  <p:handoutMasterIdLst>
    <p:handoutMasterId r:id="rId61"/>
  </p:handoutMasterIdLst>
  <p:sldIdLst>
    <p:sldId id="731" r:id="rId4"/>
    <p:sldId id="730" r:id="rId5"/>
    <p:sldId id="729" r:id="rId6"/>
    <p:sldId id="719" r:id="rId7"/>
    <p:sldId id="663" r:id="rId8"/>
    <p:sldId id="733" r:id="rId9"/>
    <p:sldId id="748" r:id="rId10"/>
    <p:sldId id="662" r:id="rId11"/>
    <p:sldId id="665" r:id="rId12"/>
    <p:sldId id="712" r:id="rId13"/>
    <p:sldId id="713" r:id="rId14"/>
    <p:sldId id="714" r:id="rId15"/>
    <p:sldId id="717" r:id="rId16"/>
    <p:sldId id="746" r:id="rId17"/>
    <p:sldId id="737" r:id="rId18"/>
    <p:sldId id="751" r:id="rId19"/>
    <p:sldId id="705" r:id="rId20"/>
    <p:sldId id="706" r:id="rId21"/>
    <p:sldId id="747" r:id="rId22"/>
    <p:sldId id="742" r:id="rId23"/>
    <p:sldId id="749" r:id="rId24"/>
    <p:sldId id="646" r:id="rId25"/>
    <p:sldId id="661" r:id="rId26"/>
    <p:sldId id="726" r:id="rId27"/>
    <p:sldId id="711" r:id="rId28"/>
    <p:sldId id="668" r:id="rId29"/>
    <p:sldId id="669" r:id="rId30"/>
    <p:sldId id="664" r:id="rId31"/>
    <p:sldId id="710" r:id="rId32"/>
    <p:sldId id="704" r:id="rId33"/>
    <p:sldId id="750" r:id="rId34"/>
    <p:sldId id="666" r:id="rId35"/>
    <p:sldId id="672" r:id="rId36"/>
    <p:sldId id="673" r:id="rId37"/>
    <p:sldId id="674" r:id="rId38"/>
    <p:sldId id="675" r:id="rId39"/>
    <p:sldId id="676" r:id="rId40"/>
    <p:sldId id="677" r:id="rId41"/>
    <p:sldId id="652" r:id="rId42"/>
    <p:sldId id="703" r:id="rId43"/>
    <p:sldId id="656" r:id="rId44"/>
    <p:sldId id="655" r:id="rId45"/>
    <p:sldId id="657" r:id="rId46"/>
    <p:sldId id="658" r:id="rId47"/>
    <p:sldId id="743" r:id="rId48"/>
    <p:sldId id="739" r:id="rId49"/>
    <p:sldId id="707" r:id="rId50"/>
    <p:sldId id="708" r:id="rId51"/>
    <p:sldId id="740" r:id="rId52"/>
    <p:sldId id="741" r:id="rId53"/>
    <p:sldId id="679" r:id="rId54"/>
    <p:sldId id="680" r:id="rId55"/>
    <p:sldId id="745" r:id="rId56"/>
    <p:sldId id="735" r:id="rId57"/>
    <p:sldId id="752" r:id="rId58"/>
    <p:sldId id="753" r:id="rId5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9303"/>
    <a:srgbClr val="E4721C"/>
    <a:srgbClr val="FF9900"/>
    <a:srgbClr val="0DA35F"/>
    <a:srgbClr val="873A96"/>
    <a:srgbClr val="AE4D12"/>
    <a:srgbClr val="FF0000"/>
    <a:srgbClr val="00A800"/>
    <a:srgbClr val="2304A8"/>
    <a:srgbClr val="122C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62" autoAdjust="0"/>
    <p:restoredTop sz="94684" autoAdjust="0"/>
  </p:normalViewPr>
  <p:slideViewPr>
    <p:cSldViewPr>
      <p:cViewPr varScale="1">
        <p:scale>
          <a:sx n="70" d="100"/>
          <a:sy n="70" d="100"/>
        </p:scale>
        <p:origin x="-872" y="-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8112"/>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5" Type="http://schemas.openxmlformats.org/officeDocument/2006/relationships/slide" Target="slides/slide2.xml"/><Relationship Id="rId61" Type="http://schemas.openxmlformats.org/officeDocument/2006/relationships/handoutMaster" Target="handoutMasters/handoutMaster1.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theme" Target="theme/theme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6332"/>
          </a:xfrm>
          <a:prstGeom prst="rect">
            <a:avLst/>
          </a:prstGeom>
        </p:spPr>
        <p:txBody>
          <a:bodyPr vert="horz" lIns="91426" tIns="45713" rIns="91426" bIns="45713" rtlCol="0"/>
          <a:lstStyle>
            <a:lvl1pPr algn="l">
              <a:defRPr sz="1200"/>
            </a:lvl1pPr>
          </a:lstStyle>
          <a:p>
            <a:endParaRPr lang="en-GB"/>
          </a:p>
        </p:txBody>
      </p:sp>
      <p:sp>
        <p:nvSpPr>
          <p:cNvPr id="3" name="Date Placeholder 2"/>
          <p:cNvSpPr>
            <a:spLocks noGrp="1"/>
          </p:cNvSpPr>
          <p:nvPr>
            <p:ph type="dt" sz="quarter" idx="1"/>
          </p:nvPr>
        </p:nvSpPr>
        <p:spPr>
          <a:xfrm>
            <a:off x="3850444" y="1"/>
            <a:ext cx="2945659" cy="496332"/>
          </a:xfrm>
          <a:prstGeom prst="rect">
            <a:avLst/>
          </a:prstGeom>
        </p:spPr>
        <p:txBody>
          <a:bodyPr vert="horz" lIns="91426" tIns="45713" rIns="91426" bIns="45713" rtlCol="0"/>
          <a:lstStyle>
            <a:lvl1pPr algn="r">
              <a:defRPr sz="1200"/>
            </a:lvl1pPr>
          </a:lstStyle>
          <a:p>
            <a:fld id="{7314FC60-744E-47E3-89F2-E3076A91BE91}" type="datetimeFigureOut">
              <a:rPr lang="en-GB" smtClean="0"/>
              <a:t>14/12/2014</a:t>
            </a:fld>
            <a:endParaRPr lang="en-GB"/>
          </a:p>
        </p:txBody>
      </p:sp>
      <p:sp>
        <p:nvSpPr>
          <p:cNvPr id="4" name="Footer Placeholder 3"/>
          <p:cNvSpPr>
            <a:spLocks noGrp="1"/>
          </p:cNvSpPr>
          <p:nvPr>
            <p:ph type="ftr" sz="quarter" idx="2"/>
          </p:nvPr>
        </p:nvSpPr>
        <p:spPr>
          <a:xfrm>
            <a:off x="0" y="9428584"/>
            <a:ext cx="2945659" cy="496332"/>
          </a:xfrm>
          <a:prstGeom prst="rect">
            <a:avLst/>
          </a:prstGeom>
        </p:spPr>
        <p:txBody>
          <a:bodyPr vert="horz" lIns="91426" tIns="45713" rIns="91426" bIns="45713" rtlCol="0" anchor="b"/>
          <a:lstStyle>
            <a:lvl1pPr algn="l">
              <a:defRPr sz="1200"/>
            </a:lvl1pPr>
          </a:lstStyle>
          <a:p>
            <a:endParaRPr lang="en-GB"/>
          </a:p>
        </p:txBody>
      </p:sp>
      <p:sp>
        <p:nvSpPr>
          <p:cNvPr id="5" name="Slide Number Placeholder 4"/>
          <p:cNvSpPr>
            <a:spLocks noGrp="1"/>
          </p:cNvSpPr>
          <p:nvPr>
            <p:ph type="sldNum" sz="quarter" idx="3"/>
          </p:nvPr>
        </p:nvSpPr>
        <p:spPr>
          <a:xfrm>
            <a:off x="3850444" y="9428584"/>
            <a:ext cx="2945659" cy="496332"/>
          </a:xfrm>
          <a:prstGeom prst="rect">
            <a:avLst/>
          </a:prstGeom>
        </p:spPr>
        <p:txBody>
          <a:bodyPr vert="horz" lIns="91426" tIns="45713" rIns="91426" bIns="45713" rtlCol="0" anchor="b"/>
          <a:lstStyle>
            <a:lvl1pPr algn="r">
              <a:defRPr sz="1200"/>
            </a:lvl1pPr>
          </a:lstStyle>
          <a:p>
            <a:fld id="{F9B1952B-E0F9-4A58-8D17-2E2F8E311A91}" type="slidenum">
              <a:rPr lang="en-GB" smtClean="0"/>
              <a:t>‹#›</a:t>
            </a:fld>
            <a:endParaRPr lang="en-GB"/>
          </a:p>
        </p:txBody>
      </p:sp>
    </p:spTree>
    <p:extLst>
      <p:ext uri="{BB962C8B-B14F-4D97-AF65-F5344CB8AC3E}">
        <p14:creationId xmlns:p14="http://schemas.microsoft.com/office/powerpoint/2010/main" val="3664920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6332"/>
          </a:xfrm>
          <a:prstGeom prst="rect">
            <a:avLst/>
          </a:prstGeom>
        </p:spPr>
        <p:txBody>
          <a:bodyPr vert="horz" lIns="91426" tIns="45713" rIns="91426" bIns="45713" rtlCol="0"/>
          <a:lstStyle>
            <a:lvl1pPr algn="l">
              <a:defRPr sz="1200"/>
            </a:lvl1pPr>
          </a:lstStyle>
          <a:p>
            <a:endParaRPr lang="en-GB"/>
          </a:p>
        </p:txBody>
      </p:sp>
      <p:sp>
        <p:nvSpPr>
          <p:cNvPr id="3" name="Date Placeholder 2"/>
          <p:cNvSpPr>
            <a:spLocks noGrp="1"/>
          </p:cNvSpPr>
          <p:nvPr>
            <p:ph type="dt" idx="1"/>
          </p:nvPr>
        </p:nvSpPr>
        <p:spPr>
          <a:xfrm>
            <a:off x="3850444" y="1"/>
            <a:ext cx="2945659" cy="496332"/>
          </a:xfrm>
          <a:prstGeom prst="rect">
            <a:avLst/>
          </a:prstGeom>
        </p:spPr>
        <p:txBody>
          <a:bodyPr vert="horz" lIns="91426" tIns="45713" rIns="91426" bIns="45713" rtlCol="0"/>
          <a:lstStyle>
            <a:lvl1pPr algn="r">
              <a:defRPr sz="1200"/>
            </a:lvl1pPr>
          </a:lstStyle>
          <a:p>
            <a:fld id="{F30B8D99-27C8-4019-9521-CCCA8C4852D2}" type="datetimeFigureOut">
              <a:rPr lang="en-GB" smtClean="0"/>
              <a:t>14/12/2014</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26" tIns="45713" rIns="91426" bIns="45713" rtlCol="0" anchor="ctr"/>
          <a:lstStyle/>
          <a:p>
            <a:endParaRPr lang="en-GB"/>
          </a:p>
        </p:txBody>
      </p:sp>
      <p:sp>
        <p:nvSpPr>
          <p:cNvPr id="5" name="Notes Placeholder 4"/>
          <p:cNvSpPr>
            <a:spLocks noGrp="1"/>
          </p:cNvSpPr>
          <p:nvPr>
            <p:ph type="body" sz="quarter" idx="3"/>
          </p:nvPr>
        </p:nvSpPr>
        <p:spPr>
          <a:xfrm>
            <a:off x="679768" y="4715155"/>
            <a:ext cx="5438140" cy="4466986"/>
          </a:xfrm>
          <a:prstGeom prst="rect">
            <a:avLst/>
          </a:prstGeom>
        </p:spPr>
        <p:txBody>
          <a:bodyPr vert="horz" lIns="91426" tIns="45713" rIns="91426" bIns="4571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6332"/>
          </a:xfrm>
          <a:prstGeom prst="rect">
            <a:avLst/>
          </a:prstGeom>
        </p:spPr>
        <p:txBody>
          <a:bodyPr vert="horz" lIns="91426" tIns="45713" rIns="91426" bIns="45713"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28584"/>
            <a:ext cx="2945659" cy="496332"/>
          </a:xfrm>
          <a:prstGeom prst="rect">
            <a:avLst/>
          </a:prstGeom>
        </p:spPr>
        <p:txBody>
          <a:bodyPr vert="horz" lIns="91426" tIns="45713" rIns="91426" bIns="45713" rtlCol="0" anchor="b"/>
          <a:lstStyle>
            <a:lvl1pPr algn="r">
              <a:defRPr sz="1200"/>
            </a:lvl1pPr>
          </a:lstStyle>
          <a:p>
            <a:fld id="{0D8284F4-1915-402E-AF08-05F104AB9853}" type="slidenum">
              <a:rPr lang="en-GB" smtClean="0"/>
              <a:t>‹#›</a:t>
            </a:fld>
            <a:endParaRPr lang="en-GB"/>
          </a:p>
        </p:txBody>
      </p:sp>
    </p:spTree>
    <p:extLst>
      <p:ext uri="{BB962C8B-B14F-4D97-AF65-F5344CB8AC3E}">
        <p14:creationId xmlns:p14="http://schemas.microsoft.com/office/powerpoint/2010/main" val="3204485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F7BE96A-56CF-4259-8B18-5B206606B45A}" type="slidenum">
              <a:rPr lang="en-GB" smtClean="0">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37224126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F7BE96A-56CF-4259-8B18-5B206606B45A}" type="slidenum">
              <a:rPr lang="en-GB" smtClean="0">
                <a:solidFill>
                  <a:prstClr val="black"/>
                </a:solidFill>
              </a:rPr>
              <a:pPr/>
              <a:t>44</a:t>
            </a:fld>
            <a:endParaRPr lang="en-GB">
              <a:solidFill>
                <a:prstClr val="black"/>
              </a:solidFill>
            </a:endParaRPr>
          </a:p>
        </p:txBody>
      </p:sp>
    </p:spTree>
    <p:extLst>
      <p:ext uri="{BB962C8B-B14F-4D97-AF65-F5344CB8AC3E}">
        <p14:creationId xmlns:p14="http://schemas.microsoft.com/office/powerpoint/2010/main" val="37224126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F7BE96A-56CF-4259-8B18-5B206606B45A}" type="slidenum">
              <a:rPr lang="en-GB" smtClean="0">
                <a:solidFill>
                  <a:prstClr val="black"/>
                </a:solidFill>
              </a:rPr>
              <a:pPr/>
              <a:t>45</a:t>
            </a:fld>
            <a:endParaRPr lang="en-GB">
              <a:solidFill>
                <a:prstClr val="black"/>
              </a:solidFill>
            </a:endParaRPr>
          </a:p>
        </p:txBody>
      </p:sp>
    </p:spTree>
    <p:extLst>
      <p:ext uri="{BB962C8B-B14F-4D97-AF65-F5344CB8AC3E}">
        <p14:creationId xmlns:p14="http://schemas.microsoft.com/office/powerpoint/2010/main" val="3722412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F7BE96A-56CF-4259-8B18-5B206606B45A}" type="slidenum">
              <a:rPr lang="en-GB" smtClean="0">
                <a:solidFill>
                  <a:prstClr val="black"/>
                </a:solidFill>
              </a:rPr>
              <a:pPr/>
              <a:t>13</a:t>
            </a:fld>
            <a:endParaRPr lang="en-GB">
              <a:solidFill>
                <a:prstClr val="black"/>
              </a:solidFill>
            </a:endParaRPr>
          </a:p>
        </p:txBody>
      </p:sp>
    </p:spTree>
    <p:extLst>
      <p:ext uri="{BB962C8B-B14F-4D97-AF65-F5344CB8AC3E}">
        <p14:creationId xmlns:p14="http://schemas.microsoft.com/office/powerpoint/2010/main" val="3722412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F7BE96A-56CF-4259-8B18-5B206606B45A}" type="slidenum">
              <a:rPr lang="en-GB" smtClean="0">
                <a:solidFill>
                  <a:prstClr val="black"/>
                </a:solidFill>
              </a:rPr>
              <a:pPr/>
              <a:t>16</a:t>
            </a:fld>
            <a:endParaRPr lang="en-GB">
              <a:solidFill>
                <a:prstClr val="black"/>
              </a:solidFill>
            </a:endParaRPr>
          </a:p>
        </p:txBody>
      </p:sp>
    </p:spTree>
    <p:extLst>
      <p:ext uri="{BB962C8B-B14F-4D97-AF65-F5344CB8AC3E}">
        <p14:creationId xmlns:p14="http://schemas.microsoft.com/office/powerpoint/2010/main" val="3722412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18B117-815C-4B94-85BD-847D5542A592}" type="slidenum">
              <a:rPr lang="en-GB" altLang="en-US"/>
              <a:pPr/>
              <a:t>31</a:t>
            </a:fld>
            <a:endParaRPr lang="en-GB" altLang="en-US"/>
          </a:p>
        </p:txBody>
      </p:sp>
      <p:sp>
        <p:nvSpPr>
          <p:cNvPr id="591874" name="Rectangle 2"/>
          <p:cNvSpPr>
            <a:spLocks noGrp="1" noRot="1" noChangeAspect="1" noChangeArrowheads="1" noTextEdit="1"/>
          </p:cNvSpPr>
          <p:nvPr>
            <p:ph type="sldImg"/>
          </p:nvPr>
        </p:nvSpPr>
        <p:spPr>
          <a:xfrm>
            <a:off x="917575" y="744538"/>
            <a:ext cx="4962525" cy="3722687"/>
          </a:xfrm>
          <a:ln/>
        </p:spPr>
      </p:sp>
      <p:sp>
        <p:nvSpPr>
          <p:cNvPr id="59187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F7BE96A-56CF-4259-8B18-5B206606B45A}" type="slidenum">
              <a:rPr lang="en-GB" smtClean="0">
                <a:solidFill>
                  <a:prstClr val="black"/>
                </a:solidFill>
              </a:rPr>
              <a:pPr/>
              <a:t>39</a:t>
            </a:fld>
            <a:endParaRPr lang="en-GB">
              <a:solidFill>
                <a:prstClr val="black"/>
              </a:solidFill>
            </a:endParaRPr>
          </a:p>
        </p:txBody>
      </p:sp>
    </p:spTree>
    <p:extLst>
      <p:ext uri="{BB962C8B-B14F-4D97-AF65-F5344CB8AC3E}">
        <p14:creationId xmlns:p14="http://schemas.microsoft.com/office/powerpoint/2010/main" val="37224126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F7BE96A-56CF-4259-8B18-5B206606B45A}" type="slidenum">
              <a:rPr lang="en-GB" smtClean="0">
                <a:solidFill>
                  <a:prstClr val="black"/>
                </a:solidFill>
              </a:rPr>
              <a:pPr/>
              <a:t>40</a:t>
            </a:fld>
            <a:endParaRPr lang="en-GB">
              <a:solidFill>
                <a:prstClr val="black"/>
              </a:solidFill>
            </a:endParaRPr>
          </a:p>
        </p:txBody>
      </p:sp>
    </p:spTree>
    <p:extLst>
      <p:ext uri="{BB962C8B-B14F-4D97-AF65-F5344CB8AC3E}">
        <p14:creationId xmlns:p14="http://schemas.microsoft.com/office/powerpoint/2010/main" val="37224126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F7BE96A-56CF-4259-8B18-5B206606B45A}" type="slidenum">
              <a:rPr lang="en-GB" smtClean="0">
                <a:solidFill>
                  <a:prstClr val="black"/>
                </a:solidFill>
              </a:rPr>
              <a:pPr/>
              <a:t>41</a:t>
            </a:fld>
            <a:endParaRPr lang="en-GB">
              <a:solidFill>
                <a:prstClr val="black"/>
              </a:solidFill>
            </a:endParaRPr>
          </a:p>
        </p:txBody>
      </p:sp>
    </p:spTree>
    <p:extLst>
      <p:ext uri="{BB962C8B-B14F-4D97-AF65-F5344CB8AC3E}">
        <p14:creationId xmlns:p14="http://schemas.microsoft.com/office/powerpoint/2010/main" val="37224126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F7BE96A-56CF-4259-8B18-5B206606B45A}" type="slidenum">
              <a:rPr lang="en-GB" smtClean="0">
                <a:solidFill>
                  <a:prstClr val="black"/>
                </a:solidFill>
              </a:rPr>
              <a:pPr/>
              <a:t>42</a:t>
            </a:fld>
            <a:endParaRPr lang="en-GB">
              <a:solidFill>
                <a:prstClr val="black"/>
              </a:solidFill>
            </a:endParaRPr>
          </a:p>
        </p:txBody>
      </p:sp>
    </p:spTree>
    <p:extLst>
      <p:ext uri="{BB962C8B-B14F-4D97-AF65-F5344CB8AC3E}">
        <p14:creationId xmlns:p14="http://schemas.microsoft.com/office/powerpoint/2010/main" val="37224126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F7BE96A-56CF-4259-8B18-5B206606B45A}" type="slidenum">
              <a:rPr lang="en-GB" smtClean="0">
                <a:solidFill>
                  <a:prstClr val="black"/>
                </a:solidFill>
              </a:rPr>
              <a:pPr/>
              <a:t>43</a:t>
            </a:fld>
            <a:endParaRPr lang="en-GB">
              <a:solidFill>
                <a:prstClr val="black"/>
              </a:solidFill>
            </a:endParaRPr>
          </a:p>
        </p:txBody>
      </p:sp>
    </p:spTree>
    <p:extLst>
      <p:ext uri="{BB962C8B-B14F-4D97-AF65-F5344CB8AC3E}">
        <p14:creationId xmlns:p14="http://schemas.microsoft.com/office/powerpoint/2010/main" val="3722412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2A4D114-C5C2-4645-A0B7-509F7F8465CC}" type="datetimeFigureOut">
              <a:rPr lang="en-GB" smtClean="0">
                <a:solidFill>
                  <a:prstClr val="black">
                    <a:tint val="75000"/>
                  </a:prstClr>
                </a:solidFill>
              </a:rPr>
              <a:pPr/>
              <a:t>14/12/2014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3FC335C-26C5-4F57-8F0D-6678EB125B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62924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2A4D114-C5C2-4645-A0B7-509F7F8465CC}" type="datetimeFigureOut">
              <a:rPr lang="en-GB" smtClean="0">
                <a:solidFill>
                  <a:prstClr val="black">
                    <a:tint val="75000"/>
                  </a:prstClr>
                </a:solidFill>
              </a:rPr>
              <a:pPr/>
              <a:t>14/12/2014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3FC335C-26C5-4F57-8F0D-6678EB125B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78352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2A4D114-C5C2-4645-A0B7-509F7F8465CC}" type="datetimeFigureOut">
              <a:rPr lang="en-GB" smtClean="0">
                <a:solidFill>
                  <a:prstClr val="black">
                    <a:tint val="75000"/>
                  </a:prstClr>
                </a:solidFill>
              </a:rPr>
              <a:pPr/>
              <a:t>14/12/2014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3FC335C-26C5-4F57-8F0D-6678EB125B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741111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1"/>
            <a:ext cx="2133600" cy="365125"/>
          </a:xfrm>
          <a:prstGeom prst="rect">
            <a:avLst/>
          </a:prstGeom>
        </p:spPr>
        <p:txBody>
          <a:bodyPr/>
          <a:lstStyle/>
          <a:p>
            <a:fld id="{7CB97365-EBCA-4027-87D5-99FC1D4DF0BB}" type="datetimeFigureOut">
              <a:rPr lang="en-US" smtClean="0">
                <a:solidFill>
                  <a:srgbClr val="000000"/>
                </a:solidFill>
                <a:ea typeface="ＭＳ Ｐゴシック" pitchFamily="-108" charset="-128"/>
              </a:rPr>
              <a:pPr/>
              <a:t>12/14/2014</a:t>
            </a:fld>
            <a:endParaRPr lang="en-US">
              <a:solidFill>
                <a:srgbClr val="000000"/>
              </a:solidFill>
              <a:ea typeface="ＭＳ Ｐゴシック" pitchFamily="-108" charset="-128"/>
            </a:endParaRPr>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lang="en-US">
              <a:solidFill>
                <a:srgbClr val="000000"/>
              </a:solidFill>
              <a:ea typeface="ＭＳ Ｐゴシック" pitchFamily="-108" charset="-128"/>
            </a:endParaRPr>
          </a:p>
        </p:txBody>
      </p:sp>
      <p:sp>
        <p:nvSpPr>
          <p:cNvPr id="6" name="Slide Number Placeholder 5"/>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lang="en-US" smtClean="0">
                <a:solidFill>
                  <a:srgbClr val="000000"/>
                </a:solidFill>
                <a:ea typeface="ＭＳ Ｐゴシック" pitchFamily="-108" charset="-128"/>
              </a:rPr>
              <a:pPr/>
              <a:t>‹#›</a:t>
            </a:fld>
            <a:endParaRPr lang="en-US">
              <a:solidFill>
                <a:srgbClr val="000000"/>
              </a:solidFill>
              <a:ea typeface="ＭＳ Ｐゴシック" pitchFamily="-108" charset="-128"/>
            </a:endParaRPr>
          </a:p>
        </p:txBody>
      </p:sp>
    </p:spTree>
    <p:extLst>
      <p:ext uri="{BB962C8B-B14F-4D97-AF65-F5344CB8AC3E}">
        <p14:creationId xmlns:p14="http://schemas.microsoft.com/office/powerpoint/2010/main" val="39119423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94123"/>
          </a:xfrm>
        </p:spPr>
        <p:txBody>
          <a:bodyPr/>
          <a:lstStyle>
            <a:lvl1pPr>
              <a:defRPr>
                <a:effectLst>
                  <a:outerShdw blurRad="38100" dist="38100" dir="2700000" algn="tl">
                    <a:srgbClr val="000000">
                      <a:alpha val="43137"/>
                    </a:srgbClr>
                  </a:outerShdw>
                </a:effectLst>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a:effectLst>
                  <a:outerShdw blurRad="38100" dist="38100" dir="2700000" algn="tl">
                    <a:srgbClr val="000000">
                      <a:alpha val="43137"/>
                    </a:srgbClr>
                  </a:outerShdw>
                </a:effectLst>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a:xfrm>
            <a:off x="457200" y="6356351"/>
            <a:ext cx="2133600" cy="365125"/>
          </a:xfrm>
          <a:prstGeom prst="rect">
            <a:avLst/>
          </a:prstGeom>
        </p:spPr>
        <p:txBody>
          <a:bodyPr/>
          <a:lstStyle/>
          <a:p>
            <a:fld id="{7CB97365-EBCA-4027-87D5-99FC1D4DF0BB}" type="datetimeFigureOut">
              <a:rPr lang="en-US" smtClean="0">
                <a:solidFill>
                  <a:srgbClr val="000000"/>
                </a:solidFill>
                <a:ea typeface="ＭＳ Ｐゴシック" pitchFamily="-108" charset="-128"/>
              </a:rPr>
              <a:pPr/>
              <a:t>12/14/2014</a:t>
            </a:fld>
            <a:endParaRPr lang="en-US">
              <a:solidFill>
                <a:srgbClr val="000000"/>
              </a:solidFill>
              <a:ea typeface="ＭＳ Ｐゴシック" pitchFamily="-108" charset="-128"/>
            </a:endParaRPr>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lang="en-US">
              <a:solidFill>
                <a:srgbClr val="000000"/>
              </a:solidFill>
              <a:ea typeface="ＭＳ Ｐゴシック" pitchFamily="-108" charset="-128"/>
            </a:endParaRPr>
          </a:p>
        </p:txBody>
      </p:sp>
      <p:sp>
        <p:nvSpPr>
          <p:cNvPr id="6" name="Slide Number Placeholder 5"/>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lang="en-US" smtClean="0">
                <a:solidFill>
                  <a:srgbClr val="000000"/>
                </a:solidFill>
                <a:ea typeface="ＭＳ Ｐゴシック" pitchFamily="-108" charset="-128"/>
              </a:rPr>
              <a:pPr/>
              <a:t>‹#›</a:t>
            </a:fld>
            <a:endParaRPr lang="en-US">
              <a:solidFill>
                <a:srgbClr val="000000"/>
              </a:solidFill>
              <a:ea typeface="ＭＳ Ｐゴシック" pitchFamily="-108" charset="-128"/>
            </a:endParaRPr>
          </a:p>
        </p:txBody>
      </p:sp>
    </p:spTree>
    <p:extLst>
      <p:ext uri="{BB962C8B-B14F-4D97-AF65-F5344CB8AC3E}">
        <p14:creationId xmlns:p14="http://schemas.microsoft.com/office/powerpoint/2010/main" val="18266354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1"/>
            <a:ext cx="2133600" cy="365125"/>
          </a:xfrm>
          <a:prstGeom prst="rect">
            <a:avLst/>
          </a:prstGeom>
        </p:spPr>
        <p:txBody>
          <a:bodyPr/>
          <a:lstStyle/>
          <a:p>
            <a:fld id="{7CB97365-EBCA-4027-87D5-99FC1D4DF0BB}" type="datetimeFigureOut">
              <a:rPr lang="en-US" smtClean="0">
                <a:solidFill>
                  <a:srgbClr val="000000"/>
                </a:solidFill>
                <a:ea typeface="ＭＳ Ｐゴシック" pitchFamily="-108" charset="-128"/>
              </a:rPr>
              <a:pPr/>
              <a:t>12/14/2014</a:t>
            </a:fld>
            <a:endParaRPr lang="en-US">
              <a:solidFill>
                <a:srgbClr val="000000"/>
              </a:solidFill>
              <a:ea typeface="ＭＳ Ｐゴシック" pitchFamily="-108" charset="-128"/>
            </a:endParaRPr>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lang="en-US">
              <a:solidFill>
                <a:srgbClr val="000000"/>
              </a:solidFill>
              <a:ea typeface="ＭＳ Ｐゴシック" pitchFamily="-108" charset="-128"/>
            </a:endParaRPr>
          </a:p>
        </p:txBody>
      </p:sp>
      <p:sp>
        <p:nvSpPr>
          <p:cNvPr id="6" name="Slide Number Placeholder 5"/>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lang="en-US" smtClean="0">
                <a:solidFill>
                  <a:srgbClr val="000000"/>
                </a:solidFill>
                <a:ea typeface="ＭＳ Ｐゴシック" pitchFamily="-108" charset="-128"/>
              </a:rPr>
              <a:pPr/>
              <a:t>‹#›</a:t>
            </a:fld>
            <a:endParaRPr lang="en-US">
              <a:solidFill>
                <a:srgbClr val="000000"/>
              </a:solidFill>
              <a:ea typeface="ＭＳ Ｐゴシック" pitchFamily="-108" charset="-128"/>
            </a:endParaRPr>
          </a:p>
        </p:txBody>
      </p:sp>
    </p:spTree>
    <p:extLst>
      <p:ext uri="{BB962C8B-B14F-4D97-AF65-F5344CB8AC3E}">
        <p14:creationId xmlns:p14="http://schemas.microsoft.com/office/powerpoint/2010/main" val="5010486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1"/>
            <a:ext cx="2133600" cy="365125"/>
          </a:xfrm>
          <a:prstGeom prst="rect">
            <a:avLst/>
          </a:prstGeom>
        </p:spPr>
        <p:txBody>
          <a:bodyPr/>
          <a:lstStyle/>
          <a:p>
            <a:fld id="{7CB97365-EBCA-4027-87D5-99FC1D4DF0BB}" type="datetimeFigureOut">
              <a:rPr lang="en-US" smtClean="0">
                <a:solidFill>
                  <a:srgbClr val="000000"/>
                </a:solidFill>
                <a:ea typeface="ＭＳ Ｐゴシック" pitchFamily="-108" charset="-128"/>
              </a:rPr>
              <a:pPr/>
              <a:t>12/14/2014</a:t>
            </a:fld>
            <a:endParaRPr lang="en-US">
              <a:solidFill>
                <a:srgbClr val="000000"/>
              </a:solidFill>
              <a:ea typeface="ＭＳ Ｐゴシック" pitchFamily="-108" charset="-128"/>
            </a:endParaRPr>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p>
            <a:endParaRPr lang="en-US">
              <a:solidFill>
                <a:srgbClr val="000000"/>
              </a:solidFill>
              <a:ea typeface="ＭＳ Ｐゴシック" pitchFamily="-108" charset="-128"/>
            </a:endParaRPr>
          </a:p>
        </p:txBody>
      </p:sp>
      <p:sp>
        <p:nvSpPr>
          <p:cNvPr id="7" name="Slide Number Placeholder 6"/>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lang="en-US" smtClean="0">
                <a:solidFill>
                  <a:srgbClr val="000000"/>
                </a:solidFill>
                <a:ea typeface="ＭＳ Ｐゴシック" pitchFamily="-108" charset="-128"/>
              </a:rPr>
              <a:pPr/>
              <a:t>‹#›</a:t>
            </a:fld>
            <a:endParaRPr lang="en-US">
              <a:solidFill>
                <a:srgbClr val="000000"/>
              </a:solidFill>
              <a:ea typeface="ＭＳ Ｐゴシック" pitchFamily="-108" charset="-128"/>
            </a:endParaRPr>
          </a:p>
        </p:txBody>
      </p:sp>
    </p:spTree>
    <p:extLst>
      <p:ext uri="{BB962C8B-B14F-4D97-AF65-F5344CB8AC3E}">
        <p14:creationId xmlns:p14="http://schemas.microsoft.com/office/powerpoint/2010/main" val="15934211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1"/>
            <a:ext cx="2133600" cy="365125"/>
          </a:xfrm>
          <a:prstGeom prst="rect">
            <a:avLst/>
          </a:prstGeom>
        </p:spPr>
        <p:txBody>
          <a:bodyPr/>
          <a:lstStyle/>
          <a:p>
            <a:fld id="{7CB97365-EBCA-4027-87D5-99FC1D4DF0BB}" type="datetimeFigureOut">
              <a:rPr lang="en-US" smtClean="0">
                <a:solidFill>
                  <a:srgbClr val="000000"/>
                </a:solidFill>
                <a:ea typeface="ＭＳ Ｐゴシック" pitchFamily="-108" charset="-128"/>
              </a:rPr>
              <a:pPr/>
              <a:t>12/14/2014</a:t>
            </a:fld>
            <a:endParaRPr lang="en-US">
              <a:solidFill>
                <a:srgbClr val="000000"/>
              </a:solidFill>
              <a:ea typeface="ＭＳ Ｐゴシック" pitchFamily="-108" charset="-128"/>
            </a:endParaRPr>
          </a:p>
        </p:txBody>
      </p:sp>
      <p:sp>
        <p:nvSpPr>
          <p:cNvPr id="8" name="Footer Placeholder 7"/>
          <p:cNvSpPr>
            <a:spLocks noGrp="1"/>
          </p:cNvSpPr>
          <p:nvPr>
            <p:ph type="ftr" sz="quarter" idx="11"/>
          </p:nvPr>
        </p:nvSpPr>
        <p:spPr>
          <a:xfrm>
            <a:off x="3124200" y="6356351"/>
            <a:ext cx="2895600" cy="365125"/>
          </a:xfrm>
          <a:prstGeom prst="rect">
            <a:avLst/>
          </a:prstGeom>
        </p:spPr>
        <p:txBody>
          <a:bodyPr/>
          <a:lstStyle/>
          <a:p>
            <a:endParaRPr lang="en-US">
              <a:solidFill>
                <a:srgbClr val="000000"/>
              </a:solidFill>
              <a:ea typeface="ＭＳ Ｐゴシック" pitchFamily="-108" charset="-128"/>
            </a:endParaRPr>
          </a:p>
        </p:txBody>
      </p:sp>
      <p:sp>
        <p:nvSpPr>
          <p:cNvPr id="9" name="Slide Number Placeholder 8"/>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lang="en-US" smtClean="0">
                <a:solidFill>
                  <a:srgbClr val="000000"/>
                </a:solidFill>
                <a:ea typeface="ＭＳ Ｐゴシック" pitchFamily="-108" charset="-128"/>
              </a:rPr>
              <a:pPr/>
              <a:t>‹#›</a:t>
            </a:fld>
            <a:endParaRPr lang="en-US">
              <a:solidFill>
                <a:srgbClr val="000000"/>
              </a:solidFill>
              <a:ea typeface="ＭＳ Ｐゴシック" pitchFamily="-108" charset="-128"/>
            </a:endParaRPr>
          </a:p>
        </p:txBody>
      </p:sp>
    </p:spTree>
    <p:extLst>
      <p:ext uri="{BB962C8B-B14F-4D97-AF65-F5344CB8AC3E}">
        <p14:creationId xmlns:p14="http://schemas.microsoft.com/office/powerpoint/2010/main" val="36353570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1"/>
            <a:ext cx="2133600" cy="365125"/>
          </a:xfrm>
          <a:prstGeom prst="rect">
            <a:avLst/>
          </a:prstGeom>
        </p:spPr>
        <p:txBody>
          <a:bodyPr/>
          <a:lstStyle/>
          <a:p>
            <a:fld id="{7CB97365-EBCA-4027-87D5-99FC1D4DF0BB}" type="datetimeFigureOut">
              <a:rPr lang="en-US" smtClean="0">
                <a:solidFill>
                  <a:srgbClr val="000000"/>
                </a:solidFill>
                <a:ea typeface="ＭＳ Ｐゴシック" pitchFamily="-108" charset="-128"/>
              </a:rPr>
              <a:pPr/>
              <a:t>12/14/2014</a:t>
            </a:fld>
            <a:endParaRPr lang="en-US">
              <a:solidFill>
                <a:srgbClr val="000000"/>
              </a:solidFill>
              <a:ea typeface="ＭＳ Ｐゴシック" pitchFamily="-108" charset="-128"/>
            </a:endParaRPr>
          </a:p>
        </p:txBody>
      </p:sp>
      <p:sp>
        <p:nvSpPr>
          <p:cNvPr id="4" name="Footer Placeholder 3"/>
          <p:cNvSpPr>
            <a:spLocks noGrp="1"/>
          </p:cNvSpPr>
          <p:nvPr>
            <p:ph type="ftr" sz="quarter" idx="11"/>
          </p:nvPr>
        </p:nvSpPr>
        <p:spPr>
          <a:xfrm>
            <a:off x="3124200" y="6356351"/>
            <a:ext cx="2895600" cy="365125"/>
          </a:xfrm>
          <a:prstGeom prst="rect">
            <a:avLst/>
          </a:prstGeom>
        </p:spPr>
        <p:txBody>
          <a:bodyPr/>
          <a:lstStyle/>
          <a:p>
            <a:endParaRPr lang="en-US">
              <a:solidFill>
                <a:srgbClr val="000000"/>
              </a:solidFill>
              <a:ea typeface="ＭＳ Ｐゴシック" pitchFamily="-108" charset="-128"/>
            </a:endParaRPr>
          </a:p>
        </p:txBody>
      </p:sp>
      <p:sp>
        <p:nvSpPr>
          <p:cNvPr id="5" name="Slide Number Placeholder 4"/>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lang="en-US" smtClean="0">
                <a:solidFill>
                  <a:srgbClr val="000000"/>
                </a:solidFill>
                <a:ea typeface="ＭＳ Ｐゴシック" pitchFamily="-108" charset="-128"/>
              </a:rPr>
              <a:pPr/>
              <a:t>‹#›</a:t>
            </a:fld>
            <a:endParaRPr lang="en-US">
              <a:solidFill>
                <a:srgbClr val="000000"/>
              </a:solidFill>
              <a:ea typeface="ＭＳ Ｐゴシック" pitchFamily="-108" charset="-128"/>
            </a:endParaRPr>
          </a:p>
        </p:txBody>
      </p:sp>
    </p:spTree>
    <p:extLst>
      <p:ext uri="{BB962C8B-B14F-4D97-AF65-F5344CB8AC3E}">
        <p14:creationId xmlns:p14="http://schemas.microsoft.com/office/powerpoint/2010/main" val="4227073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1"/>
            <a:ext cx="2133600" cy="365125"/>
          </a:xfrm>
          <a:prstGeom prst="rect">
            <a:avLst/>
          </a:prstGeom>
        </p:spPr>
        <p:txBody>
          <a:bodyPr/>
          <a:lstStyle/>
          <a:p>
            <a:fld id="{7CB97365-EBCA-4027-87D5-99FC1D4DF0BB}" type="datetimeFigureOut">
              <a:rPr lang="en-US" smtClean="0">
                <a:solidFill>
                  <a:srgbClr val="000000"/>
                </a:solidFill>
                <a:ea typeface="ＭＳ Ｐゴシック" pitchFamily="-108" charset="-128"/>
              </a:rPr>
              <a:pPr/>
              <a:t>12/14/2014</a:t>
            </a:fld>
            <a:endParaRPr lang="en-US">
              <a:solidFill>
                <a:srgbClr val="000000"/>
              </a:solidFill>
              <a:ea typeface="ＭＳ Ｐゴシック" pitchFamily="-108" charset="-128"/>
            </a:endParaRPr>
          </a:p>
        </p:txBody>
      </p:sp>
      <p:sp>
        <p:nvSpPr>
          <p:cNvPr id="3" name="Footer Placeholder 2"/>
          <p:cNvSpPr>
            <a:spLocks noGrp="1"/>
          </p:cNvSpPr>
          <p:nvPr>
            <p:ph type="ftr" sz="quarter" idx="11"/>
          </p:nvPr>
        </p:nvSpPr>
        <p:spPr>
          <a:xfrm>
            <a:off x="3124200" y="6356351"/>
            <a:ext cx="2895600" cy="365125"/>
          </a:xfrm>
          <a:prstGeom prst="rect">
            <a:avLst/>
          </a:prstGeom>
        </p:spPr>
        <p:txBody>
          <a:bodyPr/>
          <a:lstStyle/>
          <a:p>
            <a:endParaRPr lang="en-US">
              <a:solidFill>
                <a:srgbClr val="000000"/>
              </a:solidFill>
              <a:ea typeface="ＭＳ Ｐゴシック" pitchFamily="-108" charset="-128"/>
            </a:endParaRPr>
          </a:p>
        </p:txBody>
      </p:sp>
      <p:sp>
        <p:nvSpPr>
          <p:cNvPr id="4" name="Slide Number Placeholder 3"/>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lang="en-US" smtClean="0">
                <a:solidFill>
                  <a:srgbClr val="000000"/>
                </a:solidFill>
                <a:ea typeface="ＭＳ Ｐゴシック" pitchFamily="-108" charset="-128"/>
              </a:rPr>
              <a:pPr/>
              <a:t>‹#›</a:t>
            </a:fld>
            <a:endParaRPr lang="en-US">
              <a:solidFill>
                <a:srgbClr val="000000"/>
              </a:solidFill>
              <a:ea typeface="ＭＳ Ｐゴシック" pitchFamily="-108" charset="-128"/>
            </a:endParaRPr>
          </a:p>
        </p:txBody>
      </p:sp>
    </p:spTree>
    <p:extLst>
      <p:ext uri="{BB962C8B-B14F-4D97-AF65-F5344CB8AC3E}">
        <p14:creationId xmlns:p14="http://schemas.microsoft.com/office/powerpoint/2010/main" val="28584185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1"/>
            <a:ext cx="2133600" cy="365125"/>
          </a:xfrm>
          <a:prstGeom prst="rect">
            <a:avLst/>
          </a:prstGeom>
        </p:spPr>
        <p:txBody>
          <a:bodyPr/>
          <a:lstStyle/>
          <a:p>
            <a:fld id="{7CB97365-EBCA-4027-87D5-99FC1D4DF0BB}" type="datetimeFigureOut">
              <a:rPr lang="en-US" smtClean="0">
                <a:solidFill>
                  <a:srgbClr val="000000"/>
                </a:solidFill>
                <a:ea typeface="ＭＳ Ｐゴシック" pitchFamily="-108" charset="-128"/>
              </a:rPr>
              <a:pPr/>
              <a:t>12/14/2014</a:t>
            </a:fld>
            <a:endParaRPr lang="en-US">
              <a:solidFill>
                <a:srgbClr val="000000"/>
              </a:solidFill>
              <a:ea typeface="ＭＳ Ｐゴシック" pitchFamily="-108" charset="-128"/>
            </a:endParaRPr>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p>
            <a:endParaRPr lang="en-US">
              <a:solidFill>
                <a:srgbClr val="000000"/>
              </a:solidFill>
              <a:ea typeface="ＭＳ Ｐゴシック" pitchFamily="-108" charset="-128"/>
            </a:endParaRPr>
          </a:p>
        </p:txBody>
      </p:sp>
      <p:sp>
        <p:nvSpPr>
          <p:cNvPr id="7" name="Slide Number Placeholder 6"/>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lang="en-US" smtClean="0">
                <a:solidFill>
                  <a:srgbClr val="000000"/>
                </a:solidFill>
                <a:ea typeface="ＭＳ Ｐゴシック" pitchFamily="-108" charset="-128"/>
              </a:rPr>
              <a:pPr/>
              <a:t>‹#›</a:t>
            </a:fld>
            <a:endParaRPr lang="en-US">
              <a:solidFill>
                <a:srgbClr val="000000"/>
              </a:solidFill>
              <a:ea typeface="ＭＳ Ｐゴシック" pitchFamily="-108" charset="-128"/>
            </a:endParaRPr>
          </a:p>
        </p:txBody>
      </p:sp>
    </p:spTree>
    <p:extLst>
      <p:ext uri="{BB962C8B-B14F-4D97-AF65-F5344CB8AC3E}">
        <p14:creationId xmlns:p14="http://schemas.microsoft.com/office/powerpoint/2010/main" val="599191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2A4D114-C5C2-4645-A0B7-509F7F8465CC}" type="datetimeFigureOut">
              <a:rPr lang="en-GB" smtClean="0">
                <a:solidFill>
                  <a:prstClr val="black">
                    <a:tint val="75000"/>
                  </a:prstClr>
                </a:solidFill>
              </a:rPr>
              <a:pPr/>
              <a:t>14/12/2014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3FC335C-26C5-4F57-8F0D-6678EB125B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811585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1"/>
            <a:ext cx="2133600" cy="365125"/>
          </a:xfrm>
          <a:prstGeom prst="rect">
            <a:avLst/>
          </a:prstGeom>
        </p:spPr>
        <p:txBody>
          <a:bodyPr/>
          <a:lstStyle/>
          <a:p>
            <a:fld id="{7CB97365-EBCA-4027-87D5-99FC1D4DF0BB}" type="datetimeFigureOut">
              <a:rPr lang="en-US" smtClean="0">
                <a:solidFill>
                  <a:srgbClr val="000000"/>
                </a:solidFill>
                <a:ea typeface="ＭＳ Ｐゴシック" pitchFamily="-108" charset="-128"/>
              </a:rPr>
              <a:pPr/>
              <a:t>12/14/2014</a:t>
            </a:fld>
            <a:endParaRPr lang="en-US">
              <a:solidFill>
                <a:srgbClr val="000000"/>
              </a:solidFill>
              <a:ea typeface="ＭＳ Ｐゴシック" pitchFamily="-108" charset="-128"/>
            </a:endParaRPr>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p>
            <a:endParaRPr lang="en-US">
              <a:solidFill>
                <a:srgbClr val="000000"/>
              </a:solidFill>
              <a:ea typeface="ＭＳ Ｐゴシック" pitchFamily="-108" charset="-128"/>
            </a:endParaRPr>
          </a:p>
        </p:txBody>
      </p:sp>
      <p:sp>
        <p:nvSpPr>
          <p:cNvPr id="7" name="Slide Number Placeholder 6"/>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lang="en-US" smtClean="0">
                <a:solidFill>
                  <a:srgbClr val="000000"/>
                </a:solidFill>
                <a:ea typeface="ＭＳ Ｐゴシック" pitchFamily="-108" charset="-128"/>
              </a:rPr>
              <a:pPr/>
              <a:t>‹#›</a:t>
            </a:fld>
            <a:endParaRPr lang="en-US">
              <a:solidFill>
                <a:srgbClr val="000000"/>
              </a:solidFill>
              <a:ea typeface="ＭＳ Ｐゴシック" pitchFamily="-108" charset="-128"/>
            </a:endParaRPr>
          </a:p>
        </p:txBody>
      </p:sp>
    </p:spTree>
    <p:extLst>
      <p:ext uri="{BB962C8B-B14F-4D97-AF65-F5344CB8AC3E}">
        <p14:creationId xmlns:p14="http://schemas.microsoft.com/office/powerpoint/2010/main" val="17152167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1"/>
            <a:ext cx="2133600" cy="365125"/>
          </a:xfrm>
          <a:prstGeom prst="rect">
            <a:avLst/>
          </a:prstGeom>
        </p:spPr>
        <p:txBody>
          <a:bodyPr/>
          <a:lstStyle/>
          <a:p>
            <a:fld id="{7CB97365-EBCA-4027-87D5-99FC1D4DF0BB}" type="datetimeFigureOut">
              <a:rPr lang="en-US" smtClean="0">
                <a:solidFill>
                  <a:srgbClr val="000000"/>
                </a:solidFill>
                <a:ea typeface="ＭＳ Ｐゴシック" pitchFamily="-108" charset="-128"/>
              </a:rPr>
              <a:pPr/>
              <a:t>12/14/2014</a:t>
            </a:fld>
            <a:endParaRPr lang="en-US">
              <a:solidFill>
                <a:srgbClr val="000000"/>
              </a:solidFill>
              <a:ea typeface="ＭＳ Ｐゴシック" pitchFamily="-108" charset="-128"/>
            </a:endParaRPr>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lang="en-US">
              <a:solidFill>
                <a:srgbClr val="000000"/>
              </a:solidFill>
              <a:ea typeface="ＭＳ Ｐゴシック" pitchFamily="-108" charset="-128"/>
            </a:endParaRPr>
          </a:p>
        </p:txBody>
      </p:sp>
      <p:sp>
        <p:nvSpPr>
          <p:cNvPr id="6" name="Slide Number Placeholder 5"/>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lang="en-US" smtClean="0">
                <a:solidFill>
                  <a:srgbClr val="000000"/>
                </a:solidFill>
                <a:ea typeface="ＭＳ Ｐゴシック" pitchFamily="-108" charset="-128"/>
              </a:rPr>
              <a:pPr/>
              <a:t>‹#›</a:t>
            </a:fld>
            <a:endParaRPr lang="en-US">
              <a:solidFill>
                <a:srgbClr val="000000"/>
              </a:solidFill>
              <a:ea typeface="ＭＳ Ｐゴシック" pitchFamily="-108" charset="-128"/>
            </a:endParaRPr>
          </a:p>
        </p:txBody>
      </p:sp>
    </p:spTree>
    <p:extLst>
      <p:ext uri="{BB962C8B-B14F-4D97-AF65-F5344CB8AC3E}">
        <p14:creationId xmlns:p14="http://schemas.microsoft.com/office/powerpoint/2010/main" val="34373175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1"/>
            <a:ext cx="2133600" cy="365125"/>
          </a:xfrm>
          <a:prstGeom prst="rect">
            <a:avLst/>
          </a:prstGeom>
        </p:spPr>
        <p:txBody>
          <a:bodyPr/>
          <a:lstStyle/>
          <a:p>
            <a:fld id="{7CB97365-EBCA-4027-87D5-99FC1D4DF0BB}" type="datetimeFigureOut">
              <a:rPr lang="en-US" smtClean="0">
                <a:solidFill>
                  <a:srgbClr val="000000"/>
                </a:solidFill>
                <a:ea typeface="ＭＳ Ｐゴシック" pitchFamily="-108" charset="-128"/>
              </a:rPr>
              <a:pPr/>
              <a:t>12/14/2014</a:t>
            </a:fld>
            <a:endParaRPr lang="en-US">
              <a:solidFill>
                <a:srgbClr val="000000"/>
              </a:solidFill>
              <a:ea typeface="ＭＳ Ｐゴシック" pitchFamily="-108" charset="-128"/>
            </a:endParaRPr>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lang="en-US">
              <a:solidFill>
                <a:srgbClr val="000000"/>
              </a:solidFill>
              <a:ea typeface="ＭＳ Ｐゴシック" pitchFamily="-108" charset="-128"/>
            </a:endParaRPr>
          </a:p>
        </p:txBody>
      </p:sp>
      <p:sp>
        <p:nvSpPr>
          <p:cNvPr id="6" name="Slide Number Placeholder 5"/>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lang="en-US" smtClean="0">
                <a:solidFill>
                  <a:srgbClr val="000000"/>
                </a:solidFill>
                <a:ea typeface="ＭＳ Ｐゴシック" pitchFamily="-108" charset="-128"/>
              </a:rPr>
              <a:pPr/>
              <a:t>‹#›</a:t>
            </a:fld>
            <a:endParaRPr lang="en-US">
              <a:solidFill>
                <a:srgbClr val="000000"/>
              </a:solidFill>
              <a:ea typeface="ＭＳ Ｐゴシック" pitchFamily="-108" charset="-128"/>
            </a:endParaRPr>
          </a:p>
        </p:txBody>
      </p:sp>
    </p:spTree>
    <p:extLst>
      <p:ext uri="{BB962C8B-B14F-4D97-AF65-F5344CB8AC3E}">
        <p14:creationId xmlns:p14="http://schemas.microsoft.com/office/powerpoint/2010/main" val="18591739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1"/>
            <a:ext cx="2133600" cy="365125"/>
          </a:xfrm>
          <a:prstGeom prst="rect">
            <a:avLst/>
          </a:prstGeom>
        </p:spPr>
        <p:txBody>
          <a:bodyPr/>
          <a:lstStyle/>
          <a:p>
            <a:fld id="{7CB97365-EBCA-4027-87D5-99FC1D4DF0BB}" type="datetimeFigureOut">
              <a:rPr lang="en-US" smtClean="0">
                <a:solidFill>
                  <a:srgbClr val="000000"/>
                </a:solidFill>
                <a:ea typeface="ＭＳ Ｐゴシック" pitchFamily="-108" charset="-128"/>
              </a:rPr>
              <a:pPr/>
              <a:t>12/14/2014</a:t>
            </a:fld>
            <a:endParaRPr lang="en-US">
              <a:solidFill>
                <a:srgbClr val="000000">
                  <a:shade val="50000"/>
                </a:srgbClr>
              </a:solidFill>
              <a:ea typeface="ＭＳ Ｐゴシック" pitchFamily="-108" charset="-128"/>
            </a:endParaRPr>
          </a:p>
        </p:txBody>
      </p:sp>
      <p:sp>
        <p:nvSpPr>
          <p:cNvPr id="4" name="Footer Placeholder 3"/>
          <p:cNvSpPr>
            <a:spLocks noGrp="1"/>
          </p:cNvSpPr>
          <p:nvPr>
            <p:ph type="ftr" sz="quarter" idx="11"/>
          </p:nvPr>
        </p:nvSpPr>
        <p:spPr>
          <a:xfrm>
            <a:off x="3124200" y="6356351"/>
            <a:ext cx="2895600" cy="365125"/>
          </a:xfrm>
          <a:prstGeom prst="rect">
            <a:avLst/>
          </a:prstGeom>
        </p:spPr>
        <p:txBody>
          <a:bodyPr/>
          <a:lstStyle/>
          <a:p>
            <a:endParaRPr lang="en-US">
              <a:solidFill>
                <a:srgbClr val="000000">
                  <a:shade val="50000"/>
                </a:srgbClr>
              </a:solidFill>
              <a:ea typeface="ＭＳ Ｐゴシック" pitchFamily="-108" charset="-128"/>
            </a:endParaRPr>
          </a:p>
        </p:txBody>
      </p:sp>
      <p:sp>
        <p:nvSpPr>
          <p:cNvPr id="5" name="Slide Number Placeholder 4"/>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lang="en-US" smtClean="0">
                <a:solidFill>
                  <a:srgbClr val="000000"/>
                </a:solidFill>
                <a:ea typeface="ＭＳ Ｐゴシック" pitchFamily="-108" charset="-128"/>
              </a:rPr>
              <a:pPr/>
              <a:t>‹#›</a:t>
            </a:fld>
            <a:endParaRPr lang="en-US" dirty="0">
              <a:solidFill>
                <a:srgbClr val="000000">
                  <a:shade val="50000"/>
                </a:srgbClr>
              </a:solidFill>
              <a:ea typeface="ＭＳ Ｐゴシック" pitchFamily="-108" charset="-128"/>
            </a:endParaRPr>
          </a:p>
        </p:txBody>
      </p:sp>
    </p:spTree>
    <p:extLst>
      <p:ext uri="{BB962C8B-B14F-4D97-AF65-F5344CB8AC3E}">
        <p14:creationId xmlns:p14="http://schemas.microsoft.com/office/powerpoint/2010/main" val="18420918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1"/>
            <a:ext cx="2133600" cy="365125"/>
          </a:xfrm>
          <a:prstGeom prst="rect">
            <a:avLst/>
          </a:prstGeom>
        </p:spPr>
        <p:txBody>
          <a:bodyPr/>
          <a:lstStyle/>
          <a:p>
            <a:fld id="{7CB97365-EBCA-4027-87D5-99FC1D4DF0BB}" type="datetimeFigureOut">
              <a:rPr lang="en-US" smtClean="0">
                <a:solidFill>
                  <a:srgbClr val="000000"/>
                </a:solidFill>
                <a:ea typeface="ＭＳ Ｐゴシック" pitchFamily="-108" charset="-128"/>
              </a:rPr>
              <a:pPr/>
              <a:t>12/14/2014</a:t>
            </a:fld>
            <a:endParaRPr lang="en-US">
              <a:solidFill>
                <a:srgbClr val="000000">
                  <a:shade val="50000"/>
                </a:srgbClr>
              </a:solidFill>
              <a:ea typeface="ＭＳ Ｐゴシック" pitchFamily="-108" charset="-128"/>
            </a:endParaRPr>
          </a:p>
        </p:txBody>
      </p:sp>
      <p:sp>
        <p:nvSpPr>
          <p:cNvPr id="4" name="Footer Placeholder 3"/>
          <p:cNvSpPr>
            <a:spLocks noGrp="1"/>
          </p:cNvSpPr>
          <p:nvPr>
            <p:ph type="ftr" sz="quarter" idx="11"/>
          </p:nvPr>
        </p:nvSpPr>
        <p:spPr>
          <a:xfrm>
            <a:off x="3124200" y="6356351"/>
            <a:ext cx="2895600" cy="365125"/>
          </a:xfrm>
          <a:prstGeom prst="rect">
            <a:avLst/>
          </a:prstGeom>
        </p:spPr>
        <p:txBody>
          <a:bodyPr/>
          <a:lstStyle/>
          <a:p>
            <a:endParaRPr lang="en-US">
              <a:solidFill>
                <a:srgbClr val="000000">
                  <a:shade val="50000"/>
                </a:srgbClr>
              </a:solidFill>
              <a:ea typeface="ＭＳ Ｐゴシック" pitchFamily="-108" charset="-128"/>
            </a:endParaRPr>
          </a:p>
        </p:txBody>
      </p:sp>
      <p:sp>
        <p:nvSpPr>
          <p:cNvPr id="5" name="Slide Number Placeholder 4"/>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lang="en-US" smtClean="0">
                <a:solidFill>
                  <a:srgbClr val="000000"/>
                </a:solidFill>
                <a:ea typeface="ＭＳ Ｐゴシック" pitchFamily="-108" charset="-128"/>
              </a:rPr>
              <a:pPr/>
              <a:t>‹#›</a:t>
            </a:fld>
            <a:endParaRPr lang="en-US" dirty="0">
              <a:solidFill>
                <a:srgbClr val="000000">
                  <a:shade val="50000"/>
                </a:srgbClr>
              </a:solidFill>
              <a:ea typeface="ＭＳ Ｐゴシック" pitchFamily="-108" charset="-128"/>
            </a:endParaRPr>
          </a:p>
        </p:txBody>
      </p:sp>
    </p:spTree>
    <p:extLst>
      <p:ext uri="{BB962C8B-B14F-4D97-AF65-F5344CB8AC3E}">
        <p14:creationId xmlns:p14="http://schemas.microsoft.com/office/powerpoint/2010/main" val="8311727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2618684-CD62-4C70-A16D-44AA42D7A843}" type="datetimeFigureOut">
              <a:rPr lang="en-GB" smtClean="0">
                <a:solidFill>
                  <a:prstClr val="black">
                    <a:tint val="75000"/>
                  </a:prstClr>
                </a:solidFill>
              </a:rPr>
              <a:pPr/>
              <a:t>14/12/2014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B26B575-C15E-4178-92B0-6023A262C0C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7720423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2618684-CD62-4C70-A16D-44AA42D7A843}" type="datetimeFigureOut">
              <a:rPr lang="en-GB" smtClean="0">
                <a:solidFill>
                  <a:prstClr val="black">
                    <a:tint val="75000"/>
                  </a:prstClr>
                </a:solidFill>
              </a:rPr>
              <a:pPr/>
              <a:t>14/12/2014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B26B575-C15E-4178-92B0-6023A262C0C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836234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618684-CD62-4C70-A16D-44AA42D7A843}" type="datetimeFigureOut">
              <a:rPr lang="en-GB" smtClean="0">
                <a:solidFill>
                  <a:prstClr val="black">
                    <a:tint val="75000"/>
                  </a:prstClr>
                </a:solidFill>
              </a:rPr>
              <a:pPr/>
              <a:t>14/12/2014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B26B575-C15E-4178-92B0-6023A262C0C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17857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2618684-CD62-4C70-A16D-44AA42D7A843}" type="datetimeFigureOut">
              <a:rPr lang="en-GB" smtClean="0">
                <a:solidFill>
                  <a:prstClr val="black">
                    <a:tint val="75000"/>
                  </a:prstClr>
                </a:solidFill>
              </a:rPr>
              <a:pPr/>
              <a:t>14/12/2014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BB26B575-C15E-4178-92B0-6023A262C0C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719376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2618684-CD62-4C70-A16D-44AA42D7A843}" type="datetimeFigureOut">
              <a:rPr lang="en-GB" smtClean="0">
                <a:solidFill>
                  <a:prstClr val="black">
                    <a:tint val="75000"/>
                  </a:prstClr>
                </a:solidFill>
              </a:rPr>
              <a:pPr/>
              <a:t>14/12/2014</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BB26B575-C15E-4178-92B0-6023A262C0C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59628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A4D114-C5C2-4645-A0B7-509F7F8465CC}" type="datetimeFigureOut">
              <a:rPr lang="en-GB" smtClean="0">
                <a:solidFill>
                  <a:prstClr val="black">
                    <a:tint val="75000"/>
                  </a:prstClr>
                </a:solidFill>
              </a:rPr>
              <a:pPr/>
              <a:t>14/12/2014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3FC335C-26C5-4F57-8F0D-6678EB125B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0263424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2618684-CD62-4C70-A16D-44AA42D7A843}" type="datetimeFigureOut">
              <a:rPr lang="en-GB" smtClean="0">
                <a:solidFill>
                  <a:prstClr val="black">
                    <a:tint val="75000"/>
                  </a:prstClr>
                </a:solidFill>
              </a:rPr>
              <a:pPr/>
              <a:t>14/12/2014</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BB26B575-C15E-4178-92B0-6023A262C0C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785464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618684-CD62-4C70-A16D-44AA42D7A843}" type="datetimeFigureOut">
              <a:rPr lang="en-GB" smtClean="0">
                <a:solidFill>
                  <a:prstClr val="black">
                    <a:tint val="75000"/>
                  </a:prstClr>
                </a:solidFill>
              </a:rPr>
              <a:pPr/>
              <a:t>14/12/2014</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BB26B575-C15E-4178-92B0-6023A262C0C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505204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18684-CD62-4C70-A16D-44AA42D7A843}" type="datetimeFigureOut">
              <a:rPr lang="en-GB" smtClean="0">
                <a:solidFill>
                  <a:prstClr val="black">
                    <a:tint val="75000"/>
                  </a:prstClr>
                </a:solidFill>
              </a:rPr>
              <a:pPr/>
              <a:t>14/12/2014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BB26B575-C15E-4178-92B0-6023A262C0C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862754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18684-CD62-4C70-A16D-44AA42D7A843}" type="datetimeFigureOut">
              <a:rPr lang="en-GB" smtClean="0">
                <a:solidFill>
                  <a:prstClr val="black">
                    <a:tint val="75000"/>
                  </a:prstClr>
                </a:solidFill>
              </a:rPr>
              <a:pPr/>
              <a:t>14/12/2014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BB26B575-C15E-4178-92B0-6023A262C0C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2279973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2618684-CD62-4C70-A16D-44AA42D7A843}" type="datetimeFigureOut">
              <a:rPr lang="en-GB" smtClean="0">
                <a:solidFill>
                  <a:prstClr val="black">
                    <a:tint val="75000"/>
                  </a:prstClr>
                </a:solidFill>
              </a:rPr>
              <a:pPr/>
              <a:t>14/12/2014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B26B575-C15E-4178-92B0-6023A262C0C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5731158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2618684-CD62-4C70-A16D-44AA42D7A843}" type="datetimeFigureOut">
              <a:rPr lang="en-GB" smtClean="0">
                <a:solidFill>
                  <a:prstClr val="black">
                    <a:tint val="75000"/>
                  </a:prstClr>
                </a:solidFill>
              </a:rPr>
              <a:pPr/>
              <a:t>14/12/2014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B26B575-C15E-4178-92B0-6023A262C0C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549341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xAndMedia">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250825" y="0"/>
            <a:ext cx="8510588" cy="76517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250825" y="1125538"/>
            <a:ext cx="4194175" cy="4967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Media Placeholder 3"/>
          <p:cNvSpPr>
            <a:spLocks noGrp="1"/>
          </p:cNvSpPr>
          <p:nvPr>
            <p:ph type="media" sz="half" idx="2"/>
          </p:nvPr>
        </p:nvSpPr>
        <p:spPr>
          <a:xfrm>
            <a:off x="4597400" y="1125538"/>
            <a:ext cx="4194175" cy="4967287"/>
          </a:xfrm>
        </p:spPr>
        <p:txBody>
          <a:bodyPr/>
          <a:lstStyle/>
          <a:p>
            <a:endParaRPr lang="en-GB"/>
          </a:p>
        </p:txBody>
      </p:sp>
      <p:sp>
        <p:nvSpPr>
          <p:cNvPr id="5" name="Date Placeholder 4"/>
          <p:cNvSpPr>
            <a:spLocks noGrp="1"/>
          </p:cNvSpPr>
          <p:nvPr>
            <p:ph type="dt" sz="half" idx="10"/>
          </p:nvPr>
        </p:nvSpPr>
        <p:spPr>
          <a:xfrm>
            <a:off x="304800" y="6245225"/>
            <a:ext cx="2286000" cy="476250"/>
          </a:xfrm>
        </p:spPr>
        <p:txBody>
          <a:bodyPr/>
          <a:lstStyle>
            <a:lvl1pPr>
              <a:defRPr/>
            </a:lvl1pPr>
          </a:lstStyle>
          <a:p>
            <a:endParaRPr lang="en-GB">
              <a:solidFill>
                <a:prstClr val="black">
                  <a:tint val="75000"/>
                </a:prstClr>
              </a:solidFill>
            </a:endParaRP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GB">
              <a:solidFill>
                <a:prstClr val="black">
                  <a:tint val="75000"/>
                </a:prstClr>
              </a:solidFill>
            </a:endParaRPr>
          </a:p>
        </p:txBody>
      </p:sp>
      <p:sp>
        <p:nvSpPr>
          <p:cNvPr id="7" name="Slide Number Placeholder 6"/>
          <p:cNvSpPr>
            <a:spLocks noGrp="1"/>
          </p:cNvSpPr>
          <p:nvPr>
            <p:ph type="sldNum" sz="quarter" idx="12"/>
          </p:nvPr>
        </p:nvSpPr>
        <p:spPr>
          <a:xfrm>
            <a:off x="6553200" y="6245225"/>
            <a:ext cx="2286000" cy="476250"/>
          </a:xfrm>
        </p:spPr>
        <p:txBody>
          <a:bodyPr/>
          <a:lstStyle>
            <a:lvl1pPr>
              <a:defRPr/>
            </a:lvl1pPr>
          </a:lstStyle>
          <a:p>
            <a:fld id="{74C90296-183A-4C40-A2EF-8A3F1883E50F}"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75933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2A4D114-C5C2-4645-A0B7-509F7F8465CC}" type="datetimeFigureOut">
              <a:rPr lang="en-GB" smtClean="0">
                <a:solidFill>
                  <a:prstClr val="black">
                    <a:tint val="75000"/>
                  </a:prstClr>
                </a:solidFill>
              </a:rPr>
              <a:pPr/>
              <a:t>14/12/2014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3FC335C-26C5-4F57-8F0D-6678EB125B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61436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2A4D114-C5C2-4645-A0B7-509F7F8465CC}" type="datetimeFigureOut">
              <a:rPr lang="en-GB" smtClean="0">
                <a:solidFill>
                  <a:prstClr val="black">
                    <a:tint val="75000"/>
                  </a:prstClr>
                </a:solidFill>
              </a:rPr>
              <a:pPr/>
              <a:t>14/12/2014</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73FC335C-26C5-4F57-8F0D-6678EB125B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95430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2A4D114-C5C2-4645-A0B7-509F7F8465CC}" type="datetimeFigureOut">
              <a:rPr lang="en-GB" smtClean="0">
                <a:solidFill>
                  <a:prstClr val="black">
                    <a:tint val="75000"/>
                  </a:prstClr>
                </a:solidFill>
              </a:rPr>
              <a:pPr/>
              <a:t>14/12/2014</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73FC335C-26C5-4F57-8F0D-6678EB125B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21247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A4D114-C5C2-4645-A0B7-509F7F8465CC}" type="datetimeFigureOut">
              <a:rPr lang="en-GB" smtClean="0">
                <a:solidFill>
                  <a:prstClr val="black">
                    <a:tint val="75000"/>
                  </a:prstClr>
                </a:solidFill>
              </a:rPr>
              <a:pPr/>
              <a:t>14/12/2014</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73FC335C-26C5-4F57-8F0D-6678EB125B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94736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A4D114-C5C2-4645-A0B7-509F7F8465CC}" type="datetimeFigureOut">
              <a:rPr lang="en-GB" smtClean="0">
                <a:solidFill>
                  <a:prstClr val="black">
                    <a:tint val="75000"/>
                  </a:prstClr>
                </a:solidFill>
              </a:rPr>
              <a:pPr/>
              <a:t>14/12/2014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3FC335C-26C5-4F57-8F0D-6678EB125B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49315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A4D114-C5C2-4645-A0B7-509F7F8465CC}" type="datetimeFigureOut">
              <a:rPr lang="en-GB" smtClean="0">
                <a:solidFill>
                  <a:prstClr val="black">
                    <a:tint val="75000"/>
                  </a:prstClr>
                </a:solidFill>
              </a:rPr>
              <a:pPr/>
              <a:t>14/12/2014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3FC335C-26C5-4F57-8F0D-6678EB125B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55100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A4D114-C5C2-4645-A0B7-509F7F8465CC}" type="datetimeFigureOut">
              <a:rPr lang="en-GB" smtClean="0">
                <a:solidFill>
                  <a:prstClr val="black">
                    <a:tint val="75000"/>
                  </a:prstClr>
                </a:solidFill>
              </a:rPr>
              <a:pPr/>
              <a:t>14/12/2014</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FC335C-26C5-4F57-8F0D-6678EB125B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45908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l="-22000" r="-2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1388" y="46136"/>
            <a:ext cx="8784976" cy="994123"/>
          </a:xfrm>
          <a:prstGeom prst="rect">
            <a:avLst/>
          </a:prstGeom>
        </p:spPr>
        <p:txBody>
          <a:bodyPr vert="horz" lIns="0" tIns="0" rIns="0" bIns="0" rtlCol="0" anchor="t" anchorCtr="0">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0" y="1196752"/>
            <a:ext cx="9144000" cy="5661248"/>
          </a:xfrm>
          <a:prstGeom prst="rect">
            <a:avLst/>
          </a:prstGeom>
        </p:spPr>
        <p:txBody>
          <a:bodyPr vert="horz" lIns="72000" tIns="0" rIns="0" bIns="0" rtlCol="0">
            <a:normAutofit/>
          </a:bodyPr>
          <a:lstStyle/>
          <a:p>
            <a:pPr lvl="0"/>
            <a:r>
              <a:rPr lang="en-US" dirty="0" smtClean="0"/>
              <a:t>Click to edit Master text styles</a:t>
            </a:r>
          </a:p>
        </p:txBody>
      </p:sp>
    </p:spTree>
    <p:extLst>
      <p:ext uri="{BB962C8B-B14F-4D97-AF65-F5344CB8AC3E}">
        <p14:creationId xmlns:p14="http://schemas.microsoft.com/office/powerpoint/2010/main" val="386711009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Lst>
  <p:txStyles>
    <p:titleStyle>
      <a:lvl1pPr algn="ctr" defTabSz="914400" rtl="0" eaLnBrk="1" latinLnBrk="0" hangingPunct="1">
        <a:spcBef>
          <a:spcPct val="0"/>
        </a:spcBef>
        <a:buNone/>
        <a:defRPr sz="5400" kern="1200">
          <a:solidFill>
            <a:srgbClr val="FFFF00"/>
          </a:solidFill>
          <a:effectLst>
            <a:outerShdw blurRad="38100" dist="38100" dir="2700000" algn="tl">
              <a:srgbClr val="000000">
                <a:alpha val="43137"/>
              </a:srgbClr>
            </a:outerShdw>
          </a:effectLst>
          <a:latin typeface="+mj-lt"/>
          <a:ea typeface="+mj-ea"/>
          <a:cs typeface="+mj-cs"/>
        </a:defRPr>
      </a:lvl1pPr>
    </p:titleStyle>
    <p:bodyStyle>
      <a:lvl1pPr marL="360000" indent="-360000" algn="l" defTabSz="914400" rtl="0" eaLnBrk="1" latinLnBrk="0" hangingPunct="1">
        <a:spcBef>
          <a:spcPct val="20000"/>
        </a:spcBef>
        <a:buClr>
          <a:srgbClr val="FFFF00"/>
        </a:buClr>
        <a:buSzPct val="120000"/>
        <a:buFont typeface="Arial" pitchFamily="34" charset="0"/>
        <a:buChar char="•"/>
        <a:defRPr sz="4000" kern="1200" baseline="0">
          <a:solidFill>
            <a:schemeClr val="bg1"/>
          </a:solidFill>
          <a:effectLst>
            <a:outerShdw blurRad="38100" dist="38100" dir="2700000" algn="tl">
              <a:srgbClr val="000000">
                <a:alpha val="43137"/>
              </a:srgbClr>
            </a:outerShdw>
          </a:effectLst>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618684-CD62-4C70-A16D-44AA42D7A843}" type="datetimeFigureOut">
              <a:rPr lang="en-GB" smtClean="0">
                <a:solidFill>
                  <a:prstClr val="black">
                    <a:tint val="75000"/>
                  </a:prstClr>
                </a:solidFill>
              </a:rPr>
              <a:pPr/>
              <a:t>14/12/2014</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26B575-C15E-4178-92B0-6023A262C0C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99880361"/>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4.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3.xml"/><Relationship Id="rId5" Type="http://schemas.openxmlformats.org/officeDocument/2006/relationships/image" Target="../media/image4.wmf"/><Relationship Id="rId4" Type="http://schemas.openxmlformats.org/officeDocument/2006/relationships/image" Target="../media/image10.png"/></Relationships>
</file>

<file path=ppt/slides/_rels/slide3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4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outerShdw>
                </a:effectLst>
              </a:rPr>
              <a:t>Engaging heaven on earth</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908720"/>
            <a:ext cx="9144000" cy="5949280"/>
          </a:xfrm>
          <a:effectLst/>
        </p:spPr>
        <p:txBody>
          <a:bodyPr lIns="0" tIns="0" rIns="0" bIns="0">
            <a:normAutofit fontScale="92500" lnSpcReduction="10000"/>
          </a:bodyPr>
          <a:lstStyle/>
          <a:p>
            <a:r>
              <a:rPr lang="en-GB" sz="4400" dirty="0" smtClean="0"/>
              <a:t>Over the last months we have begun to engage with God’s presence in the heavenly tabernacle</a:t>
            </a:r>
          </a:p>
          <a:p>
            <a:r>
              <a:rPr lang="en-GB" sz="4400" dirty="0" err="1" smtClean="0"/>
              <a:t>Yod</a:t>
            </a:r>
            <a:r>
              <a:rPr lang="en-GB" sz="4400" dirty="0" smtClean="0"/>
              <a:t> </a:t>
            </a:r>
            <a:r>
              <a:rPr lang="en-GB" sz="4400" dirty="0" err="1" smtClean="0"/>
              <a:t>Hei</a:t>
            </a:r>
            <a:r>
              <a:rPr lang="en-GB" sz="4400" dirty="0" smtClean="0"/>
              <a:t> </a:t>
            </a:r>
            <a:r>
              <a:rPr lang="en-GB" sz="4400" dirty="0" err="1" smtClean="0"/>
              <a:t>Vav</a:t>
            </a:r>
            <a:r>
              <a:rPr lang="en-GB" sz="4400" dirty="0" smtClean="0"/>
              <a:t> </a:t>
            </a:r>
            <a:r>
              <a:rPr lang="en-GB" sz="4400" dirty="0" err="1" smtClean="0"/>
              <a:t>Hei</a:t>
            </a:r>
            <a:r>
              <a:rPr lang="en-GB" sz="4400" dirty="0" smtClean="0"/>
              <a:t> </a:t>
            </a:r>
            <a:r>
              <a:rPr lang="en-GB" sz="4400" dirty="0" smtClean="0"/>
              <a:t>YHVH</a:t>
            </a:r>
            <a:endParaRPr lang="en-GB" sz="4400" dirty="0" smtClean="0"/>
          </a:p>
          <a:p>
            <a:r>
              <a:rPr lang="en-GB" sz="4400" dirty="0" smtClean="0"/>
              <a:t>There has been an increased engagement with flags, colours, prophetic acts etc.</a:t>
            </a:r>
          </a:p>
          <a:p>
            <a:r>
              <a:rPr lang="en-GB" sz="4400" dirty="0" smtClean="0"/>
              <a:t>We are engaging with the 7 spirits of God</a:t>
            </a:r>
          </a:p>
          <a:p>
            <a:r>
              <a:rPr lang="en-GB" sz="4400" dirty="0" smtClean="0"/>
              <a:t>We are engaging with the 4 faces of God</a:t>
            </a:r>
          </a:p>
          <a:p>
            <a:r>
              <a:rPr lang="en-GB" sz="4400" dirty="0" smtClean="0"/>
              <a:t>We are engaging with the 4 angels</a:t>
            </a:r>
            <a:endParaRPr lang="en-GB" sz="4400" dirty="0"/>
          </a:p>
        </p:txBody>
      </p:sp>
    </p:spTree>
    <p:extLst>
      <p:ext uri="{BB962C8B-B14F-4D97-AF65-F5344CB8AC3E}">
        <p14:creationId xmlns:p14="http://schemas.microsoft.com/office/powerpoint/2010/main" val="968441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outerShdw>
                </a:effectLst>
              </a:rPr>
              <a:t>Engaging heaven on earth</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908720"/>
            <a:ext cx="9144000" cy="5949280"/>
          </a:xfrm>
          <a:effectLst/>
        </p:spPr>
        <p:txBody>
          <a:bodyPr lIns="0" tIns="0" rIns="0" bIns="0">
            <a:normAutofit fontScale="92500"/>
          </a:bodyPr>
          <a:lstStyle/>
          <a:p>
            <a:r>
              <a:rPr lang="en-GB" sz="4400" dirty="0" smtClean="0"/>
              <a:t>3 x 3 = 9 complete number</a:t>
            </a:r>
          </a:p>
          <a:p>
            <a:r>
              <a:rPr lang="en-GB" sz="4400" dirty="0" smtClean="0"/>
              <a:t>2 x9 =18 1+8 =9</a:t>
            </a:r>
          </a:p>
          <a:p>
            <a:r>
              <a:rPr lang="en-GB" sz="4400" dirty="0" smtClean="0"/>
              <a:t>3 x 9=27 2+7=9</a:t>
            </a:r>
          </a:p>
          <a:p>
            <a:r>
              <a:rPr lang="en-GB" sz="4400" dirty="0" smtClean="0"/>
              <a:t>9 stones covering </a:t>
            </a:r>
            <a:r>
              <a:rPr lang="en-GB" sz="4400" dirty="0"/>
              <a:t>L</a:t>
            </a:r>
            <a:r>
              <a:rPr lang="en-GB" sz="4400" dirty="0" smtClean="0"/>
              <a:t>ucifer the light bearers body as he stood as covering cherub</a:t>
            </a:r>
          </a:p>
          <a:p>
            <a:r>
              <a:rPr lang="en-GB" sz="4400" dirty="0" smtClean="0"/>
              <a:t>12 stones on High Priests breastplate</a:t>
            </a:r>
          </a:p>
          <a:p>
            <a:r>
              <a:rPr lang="en-GB" sz="4400" dirty="0" smtClean="0"/>
              <a:t>9 + 3 =12 heaven and earth in harmony and fullness of government</a:t>
            </a:r>
          </a:p>
        </p:txBody>
      </p:sp>
    </p:spTree>
    <p:extLst>
      <p:ext uri="{BB962C8B-B14F-4D97-AF65-F5344CB8AC3E}">
        <p14:creationId xmlns:p14="http://schemas.microsoft.com/office/powerpoint/2010/main" val="940845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outerShdw>
                </a:effectLst>
              </a:rPr>
              <a:t>Engaging heaven on earth</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t>What is a reflection on earth of the heavenly mountain?</a:t>
            </a:r>
            <a:endParaRPr lang="en-GB" sz="4400" dirty="0"/>
          </a:p>
        </p:txBody>
      </p:sp>
      <p:grpSp>
        <p:nvGrpSpPr>
          <p:cNvPr id="8" name="Group 7"/>
          <p:cNvGrpSpPr/>
          <p:nvPr/>
        </p:nvGrpSpPr>
        <p:grpSpPr>
          <a:xfrm>
            <a:off x="2688878" y="2434624"/>
            <a:ext cx="2986136" cy="1539089"/>
            <a:chOff x="2254312" y="2434624"/>
            <a:chExt cx="2986136" cy="1539089"/>
          </a:xfrm>
        </p:grpSpPr>
        <p:cxnSp>
          <p:nvCxnSpPr>
            <p:cNvPr id="5" name="Straight Connector 4"/>
            <p:cNvCxnSpPr/>
            <p:nvPr/>
          </p:nvCxnSpPr>
          <p:spPr>
            <a:xfrm flipH="1">
              <a:off x="2254312" y="2434624"/>
              <a:ext cx="1439501" cy="1539089"/>
            </a:xfrm>
            <a:prstGeom prst="line">
              <a:avLst/>
            </a:prstGeom>
            <a:ln w="63500" cmpd="sng">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flipV="1">
              <a:off x="3693814" y="2434624"/>
              <a:ext cx="1546634" cy="1504385"/>
            </a:xfrm>
            <a:prstGeom prst="line">
              <a:avLst/>
            </a:prstGeom>
            <a:ln w="63500" cmpd="sng">
              <a:solidFill>
                <a:srgbClr val="FFFF00"/>
              </a:solidFill>
            </a:ln>
          </p:spPr>
          <p:style>
            <a:lnRef idx="1">
              <a:schemeClr val="accent1"/>
            </a:lnRef>
            <a:fillRef idx="0">
              <a:schemeClr val="accent1"/>
            </a:fillRef>
            <a:effectRef idx="0">
              <a:schemeClr val="accent1"/>
            </a:effectRef>
            <a:fontRef idx="minor">
              <a:schemeClr val="tx1"/>
            </a:fontRef>
          </p:style>
        </p:cxnSp>
      </p:grpSp>
      <p:grpSp>
        <p:nvGrpSpPr>
          <p:cNvPr id="9" name="Group 8"/>
          <p:cNvGrpSpPr/>
          <p:nvPr/>
        </p:nvGrpSpPr>
        <p:grpSpPr>
          <a:xfrm rot="10800000">
            <a:off x="2688878" y="5005053"/>
            <a:ext cx="2986136" cy="1539089"/>
            <a:chOff x="2254312" y="2434624"/>
            <a:chExt cx="2986136" cy="1539089"/>
          </a:xfrm>
        </p:grpSpPr>
        <p:cxnSp>
          <p:nvCxnSpPr>
            <p:cNvPr id="10" name="Straight Connector 9"/>
            <p:cNvCxnSpPr/>
            <p:nvPr/>
          </p:nvCxnSpPr>
          <p:spPr>
            <a:xfrm flipH="1">
              <a:off x="2254312" y="2434624"/>
              <a:ext cx="1439501" cy="1539089"/>
            </a:xfrm>
            <a:prstGeom prst="line">
              <a:avLst/>
            </a:prstGeom>
            <a:ln w="63500" cmpd="sng">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3693814" y="2434624"/>
              <a:ext cx="1546634" cy="1504385"/>
            </a:xfrm>
            <a:prstGeom prst="line">
              <a:avLst/>
            </a:prstGeom>
            <a:ln w="63500" cmpd="sng">
              <a:solidFill>
                <a:srgbClr val="FFFF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38299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nodeType="clickEffect">
                                  <p:stCondLst>
                                    <p:cond delay="0"/>
                                  </p:stCondLst>
                                  <p:childTnLst>
                                    <p:animMotion origin="layout" path="M -1.66667E-6 -1.64469E-6 L -1.66667E-6 -0.16054 " pathEditMode="relative" rAng="0" ptsTypes="AA">
                                      <p:cBhvr>
                                        <p:cTn id="18" dur="2000" fill="hold"/>
                                        <p:tgtEl>
                                          <p:spTgt spid="9"/>
                                        </p:tgtEl>
                                        <p:attrNameLst>
                                          <p:attrName>ppt_x</p:attrName>
                                          <p:attrName>ppt_y</p:attrName>
                                        </p:attrNameLst>
                                      </p:cBhvr>
                                      <p:rCtr x="0" y="-802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ffectLst>
                  <a:outerShdw blurRad="38100" dist="38100" dir="2700000" algn="tl">
                    <a:srgbClr val="000000"/>
                  </a:outerShdw>
                </a:effectLst>
              </a:rPr>
              <a:t>Engaging heaven on earth</a:t>
            </a:r>
          </a:p>
        </p:txBody>
      </p:sp>
      <p:grpSp>
        <p:nvGrpSpPr>
          <p:cNvPr id="21" name="Group 20"/>
          <p:cNvGrpSpPr/>
          <p:nvPr/>
        </p:nvGrpSpPr>
        <p:grpSpPr>
          <a:xfrm>
            <a:off x="2661629" y="1484784"/>
            <a:ext cx="3138939" cy="2243227"/>
            <a:chOff x="2635311" y="2660961"/>
            <a:chExt cx="2986137" cy="1539089"/>
          </a:xfrm>
        </p:grpSpPr>
        <p:cxnSp>
          <p:nvCxnSpPr>
            <p:cNvPr id="5" name="Straight Connector 4"/>
            <p:cNvCxnSpPr/>
            <p:nvPr/>
          </p:nvCxnSpPr>
          <p:spPr>
            <a:xfrm flipH="1">
              <a:off x="2635311" y="2660961"/>
              <a:ext cx="1439501" cy="1539089"/>
            </a:xfrm>
            <a:prstGeom prst="line">
              <a:avLst/>
            </a:prstGeom>
            <a:ln w="63500" cmpd="sng">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flipV="1">
              <a:off x="4074812" y="2660961"/>
              <a:ext cx="1546634" cy="1504385"/>
            </a:xfrm>
            <a:prstGeom prst="line">
              <a:avLst/>
            </a:prstGeom>
            <a:ln w="63500" cmpd="sng">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2635311" y="4149501"/>
              <a:ext cx="2986137" cy="34704"/>
            </a:xfrm>
            <a:prstGeom prst="line">
              <a:avLst/>
            </a:prstGeom>
            <a:ln w="63500" cmpd="sng">
              <a:solidFill>
                <a:srgbClr val="FFFF00"/>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p:nvGrpSpPr>
        <p:grpSpPr>
          <a:xfrm>
            <a:off x="2627784" y="4161572"/>
            <a:ext cx="3214708" cy="2147748"/>
            <a:chOff x="2627784" y="4740993"/>
            <a:chExt cx="2993660" cy="1539089"/>
          </a:xfrm>
        </p:grpSpPr>
        <p:grpSp>
          <p:nvGrpSpPr>
            <p:cNvPr id="20" name="Group 19"/>
            <p:cNvGrpSpPr/>
            <p:nvPr/>
          </p:nvGrpSpPr>
          <p:grpSpPr>
            <a:xfrm>
              <a:off x="2635311" y="4740993"/>
              <a:ext cx="2986133" cy="1539089"/>
              <a:chOff x="2635311" y="4740993"/>
              <a:chExt cx="2986133" cy="1539089"/>
            </a:xfrm>
          </p:grpSpPr>
          <p:cxnSp>
            <p:nvCxnSpPr>
              <p:cNvPr id="10" name="Straight Connector 9"/>
              <p:cNvCxnSpPr/>
              <p:nvPr/>
            </p:nvCxnSpPr>
            <p:spPr>
              <a:xfrm rot="10800000" flipH="1">
                <a:off x="4181943" y="4740993"/>
                <a:ext cx="1439501" cy="1539089"/>
              </a:xfrm>
              <a:prstGeom prst="line">
                <a:avLst/>
              </a:prstGeom>
              <a:ln w="63500" cmpd="sng">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635311" y="4775697"/>
                <a:ext cx="1546632" cy="1469681"/>
              </a:xfrm>
              <a:prstGeom prst="line">
                <a:avLst/>
              </a:prstGeom>
              <a:ln w="63500" cmpd="sng">
                <a:solidFill>
                  <a:srgbClr val="FFFF00"/>
                </a:solidFill>
              </a:ln>
            </p:spPr>
            <p:style>
              <a:lnRef idx="1">
                <a:schemeClr val="accent1"/>
              </a:lnRef>
              <a:fillRef idx="0">
                <a:schemeClr val="accent1"/>
              </a:fillRef>
              <a:effectRef idx="0">
                <a:schemeClr val="accent1"/>
              </a:effectRef>
              <a:fontRef idx="minor">
                <a:schemeClr val="tx1"/>
              </a:fontRef>
            </p:style>
          </p:cxnSp>
        </p:grpSp>
        <p:cxnSp>
          <p:nvCxnSpPr>
            <p:cNvPr id="13" name="Straight Connector 12"/>
            <p:cNvCxnSpPr/>
            <p:nvPr/>
          </p:nvCxnSpPr>
          <p:spPr>
            <a:xfrm flipH="1">
              <a:off x="2627784" y="4758328"/>
              <a:ext cx="2986137" cy="34704"/>
            </a:xfrm>
            <a:prstGeom prst="line">
              <a:avLst/>
            </a:prstGeom>
            <a:ln w="63500" cmpd="sng">
              <a:solidFill>
                <a:srgbClr val="FFFF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65491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0.00243 -0.11265 L 0.00226 -0.27342 " pathEditMode="relative" rAng="0" ptsTypes="AA">
                                      <p:cBhvr>
                                        <p:cTn id="6" dur="2000" fill="hold"/>
                                        <p:tgtEl>
                                          <p:spTgt spid="27"/>
                                        </p:tgtEl>
                                        <p:attrNameLst>
                                          <p:attrName>ppt_x</p:attrName>
                                          <p:attrName>ppt_y</p:attrName>
                                        </p:attrNameLst>
                                      </p:cBhvr>
                                      <p:rCtr x="226" y="-805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spect="1"/>
          </p:cNvSpPr>
          <p:nvPr/>
        </p:nvSpPr>
        <p:spPr>
          <a:xfrm>
            <a:off x="2699972" y="1835733"/>
            <a:ext cx="3240000" cy="324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solidFill>
                  <a:prstClr val="white"/>
                </a:solidFill>
              </a:rPr>
              <a:t>Heavenly</a:t>
            </a:r>
            <a:br>
              <a:rPr lang="en-GB" sz="2800" dirty="0" smtClean="0">
                <a:solidFill>
                  <a:prstClr val="white"/>
                </a:solidFill>
              </a:rPr>
            </a:br>
            <a:r>
              <a:rPr lang="en-GB" sz="2800" dirty="0" smtClean="0">
                <a:solidFill>
                  <a:prstClr val="white"/>
                </a:solidFill>
              </a:rPr>
              <a:t>Tabernacle</a:t>
            </a:r>
          </a:p>
          <a:p>
            <a:pPr algn="ctr"/>
            <a:r>
              <a:rPr lang="en-GB" sz="2800" dirty="0" smtClean="0">
                <a:solidFill>
                  <a:prstClr val="white"/>
                </a:solidFill>
              </a:rPr>
              <a:t>Holy of Holies</a:t>
            </a:r>
          </a:p>
          <a:p>
            <a:pPr algn="ctr"/>
            <a:r>
              <a:rPr lang="en-GB" sz="2800" dirty="0" smtClean="0">
                <a:solidFill>
                  <a:prstClr val="white"/>
                </a:solidFill>
              </a:rPr>
              <a:t>Arc of God</a:t>
            </a:r>
            <a:endParaRPr lang="en-GB" sz="2800" dirty="0">
              <a:solidFill>
                <a:prstClr val="white"/>
              </a:solidFill>
            </a:endParaRPr>
          </a:p>
        </p:txBody>
      </p:sp>
      <p:sp>
        <p:nvSpPr>
          <p:cNvPr id="5" name="TextBox 4"/>
          <p:cNvSpPr txBox="1"/>
          <p:nvPr/>
        </p:nvSpPr>
        <p:spPr>
          <a:xfrm>
            <a:off x="3635896" y="188640"/>
            <a:ext cx="1008292" cy="1440160"/>
          </a:xfrm>
          <a:prstGeom prst="rect">
            <a:avLst/>
          </a:prstGeom>
          <a:noFill/>
        </p:spPr>
        <p:txBody>
          <a:bodyPr wrap="square" lIns="0" tIns="0" rIns="0" bIns="0" rtlCol="0">
            <a:noAutofit/>
          </a:bodyPr>
          <a:lstStyle/>
          <a:p>
            <a:pPr algn="ctr"/>
            <a:r>
              <a:rPr lang="en-GB" sz="2400" dirty="0" smtClean="0">
                <a:solidFill>
                  <a:prstClr val="black"/>
                </a:solidFill>
              </a:rPr>
              <a:t>North </a:t>
            </a:r>
          </a:p>
          <a:p>
            <a:pPr algn="ctr"/>
            <a:r>
              <a:rPr lang="en-GB" sz="2400" dirty="0" smtClean="0">
                <a:solidFill>
                  <a:prstClr val="black"/>
                </a:solidFill>
              </a:rPr>
              <a:t>Man</a:t>
            </a:r>
          </a:p>
          <a:p>
            <a:pPr algn="ctr"/>
            <a:r>
              <a:rPr lang="en-GB" sz="2400" dirty="0" smtClean="0">
                <a:solidFill>
                  <a:prstClr val="black"/>
                </a:solidFill>
              </a:rPr>
              <a:t>Priest</a:t>
            </a:r>
          </a:p>
          <a:p>
            <a:pPr algn="ctr"/>
            <a:r>
              <a:rPr lang="en-GB" sz="2400" dirty="0" smtClean="0">
                <a:solidFill>
                  <a:prstClr val="black"/>
                </a:solidFill>
              </a:rPr>
              <a:t>HEI</a:t>
            </a:r>
            <a:endParaRPr lang="en-GB" sz="2400" dirty="0">
              <a:solidFill>
                <a:prstClr val="black"/>
              </a:solidFill>
            </a:endParaRPr>
          </a:p>
        </p:txBody>
      </p:sp>
      <p:sp>
        <p:nvSpPr>
          <p:cNvPr id="6" name="TextBox 5"/>
          <p:cNvSpPr txBox="1"/>
          <p:nvPr/>
        </p:nvSpPr>
        <p:spPr>
          <a:xfrm>
            <a:off x="3779912" y="5229200"/>
            <a:ext cx="1080120" cy="1440160"/>
          </a:xfrm>
          <a:prstGeom prst="rect">
            <a:avLst/>
          </a:prstGeom>
          <a:noFill/>
        </p:spPr>
        <p:txBody>
          <a:bodyPr wrap="square" lIns="0" tIns="0" rIns="0" bIns="0" rtlCol="0">
            <a:normAutofit fontScale="92500" lnSpcReduction="10000"/>
          </a:bodyPr>
          <a:lstStyle/>
          <a:p>
            <a:pPr algn="ctr"/>
            <a:r>
              <a:rPr lang="en-GB" sz="2600" dirty="0" smtClean="0">
                <a:solidFill>
                  <a:prstClr val="black"/>
                </a:solidFill>
              </a:rPr>
              <a:t>South </a:t>
            </a:r>
          </a:p>
          <a:p>
            <a:pPr algn="ctr"/>
            <a:r>
              <a:rPr lang="en-GB" sz="2600" dirty="0" smtClean="0">
                <a:solidFill>
                  <a:prstClr val="black"/>
                </a:solidFill>
              </a:rPr>
              <a:t>Ox</a:t>
            </a:r>
          </a:p>
          <a:p>
            <a:pPr algn="ctr"/>
            <a:r>
              <a:rPr lang="en-GB" sz="2600" dirty="0" smtClean="0">
                <a:solidFill>
                  <a:prstClr val="black"/>
                </a:solidFill>
              </a:rPr>
              <a:t>Prophet</a:t>
            </a:r>
          </a:p>
          <a:p>
            <a:pPr algn="ctr"/>
            <a:r>
              <a:rPr lang="en-GB" sz="2600" dirty="0" smtClean="0">
                <a:solidFill>
                  <a:prstClr val="black"/>
                </a:solidFill>
              </a:rPr>
              <a:t>HEI</a:t>
            </a:r>
            <a:endParaRPr lang="en-GB" dirty="0">
              <a:solidFill>
                <a:prstClr val="black"/>
              </a:solidFill>
            </a:endParaRPr>
          </a:p>
        </p:txBody>
      </p:sp>
      <p:sp>
        <p:nvSpPr>
          <p:cNvPr id="7" name="TextBox 6"/>
          <p:cNvSpPr txBox="1"/>
          <p:nvPr/>
        </p:nvSpPr>
        <p:spPr>
          <a:xfrm>
            <a:off x="6444208" y="2792651"/>
            <a:ext cx="792088" cy="1428437"/>
          </a:xfrm>
          <a:prstGeom prst="rect">
            <a:avLst/>
          </a:prstGeom>
          <a:noFill/>
        </p:spPr>
        <p:txBody>
          <a:bodyPr wrap="square" lIns="0" tIns="0" rIns="0" bIns="0" rtlCol="0">
            <a:noAutofit/>
          </a:bodyPr>
          <a:lstStyle/>
          <a:p>
            <a:pPr algn="ctr"/>
            <a:r>
              <a:rPr lang="en-GB" sz="2400" dirty="0" smtClean="0">
                <a:solidFill>
                  <a:prstClr val="black"/>
                </a:solidFill>
              </a:rPr>
              <a:t>East </a:t>
            </a:r>
          </a:p>
          <a:p>
            <a:pPr algn="ctr"/>
            <a:r>
              <a:rPr lang="en-GB" sz="2400" dirty="0" smtClean="0">
                <a:solidFill>
                  <a:prstClr val="black"/>
                </a:solidFill>
              </a:rPr>
              <a:t>Lion</a:t>
            </a:r>
          </a:p>
          <a:p>
            <a:pPr algn="ctr"/>
            <a:r>
              <a:rPr lang="en-GB" sz="2400" dirty="0" smtClean="0">
                <a:solidFill>
                  <a:prstClr val="black"/>
                </a:solidFill>
              </a:rPr>
              <a:t>King</a:t>
            </a:r>
          </a:p>
          <a:p>
            <a:pPr algn="ctr"/>
            <a:r>
              <a:rPr lang="en-GB" sz="2400" dirty="0" smtClean="0">
                <a:solidFill>
                  <a:prstClr val="black"/>
                </a:solidFill>
              </a:rPr>
              <a:t>YOD</a:t>
            </a:r>
            <a:endParaRPr lang="en-GB" sz="2400" dirty="0">
              <a:solidFill>
                <a:prstClr val="black"/>
              </a:solidFill>
            </a:endParaRPr>
          </a:p>
        </p:txBody>
      </p:sp>
      <p:sp>
        <p:nvSpPr>
          <p:cNvPr id="8" name="TextBox 7"/>
          <p:cNvSpPr txBox="1"/>
          <p:nvPr/>
        </p:nvSpPr>
        <p:spPr>
          <a:xfrm>
            <a:off x="1187624" y="2792650"/>
            <a:ext cx="1008112" cy="1644462"/>
          </a:xfrm>
          <a:prstGeom prst="rect">
            <a:avLst/>
          </a:prstGeom>
          <a:noFill/>
        </p:spPr>
        <p:txBody>
          <a:bodyPr wrap="square" lIns="0" tIns="0" rIns="0" bIns="0" rtlCol="0">
            <a:noAutofit/>
          </a:bodyPr>
          <a:lstStyle/>
          <a:p>
            <a:pPr algn="ctr"/>
            <a:r>
              <a:rPr lang="en-GB" sz="2400" dirty="0" smtClean="0">
                <a:solidFill>
                  <a:prstClr val="black"/>
                </a:solidFill>
              </a:rPr>
              <a:t>West </a:t>
            </a:r>
          </a:p>
          <a:p>
            <a:pPr algn="ctr"/>
            <a:r>
              <a:rPr lang="en-GB" sz="2400" dirty="0" smtClean="0">
                <a:solidFill>
                  <a:prstClr val="black"/>
                </a:solidFill>
              </a:rPr>
              <a:t>Eagle</a:t>
            </a:r>
          </a:p>
          <a:p>
            <a:pPr algn="ctr"/>
            <a:r>
              <a:rPr lang="en-GB" sz="2400" dirty="0" smtClean="0">
                <a:solidFill>
                  <a:prstClr val="black"/>
                </a:solidFill>
              </a:rPr>
              <a:t>Apostle</a:t>
            </a:r>
          </a:p>
          <a:p>
            <a:pPr algn="ctr"/>
            <a:r>
              <a:rPr lang="en-GB" sz="2400" dirty="0" smtClean="0">
                <a:solidFill>
                  <a:prstClr val="black"/>
                </a:solidFill>
              </a:rPr>
              <a:t>VAV</a:t>
            </a:r>
            <a:endParaRPr lang="en-GB" sz="2400" dirty="0">
              <a:solidFill>
                <a:prstClr val="black"/>
              </a:solidFill>
            </a:endParaRPr>
          </a:p>
        </p:txBody>
      </p:sp>
      <p:sp>
        <p:nvSpPr>
          <p:cNvPr id="9" name="TextBox 8"/>
          <p:cNvSpPr txBox="1"/>
          <p:nvPr/>
        </p:nvSpPr>
        <p:spPr>
          <a:xfrm>
            <a:off x="6384584" y="5223519"/>
            <a:ext cx="1931831" cy="365721"/>
          </a:xfrm>
          <a:prstGeom prst="rect">
            <a:avLst/>
          </a:prstGeom>
          <a:noFill/>
        </p:spPr>
        <p:txBody>
          <a:bodyPr wrap="square" lIns="0" tIns="0" rIns="0" bIns="0" rtlCol="0">
            <a:noAutofit/>
          </a:bodyPr>
          <a:lstStyle/>
          <a:p>
            <a:pPr algn="ctr"/>
            <a:r>
              <a:rPr lang="en-GB" sz="2400" dirty="0" smtClean="0">
                <a:solidFill>
                  <a:prstClr val="black"/>
                </a:solidFill>
              </a:rPr>
              <a:t>Transformation</a:t>
            </a:r>
            <a:endParaRPr lang="en-GB" sz="2400" dirty="0">
              <a:solidFill>
                <a:prstClr val="black"/>
              </a:solidFill>
            </a:endParaRPr>
          </a:p>
        </p:txBody>
      </p:sp>
      <p:sp>
        <p:nvSpPr>
          <p:cNvPr id="10" name="TextBox 9"/>
          <p:cNvSpPr txBox="1"/>
          <p:nvPr/>
        </p:nvSpPr>
        <p:spPr>
          <a:xfrm>
            <a:off x="539552" y="5223518"/>
            <a:ext cx="1800200" cy="365722"/>
          </a:xfrm>
          <a:prstGeom prst="rect">
            <a:avLst/>
          </a:prstGeom>
          <a:noFill/>
        </p:spPr>
        <p:txBody>
          <a:bodyPr wrap="square" lIns="0" tIns="0" rIns="0" bIns="0" rtlCol="0">
            <a:noAutofit/>
          </a:bodyPr>
          <a:lstStyle/>
          <a:p>
            <a:pPr algn="ctr"/>
            <a:r>
              <a:rPr lang="en-GB" sz="2400" dirty="0" smtClean="0">
                <a:solidFill>
                  <a:prstClr val="black"/>
                </a:solidFill>
              </a:rPr>
              <a:t>Refining Fire</a:t>
            </a:r>
            <a:endParaRPr lang="en-GB" sz="2400" dirty="0">
              <a:solidFill>
                <a:prstClr val="black"/>
              </a:solidFill>
            </a:endParaRPr>
          </a:p>
        </p:txBody>
      </p:sp>
      <p:sp>
        <p:nvSpPr>
          <p:cNvPr id="11" name="TextBox 10"/>
          <p:cNvSpPr txBox="1"/>
          <p:nvPr/>
        </p:nvSpPr>
        <p:spPr>
          <a:xfrm>
            <a:off x="6084168" y="908720"/>
            <a:ext cx="1296144" cy="775540"/>
          </a:xfrm>
          <a:prstGeom prst="rect">
            <a:avLst/>
          </a:prstGeom>
          <a:noFill/>
        </p:spPr>
        <p:txBody>
          <a:bodyPr wrap="square" lIns="0" tIns="0" rIns="0" bIns="0" rtlCol="0">
            <a:noAutofit/>
          </a:bodyPr>
          <a:lstStyle/>
          <a:p>
            <a:pPr algn="ctr"/>
            <a:r>
              <a:rPr lang="en-GB" sz="2400" dirty="0" smtClean="0">
                <a:solidFill>
                  <a:prstClr val="black"/>
                </a:solidFill>
              </a:rPr>
              <a:t>Winds of Change</a:t>
            </a:r>
            <a:endParaRPr lang="en-GB" sz="2400" dirty="0">
              <a:solidFill>
                <a:prstClr val="black"/>
              </a:solidFill>
            </a:endParaRPr>
          </a:p>
        </p:txBody>
      </p:sp>
      <p:sp>
        <p:nvSpPr>
          <p:cNvPr id="12" name="TextBox 11"/>
          <p:cNvSpPr txBox="1"/>
          <p:nvPr/>
        </p:nvSpPr>
        <p:spPr>
          <a:xfrm>
            <a:off x="683568" y="984864"/>
            <a:ext cx="1800200" cy="786572"/>
          </a:xfrm>
          <a:prstGeom prst="rect">
            <a:avLst/>
          </a:prstGeom>
          <a:noFill/>
        </p:spPr>
        <p:txBody>
          <a:bodyPr wrap="square" lIns="0" tIns="0" rIns="0" bIns="0" rtlCol="0">
            <a:noAutofit/>
          </a:bodyPr>
          <a:lstStyle/>
          <a:p>
            <a:pPr algn="ctr"/>
            <a:r>
              <a:rPr lang="en-GB" sz="2400" dirty="0" smtClean="0">
                <a:solidFill>
                  <a:prstClr val="black"/>
                </a:solidFill>
              </a:rPr>
              <a:t>Sound of many waters</a:t>
            </a:r>
            <a:endParaRPr lang="en-GB" sz="2400" dirty="0">
              <a:solidFill>
                <a:prstClr val="black"/>
              </a:solidFill>
            </a:endParaRPr>
          </a:p>
        </p:txBody>
      </p:sp>
      <p:cxnSp>
        <p:nvCxnSpPr>
          <p:cNvPr id="3" name="Straight Arrow Connector 2"/>
          <p:cNvCxnSpPr/>
          <p:nvPr/>
        </p:nvCxnSpPr>
        <p:spPr>
          <a:xfrm flipV="1">
            <a:off x="4860032" y="404664"/>
            <a:ext cx="0" cy="116040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635896" y="5229200"/>
            <a:ext cx="0" cy="114385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6084168" y="4437112"/>
            <a:ext cx="1404156" cy="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flipV="1">
            <a:off x="1043608" y="2636912"/>
            <a:ext cx="1440160" cy="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140042" y="1844824"/>
            <a:ext cx="0" cy="57606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699972" y="3457369"/>
            <a:ext cx="4318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flipV="1">
            <a:off x="5364088" y="3459038"/>
            <a:ext cx="575884" cy="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4292442" y="4499670"/>
            <a:ext cx="0" cy="57606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67629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Box 47"/>
          <p:cNvSpPr txBox="1">
            <a:spLocks noChangeArrowheads="1"/>
          </p:cNvSpPr>
          <p:nvPr/>
        </p:nvSpPr>
        <p:spPr bwMode="auto">
          <a:xfrm>
            <a:off x="3397922" y="2843644"/>
            <a:ext cx="2403318"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ctr" fontAlgn="base">
              <a:spcBef>
                <a:spcPct val="50000"/>
              </a:spcBef>
              <a:spcAft>
                <a:spcPct val="0"/>
              </a:spcAft>
            </a:pPr>
            <a:r>
              <a:rPr lang="en-GB" altLang="en-US" sz="2400" dirty="0" smtClean="0">
                <a:solidFill>
                  <a:prstClr val="white"/>
                </a:solidFill>
              </a:rPr>
              <a:t>Reflection of heaven on earth</a:t>
            </a:r>
          </a:p>
        </p:txBody>
      </p:sp>
      <p:sp>
        <p:nvSpPr>
          <p:cNvPr id="19" name="Text Box 6"/>
          <p:cNvSpPr txBox="1">
            <a:spLocks noChangeArrowheads="1"/>
          </p:cNvSpPr>
          <p:nvPr/>
        </p:nvSpPr>
        <p:spPr bwMode="auto">
          <a:xfrm>
            <a:off x="3851721" y="489446"/>
            <a:ext cx="1152525"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Aft>
                <a:spcPct val="0"/>
              </a:spcAft>
            </a:pPr>
            <a:r>
              <a:rPr lang="en-GB" altLang="en-US" sz="2400" b="1" dirty="0" smtClean="0">
                <a:solidFill>
                  <a:srgbClr val="FF0000"/>
                </a:solidFill>
              </a:rPr>
              <a:t>Heaven</a:t>
            </a:r>
          </a:p>
          <a:p>
            <a:pPr algn="ctr" fontAlgn="base">
              <a:spcAft>
                <a:spcPct val="0"/>
              </a:spcAft>
            </a:pPr>
            <a:r>
              <a:rPr lang="en-GB" altLang="en-US" sz="2400" b="1" dirty="0" smtClean="0">
                <a:solidFill>
                  <a:srgbClr val="FF0000"/>
                </a:solidFill>
              </a:rPr>
              <a:t>Up</a:t>
            </a:r>
          </a:p>
        </p:txBody>
      </p:sp>
      <p:sp>
        <p:nvSpPr>
          <p:cNvPr id="20" name="Text Box 6"/>
          <p:cNvSpPr txBox="1">
            <a:spLocks noChangeArrowheads="1"/>
          </p:cNvSpPr>
          <p:nvPr/>
        </p:nvSpPr>
        <p:spPr bwMode="auto">
          <a:xfrm>
            <a:off x="4051128" y="5796201"/>
            <a:ext cx="1750112"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ctr" fontAlgn="base">
              <a:spcAft>
                <a:spcPct val="0"/>
              </a:spcAft>
            </a:pPr>
            <a:r>
              <a:rPr lang="en-GB" altLang="en-US" sz="2400" b="1" dirty="0" smtClean="0">
                <a:solidFill>
                  <a:srgbClr val="FF0000"/>
                </a:solidFill>
              </a:rPr>
              <a:t>Down</a:t>
            </a:r>
          </a:p>
          <a:p>
            <a:pPr algn="ctr" fontAlgn="base">
              <a:spcAft>
                <a:spcPct val="0"/>
              </a:spcAft>
            </a:pPr>
            <a:r>
              <a:rPr lang="en-GB" altLang="en-US" sz="2400" b="1" dirty="0" smtClean="0">
                <a:solidFill>
                  <a:srgbClr val="FF0000"/>
                </a:solidFill>
              </a:rPr>
              <a:t>Under Earth</a:t>
            </a:r>
          </a:p>
        </p:txBody>
      </p:sp>
      <p:cxnSp>
        <p:nvCxnSpPr>
          <p:cNvPr id="11" name="Straight Connector 10"/>
          <p:cNvCxnSpPr/>
          <p:nvPr/>
        </p:nvCxnSpPr>
        <p:spPr>
          <a:xfrm>
            <a:off x="4427984" y="1412776"/>
            <a:ext cx="0" cy="4032448"/>
          </a:xfrm>
          <a:prstGeom prst="line">
            <a:avLst/>
          </a:prstGeom>
          <a:ln w="889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2223317" y="3374329"/>
            <a:ext cx="4752528" cy="9292"/>
          </a:xfrm>
          <a:prstGeom prst="line">
            <a:avLst/>
          </a:prstGeom>
          <a:ln w="889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1913444" y="2061109"/>
            <a:ext cx="5029079" cy="2645023"/>
          </a:xfrm>
          <a:prstGeom prst="line">
            <a:avLst/>
          </a:prstGeom>
          <a:ln w="88900">
            <a:headEnd type="triangle"/>
            <a:tailEnd type="triangle"/>
          </a:ln>
        </p:spPr>
        <p:style>
          <a:lnRef idx="1">
            <a:schemeClr val="accent1"/>
          </a:lnRef>
          <a:fillRef idx="0">
            <a:schemeClr val="accent1"/>
          </a:fillRef>
          <a:effectRef idx="0">
            <a:schemeClr val="accent1"/>
          </a:effectRef>
          <a:fontRef idx="minor">
            <a:schemeClr val="tx1"/>
          </a:fontRef>
        </p:style>
      </p:cxnSp>
      <p:sp>
        <p:nvSpPr>
          <p:cNvPr id="30" name="Text Box 6"/>
          <p:cNvSpPr txBox="1">
            <a:spLocks noChangeArrowheads="1"/>
          </p:cNvSpPr>
          <p:nvPr/>
        </p:nvSpPr>
        <p:spPr bwMode="auto">
          <a:xfrm>
            <a:off x="7164287" y="3189663"/>
            <a:ext cx="136815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ctr" fontAlgn="base">
              <a:spcAft>
                <a:spcPct val="0"/>
              </a:spcAft>
            </a:pPr>
            <a:r>
              <a:rPr lang="en-GB" altLang="en-US" sz="2400" b="1" dirty="0" smtClean="0">
                <a:solidFill>
                  <a:srgbClr val="FF0000"/>
                </a:solidFill>
              </a:rPr>
              <a:t>Fro &amp; Out</a:t>
            </a:r>
          </a:p>
        </p:txBody>
      </p:sp>
      <p:sp>
        <p:nvSpPr>
          <p:cNvPr id="31" name="Text Box 6"/>
          <p:cNvSpPr txBox="1">
            <a:spLocks noChangeArrowheads="1"/>
          </p:cNvSpPr>
          <p:nvPr/>
        </p:nvSpPr>
        <p:spPr bwMode="auto">
          <a:xfrm>
            <a:off x="946242" y="3157397"/>
            <a:ext cx="11525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Aft>
                <a:spcPct val="0"/>
              </a:spcAft>
            </a:pPr>
            <a:r>
              <a:rPr lang="en-GB" altLang="en-US" sz="2400" b="1" dirty="0" smtClean="0">
                <a:solidFill>
                  <a:srgbClr val="FF0000"/>
                </a:solidFill>
              </a:rPr>
              <a:t>To  &amp; In </a:t>
            </a:r>
          </a:p>
        </p:txBody>
      </p:sp>
      <p:sp>
        <p:nvSpPr>
          <p:cNvPr id="32" name="Text Box 6"/>
          <p:cNvSpPr txBox="1">
            <a:spLocks noChangeArrowheads="1"/>
          </p:cNvSpPr>
          <p:nvPr/>
        </p:nvSpPr>
        <p:spPr bwMode="auto">
          <a:xfrm>
            <a:off x="6926704" y="1648428"/>
            <a:ext cx="139010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ctr" fontAlgn="base">
              <a:spcAft>
                <a:spcPct val="0"/>
              </a:spcAft>
            </a:pPr>
            <a:r>
              <a:rPr lang="en-GB" altLang="en-US" sz="2400" b="1" dirty="0">
                <a:solidFill>
                  <a:srgbClr val="FF0000"/>
                </a:solidFill>
              </a:rPr>
              <a:t>B</a:t>
            </a:r>
            <a:r>
              <a:rPr lang="en-GB" altLang="en-US" sz="2400" b="1" dirty="0" smtClean="0">
                <a:solidFill>
                  <a:srgbClr val="FF0000"/>
                </a:solidFill>
              </a:rPr>
              <a:t>ackwards</a:t>
            </a:r>
          </a:p>
        </p:txBody>
      </p:sp>
      <p:sp>
        <p:nvSpPr>
          <p:cNvPr id="33" name="Text Box 6"/>
          <p:cNvSpPr txBox="1">
            <a:spLocks noChangeArrowheads="1"/>
          </p:cNvSpPr>
          <p:nvPr/>
        </p:nvSpPr>
        <p:spPr bwMode="auto">
          <a:xfrm>
            <a:off x="481759" y="4824348"/>
            <a:ext cx="139010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ctr" fontAlgn="base">
              <a:spcAft>
                <a:spcPct val="0"/>
              </a:spcAft>
            </a:pPr>
            <a:r>
              <a:rPr lang="en-GB" altLang="en-US" sz="2400" b="1" dirty="0" smtClean="0">
                <a:solidFill>
                  <a:srgbClr val="FF0000"/>
                </a:solidFill>
              </a:rPr>
              <a:t>Forwards</a:t>
            </a:r>
          </a:p>
        </p:txBody>
      </p:sp>
    </p:spTree>
    <p:extLst>
      <p:ext uri="{BB962C8B-B14F-4D97-AF65-F5344CB8AC3E}">
        <p14:creationId xmlns:p14="http://schemas.microsoft.com/office/powerpoint/2010/main" val="2186273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19" grpId="0"/>
      <p:bldP spid="20" grpId="0"/>
      <p:bldP spid="30" grpId="0"/>
      <p:bldP spid="31" grpId="0"/>
      <p:bldP spid="32" grpId="0"/>
      <p:bldP spid="3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ffectLst>
                  <a:outerShdw blurRad="38100" dist="38100" dir="2700000" algn="tl">
                    <a:srgbClr val="000000"/>
                  </a:outerShdw>
                </a:effectLst>
              </a:rPr>
              <a:t>Engaging heaven on earth</a:t>
            </a:r>
          </a:p>
        </p:txBody>
      </p:sp>
      <p:grpSp>
        <p:nvGrpSpPr>
          <p:cNvPr id="25" name="Group 24"/>
          <p:cNvGrpSpPr/>
          <p:nvPr/>
        </p:nvGrpSpPr>
        <p:grpSpPr>
          <a:xfrm rot="268968">
            <a:off x="2125944" y="1723651"/>
            <a:ext cx="4156031" cy="4071981"/>
            <a:chOff x="2914397" y="2064835"/>
            <a:chExt cx="3054702" cy="3071255"/>
          </a:xfrm>
        </p:grpSpPr>
        <p:sp>
          <p:nvSpPr>
            <p:cNvPr id="3" name="Rectangle 2"/>
            <p:cNvSpPr>
              <a:spLocks noChangeAspect="1"/>
            </p:cNvSpPr>
            <p:nvPr/>
          </p:nvSpPr>
          <p:spPr>
            <a:xfrm rot="2700000">
              <a:off x="3361748" y="2506780"/>
              <a:ext cx="2160000" cy="2160000"/>
            </a:xfrm>
            <a:prstGeom prst="rect">
              <a:avLst/>
            </a:prstGeom>
            <a:solidFill>
              <a:srgbClr val="3919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base">
                <a:spcBef>
                  <a:spcPct val="0"/>
                </a:spcBef>
                <a:spcAft>
                  <a:spcPct val="0"/>
                </a:spcAft>
              </a:pPr>
              <a:endParaRPr lang="en-GB">
                <a:solidFill>
                  <a:srgbClr val="FFFFFF"/>
                </a:solidFill>
              </a:endParaRPr>
            </a:p>
          </p:txBody>
        </p:sp>
        <p:cxnSp>
          <p:nvCxnSpPr>
            <p:cNvPr id="6" name="Straight Connector 5"/>
            <p:cNvCxnSpPr/>
            <p:nvPr/>
          </p:nvCxnSpPr>
          <p:spPr>
            <a:xfrm>
              <a:off x="4444396" y="2064835"/>
              <a:ext cx="0" cy="307125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914397" y="3600462"/>
              <a:ext cx="305470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rot="21031141">
            <a:off x="2417002" y="1966349"/>
            <a:ext cx="3574815" cy="3508676"/>
            <a:chOff x="4781600" y="3936839"/>
            <a:chExt cx="3315055" cy="3315056"/>
          </a:xfrm>
        </p:grpSpPr>
        <p:sp>
          <p:nvSpPr>
            <p:cNvPr id="14" name="Rectangle 13"/>
            <p:cNvSpPr>
              <a:spLocks noChangeAspect="1"/>
            </p:cNvSpPr>
            <p:nvPr/>
          </p:nvSpPr>
          <p:spPr>
            <a:xfrm rot="5400000">
              <a:off x="5004128" y="4149080"/>
              <a:ext cx="2880000" cy="2880000"/>
            </a:xfrm>
            <a:prstGeom prst="rect">
              <a:avLst/>
            </a:prstGeom>
            <a:solidFill>
              <a:srgbClr val="00B0F0">
                <a:alpha val="5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base">
                <a:spcBef>
                  <a:spcPct val="0"/>
                </a:spcBef>
                <a:spcAft>
                  <a:spcPct val="0"/>
                </a:spcAft>
              </a:pPr>
              <a:endParaRPr lang="en-GB">
                <a:solidFill>
                  <a:srgbClr val="FFFFFF"/>
                </a:solidFill>
              </a:endParaRPr>
            </a:p>
          </p:txBody>
        </p:sp>
        <p:cxnSp>
          <p:nvCxnSpPr>
            <p:cNvPr id="12" name="Straight Connector 11"/>
            <p:cNvCxnSpPr/>
            <p:nvPr/>
          </p:nvCxnSpPr>
          <p:spPr>
            <a:xfrm rot="568859">
              <a:off x="4781600" y="4464770"/>
              <a:ext cx="3315055" cy="230849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68859" flipV="1">
              <a:off x="5285087" y="3936839"/>
              <a:ext cx="2381395" cy="33150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rot="1109654">
            <a:off x="2618473" y="2250989"/>
            <a:ext cx="3170972" cy="2963615"/>
            <a:chOff x="626071" y="4365104"/>
            <a:chExt cx="2179691" cy="2160000"/>
          </a:xfrm>
        </p:grpSpPr>
        <p:sp>
          <p:nvSpPr>
            <p:cNvPr id="5" name="Rectangle 4"/>
            <p:cNvSpPr>
              <a:spLocks noChangeAspect="1"/>
            </p:cNvSpPr>
            <p:nvPr/>
          </p:nvSpPr>
          <p:spPr>
            <a:xfrm rot="5400000">
              <a:off x="645762" y="4365104"/>
              <a:ext cx="2160000" cy="2160000"/>
            </a:xfrm>
            <a:prstGeom prst="rect">
              <a:avLst/>
            </a:pr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base">
                <a:spcBef>
                  <a:spcPct val="0"/>
                </a:spcBef>
                <a:spcAft>
                  <a:spcPct val="0"/>
                </a:spcAft>
              </a:pPr>
              <a:endParaRPr lang="en-GB">
                <a:solidFill>
                  <a:srgbClr val="FFFFFF"/>
                </a:solidFill>
              </a:endParaRPr>
            </a:p>
          </p:txBody>
        </p:sp>
        <p:cxnSp>
          <p:nvCxnSpPr>
            <p:cNvPr id="19" name="Straight Connector 18"/>
            <p:cNvCxnSpPr/>
            <p:nvPr/>
          </p:nvCxnSpPr>
          <p:spPr>
            <a:xfrm>
              <a:off x="640306" y="4365104"/>
              <a:ext cx="2131494" cy="215999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626071" y="4365104"/>
              <a:ext cx="2178071" cy="215999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04548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spect="1"/>
          </p:cNvSpPr>
          <p:nvPr/>
        </p:nvSpPr>
        <p:spPr>
          <a:xfrm>
            <a:off x="2699972" y="1835733"/>
            <a:ext cx="3240000" cy="324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solidFill>
                  <a:prstClr val="white"/>
                </a:solidFill>
              </a:rPr>
              <a:t>Heavenly</a:t>
            </a:r>
            <a:br>
              <a:rPr lang="en-GB" sz="2800" dirty="0" smtClean="0">
                <a:solidFill>
                  <a:prstClr val="white"/>
                </a:solidFill>
              </a:rPr>
            </a:br>
            <a:r>
              <a:rPr lang="en-GB" sz="2800" dirty="0" smtClean="0">
                <a:solidFill>
                  <a:prstClr val="white"/>
                </a:solidFill>
              </a:rPr>
              <a:t>Tabernacle</a:t>
            </a:r>
          </a:p>
          <a:p>
            <a:pPr algn="ctr"/>
            <a:r>
              <a:rPr lang="en-GB" sz="2800" dirty="0" smtClean="0">
                <a:solidFill>
                  <a:prstClr val="white"/>
                </a:solidFill>
              </a:rPr>
              <a:t>Holy of Holies</a:t>
            </a:r>
          </a:p>
          <a:p>
            <a:pPr algn="ctr"/>
            <a:r>
              <a:rPr lang="en-GB" sz="2800" dirty="0" smtClean="0">
                <a:solidFill>
                  <a:prstClr val="white"/>
                </a:solidFill>
              </a:rPr>
              <a:t>Arc of God</a:t>
            </a:r>
            <a:endParaRPr lang="en-GB" sz="2800" dirty="0">
              <a:solidFill>
                <a:prstClr val="white"/>
              </a:solidFill>
            </a:endParaRPr>
          </a:p>
        </p:txBody>
      </p:sp>
      <p:sp>
        <p:nvSpPr>
          <p:cNvPr id="5" name="TextBox 4"/>
          <p:cNvSpPr txBox="1"/>
          <p:nvPr/>
        </p:nvSpPr>
        <p:spPr>
          <a:xfrm>
            <a:off x="701525" y="2564905"/>
            <a:ext cx="1656454" cy="1934765"/>
          </a:xfrm>
          <a:prstGeom prst="rect">
            <a:avLst/>
          </a:prstGeom>
          <a:noFill/>
        </p:spPr>
        <p:txBody>
          <a:bodyPr wrap="square" lIns="0" tIns="0" rIns="0" bIns="0" rtlCol="0">
            <a:noAutofit/>
          </a:bodyPr>
          <a:lstStyle/>
          <a:p>
            <a:pPr algn="ctr"/>
            <a:r>
              <a:rPr lang="en-GB" sz="3200" dirty="0" smtClean="0">
                <a:solidFill>
                  <a:srgbClr val="7030A0"/>
                </a:solidFill>
              </a:rPr>
              <a:t>North </a:t>
            </a:r>
          </a:p>
          <a:p>
            <a:pPr algn="ctr"/>
            <a:r>
              <a:rPr lang="en-GB" sz="3200" dirty="0" smtClean="0">
                <a:solidFill>
                  <a:srgbClr val="7030A0"/>
                </a:solidFill>
              </a:rPr>
              <a:t>Man</a:t>
            </a:r>
          </a:p>
          <a:p>
            <a:pPr algn="ctr"/>
            <a:r>
              <a:rPr lang="en-GB" sz="3200" dirty="0" smtClean="0">
                <a:solidFill>
                  <a:srgbClr val="7030A0"/>
                </a:solidFill>
              </a:rPr>
              <a:t>Priest</a:t>
            </a:r>
          </a:p>
          <a:p>
            <a:pPr algn="ctr"/>
            <a:r>
              <a:rPr lang="en-GB" sz="3200" dirty="0" smtClean="0">
                <a:solidFill>
                  <a:srgbClr val="7030A0"/>
                </a:solidFill>
              </a:rPr>
              <a:t>HEI</a:t>
            </a:r>
            <a:endParaRPr lang="en-GB" sz="3200" dirty="0">
              <a:solidFill>
                <a:srgbClr val="7030A0"/>
              </a:solidFill>
            </a:endParaRPr>
          </a:p>
        </p:txBody>
      </p:sp>
      <p:sp>
        <p:nvSpPr>
          <p:cNvPr id="6" name="TextBox 5"/>
          <p:cNvSpPr txBox="1"/>
          <p:nvPr/>
        </p:nvSpPr>
        <p:spPr>
          <a:xfrm>
            <a:off x="6163639" y="2287432"/>
            <a:ext cx="1476164" cy="2005664"/>
          </a:xfrm>
          <a:prstGeom prst="rect">
            <a:avLst/>
          </a:prstGeom>
          <a:noFill/>
        </p:spPr>
        <p:txBody>
          <a:bodyPr wrap="square" lIns="0" tIns="0" rIns="0" bIns="0" rtlCol="0">
            <a:noAutofit/>
          </a:bodyPr>
          <a:lstStyle/>
          <a:p>
            <a:pPr algn="ctr"/>
            <a:r>
              <a:rPr lang="en-GB" sz="3200" dirty="0" smtClean="0">
                <a:solidFill>
                  <a:srgbClr val="7030A0"/>
                </a:solidFill>
              </a:rPr>
              <a:t>South </a:t>
            </a:r>
          </a:p>
          <a:p>
            <a:pPr algn="ctr"/>
            <a:r>
              <a:rPr lang="en-GB" sz="3200" dirty="0" smtClean="0">
                <a:solidFill>
                  <a:srgbClr val="7030A0"/>
                </a:solidFill>
              </a:rPr>
              <a:t>Ox</a:t>
            </a:r>
          </a:p>
          <a:p>
            <a:pPr algn="ctr"/>
            <a:r>
              <a:rPr lang="en-GB" sz="3200" dirty="0" smtClean="0">
                <a:solidFill>
                  <a:srgbClr val="7030A0"/>
                </a:solidFill>
              </a:rPr>
              <a:t>Prophet</a:t>
            </a:r>
          </a:p>
          <a:p>
            <a:pPr algn="ctr"/>
            <a:r>
              <a:rPr lang="en-GB" sz="3200" dirty="0" smtClean="0">
                <a:solidFill>
                  <a:srgbClr val="7030A0"/>
                </a:solidFill>
              </a:rPr>
              <a:t>HEI</a:t>
            </a:r>
            <a:endParaRPr lang="en-GB" sz="2000" dirty="0">
              <a:solidFill>
                <a:srgbClr val="7030A0"/>
              </a:solidFill>
            </a:endParaRPr>
          </a:p>
        </p:txBody>
      </p:sp>
      <p:sp>
        <p:nvSpPr>
          <p:cNvPr id="7" name="TextBox 6"/>
          <p:cNvSpPr txBox="1"/>
          <p:nvPr/>
        </p:nvSpPr>
        <p:spPr>
          <a:xfrm>
            <a:off x="3563888" y="283809"/>
            <a:ext cx="1124598" cy="1428437"/>
          </a:xfrm>
          <a:prstGeom prst="rect">
            <a:avLst/>
          </a:prstGeom>
          <a:noFill/>
        </p:spPr>
        <p:txBody>
          <a:bodyPr wrap="square" lIns="0" tIns="0" rIns="0" bIns="0" rtlCol="0">
            <a:noAutofit/>
          </a:bodyPr>
          <a:lstStyle/>
          <a:p>
            <a:pPr algn="ctr">
              <a:lnSpc>
                <a:spcPts val="2800"/>
              </a:lnSpc>
            </a:pPr>
            <a:r>
              <a:rPr lang="en-GB" sz="3200" dirty="0" smtClean="0">
                <a:solidFill>
                  <a:srgbClr val="7030A0"/>
                </a:solidFill>
              </a:rPr>
              <a:t>East </a:t>
            </a:r>
          </a:p>
          <a:p>
            <a:pPr algn="ctr">
              <a:lnSpc>
                <a:spcPts val="2800"/>
              </a:lnSpc>
            </a:pPr>
            <a:r>
              <a:rPr lang="en-GB" sz="3200" dirty="0" smtClean="0">
                <a:solidFill>
                  <a:srgbClr val="7030A0"/>
                </a:solidFill>
              </a:rPr>
              <a:t>Lion</a:t>
            </a:r>
          </a:p>
          <a:p>
            <a:pPr algn="ctr">
              <a:lnSpc>
                <a:spcPts val="2800"/>
              </a:lnSpc>
            </a:pPr>
            <a:r>
              <a:rPr lang="en-GB" sz="3200" dirty="0" smtClean="0">
                <a:solidFill>
                  <a:srgbClr val="7030A0"/>
                </a:solidFill>
              </a:rPr>
              <a:t>King</a:t>
            </a:r>
          </a:p>
          <a:p>
            <a:pPr algn="ctr">
              <a:lnSpc>
                <a:spcPts val="2800"/>
              </a:lnSpc>
            </a:pPr>
            <a:r>
              <a:rPr lang="en-GB" sz="3200" dirty="0" smtClean="0">
                <a:solidFill>
                  <a:srgbClr val="7030A0"/>
                </a:solidFill>
              </a:rPr>
              <a:t>YOD</a:t>
            </a:r>
            <a:endParaRPr lang="en-GB" sz="3200" dirty="0">
              <a:solidFill>
                <a:srgbClr val="7030A0"/>
              </a:solidFill>
            </a:endParaRPr>
          </a:p>
        </p:txBody>
      </p:sp>
      <p:sp>
        <p:nvSpPr>
          <p:cNvPr id="8" name="TextBox 7"/>
          <p:cNvSpPr txBox="1"/>
          <p:nvPr/>
        </p:nvSpPr>
        <p:spPr>
          <a:xfrm>
            <a:off x="3815916" y="5213538"/>
            <a:ext cx="1404156" cy="1383814"/>
          </a:xfrm>
          <a:prstGeom prst="rect">
            <a:avLst/>
          </a:prstGeom>
          <a:noFill/>
        </p:spPr>
        <p:txBody>
          <a:bodyPr wrap="square" lIns="0" tIns="0" rIns="0" bIns="0" rtlCol="0">
            <a:noAutofit/>
          </a:bodyPr>
          <a:lstStyle/>
          <a:p>
            <a:pPr algn="ctr">
              <a:lnSpc>
                <a:spcPts val="2800"/>
              </a:lnSpc>
            </a:pPr>
            <a:r>
              <a:rPr lang="en-GB" sz="3200" dirty="0" smtClean="0">
                <a:solidFill>
                  <a:srgbClr val="7030A0"/>
                </a:solidFill>
              </a:rPr>
              <a:t>West </a:t>
            </a:r>
          </a:p>
          <a:p>
            <a:pPr algn="ctr">
              <a:lnSpc>
                <a:spcPts val="2800"/>
              </a:lnSpc>
            </a:pPr>
            <a:r>
              <a:rPr lang="en-GB" sz="3200" dirty="0" smtClean="0">
                <a:solidFill>
                  <a:srgbClr val="7030A0"/>
                </a:solidFill>
              </a:rPr>
              <a:t>Eagle</a:t>
            </a:r>
          </a:p>
          <a:p>
            <a:pPr algn="ctr">
              <a:lnSpc>
                <a:spcPts val="2800"/>
              </a:lnSpc>
            </a:pPr>
            <a:r>
              <a:rPr lang="en-GB" sz="3200" dirty="0" smtClean="0">
                <a:solidFill>
                  <a:srgbClr val="7030A0"/>
                </a:solidFill>
              </a:rPr>
              <a:t>Apostle</a:t>
            </a:r>
          </a:p>
          <a:p>
            <a:pPr algn="ctr">
              <a:lnSpc>
                <a:spcPts val="2800"/>
              </a:lnSpc>
            </a:pPr>
            <a:r>
              <a:rPr lang="en-GB" sz="3200" dirty="0" smtClean="0">
                <a:solidFill>
                  <a:srgbClr val="7030A0"/>
                </a:solidFill>
              </a:rPr>
              <a:t>VAV</a:t>
            </a:r>
            <a:endParaRPr lang="en-GB" sz="3200" dirty="0">
              <a:solidFill>
                <a:srgbClr val="7030A0"/>
              </a:solidFill>
            </a:endParaRPr>
          </a:p>
        </p:txBody>
      </p:sp>
      <p:sp>
        <p:nvSpPr>
          <p:cNvPr id="9" name="TextBox 8"/>
          <p:cNvSpPr txBox="1"/>
          <p:nvPr/>
        </p:nvSpPr>
        <p:spPr>
          <a:xfrm>
            <a:off x="5820330" y="5229200"/>
            <a:ext cx="2568094" cy="432047"/>
          </a:xfrm>
          <a:prstGeom prst="rect">
            <a:avLst/>
          </a:prstGeom>
          <a:noFill/>
        </p:spPr>
        <p:txBody>
          <a:bodyPr wrap="square" lIns="0" tIns="0" rIns="0" bIns="0" rtlCol="0">
            <a:noAutofit/>
          </a:bodyPr>
          <a:lstStyle/>
          <a:p>
            <a:pPr algn="ctr"/>
            <a:r>
              <a:rPr lang="en-GB" sz="3200" dirty="0" smtClean="0">
                <a:solidFill>
                  <a:srgbClr val="FF0000"/>
                </a:solidFill>
              </a:rPr>
              <a:t>Transformation</a:t>
            </a:r>
            <a:endParaRPr lang="en-GB" sz="3200" dirty="0">
              <a:solidFill>
                <a:srgbClr val="FF0000"/>
              </a:solidFill>
            </a:endParaRPr>
          </a:p>
        </p:txBody>
      </p:sp>
      <p:sp>
        <p:nvSpPr>
          <p:cNvPr id="10" name="TextBox 9"/>
          <p:cNvSpPr txBox="1"/>
          <p:nvPr/>
        </p:nvSpPr>
        <p:spPr>
          <a:xfrm>
            <a:off x="467544" y="5030676"/>
            <a:ext cx="2124416" cy="630571"/>
          </a:xfrm>
          <a:prstGeom prst="rect">
            <a:avLst/>
          </a:prstGeom>
          <a:noFill/>
        </p:spPr>
        <p:txBody>
          <a:bodyPr wrap="square" lIns="0" tIns="0" rIns="0" bIns="0" rtlCol="0">
            <a:noAutofit/>
          </a:bodyPr>
          <a:lstStyle/>
          <a:p>
            <a:pPr algn="ctr"/>
            <a:r>
              <a:rPr lang="en-GB" sz="3200" dirty="0" smtClean="0">
                <a:solidFill>
                  <a:srgbClr val="FF0000"/>
                </a:solidFill>
              </a:rPr>
              <a:t>Refining Fire</a:t>
            </a:r>
            <a:endParaRPr lang="en-GB" sz="3200" dirty="0">
              <a:solidFill>
                <a:srgbClr val="FF0000"/>
              </a:solidFill>
            </a:endParaRPr>
          </a:p>
        </p:txBody>
      </p:sp>
      <p:sp>
        <p:nvSpPr>
          <p:cNvPr id="11" name="TextBox 10"/>
          <p:cNvSpPr txBox="1"/>
          <p:nvPr/>
        </p:nvSpPr>
        <p:spPr>
          <a:xfrm>
            <a:off x="6027254" y="998027"/>
            <a:ext cx="1830013" cy="1052390"/>
          </a:xfrm>
          <a:prstGeom prst="rect">
            <a:avLst/>
          </a:prstGeom>
          <a:noFill/>
        </p:spPr>
        <p:txBody>
          <a:bodyPr wrap="square" lIns="0" tIns="0" rIns="0" bIns="0" rtlCol="0">
            <a:noAutofit/>
          </a:bodyPr>
          <a:lstStyle/>
          <a:p>
            <a:pPr algn="ctr"/>
            <a:r>
              <a:rPr lang="en-GB" sz="3200" dirty="0" smtClean="0">
                <a:solidFill>
                  <a:srgbClr val="FF0000"/>
                </a:solidFill>
              </a:rPr>
              <a:t>Winds of Change</a:t>
            </a:r>
            <a:endParaRPr lang="en-GB" sz="3200" dirty="0">
              <a:solidFill>
                <a:srgbClr val="FF0000"/>
              </a:solidFill>
            </a:endParaRPr>
          </a:p>
        </p:txBody>
      </p:sp>
      <p:sp>
        <p:nvSpPr>
          <p:cNvPr id="12" name="TextBox 11"/>
          <p:cNvSpPr txBox="1"/>
          <p:nvPr/>
        </p:nvSpPr>
        <p:spPr>
          <a:xfrm>
            <a:off x="323528" y="977238"/>
            <a:ext cx="2160240" cy="1443650"/>
          </a:xfrm>
          <a:prstGeom prst="rect">
            <a:avLst/>
          </a:prstGeom>
          <a:noFill/>
        </p:spPr>
        <p:txBody>
          <a:bodyPr wrap="square" lIns="0" tIns="0" rIns="0" bIns="0" rtlCol="0">
            <a:noAutofit/>
          </a:bodyPr>
          <a:lstStyle/>
          <a:p>
            <a:pPr algn="ctr"/>
            <a:r>
              <a:rPr lang="en-GB" sz="3200" dirty="0" smtClean="0">
                <a:solidFill>
                  <a:srgbClr val="FF0000"/>
                </a:solidFill>
              </a:rPr>
              <a:t>Sound of many waters</a:t>
            </a:r>
            <a:endParaRPr lang="en-GB" sz="3200" dirty="0">
              <a:solidFill>
                <a:srgbClr val="FF0000"/>
              </a:solidFill>
            </a:endParaRPr>
          </a:p>
        </p:txBody>
      </p:sp>
      <p:cxnSp>
        <p:nvCxnSpPr>
          <p:cNvPr id="3" name="Straight Arrow Connector 2"/>
          <p:cNvCxnSpPr/>
          <p:nvPr/>
        </p:nvCxnSpPr>
        <p:spPr>
          <a:xfrm flipV="1">
            <a:off x="5076056" y="538662"/>
            <a:ext cx="0" cy="116040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635896" y="5229200"/>
            <a:ext cx="0" cy="114385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6129420" y="4544592"/>
            <a:ext cx="1404156" cy="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flipV="1">
            <a:off x="1043608" y="2459455"/>
            <a:ext cx="1440160" cy="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140042" y="1844824"/>
            <a:ext cx="0" cy="57606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699972" y="3457369"/>
            <a:ext cx="4318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flipV="1">
            <a:off x="5364088" y="3459038"/>
            <a:ext cx="575884" cy="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4292442" y="4499670"/>
            <a:ext cx="0" cy="57606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69896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outerShdw>
                </a:effectLst>
              </a:rPr>
              <a:t>Engaging heaven on earth</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t>The four faces of God are represented by the 4 living creatures around His throne</a:t>
            </a:r>
          </a:p>
          <a:p>
            <a:r>
              <a:rPr lang="en-GB" sz="4400" dirty="0" smtClean="0"/>
              <a:t>The 4 faces manifest around the arc when we interact with them and engage the </a:t>
            </a:r>
            <a:r>
              <a:rPr lang="en-GB" sz="4400" dirty="0" err="1" smtClean="0"/>
              <a:t>Yod</a:t>
            </a:r>
            <a:r>
              <a:rPr lang="en-GB" sz="4400" dirty="0" smtClean="0"/>
              <a:t> </a:t>
            </a:r>
            <a:r>
              <a:rPr lang="en-GB" sz="4400" dirty="0" err="1" smtClean="0"/>
              <a:t>Hei</a:t>
            </a:r>
            <a:r>
              <a:rPr lang="en-GB" sz="4400" dirty="0" smtClean="0"/>
              <a:t> </a:t>
            </a:r>
            <a:r>
              <a:rPr lang="en-GB" sz="4400" dirty="0" err="1" smtClean="0"/>
              <a:t>Vav</a:t>
            </a:r>
            <a:r>
              <a:rPr lang="en-GB" sz="4400" dirty="0" smtClean="0"/>
              <a:t> </a:t>
            </a:r>
            <a:r>
              <a:rPr lang="en-GB" sz="4400" dirty="0" err="1" smtClean="0"/>
              <a:t>Hei</a:t>
            </a:r>
            <a:endParaRPr lang="en-GB" sz="4400" dirty="0" smtClean="0"/>
          </a:p>
          <a:p>
            <a:r>
              <a:rPr lang="en-GB" sz="4400" dirty="0" smtClean="0"/>
              <a:t>We can look into them and step into them</a:t>
            </a:r>
            <a:endParaRPr lang="en-GB" sz="4400" dirty="0"/>
          </a:p>
        </p:txBody>
      </p:sp>
    </p:spTree>
    <p:extLst>
      <p:ext uri="{BB962C8B-B14F-4D97-AF65-F5344CB8AC3E}">
        <p14:creationId xmlns:p14="http://schemas.microsoft.com/office/powerpoint/2010/main" val="929485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outerShdw>
                </a:effectLst>
              </a:rPr>
              <a:t>Engaging heaven on earth</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908720"/>
            <a:ext cx="9144000" cy="5949280"/>
          </a:xfrm>
          <a:effectLst/>
        </p:spPr>
        <p:txBody>
          <a:bodyPr lIns="0" tIns="0" rIns="0" bIns="0">
            <a:normAutofit lnSpcReduction="10000"/>
          </a:bodyPr>
          <a:lstStyle/>
          <a:p>
            <a:r>
              <a:rPr lang="en-GB" sz="4400" dirty="0" smtClean="0"/>
              <a:t>The 4 faces are aligned according to the compass</a:t>
            </a:r>
          </a:p>
          <a:p>
            <a:r>
              <a:rPr lang="en-GB" sz="4400" dirty="0" smtClean="0"/>
              <a:t>Governmental aspects of God and His kingdom</a:t>
            </a:r>
          </a:p>
          <a:p>
            <a:r>
              <a:rPr lang="en-GB" sz="4400" dirty="0" smtClean="0"/>
              <a:t>East Lion – Kingly</a:t>
            </a:r>
          </a:p>
          <a:p>
            <a:r>
              <a:rPr lang="en-GB" sz="4400" dirty="0" smtClean="0"/>
              <a:t>South Ox – Prophetic</a:t>
            </a:r>
          </a:p>
          <a:p>
            <a:r>
              <a:rPr lang="en-GB" sz="4400" dirty="0" smtClean="0"/>
              <a:t>West Eagle – Apostolic</a:t>
            </a:r>
          </a:p>
          <a:p>
            <a:r>
              <a:rPr lang="en-GB" sz="4400" dirty="0" smtClean="0"/>
              <a:t>North Man - Priestly </a:t>
            </a:r>
          </a:p>
        </p:txBody>
      </p:sp>
    </p:spTree>
    <p:extLst>
      <p:ext uri="{BB962C8B-B14F-4D97-AF65-F5344CB8AC3E}">
        <p14:creationId xmlns:p14="http://schemas.microsoft.com/office/powerpoint/2010/main" val="4045516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9" name="Flowchart: Punched Tape 18"/>
          <p:cNvSpPr/>
          <p:nvPr/>
        </p:nvSpPr>
        <p:spPr>
          <a:xfrm>
            <a:off x="3708150" y="5558302"/>
            <a:ext cx="1368152" cy="1245207"/>
          </a:xfrm>
          <a:prstGeom prst="flowChartPunchedTape">
            <a:avLst/>
          </a:prstGeom>
          <a:solidFill>
            <a:srgbClr val="873A9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Flowchart: Punched Tape 2"/>
          <p:cNvSpPr/>
          <p:nvPr/>
        </p:nvSpPr>
        <p:spPr>
          <a:xfrm>
            <a:off x="3708150" y="920679"/>
            <a:ext cx="1368152" cy="1245207"/>
          </a:xfrm>
          <a:prstGeom prst="flowChartPunchedTape">
            <a:avLst/>
          </a:prstGeom>
          <a:solidFill>
            <a:srgbClr val="E4721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ln>
                  <a:solidFill>
                    <a:schemeClr val="accent1">
                      <a:shade val="50000"/>
                      <a:shade val="80000"/>
                      <a:lumMod val="90000"/>
                    </a:schemeClr>
                  </a:solidFill>
                </a:ln>
                <a:effectLst>
                  <a:outerShdw blurRad="38100" dist="38100" dir="2700000" algn="tl">
                    <a:srgbClr val="000000"/>
                  </a:outerShdw>
                </a:effectLst>
              </a:rPr>
              <a:t>Engaging heaven on earth</a:t>
            </a:r>
            <a:endParaRPr lang="en-GB" dirty="0">
              <a:ln>
                <a:solidFill>
                  <a:schemeClr val="accent1">
                    <a:shade val="50000"/>
                    <a:shade val="80000"/>
                    <a:lumMod val="90000"/>
                  </a:schemeClr>
                </a:solidFill>
              </a:ln>
              <a:effectLst>
                <a:outerShdw blurRad="38100" dist="38100" dir="2700000" algn="tl">
                  <a:srgbClr val="000000"/>
                </a:outerShdw>
              </a:effectLst>
            </a:endParaRPr>
          </a:p>
        </p:txBody>
      </p:sp>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8826"/>
          <a:stretch/>
        </p:blipFill>
        <p:spPr bwMode="auto">
          <a:xfrm>
            <a:off x="4197490" y="1383343"/>
            <a:ext cx="389471" cy="389471"/>
          </a:xfrm>
          <a:prstGeom prst="rect">
            <a:avLst/>
          </a:prstGeom>
          <a:solidFill>
            <a:schemeClr val="accent5"/>
          </a:solidFill>
          <a:ln>
            <a:noFill/>
          </a:ln>
          <a:extLst/>
        </p:spPr>
      </p:pic>
      <p:pic>
        <p:nvPicPr>
          <p:cNvPr id="1027"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9940" t="-961" r="-5282" b="961"/>
          <a:stretch/>
        </p:blipFill>
        <p:spPr bwMode="auto">
          <a:xfrm>
            <a:off x="4127211" y="6024221"/>
            <a:ext cx="394905" cy="3133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Flowchart: Punched Tape 13"/>
          <p:cNvSpPr/>
          <p:nvPr/>
        </p:nvSpPr>
        <p:spPr>
          <a:xfrm>
            <a:off x="6631492" y="3258646"/>
            <a:ext cx="1368152" cy="1245207"/>
          </a:xfrm>
          <a:prstGeom prst="flowChartPunchedTape">
            <a:avLst/>
          </a:prstGeom>
          <a:solidFill>
            <a:srgbClr val="EB930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3" name="Picture 2" descr="C:\Users\Mike\AppData\Local\Microsoft\Windows\INetCache\IE\A6LE9B71\MC90018383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98585" y="3687090"/>
            <a:ext cx="378793" cy="388320"/>
          </a:xfrm>
          <a:prstGeom prst="rect">
            <a:avLst/>
          </a:prstGeom>
          <a:noFill/>
          <a:extLst>
            <a:ext uri="{909E8E84-426E-40DD-AFC4-6F175D3DCCD1}">
              <a14:hiddenFill xmlns:a14="http://schemas.microsoft.com/office/drawing/2010/main">
                <a:solidFill>
                  <a:srgbClr val="FFFFFF"/>
                </a:solidFill>
              </a14:hiddenFill>
            </a:ext>
          </a:extLst>
        </p:spPr>
      </p:pic>
      <p:sp>
        <p:nvSpPr>
          <p:cNvPr id="18" name="Flowchart: Punched Tape 17"/>
          <p:cNvSpPr/>
          <p:nvPr/>
        </p:nvSpPr>
        <p:spPr>
          <a:xfrm>
            <a:off x="1068812" y="3258647"/>
            <a:ext cx="1368152" cy="1245207"/>
          </a:xfrm>
          <a:prstGeom prst="flowChartPunchedTape">
            <a:avLst/>
          </a:prstGeom>
          <a:solidFill>
            <a:srgbClr val="0DA35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9"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1622760" y="3699804"/>
            <a:ext cx="260255" cy="3214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63427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outerShdw>
                </a:effectLst>
              </a:rPr>
              <a:t>Engaging heaven on earth</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t>The heavenly tabernacle is strongly linked with the Order of Melchizedek or Joshua Generation</a:t>
            </a:r>
          </a:p>
          <a:p>
            <a:r>
              <a:rPr lang="en-GB" sz="4400" dirty="0" err="1" smtClean="0"/>
              <a:t>Heb</a:t>
            </a:r>
            <a:r>
              <a:rPr lang="en-GB" sz="4400" dirty="0"/>
              <a:t> </a:t>
            </a:r>
            <a:r>
              <a:rPr lang="en-GB" sz="4400" dirty="0" smtClean="0"/>
              <a:t>6:19-20 .. one </a:t>
            </a:r>
            <a:r>
              <a:rPr lang="en-GB" sz="4400" dirty="0"/>
              <a:t>which enters within the veil</a:t>
            </a:r>
            <a:r>
              <a:rPr lang="en-GB" sz="4400" dirty="0" smtClean="0"/>
              <a:t>, 20 </a:t>
            </a:r>
            <a:r>
              <a:rPr lang="en-GB" sz="4400" dirty="0"/>
              <a:t>where Jesus has entered as a forerunner for us, having become a high priest forever according to the </a:t>
            </a:r>
            <a:r>
              <a:rPr lang="en-GB" sz="4400" dirty="0">
                <a:solidFill>
                  <a:srgbClr val="FFFF00"/>
                </a:solidFill>
              </a:rPr>
              <a:t>order of Melchizedek</a:t>
            </a:r>
            <a:r>
              <a:rPr lang="en-GB" sz="4400" dirty="0"/>
              <a:t>.</a:t>
            </a:r>
          </a:p>
        </p:txBody>
      </p:sp>
    </p:spTree>
    <p:extLst>
      <p:ext uri="{BB962C8B-B14F-4D97-AF65-F5344CB8AC3E}">
        <p14:creationId xmlns:p14="http://schemas.microsoft.com/office/powerpoint/2010/main" val="3865178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outerShdw>
                </a:effectLst>
              </a:rPr>
              <a:t>Engaging heaven on earth</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908720"/>
            <a:ext cx="9144000" cy="5949280"/>
          </a:xfrm>
          <a:effectLst/>
        </p:spPr>
        <p:txBody>
          <a:bodyPr lIns="0" tIns="0" rIns="0" bIns="0">
            <a:noAutofit/>
          </a:bodyPr>
          <a:lstStyle/>
          <a:p>
            <a:pPr>
              <a:spcBef>
                <a:spcPts val="1200"/>
              </a:spcBef>
            </a:pPr>
            <a:r>
              <a:rPr lang="en-GB" sz="4500" dirty="0" smtClean="0"/>
              <a:t>The faces form arcs </a:t>
            </a:r>
            <a:r>
              <a:rPr lang="en-GB" sz="4500" dirty="0"/>
              <a:t>of agreement </a:t>
            </a:r>
            <a:r>
              <a:rPr lang="en-GB" sz="4500" dirty="0" smtClean="0"/>
              <a:t>between themselves for government and windows of engagement to open</a:t>
            </a:r>
          </a:p>
          <a:p>
            <a:pPr>
              <a:spcBef>
                <a:spcPts val="1200"/>
              </a:spcBef>
            </a:pPr>
            <a:r>
              <a:rPr lang="en-GB" sz="4500" dirty="0" smtClean="0"/>
              <a:t>The 4 angels are in this spiritual realm</a:t>
            </a:r>
          </a:p>
          <a:p>
            <a:pPr>
              <a:spcBef>
                <a:spcPts val="1200"/>
              </a:spcBef>
            </a:pPr>
            <a:r>
              <a:rPr lang="en-GB" sz="4500" dirty="0" smtClean="0"/>
              <a:t>The 4 in heaven and 4 on earth form an arc of agreement between heaven and earth</a:t>
            </a:r>
            <a:endParaRPr lang="en-GB" sz="4500" dirty="0"/>
          </a:p>
        </p:txBody>
      </p:sp>
    </p:spTree>
    <p:extLst>
      <p:ext uri="{BB962C8B-B14F-4D97-AF65-F5344CB8AC3E}">
        <p14:creationId xmlns:p14="http://schemas.microsoft.com/office/powerpoint/2010/main" val="3443894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9" name="Flowchart: Punched Tape 18"/>
          <p:cNvSpPr/>
          <p:nvPr/>
        </p:nvSpPr>
        <p:spPr>
          <a:xfrm>
            <a:off x="6588224" y="4869161"/>
            <a:ext cx="1800200" cy="1707260"/>
          </a:xfrm>
          <a:prstGeom prst="flowChartPunchedTape">
            <a:avLst/>
          </a:prstGeom>
          <a:gradFill flip="none" rotWithShape="1">
            <a:gsLst>
              <a:gs pos="69000">
                <a:schemeClr val="accent5"/>
              </a:gs>
              <a:gs pos="44000">
                <a:srgbClr val="FFC000"/>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Flowchart: Punched Tape 2"/>
          <p:cNvSpPr/>
          <p:nvPr/>
        </p:nvSpPr>
        <p:spPr>
          <a:xfrm>
            <a:off x="611560" y="1268759"/>
            <a:ext cx="1944216" cy="2016225"/>
          </a:xfrm>
          <a:prstGeom prst="flowChartPunchedTape">
            <a:avLst/>
          </a:prstGeom>
          <a:gradFill flip="none" rotWithShape="1">
            <a:gsLst>
              <a:gs pos="76000">
                <a:srgbClr val="FF0000"/>
              </a:gs>
              <a:gs pos="45000">
                <a:srgbClr val="FF9900"/>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a:ln>
                  <a:solidFill>
                    <a:schemeClr val="accent1">
                      <a:shade val="50000"/>
                      <a:shade val="80000"/>
                      <a:lumMod val="90000"/>
                    </a:schemeClr>
                  </a:solidFill>
                </a:ln>
                <a:effectLst>
                  <a:outerShdw blurRad="38100" dist="38100" dir="2700000" algn="tl">
                    <a:srgbClr val="000000"/>
                  </a:outerShdw>
                </a:effectLst>
              </a:rPr>
              <a:t>Engaging heaven on </a:t>
            </a:r>
            <a:r>
              <a:rPr lang="en-GB" dirty="0" err="1">
                <a:ln>
                  <a:solidFill>
                    <a:schemeClr val="accent1">
                      <a:shade val="50000"/>
                      <a:shade val="80000"/>
                      <a:lumMod val="90000"/>
                    </a:schemeClr>
                  </a:solidFill>
                </a:ln>
                <a:effectLst>
                  <a:outerShdw blurRad="38100" dist="38100" dir="2700000" algn="tl">
                    <a:srgbClr val="000000"/>
                  </a:outerShdw>
                </a:effectLst>
              </a:rPr>
              <a:t>earth</a:t>
            </a:r>
            <a:r>
              <a:rPr lang="en-GB" dirty="0" err="1" smtClean="0">
                <a:effectLst>
                  <a:outerShdw blurRad="38100" dist="38100" dir="2700000" algn="tl">
                    <a:srgbClr val="000000"/>
                  </a:outerShdw>
                </a:effectLst>
              </a:rPr>
              <a:t>th</a:t>
            </a:r>
            <a:endParaRPr lang="en-GB" dirty="0">
              <a:effectLst>
                <a:outerShdw blurRad="38100" dist="38100" dir="2700000" algn="tl">
                  <a:srgbClr val="000000"/>
                </a:outerShdw>
              </a:effectLst>
            </a:endParaRPr>
          </a:p>
        </p:txBody>
      </p:sp>
      <p:sp>
        <p:nvSpPr>
          <p:cNvPr id="14" name="Flowchart: Punched Tape 13"/>
          <p:cNvSpPr/>
          <p:nvPr/>
        </p:nvSpPr>
        <p:spPr>
          <a:xfrm>
            <a:off x="6588224" y="1299364"/>
            <a:ext cx="1800200" cy="1769596"/>
          </a:xfrm>
          <a:prstGeom prst="flowChartPunchedTape">
            <a:avLst/>
          </a:prstGeom>
          <a:gradFill flip="none" rotWithShape="1">
            <a:gsLst>
              <a:gs pos="80000">
                <a:srgbClr val="0070C0"/>
              </a:gs>
              <a:gs pos="47000">
                <a:srgbClr val="FFC000"/>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Flowchart: Punched Tape 17"/>
          <p:cNvSpPr/>
          <p:nvPr/>
        </p:nvSpPr>
        <p:spPr>
          <a:xfrm>
            <a:off x="611560" y="4869162"/>
            <a:ext cx="1944216" cy="1533238"/>
          </a:xfrm>
          <a:prstGeom prst="flowChartPunchedTape">
            <a:avLst/>
          </a:prstGeom>
          <a:gradFill flip="none" rotWithShape="1">
            <a:gsLst>
              <a:gs pos="69000">
                <a:srgbClr val="FF0000"/>
              </a:gs>
              <a:gs pos="34000">
                <a:srgbClr val="0070C0"/>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609923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outerShdw>
                </a:effectLst>
              </a:rPr>
              <a:t>Engaging heaven on earth</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908720"/>
            <a:ext cx="9144000" cy="5949280"/>
          </a:xfrm>
          <a:effectLst/>
        </p:spPr>
        <p:txBody>
          <a:bodyPr lIns="0" tIns="0" rIns="0" bIns="0">
            <a:normAutofit fontScale="85000" lnSpcReduction="10000"/>
          </a:bodyPr>
          <a:lstStyle/>
          <a:p>
            <a:pPr>
              <a:lnSpc>
                <a:spcPct val="120000"/>
              </a:lnSpc>
              <a:spcBef>
                <a:spcPts val="600"/>
              </a:spcBef>
            </a:pPr>
            <a:r>
              <a:rPr lang="en-GB" sz="4400" dirty="0"/>
              <a:t>John 1:51 And He *said to him, “Truly, truly, I say to you, you will see the heavens opened and the angels of God ascending and descending on the Son of Man.”</a:t>
            </a:r>
          </a:p>
          <a:p>
            <a:pPr>
              <a:lnSpc>
                <a:spcPct val="120000"/>
              </a:lnSpc>
              <a:spcBef>
                <a:spcPts val="600"/>
              </a:spcBef>
            </a:pPr>
            <a:r>
              <a:rPr lang="en-GB" sz="4400" dirty="0"/>
              <a:t>John 3:13 And yet no one has ever gone up to heaven, but there is One Who has come down from heaven—the Son of Man [Himself], Who is (dwells, has His home) in heaven.</a:t>
            </a:r>
          </a:p>
        </p:txBody>
      </p:sp>
    </p:spTree>
    <p:extLst>
      <p:ext uri="{BB962C8B-B14F-4D97-AF65-F5344CB8AC3E}">
        <p14:creationId xmlns:p14="http://schemas.microsoft.com/office/powerpoint/2010/main" val="3268438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outerShdw>
                </a:effectLst>
              </a:rPr>
              <a:t>Engaging heaven on earth</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err="1" smtClean="0"/>
              <a:t>Heb</a:t>
            </a:r>
            <a:r>
              <a:rPr lang="en-GB" sz="4400" dirty="0"/>
              <a:t> 6:19 This hope we have as an anchor of the soul, a hope both sure and steadfast and one which enters </a:t>
            </a:r>
            <a:r>
              <a:rPr lang="en-GB" sz="4400" dirty="0">
                <a:solidFill>
                  <a:srgbClr val="FFFF00"/>
                </a:solidFill>
              </a:rPr>
              <a:t>within the veil</a:t>
            </a:r>
            <a:r>
              <a:rPr lang="en-GB" sz="4400" dirty="0"/>
              <a:t>, 20 where Jesus has entered as a </a:t>
            </a:r>
            <a:r>
              <a:rPr lang="en-GB" sz="4400" dirty="0">
                <a:solidFill>
                  <a:srgbClr val="FFFF00"/>
                </a:solidFill>
              </a:rPr>
              <a:t>forerunner for us</a:t>
            </a:r>
            <a:r>
              <a:rPr lang="en-GB" sz="4400" dirty="0"/>
              <a:t>, having become a high priest forever according to the order of Melchizedek</a:t>
            </a:r>
            <a:r>
              <a:rPr lang="en-GB" sz="4400" dirty="0" smtClean="0"/>
              <a:t>.</a:t>
            </a:r>
            <a:endParaRPr lang="en-GB" sz="4400" dirty="0"/>
          </a:p>
        </p:txBody>
      </p:sp>
    </p:spTree>
    <p:extLst>
      <p:ext uri="{BB962C8B-B14F-4D97-AF65-F5344CB8AC3E}">
        <p14:creationId xmlns:p14="http://schemas.microsoft.com/office/powerpoint/2010/main" val="3349255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ffectLst>
                  <a:outerShdw blurRad="38100" dist="38100" dir="2700000" algn="tl">
                    <a:srgbClr val="000000"/>
                  </a:outerShdw>
                </a:effectLst>
              </a:rPr>
              <a:t>Engaging heaven on earth</a:t>
            </a: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err="1" smtClean="0"/>
              <a:t>Heb</a:t>
            </a:r>
            <a:r>
              <a:rPr lang="en-GB" sz="4400" dirty="0" smtClean="0"/>
              <a:t> 10:19 Therefore, brethren, since </a:t>
            </a:r>
            <a:r>
              <a:rPr lang="en-GB" sz="4400" dirty="0" smtClean="0">
                <a:solidFill>
                  <a:srgbClr val="FFFF00"/>
                </a:solidFill>
              </a:rPr>
              <a:t>we have confidence to enter the holy place</a:t>
            </a:r>
            <a:r>
              <a:rPr lang="en-GB" sz="4400" dirty="0" smtClean="0"/>
              <a:t> by the blood of Jesus, 20 by a new and living way which He inaugurated for us through </a:t>
            </a:r>
            <a:r>
              <a:rPr lang="en-GB" sz="4400" dirty="0" smtClean="0">
                <a:solidFill>
                  <a:srgbClr val="FFFF00"/>
                </a:solidFill>
              </a:rPr>
              <a:t>the veil, that is, His flesh</a:t>
            </a:r>
            <a:r>
              <a:rPr lang="en-GB" sz="4400" dirty="0" smtClean="0"/>
              <a:t>, 21 and since we have a great priest over the house of God, 22 </a:t>
            </a:r>
            <a:r>
              <a:rPr lang="en-GB" sz="4400" dirty="0" smtClean="0">
                <a:solidFill>
                  <a:srgbClr val="FFFF00"/>
                </a:solidFill>
              </a:rPr>
              <a:t>let us draw near </a:t>
            </a:r>
            <a:endParaRPr lang="en-GB" sz="4400" dirty="0">
              <a:solidFill>
                <a:srgbClr val="FFFF00"/>
              </a:solidFill>
            </a:endParaRPr>
          </a:p>
        </p:txBody>
      </p:sp>
    </p:spTree>
    <p:extLst>
      <p:ext uri="{BB962C8B-B14F-4D97-AF65-F5344CB8AC3E}">
        <p14:creationId xmlns:p14="http://schemas.microsoft.com/office/powerpoint/2010/main" val="12268761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outerShdw>
                </a:effectLst>
              </a:rPr>
              <a:t>Engaging heaven on earth</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t>The high priest would sing or chant the names of God YHVH in the earthly tabernacle a window would open</a:t>
            </a:r>
          </a:p>
          <a:p>
            <a:r>
              <a:rPr lang="en-GB" sz="4400" dirty="0" smtClean="0"/>
              <a:t>God’s presence or His shekinah glory would appear between the arc of the 2 wings</a:t>
            </a:r>
          </a:p>
          <a:p>
            <a:r>
              <a:rPr lang="en-GB" sz="4400" dirty="0" smtClean="0"/>
              <a:t>God’s presence is represented by the 4 faces Lion, Ox, Eagle, Man</a:t>
            </a:r>
            <a:endParaRPr lang="en-GB" sz="4400" dirty="0"/>
          </a:p>
        </p:txBody>
      </p:sp>
    </p:spTree>
    <p:extLst>
      <p:ext uri="{BB962C8B-B14F-4D97-AF65-F5344CB8AC3E}">
        <p14:creationId xmlns:p14="http://schemas.microsoft.com/office/powerpoint/2010/main" val="1320540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outerShdw>
                </a:effectLst>
              </a:rPr>
              <a:t>Engaging heaven on earth</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t>We can draw near or engage the holy of holies in the heavenly tabernacle</a:t>
            </a:r>
          </a:p>
          <a:p>
            <a:r>
              <a:rPr lang="en-GB" sz="4400" dirty="0" smtClean="0"/>
              <a:t>Our engagement connects us</a:t>
            </a:r>
          </a:p>
          <a:p>
            <a:r>
              <a:rPr lang="en-GB" sz="4400" dirty="0" smtClean="0"/>
              <a:t>The ark or arc, mercy seat pattern, covering cherubim</a:t>
            </a:r>
          </a:p>
          <a:p>
            <a:r>
              <a:rPr lang="en-GB" sz="4400" dirty="0" smtClean="0"/>
              <a:t>4 faces of God</a:t>
            </a:r>
          </a:p>
          <a:p>
            <a:r>
              <a:rPr lang="en-GB" sz="4400" dirty="0" smtClean="0"/>
              <a:t>God is complete as 3 but chooses man to complete His government</a:t>
            </a:r>
          </a:p>
          <a:p>
            <a:endParaRPr lang="en-GB" sz="4400" dirty="0" smtClean="0"/>
          </a:p>
        </p:txBody>
      </p:sp>
    </p:spTree>
    <p:extLst>
      <p:ext uri="{BB962C8B-B14F-4D97-AF65-F5344CB8AC3E}">
        <p14:creationId xmlns:p14="http://schemas.microsoft.com/office/powerpoint/2010/main" val="1597398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outerShdw>
                </a:effectLst>
              </a:rPr>
              <a:t>Engaging heaven on earth</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t>Arc between heaven and earth</a:t>
            </a:r>
          </a:p>
          <a:p>
            <a:r>
              <a:rPr lang="en-GB" sz="4400" dirty="0" smtClean="0"/>
              <a:t>Raise our hands connect to heaven</a:t>
            </a:r>
          </a:p>
          <a:p>
            <a:r>
              <a:rPr lang="en-GB" sz="4400" dirty="0" smtClean="0"/>
              <a:t>Our praise is to form an arc</a:t>
            </a:r>
          </a:p>
          <a:p>
            <a:r>
              <a:rPr lang="en-GB" sz="4400" dirty="0" err="1" smtClean="0"/>
              <a:t>Psa</a:t>
            </a:r>
            <a:r>
              <a:rPr lang="en-GB" sz="4400" dirty="0"/>
              <a:t> 22:3 Yet You are </a:t>
            </a:r>
            <a:r>
              <a:rPr lang="en-GB" sz="4400" dirty="0" smtClean="0"/>
              <a:t>holy, O </a:t>
            </a:r>
            <a:r>
              <a:rPr lang="en-GB" sz="4400" dirty="0"/>
              <a:t>You who are enthroned upon the praises of Israel</a:t>
            </a:r>
            <a:r>
              <a:rPr lang="en-GB" sz="4400" dirty="0" smtClean="0"/>
              <a:t>.</a:t>
            </a:r>
          </a:p>
          <a:p>
            <a:r>
              <a:rPr lang="en-GB" sz="4400" dirty="0" smtClean="0"/>
              <a:t>We form an arc between heaven and earth</a:t>
            </a:r>
            <a:endParaRPr lang="en-GB" sz="4400" dirty="0"/>
          </a:p>
        </p:txBody>
      </p:sp>
    </p:spTree>
    <p:extLst>
      <p:ext uri="{BB962C8B-B14F-4D97-AF65-F5344CB8AC3E}">
        <p14:creationId xmlns:p14="http://schemas.microsoft.com/office/powerpoint/2010/main" val="2416363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outerShdw>
                </a:effectLst>
              </a:rPr>
              <a:t>Engaging heaven on earth</a:t>
            </a:r>
            <a:endParaRPr lang="en-GB" dirty="0">
              <a:effectLst>
                <a:outerShdw blurRad="38100" dist="38100" dir="2700000" algn="tl">
                  <a:srgbClr val="000000"/>
                </a:outerShdw>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1700808"/>
            <a:ext cx="6310790" cy="4115732"/>
          </a:xfrm>
          <a:prstGeom prst="rect">
            <a:avLst/>
          </a:prstGeom>
        </p:spPr>
      </p:pic>
    </p:spTree>
    <p:extLst>
      <p:ext uri="{BB962C8B-B14F-4D97-AF65-F5344CB8AC3E}">
        <p14:creationId xmlns:p14="http://schemas.microsoft.com/office/powerpoint/2010/main" val="14846420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outerShdw>
                </a:effectLst>
              </a:rPr>
              <a:t>Engaging heaven on earth</a:t>
            </a:r>
            <a:endParaRPr lang="en-GB" dirty="0">
              <a:effectLst>
                <a:outerShdw blurRad="38100" dist="38100" dir="2700000" algn="tl">
                  <a:srgbClr val="000000"/>
                </a:outerShdw>
              </a:effectLst>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1640" y="1484784"/>
            <a:ext cx="6631659" cy="4329504"/>
          </a:xfrm>
          <a:prstGeom prst="rect">
            <a:avLst/>
          </a:prstGeom>
        </p:spPr>
      </p:pic>
    </p:spTree>
    <p:extLst>
      <p:ext uri="{BB962C8B-B14F-4D97-AF65-F5344CB8AC3E}">
        <p14:creationId xmlns:p14="http://schemas.microsoft.com/office/powerpoint/2010/main" val="20150794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outerShdw>
                </a:effectLst>
              </a:rPr>
              <a:t>Engaging heaven on earth</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908720"/>
            <a:ext cx="9144000" cy="5949280"/>
          </a:xfrm>
          <a:effectLst/>
        </p:spPr>
        <p:txBody>
          <a:bodyPr lIns="0" tIns="0" rIns="0" bIns="0">
            <a:normAutofit fontScale="85000" lnSpcReduction="10000"/>
          </a:bodyPr>
          <a:lstStyle/>
          <a:p>
            <a:pPr>
              <a:lnSpc>
                <a:spcPct val="120000"/>
              </a:lnSpc>
              <a:spcBef>
                <a:spcPts val="600"/>
              </a:spcBef>
            </a:pPr>
            <a:r>
              <a:rPr lang="en-GB" sz="4400" dirty="0"/>
              <a:t>Order of Melchizedek </a:t>
            </a:r>
            <a:r>
              <a:rPr lang="en-GB" sz="4400" dirty="0" smtClean="0"/>
              <a:t>is the pattern of a royal </a:t>
            </a:r>
            <a:r>
              <a:rPr lang="en-GB" sz="4400" dirty="0"/>
              <a:t>heavenly priesthood. </a:t>
            </a:r>
            <a:r>
              <a:rPr lang="en-GB" sz="4400" dirty="0" smtClean="0"/>
              <a:t>Lion Ox Eagle Man</a:t>
            </a:r>
          </a:p>
          <a:p>
            <a:pPr>
              <a:lnSpc>
                <a:spcPct val="120000"/>
              </a:lnSpc>
              <a:spcBef>
                <a:spcPts val="600"/>
              </a:spcBef>
            </a:pPr>
            <a:r>
              <a:rPr lang="en-GB" sz="4400" dirty="0" smtClean="0"/>
              <a:t>Kings </a:t>
            </a:r>
            <a:r>
              <a:rPr lang="en-GB" sz="4400" dirty="0"/>
              <a:t>and Priests </a:t>
            </a:r>
            <a:r>
              <a:rPr lang="en-GB" sz="4400" dirty="0" smtClean="0"/>
              <a:t>forming an heavenly </a:t>
            </a:r>
            <a:r>
              <a:rPr lang="en-GB" sz="4400" dirty="0"/>
              <a:t>arc for </a:t>
            </a:r>
            <a:r>
              <a:rPr lang="en-GB" sz="4400" dirty="0" smtClean="0"/>
              <a:t>heavenly blueprints </a:t>
            </a:r>
            <a:r>
              <a:rPr lang="en-GB" sz="4400" dirty="0"/>
              <a:t>to be </a:t>
            </a:r>
            <a:r>
              <a:rPr lang="en-GB" sz="4400" dirty="0" smtClean="0"/>
              <a:t>revealed</a:t>
            </a:r>
          </a:p>
          <a:p>
            <a:pPr>
              <a:lnSpc>
                <a:spcPct val="120000"/>
              </a:lnSpc>
              <a:spcBef>
                <a:spcPts val="600"/>
              </a:spcBef>
            </a:pPr>
            <a:r>
              <a:rPr lang="en-GB" sz="4400" dirty="0" smtClean="0"/>
              <a:t>Apostolic </a:t>
            </a:r>
            <a:r>
              <a:rPr lang="en-GB" sz="4400" dirty="0"/>
              <a:t>Prophetic form arc for the earthly shadow to be </a:t>
            </a:r>
            <a:r>
              <a:rPr lang="en-GB" sz="4400" dirty="0" smtClean="0"/>
              <a:t>manifested and then filled</a:t>
            </a:r>
            <a:r>
              <a:rPr lang="en-GB" sz="4400" dirty="0"/>
              <a:t>. </a:t>
            </a:r>
            <a:endParaRPr lang="en-GB" sz="4400" dirty="0" smtClean="0"/>
          </a:p>
          <a:p>
            <a:pPr>
              <a:lnSpc>
                <a:spcPct val="120000"/>
              </a:lnSpc>
              <a:spcBef>
                <a:spcPts val="600"/>
              </a:spcBef>
            </a:pPr>
            <a:r>
              <a:rPr lang="en-GB" sz="4400" dirty="0" smtClean="0"/>
              <a:t>Heavenly </a:t>
            </a:r>
            <a:r>
              <a:rPr lang="en-GB" sz="4400" dirty="0"/>
              <a:t>word of God and the heavenly government of God to be out worked in embassies of heaven on earth. </a:t>
            </a:r>
          </a:p>
        </p:txBody>
      </p:sp>
    </p:spTree>
    <p:extLst>
      <p:ext uri="{BB962C8B-B14F-4D97-AF65-F5344CB8AC3E}">
        <p14:creationId xmlns:p14="http://schemas.microsoft.com/office/powerpoint/2010/main" val="2612968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n>
                  <a:solidFill>
                    <a:schemeClr val="accent1">
                      <a:shade val="50000"/>
                      <a:shade val="80000"/>
                      <a:lumMod val="90000"/>
                    </a:schemeClr>
                  </a:solidFill>
                </a:ln>
                <a:effectLst>
                  <a:outerShdw blurRad="38100" dist="38100" dir="2700000" algn="tl">
                    <a:srgbClr val="000000"/>
                  </a:outerShdw>
                </a:effectLst>
              </a:rPr>
              <a:t>Engaging heaven on earth</a:t>
            </a:r>
            <a:endParaRPr lang="en-GB" dirty="0">
              <a:effectLst>
                <a:outerShdw blurRad="38100" dist="38100" dir="2700000" algn="tl">
                  <a:srgbClr val="000000"/>
                </a:outerShdw>
              </a:effectLst>
            </a:endParaRPr>
          </a:p>
        </p:txBody>
      </p:sp>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8826"/>
          <a:stretch/>
        </p:blipFill>
        <p:spPr bwMode="auto">
          <a:xfrm>
            <a:off x="3765660" y="909155"/>
            <a:ext cx="1253132" cy="12531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9940" t="-961" r="-5282" b="961"/>
          <a:stretch/>
        </p:blipFill>
        <p:spPr bwMode="auto">
          <a:xfrm>
            <a:off x="3597320" y="5446226"/>
            <a:ext cx="1669435" cy="13247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632966" y="3362088"/>
            <a:ext cx="897508" cy="110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Connector 4"/>
          <p:cNvCxnSpPr/>
          <p:nvPr/>
        </p:nvCxnSpPr>
        <p:spPr>
          <a:xfrm>
            <a:off x="4449107" y="2246191"/>
            <a:ext cx="1584176" cy="1643532"/>
          </a:xfrm>
          <a:prstGeom prst="line">
            <a:avLst/>
          </a:prstGeom>
          <a:ln w="635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2865107" y="2262290"/>
            <a:ext cx="1584000" cy="1643532"/>
          </a:xfrm>
          <a:prstGeom prst="line">
            <a:avLst/>
          </a:prstGeom>
          <a:ln w="635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865107" y="3905822"/>
            <a:ext cx="1584176" cy="1643532"/>
          </a:xfrm>
          <a:prstGeom prst="line">
            <a:avLst/>
          </a:prstGeom>
          <a:ln w="635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4432038" y="3860508"/>
            <a:ext cx="1584000" cy="1643532"/>
          </a:xfrm>
          <a:prstGeom prst="line">
            <a:avLst/>
          </a:prstGeom>
          <a:ln w="635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4432721" y="2245769"/>
            <a:ext cx="1" cy="3287064"/>
          </a:xfrm>
          <a:prstGeom prst="line">
            <a:avLst/>
          </a:prstGeom>
          <a:ln w="635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2861533" y="3881251"/>
            <a:ext cx="3154505" cy="16099"/>
          </a:xfrm>
          <a:prstGeom prst="line">
            <a:avLst/>
          </a:prstGeom>
          <a:ln w="63500">
            <a:solidFill>
              <a:srgbClr val="002060"/>
            </a:solidFill>
          </a:ln>
        </p:spPr>
        <p:style>
          <a:lnRef idx="1">
            <a:schemeClr val="accent1"/>
          </a:lnRef>
          <a:fillRef idx="0">
            <a:schemeClr val="accent1"/>
          </a:fillRef>
          <a:effectRef idx="0">
            <a:schemeClr val="accent1"/>
          </a:effectRef>
          <a:fontRef idx="minor">
            <a:schemeClr val="tx1"/>
          </a:fontRef>
        </p:style>
      </p:cxnSp>
      <p:pic>
        <p:nvPicPr>
          <p:cNvPr id="23" name="Picture 2" descr="C:\Users\Mike\AppData\Local\Microsoft\Windows\INetCache\IE\A6LE9B71\MC900183836[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09575" y="3362088"/>
            <a:ext cx="1081208" cy="110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8738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0851" name="Rectangle 3"/>
          <p:cNvSpPr>
            <a:spLocks noGrp="1" noChangeArrowheads="1"/>
          </p:cNvSpPr>
          <p:nvPr>
            <p:ph type="title"/>
          </p:nvPr>
        </p:nvSpPr>
        <p:spPr>
          <a:xfrm>
            <a:off x="468313" y="0"/>
            <a:ext cx="8229600" cy="760413"/>
          </a:xfrm>
          <a:noFill/>
          <a:ln/>
        </p:spPr>
        <p:txBody>
          <a:bodyPr lIns="0" tIns="0" rIns="0" bIns="0">
            <a:normAutofit/>
          </a:bodyPr>
          <a:lstStyle/>
          <a:p>
            <a:r>
              <a:rPr lang="en-GB" sz="4800" dirty="0">
                <a:ln>
                  <a:solidFill>
                    <a:schemeClr val="accent1">
                      <a:shade val="50000"/>
                      <a:shade val="80000"/>
                      <a:lumMod val="90000"/>
                    </a:schemeClr>
                  </a:solidFill>
                </a:ln>
                <a:solidFill>
                  <a:srgbClr val="FFFF00"/>
                </a:solidFill>
                <a:effectLst>
                  <a:outerShdw blurRad="38100" dist="38100" dir="2700000" algn="tl">
                    <a:srgbClr val="000000"/>
                  </a:outerShdw>
                </a:effectLst>
              </a:rPr>
              <a:t>Engaging heaven on earth</a:t>
            </a:r>
            <a:endParaRPr lang="en-GB" altLang="en-US" sz="4800" dirty="0">
              <a:ln>
                <a:solidFill>
                  <a:schemeClr val="accent1">
                    <a:shade val="50000"/>
                    <a:shade val="80000"/>
                    <a:lumMod val="90000"/>
                  </a:schemeClr>
                </a:solidFill>
              </a:ln>
              <a:solidFill>
                <a:srgbClr val="FFFF00"/>
              </a:solidFill>
            </a:endParaRPr>
          </a:p>
        </p:txBody>
      </p:sp>
      <p:pic>
        <p:nvPicPr>
          <p:cNvPr id="5908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844824"/>
            <a:ext cx="5075999"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9085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34515" y="3681028"/>
            <a:ext cx="2454275" cy="266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499992" y="1052736"/>
            <a:ext cx="4032448" cy="1938992"/>
          </a:xfrm>
          <a:prstGeom prst="rect">
            <a:avLst/>
          </a:prstGeom>
          <a:noFill/>
        </p:spPr>
        <p:txBody>
          <a:bodyPr wrap="square" rtlCol="0">
            <a:spAutoFit/>
          </a:bodyPr>
          <a:lstStyle/>
          <a:p>
            <a:r>
              <a:rPr lang="en-GB" sz="2400" dirty="0" smtClean="0"/>
              <a:t>God is the capstone that sets the order of Melchizedek the  New Jerusalem 4 faces, 12 gates, 12 foundation stones in a square base</a:t>
            </a:r>
            <a:endParaRPr lang="en-GB" sz="2400" dirty="0"/>
          </a:p>
        </p:txBody>
      </p:sp>
    </p:spTree>
    <p:extLst>
      <p:ext uri="{BB962C8B-B14F-4D97-AF65-F5344CB8AC3E}">
        <p14:creationId xmlns:p14="http://schemas.microsoft.com/office/powerpoint/2010/main" val="27970623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908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outerShdw>
                </a:effectLst>
              </a:rPr>
              <a:t>Engaging heaven on earth</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908720"/>
            <a:ext cx="9144000" cy="5949280"/>
          </a:xfrm>
          <a:effectLst/>
        </p:spPr>
        <p:txBody>
          <a:bodyPr lIns="0" tIns="0" rIns="0" bIns="0">
            <a:normAutofit fontScale="92500"/>
          </a:bodyPr>
          <a:lstStyle/>
          <a:p>
            <a:r>
              <a:rPr lang="en-GB" sz="4400" dirty="0" smtClean="0"/>
              <a:t>Patterns and arcs are forming between heaven and earth between the:</a:t>
            </a:r>
          </a:p>
          <a:p>
            <a:r>
              <a:rPr lang="en-GB" sz="4400" dirty="0" smtClean="0"/>
              <a:t>Lion Ox Eagle Man </a:t>
            </a:r>
            <a:r>
              <a:rPr lang="en-GB" sz="4400" dirty="0" err="1" smtClean="0"/>
              <a:t>Yod</a:t>
            </a:r>
            <a:r>
              <a:rPr lang="en-GB" sz="4400" dirty="0" smtClean="0"/>
              <a:t> </a:t>
            </a:r>
            <a:r>
              <a:rPr lang="en-GB" sz="4400" dirty="0" err="1" smtClean="0"/>
              <a:t>Hei</a:t>
            </a:r>
            <a:r>
              <a:rPr lang="en-GB" sz="4400" dirty="0" smtClean="0"/>
              <a:t> </a:t>
            </a:r>
            <a:r>
              <a:rPr lang="en-GB" sz="4400" dirty="0" err="1" smtClean="0"/>
              <a:t>Vav</a:t>
            </a:r>
            <a:r>
              <a:rPr lang="en-GB" sz="4400" dirty="0" smtClean="0"/>
              <a:t> </a:t>
            </a:r>
            <a:r>
              <a:rPr lang="en-GB" sz="4400" dirty="0" err="1" smtClean="0"/>
              <a:t>Hei</a:t>
            </a:r>
            <a:r>
              <a:rPr lang="en-GB" sz="4400" dirty="0" smtClean="0"/>
              <a:t> and </a:t>
            </a:r>
          </a:p>
          <a:p>
            <a:r>
              <a:rPr lang="en-GB" sz="4400" dirty="0" smtClean="0"/>
              <a:t>The 4 angels assigned to this house</a:t>
            </a:r>
          </a:p>
          <a:p>
            <a:r>
              <a:rPr lang="en-GB" sz="4400" dirty="0" smtClean="0"/>
              <a:t>Transformation, Winds of Change, Sound of Many Waters, Refiners fire</a:t>
            </a:r>
          </a:p>
          <a:p>
            <a:r>
              <a:rPr lang="en-GB" sz="4400" dirty="0" smtClean="0"/>
              <a:t>Positioned around the 4 points of the compass and 4 corners of the earth</a:t>
            </a:r>
            <a:endParaRPr lang="en-GB" sz="4400" dirty="0"/>
          </a:p>
          <a:p>
            <a:endParaRPr lang="en-GB" sz="4400" dirty="0" smtClean="0"/>
          </a:p>
          <a:p>
            <a:endParaRPr lang="en-GB" sz="4400" dirty="0"/>
          </a:p>
        </p:txBody>
      </p:sp>
    </p:spTree>
    <p:extLst>
      <p:ext uri="{BB962C8B-B14F-4D97-AF65-F5344CB8AC3E}">
        <p14:creationId xmlns:p14="http://schemas.microsoft.com/office/powerpoint/2010/main" val="1919702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effectLst>
                  <a:outerShdw blurRad="38100" dist="38100" dir="2700000" algn="tl">
                    <a:srgbClr val="000000"/>
                  </a:outerShdw>
                </a:effectLst>
              </a:rPr>
              <a:t>Engaging heaven on earth</a:t>
            </a:r>
            <a:endParaRPr lang="en-GB" dirty="0"/>
          </a:p>
        </p:txBody>
      </p:sp>
      <p:sp>
        <p:nvSpPr>
          <p:cNvPr id="3" name="Content Placeholder 2"/>
          <p:cNvSpPr>
            <a:spLocks noGrp="1"/>
          </p:cNvSpPr>
          <p:nvPr>
            <p:ph idx="1"/>
          </p:nvPr>
        </p:nvSpPr>
        <p:spPr>
          <a:xfrm>
            <a:off x="0" y="1052736"/>
            <a:ext cx="9144000" cy="5805264"/>
          </a:xfrm>
        </p:spPr>
        <p:txBody>
          <a:bodyPr>
            <a:normAutofit lnSpcReduction="10000"/>
          </a:bodyPr>
          <a:lstStyle/>
          <a:p>
            <a:r>
              <a:rPr lang="en-GB" sz="4800" dirty="0" smtClean="0"/>
              <a:t>Engage these angels as God is going to minister to you through them</a:t>
            </a:r>
          </a:p>
          <a:p>
            <a:r>
              <a:rPr lang="en-GB" sz="4800" dirty="0" smtClean="0"/>
              <a:t>Do you want change in your life?</a:t>
            </a:r>
          </a:p>
          <a:p>
            <a:r>
              <a:rPr lang="en-GB" sz="4800" dirty="0" smtClean="0"/>
              <a:t>What change do you want?</a:t>
            </a:r>
          </a:p>
          <a:p>
            <a:r>
              <a:rPr lang="en-GB" sz="4800" dirty="0" smtClean="0"/>
              <a:t>Is that desire born out of agreement with </a:t>
            </a:r>
            <a:r>
              <a:rPr lang="en-GB" sz="4800" dirty="0"/>
              <a:t>the </a:t>
            </a:r>
            <a:r>
              <a:rPr lang="en-GB" sz="4800" dirty="0" smtClean="0"/>
              <a:t>God’s will and purpose, destiny for your life?</a:t>
            </a:r>
          </a:p>
        </p:txBody>
      </p:sp>
    </p:spTree>
    <p:extLst>
      <p:ext uri="{BB962C8B-B14F-4D97-AF65-F5344CB8AC3E}">
        <p14:creationId xmlns:p14="http://schemas.microsoft.com/office/powerpoint/2010/main" val="3355577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ffectLst>
                  <a:outerShdw blurRad="38100" dist="38100" dir="2700000" algn="tl">
                    <a:srgbClr val="000000"/>
                  </a:outerShdw>
                </a:effectLst>
              </a:rPr>
              <a:t>Engaging heaven on earth</a:t>
            </a:r>
            <a:endParaRPr lang="en-GB" dirty="0"/>
          </a:p>
        </p:txBody>
      </p:sp>
      <p:sp>
        <p:nvSpPr>
          <p:cNvPr id="3" name="Content Placeholder 2"/>
          <p:cNvSpPr>
            <a:spLocks noGrp="1"/>
          </p:cNvSpPr>
          <p:nvPr>
            <p:ph idx="1"/>
          </p:nvPr>
        </p:nvSpPr>
        <p:spPr>
          <a:xfrm>
            <a:off x="0" y="1052736"/>
            <a:ext cx="9144000" cy="5805264"/>
          </a:xfrm>
        </p:spPr>
        <p:txBody>
          <a:bodyPr>
            <a:noAutofit/>
          </a:bodyPr>
          <a:lstStyle/>
          <a:p>
            <a:pPr>
              <a:spcBef>
                <a:spcPts val="600"/>
              </a:spcBef>
            </a:pPr>
            <a:r>
              <a:rPr lang="en-GB" sz="4400" dirty="0" smtClean="0"/>
              <a:t>Transformation</a:t>
            </a:r>
          </a:p>
          <a:p>
            <a:pPr>
              <a:spcBef>
                <a:spcPts val="600"/>
              </a:spcBef>
            </a:pPr>
            <a:r>
              <a:rPr lang="en-GB" sz="4400" dirty="0"/>
              <a:t>T</a:t>
            </a:r>
            <a:r>
              <a:rPr lang="en-GB" sz="4400" dirty="0" smtClean="0"/>
              <a:t>ransformed into the image of Jesus</a:t>
            </a:r>
          </a:p>
          <a:p>
            <a:pPr>
              <a:spcBef>
                <a:spcPts val="600"/>
              </a:spcBef>
            </a:pPr>
            <a:r>
              <a:rPr lang="en-GB" sz="4400" dirty="0"/>
              <a:t>B</a:t>
            </a:r>
            <a:r>
              <a:rPr lang="en-GB" sz="4400" dirty="0" smtClean="0"/>
              <a:t>ehaviour changed</a:t>
            </a:r>
            <a:endParaRPr lang="en-GB" sz="4400" dirty="0"/>
          </a:p>
          <a:p>
            <a:pPr>
              <a:spcBef>
                <a:spcPts val="600"/>
              </a:spcBef>
            </a:pPr>
            <a:r>
              <a:rPr lang="en-GB" sz="4400" dirty="0"/>
              <a:t>T</a:t>
            </a:r>
            <a:r>
              <a:rPr lang="en-GB" sz="4400" dirty="0" smtClean="0"/>
              <a:t>hinking changed</a:t>
            </a:r>
          </a:p>
          <a:p>
            <a:pPr>
              <a:spcBef>
                <a:spcPts val="600"/>
              </a:spcBef>
            </a:pPr>
            <a:r>
              <a:rPr lang="en-GB" sz="4400" dirty="0"/>
              <a:t>T</a:t>
            </a:r>
            <a:r>
              <a:rPr lang="en-GB" sz="4400" dirty="0" smtClean="0"/>
              <a:t>ransfigured to shine with Glory</a:t>
            </a:r>
          </a:p>
          <a:p>
            <a:pPr>
              <a:spcBef>
                <a:spcPts val="600"/>
              </a:spcBef>
            </a:pPr>
            <a:r>
              <a:rPr lang="en-GB" sz="4400" dirty="0"/>
              <a:t>Transformation – open your heart to the revelation of truth that will renew your minds and change your lives</a:t>
            </a:r>
          </a:p>
          <a:p>
            <a:pPr marL="0" indent="0">
              <a:spcBef>
                <a:spcPts val="600"/>
              </a:spcBef>
              <a:buNone/>
            </a:pPr>
            <a:endParaRPr lang="en-GB" sz="4400" dirty="0" smtClean="0"/>
          </a:p>
        </p:txBody>
      </p:sp>
    </p:spTree>
    <p:extLst>
      <p:ext uri="{BB962C8B-B14F-4D97-AF65-F5344CB8AC3E}">
        <p14:creationId xmlns:p14="http://schemas.microsoft.com/office/powerpoint/2010/main" val="3132989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effectLst>
                  <a:outerShdw blurRad="38100" dist="38100" dir="2700000" algn="tl">
                    <a:srgbClr val="000000"/>
                  </a:outerShdw>
                </a:effectLst>
              </a:rPr>
              <a:t>Engaging heaven on earth</a:t>
            </a:r>
            <a:endParaRPr lang="en-GB" dirty="0"/>
          </a:p>
        </p:txBody>
      </p:sp>
      <p:sp>
        <p:nvSpPr>
          <p:cNvPr id="3" name="Content Placeholder 2"/>
          <p:cNvSpPr>
            <a:spLocks noGrp="1"/>
          </p:cNvSpPr>
          <p:nvPr>
            <p:ph idx="1"/>
          </p:nvPr>
        </p:nvSpPr>
        <p:spPr>
          <a:xfrm>
            <a:off x="0" y="980728"/>
            <a:ext cx="9144000" cy="5877272"/>
          </a:xfrm>
        </p:spPr>
        <p:txBody>
          <a:bodyPr>
            <a:normAutofit lnSpcReduction="10000"/>
          </a:bodyPr>
          <a:lstStyle/>
          <a:p>
            <a:r>
              <a:rPr lang="en-GB" dirty="0" smtClean="0"/>
              <a:t>Winds of change</a:t>
            </a:r>
          </a:p>
          <a:p>
            <a:r>
              <a:rPr lang="en-GB" dirty="0"/>
              <a:t>N</a:t>
            </a:r>
            <a:r>
              <a:rPr lang="en-GB" dirty="0" smtClean="0"/>
              <a:t>ew </a:t>
            </a:r>
            <a:r>
              <a:rPr lang="en-GB" dirty="0"/>
              <a:t>season in your </a:t>
            </a:r>
            <a:r>
              <a:rPr lang="en-GB" dirty="0" smtClean="0"/>
              <a:t>life</a:t>
            </a:r>
            <a:endParaRPr lang="en-GB" dirty="0"/>
          </a:p>
          <a:p>
            <a:r>
              <a:rPr lang="en-GB" dirty="0"/>
              <a:t>N</a:t>
            </a:r>
            <a:r>
              <a:rPr lang="en-GB" dirty="0" smtClean="0"/>
              <a:t>ew </a:t>
            </a:r>
            <a:r>
              <a:rPr lang="en-GB" dirty="0"/>
              <a:t>season of </a:t>
            </a:r>
            <a:r>
              <a:rPr lang="en-GB" dirty="0" smtClean="0"/>
              <a:t>blessing, </a:t>
            </a:r>
            <a:r>
              <a:rPr lang="en-GB" dirty="0"/>
              <a:t>joy </a:t>
            </a:r>
            <a:r>
              <a:rPr lang="en-GB" dirty="0" smtClean="0"/>
              <a:t>and peace</a:t>
            </a:r>
            <a:endParaRPr lang="en-GB" dirty="0"/>
          </a:p>
          <a:p>
            <a:r>
              <a:rPr lang="en-GB" dirty="0"/>
              <a:t>T</a:t>
            </a:r>
            <a:r>
              <a:rPr lang="en-GB" dirty="0" smtClean="0"/>
              <a:t>he authority and power to change and transform your circumstances</a:t>
            </a:r>
          </a:p>
          <a:p>
            <a:r>
              <a:rPr lang="en-GB" dirty="0"/>
              <a:t>B</a:t>
            </a:r>
            <a:r>
              <a:rPr lang="en-GB" dirty="0" smtClean="0"/>
              <a:t>ecome </a:t>
            </a:r>
            <a:r>
              <a:rPr lang="en-GB" dirty="0"/>
              <a:t>a living </a:t>
            </a:r>
            <a:r>
              <a:rPr lang="en-GB" dirty="0" smtClean="0"/>
              <a:t>being</a:t>
            </a:r>
            <a:endParaRPr lang="en-GB" dirty="0"/>
          </a:p>
          <a:p>
            <a:r>
              <a:rPr lang="en-GB" dirty="0"/>
              <a:t>B</a:t>
            </a:r>
            <a:r>
              <a:rPr lang="en-GB" dirty="0" smtClean="0"/>
              <a:t>ecome </a:t>
            </a:r>
            <a:r>
              <a:rPr lang="en-GB" dirty="0"/>
              <a:t>a spirit </a:t>
            </a:r>
            <a:r>
              <a:rPr lang="en-GB" dirty="0" smtClean="0"/>
              <a:t>being</a:t>
            </a:r>
          </a:p>
          <a:p>
            <a:r>
              <a:rPr lang="en-GB" dirty="0"/>
              <a:t>Winds of change – open your heart let the breath of life fill </a:t>
            </a:r>
            <a:r>
              <a:rPr lang="en-GB" dirty="0" smtClean="0"/>
              <a:t>you</a:t>
            </a:r>
            <a:endParaRPr lang="en-GB" dirty="0"/>
          </a:p>
          <a:p>
            <a:endParaRPr lang="en-GB" dirty="0" smtClean="0"/>
          </a:p>
        </p:txBody>
      </p:sp>
    </p:spTree>
    <p:extLst>
      <p:ext uri="{BB962C8B-B14F-4D97-AF65-F5344CB8AC3E}">
        <p14:creationId xmlns:p14="http://schemas.microsoft.com/office/powerpoint/2010/main" val="4207080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effectLst>
                  <a:outerShdw blurRad="38100" dist="38100" dir="2700000" algn="tl">
                    <a:srgbClr val="000000"/>
                  </a:outerShdw>
                </a:effectLst>
              </a:rPr>
              <a:t>Engaging heaven on earth</a:t>
            </a:r>
            <a:endParaRPr lang="en-GB" dirty="0"/>
          </a:p>
        </p:txBody>
      </p:sp>
      <p:sp>
        <p:nvSpPr>
          <p:cNvPr id="3" name="Content Placeholder 2"/>
          <p:cNvSpPr>
            <a:spLocks noGrp="1"/>
          </p:cNvSpPr>
          <p:nvPr>
            <p:ph idx="1"/>
          </p:nvPr>
        </p:nvSpPr>
        <p:spPr>
          <a:xfrm>
            <a:off x="0" y="1052736"/>
            <a:ext cx="9144000" cy="5805264"/>
          </a:xfrm>
        </p:spPr>
        <p:txBody>
          <a:bodyPr>
            <a:normAutofit/>
          </a:bodyPr>
          <a:lstStyle/>
          <a:p>
            <a:r>
              <a:rPr lang="en-GB" dirty="0" smtClean="0"/>
              <a:t>Refining Fire</a:t>
            </a:r>
          </a:p>
          <a:p>
            <a:r>
              <a:rPr lang="en-GB" dirty="0"/>
              <a:t>G</a:t>
            </a:r>
            <a:r>
              <a:rPr lang="en-GB" dirty="0" smtClean="0"/>
              <a:t>reater passion for God, your life and destiny</a:t>
            </a:r>
          </a:p>
          <a:p>
            <a:r>
              <a:rPr lang="en-GB" dirty="0" smtClean="0"/>
              <a:t>Pure heart to </a:t>
            </a:r>
            <a:r>
              <a:rPr lang="en-GB" dirty="0"/>
              <a:t>see </a:t>
            </a:r>
            <a:r>
              <a:rPr lang="en-GB" dirty="0" smtClean="0"/>
              <a:t>God</a:t>
            </a:r>
            <a:endParaRPr lang="en-GB" dirty="0"/>
          </a:p>
          <a:p>
            <a:r>
              <a:rPr lang="en-GB" dirty="0"/>
              <a:t>Y</a:t>
            </a:r>
            <a:r>
              <a:rPr lang="en-GB" dirty="0" smtClean="0"/>
              <a:t>our life can be purified and refined</a:t>
            </a:r>
          </a:p>
          <a:p>
            <a:r>
              <a:rPr lang="en-GB" dirty="0"/>
              <a:t>T</a:t>
            </a:r>
            <a:r>
              <a:rPr lang="en-GB" dirty="0" smtClean="0"/>
              <a:t>he chains restricting you destroyed</a:t>
            </a:r>
          </a:p>
          <a:p>
            <a:r>
              <a:rPr lang="en-GB" dirty="0"/>
              <a:t>Refiners fire – open your heart for passion, purification, destroying of chains</a:t>
            </a:r>
          </a:p>
          <a:p>
            <a:endParaRPr lang="en-GB" dirty="0" smtClean="0"/>
          </a:p>
          <a:p>
            <a:endParaRPr lang="en-GB" dirty="0" smtClean="0"/>
          </a:p>
          <a:p>
            <a:endParaRPr lang="en-GB" dirty="0"/>
          </a:p>
        </p:txBody>
      </p:sp>
    </p:spTree>
    <p:extLst>
      <p:ext uri="{BB962C8B-B14F-4D97-AF65-F5344CB8AC3E}">
        <p14:creationId xmlns:p14="http://schemas.microsoft.com/office/powerpoint/2010/main" val="2997331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784976" cy="994123"/>
          </a:xfrm>
        </p:spPr>
        <p:txBody>
          <a:bodyPr/>
          <a:lstStyle/>
          <a:p>
            <a:r>
              <a:rPr lang="en-GB" dirty="0">
                <a:effectLst>
                  <a:outerShdw blurRad="38100" dist="38100" dir="2700000" algn="tl">
                    <a:srgbClr val="000000"/>
                  </a:outerShdw>
                </a:effectLst>
              </a:rPr>
              <a:t>Engaging heaven on earth</a:t>
            </a:r>
            <a:endParaRPr lang="en-GB" dirty="0"/>
          </a:p>
        </p:txBody>
      </p:sp>
      <p:sp>
        <p:nvSpPr>
          <p:cNvPr id="3" name="Content Placeholder 2"/>
          <p:cNvSpPr>
            <a:spLocks noGrp="1"/>
          </p:cNvSpPr>
          <p:nvPr>
            <p:ph idx="1"/>
          </p:nvPr>
        </p:nvSpPr>
        <p:spPr>
          <a:xfrm>
            <a:off x="0" y="980728"/>
            <a:ext cx="9144000" cy="5877272"/>
          </a:xfrm>
        </p:spPr>
        <p:txBody>
          <a:bodyPr>
            <a:normAutofit fontScale="85000" lnSpcReduction="10000"/>
          </a:bodyPr>
          <a:lstStyle/>
          <a:p>
            <a:pPr>
              <a:lnSpc>
                <a:spcPct val="120000"/>
              </a:lnSpc>
              <a:spcBef>
                <a:spcPts val="600"/>
              </a:spcBef>
            </a:pPr>
            <a:r>
              <a:rPr lang="en-GB" dirty="0" smtClean="0"/>
              <a:t>Sound of many waters vibrational voice of God</a:t>
            </a:r>
          </a:p>
          <a:p>
            <a:pPr>
              <a:lnSpc>
                <a:spcPct val="120000"/>
              </a:lnSpc>
              <a:spcBef>
                <a:spcPts val="600"/>
              </a:spcBef>
            </a:pPr>
            <a:r>
              <a:rPr lang="en-GB" dirty="0"/>
              <a:t>E</a:t>
            </a:r>
            <a:r>
              <a:rPr lang="en-GB" dirty="0" smtClean="0"/>
              <a:t>verything </a:t>
            </a:r>
            <a:r>
              <a:rPr lang="en-GB" dirty="0"/>
              <a:t>that is not of God’s kingdom shaken from your </a:t>
            </a:r>
            <a:r>
              <a:rPr lang="en-GB" dirty="0" smtClean="0"/>
              <a:t>life</a:t>
            </a:r>
            <a:endParaRPr lang="en-GB" dirty="0"/>
          </a:p>
          <a:p>
            <a:pPr>
              <a:lnSpc>
                <a:spcPct val="120000"/>
              </a:lnSpc>
              <a:spcBef>
                <a:spcPts val="600"/>
              </a:spcBef>
            </a:pPr>
            <a:r>
              <a:rPr lang="en-GB" dirty="0"/>
              <a:t>R</a:t>
            </a:r>
            <a:r>
              <a:rPr lang="en-GB" dirty="0" smtClean="0"/>
              <a:t>esonate with the will of God</a:t>
            </a:r>
          </a:p>
          <a:p>
            <a:pPr>
              <a:lnSpc>
                <a:spcPct val="120000"/>
              </a:lnSpc>
              <a:spcBef>
                <a:spcPts val="600"/>
              </a:spcBef>
            </a:pPr>
            <a:r>
              <a:rPr lang="en-GB" dirty="0"/>
              <a:t>Y</a:t>
            </a:r>
            <a:r>
              <a:rPr lang="en-GB" dirty="0" smtClean="0"/>
              <a:t>our body aligned with the frequency of heaven</a:t>
            </a:r>
          </a:p>
          <a:p>
            <a:pPr>
              <a:lnSpc>
                <a:spcPct val="120000"/>
              </a:lnSpc>
              <a:spcBef>
                <a:spcPts val="600"/>
              </a:spcBef>
            </a:pPr>
            <a:r>
              <a:rPr lang="en-GB" dirty="0"/>
              <a:t>H</a:t>
            </a:r>
            <a:r>
              <a:rPr lang="en-GB" dirty="0" smtClean="0"/>
              <a:t>ealth and wholeness - DNA transformed</a:t>
            </a:r>
          </a:p>
          <a:p>
            <a:pPr>
              <a:lnSpc>
                <a:spcPct val="120000"/>
              </a:lnSpc>
              <a:spcBef>
                <a:spcPts val="600"/>
              </a:spcBef>
            </a:pPr>
            <a:r>
              <a:rPr lang="en-GB" dirty="0"/>
              <a:t>Sound of many waters - open your heart to the vibrating frequency of God’s voice to resonate eternal destiny in </a:t>
            </a:r>
            <a:r>
              <a:rPr lang="en-GB" dirty="0" smtClean="0"/>
              <a:t>you</a:t>
            </a:r>
          </a:p>
          <a:p>
            <a:endParaRPr lang="en-GB" dirty="0"/>
          </a:p>
        </p:txBody>
      </p:sp>
    </p:spTree>
    <p:extLst>
      <p:ext uri="{BB962C8B-B14F-4D97-AF65-F5344CB8AC3E}">
        <p14:creationId xmlns:p14="http://schemas.microsoft.com/office/powerpoint/2010/main" val="351759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10500" b="9409"/>
          <a:stretch/>
        </p:blipFill>
        <p:spPr bwMode="auto">
          <a:xfrm>
            <a:off x="-15003" y="0"/>
            <a:ext cx="9326907" cy="6957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5007749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spect="1"/>
          </p:cNvSpPr>
          <p:nvPr/>
        </p:nvSpPr>
        <p:spPr>
          <a:xfrm>
            <a:off x="2699972" y="1835733"/>
            <a:ext cx="3240000" cy="324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solidFill>
                  <a:prstClr val="white"/>
                </a:solidFill>
              </a:rPr>
              <a:t>Heavenly</a:t>
            </a:r>
            <a:br>
              <a:rPr lang="en-GB" sz="2800" dirty="0" smtClean="0">
                <a:solidFill>
                  <a:prstClr val="white"/>
                </a:solidFill>
              </a:rPr>
            </a:br>
            <a:r>
              <a:rPr lang="en-GB" sz="2800" dirty="0" smtClean="0">
                <a:solidFill>
                  <a:prstClr val="white"/>
                </a:solidFill>
              </a:rPr>
              <a:t>Tabernacle</a:t>
            </a:r>
          </a:p>
          <a:p>
            <a:pPr algn="ctr"/>
            <a:r>
              <a:rPr lang="en-GB" sz="2800" dirty="0" smtClean="0">
                <a:solidFill>
                  <a:prstClr val="white"/>
                </a:solidFill>
              </a:rPr>
              <a:t>Holy of Holies</a:t>
            </a:r>
          </a:p>
          <a:p>
            <a:pPr algn="ctr"/>
            <a:r>
              <a:rPr lang="en-GB" sz="2800" dirty="0" smtClean="0">
                <a:solidFill>
                  <a:prstClr val="white"/>
                </a:solidFill>
              </a:rPr>
              <a:t>Arc of God</a:t>
            </a:r>
            <a:endParaRPr lang="en-GB" sz="2800" dirty="0">
              <a:solidFill>
                <a:prstClr val="white"/>
              </a:solidFill>
            </a:endParaRPr>
          </a:p>
        </p:txBody>
      </p:sp>
      <p:sp>
        <p:nvSpPr>
          <p:cNvPr id="5" name="TextBox 4"/>
          <p:cNvSpPr txBox="1"/>
          <p:nvPr/>
        </p:nvSpPr>
        <p:spPr>
          <a:xfrm>
            <a:off x="701525" y="2564905"/>
            <a:ext cx="1656454" cy="1934765"/>
          </a:xfrm>
          <a:prstGeom prst="rect">
            <a:avLst/>
          </a:prstGeom>
          <a:noFill/>
        </p:spPr>
        <p:txBody>
          <a:bodyPr wrap="square" lIns="0" tIns="0" rIns="0" bIns="0" rtlCol="0">
            <a:noAutofit/>
          </a:bodyPr>
          <a:lstStyle/>
          <a:p>
            <a:pPr algn="ctr"/>
            <a:r>
              <a:rPr lang="en-GB" sz="3200" dirty="0" smtClean="0">
                <a:solidFill>
                  <a:srgbClr val="7030A0"/>
                </a:solidFill>
              </a:rPr>
              <a:t>North </a:t>
            </a:r>
          </a:p>
          <a:p>
            <a:pPr algn="ctr"/>
            <a:r>
              <a:rPr lang="en-GB" sz="3200" dirty="0" smtClean="0">
                <a:solidFill>
                  <a:srgbClr val="7030A0"/>
                </a:solidFill>
              </a:rPr>
              <a:t>Man</a:t>
            </a:r>
          </a:p>
          <a:p>
            <a:pPr algn="ctr"/>
            <a:r>
              <a:rPr lang="en-GB" sz="3200" dirty="0" smtClean="0">
                <a:solidFill>
                  <a:srgbClr val="7030A0"/>
                </a:solidFill>
              </a:rPr>
              <a:t>Priest</a:t>
            </a:r>
          </a:p>
          <a:p>
            <a:pPr algn="ctr"/>
            <a:r>
              <a:rPr lang="en-GB" sz="3200" dirty="0" smtClean="0">
                <a:solidFill>
                  <a:srgbClr val="7030A0"/>
                </a:solidFill>
              </a:rPr>
              <a:t>HEI</a:t>
            </a:r>
            <a:endParaRPr lang="en-GB" sz="3200" dirty="0">
              <a:solidFill>
                <a:srgbClr val="7030A0"/>
              </a:solidFill>
            </a:endParaRPr>
          </a:p>
        </p:txBody>
      </p:sp>
      <p:sp>
        <p:nvSpPr>
          <p:cNvPr id="6" name="TextBox 5"/>
          <p:cNvSpPr txBox="1"/>
          <p:nvPr/>
        </p:nvSpPr>
        <p:spPr>
          <a:xfrm>
            <a:off x="6163639" y="2287432"/>
            <a:ext cx="1476164" cy="2005664"/>
          </a:xfrm>
          <a:prstGeom prst="rect">
            <a:avLst/>
          </a:prstGeom>
          <a:noFill/>
        </p:spPr>
        <p:txBody>
          <a:bodyPr wrap="square" lIns="0" tIns="0" rIns="0" bIns="0" rtlCol="0">
            <a:noAutofit/>
          </a:bodyPr>
          <a:lstStyle/>
          <a:p>
            <a:pPr algn="ctr"/>
            <a:r>
              <a:rPr lang="en-GB" sz="3200" dirty="0" smtClean="0">
                <a:solidFill>
                  <a:srgbClr val="7030A0"/>
                </a:solidFill>
              </a:rPr>
              <a:t>South </a:t>
            </a:r>
          </a:p>
          <a:p>
            <a:pPr algn="ctr"/>
            <a:r>
              <a:rPr lang="en-GB" sz="3200" dirty="0" smtClean="0">
                <a:solidFill>
                  <a:srgbClr val="7030A0"/>
                </a:solidFill>
              </a:rPr>
              <a:t>Ox</a:t>
            </a:r>
          </a:p>
          <a:p>
            <a:pPr algn="ctr"/>
            <a:r>
              <a:rPr lang="en-GB" sz="3200" dirty="0" smtClean="0">
                <a:solidFill>
                  <a:srgbClr val="7030A0"/>
                </a:solidFill>
              </a:rPr>
              <a:t>Prophet</a:t>
            </a:r>
          </a:p>
          <a:p>
            <a:pPr algn="ctr"/>
            <a:r>
              <a:rPr lang="en-GB" sz="3200" dirty="0" smtClean="0">
                <a:solidFill>
                  <a:srgbClr val="7030A0"/>
                </a:solidFill>
              </a:rPr>
              <a:t>HEI</a:t>
            </a:r>
            <a:endParaRPr lang="en-GB" sz="2000" dirty="0">
              <a:solidFill>
                <a:srgbClr val="7030A0"/>
              </a:solidFill>
            </a:endParaRPr>
          </a:p>
        </p:txBody>
      </p:sp>
      <p:sp>
        <p:nvSpPr>
          <p:cNvPr id="7" name="TextBox 6"/>
          <p:cNvSpPr txBox="1"/>
          <p:nvPr/>
        </p:nvSpPr>
        <p:spPr>
          <a:xfrm>
            <a:off x="3563888" y="283809"/>
            <a:ext cx="1124598" cy="1428437"/>
          </a:xfrm>
          <a:prstGeom prst="rect">
            <a:avLst/>
          </a:prstGeom>
          <a:noFill/>
        </p:spPr>
        <p:txBody>
          <a:bodyPr wrap="square" lIns="0" tIns="0" rIns="0" bIns="0" rtlCol="0">
            <a:noAutofit/>
          </a:bodyPr>
          <a:lstStyle/>
          <a:p>
            <a:pPr algn="ctr">
              <a:lnSpc>
                <a:spcPts val="2800"/>
              </a:lnSpc>
            </a:pPr>
            <a:r>
              <a:rPr lang="en-GB" sz="3200" dirty="0" smtClean="0">
                <a:solidFill>
                  <a:srgbClr val="7030A0"/>
                </a:solidFill>
              </a:rPr>
              <a:t>East </a:t>
            </a:r>
          </a:p>
          <a:p>
            <a:pPr algn="ctr">
              <a:lnSpc>
                <a:spcPts val="2800"/>
              </a:lnSpc>
            </a:pPr>
            <a:r>
              <a:rPr lang="en-GB" sz="3200" dirty="0" smtClean="0">
                <a:solidFill>
                  <a:srgbClr val="7030A0"/>
                </a:solidFill>
              </a:rPr>
              <a:t>Lion</a:t>
            </a:r>
          </a:p>
          <a:p>
            <a:pPr algn="ctr">
              <a:lnSpc>
                <a:spcPts val="2800"/>
              </a:lnSpc>
            </a:pPr>
            <a:r>
              <a:rPr lang="en-GB" sz="3200" dirty="0" smtClean="0">
                <a:solidFill>
                  <a:srgbClr val="7030A0"/>
                </a:solidFill>
              </a:rPr>
              <a:t>King</a:t>
            </a:r>
          </a:p>
          <a:p>
            <a:pPr algn="ctr">
              <a:lnSpc>
                <a:spcPts val="2800"/>
              </a:lnSpc>
            </a:pPr>
            <a:r>
              <a:rPr lang="en-GB" sz="3200" dirty="0" smtClean="0">
                <a:solidFill>
                  <a:srgbClr val="7030A0"/>
                </a:solidFill>
              </a:rPr>
              <a:t>YOD</a:t>
            </a:r>
            <a:endParaRPr lang="en-GB" sz="3200" dirty="0">
              <a:solidFill>
                <a:srgbClr val="7030A0"/>
              </a:solidFill>
            </a:endParaRPr>
          </a:p>
        </p:txBody>
      </p:sp>
      <p:sp>
        <p:nvSpPr>
          <p:cNvPr id="8" name="TextBox 7"/>
          <p:cNvSpPr txBox="1"/>
          <p:nvPr/>
        </p:nvSpPr>
        <p:spPr>
          <a:xfrm>
            <a:off x="3815916" y="5213538"/>
            <a:ext cx="1404156" cy="1383814"/>
          </a:xfrm>
          <a:prstGeom prst="rect">
            <a:avLst/>
          </a:prstGeom>
          <a:noFill/>
        </p:spPr>
        <p:txBody>
          <a:bodyPr wrap="square" lIns="0" tIns="0" rIns="0" bIns="0" rtlCol="0">
            <a:noAutofit/>
          </a:bodyPr>
          <a:lstStyle/>
          <a:p>
            <a:pPr algn="ctr">
              <a:lnSpc>
                <a:spcPts val="2800"/>
              </a:lnSpc>
            </a:pPr>
            <a:r>
              <a:rPr lang="en-GB" sz="3200" dirty="0" smtClean="0">
                <a:solidFill>
                  <a:srgbClr val="7030A0"/>
                </a:solidFill>
              </a:rPr>
              <a:t>West </a:t>
            </a:r>
          </a:p>
          <a:p>
            <a:pPr algn="ctr">
              <a:lnSpc>
                <a:spcPts val="2800"/>
              </a:lnSpc>
            </a:pPr>
            <a:r>
              <a:rPr lang="en-GB" sz="3200" dirty="0" smtClean="0">
                <a:solidFill>
                  <a:srgbClr val="7030A0"/>
                </a:solidFill>
              </a:rPr>
              <a:t>Eagle</a:t>
            </a:r>
          </a:p>
          <a:p>
            <a:pPr algn="ctr">
              <a:lnSpc>
                <a:spcPts val="2800"/>
              </a:lnSpc>
            </a:pPr>
            <a:r>
              <a:rPr lang="en-GB" sz="3200" dirty="0" smtClean="0">
                <a:solidFill>
                  <a:srgbClr val="7030A0"/>
                </a:solidFill>
              </a:rPr>
              <a:t>Apostle</a:t>
            </a:r>
          </a:p>
          <a:p>
            <a:pPr algn="ctr">
              <a:lnSpc>
                <a:spcPts val="2800"/>
              </a:lnSpc>
            </a:pPr>
            <a:r>
              <a:rPr lang="en-GB" sz="3200" dirty="0" smtClean="0">
                <a:solidFill>
                  <a:srgbClr val="7030A0"/>
                </a:solidFill>
              </a:rPr>
              <a:t>VAV</a:t>
            </a:r>
            <a:endParaRPr lang="en-GB" sz="3200" dirty="0">
              <a:solidFill>
                <a:srgbClr val="7030A0"/>
              </a:solidFill>
            </a:endParaRPr>
          </a:p>
        </p:txBody>
      </p:sp>
      <p:sp>
        <p:nvSpPr>
          <p:cNvPr id="9" name="TextBox 8"/>
          <p:cNvSpPr txBox="1"/>
          <p:nvPr/>
        </p:nvSpPr>
        <p:spPr>
          <a:xfrm>
            <a:off x="5820330" y="5229200"/>
            <a:ext cx="2568094" cy="432047"/>
          </a:xfrm>
          <a:prstGeom prst="rect">
            <a:avLst/>
          </a:prstGeom>
          <a:noFill/>
        </p:spPr>
        <p:txBody>
          <a:bodyPr wrap="square" lIns="0" tIns="0" rIns="0" bIns="0" rtlCol="0">
            <a:noAutofit/>
          </a:bodyPr>
          <a:lstStyle/>
          <a:p>
            <a:pPr algn="ctr"/>
            <a:r>
              <a:rPr lang="en-GB" sz="3200" dirty="0" smtClean="0">
                <a:solidFill>
                  <a:srgbClr val="FF0000"/>
                </a:solidFill>
              </a:rPr>
              <a:t>Transformation</a:t>
            </a:r>
            <a:endParaRPr lang="en-GB" sz="3200" dirty="0">
              <a:solidFill>
                <a:srgbClr val="FF0000"/>
              </a:solidFill>
            </a:endParaRPr>
          </a:p>
        </p:txBody>
      </p:sp>
      <p:sp>
        <p:nvSpPr>
          <p:cNvPr id="10" name="TextBox 9"/>
          <p:cNvSpPr txBox="1"/>
          <p:nvPr/>
        </p:nvSpPr>
        <p:spPr>
          <a:xfrm>
            <a:off x="467544" y="5030676"/>
            <a:ext cx="2124416" cy="630571"/>
          </a:xfrm>
          <a:prstGeom prst="rect">
            <a:avLst/>
          </a:prstGeom>
          <a:noFill/>
        </p:spPr>
        <p:txBody>
          <a:bodyPr wrap="square" lIns="0" tIns="0" rIns="0" bIns="0" rtlCol="0">
            <a:noAutofit/>
          </a:bodyPr>
          <a:lstStyle/>
          <a:p>
            <a:pPr algn="ctr"/>
            <a:r>
              <a:rPr lang="en-GB" sz="3200" dirty="0" smtClean="0">
                <a:solidFill>
                  <a:srgbClr val="FF0000"/>
                </a:solidFill>
              </a:rPr>
              <a:t>Refining Fire</a:t>
            </a:r>
            <a:endParaRPr lang="en-GB" sz="3200" dirty="0">
              <a:solidFill>
                <a:srgbClr val="FF0000"/>
              </a:solidFill>
            </a:endParaRPr>
          </a:p>
        </p:txBody>
      </p:sp>
      <p:sp>
        <p:nvSpPr>
          <p:cNvPr id="11" name="TextBox 10"/>
          <p:cNvSpPr txBox="1"/>
          <p:nvPr/>
        </p:nvSpPr>
        <p:spPr>
          <a:xfrm>
            <a:off x="6027254" y="998027"/>
            <a:ext cx="1830013" cy="1052390"/>
          </a:xfrm>
          <a:prstGeom prst="rect">
            <a:avLst/>
          </a:prstGeom>
          <a:noFill/>
        </p:spPr>
        <p:txBody>
          <a:bodyPr wrap="square" lIns="0" tIns="0" rIns="0" bIns="0" rtlCol="0">
            <a:noAutofit/>
          </a:bodyPr>
          <a:lstStyle/>
          <a:p>
            <a:pPr algn="ctr"/>
            <a:r>
              <a:rPr lang="en-GB" sz="3200" dirty="0" smtClean="0">
                <a:solidFill>
                  <a:srgbClr val="FF0000"/>
                </a:solidFill>
              </a:rPr>
              <a:t>Winds of Change</a:t>
            </a:r>
            <a:endParaRPr lang="en-GB" sz="3200" dirty="0">
              <a:solidFill>
                <a:srgbClr val="FF0000"/>
              </a:solidFill>
            </a:endParaRPr>
          </a:p>
        </p:txBody>
      </p:sp>
      <p:sp>
        <p:nvSpPr>
          <p:cNvPr id="12" name="TextBox 11"/>
          <p:cNvSpPr txBox="1"/>
          <p:nvPr/>
        </p:nvSpPr>
        <p:spPr>
          <a:xfrm>
            <a:off x="323528" y="977238"/>
            <a:ext cx="2160240" cy="1443650"/>
          </a:xfrm>
          <a:prstGeom prst="rect">
            <a:avLst/>
          </a:prstGeom>
          <a:noFill/>
        </p:spPr>
        <p:txBody>
          <a:bodyPr wrap="square" lIns="0" tIns="0" rIns="0" bIns="0" rtlCol="0">
            <a:noAutofit/>
          </a:bodyPr>
          <a:lstStyle/>
          <a:p>
            <a:pPr algn="ctr"/>
            <a:r>
              <a:rPr lang="en-GB" sz="3200" dirty="0" smtClean="0">
                <a:solidFill>
                  <a:srgbClr val="FF0000"/>
                </a:solidFill>
              </a:rPr>
              <a:t>Sound of many waters</a:t>
            </a:r>
            <a:endParaRPr lang="en-GB" sz="3200" dirty="0">
              <a:solidFill>
                <a:srgbClr val="FF0000"/>
              </a:solidFill>
            </a:endParaRPr>
          </a:p>
        </p:txBody>
      </p:sp>
      <p:cxnSp>
        <p:nvCxnSpPr>
          <p:cNvPr id="3" name="Straight Arrow Connector 2"/>
          <p:cNvCxnSpPr/>
          <p:nvPr/>
        </p:nvCxnSpPr>
        <p:spPr>
          <a:xfrm flipV="1">
            <a:off x="5076056" y="538662"/>
            <a:ext cx="0" cy="116040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635896" y="5229200"/>
            <a:ext cx="0" cy="114385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6129420" y="4544592"/>
            <a:ext cx="1404156" cy="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flipV="1">
            <a:off x="1043608" y="2459455"/>
            <a:ext cx="1440160" cy="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140042" y="1844824"/>
            <a:ext cx="0" cy="57606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699972" y="3457369"/>
            <a:ext cx="4318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flipV="1">
            <a:off x="5364088" y="3459038"/>
            <a:ext cx="575884" cy="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4292442" y="4499670"/>
            <a:ext cx="0" cy="57606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Arc 18"/>
          <p:cNvSpPr/>
          <p:nvPr/>
        </p:nvSpPr>
        <p:spPr>
          <a:xfrm rot="20642066">
            <a:off x="1363403" y="364077"/>
            <a:ext cx="2240729" cy="868733"/>
          </a:xfrm>
          <a:prstGeom prst="arc">
            <a:avLst>
              <a:gd name="adj1" fmla="val 11061373"/>
              <a:gd name="adj2" fmla="val 0"/>
            </a:avLst>
          </a:prstGeom>
          <a:ln w="635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prstClr val="black"/>
              </a:solidFill>
            </a:endParaRPr>
          </a:p>
        </p:txBody>
      </p:sp>
      <p:sp>
        <p:nvSpPr>
          <p:cNvPr id="20" name="Arc 19"/>
          <p:cNvSpPr/>
          <p:nvPr/>
        </p:nvSpPr>
        <p:spPr>
          <a:xfrm rot="815009">
            <a:off x="4699966" y="404799"/>
            <a:ext cx="2240729" cy="868733"/>
          </a:xfrm>
          <a:prstGeom prst="arc">
            <a:avLst>
              <a:gd name="adj1" fmla="val 11061373"/>
              <a:gd name="adj2" fmla="val 0"/>
            </a:avLst>
          </a:prstGeom>
          <a:ln w="635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prstClr val="black"/>
              </a:solidFill>
            </a:endParaRPr>
          </a:p>
        </p:txBody>
      </p:sp>
      <p:sp>
        <p:nvSpPr>
          <p:cNvPr id="21" name="Arc 20"/>
          <p:cNvSpPr/>
          <p:nvPr/>
        </p:nvSpPr>
        <p:spPr>
          <a:xfrm rot="5815609">
            <a:off x="6613854" y="4101920"/>
            <a:ext cx="1635353" cy="868733"/>
          </a:xfrm>
          <a:prstGeom prst="arc">
            <a:avLst>
              <a:gd name="adj1" fmla="val 11061373"/>
              <a:gd name="adj2" fmla="val 0"/>
            </a:avLst>
          </a:prstGeom>
          <a:ln w="635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prstClr val="black"/>
              </a:solidFill>
            </a:endParaRPr>
          </a:p>
        </p:txBody>
      </p:sp>
      <p:sp>
        <p:nvSpPr>
          <p:cNvPr id="22" name="Arc 21"/>
          <p:cNvSpPr/>
          <p:nvPr/>
        </p:nvSpPr>
        <p:spPr>
          <a:xfrm rot="9128566">
            <a:off x="4794025" y="5688225"/>
            <a:ext cx="2093447" cy="687955"/>
          </a:xfrm>
          <a:prstGeom prst="arc">
            <a:avLst>
              <a:gd name="adj1" fmla="val 11061373"/>
              <a:gd name="adj2" fmla="val 295582"/>
            </a:avLst>
          </a:prstGeom>
          <a:ln w="635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prstClr val="black"/>
              </a:solidFill>
            </a:endParaRPr>
          </a:p>
        </p:txBody>
      </p:sp>
      <p:sp>
        <p:nvSpPr>
          <p:cNvPr id="24" name="Arc 23"/>
          <p:cNvSpPr/>
          <p:nvPr/>
        </p:nvSpPr>
        <p:spPr>
          <a:xfrm rot="15928055">
            <a:off x="184714" y="2200085"/>
            <a:ext cx="1337568" cy="868733"/>
          </a:xfrm>
          <a:prstGeom prst="arc">
            <a:avLst>
              <a:gd name="adj1" fmla="val 11061373"/>
              <a:gd name="adj2" fmla="val 0"/>
            </a:avLst>
          </a:prstGeom>
          <a:ln w="635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prstClr val="black"/>
              </a:solidFill>
            </a:endParaRPr>
          </a:p>
        </p:txBody>
      </p:sp>
      <p:sp>
        <p:nvSpPr>
          <p:cNvPr id="25" name="Arc 24"/>
          <p:cNvSpPr/>
          <p:nvPr/>
        </p:nvSpPr>
        <p:spPr>
          <a:xfrm rot="12025755">
            <a:off x="1237614" y="5592944"/>
            <a:ext cx="2240729" cy="868733"/>
          </a:xfrm>
          <a:prstGeom prst="arc">
            <a:avLst>
              <a:gd name="adj1" fmla="val 11061373"/>
              <a:gd name="adj2" fmla="val 0"/>
            </a:avLst>
          </a:prstGeom>
          <a:ln w="635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prstClr val="black"/>
              </a:solidFill>
            </a:endParaRPr>
          </a:p>
        </p:txBody>
      </p:sp>
      <p:sp>
        <p:nvSpPr>
          <p:cNvPr id="26" name="Arc 25"/>
          <p:cNvSpPr/>
          <p:nvPr/>
        </p:nvSpPr>
        <p:spPr>
          <a:xfrm rot="5815609">
            <a:off x="6822126" y="2274551"/>
            <a:ext cx="1635353" cy="868733"/>
          </a:xfrm>
          <a:prstGeom prst="arc">
            <a:avLst>
              <a:gd name="adj1" fmla="val 11061373"/>
              <a:gd name="adj2" fmla="val 0"/>
            </a:avLst>
          </a:prstGeom>
          <a:ln w="635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prstClr val="black"/>
              </a:solidFill>
            </a:endParaRPr>
          </a:p>
        </p:txBody>
      </p:sp>
      <p:sp>
        <p:nvSpPr>
          <p:cNvPr id="28" name="Arc 27"/>
          <p:cNvSpPr/>
          <p:nvPr/>
        </p:nvSpPr>
        <p:spPr>
          <a:xfrm rot="15688147">
            <a:off x="338788" y="3804762"/>
            <a:ext cx="1635353" cy="868733"/>
          </a:xfrm>
          <a:prstGeom prst="arc">
            <a:avLst>
              <a:gd name="adj1" fmla="val 11061373"/>
              <a:gd name="adj2" fmla="val 0"/>
            </a:avLst>
          </a:prstGeom>
          <a:ln w="635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prstClr val="black"/>
              </a:solidFill>
            </a:endParaRPr>
          </a:p>
        </p:txBody>
      </p:sp>
    </p:spTree>
    <p:extLst>
      <p:ext uri="{BB962C8B-B14F-4D97-AF65-F5344CB8AC3E}">
        <p14:creationId xmlns:p14="http://schemas.microsoft.com/office/powerpoint/2010/main" val="2047346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4" grpId="0" animBg="1"/>
      <p:bldP spid="25" grpId="0" animBg="1"/>
      <p:bldP spid="26" grpId="0" animBg="1"/>
      <p:bldP spid="2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04646" y="2332"/>
            <a:ext cx="1589346" cy="553998"/>
          </a:xfrm>
          <a:prstGeom prst="rect">
            <a:avLst/>
          </a:prstGeom>
          <a:noFill/>
        </p:spPr>
        <p:txBody>
          <a:bodyPr wrap="none" lIns="0" tIns="0" rIns="0" bIns="0" rtlCol="0">
            <a:noAutofit/>
          </a:bodyPr>
          <a:lstStyle/>
          <a:p>
            <a:pPr algn="ctr"/>
            <a:r>
              <a:rPr lang="en-GB" sz="2800" dirty="0" smtClean="0">
                <a:solidFill>
                  <a:prstClr val="black"/>
                </a:solidFill>
                <a:cs typeface="Arial" charset="0"/>
              </a:rPr>
              <a:t>Bench of 3 </a:t>
            </a:r>
          </a:p>
          <a:p>
            <a:pPr algn="ctr"/>
            <a:r>
              <a:rPr lang="en-GB" sz="2800" dirty="0" smtClean="0">
                <a:solidFill>
                  <a:prstClr val="black"/>
                </a:solidFill>
                <a:cs typeface="Arial" charset="0"/>
              </a:rPr>
              <a:t>Father Son Spirit</a:t>
            </a:r>
            <a:endParaRPr lang="en-GB" sz="2800" dirty="0">
              <a:solidFill>
                <a:prstClr val="black"/>
              </a:solidFill>
              <a:cs typeface="Arial" charset="0"/>
            </a:endParaRPr>
          </a:p>
        </p:txBody>
      </p:sp>
      <p:sp>
        <p:nvSpPr>
          <p:cNvPr id="9" name="Horizontal Scroll 8"/>
          <p:cNvSpPr/>
          <p:nvPr/>
        </p:nvSpPr>
        <p:spPr>
          <a:xfrm>
            <a:off x="3347034" y="1556792"/>
            <a:ext cx="1104571" cy="288032"/>
          </a:xfrm>
          <a:prstGeom prst="horizontalScroll">
            <a:avLst/>
          </a:prstGeom>
          <a:solidFill>
            <a:srgbClr val="5C097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cxnSp>
        <p:nvCxnSpPr>
          <p:cNvPr id="11" name="Straight Connector 10"/>
          <p:cNvCxnSpPr/>
          <p:nvPr/>
        </p:nvCxnSpPr>
        <p:spPr>
          <a:xfrm>
            <a:off x="1415062" y="2204864"/>
            <a:ext cx="5544616" cy="0"/>
          </a:xfrm>
          <a:prstGeom prst="line">
            <a:avLst/>
          </a:prstGeom>
          <a:ln w="63500">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2016893" y="831807"/>
            <a:ext cx="1882800" cy="2268000"/>
          </a:xfrm>
          <a:prstGeom prst="line">
            <a:avLst/>
          </a:prstGeom>
          <a:ln w="508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899320" y="841769"/>
            <a:ext cx="1882800" cy="2268000"/>
          </a:xfrm>
          <a:prstGeom prst="line">
            <a:avLst/>
          </a:prstGeom>
          <a:ln w="50800">
            <a:solidFill>
              <a:srgbClr val="FFFF00"/>
            </a:solidFill>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2171501" y="2964953"/>
            <a:ext cx="3456384" cy="28963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nvGrpSpPr>
          <p:cNvPr id="42" name="Group 41"/>
          <p:cNvGrpSpPr/>
          <p:nvPr/>
        </p:nvGrpSpPr>
        <p:grpSpPr>
          <a:xfrm>
            <a:off x="2016892" y="3099807"/>
            <a:ext cx="3765229" cy="3497545"/>
            <a:chOff x="2016892" y="3099807"/>
            <a:chExt cx="3765229" cy="3497545"/>
          </a:xfrm>
        </p:grpSpPr>
        <p:cxnSp>
          <p:nvCxnSpPr>
            <p:cNvPr id="30" name="Straight Connector 29"/>
            <p:cNvCxnSpPr/>
            <p:nvPr/>
          </p:nvCxnSpPr>
          <p:spPr>
            <a:xfrm>
              <a:off x="2016892" y="3099807"/>
              <a:ext cx="1882800" cy="2269296"/>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3899694" y="3101103"/>
              <a:ext cx="1882427" cy="2268000"/>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2843808" y="5369102"/>
              <a:ext cx="2376264" cy="1228250"/>
            </a:xfrm>
            <a:prstGeom prst="rect">
              <a:avLst/>
            </a:prstGeom>
            <a:noFill/>
          </p:spPr>
          <p:txBody>
            <a:bodyPr wrap="none" lIns="0" tIns="0" rIns="0" bIns="0" rtlCol="0">
              <a:noAutofit/>
            </a:bodyPr>
            <a:lstStyle/>
            <a:p>
              <a:pPr algn="ctr"/>
              <a:r>
                <a:rPr lang="en-GB" sz="2400" dirty="0" smtClean="0">
                  <a:solidFill>
                    <a:prstClr val="black"/>
                  </a:solidFill>
                  <a:cs typeface="Arial" charset="0"/>
                </a:rPr>
                <a:t>Bench of 3 </a:t>
              </a:r>
            </a:p>
            <a:p>
              <a:pPr algn="ctr"/>
              <a:r>
                <a:rPr lang="en-GB" sz="2400" dirty="0" smtClean="0">
                  <a:solidFill>
                    <a:prstClr val="black"/>
                  </a:solidFill>
                  <a:cs typeface="Arial" charset="0"/>
                </a:rPr>
                <a:t> Spirit Soul Body</a:t>
              </a:r>
            </a:p>
            <a:p>
              <a:pPr algn="ctr"/>
              <a:r>
                <a:rPr lang="en-GB" sz="2400" dirty="0" smtClean="0">
                  <a:solidFill>
                    <a:prstClr val="black"/>
                  </a:solidFill>
                  <a:cs typeface="Arial" charset="0"/>
                </a:rPr>
                <a:t>Church, City, Region, Nation</a:t>
              </a:r>
              <a:endParaRPr lang="en-GB" sz="2400" dirty="0">
                <a:solidFill>
                  <a:prstClr val="black"/>
                </a:solidFill>
                <a:cs typeface="Arial" charset="0"/>
              </a:endParaRPr>
            </a:p>
          </p:txBody>
        </p:sp>
      </p:grpSp>
      <p:sp>
        <p:nvSpPr>
          <p:cNvPr id="38" name="TextBox 37"/>
          <p:cNvSpPr txBox="1"/>
          <p:nvPr/>
        </p:nvSpPr>
        <p:spPr>
          <a:xfrm>
            <a:off x="7092280" y="1435574"/>
            <a:ext cx="1589346" cy="553998"/>
          </a:xfrm>
          <a:prstGeom prst="rect">
            <a:avLst/>
          </a:prstGeom>
          <a:noFill/>
        </p:spPr>
        <p:txBody>
          <a:bodyPr wrap="none" lIns="0" tIns="0" rIns="0" bIns="0" rtlCol="0">
            <a:normAutofit/>
          </a:bodyPr>
          <a:lstStyle/>
          <a:p>
            <a:pPr algn="ctr"/>
            <a:r>
              <a:rPr lang="en-GB" dirty="0" smtClean="0">
                <a:solidFill>
                  <a:prstClr val="black"/>
                </a:solidFill>
                <a:cs typeface="Arial" charset="0"/>
              </a:rPr>
              <a:t>Heavenlies</a:t>
            </a:r>
          </a:p>
        </p:txBody>
      </p:sp>
      <p:sp>
        <p:nvSpPr>
          <p:cNvPr id="39" name="TextBox 38"/>
          <p:cNvSpPr txBox="1"/>
          <p:nvPr/>
        </p:nvSpPr>
        <p:spPr>
          <a:xfrm>
            <a:off x="7092280" y="2832770"/>
            <a:ext cx="1589346" cy="553998"/>
          </a:xfrm>
          <a:prstGeom prst="rect">
            <a:avLst/>
          </a:prstGeom>
          <a:noFill/>
        </p:spPr>
        <p:txBody>
          <a:bodyPr wrap="none" lIns="0" tIns="0" rIns="0" bIns="0" rtlCol="0">
            <a:normAutofit/>
          </a:bodyPr>
          <a:lstStyle/>
          <a:p>
            <a:pPr algn="ctr"/>
            <a:r>
              <a:rPr lang="en-GB" dirty="0" smtClean="0">
                <a:solidFill>
                  <a:prstClr val="black"/>
                </a:solidFill>
                <a:cs typeface="Arial" charset="0"/>
              </a:rPr>
              <a:t>Earth</a:t>
            </a:r>
          </a:p>
        </p:txBody>
      </p:sp>
      <p:sp>
        <p:nvSpPr>
          <p:cNvPr id="15" name="TextBox 14"/>
          <p:cNvSpPr txBox="1"/>
          <p:nvPr/>
        </p:nvSpPr>
        <p:spPr>
          <a:xfrm>
            <a:off x="827584" y="1158575"/>
            <a:ext cx="1589346" cy="553998"/>
          </a:xfrm>
          <a:prstGeom prst="rect">
            <a:avLst/>
          </a:prstGeom>
          <a:noFill/>
        </p:spPr>
        <p:txBody>
          <a:bodyPr wrap="none" lIns="0" tIns="0" rIns="0" bIns="0" rtlCol="0">
            <a:normAutofit/>
          </a:bodyPr>
          <a:lstStyle/>
          <a:p>
            <a:pPr algn="ctr"/>
            <a:r>
              <a:rPr lang="en-GB" dirty="0" smtClean="0">
                <a:solidFill>
                  <a:prstClr val="black"/>
                </a:solidFill>
                <a:cs typeface="Arial" charset="0"/>
              </a:rPr>
              <a:t>North Gate</a:t>
            </a:r>
            <a:br>
              <a:rPr lang="en-GB" dirty="0" smtClean="0">
                <a:solidFill>
                  <a:prstClr val="black"/>
                </a:solidFill>
                <a:cs typeface="Arial" charset="0"/>
              </a:rPr>
            </a:br>
            <a:r>
              <a:rPr lang="en-GB" dirty="0" smtClean="0">
                <a:solidFill>
                  <a:prstClr val="black"/>
                </a:solidFill>
                <a:cs typeface="Arial" charset="0"/>
              </a:rPr>
              <a:t>Man Priestly</a:t>
            </a:r>
          </a:p>
        </p:txBody>
      </p:sp>
      <p:sp>
        <p:nvSpPr>
          <p:cNvPr id="16" name="TextBox 15"/>
          <p:cNvSpPr txBox="1"/>
          <p:nvPr/>
        </p:nvSpPr>
        <p:spPr>
          <a:xfrm>
            <a:off x="4987447" y="1136985"/>
            <a:ext cx="1589346" cy="553998"/>
          </a:xfrm>
          <a:prstGeom prst="rect">
            <a:avLst/>
          </a:prstGeom>
          <a:noFill/>
        </p:spPr>
        <p:txBody>
          <a:bodyPr wrap="none" lIns="0" tIns="0" rIns="0" bIns="0" rtlCol="0">
            <a:normAutofit/>
          </a:bodyPr>
          <a:lstStyle/>
          <a:p>
            <a:pPr algn="ctr"/>
            <a:r>
              <a:rPr lang="en-GB" dirty="0" smtClean="0">
                <a:solidFill>
                  <a:prstClr val="black"/>
                </a:solidFill>
                <a:cs typeface="Arial" charset="0"/>
              </a:rPr>
              <a:t>East Gate</a:t>
            </a:r>
            <a:br>
              <a:rPr lang="en-GB" dirty="0" smtClean="0">
                <a:solidFill>
                  <a:prstClr val="black"/>
                </a:solidFill>
                <a:cs typeface="Arial" charset="0"/>
              </a:rPr>
            </a:br>
            <a:r>
              <a:rPr lang="en-GB" dirty="0" smtClean="0">
                <a:solidFill>
                  <a:prstClr val="black"/>
                </a:solidFill>
                <a:cs typeface="Arial" charset="0"/>
              </a:rPr>
              <a:t>Lion Kingly</a:t>
            </a:r>
          </a:p>
        </p:txBody>
      </p:sp>
      <p:sp>
        <p:nvSpPr>
          <p:cNvPr id="17" name="TextBox 16"/>
          <p:cNvSpPr txBox="1"/>
          <p:nvPr/>
        </p:nvSpPr>
        <p:spPr>
          <a:xfrm>
            <a:off x="827584" y="4830680"/>
            <a:ext cx="1589346" cy="553998"/>
          </a:xfrm>
          <a:prstGeom prst="rect">
            <a:avLst/>
          </a:prstGeom>
          <a:noFill/>
        </p:spPr>
        <p:txBody>
          <a:bodyPr wrap="none" lIns="0" tIns="0" rIns="0" bIns="0" rtlCol="0">
            <a:normAutofit/>
          </a:bodyPr>
          <a:lstStyle/>
          <a:p>
            <a:pPr algn="ctr"/>
            <a:r>
              <a:rPr lang="en-GB" dirty="0" smtClean="0">
                <a:solidFill>
                  <a:prstClr val="black"/>
                </a:solidFill>
                <a:cs typeface="Arial" charset="0"/>
              </a:rPr>
              <a:t>West Gate</a:t>
            </a:r>
            <a:br>
              <a:rPr lang="en-GB" dirty="0" smtClean="0">
                <a:solidFill>
                  <a:prstClr val="black"/>
                </a:solidFill>
                <a:cs typeface="Arial" charset="0"/>
              </a:rPr>
            </a:br>
            <a:r>
              <a:rPr lang="en-GB" dirty="0" smtClean="0">
                <a:solidFill>
                  <a:prstClr val="black"/>
                </a:solidFill>
                <a:cs typeface="Arial" charset="0"/>
              </a:rPr>
              <a:t>Eagle Apostolic</a:t>
            </a:r>
          </a:p>
        </p:txBody>
      </p:sp>
      <p:sp>
        <p:nvSpPr>
          <p:cNvPr id="18" name="TextBox 17"/>
          <p:cNvSpPr txBox="1"/>
          <p:nvPr/>
        </p:nvSpPr>
        <p:spPr>
          <a:xfrm>
            <a:off x="5220072" y="4830680"/>
            <a:ext cx="1589346" cy="553998"/>
          </a:xfrm>
          <a:prstGeom prst="rect">
            <a:avLst/>
          </a:prstGeom>
          <a:noFill/>
        </p:spPr>
        <p:txBody>
          <a:bodyPr wrap="none" lIns="0" tIns="0" rIns="0" bIns="0" rtlCol="0">
            <a:normAutofit/>
          </a:bodyPr>
          <a:lstStyle/>
          <a:p>
            <a:pPr algn="ctr"/>
            <a:r>
              <a:rPr lang="en-GB" dirty="0" smtClean="0">
                <a:solidFill>
                  <a:prstClr val="black"/>
                </a:solidFill>
                <a:cs typeface="Arial" charset="0"/>
              </a:rPr>
              <a:t>South Gate</a:t>
            </a:r>
            <a:br>
              <a:rPr lang="en-GB" dirty="0" smtClean="0">
                <a:solidFill>
                  <a:prstClr val="black"/>
                </a:solidFill>
                <a:cs typeface="Arial" charset="0"/>
              </a:rPr>
            </a:br>
            <a:r>
              <a:rPr lang="en-GB" dirty="0" smtClean="0">
                <a:solidFill>
                  <a:prstClr val="black"/>
                </a:solidFill>
                <a:cs typeface="Arial" charset="0"/>
              </a:rPr>
              <a:t>Ox Prophetic</a:t>
            </a:r>
          </a:p>
        </p:txBody>
      </p:sp>
    </p:spTree>
    <p:extLst>
      <p:ext uri="{BB962C8B-B14F-4D97-AF65-F5344CB8AC3E}">
        <p14:creationId xmlns:p14="http://schemas.microsoft.com/office/powerpoint/2010/main" val="33938692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4"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spect="1"/>
          </p:cNvSpPr>
          <p:nvPr/>
        </p:nvSpPr>
        <p:spPr>
          <a:xfrm>
            <a:off x="2655400" y="1955080"/>
            <a:ext cx="3113117" cy="31131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solidFill>
                <a:prstClr val="white"/>
              </a:solidFill>
            </a:endParaRPr>
          </a:p>
        </p:txBody>
      </p:sp>
      <p:sp>
        <p:nvSpPr>
          <p:cNvPr id="5" name="TextBox 4"/>
          <p:cNvSpPr txBox="1"/>
          <p:nvPr/>
        </p:nvSpPr>
        <p:spPr>
          <a:xfrm>
            <a:off x="1583669" y="3002696"/>
            <a:ext cx="1008292" cy="1109524"/>
          </a:xfrm>
          <a:prstGeom prst="rect">
            <a:avLst/>
          </a:prstGeom>
          <a:noFill/>
        </p:spPr>
        <p:txBody>
          <a:bodyPr wrap="square" lIns="0" tIns="0" rIns="0" bIns="0" rtlCol="0">
            <a:noAutofit/>
          </a:bodyPr>
          <a:lstStyle/>
          <a:p>
            <a:pPr algn="ctr"/>
            <a:r>
              <a:rPr lang="en-GB" sz="2400" dirty="0" smtClean="0">
                <a:solidFill>
                  <a:prstClr val="black"/>
                </a:solidFill>
              </a:rPr>
              <a:t> </a:t>
            </a:r>
            <a:r>
              <a:rPr lang="en-GB" sz="2400" b="1" dirty="0" smtClean="0">
                <a:solidFill>
                  <a:srgbClr val="7030A0"/>
                </a:solidFill>
              </a:rPr>
              <a:t>Man</a:t>
            </a:r>
            <a:br>
              <a:rPr lang="en-GB" sz="2400" b="1" dirty="0" smtClean="0">
                <a:solidFill>
                  <a:srgbClr val="7030A0"/>
                </a:solidFill>
              </a:rPr>
            </a:br>
            <a:r>
              <a:rPr lang="en-GB" sz="2400" b="1" dirty="0" smtClean="0">
                <a:solidFill>
                  <a:srgbClr val="7030A0"/>
                </a:solidFill>
              </a:rPr>
              <a:t>Priest</a:t>
            </a:r>
          </a:p>
          <a:p>
            <a:pPr algn="ctr"/>
            <a:r>
              <a:rPr lang="en-GB" sz="2400" b="1" dirty="0" smtClean="0">
                <a:solidFill>
                  <a:srgbClr val="7030A0"/>
                </a:solidFill>
              </a:rPr>
              <a:t>HEI</a:t>
            </a:r>
            <a:endParaRPr lang="en-GB" sz="2400" b="1" dirty="0">
              <a:solidFill>
                <a:srgbClr val="7030A0"/>
              </a:solidFill>
            </a:endParaRPr>
          </a:p>
        </p:txBody>
      </p:sp>
      <p:sp>
        <p:nvSpPr>
          <p:cNvPr id="6" name="TextBox 5"/>
          <p:cNvSpPr txBox="1"/>
          <p:nvPr/>
        </p:nvSpPr>
        <p:spPr>
          <a:xfrm>
            <a:off x="5818947" y="2877097"/>
            <a:ext cx="1255863" cy="1440160"/>
          </a:xfrm>
          <a:prstGeom prst="rect">
            <a:avLst/>
          </a:prstGeom>
          <a:noFill/>
        </p:spPr>
        <p:txBody>
          <a:bodyPr wrap="square" lIns="0" tIns="0" rIns="0" bIns="0" rtlCol="0">
            <a:normAutofit/>
          </a:bodyPr>
          <a:lstStyle/>
          <a:p>
            <a:pPr algn="ctr"/>
            <a:r>
              <a:rPr lang="en-GB" sz="2600" b="1" dirty="0" smtClean="0">
                <a:solidFill>
                  <a:srgbClr val="7030A0"/>
                </a:solidFill>
              </a:rPr>
              <a:t>Ox</a:t>
            </a:r>
          </a:p>
          <a:p>
            <a:pPr algn="ctr"/>
            <a:r>
              <a:rPr lang="en-GB" sz="2600" b="1" dirty="0" smtClean="0">
                <a:solidFill>
                  <a:srgbClr val="7030A0"/>
                </a:solidFill>
              </a:rPr>
              <a:t>Prophet</a:t>
            </a:r>
          </a:p>
          <a:p>
            <a:pPr algn="ctr"/>
            <a:r>
              <a:rPr lang="en-GB" sz="2600" b="1" dirty="0" smtClean="0">
                <a:solidFill>
                  <a:srgbClr val="7030A0"/>
                </a:solidFill>
              </a:rPr>
              <a:t>HEI</a:t>
            </a:r>
            <a:endParaRPr lang="en-GB" b="1" dirty="0">
              <a:solidFill>
                <a:srgbClr val="7030A0"/>
              </a:solidFill>
            </a:endParaRPr>
          </a:p>
        </p:txBody>
      </p:sp>
      <p:sp>
        <p:nvSpPr>
          <p:cNvPr id="7" name="TextBox 6"/>
          <p:cNvSpPr txBox="1"/>
          <p:nvPr/>
        </p:nvSpPr>
        <p:spPr>
          <a:xfrm>
            <a:off x="3978194" y="336437"/>
            <a:ext cx="792088" cy="1428437"/>
          </a:xfrm>
          <a:prstGeom prst="rect">
            <a:avLst/>
          </a:prstGeom>
          <a:noFill/>
        </p:spPr>
        <p:txBody>
          <a:bodyPr wrap="square" lIns="0" tIns="0" rIns="0" bIns="0" rtlCol="0">
            <a:noAutofit/>
          </a:bodyPr>
          <a:lstStyle/>
          <a:p>
            <a:pPr algn="ctr"/>
            <a:r>
              <a:rPr lang="en-GB" sz="2400" dirty="0" smtClean="0">
                <a:solidFill>
                  <a:prstClr val="black"/>
                </a:solidFill>
              </a:rPr>
              <a:t> </a:t>
            </a:r>
          </a:p>
          <a:p>
            <a:pPr algn="ctr"/>
            <a:r>
              <a:rPr lang="en-GB" sz="2400" b="1" dirty="0" smtClean="0">
                <a:solidFill>
                  <a:srgbClr val="7030A0"/>
                </a:solidFill>
              </a:rPr>
              <a:t>Lion</a:t>
            </a:r>
          </a:p>
          <a:p>
            <a:pPr algn="ctr"/>
            <a:r>
              <a:rPr lang="en-GB" sz="2400" b="1" dirty="0" smtClean="0">
                <a:solidFill>
                  <a:srgbClr val="7030A0"/>
                </a:solidFill>
              </a:rPr>
              <a:t>King</a:t>
            </a:r>
            <a:endParaRPr lang="en-GB" sz="2400" b="1" dirty="0" smtClean="0">
              <a:solidFill>
                <a:prstClr val="black"/>
              </a:solidFill>
            </a:endParaRPr>
          </a:p>
          <a:p>
            <a:pPr algn="ctr"/>
            <a:r>
              <a:rPr lang="en-GB" sz="2400" b="1" dirty="0" smtClean="0">
                <a:solidFill>
                  <a:srgbClr val="7030A0"/>
                </a:solidFill>
              </a:rPr>
              <a:t>YOD</a:t>
            </a:r>
            <a:endParaRPr lang="en-GB" sz="2400" b="1" dirty="0">
              <a:solidFill>
                <a:srgbClr val="7030A0"/>
              </a:solidFill>
            </a:endParaRPr>
          </a:p>
        </p:txBody>
      </p:sp>
      <p:sp>
        <p:nvSpPr>
          <p:cNvPr id="8" name="TextBox 7"/>
          <p:cNvSpPr txBox="1"/>
          <p:nvPr/>
        </p:nvSpPr>
        <p:spPr>
          <a:xfrm>
            <a:off x="3744483" y="5177978"/>
            <a:ext cx="1008112" cy="1162858"/>
          </a:xfrm>
          <a:prstGeom prst="rect">
            <a:avLst/>
          </a:prstGeom>
          <a:noFill/>
        </p:spPr>
        <p:txBody>
          <a:bodyPr wrap="square" lIns="0" tIns="0" rIns="0" bIns="0" rtlCol="0">
            <a:noAutofit/>
          </a:bodyPr>
          <a:lstStyle/>
          <a:p>
            <a:pPr algn="ctr"/>
            <a:r>
              <a:rPr lang="en-GB" sz="2400" b="1" dirty="0" smtClean="0">
                <a:solidFill>
                  <a:srgbClr val="7030A0"/>
                </a:solidFill>
              </a:rPr>
              <a:t>Eagle</a:t>
            </a:r>
          </a:p>
          <a:p>
            <a:pPr algn="ctr"/>
            <a:r>
              <a:rPr lang="en-GB" sz="2400" b="1" dirty="0" smtClean="0">
                <a:solidFill>
                  <a:srgbClr val="7030A0"/>
                </a:solidFill>
              </a:rPr>
              <a:t>Apostle</a:t>
            </a:r>
          </a:p>
          <a:p>
            <a:pPr algn="ctr"/>
            <a:r>
              <a:rPr lang="en-GB" sz="2400" b="1" dirty="0" smtClean="0">
                <a:solidFill>
                  <a:srgbClr val="7030A0"/>
                </a:solidFill>
              </a:rPr>
              <a:t>VAV</a:t>
            </a:r>
            <a:endParaRPr lang="en-GB" sz="2400" b="1" dirty="0">
              <a:solidFill>
                <a:srgbClr val="7030A0"/>
              </a:solidFill>
            </a:endParaRPr>
          </a:p>
        </p:txBody>
      </p:sp>
      <p:sp>
        <p:nvSpPr>
          <p:cNvPr id="9" name="TextBox 8"/>
          <p:cNvSpPr txBox="1"/>
          <p:nvPr/>
        </p:nvSpPr>
        <p:spPr>
          <a:xfrm>
            <a:off x="6572981" y="736002"/>
            <a:ext cx="2103475" cy="365721"/>
          </a:xfrm>
          <a:prstGeom prst="rect">
            <a:avLst/>
          </a:prstGeom>
          <a:noFill/>
        </p:spPr>
        <p:txBody>
          <a:bodyPr wrap="square" lIns="0" tIns="0" rIns="0" bIns="0" rtlCol="0">
            <a:noAutofit/>
          </a:bodyPr>
          <a:lstStyle/>
          <a:p>
            <a:pPr algn="ctr"/>
            <a:r>
              <a:rPr lang="en-GB" sz="2400" b="1" dirty="0" smtClean="0">
                <a:solidFill>
                  <a:prstClr val="black"/>
                </a:solidFill>
              </a:rPr>
              <a:t>Transformation</a:t>
            </a:r>
            <a:endParaRPr lang="en-GB" sz="2400" b="1" dirty="0">
              <a:solidFill>
                <a:prstClr val="black"/>
              </a:solidFill>
            </a:endParaRPr>
          </a:p>
        </p:txBody>
      </p:sp>
      <p:sp>
        <p:nvSpPr>
          <p:cNvPr id="10" name="TextBox 9"/>
          <p:cNvSpPr txBox="1"/>
          <p:nvPr/>
        </p:nvSpPr>
        <p:spPr>
          <a:xfrm>
            <a:off x="6979897" y="5142395"/>
            <a:ext cx="1800200" cy="698444"/>
          </a:xfrm>
          <a:prstGeom prst="rect">
            <a:avLst/>
          </a:prstGeom>
          <a:noFill/>
        </p:spPr>
        <p:txBody>
          <a:bodyPr wrap="square" lIns="0" tIns="0" rIns="0" bIns="0" rtlCol="0">
            <a:noAutofit/>
          </a:bodyPr>
          <a:lstStyle/>
          <a:p>
            <a:pPr algn="ctr"/>
            <a:r>
              <a:rPr lang="en-GB" sz="2400" b="1" dirty="0" smtClean="0">
                <a:solidFill>
                  <a:prstClr val="black"/>
                </a:solidFill>
              </a:rPr>
              <a:t>Refiners</a:t>
            </a:r>
            <a:br>
              <a:rPr lang="en-GB" sz="2400" b="1" dirty="0" smtClean="0">
                <a:solidFill>
                  <a:prstClr val="black"/>
                </a:solidFill>
              </a:rPr>
            </a:br>
            <a:r>
              <a:rPr lang="en-GB" sz="2400" b="1" dirty="0" smtClean="0">
                <a:solidFill>
                  <a:prstClr val="black"/>
                </a:solidFill>
              </a:rPr>
              <a:t> Fire</a:t>
            </a:r>
            <a:endParaRPr lang="en-GB" sz="2400" b="1" dirty="0">
              <a:solidFill>
                <a:prstClr val="black"/>
              </a:solidFill>
            </a:endParaRPr>
          </a:p>
        </p:txBody>
      </p:sp>
      <p:sp>
        <p:nvSpPr>
          <p:cNvPr id="11" name="TextBox 10"/>
          <p:cNvSpPr txBox="1"/>
          <p:nvPr/>
        </p:nvSpPr>
        <p:spPr>
          <a:xfrm>
            <a:off x="580960" y="789289"/>
            <a:ext cx="1296144" cy="775540"/>
          </a:xfrm>
          <a:prstGeom prst="rect">
            <a:avLst/>
          </a:prstGeom>
          <a:noFill/>
        </p:spPr>
        <p:txBody>
          <a:bodyPr wrap="square" lIns="0" tIns="0" rIns="0" bIns="0" rtlCol="0">
            <a:noAutofit/>
          </a:bodyPr>
          <a:lstStyle/>
          <a:p>
            <a:pPr algn="ctr"/>
            <a:r>
              <a:rPr lang="en-GB" sz="2400" b="1" dirty="0" smtClean="0">
                <a:solidFill>
                  <a:prstClr val="black"/>
                </a:solidFill>
              </a:rPr>
              <a:t>Winds of Change</a:t>
            </a:r>
            <a:endParaRPr lang="en-GB" sz="2400" b="1" dirty="0">
              <a:solidFill>
                <a:prstClr val="black"/>
              </a:solidFill>
            </a:endParaRPr>
          </a:p>
        </p:txBody>
      </p:sp>
      <p:sp>
        <p:nvSpPr>
          <p:cNvPr id="12" name="TextBox 11"/>
          <p:cNvSpPr txBox="1"/>
          <p:nvPr/>
        </p:nvSpPr>
        <p:spPr>
          <a:xfrm>
            <a:off x="74576" y="5785902"/>
            <a:ext cx="1800200" cy="786572"/>
          </a:xfrm>
          <a:prstGeom prst="rect">
            <a:avLst/>
          </a:prstGeom>
          <a:noFill/>
        </p:spPr>
        <p:txBody>
          <a:bodyPr wrap="square" lIns="0" tIns="0" rIns="0" bIns="0" rtlCol="0">
            <a:noAutofit/>
          </a:bodyPr>
          <a:lstStyle/>
          <a:p>
            <a:pPr algn="ctr"/>
            <a:r>
              <a:rPr lang="en-GB" sz="2400" b="1" dirty="0" smtClean="0">
                <a:solidFill>
                  <a:prstClr val="black"/>
                </a:solidFill>
              </a:rPr>
              <a:t>Sound of </a:t>
            </a:r>
            <a:br>
              <a:rPr lang="en-GB" sz="2400" b="1" dirty="0" smtClean="0">
                <a:solidFill>
                  <a:prstClr val="black"/>
                </a:solidFill>
              </a:rPr>
            </a:br>
            <a:r>
              <a:rPr lang="en-GB" sz="2400" b="1" dirty="0" smtClean="0">
                <a:solidFill>
                  <a:prstClr val="black"/>
                </a:solidFill>
              </a:rPr>
              <a:t>many waters</a:t>
            </a:r>
            <a:endParaRPr lang="en-GB" sz="2400" b="1" dirty="0">
              <a:solidFill>
                <a:prstClr val="black"/>
              </a:solidFill>
            </a:endParaRPr>
          </a:p>
        </p:txBody>
      </p:sp>
      <p:sp>
        <p:nvSpPr>
          <p:cNvPr id="2" name="Right Arrow 1"/>
          <p:cNvSpPr/>
          <p:nvPr/>
        </p:nvSpPr>
        <p:spPr>
          <a:xfrm rot="19378077">
            <a:off x="1778591" y="927780"/>
            <a:ext cx="1044296" cy="390011"/>
          </a:xfrm>
          <a:prstGeom prst="rightArrow">
            <a:avLst/>
          </a:prstGeom>
          <a:gradFill>
            <a:gsLst>
              <a:gs pos="42000">
                <a:srgbClr val="FF0000"/>
              </a:gs>
              <a:gs pos="58000">
                <a:schemeClr val="accent6"/>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ight Arrow 22"/>
          <p:cNvSpPr/>
          <p:nvPr/>
        </p:nvSpPr>
        <p:spPr>
          <a:xfrm rot="12719729">
            <a:off x="2890317" y="927779"/>
            <a:ext cx="1044296" cy="390011"/>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ight Arrow 26"/>
          <p:cNvSpPr/>
          <p:nvPr/>
        </p:nvSpPr>
        <p:spPr>
          <a:xfrm rot="19378077">
            <a:off x="4636871" y="855650"/>
            <a:ext cx="1044296" cy="390011"/>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ight Arrow 32"/>
          <p:cNvSpPr/>
          <p:nvPr/>
        </p:nvSpPr>
        <p:spPr>
          <a:xfrm rot="12719729">
            <a:off x="5777101" y="900168"/>
            <a:ext cx="1044296" cy="390011"/>
          </a:xfrm>
          <a:prstGeom prst="rightArrow">
            <a:avLst/>
          </a:prstGeom>
          <a:gradFill flip="none" rotWithShape="1">
            <a:gsLst>
              <a:gs pos="22000">
                <a:srgbClr val="0070C0"/>
              </a:gs>
              <a:gs pos="58000">
                <a:srgbClr val="FFC00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ight Arrow 33"/>
          <p:cNvSpPr/>
          <p:nvPr/>
        </p:nvSpPr>
        <p:spPr>
          <a:xfrm rot="3038617">
            <a:off x="4636872" y="5645834"/>
            <a:ext cx="1044296" cy="390011"/>
          </a:xfrm>
          <a:prstGeom prst="righ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ight Arrow 35"/>
          <p:cNvSpPr/>
          <p:nvPr/>
        </p:nvSpPr>
        <p:spPr>
          <a:xfrm rot="8688075">
            <a:off x="859618" y="4237543"/>
            <a:ext cx="1044296" cy="390011"/>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ight Arrow 36"/>
          <p:cNvSpPr/>
          <p:nvPr/>
        </p:nvSpPr>
        <p:spPr>
          <a:xfrm rot="8372220">
            <a:off x="2773465" y="5564402"/>
            <a:ext cx="1044296" cy="390011"/>
          </a:xfrm>
          <a:prstGeom prst="righ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ight Arrow 37"/>
          <p:cNvSpPr/>
          <p:nvPr/>
        </p:nvSpPr>
        <p:spPr>
          <a:xfrm rot="2873142">
            <a:off x="1641821" y="5673650"/>
            <a:ext cx="1044296" cy="443179"/>
          </a:xfrm>
          <a:prstGeom prst="rightArrow">
            <a:avLst/>
          </a:prstGeom>
          <a:gradFill>
            <a:gsLst>
              <a:gs pos="42000">
                <a:srgbClr val="FF0000"/>
              </a:gs>
              <a:gs pos="58000">
                <a:srgbClr val="0070C0"/>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ight Arrow 39"/>
          <p:cNvSpPr/>
          <p:nvPr/>
        </p:nvSpPr>
        <p:spPr>
          <a:xfrm rot="3038617">
            <a:off x="6939827" y="3530889"/>
            <a:ext cx="1044296" cy="390011"/>
          </a:xfrm>
          <a:prstGeom prs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ight Arrow 41"/>
          <p:cNvSpPr/>
          <p:nvPr/>
        </p:nvSpPr>
        <p:spPr>
          <a:xfrm rot="8828448">
            <a:off x="634338" y="1915207"/>
            <a:ext cx="1044296" cy="390011"/>
          </a:xfrm>
          <a:prstGeom prst="rightArrow">
            <a:avLst/>
          </a:prstGeom>
          <a:gradFill>
            <a:gsLst>
              <a:gs pos="42000">
                <a:srgbClr val="FF0000"/>
              </a:gs>
              <a:gs pos="58000">
                <a:schemeClr val="accent6"/>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ight Arrow 43"/>
          <p:cNvSpPr/>
          <p:nvPr/>
        </p:nvSpPr>
        <p:spPr>
          <a:xfrm rot="13236663">
            <a:off x="706884" y="3291406"/>
            <a:ext cx="1044296" cy="390011"/>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ight Arrow 44"/>
          <p:cNvSpPr/>
          <p:nvPr/>
        </p:nvSpPr>
        <p:spPr>
          <a:xfrm rot="19116344">
            <a:off x="6861845" y="4381639"/>
            <a:ext cx="1044296" cy="390011"/>
          </a:xfrm>
          <a:prstGeom prst="rightArrow">
            <a:avLst/>
          </a:prstGeom>
          <a:gradFill>
            <a:gsLst>
              <a:gs pos="22000">
                <a:schemeClr val="accent6">
                  <a:lumMod val="75000"/>
                </a:schemeClr>
              </a:gs>
              <a:gs pos="58000">
                <a:srgbClr val="FFC000"/>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ight Arrow 45"/>
          <p:cNvSpPr/>
          <p:nvPr/>
        </p:nvSpPr>
        <p:spPr>
          <a:xfrm rot="19278872">
            <a:off x="7085671" y="2455646"/>
            <a:ext cx="1044296" cy="390011"/>
          </a:xfrm>
          <a:prstGeom prs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5014" y="2490840"/>
            <a:ext cx="2679550" cy="20070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7" name="Explosion 2 46"/>
          <p:cNvSpPr/>
          <p:nvPr/>
        </p:nvSpPr>
        <p:spPr>
          <a:xfrm>
            <a:off x="2591961" y="-7205"/>
            <a:ext cx="730513" cy="817264"/>
          </a:xfrm>
          <a:prstGeom prst="irregularSeal2">
            <a:avLst/>
          </a:prstGeom>
          <a:gradFill flip="none" rotWithShape="1">
            <a:gsLst>
              <a:gs pos="18000">
                <a:srgbClr val="FF0000"/>
              </a:gs>
              <a:gs pos="32000">
                <a:schemeClr val="accent6">
                  <a:lumMod val="75000"/>
                </a:schemeClr>
              </a:gs>
              <a:gs pos="54000">
                <a:schemeClr val="accent6">
                  <a:lumMod val="75000"/>
                </a:schemeClr>
              </a:gs>
            </a:gsLst>
            <a:lin ang="5400000" scaled="0"/>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Explosion 2 47"/>
          <p:cNvSpPr/>
          <p:nvPr/>
        </p:nvSpPr>
        <p:spPr>
          <a:xfrm>
            <a:off x="5462276" y="-14800"/>
            <a:ext cx="931702" cy="763283"/>
          </a:xfrm>
          <a:prstGeom prst="irregularSeal2">
            <a:avLst/>
          </a:prstGeom>
          <a:gradFill flip="none" rotWithShape="1">
            <a:gsLst>
              <a:gs pos="12000">
                <a:srgbClr val="0819FB"/>
              </a:gs>
              <a:gs pos="32000">
                <a:srgbClr val="FFC000"/>
              </a:gs>
              <a:gs pos="55000">
                <a:schemeClr val="accent6">
                  <a:lumMod val="75000"/>
                </a:schemeClr>
              </a:gs>
            </a:gsLst>
            <a:lin ang="5400000" scaled="0"/>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Explosion 2 48"/>
          <p:cNvSpPr/>
          <p:nvPr/>
        </p:nvSpPr>
        <p:spPr>
          <a:xfrm>
            <a:off x="8069828" y="1790235"/>
            <a:ext cx="931702" cy="763283"/>
          </a:xfrm>
          <a:prstGeom prst="irregularSeal2">
            <a:avLst/>
          </a:prstGeom>
          <a:gradFill flip="none" rotWithShape="1">
            <a:gsLst>
              <a:gs pos="10000">
                <a:srgbClr val="0070C0"/>
              </a:gs>
              <a:gs pos="22000">
                <a:srgbClr val="FFFF00"/>
              </a:gs>
              <a:gs pos="36000">
                <a:schemeClr val="accent6">
                  <a:lumMod val="50000"/>
                </a:schemeClr>
              </a:gs>
            </a:gsLst>
            <a:lin ang="5400000" scaled="0"/>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Explosion 2 49"/>
          <p:cNvSpPr/>
          <p:nvPr/>
        </p:nvSpPr>
        <p:spPr>
          <a:xfrm>
            <a:off x="7911955" y="3717603"/>
            <a:ext cx="931702" cy="763283"/>
          </a:xfrm>
          <a:prstGeom prst="irregularSeal2">
            <a:avLst/>
          </a:prstGeom>
          <a:gradFill flip="none" rotWithShape="1">
            <a:gsLst>
              <a:gs pos="30000">
                <a:srgbClr val="FFF200"/>
              </a:gs>
              <a:gs pos="45000">
                <a:srgbClr val="FF7A00"/>
              </a:gs>
              <a:gs pos="67000">
                <a:srgbClr val="FF0300"/>
              </a:gs>
              <a:gs pos="85000">
                <a:srgbClr val="4D0808"/>
              </a:gs>
            </a:gsLst>
            <a:lin ang="5400000" scaled="0"/>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Explosion 2 50"/>
          <p:cNvSpPr/>
          <p:nvPr/>
        </p:nvSpPr>
        <p:spPr>
          <a:xfrm>
            <a:off x="5353096" y="6010613"/>
            <a:ext cx="931702" cy="763283"/>
          </a:xfrm>
          <a:prstGeom prst="irregularSeal2">
            <a:avLst/>
          </a:prstGeom>
          <a:gradFill flip="none" rotWithShape="1">
            <a:gsLst>
              <a:gs pos="19000">
                <a:srgbClr val="7030A0"/>
              </a:gs>
              <a:gs pos="33000">
                <a:srgbClr val="FF6633"/>
              </a:gs>
            </a:gsLst>
            <a:lin ang="5400000" scaled="0"/>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Explosion 2 51"/>
          <p:cNvSpPr/>
          <p:nvPr/>
        </p:nvSpPr>
        <p:spPr>
          <a:xfrm>
            <a:off x="2454211" y="6094717"/>
            <a:ext cx="931702" cy="763283"/>
          </a:xfrm>
          <a:prstGeom prst="irregularSeal2">
            <a:avLst/>
          </a:prstGeom>
          <a:gradFill flip="none" rotWithShape="1">
            <a:gsLst>
              <a:gs pos="30000">
                <a:srgbClr val="0070C0"/>
              </a:gs>
              <a:gs pos="12000">
                <a:srgbClr val="FF0000"/>
              </a:gs>
              <a:gs pos="43000">
                <a:srgbClr val="7030A0"/>
              </a:gs>
            </a:gsLst>
            <a:lin ang="5400000" scaled="0"/>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Explosion 2 52"/>
          <p:cNvSpPr/>
          <p:nvPr/>
        </p:nvSpPr>
        <p:spPr>
          <a:xfrm>
            <a:off x="0" y="4286555"/>
            <a:ext cx="931702" cy="763283"/>
          </a:xfrm>
          <a:prstGeom prst="irregularSeal2">
            <a:avLst/>
          </a:prstGeom>
          <a:gradFill flip="none" rotWithShape="1">
            <a:gsLst>
              <a:gs pos="24000">
                <a:srgbClr val="0070C0"/>
              </a:gs>
              <a:gs pos="10000">
                <a:srgbClr val="FF0000"/>
              </a:gs>
              <a:gs pos="41000">
                <a:srgbClr val="00B050"/>
              </a:gs>
            </a:gsLst>
            <a:lin ang="5400000" scaled="0"/>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Explosion 2 53"/>
          <p:cNvSpPr/>
          <p:nvPr/>
        </p:nvSpPr>
        <p:spPr>
          <a:xfrm>
            <a:off x="146223" y="2468481"/>
            <a:ext cx="931702" cy="763283"/>
          </a:xfrm>
          <a:prstGeom prst="irregularSeal2">
            <a:avLst/>
          </a:prstGeom>
          <a:gradFill flip="none" rotWithShape="1">
            <a:gsLst>
              <a:gs pos="11000">
                <a:srgbClr val="FF0000"/>
              </a:gs>
              <a:gs pos="22000">
                <a:srgbClr val="FF6633"/>
              </a:gs>
              <a:gs pos="46000">
                <a:srgbClr val="00B050"/>
              </a:gs>
            </a:gsLst>
            <a:lin ang="5400000" scaled="0"/>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Right Arrow 54"/>
          <p:cNvSpPr/>
          <p:nvPr/>
        </p:nvSpPr>
        <p:spPr>
          <a:xfrm rot="2011106">
            <a:off x="6846805" y="1522590"/>
            <a:ext cx="1044296" cy="390011"/>
          </a:xfrm>
          <a:prstGeom prst="rightArrow">
            <a:avLst/>
          </a:prstGeom>
          <a:gradFill flip="none" rotWithShape="1">
            <a:gsLst>
              <a:gs pos="22000">
                <a:srgbClr val="0070C0"/>
              </a:gs>
              <a:gs pos="58000">
                <a:srgbClr val="FFC00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Right Arrow 55"/>
          <p:cNvSpPr/>
          <p:nvPr/>
        </p:nvSpPr>
        <p:spPr>
          <a:xfrm rot="8231563">
            <a:off x="5924005" y="5473058"/>
            <a:ext cx="1044296" cy="390011"/>
          </a:xfrm>
          <a:prstGeom prst="rightArrow">
            <a:avLst/>
          </a:prstGeom>
          <a:gradFill>
            <a:gsLst>
              <a:gs pos="22000">
                <a:schemeClr val="accent6">
                  <a:lumMod val="75000"/>
                </a:schemeClr>
              </a:gs>
              <a:gs pos="58000">
                <a:srgbClr val="FFC000"/>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Right Arrow 56"/>
          <p:cNvSpPr/>
          <p:nvPr/>
        </p:nvSpPr>
        <p:spPr>
          <a:xfrm rot="12399735">
            <a:off x="723511" y="5020703"/>
            <a:ext cx="1044296" cy="502973"/>
          </a:xfrm>
          <a:prstGeom prst="rightArrow">
            <a:avLst/>
          </a:prstGeom>
          <a:gradFill>
            <a:gsLst>
              <a:gs pos="42000">
                <a:srgbClr val="FF0000"/>
              </a:gs>
              <a:gs pos="58000">
                <a:srgbClr val="0070C0"/>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44633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3"/>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3" grpId="0" animBg="1"/>
      <p:bldP spid="27" grpId="0" animBg="1"/>
      <p:bldP spid="33" grpId="0" animBg="1"/>
      <p:bldP spid="34" grpId="0" animBg="1"/>
      <p:bldP spid="36" grpId="0" animBg="1"/>
      <p:bldP spid="37" grpId="0" animBg="1"/>
      <p:bldP spid="38" grpId="0" animBg="1"/>
      <p:bldP spid="40" grpId="0" animBg="1"/>
      <p:bldP spid="42"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68523" y="1502282"/>
            <a:ext cx="1224136" cy="1428437"/>
          </a:xfrm>
          <a:prstGeom prst="rect">
            <a:avLst/>
          </a:prstGeom>
          <a:noFill/>
        </p:spPr>
        <p:txBody>
          <a:bodyPr wrap="square" lIns="0" tIns="0" rIns="0" bIns="0" rtlCol="0">
            <a:noAutofit/>
          </a:bodyPr>
          <a:lstStyle/>
          <a:p>
            <a:pPr algn="ctr"/>
            <a:r>
              <a:rPr lang="en-GB" sz="2400" dirty="0" smtClean="0">
                <a:solidFill>
                  <a:prstClr val="black"/>
                </a:solidFill>
              </a:rPr>
              <a:t> </a:t>
            </a:r>
            <a:r>
              <a:rPr lang="en-GB" sz="3600" b="1" dirty="0" smtClean="0">
                <a:solidFill>
                  <a:srgbClr val="7030A0"/>
                </a:solidFill>
              </a:rPr>
              <a:t>Lion</a:t>
            </a:r>
          </a:p>
          <a:p>
            <a:pPr algn="ctr"/>
            <a:r>
              <a:rPr lang="en-GB" sz="3600" b="1" dirty="0" smtClean="0">
                <a:solidFill>
                  <a:srgbClr val="7030A0"/>
                </a:solidFill>
              </a:rPr>
              <a:t>King</a:t>
            </a:r>
            <a:endParaRPr lang="en-GB" sz="3600" b="1" dirty="0" smtClean="0">
              <a:solidFill>
                <a:prstClr val="black"/>
              </a:solidFill>
            </a:endParaRPr>
          </a:p>
          <a:p>
            <a:pPr algn="ctr"/>
            <a:r>
              <a:rPr lang="en-GB" sz="3600" b="1" dirty="0" smtClean="0">
                <a:solidFill>
                  <a:srgbClr val="7030A0"/>
                </a:solidFill>
              </a:rPr>
              <a:t>YOD</a:t>
            </a:r>
            <a:endParaRPr lang="en-GB" sz="3600" b="1" dirty="0">
              <a:solidFill>
                <a:srgbClr val="7030A0"/>
              </a:solidFill>
            </a:endParaRPr>
          </a:p>
        </p:txBody>
      </p:sp>
      <p:sp>
        <p:nvSpPr>
          <p:cNvPr id="11" name="TextBox 10"/>
          <p:cNvSpPr txBox="1"/>
          <p:nvPr/>
        </p:nvSpPr>
        <p:spPr>
          <a:xfrm>
            <a:off x="170352" y="2725809"/>
            <a:ext cx="1755966" cy="775540"/>
          </a:xfrm>
          <a:prstGeom prst="rect">
            <a:avLst/>
          </a:prstGeom>
          <a:noFill/>
        </p:spPr>
        <p:txBody>
          <a:bodyPr wrap="square" lIns="0" tIns="0" rIns="0" bIns="0" rtlCol="0">
            <a:noAutofit/>
          </a:bodyPr>
          <a:lstStyle/>
          <a:p>
            <a:pPr algn="ctr"/>
            <a:r>
              <a:rPr lang="en-GB" sz="2800" b="1" dirty="0" smtClean="0">
                <a:solidFill>
                  <a:srgbClr val="FF0000"/>
                </a:solidFill>
              </a:rPr>
              <a:t>Winds of Change</a:t>
            </a:r>
            <a:endParaRPr lang="en-GB" sz="2800" b="1" dirty="0">
              <a:solidFill>
                <a:srgbClr val="FF0000"/>
              </a:solidFill>
            </a:endParaRPr>
          </a:p>
        </p:txBody>
      </p:sp>
      <p:sp>
        <p:nvSpPr>
          <p:cNvPr id="108" name="TextBox 107"/>
          <p:cNvSpPr txBox="1"/>
          <p:nvPr/>
        </p:nvSpPr>
        <p:spPr>
          <a:xfrm>
            <a:off x="6588225" y="2930719"/>
            <a:ext cx="2341084" cy="365721"/>
          </a:xfrm>
          <a:prstGeom prst="rect">
            <a:avLst/>
          </a:prstGeom>
          <a:noFill/>
        </p:spPr>
        <p:txBody>
          <a:bodyPr wrap="square" lIns="0" tIns="0" rIns="0" bIns="0" rtlCol="0">
            <a:noAutofit/>
          </a:bodyPr>
          <a:lstStyle/>
          <a:p>
            <a:pPr algn="ctr"/>
            <a:r>
              <a:rPr lang="en-GB" sz="2800" b="1" dirty="0" smtClean="0">
                <a:solidFill>
                  <a:srgbClr val="FFC000"/>
                </a:solidFill>
              </a:rPr>
              <a:t>Transformation</a:t>
            </a:r>
            <a:endParaRPr lang="en-GB" sz="2800" b="1" dirty="0">
              <a:solidFill>
                <a:srgbClr val="FFC000"/>
              </a:solidFill>
            </a:endParaRPr>
          </a:p>
        </p:txBody>
      </p:sp>
      <p:sp>
        <p:nvSpPr>
          <p:cNvPr id="3" name="TextBox 2"/>
          <p:cNvSpPr txBox="1"/>
          <p:nvPr/>
        </p:nvSpPr>
        <p:spPr>
          <a:xfrm>
            <a:off x="137169" y="3723387"/>
            <a:ext cx="4243422" cy="3140968"/>
          </a:xfrm>
          <a:prstGeom prst="rect">
            <a:avLst/>
          </a:prstGeom>
          <a:noFill/>
        </p:spPr>
        <p:txBody>
          <a:bodyPr wrap="square" lIns="0" tIns="0" rIns="0" bIns="0" rtlCol="0">
            <a:noAutofit/>
          </a:bodyPr>
          <a:lstStyle/>
          <a:p>
            <a:pPr algn="ctr"/>
            <a:r>
              <a:rPr lang="en-GB" sz="2400" b="1" dirty="0" smtClean="0"/>
              <a:t>Lion &amp; Winds of Change</a:t>
            </a:r>
          </a:p>
          <a:p>
            <a:r>
              <a:rPr lang="en-GB" sz="2300" dirty="0" smtClean="0"/>
              <a:t>Kingly function that brings God’s governmental direction. Instruction about how to engage and prepare for new seasons in our lives</a:t>
            </a:r>
          </a:p>
          <a:p>
            <a:r>
              <a:rPr lang="en-GB" sz="2300" dirty="0" smtClean="0"/>
              <a:t>Portal to engage the throne of grace in Eden, grace, mercy and help, also engage Wisdom’s heights</a:t>
            </a:r>
          </a:p>
        </p:txBody>
      </p:sp>
      <p:sp>
        <p:nvSpPr>
          <p:cNvPr id="109" name="TextBox 108"/>
          <p:cNvSpPr txBox="1"/>
          <p:nvPr/>
        </p:nvSpPr>
        <p:spPr>
          <a:xfrm>
            <a:off x="4802284" y="3709222"/>
            <a:ext cx="4169683" cy="3032146"/>
          </a:xfrm>
          <a:prstGeom prst="rect">
            <a:avLst/>
          </a:prstGeom>
          <a:noFill/>
        </p:spPr>
        <p:txBody>
          <a:bodyPr wrap="square" lIns="0" tIns="0" rIns="0" bIns="0" rtlCol="0">
            <a:noAutofit/>
          </a:bodyPr>
          <a:lstStyle/>
          <a:p>
            <a:pPr algn="ctr"/>
            <a:r>
              <a:rPr lang="en-GB" sz="2400" b="1" dirty="0" smtClean="0"/>
              <a:t>Lion &amp; Transformation</a:t>
            </a:r>
          </a:p>
          <a:p>
            <a:r>
              <a:rPr lang="en-GB" sz="2400" dirty="0" smtClean="0"/>
              <a:t>Kingly function that brings Godly order of our responsibility. Instruction to the process of transformation in our lives.</a:t>
            </a:r>
            <a:endParaRPr lang="en-GB" sz="2400" dirty="0"/>
          </a:p>
          <a:p>
            <a:r>
              <a:rPr lang="en-GB" sz="2400" dirty="0" smtClean="0"/>
              <a:t>Portal to engage the Altar of fire and Seraphim in the temple Unravelled in time and DNA</a:t>
            </a:r>
          </a:p>
        </p:txBody>
      </p:sp>
      <p:sp>
        <p:nvSpPr>
          <p:cNvPr id="110" name="Right Arrow 109"/>
          <p:cNvSpPr/>
          <p:nvPr/>
        </p:nvSpPr>
        <p:spPr>
          <a:xfrm rot="19378077">
            <a:off x="4910940" y="1687780"/>
            <a:ext cx="1410651" cy="712825"/>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1" name="Right Arrow 110"/>
          <p:cNvSpPr/>
          <p:nvPr/>
        </p:nvSpPr>
        <p:spPr>
          <a:xfrm rot="13395965">
            <a:off x="6859281" y="1656775"/>
            <a:ext cx="1649669" cy="774834"/>
          </a:xfrm>
          <a:prstGeom prst="rightArrow">
            <a:avLst/>
          </a:prstGeom>
          <a:gradFill flip="none" rotWithShape="1">
            <a:gsLst>
              <a:gs pos="22000">
                <a:srgbClr val="0070C0"/>
              </a:gs>
              <a:gs pos="58000">
                <a:srgbClr val="FFC00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2" name="Explosion 2 111"/>
          <p:cNvSpPr/>
          <p:nvPr/>
        </p:nvSpPr>
        <p:spPr>
          <a:xfrm>
            <a:off x="6038959" y="0"/>
            <a:ext cx="1557996" cy="1526733"/>
          </a:xfrm>
          <a:prstGeom prst="irregularSeal2">
            <a:avLst/>
          </a:prstGeom>
          <a:gradFill flip="none" rotWithShape="1">
            <a:gsLst>
              <a:gs pos="12000">
                <a:srgbClr val="0819FB"/>
              </a:gs>
              <a:gs pos="32000">
                <a:srgbClr val="FFC000"/>
              </a:gs>
              <a:gs pos="55000">
                <a:schemeClr val="accent6">
                  <a:lumMod val="75000"/>
                </a:schemeClr>
              </a:gs>
            </a:gsLst>
            <a:lin ang="5400000" scaled="0"/>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3" name="Right Arrow 112"/>
          <p:cNvSpPr/>
          <p:nvPr/>
        </p:nvSpPr>
        <p:spPr>
          <a:xfrm rot="19378077">
            <a:off x="25939" y="1864626"/>
            <a:ext cx="1547743" cy="667319"/>
          </a:xfrm>
          <a:prstGeom prst="rightArrow">
            <a:avLst/>
          </a:prstGeom>
          <a:gradFill>
            <a:gsLst>
              <a:gs pos="42000">
                <a:srgbClr val="FF0000"/>
              </a:gs>
              <a:gs pos="58000">
                <a:schemeClr val="accent6"/>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4" name="Right Arrow 113"/>
          <p:cNvSpPr/>
          <p:nvPr/>
        </p:nvSpPr>
        <p:spPr>
          <a:xfrm rot="12719729">
            <a:off x="2200051" y="1877513"/>
            <a:ext cx="1737802" cy="641545"/>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5" name="Explosion 2 114"/>
          <p:cNvSpPr/>
          <p:nvPr/>
        </p:nvSpPr>
        <p:spPr>
          <a:xfrm>
            <a:off x="1449062" y="166900"/>
            <a:ext cx="1412190" cy="1678723"/>
          </a:xfrm>
          <a:prstGeom prst="irregularSeal2">
            <a:avLst/>
          </a:prstGeom>
          <a:gradFill flip="none" rotWithShape="1">
            <a:gsLst>
              <a:gs pos="18000">
                <a:srgbClr val="FF0000"/>
              </a:gs>
              <a:gs pos="32000">
                <a:schemeClr val="accent6">
                  <a:lumMod val="75000"/>
                </a:schemeClr>
              </a:gs>
              <a:gs pos="54000">
                <a:schemeClr val="accent6">
                  <a:lumMod val="75000"/>
                </a:schemeClr>
              </a:gs>
            </a:gsLst>
            <a:lin ang="5400000" scaled="0"/>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95095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08" grpId="0"/>
      <p:bldP spid="3" grpId="0"/>
      <p:bldP spid="109" grpId="0"/>
      <p:bldP spid="110" grpId="0" animBg="1"/>
      <p:bldP spid="111" grpId="0" animBg="1"/>
      <p:bldP spid="112" grpId="0" animBg="1"/>
      <p:bldP spid="113" grpId="0" animBg="1"/>
      <p:bldP spid="114" grpId="0" animBg="1"/>
      <p:bldP spid="11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718486" y="2785336"/>
            <a:ext cx="1488225" cy="1440160"/>
          </a:xfrm>
          <a:prstGeom prst="rect">
            <a:avLst/>
          </a:prstGeom>
          <a:noFill/>
        </p:spPr>
        <p:txBody>
          <a:bodyPr wrap="square" lIns="0" tIns="0" rIns="0" bIns="0" rtlCol="0">
            <a:normAutofit/>
          </a:bodyPr>
          <a:lstStyle/>
          <a:p>
            <a:pPr algn="ctr"/>
            <a:r>
              <a:rPr lang="en-GB" sz="2600" b="1" dirty="0" smtClean="0">
                <a:solidFill>
                  <a:srgbClr val="7030A0"/>
                </a:solidFill>
              </a:rPr>
              <a:t>Ox</a:t>
            </a:r>
          </a:p>
          <a:p>
            <a:pPr algn="ctr"/>
            <a:r>
              <a:rPr lang="en-GB" sz="2600" b="1" dirty="0" smtClean="0">
                <a:solidFill>
                  <a:srgbClr val="7030A0"/>
                </a:solidFill>
              </a:rPr>
              <a:t>Prophet</a:t>
            </a:r>
          </a:p>
          <a:p>
            <a:pPr algn="ctr"/>
            <a:r>
              <a:rPr lang="en-GB" sz="2600" b="1" dirty="0" smtClean="0">
                <a:solidFill>
                  <a:srgbClr val="7030A0"/>
                </a:solidFill>
              </a:rPr>
              <a:t>HEI</a:t>
            </a:r>
            <a:endParaRPr lang="en-GB" b="1" dirty="0">
              <a:solidFill>
                <a:srgbClr val="7030A0"/>
              </a:solidFill>
            </a:endParaRPr>
          </a:p>
        </p:txBody>
      </p:sp>
      <p:sp>
        <p:nvSpPr>
          <p:cNvPr id="9" name="TextBox 8"/>
          <p:cNvSpPr txBox="1"/>
          <p:nvPr/>
        </p:nvSpPr>
        <p:spPr>
          <a:xfrm>
            <a:off x="3347864" y="116631"/>
            <a:ext cx="2304255" cy="365721"/>
          </a:xfrm>
          <a:prstGeom prst="rect">
            <a:avLst/>
          </a:prstGeom>
          <a:noFill/>
        </p:spPr>
        <p:txBody>
          <a:bodyPr wrap="square" lIns="0" tIns="0" rIns="0" bIns="0" rtlCol="0">
            <a:noAutofit/>
          </a:bodyPr>
          <a:lstStyle/>
          <a:p>
            <a:pPr algn="ctr"/>
            <a:r>
              <a:rPr lang="en-GB" sz="2800" b="1" dirty="0" smtClean="0">
                <a:solidFill>
                  <a:srgbClr val="FFC000"/>
                </a:solidFill>
              </a:rPr>
              <a:t>Transformation</a:t>
            </a:r>
            <a:endParaRPr lang="en-GB" sz="2800" b="1" dirty="0">
              <a:solidFill>
                <a:srgbClr val="FFC000"/>
              </a:solidFill>
            </a:endParaRPr>
          </a:p>
        </p:txBody>
      </p:sp>
      <p:sp>
        <p:nvSpPr>
          <p:cNvPr id="11" name="TextBox 10"/>
          <p:cNvSpPr txBox="1"/>
          <p:nvPr/>
        </p:nvSpPr>
        <p:spPr>
          <a:xfrm>
            <a:off x="4355975" y="5796364"/>
            <a:ext cx="1296144" cy="775540"/>
          </a:xfrm>
          <a:prstGeom prst="rect">
            <a:avLst/>
          </a:prstGeom>
          <a:noFill/>
        </p:spPr>
        <p:txBody>
          <a:bodyPr wrap="square" lIns="0" tIns="0" rIns="0" bIns="0" rtlCol="0">
            <a:noAutofit/>
          </a:bodyPr>
          <a:lstStyle/>
          <a:p>
            <a:pPr algn="ctr"/>
            <a:r>
              <a:rPr lang="en-GB" sz="2800" b="1" dirty="0" smtClean="0">
                <a:solidFill>
                  <a:srgbClr val="FF9900"/>
                </a:solidFill>
              </a:rPr>
              <a:t>Refiners</a:t>
            </a:r>
            <a:br>
              <a:rPr lang="en-GB" sz="2800" b="1" dirty="0" smtClean="0">
                <a:solidFill>
                  <a:srgbClr val="FF9900"/>
                </a:solidFill>
              </a:rPr>
            </a:br>
            <a:r>
              <a:rPr lang="en-GB" sz="2800" b="1" dirty="0" smtClean="0">
                <a:solidFill>
                  <a:srgbClr val="FF9900"/>
                </a:solidFill>
              </a:rPr>
              <a:t>Fire</a:t>
            </a:r>
            <a:endParaRPr lang="en-GB" sz="2800" b="1" dirty="0">
              <a:solidFill>
                <a:srgbClr val="FF9900"/>
              </a:solidFill>
            </a:endParaRPr>
          </a:p>
        </p:txBody>
      </p:sp>
      <p:sp>
        <p:nvSpPr>
          <p:cNvPr id="43" name="TextBox 42"/>
          <p:cNvSpPr txBox="1"/>
          <p:nvPr/>
        </p:nvSpPr>
        <p:spPr>
          <a:xfrm>
            <a:off x="80285" y="482352"/>
            <a:ext cx="4491714" cy="2884263"/>
          </a:xfrm>
          <a:prstGeom prst="rect">
            <a:avLst/>
          </a:prstGeom>
          <a:noFill/>
        </p:spPr>
        <p:txBody>
          <a:bodyPr wrap="square" lIns="0" tIns="0" rIns="0" bIns="0" rtlCol="0">
            <a:normAutofit/>
          </a:bodyPr>
          <a:lstStyle/>
          <a:p>
            <a:pPr algn="ctr"/>
            <a:r>
              <a:rPr lang="en-GB" sz="2200" b="1" dirty="0" smtClean="0"/>
              <a:t>Ox and Transformation</a:t>
            </a:r>
          </a:p>
          <a:p>
            <a:r>
              <a:rPr lang="en-GB" sz="2000" dirty="0" smtClean="0"/>
              <a:t>Prophetic function that brings Gods word from heaven for alignment with our destiny The prophetic picture of what to behold and become transformed into. God’s word as a mould  for our lives. Our true identity.</a:t>
            </a:r>
            <a:endParaRPr lang="en-GB" sz="2000" dirty="0"/>
          </a:p>
          <a:p>
            <a:r>
              <a:rPr lang="en-GB" sz="2000" dirty="0" smtClean="0"/>
              <a:t>Portal to engage the pool of destiny where the vast sum of His thoughts are contain as golden coins within a treasure chest</a:t>
            </a:r>
          </a:p>
        </p:txBody>
      </p:sp>
      <p:sp>
        <p:nvSpPr>
          <p:cNvPr id="55" name="TextBox 54"/>
          <p:cNvSpPr txBox="1"/>
          <p:nvPr/>
        </p:nvSpPr>
        <p:spPr>
          <a:xfrm>
            <a:off x="80285" y="3443014"/>
            <a:ext cx="4275690" cy="3298354"/>
          </a:xfrm>
          <a:prstGeom prst="rect">
            <a:avLst/>
          </a:prstGeom>
          <a:noFill/>
        </p:spPr>
        <p:txBody>
          <a:bodyPr wrap="square" lIns="0" tIns="0" rIns="0" bIns="0" rtlCol="0">
            <a:normAutofit fontScale="85000" lnSpcReduction="20000"/>
          </a:bodyPr>
          <a:lstStyle/>
          <a:p>
            <a:pPr algn="ctr"/>
            <a:r>
              <a:rPr lang="en-GB" sz="2400" b="1" dirty="0" smtClean="0"/>
              <a:t>Ox and Refiners Fire</a:t>
            </a:r>
          </a:p>
          <a:p>
            <a:pPr>
              <a:lnSpc>
                <a:spcPct val="120000"/>
              </a:lnSpc>
            </a:pPr>
            <a:r>
              <a:rPr lang="en-GB" sz="2400" dirty="0" smtClean="0"/>
              <a:t>Prophetic function that brings Gods word from heaven for purification and alignment with our scroll of destiny. The prophetic declaration of our scroll from the eternal perspective. The truth that brings a portal to engage the judgment seat and the consuming fire of God’s presence to burn wood, hey and stubble and reveal gold, silver and precious stones</a:t>
            </a:r>
          </a:p>
        </p:txBody>
      </p:sp>
      <p:sp>
        <p:nvSpPr>
          <p:cNvPr id="56" name="Right Arrow 55"/>
          <p:cNvSpPr/>
          <p:nvPr/>
        </p:nvSpPr>
        <p:spPr>
          <a:xfrm rot="19278872">
            <a:off x="5717453" y="2302704"/>
            <a:ext cx="1500724" cy="735854"/>
          </a:xfrm>
          <a:prstGeom prs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Explosion 2 56"/>
          <p:cNvSpPr/>
          <p:nvPr/>
        </p:nvSpPr>
        <p:spPr>
          <a:xfrm>
            <a:off x="7057405" y="782529"/>
            <a:ext cx="1763067" cy="1494343"/>
          </a:xfrm>
          <a:prstGeom prst="irregularSeal2">
            <a:avLst/>
          </a:prstGeom>
          <a:gradFill flip="none" rotWithShape="1">
            <a:gsLst>
              <a:gs pos="10000">
                <a:srgbClr val="0070C0"/>
              </a:gs>
              <a:gs pos="22000">
                <a:srgbClr val="FFFF00"/>
              </a:gs>
              <a:gs pos="36000">
                <a:schemeClr val="accent6">
                  <a:lumMod val="50000"/>
                </a:schemeClr>
              </a:gs>
            </a:gsLst>
            <a:lin ang="5400000" scaled="0"/>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Right Arrow 57"/>
          <p:cNvSpPr/>
          <p:nvPr/>
        </p:nvSpPr>
        <p:spPr>
          <a:xfrm rot="2011106">
            <a:off x="5567867" y="458428"/>
            <a:ext cx="1461283" cy="741681"/>
          </a:xfrm>
          <a:prstGeom prst="rightArrow">
            <a:avLst/>
          </a:prstGeom>
          <a:gradFill flip="none" rotWithShape="1">
            <a:gsLst>
              <a:gs pos="22000">
                <a:srgbClr val="0070C0"/>
              </a:gs>
              <a:gs pos="58000">
                <a:srgbClr val="FFC00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Right Arrow 58"/>
          <p:cNvSpPr/>
          <p:nvPr/>
        </p:nvSpPr>
        <p:spPr>
          <a:xfrm rot="3038617">
            <a:off x="5492450" y="3790553"/>
            <a:ext cx="1425543" cy="695294"/>
          </a:xfrm>
          <a:prstGeom prs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Right Arrow 59"/>
          <p:cNvSpPr/>
          <p:nvPr/>
        </p:nvSpPr>
        <p:spPr>
          <a:xfrm rot="19116344">
            <a:off x="5319637" y="5580308"/>
            <a:ext cx="1506824" cy="870444"/>
          </a:xfrm>
          <a:prstGeom prst="rightArrow">
            <a:avLst/>
          </a:prstGeom>
          <a:gradFill>
            <a:gsLst>
              <a:gs pos="22000">
                <a:schemeClr val="accent6">
                  <a:lumMod val="75000"/>
                </a:schemeClr>
              </a:gs>
              <a:gs pos="58000">
                <a:srgbClr val="FFC000"/>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Explosion 2 60"/>
          <p:cNvSpPr/>
          <p:nvPr/>
        </p:nvSpPr>
        <p:spPr>
          <a:xfrm>
            <a:off x="6665116" y="4225496"/>
            <a:ext cx="1867323" cy="1586988"/>
          </a:xfrm>
          <a:prstGeom prst="irregularSeal2">
            <a:avLst/>
          </a:prstGeom>
          <a:gradFill flip="none" rotWithShape="1">
            <a:gsLst>
              <a:gs pos="29000">
                <a:srgbClr val="FFF200"/>
              </a:gs>
              <a:gs pos="40000">
                <a:srgbClr val="FF7A00"/>
              </a:gs>
              <a:gs pos="17000">
                <a:schemeClr val="accent6">
                  <a:lumMod val="50000"/>
                </a:schemeClr>
              </a:gs>
            </a:gsLst>
            <a:lin ang="5400000" scaled="0"/>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60032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1" grpId="0"/>
      <p:bldP spid="43" grpId="0"/>
      <p:bldP spid="55" grpId="0"/>
      <p:bldP spid="56" grpId="0" animBg="1"/>
      <p:bldP spid="57" grpId="0" animBg="1"/>
      <p:bldP spid="58" grpId="0" animBg="1"/>
      <p:bldP spid="59" grpId="0" animBg="1"/>
      <p:bldP spid="60" grpId="0" animBg="1"/>
      <p:bldP spid="61"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707904" y="3969456"/>
            <a:ext cx="1233827" cy="1644462"/>
          </a:xfrm>
          <a:prstGeom prst="rect">
            <a:avLst/>
          </a:prstGeom>
          <a:noFill/>
        </p:spPr>
        <p:txBody>
          <a:bodyPr wrap="square" lIns="0" tIns="0" rIns="0" bIns="0" rtlCol="0">
            <a:noAutofit/>
          </a:bodyPr>
          <a:lstStyle/>
          <a:p>
            <a:pPr algn="ctr"/>
            <a:r>
              <a:rPr lang="en-GB" sz="2800" b="1" dirty="0" smtClean="0">
                <a:solidFill>
                  <a:srgbClr val="7030A0"/>
                </a:solidFill>
              </a:rPr>
              <a:t>Eagle</a:t>
            </a:r>
          </a:p>
          <a:p>
            <a:pPr algn="ctr"/>
            <a:r>
              <a:rPr lang="en-GB" sz="2800" b="1" dirty="0" smtClean="0">
                <a:solidFill>
                  <a:srgbClr val="7030A0"/>
                </a:solidFill>
              </a:rPr>
              <a:t>Apostle</a:t>
            </a:r>
          </a:p>
          <a:p>
            <a:pPr algn="ctr"/>
            <a:r>
              <a:rPr lang="en-GB" sz="2800" b="1" dirty="0" smtClean="0">
                <a:solidFill>
                  <a:srgbClr val="7030A0"/>
                </a:solidFill>
              </a:rPr>
              <a:t>VAV</a:t>
            </a:r>
            <a:endParaRPr lang="en-GB" sz="2800" b="1" dirty="0">
              <a:solidFill>
                <a:srgbClr val="7030A0"/>
              </a:solidFill>
            </a:endParaRPr>
          </a:p>
        </p:txBody>
      </p:sp>
      <p:sp>
        <p:nvSpPr>
          <p:cNvPr id="10" name="TextBox 9"/>
          <p:cNvSpPr txBox="1"/>
          <p:nvPr/>
        </p:nvSpPr>
        <p:spPr>
          <a:xfrm>
            <a:off x="6660232" y="2791139"/>
            <a:ext cx="2283261" cy="423899"/>
          </a:xfrm>
          <a:prstGeom prst="rect">
            <a:avLst/>
          </a:prstGeom>
          <a:noFill/>
        </p:spPr>
        <p:txBody>
          <a:bodyPr wrap="square" lIns="0" tIns="0" rIns="0" bIns="0" rtlCol="0">
            <a:noAutofit/>
          </a:bodyPr>
          <a:lstStyle/>
          <a:p>
            <a:pPr algn="ctr"/>
            <a:r>
              <a:rPr lang="en-GB" sz="2800" b="1" dirty="0" smtClean="0">
                <a:solidFill>
                  <a:srgbClr val="FF9900"/>
                </a:solidFill>
              </a:rPr>
              <a:t>Refiners Fire</a:t>
            </a:r>
            <a:endParaRPr lang="en-GB" sz="2800" b="1" dirty="0">
              <a:solidFill>
                <a:srgbClr val="FF9900"/>
              </a:solidFill>
            </a:endParaRPr>
          </a:p>
        </p:txBody>
      </p:sp>
      <p:sp>
        <p:nvSpPr>
          <p:cNvPr id="12" name="TextBox 11"/>
          <p:cNvSpPr txBox="1"/>
          <p:nvPr/>
        </p:nvSpPr>
        <p:spPr>
          <a:xfrm>
            <a:off x="158208" y="3115624"/>
            <a:ext cx="1965520" cy="786572"/>
          </a:xfrm>
          <a:prstGeom prst="rect">
            <a:avLst/>
          </a:prstGeom>
          <a:noFill/>
        </p:spPr>
        <p:txBody>
          <a:bodyPr wrap="square" lIns="0" tIns="0" rIns="0" bIns="0" rtlCol="0">
            <a:noAutofit/>
          </a:bodyPr>
          <a:lstStyle/>
          <a:p>
            <a:pPr algn="ctr"/>
            <a:r>
              <a:rPr lang="en-GB" sz="2800" b="1" dirty="0" smtClean="0">
                <a:solidFill>
                  <a:srgbClr val="0070C0"/>
                </a:solidFill>
              </a:rPr>
              <a:t>Sound of many waters</a:t>
            </a:r>
            <a:endParaRPr lang="en-GB" sz="2800" b="1" dirty="0">
              <a:solidFill>
                <a:srgbClr val="0070C0"/>
              </a:solidFill>
            </a:endParaRPr>
          </a:p>
        </p:txBody>
      </p:sp>
      <p:sp>
        <p:nvSpPr>
          <p:cNvPr id="51" name="Explosion 2 50"/>
          <p:cNvSpPr/>
          <p:nvPr/>
        </p:nvSpPr>
        <p:spPr>
          <a:xfrm>
            <a:off x="6804248" y="4681588"/>
            <a:ext cx="1983011" cy="1666017"/>
          </a:xfrm>
          <a:prstGeom prst="irregularSeal2">
            <a:avLst/>
          </a:prstGeom>
          <a:gradFill flip="none" rotWithShape="1">
            <a:gsLst>
              <a:gs pos="16000">
                <a:srgbClr val="7030A0"/>
              </a:gs>
              <a:gs pos="33000">
                <a:srgbClr val="FF6633"/>
              </a:gs>
            </a:gsLst>
            <a:lin ang="5400000" scaled="0"/>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TextBox 58"/>
          <p:cNvSpPr txBox="1"/>
          <p:nvPr/>
        </p:nvSpPr>
        <p:spPr>
          <a:xfrm>
            <a:off x="4572001" y="120367"/>
            <a:ext cx="4453208" cy="2691725"/>
          </a:xfrm>
          <a:prstGeom prst="rect">
            <a:avLst/>
          </a:prstGeom>
          <a:noFill/>
        </p:spPr>
        <p:txBody>
          <a:bodyPr wrap="square" lIns="0" tIns="0" rIns="0" bIns="0" rtlCol="0">
            <a:normAutofit fontScale="55000" lnSpcReduction="20000"/>
          </a:bodyPr>
          <a:lstStyle/>
          <a:p>
            <a:pPr algn="ctr"/>
            <a:r>
              <a:rPr lang="en-GB" sz="4400" b="1" dirty="0" smtClean="0"/>
              <a:t>Eagle and Refiners Fire</a:t>
            </a:r>
          </a:p>
          <a:p>
            <a:pPr>
              <a:lnSpc>
                <a:spcPct val="120000"/>
              </a:lnSpc>
            </a:pPr>
            <a:r>
              <a:rPr lang="en-GB" sz="3600" dirty="0" smtClean="0"/>
              <a:t>Apostolic function that brings God’s blueprint from heaven for the purification and alignment with our scroll of destiny. The apostolic overview of our scroll from the eternal perspective. </a:t>
            </a:r>
          </a:p>
          <a:p>
            <a:pPr>
              <a:lnSpc>
                <a:spcPct val="120000"/>
              </a:lnSpc>
            </a:pPr>
            <a:r>
              <a:rPr lang="en-GB" sz="3600" dirty="0" smtClean="0"/>
              <a:t>Portal to engage the </a:t>
            </a:r>
            <a:r>
              <a:rPr lang="en-GB" sz="3600" dirty="0"/>
              <a:t>heart of </a:t>
            </a:r>
            <a:r>
              <a:rPr lang="en-GB" sz="3600" dirty="0" smtClean="0"/>
              <a:t>God where thoughts of our sonship are revealed</a:t>
            </a:r>
          </a:p>
        </p:txBody>
      </p:sp>
      <p:sp>
        <p:nvSpPr>
          <p:cNvPr id="60" name="TextBox 59"/>
          <p:cNvSpPr txBox="1"/>
          <p:nvPr/>
        </p:nvSpPr>
        <p:spPr>
          <a:xfrm>
            <a:off x="158208" y="116632"/>
            <a:ext cx="4413792" cy="2998992"/>
          </a:xfrm>
          <a:prstGeom prst="rect">
            <a:avLst/>
          </a:prstGeom>
          <a:noFill/>
        </p:spPr>
        <p:txBody>
          <a:bodyPr wrap="square" lIns="0" tIns="0" rIns="0" bIns="0" rtlCol="0">
            <a:normAutofit lnSpcReduction="10000"/>
          </a:bodyPr>
          <a:lstStyle/>
          <a:p>
            <a:pPr algn="ctr"/>
            <a:r>
              <a:rPr lang="en-GB" sz="2000" b="1" dirty="0" smtClean="0"/>
              <a:t>Eagle and Sound of Many </a:t>
            </a:r>
            <a:r>
              <a:rPr lang="en-GB" sz="2000" b="1" dirty="0"/>
              <a:t>W</a:t>
            </a:r>
            <a:r>
              <a:rPr lang="en-GB" sz="2000" b="1" dirty="0" smtClean="0"/>
              <a:t>aters</a:t>
            </a:r>
          </a:p>
          <a:p>
            <a:r>
              <a:rPr lang="en-GB" sz="2000" dirty="0" smtClean="0"/>
              <a:t>Apostolic function of the frequency of God’s voice that enables us to engage deeper and higher with the vision of the deep things of God </a:t>
            </a:r>
            <a:r>
              <a:rPr lang="en-GB" sz="2000" dirty="0"/>
              <a:t>on our scroll </a:t>
            </a:r>
            <a:r>
              <a:rPr lang="en-GB" sz="2000" dirty="0" smtClean="0"/>
              <a:t>of destiny. The vibrating frequency and sound </a:t>
            </a:r>
            <a:r>
              <a:rPr lang="en-GB" sz="2000" dirty="0"/>
              <a:t>a</a:t>
            </a:r>
            <a:r>
              <a:rPr lang="en-GB" sz="2000" dirty="0" smtClean="0"/>
              <a:t> harmonic for resonance and alignment with our destiny</a:t>
            </a:r>
          </a:p>
          <a:p>
            <a:r>
              <a:rPr lang="en-GB" sz="2000" dirty="0" smtClean="0"/>
              <a:t>Portal to engage the waterfall in Eden and the cave of heavenly quests</a:t>
            </a:r>
          </a:p>
        </p:txBody>
      </p:sp>
      <p:sp>
        <p:nvSpPr>
          <p:cNvPr id="61" name="Right Arrow 60"/>
          <p:cNvSpPr/>
          <p:nvPr/>
        </p:nvSpPr>
        <p:spPr>
          <a:xfrm rot="619349">
            <a:off x="5322933" y="4687421"/>
            <a:ext cx="1512960" cy="690064"/>
          </a:xfrm>
          <a:prstGeom prst="righ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Right Arrow 62"/>
          <p:cNvSpPr/>
          <p:nvPr/>
        </p:nvSpPr>
        <p:spPr>
          <a:xfrm rot="6949882">
            <a:off x="7034475" y="3553160"/>
            <a:ext cx="1488148" cy="822970"/>
          </a:xfrm>
          <a:prstGeom prst="rightArrow">
            <a:avLst/>
          </a:prstGeom>
          <a:gradFill>
            <a:gsLst>
              <a:gs pos="22000">
                <a:schemeClr val="accent6">
                  <a:lumMod val="75000"/>
                </a:schemeClr>
              </a:gs>
              <a:gs pos="58000">
                <a:srgbClr val="FFC000"/>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Right Arrow 63"/>
          <p:cNvSpPr/>
          <p:nvPr/>
        </p:nvSpPr>
        <p:spPr>
          <a:xfrm rot="8372220">
            <a:off x="2028194" y="4415423"/>
            <a:ext cx="1345656" cy="752529"/>
          </a:xfrm>
          <a:prstGeom prst="righ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Right Arrow 64"/>
          <p:cNvSpPr/>
          <p:nvPr/>
        </p:nvSpPr>
        <p:spPr>
          <a:xfrm rot="2873142">
            <a:off x="66279" y="4301783"/>
            <a:ext cx="1328176" cy="768452"/>
          </a:xfrm>
          <a:prstGeom prst="rightArrow">
            <a:avLst/>
          </a:prstGeom>
          <a:gradFill>
            <a:gsLst>
              <a:gs pos="42000">
                <a:srgbClr val="FF0000"/>
              </a:gs>
              <a:gs pos="58000">
                <a:srgbClr val="0070C0"/>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Explosion 2 65"/>
          <p:cNvSpPr/>
          <p:nvPr/>
        </p:nvSpPr>
        <p:spPr>
          <a:xfrm>
            <a:off x="827584" y="5301208"/>
            <a:ext cx="1584176" cy="1368152"/>
          </a:xfrm>
          <a:prstGeom prst="irregularSeal2">
            <a:avLst/>
          </a:prstGeom>
          <a:gradFill flip="none" rotWithShape="1">
            <a:gsLst>
              <a:gs pos="30000">
                <a:srgbClr val="0070C0"/>
              </a:gs>
              <a:gs pos="12000">
                <a:srgbClr val="FF0000"/>
              </a:gs>
              <a:gs pos="43000">
                <a:srgbClr val="7030A0"/>
              </a:gs>
            </a:gsLst>
            <a:lin ang="5400000" scaled="0"/>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32878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2" grpId="0"/>
      <p:bldP spid="51" grpId="0" animBg="1"/>
      <p:bldP spid="59" grpId="0"/>
      <p:bldP spid="60" grpId="0"/>
      <p:bldP spid="61" grpId="0" animBg="1"/>
      <p:bldP spid="63" grpId="0" animBg="1"/>
      <p:bldP spid="64" grpId="0" animBg="1"/>
      <p:bldP spid="65" grpId="0" animBg="1"/>
      <p:bldP spid="66"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637466" y="3064562"/>
            <a:ext cx="1142445" cy="1336545"/>
          </a:xfrm>
          <a:prstGeom prst="rect">
            <a:avLst/>
          </a:prstGeom>
          <a:noFill/>
        </p:spPr>
        <p:txBody>
          <a:bodyPr wrap="square" lIns="0" tIns="0" rIns="0" bIns="0" rtlCol="0">
            <a:noAutofit/>
          </a:bodyPr>
          <a:lstStyle/>
          <a:p>
            <a:pPr algn="ctr"/>
            <a:r>
              <a:rPr lang="en-GB" sz="2400" dirty="0" smtClean="0">
                <a:solidFill>
                  <a:prstClr val="black"/>
                </a:solidFill>
              </a:rPr>
              <a:t> </a:t>
            </a:r>
            <a:r>
              <a:rPr lang="en-GB" sz="2800" b="1" dirty="0" smtClean="0">
                <a:solidFill>
                  <a:srgbClr val="7030A0"/>
                </a:solidFill>
              </a:rPr>
              <a:t>Man</a:t>
            </a:r>
            <a:br>
              <a:rPr lang="en-GB" sz="2800" b="1" dirty="0" smtClean="0">
                <a:solidFill>
                  <a:srgbClr val="7030A0"/>
                </a:solidFill>
              </a:rPr>
            </a:br>
            <a:r>
              <a:rPr lang="en-GB" sz="2800" b="1" dirty="0" smtClean="0">
                <a:solidFill>
                  <a:srgbClr val="7030A0"/>
                </a:solidFill>
              </a:rPr>
              <a:t>Priest</a:t>
            </a:r>
          </a:p>
          <a:p>
            <a:pPr algn="ctr"/>
            <a:r>
              <a:rPr lang="en-GB" sz="2800" b="1" dirty="0" smtClean="0">
                <a:solidFill>
                  <a:srgbClr val="7030A0"/>
                </a:solidFill>
              </a:rPr>
              <a:t>HEI</a:t>
            </a:r>
            <a:endParaRPr lang="en-GB" sz="2800" b="1" dirty="0">
              <a:solidFill>
                <a:srgbClr val="7030A0"/>
              </a:solidFill>
            </a:endParaRPr>
          </a:p>
        </p:txBody>
      </p:sp>
      <p:sp>
        <p:nvSpPr>
          <p:cNvPr id="12" name="TextBox 11"/>
          <p:cNvSpPr txBox="1"/>
          <p:nvPr/>
        </p:nvSpPr>
        <p:spPr>
          <a:xfrm>
            <a:off x="2349615" y="5900855"/>
            <a:ext cx="2016224" cy="889776"/>
          </a:xfrm>
          <a:prstGeom prst="rect">
            <a:avLst/>
          </a:prstGeom>
          <a:noFill/>
        </p:spPr>
        <p:txBody>
          <a:bodyPr wrap="square" lIns="0" tIns="0" rIns="0" bIns="0" rtlCol="0">
            <a:noAutofit/>
          </a:bodyPr>
          <a:lstStyle/>
          <a:p>
            <a:pPr algn="ctr"/>
            <a:r>
              <a:rPr lang="en-GB" sz="2800" b="1" dirty="0" smtClean="0">
                <a:solidFill>
                  <a:srgbClr val="0070C0"/>
                </a:solidFill>
              </a:rPr>
              <a:t>Sound of many waters</a:t>
            </a:r>
            <a:endParaRPr lang="en-GB" sz="2800" b="1" dirty="0">
              <a:solidFill>
                <a:srgbClr val="0070C0"/>
              </a:solidFill>
            </a:endParaRPr>
          </a:p>
        </p:txBody>
      </p:sp>
      <p:sp>
        <p:nvSpPr>
          <p:cNvPr id="43" name="TextBox 42"/>
          <p:cNvSpPr txBox="1"/>
          <p:nvPr/>
        </p:nvSpPr>
        <p:spPr>
          <a:xfrm>
            <a:off x="2195736" y="116632"/>
            <a:ext cx="1450023" cy="959265"/>
          </a:xfrm>
          <a:prstGeom prst="rect">
            <a:avLst/>
          </a:prstGeom>
          <a:noFill/>
        </p:spPr>
        <p:txBody>
          <a:bodyPr wrap="square" lIns="0" tIns="0" rIns="0" bIns="0" rtlCol="0">
            <a:noAutofit/>
          </a:bodyPr>
          <a:lstStyle/>
          <a:p>
            <a:pPr algn="ctr"/>
            <a:r>
              <a:rPr lang="en-GB" sz="2800" b="1" dirty="0" smtClean="0">
                <a:solidFill>
                  <a:srgbClr val="FF0000"/>
                </a:solidFill>
              </a:rPr>
              <a:t>Winds of Change</a:t>
            </a:r>
            <a:endParaRPr lang="en-GB" sz="2800" b="1" dirty="0">
              <a:solidFill>
                <a:srgbClr val="FF0000"/>
              </a:solidFill>
            </a:endParaRPr>
          </a:p>
        </p:txBody>
      </p:sp>
      <p:sp>
        <p:nvSpPr>
          <p:cNvPr id="60" name="TextBox 59"/>
          <p:cNvSpPr txBox="1"/>
          <p:nvPr/>
        </p:nvSpPr>
        <p:spPr>
          <a:xfrm>
            <a:off x="4319880" y="3721048"/>
            <a:ext cx="4783523" cy="2804296"/>
          </a:xfrm>
          <a:prstGeom prst="rect">
            <a:avLst/>
          </a:prstGeom>
          <a:noFill/>
        </p:spPr>
        <p:txBody>
          <a:bodyPr wrap="square" lIns="0" tIns="0" rIns="0" bIns="0" rtlCol="0">
            <a:normAutofit/>
          </a:bodyPr>
          <a:lstStyle/>
          <a:p>
            <a:pPr algn="ctr"/>
            <a:r>
              <a:rPr lang="en-GB" sz="2200" b="1" dirty="0" smtClean="0"/>
              <a:t>Man the and Sound of Many </a:t>
            </a:r>
            <a:r>
              <a:rPr lang="en-GB" sz="2200" b="1" dirty="0"/>
              <a:t>W</a:t>
            </a:r>
            <a:r>
              <a:rPr lang="en-GB" sz="2200" b="1" dirty="0" smtClean="0"/>
              <a:t>aters</a:t>
            </a:r>
          </a:p>
          <a:p>
            <a:r>
              <a:rPr lang="en-GB" sz="2000" dirty="0" smtClean="0"/>
              <a:t>Priestly function of the frequency of God’s voice that calls us to deeper and deeper into intimacy. Portal to engage the river of life in Eden to feel the vibrating energy of the overflowing abundance of intimacy. Our baptism deeper into the river of life and our engagement with the tree of life and it’s fruit</a:t>
            </a:r>
          </a:p>
        </p:txBody>
      </p:sp>
      <p:sp>
        <p:nvSpPr>
          <p:cNvPr id="61" name="TextBox 60"/>
          <p:cNvSpPr txBox="1"/>
          <p:nvPr/>
        </p:nvSpPr>
        <p:spPr>
          <a:xfrm>
            <a:off x="4008347" y="116632"/>
            <a:ext cx="4783523" cy="3126276"/>
          </a:xfrm>
          <a:prstGeom prst="rect">
            <a:avLst/>
          </a:prstGeom>
          <a:noFill/>
        </p:spPr>
        <p:txBody>
          <a:bodyPr wrap="square" lIns="0" tIns="0" rIns="0" bIns="0" rtlCol="0">
            <a:normAutofit fontScale="85000" lnSpcReduction="10000"/>
          </a:bodyPr>
          <a:lstStyle/>
          <a:p>
            <a:pPr algn="ctr"/>
            <a:r>
              <a:rPr lang="en-GB" sz="2400" b="1" dirty="0" smtClean="0"/>
              <a:t>Man the and Winds of Change</a:t>
            </a:r>
          </a:p>
          <a:p>
            <a:pPr>
              <a:lnSpc>
                <a:spcPct val="120000"/>
              </a:lnSpc>
            </a:pPr>
            <a:r>
              <a:rPr lang="en-GB" sz="2300" dirty="0" smtClean="0"/>
              <a:t>Priestly function of the vibrating as a priest in creations order of the symphony of heaven</a:t>
            </a:r>
          </a:p>
          <a:p>
            <a:pPr>
              <a:lnSpc>
                <a:spcPct val="120000"/>
              </a:lnSpc>
            </a:pPr>
            <a:r>
              <a:rPr lang="en-GB" sz="2300" dirty="0" smtClean="0"/>
              <a:t>Portal to engage the Father’s garden in Eden, find total peace and rest and be one. Experiencing the sound and light and fragrance of oneness with the created order</a:t>
            </a:r>
          </a:p>
          <a:p>
            <a:pPr>
              <a:lnSpc>
                <a:spcPct val="120000"/>
              </a:lnSpc>
            </a:pPr>
            <a:r>
              <a:rPr lang="en-GB" sz="2300" dirty="0" smtClean="0"/>
              <a:t>Engage new seasons of our redemptive gifts, ministry &amp; calling to creation</a:t>
            </a:r>
          </a:p>
        </p:txBody>
      </p:sp>
      <p:sp>
        <p:nvSpPr>
          <p:cNvPr id="62" name="Right Arrow 61"/>
          <p:cNvSpPr/>
          <p:nvPr/>
        </p:nvSpPr>
        <p:spPr>
          <a:xfrm rot="8688075">
            <a:off x="1471734" y="4043103"/>
            <a:ext cx="1201576" cy="735548"/>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Explosion 2 62"/>
          <p:cNvSpPr/>
          <p:nvPr/>
        </p:nvSpPr>
        <p:spPr>
          <a:xfrm>
            <a:off x="0" y="4401108"/>
            <a:ext cx="1579370" cy="1512168"/>
          </a:xfrm>
          <a:prstGeom prst="irregularSeal2">
            <a:avLst/>
          </a:prstGeom>
          <a:gradFill flip="none" rotWithShape="1">
            <a:gsLst>
              <a:gs pos="24000">
                <a:srgbClr val="0070C0"/>
              </a:gs>
              <a:gs pos="10000">
                <a:srgbClr val="FF0000"/>
              </a:gs>
              <a:gs pos="41000">
                <a:srgbClr val="00B050"/>
              </a:gs>
            </a:gsLst>
            <a:lin ang="5400000" scaled="0"/>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Right Arrow 63"/>
          <p:cNvSpPr/>
          <p:nvPr/>
        </p:nvSpPr>
        <p:spPr>
          <a:xfrm rot="13268179">
            <a:off x="1345315" y="5476305"/>
            <a:ext cx="1244063" cy="729926"/>
          </a:xfrm>
          <a:prstGeom prst="rightArrow">
            <a:avLst/>
          </a:prstGeom>
          <a:gradFill>
            <a:gsLst>
              <a:gs pos="63000">
                <a:srgbClr val="FF0000"/>
              </a:gs>
              <a:gs pos="50000">
                <a:srgbClr val="0070C0"/>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Right Arrow 64"/>
          <p:cNvSpPr/>
          <p:nvPr/>
        </p:nvSpPr>
        <p:spPr>
          <a:xfrm rot="8828448">
            <a:off x="987712" y="862716"/>
            <a:ext cx="1352722" cy="661802"/>
          </a:xfrm>
          <a:prstGeom prst="rightArrow">
            <a:avLst/>
          </a:prstGeom>
          <a:gradFill>
            <a:gsLst>
              <a:gs pos="42000">
                <a:srgbClr val="FF0000"/>
              </a:gs>
              <a:gs pos="58000">
                <a:schemeClr val="accent6"/>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Right Arrow 65"/>
          <p:cNvSpPr/>
          <p:nvPr/>
        </p:nvSpPr>
        <p:spPr>
          <a:xfrm rot="13236663">
            <a:off x="747277" y="2895790"/>
            <a:ext cx="1273553" cy="694236"/>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Explosion 2 66"/>
          <p:cNvSpPr/>
          <p:nvPr/>
        </p:nvSpPr>
        <p:spPr>
          <a:xfrm>
            <a:off x="0" y="1628800"/>
            <a:ext cx="1433147" cy="1159855"/>
          </a:xfrm>
          <a:prstGeom prst="irregularSeal2">
            <a:avLst/>
          </a:prstGeom>
          <a:gradFill flip="none" rotWithShape="1">
            <a:gsLst>
              <a:gs pos="11000">
                <a:srgbClr val="FF0000"/>
              </a:gs>
              <a:gs pos="22000">
                <a:srgbClr val="FF6633"/>
              </a:gs>
              <a:gs pos="46000">
                <a:srgbClr val="00B050"/>
              </a:gs>
            </a:gsLst>
            <a:lin ang="5400000" scaled="0"/>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46377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 grpId="0"/>
      <p:bldP spid="43" grpId="0"/>
      <p:bldP spid="60" grpId="0"/>
      <p:bldP spid="61" grpId="0"/>
      <p:bldP spid="62" grpId="0" animBg="1"/>
      <p:bldP spid="63" grpId="0" animBg="1"/>
      <p:bldP spid="64" grpId="0" animBg="1"/>
      <p:bldP spid="65" grpId="0" animBg="1"/>
      <p:bldP spid="66" grpId="0" animBg="1"/>
      <p:bldP spid="67"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spect="1"/>
          </p:cNvSpPr>
          <p:nvPr/>
        </p:nvSpPr>
        <p:spPr>
          <a:xfrm>
            <a:off x="2655400" y="1955080"/>
            <a:ext cx="3113117" cy="31131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solidFill>
                <a:prstClr val="white"/>
              </a:solidFill>
            </a:endParaRPr>
          </a:p>
        </p:txBody>
      </p:sp>
      <p:sp>
        <p:nvSpPr>
          <p:cNvPr id="5" name="TextBox 4"/>
          <p:cNvSpPr txBox="1"/>
          <p:nvPr/>
        </p:nvSpPr>
        <p:spPr>
          <a:xfrm>
            <a:off x="1583669" y="3002696"/>
            <a:ext cx="1008292" cy="1109524"/>
          </a:xfrm>
          <a:prstGeom prst="rect">
            <a:avLst/>
          </a:prstGeom>
          <a:noFill/>
        </p:spPr>
        <p:txBody>
          <a:bodyPr wrap="square" lIns="0" tIns="0" rIns="0" bIns="0" rtlCol="0">
            <a:noAutofit/>
          </a:bodyPr>
          <a:lstStyle/>
          <a:p>
            <a:pPr algn="ctr"/>
            <a:r>
              <a:rPr lang="en-GB" sz="2400" dirty="0" smtClean="0">
                <a:solidFill>
                  <a:prstClr val="black"/>
                </a:solidFill>
              </a:rPr>
              <a:t> </a:t>
            </a:r>
            <a:r>
              <a:rPr lang="en-GB" sz="2400" b="1" dirty="0" smtClean="0">
                <a:solidFill>
                  <a:srgbClr val="7030A0"/>
                </a:solidFill>
              </a:rPr>
              <a:t>Man</a:t>
            </a:r>
            <a:br>
              <a:rPr lang="en-GB" sz="2400" b="1" dirty="0" smtClean="0">
                <a:solidFill>
                  <a:srgbClr val="7030A0"/>
                </a:solidFill>
              </a:rPr>
            </a:br>
            <a:r>
              <a:rPr lang="en-GB" sz="2400" b="1" dirty="0" smtClean="0">
                <a:solidFill>
                  <a:srgbClr val="7030A0"/>
                </a:solidFill>
              </a:rPr>
              <a:t>Priest</a:t>
            </a:r>
          </a:p>
          <a:p>
            <a:pPr algn="ctr"/>
            <a:r>
              <a:rPr lang="en-GB" sz="2400" b="1" dirty="0" smtClean="0">
                <a:solidFill>
                  <a:srgbClr val="7030A0"/>
                </a:solidFill>
              </a:rPr>
              <a:t>HEI</a:t>
            </a:r>
            <a:endParaRPr lang="en-GB" sz="2400" b="1" dirty="0">
              <a:solidFill>
                <a:srgbClr val="7030A0"/>
              </a:solidFill>
            </a:endParaRPr>
          </a:p>
        </p:txBody>
      </p:sp>
      <p:sp>
        <p:nvSpPr>
          <p:cNvPr id="6" name="TextBox 5"/>
          <p:cNvSpPr txBox="1"/>
          <p:nvPr/>
        </p:nvSpPr>
        <p:spPr>
          <a:xfrm>
            <a:off x="5818947" y="2877097"/>
            <a:ext cx="1255863" cy="1440160"/>
          </a:xfrm>
          <a:prstGeom prst="rect">
            <a:avLst/>
          </a:prstGeom>
          <a:noFill/>
        </p:spPr>
        <p:txBody>
          <a:bodyPr wrap="square" lIns="0" tIns="0" rIns="0" bIns="0" rtlCol="0">
            <a:normAutofit/>
          </a:bodyPr>
          <a:lstStyle/>
          <a:p>
            <a:pPr algn="ctr"/>
            <a:r>
              <a:rPr lang="en-GB" sz="2600" b="1" dirty="0" smtClean="0">
                <a:solidFill>
                  <a:srgbClr val="7030A0"/>
                </a:solidFill>
              </a:rPr>
              <a:t>Ox</a:t>
            </a:r>
          </a:p>
          <a:p>
            <a:pPr algn="ctr"/>
            <a:r>
              <a:rPr lang="en-GB" sz="2600" b="1" dirty="0" smtClean="0">
                <a:solidFill>
                  <a:srgbClr val="7030A0"/>
                </a:solidFill>
              </a:rPr>
              <a:t>Prophet</a:t>
            </a:r>
          </a:p>
          <a:p>
            <a:pPr algn="ctr"/>
            <a:r>
              <a:rPr lang="en-GB" sz="2600" b="1" dirty="0" smtClean="0">
                <a:solidFill>
                  <a:srgbClr val="7030A0"/>
                </a:solidFill>
              </a:rPr>
              <a:t>HEI</a:t>
            </a:r>
            <a:endParaRPr lang="en-GB" b="1" dirty="0">
              <a:solidFill>
                <a:srgbClr val="7030A0"/>
              </a:solidFill>
            </a:endParaRPr>
          </a:p>
        </p:txBody>
      </p:sp>
      <p:sp>
        <p:nvSpPr>
          <p:cNvPr id="7" name="TextBox 6"/>
          <p:cNvSpPr txBox="1"/>
          <p:nvPr/>
        </p:nvSpPr>
        <p:spPr>
          <a:xfrm>
            <a:off x="3978194" y="336437"/>
            <a:ext cx="792088" cy="1428437"/>
          </a:xfrm>
          <a:prstGeom prst="rect">
            <a:avLst/>
          </a:prstGeom>
          <a:noFill/>
        </p:spPr>
        <p:txBody>
          <a:bodyPr wrap="square" lIns="0" tIns="0" rIns="0" bIns="0" rtlCol="0">
            <a:noAutofit/>
          </a:bodyPr>
          <a:lstStyle/>
          <a:p>
            <a:pPr algn="ctr"/>
            <a:r>
              <a:rPr lang="en-GB" sz="2400" dirty="0" smtClean="0">
                <a:solidFill>
                  <a:prstClr val="black"/>
                </a:solidFill>
              </a:rPr>
              <a:t> </a:t>
            </a:r>
          </a:p>
          <a:p>
            <a:pPr algn="ctr"/>
            <a:r>
              <a:rPr lang="en-GB" sz="2400" b="1" dirty="0" smtClean="0">
                <a:solidFill>
                  <a:srgbClr val="7030A0"/>
                </a:solidFill>
              </a:rPr>
              <a:t>Lion</a:t>
            </a:r>
          </a:p>
          <a:p>
            <a:pPr algn="ctr"/>
            <a:r>
              <a:rPr lang="en-GB" sz="2400" b="1" dirty="0" smtClean="0">
                <a:solidFill>
                  <a:srgbClr val="7030A0"/>
                </a:solidFill>
              </a:rPr>
              <a:t>King</a:t>
            </a:r>
            <a:endParaRPr lang="en-GB" sz="2400" b="1" dirty="0" smtClean="0">
              <a:solidFill>
                <a:prstClr val="black"/>
              </a:solidFill>
            </a:endParaRPr>
          </a:p>
          <a:p>
            <a:pPr algn="ctr"/>
            <a:r>
              <a:rPr lang="en-GB" sz="2400" b="1" dirty="0" smtClean="0">
                <a:solidFill>
                  <a:srgbClr val="7030A0"/>
                </a:solidFill>
              </a:rPr>
              <a:t>YOD</a:t>
            </a:r>
            <a:endParaRPr lang="en-GB" sz="2400" b="1" dirty="0">
              <a:solidFill>
                <a:srgbClr val="7030A0"/>
              </a:solidFill>
            </a:endParaRPr>
          </a:p>
        </p:txBody>
      </p:sp>
      <p:sp>
        <p:nvSpPr>
          <p:cNvPr id="8" name="TextBox 7"/>
          <p:cNvSpPr txBox="1"/>
          <p:nvPr/>
        </p:nvSpPr>
        <p:spPr>
          <a:xfrm>
            <a:off x="3744483" y="5177978"/>
            <a:ext cx="1008112" cy="1162858"/>
          </a:xfrm>
          <a:prstGeom prst="rect">
            <a:avLst/>
          </a:prstGeom>
          <a:noFill/>
        </p:spPr>
        <p:txBody>
          <a:bodyPr wrap="square" lIns="0" tIns="0" rIns="0" bIns="0" rtlCol="0">
            <a:noAutofit/>
          </a:bodyPr>
          <a:lstStyle/>
          <a:p>
            <a:pPr algn="ctr"/>
            <a:r>
              <a:rPr lang="en-GB" sz="2400" b="1" dirty="0" smtClean="0">
                <a:solidFill>
                  <a:srgbClr val="7030A0"/>
                </a:solidFill>
              </a:rPr>
              <a:t>Eagle</a:t>
            </a:r>
          </a:p>
          <a:p>
            <a:pPr algn="ctr"/>
            <a:r>
              <a:rPr lang="en-GB" sz="2400" b="1" dirty="0" smtClean="0">
                <a:solidFill>
                  <a:srgbClr val="7030A0"/>
                </a:solidFill>
              </a:rPr>
              <a:t>Apostle</a:t>
            </a:r>
          </a:p>
          <a:p>
            <a:pPr algn="ctr"/>
            <a:r>
              <a:rPr lang="en-GB" sz="2400" b="1" dirty="0" smtClean="0">
                <a:solidFill>
                  <a:srgbClr val="7030A0"/>
                </a:solidFill>
              </a:rPr>
              <a:t>VAV</a:t>
            </a:r>
            <a:endParaRPr lang="en-GB" sz="2400" b="1" dirty="0">
              <a:solidFill>
                <a:srgbClr val="7030A0"/>
              </a:solidFill>
            </a:endParaRPr>
          </a:p>
        </p:txBody>
      </p:sp>
      <p:sp>
        <p:nvSpPr>
          <p:cNvPr id="9" name="TextBox 8"/>
          <p:cNvSpPr txBox="1"/>
          <p:nvPr/>
        </p:nvSpPr>
        <p:spPr>
          <a:xfrm>
            <a:off x="6572981" y="736002"/>
            <a:ext cx="2103475" cy="365721"/>
          </a:xfrm>
          <a:prstGeom prst="rect">
            <a:avLst/>
          </a:prstGeom>
          <a:noFill/>
        </p:spPr>
        <p:txBody>
          <a:bodyPr wrap="square" lIns="0" tIns="0" rIns="0" bIns="0" rtlCol="0">
            <a:noAutofit/>
          </a:bodyPr>
          <a:lstStyle/>
          <a:p>
            <a:pPr algn="ctr"/>
            <a:r>
              <a:rPr lang="en-GB" sz="2400" b="1" dirty="0" smtClean="0">
                <a:solidFill>
                  <a:prstClr val="black"/>
                </a:solidFill>
              </a:rPr>
              <a:t>Transformation</a:t>
            </a:r>
            <a:endParaRPr lang="en-GB" sz="2400" b="1" dirty="0">
              <a:solidFill>
                <a:prstClr val="black"/>
              </a:solidFill>
            </a:endParaRPr>
          </a:p>
        </p:txBody>
      </p:sp>
      <p:sp>
        <p:nvSpPr>
          <p:cNvPr id="10" name="TextBox 9"/>
          <p:cNvSpPr txBox="1"/>
          <p:nvPr/>
        </p:nvSpPr>
        <p:spPr>
          <a:xfrm>
            <a:off x="6979897" y="5142395"/>
            <a:ext cx="1800200" cy="698444"/>
          </a:xfrm>
          <a:prstGeom prst="rect">
            <a:avLst/>
          </a:prstGeom>
          <a:noFill/>
        </p:spPr>
        <p:txBody>
          <a:bodyPr wrap="square" lIns="0" tIns="0" rIns="0" bIns="0" rtlCol="0">
            <a:noAutofit/>
          </a:bodyPr>
          <a:lstStyle/>
          <a:p>
            <a:pPr algn="ctr"/>
            <a:r>
              <a:rPr lang="en-GB" sz="2400" b="1" dirty="0" smtClean="0">
                <a:solidFill>
                  <a:prstClr val="black"/>
                </a:solidFill>
              </a:rPr>
              <a:t>Refiners</a:t>
            </a:r>
            <a:br>
              <a:rPr lang="en-GB" sz="2400" b="1" dirty="0" smtClean="0">
                <a:solidFill>
                  <a:prstClr val="black"/>
                </a:solidFill>
              </a:rPr>
            </a:br>
            <a:r>
              <a:rPr lang="en-GB" sz="2400" b="1" dirty="0" smtClean="0">
                <a:solidFill>
                  <a:prstClr val="black"/>
                </a:solidFill>
              </a:rPr>
              <a:t> Fire</a:t>
            </a:r>
            <a:endParaRPr lang="en-GB" sz="2400" b="1" dirty="0">
              <a:solidFill>
                <a:prstClr val="black"/>
              </a:solidFill>
            </a:endParaRPr>
          </a:p>
        </p:txBody>
      </p:sp>
      <p:sp>
        <p:nvSpPr>
          <p:cNvPr id="11" name="TextBox 10"/>
          <p:cNvSpPr txBox="1"/>
          <p:nvPr/>
        </p:nvSpPr>
        <p:spPr>
          <a:xfrm>
            <a:off x="580960" y="789289"/>
            <a:ext cx="1296144" cy="775540"/>
          </a:xfrm>
          <a:prstGeom prst="rect">
            <a:avLst/>
          </a:prstGeom>
          <a:noFill/>
        </p:spPr>
        <p:txBody>
          <a:bodyPr wrap="square" lIns="0" tIns="0" rIns="0" bIns="0" rtlCol="0">
            <a:noAutofit/>
          </a:bodyPr>
          <a:lstStyle/>
          <a:p>
            <a:pPr algn="ctr"/>
            <a:r>
              <a:rPr lang="en-GB" sz="2400" b="1" dirty="0" smtClean="0">
                <a:solidFill>
                  <a:prstClr val="black"/>
                </a:solidFill>
              </a:rPr>
              <a:t>Winds of Change</a:t>
            </a:r>
            <a:endParaRPr lang="en-GB" sz="2400" b="1" dirty="0">
              <a:solidFill>
                <a:prstClr val="black"/>
              </a:solidFill>
            </a:endParaRPr>
          </a:p>
        </p:txBody>
      </p:sp>
      <p:sp>
        <p:nvSpPr>
          <p:cNvPr id="12" name="TextBox 11"/>
          <p:cNvSpPr txBox="1"/>
          <p:nvPr/>
        </p:nvSpPr>
        <p:spPr>
          <a:xfrm>
            <a:off x="74576" y="5785902"/>
            <a:ext cx="1800200" cy="786572"/>
          </a:xfrm>
          <a:prstGeom prst="rect">
            <a:avLst/>
          </a:prstGeom>
          <a:noFill/>
        </p:spPr>
        <p:txBody>
          <a:bodyPr wrap="square" lIns="0" tIns="0" rIns="0" bIns="0" rtlCol="0">
            <a:noAutofit/>
          </a:bodyPr>
          <a:lstStyle/>
          <a:p>
            <a:pPr algn="ctr"/>
            <a:r>
              <a:rPr lang="en-GB" sz="2400" b="1" dirty="0" smtClean="0">
                <a:solidFill>
                  <a:prstClr val="black"/>
                </a:solidFill>
              </a:rPr>
              <a:t>Sound of </a:t>
            </a:r>
            <a:br>
              <a:rPr lang="en-GB" sz="2400" b="1" dirty="0" smtClean="0">
                <a:solidFill>
                  <a:prstClr val="black"/>
                </a:solidFill>
              </a:rPr>
            </a:br>
            <a:r>
              <a:rPr lang="en-GB" sz="2400" b="1" dirty="0" smtClean="0">
                <a:solidFill>
                  <a:prstClr val="black"/>
                </a:solidFill>
              </a:rPr>
              <a:t>many waters</a:t>
            </a:r>
            <a:endParaRPr lang="en-GB" sz="2400" b="1" dirty="0">
              <a:solidFill>
                <a:prstClr val="black"/>
              </a:solidFill>
            </a:endParaRPr>
          </a:p>
        </p:txBody>
      </p:sp>
      <p:sp>
        <p:nvSpPr>
          <p:cNvPr id="2" name="Right Arrow 1"/>
          <p:cNvSpPr/>
          <p:nvPr/>
        </p:nvSpPr>
        <p:spPr>
          <a:xfrm rot="19378077">
            <a:off x="1778591" y="927780"/>
            <a:ext cx="1044296" cy="390011"/>
          </a:xfrm>
          <a:prstGeom prst="rightArrow">
            <a:avLst/>
          </a:prstGeom>
          <a:gradFill>
            <a:gsLst>
              <a:gs pos="42000">
                <a:srgbClr val="FF0000"/>
              </a:gs>
              <a:gs pos="58000">
                <a:schemeClr val="accent6"/>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ight Arrow 22"/>
          <p:cNvSpPr/>
          <p:nvPr/>
        </p:nvSpPr>
        <p:spPr>
          <a:xfrm rot="12719729">
            <a:off x="2890317" y="927779"/>
            <a:ext cx="1044296" cy="390011"/>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ight Arrow 26"/>
          <p:cNvSpPr/>
          <p:nvPr/>
        </p:nvSpPr>
        <p:spPr>
          <a:xfrm rot="19378077">
            <a:off x="4636871" y="855650"/>
            <a:ext cx="1044296" cy="390011"/>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ight Arrow 32"/>
          <p:cNvSpPr/>
          <p:nvPr/>
        </p:nvSpPr>
        <p:spPr>
          <a:xfrm rot="12719729">
            <a:off x="5777101" y="900168"/>
            <a:ext cx="1044296" cy="390011"/>
          </a:xfrm>
          <a:prstGeom prst="rightArrow">
            <a:avLst/>
          </a:prstGeom>
          <a:gradFill flip="none" rotWithShape="1">
            <a:gsLst>
              <a:gs pos="22000">
                <a:srgbClr val="0070C0"/>
              </a:gs>
              <a:gs pos="58000">
                <a:srgbClr val="FFC00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ight Arrow 33"/>
          <p:cNvSpPr/>
          <p:nvPr/>
        </p:nvSpPr>
        <p:spPr>
          <a:xfrm rot="3038617">
            <a:off x="4636872" y="5645834"/>
            <a:ext cx="1044296" cy="390011"/>
          </a:xfrm>
          <a:prstGeom prst="righ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ight Arrow 35"/>
          <p:cNvSpPr/>
          <p:nvPr/>
        </p:nvSpPr>
        <p:spPr>
          <a:xfrm rot="8688075">
            <a:off x="859618" y="4237543"/>
            <a:ext cx="1044296" cy="390011"/>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ight Arrow 36"/>
          <p:cNvSpPr/>
          <p:nvPr/>
        </p:nvSpPr>
        <p:spPr>
          <a:xfrm rot="8372220">
            <a:off x="2773465" y="5564402"/>
            <a:ext cx="1044296" cy="390011"/>
          </a:xfrm>
          <a:prstGeom prst="righ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ight Arrow 37"/>
          <p:cNvSpPr/>
          <p:nvPr/>
        </p:nvSpPr>
        <p:spPr>
          <a:xfrm rot="2873142">
            <a:off x="1641821" y="5673650"/>
            <a:ext cx="1044296" cy="443179"/>
          </a:xfrm>
          <a:prstGeom prst="rightArrow">
            <a:avLst/>
          </a:prstGeom>
          <a:gradFill>
            <a:gsLst>
              <a:gs pos="42000">
                <a:srgbClr val="FF0000"/>
              </a:gs>
              <a:gs pos="58000">
                <a:srgbClr val="0070C0"/>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ight Arrow 39"/>
          <p:cNvSpPr/>
          <p:nvPr/>
        </p:nvSpPr>
        <p:spPr>
          <a:xfrm rot="3038617">
            <a:off x="6939827" y="3530889"/>
            <a:ext cx="1044296" cy="390011"/>
          </a:xfrm>
          <a:prstGeom prs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ight Arrow 41"/>
          <p:cNvSpPr/>
          <p:nvPr/>
        </p:nvSpPr>
        <p:spPr>
          <a:xfrm rot="8828448">
            <a:off x="634338" y="1915207"/>
            <a:ext cx="1044296" cy="390011"/>
          </a:xfrm>
          <a:prstGeom prst="rightArrow">
            <a:avLst/>
          </a:prstGeom>
          <a:gradFill>
            <a:gsLst>
              <a:gs pos="42000">
                <a:srgbClr val="FF0000"/>
              </a:gs>
              <a:gs pos="58000">
                <a:schemeClr val="accent6"/>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ight Arrow 43"/>
          <p:cNvSpPr/>
          <p:nvPr/>
        </p:nvSpPr>
        <p:spPr>
          <a:xfrm rot="13236663">
            <a:off x="706884" y="3291406"/>
            <a:ext cx="1044296" cy="390011"/>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ight Arrow 44"/>
          <p:cNvSpPr/>
          <p:nvPr/>
        </p:nvSpPr>
        <p:spPr>
          <a:xfrm rot="19116344">
            <a:off x="6861845" y="4381639"/>
            <a:ext cx="1044296" cy="390011"/>
          </a:xfrm>
          <a:prstGeom prst="rightArrow">
            <a:avLst/>
          </a:prstGeom>
          <a:gradFill>
            <a:gsLst>
              <a:gs pos="22000">
                <a:schemeClr val="accent6">
                  <a:lumMod val="75000"/>
                </a:schemeClr>
              </a:gs>
              <a:gs pos="58000">
                <a:srgbClr val="FFC000"/>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ight Arrow 45"/>
          <p:cNvSpPr/>
          <p:nvPr/>
        </p:nvSpPr>
        <p:spPr>
          <a:xfrm rot="19278872">
            <a:off x="7085671" y="2455646"/>
            <a:ext cx="1044296" cy="390011"/>
          </a:xfrm>
          <a:prstGeom prs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5014" y="2490840"/>
            <a:ext cx="2679550" cy="20070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7" name="Explosion 2 46"/>
          <p:cNvSpPr/>
          <p:nvPr/>
        </p:nvSpPr>
        <p:spPr>
          <a:xfrm>
            <a:off x="2591961" y="-7205"/>
            <a:ext cx="730513" cy="817264"/>
          </a:xfrm>
          <a:prstGeom prst="irregularSeal2">
            <a:avLst/>
          </a:prstGeom>
          <a:gradFill flip="none" rotWithShape="1">
            <a:gsLst>
              <a:gs pos="18000">
                <a:srgbClr val="FF0000"/>
              </a:gs>
              <a:gs pos="32000">
                <a:schemeClr val="accent6">
                  <a:lumMod val="75000"/>
                </a:schemeClr>
              </a:gs>
              <a:gs pos="54000">
                <a:schemeClr val="accent6">
                  <a:lumMod val="75000"/>
                </a:schemeClr>
              </a:gs>
            </a:gsLst>
            <a:lin ang="5400000" scaled="0"/>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Explosion 2 47"/>
          <p:cNvSpPr/>
          <p:nvPr/>
        </p:nvSpPr>
        <p:spPr>
          <a:xfrm>
            <a:off x="5462276" y="-14800"/>
            <a:ext cx="931702" cy="763283"/>
          </a:xfrm>
          <a:prstGeom prst="irregularSeal2">
            <a:avLst/>
          </a:prstGeom>
          <a:gradFill flip="none" rotWithShape="1">
            <a:gsLst>
              <a:gs pos="12000">
                <a:srgbClr val="0819FB"/>
              </a:gs>
              <a:gs pos="32000">
                <a:srgbClr val="FFC000"/>
              </a:gs>
              <a:gs pos="55000">
                <a:schemeClr val="accent6">
                  <a:lumMod val="75000"/>
                </a:schemeClr>
              </a:gs>
            </a:gsLst>
            <a:lin ang="5400000" scaled="0"/>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Explosion 2 48"/>
          <p:cNvSpPr/>
          <p:nvPr/>
        </p:nvSpPr>
        <p:spPr>
          <a:xfrm>
            <a:off x="8069828" y="1790235"/>
            <a:ext cx="931702" cy="763283"/>
          </a:xfrm>
          <a:prstGeom prst="irregularSeal2">
            <a:avLst/>
          </a:prstGeom>
          <a:gradFill flip="none" rotWithShape="1">
            <a:gsLst>
              <a:gs pos="10000">
                <a:srgbClr val="0070C0"/>
              </a:gs>
              <a:gs pos="22000">
                <a:srgbClr val="FFFF00"/>
              </a:gs>
              <a:gs pos="36000">
                <a:schemeClr val="accent6">
                  <a:lumMod val="50000"/>
                </a:schemeClr>
              </a:gs>
            </a:gsLst>
            <a:lin ang="5400000" scaled="0"/>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Explosion 2 49"/>
          <p:cNvSpPr/>
          <p:nvPr/>
        </p:nvSpPr>
        <p:spPr>
          <a:xfrm>
            <a:off x="7911955" y="3717603"/>
            <a:ext cx="931702" cy="763283"/>
          </a:xfrm>
          <a:prstGeom prst="irregularSeal2">
            <a:avLst/>
          </a:prstGeom>
          <a:gradFill flip="none" rotWithShape="1">
            <a:gsLst>
              <a:gs pos="30000">
                <a:srgbClr val="FFF200"/>
              </a:gs>
              <a:gs pos="45000">
                <a:srgbClr val="FF7A00"/>
              </a:gs>
              <a:gs pos="67000">
                <a:srgbClr val="FF0300"/>
              </a:gs>
              <a:gs pos="85000">
                <a:srgbClr val="4D0808"/>
              </a:gs>
            </a:gsLst>
            <a:lin ang="5400000" scaled="0"/>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Explosion 2 50"/>
          <p:cNvSpPr/>
          <p:nvPr/>
        </p:nvSpPr>
        <p:spPr>
          <a:xfrm>
            <a:off x="5353096" y="6010613"/>
            <a:ext cx="931702" cy="763283"/>
          </a:xfrm>
          <a:prstGeom prst="irregularSeal2">
            <a:avLst/>
          </a:prstGeom>
          <a:gradFill flip="none" rotWithShape="1">
            <a:gsLst>
              <a:gs pos="19000">
                <a:srgbClr val="7030A0"/>
              </a:gs>
              <a:gs pos="33000">
                <a:srgbClr val="FF6633"/>
              </a:gs>
            </a:gsLst>
            <a:lin ang="5400000" scaled="0"/>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Explosion 2 51"/>
          <p:cNvSpPr/>
          <p:nvPr/>
        </p:nvSpPr>
        <p:spPr>
          <a:xfrm>
            <a:off x="2454211" y="6094717"/>
            <a:ext cx="931702" cy="763283"/>
          </a:xfrm>
          <a:prstGeom prst="irregularSeal2">
            <a:avLst/>
          </a:prstGeom>
          <a:gradFill flip="none" rotWithShape="1">
            <a:gsLst>
              <a:gs pos="30000">
                <a:srgbClr val="0070C0"/>
              </a:gs>
              <a:gs pos="12000">
                <a:srgbClr val="FF0000"/>
              </a:gs>
              <a:gs pos="43000">
                <a:srgbClr val="7030A0"/>
              </a:gs>
            </a:gsLst>
            <a:lin ang="5400000" scaled="0"/>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Explosion 2 52"/>
          <p:cNvSpPr/>
          <p:nvPr/>
        </p:nvSpPr>
        <p:spPr>
          <a:xfrm>
            <a:off x="0" y="4286555"/>
            <a:ext cx="931702" cy="763283"/>
          </a:xfrm>
          <a:prstGeom prst="irregularSeal2">
            <a:avLst/>
          </a:prstGeom>
          <a:gradFill flip="none" rotWithShape="1">
            <a:gsLst>
              <a:gs pos="24000">
                <a:srgbClr val="0070C0"/>
              </a:gs>
              <a:gs pos="10000">
                <a:srgbClr val="FF0000"/>
              </a:gs>
              <a:gs pos="41000">
                <a:srgbClr val="00B050"/>
              </a:gs>
            </a:gsLst>
            <a:lin ang="5400000" scaled="0"/>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Explosion 2 53"/>
          <p:cNvSpPr/>
          <p:nvPr/>
        </p:nvSpPr>
        <p:spPr>
          <a:xfrm>
            <a:off x="146223" y="2468481"/>
            <a:ext cx="931702" cy="763283"/>
          </a:xfrm>
          <a:prstGeom prst="irregularSeal2">
            <a:avLst/>
          </a:prstGeom>
          <a:gradFill flip="none" rotWithShape="1">
            <a:gsLst>
              <a:gs pos="11000">
                <a:srgbClr val="FF0000"/>
              </a:gs>
              <a:gs pos="22000">
                <a:srgbClr val="FF6633"/>
              </a:gs>
              <a:gs pos="46000">
                <a:srgbClr val="00B050"/>
              </a:gs>
            </a:gsLst>
            <a:lin ang="5400000" scaled="0"/>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Right Arrow 54"/>
          <p:cNvSpPr/>
          <p:nvPr/>
        </p:nvSpPr>
        <p:spPr>
          <a:xfrm rot="2011106">
            <a:off x="6846805" y="1522590"/>
            <a:ext cx="1044296" cy="390011"/>
          </a:xfrm>
          <a:prstGeom prst="rightArrow">
            <a:avLst/>
          </a:prstGeom>
          <a:gradFill flip="none" rotWithShape="1">
            <a:gsLst>
              <a:gs pos="22000">
                <a:srgbClr val="0070C0"/>
              </a:gs>
              <a:gs pos="58000">
                <a:srgbClr val="FFC00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Right Arrow 55"/>
          <p:cNvSpPr/>
          <p:nvPr/>
        </p:nvSpPr>
        <p:spPr>
          <a:xfrm rot="8231563">
            <a:off x="5924005" y="5473058"/>
            <a:ext cx="1044296" cy="390011"/>
          </a:xfrm>
          <a:prstGeom prst="rightArrow">
            <a:avLst/>
          </a:prstGeom>
          <a:gradFill>
            <a:gsLst>
              <a:gs pos="22000">
                <a:schemeClr val="accent6">
                  <a:lumMod val="75000"/>
                </a:schemeClr>
              </a:gs>
              <a:gs pos="58000">
                <a:srgbClr val="FFC000"/>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Right Arrow 56"/>
          <p:cNvSpPr/>
          <p:nvPr/>
        </p:nvSpPr>
        <p:spPr>
          <a:xfrm rot="12399735">
            <a:off x="723511" y="5020703"/>
            <a:ext cx="1044296" cy="502973"/>
          </a:xfrm>
          <a:prstGeom prst="rightArrow">
            <a:avLst/>
          </a:prstGeom>
          <a:gradFill>
            <a:gsLst>
              <a:gs pos="42000">
                <a:srgbClr val="FF0000"/>
              </a:gs>
              <a:gs pos="58000">
                <a:srgbClr val="0070C0"/>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7264842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outerShdw>
                </a:effectLst>
              </a:rPr>
              <a:t>Engaging heaven on earth</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908720"/>
            <a:ext cx="9144000" cy="5949280"/>
          </a:xfrm>
          <a:effectLst/>
        </p:spPr>
        <p:txBody>
          <a:bodyPr lIns="0" tIns="0" rIns="0" bIns="0">
            <a:normAutofit lnSpcReduction="10000"/>
          </a:bodyPr>
          <a:lstStyle/>
          <a:p>
            <a:r>
              <a:rPr lang="en-GB" sz="4400" dirty="0"/>
              <a:t>Transformation </a:t>
            </a:r>
            <a:r>
              <a:rPr lang="en-GB" sz="4400" dirty="0" smtClean="0"/>
              <a:t>and Lion (Kingly) bring revelation of </a:t>
            </a:r>
            <a:r>
              <a:rPr lang="en-GB" sz="4400" dirty="0"/>
              <a:t>your kingly identity and </a:t>
            </a:r>
            <a:r>
              <a:rPr lang="en-GB" sz="4400" dirty="0" smtClean="0"/>
              <a:t>the process needed to bring you into maturity as sons</a:t>
            </a:r>
            <a:endParaRPr lang="en-GB" sz="4400" dirty="0"/>
          </a:p>
          <a:p>
            <a:r>
              <a:rPr lang="en-GB" sz="4400" dirty="0" smtClean="0"/>
              <a:t>Transformation and Refiners Fire </a:t>
            </a:r>
            <a:r>
              <a:rPr lang="en-GB" sz="4400" dirty="0"/>
              <a:t>both engage </a:t>
            </a:r>
            <a:r>
              <a:rPr lang="en-GB" sz="4400" dirty="0" smtClean="0"/>
              <a:t>with </a:t>
            </a:r>
            <a:r>
              <a:rPr lang="en-GB" sz="4400" dirty="0"/>
              <a:t>the OX </a:t>
            </a:r>
            <a:r>
              <a:rPr lang="en-GB" sz="4400" dirty="0" smtClean="0"/>
              <a:t>(prophetic) and will </a:t>
            </a:r>
            <a:r>
              <a:rPr lang="en-GB" sz="4400" dirty="0"/>
              <a:t>deal with </a:t>
            </a:r>
            <a:r>
              <a:rPr lang="en-GB" sz="4400" dirty="0" smtClean="0"/>
              <a:t>past, present &amp; future in regards to the </a:t>
            </a:r>
            <a:r>
              <a:rPr lang="en-GB" sz="4400" dirty="0"/>
              <a:t>truth of God's prophetic declaration of your identity </a:t>
            </a:r>
            <a:endParaRPr lang="en-GB" sz="4400" dirty="0" smtClean="0"/>
          </a:p>
        </p:txBody>
      </p:sp>
    </p:spTree>
    <p:extLst>
      <p:ext uri="{BB962C8B-B14F-4D97-AF65-F5344CB8AC3E}">
        <p14:creationId xmlns:p14="http://schemas.microsoft.com/office/powerpoint/2010/main" val="474225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outerShdw>
                </a:effectLst>
              </a:rPr>
              <a:t>Engaging heaven on earth</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908720"/>
            <a:ext cx="9144000" cy="5949280"/>
          </a:xfrm>
          <a:effectLst/>
        </p:spPr>
        <p:txBody>
          <a:bodyPr lIns="0" tIns="0" rIns="0" bIns="0">
            <a:normAutofit fontScale="92500"/>
          </a:bodyPr>
          <a:lstStyle/>
          <a:p>
            <a:r>
              <a:rPr lang="en-GB" sz="4400" dirty="0" smtClean="0"/>
              <a:t>Refiners with the Eagle (apostolic) your destiny </a:t>
            </a:r>
            <a:r>
              <a:rPr lang="en-GB" sz="4400" dirty="0"/>
              <a:t>and where you fit in the blueprint of God's governmental spheres </a:t>
            </a:r>
            <a:r>
              <a:rPr lang="en-GB" sz="4400" dirty="0" smtClean="0"/>
              <a:t> of your 7 mountains of kingdom authority</a:t>
            </a:r>
            <a:r>
              <a:rPr lang="en-GB" sz="4400" dirty="0"/>
              <a:t>. </a:t>
            </a:r>
          </a:p>
          <a:p>
            <a:r>
              <a:rPr lang="en-GB" sz="4400" dirty="0"/>
              <a:t>Eagle and </a:t>
            </a:r>
            <a:r>
              <a:rPr lang="en-GB" sz="4400" dirty="0" smtClean="0"/>
              <a:t>Sound of many waters higher </a:t>
            </a:r>
            <a:r>
              <a:rPr lang="en-GB" sz="4400" dirty="0"/>
              <a:t>frequencies of your destiny resonate </a:t>
            </a:r>
            <a:r>
              <a:rPr lang="en-GB" sz="4400" dirty="0" smtClean="0"/>
              <a:t>come </a:t>
            </a:r>
            <a:r>
              <a:rPr lang="en-GB" sz="4400" dirty="0"/>
              <a:t>into correct </a:t>
            </a:r>
            <a:r>
              <a:rPr lang="en-GB" sz="4400" dirty="0" smtClean="0"/>
              <a:t>patterns, </a:t>
            </a:r>
            <a:r>
              <a:rPr lang="en-GB" sz="4400" dirty="0"/>
              <a:t>aligns with God's deepest and highest thoughts about you.</a:t>
            </a:r>
          </a:p>
        </p:txBody>
      </p:sp>
    </p:spTree>
    <p:extLst>
      <p:ext uri="{BB962C8B-B14F-4D97-AF65-F5344CB8AC3E}">
        <p14:creationId xmlns:p14="http://schemas.microsoft.com/office/powerpoint/2010/main" val="4271904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outerShdw>
                </a:effectLst>
              </a:rPr>
              <a:t>Engaging heaven on earth</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908720"/>
            <a:ext cx="9144000" cy="5949280"/>
          </a:xfrm>
          <a:effectLst/>
        </p:spPr>
        <p:txBody>
          <a:bodyPr lIns="0" tIns="0" rIns="0" bIns="0">
            <a:normAutofit fontScale="92500"/>
          </a:bodyPr>
          <a:lstStyle/>
          <a:p>
            <a:pPr>
              <a:lnSpc>
                <a:spcPct val="110000"/>
              </a:lnSpc>
              <a:spcBef>
                <a:spcPts val="600"/>
              </a:spcBef>
            </a:pPr>
            <a:r>
              <a:rPr lang="en-GB" sz="4400" dirty="0" smtClean="0"/>
              <a:t>Man (priestly) and Sound of Many </a:t>
            </a:r>
            <a:r>
              <a:rPr lang="en-GB" sz="4400" dirty="0"/>
              <a:t>W</a:t>
            </a:r>
            <a:r>
              <a:rPr lang="en-GB" sz="4400" dirty="0" smtClean="0"/>
              <a:t>aters is about </a:t>
            </a:r>
            <a:r>
              <a:rPr lang="en-GB" sz="4400" dirty="0"/>
              <a:t>engaging your sound with creations groan your identification with the world and your connection to it. </a:t>
            </a:r>
            <a:endParaRPr lang="en-GB" sz="4400" dirty="0" smtClean="0"/>
          </a:p>
          <a:p>
            <a:pPr>
              <a:lnSpc>
                <a:spcPct val="110000"/>
              </a:lnSpc>
              <a:spcBef>
                <a:spcPts val="600"/>
              </a:spcBef>
            </a:pPr>
            <a:r>
              <a:rPr lang="en-GB" sz="4400" dirty="0" smtClean="0"/>
              <a:t>Your earthly and heavenly ministries, callings, </a:t>
            </a:r>
            <a:r>
              <a:rPr lang="en-GB" sz="4400" dirty="0"/>
              <a:t>redemptive gifts </a:t>
            </a:r>
            <a:endParaRPr lang="en-GB" sz="4400" dirty="0" smtClean="0"/>
          </a:p>
          <a:p>
            <a:pPr>
              <a:lnSpc>
                <a:spcPct val="110000"/>
              </a:lnSpc>
              <a:spcBef>
                <a:spcPts val="600"/>
              </a:spcBef>
            </a:pPr>
            <a:r>
              <a:rPr lang="en-GB" sz="4400" dirty="0" smtClean="0"/>
              <a:t>Your unique sounds frequencies, fragrances and colours</a:t>
            </a:r>
            <a:r>
              <a:rPr lang="en-GB" sz="4400" dirty="0"/>
              <a:t>. </a:t>
            </a:r>
          </a:p>
        </p:txBody>
      </p:sp>
    </p:spTree>
    <p:extLst>
      <p:ext uri="{BB962C8B-B14F-4D97-AF65-F5344CB8AC3E}">
        <p14:creationId xmlns:p14="http://schemas.microsoft.com/office/powerpoint/2010/main" val="1463602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outerShdw>
                </a:effectLst>
              </a:rPr>
              <a:t>Engaging heaven on earth</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908720"/>
            <a:ext cx="9144000" cy="5949280"/>
          </a:xfrm>
          <a:effectLst/>
        </p:spPr>
        <p:txBody>
          <a:bodyPr lIns="0" tIns="0" rIns="0" bIns="0">
            <a:normAutofit fontScale="92500" lnSpcReduction="20000"/>
          </a:bodyPr>
          <a:lstStyle/>
          <a:p>
            <a:pPr>
              <a:lnSpc>
                <a:spcPct val="110000"/>
              </a:lnSpc>
              <a:spcBef>
                <a:spcPts val="600"/>
              </a:spcBef>
            </a:pPr>
            <a:r>
              <a:rPr lang="en-GB" sz="4400" dirty="0" smtClean="0"/>
              <a:t>Winds of Change and Man (priestly) engage </a:t>
            </a:r>
            <a:r>
              <a:rPr lang="en-GB" sz="4400" dirty="0"/>
              <a:t>t</a:t>
            </a:r>
            <a:r>
              <a:rPr lang="en-GB" sz="4400" dirty="0" smtClean="0"/>
              <a:t>he </a:t>
            </a:r>
            <a:r>
              <a:rPr lang="en-GB" sz="4400" dirty="0"/>
              <a:t>seasons of </a:t>
            </a:r>
            <a:r>
              <a:rPr lang="en-GB" sz="4400" dirty="0" smtClean="0"/>
              <a:t>your life in the process of maturity - service, stewardship, friendship, lordship, kingship and sonship </a:t>
            </a:r>
            <a:r>
              <a:rPr lang="en-GB" sz="4400" dirty="0"/>
              <a:t>in the priestly callings </a:t>
            </a:r>
            <a:r>
              <a:rPr lang="en-GB" sz="4400" dirty="0" smtClean="0"/>
              <a:t>of reconciliation </a:t>
            </a:r>
            <a:r>
              <a:rPr lang="en-GB" sz="4400" dirty="0"/>
              <a:t>and restoration. </a:t>
            </a:r>
            <a:endParaRPr lang="en-GB" sz="4400" dirty="0" smtClean="0"/>
          </a:p>
          <a:p>
            <a:pPr>
              <a:lnSpc>
                <a:spcPct val="110000"/>
              </a:lnSpc>
              <a:spcBef>
                <a:spcPts val="600"/>
              </a:spcBef>
            </a:pPr>
            <a:r>
              <a:rPr lang="en-GB" sz="4400" dirty="0" smtClean="0"/>
              <a:t>Revelation </a:t>
            </a:r>
            <a:r>
              <a:rPr lang="en-GB" sz="4400" dirty="0"/>
              <a:t>of </a:t>
            </a:r>
            <a:r>
              <a:rPr lang="en-GB" sz="4400" dirty="0" smtClean="0"/>
              <a:t>your </a:t>
            </a:r>
            <a:r>
              <a:rPr lang="en-GB" sz="4400" dirty="0"/>
              <a:t>eternal destiny needs an </a:t>
            </a:r>
            <a:r>
              <a:rPr lang="en-GB" sz="4400" dirty="0" smtClean="0"/>
              <a:t>earthing </a:t>
            </a:r>
            <a:r>
              <a:rPr lang="en-GB" sz="4400" dirty="0"/>
              <a:t>out as you recognise those deep desires that draw and connect you </a:t>
            </a:r>
            <a:r>
              <a:rPr lang="en-GB" sz="4400" dirty="0" smtClean="0"/>
              <a:t>to creation</a:t>
            </a:r>
            <a:r>
              <a:rPr lang="en-GB" sz="4400" dirty="0"/>
              <a:t>. </a:t>
            </a:r>
            <a:endParaRPr lang="en-GB" sz="4400" dirty="0" smtClean="0"/>
          </a:p>
          <a:p>
            <a:pPr marL="0" indent="0">
              <a:buNone/>
            </a:pPr>
            <a:endParaRPr lang="en-GB" sz="4400" dirty="0"/>
          </a:p>
        </p:txBody>
      </p:sp>
    </p:spTree>
    <p:extLst>
      <p:ext uri="{BB962C8B-B14F-4D97-AF65-F5344CB8AC3E}">
        <p14:creationId xmlns:p14="http://schemas.microsoft.com/office/powerpoint/2010/main" val="666345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outerShdw>
                </a:effectLst>
              </a:rPr>
              <a:t>Engaging heaven on earth</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a:t>Veil </a:t>
            </a:r>
            <a:r>
              <a:rPr lang="en-GB" sz="4400" dirty="0" smtClean="0"/>
              <a:t>between heaven and earth is open so we can engage, behold and become transformed</a:t>
            </a:r>
            <a:endParaRPr lang="en-GB" sz="4400" dirty="0"/>
          </a:p>
          <a:p>
            <a:r>
              <a:rPr lang="en-GB" sz="4400" dirty="0" smtClean="0"/>
              <a:t>Earth to reflect heaven</a:t>
            </a:r>
          </a:p>
          <a:p>
            <a:r>
              <a:rPr lang="en-GB" sz="4400" dirty="0" smtClean="0"/>
              <a:t>Overlap of heaven and earth</a:t>
            </a:r>
          </a:p>
          <a:p>
            <a:r>
              <a:rPr lang="en-GB" sz="4400" dirty="0" smtClean="0"/>
              <a:t>Gardens – Eden &amp; East in Eden</a:t>
            </a:r>
          </a:p>
          <a:p>
            <a:r>
              <a:rPr lang="en-GB" sz="4400" dirty="0" smtClean="0"/>
              <a:t>Tabernacle earthly &amp; Heavenly</a:t>
            </a:r>
          </a:p>
          <a:p>
            <a:endParaRPr lang="en-GB" sz="4400" dirty="0" smtClean="0"/>
          </a:p>
        </p:txBody>
      </p:sp>
    </p:spTree>
    <p:extLst>
      <p:ext uri="{BB962C8B-B14F-4D97-AF65-F5344CB8AC3E}">
        <p14:creationId xmlns:p14="http://schemas.microsoft.com/office/powerpoint/2010/main" val="2152664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outerShdw>
                </a:effectLst>
              </a:rPr>
              <a:t>Engaging heaven on earth</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t>Desires, connections, drawings to</a:t>
            </a:r>
          </a:p>
          <a:p>
            <a:r>
              <a:rPr lang="en-GB" sz="4400" dirty="0" smtClean="0"/>
              <a:t>People groups, </a:t>
            </a:r>
            <a:r>
              <a:rPr lang="en-GB" sz="4400" dirty="0"/>
              <a:t>nations cultural </a:t>
            </a:r>
            <a:r>
              <a:rPr lang="en-GB" sz="4400" dirty="0" smtClean="0"/>
              <a:t>spheres</a:t>
            </a:r>
            <a:r>
              <a:rPr lang="en-GB" sz="4400" dirty="0"/>
              <a:t> </a:t>
            </a:r>
            <a:r>
              <a:rPr lang="en-GB" sz="4400" dirty="0" smtClean="0"/>
              <a:t>etc.</a:t>
            </a:r>
          </a:p>
          <a:p>
            <a:r>
              <a:rPr lang="en-GB" sz="4400" dirty="0" smtClean="0"/>
              <a:t>Connect </a:t>
            </a:r>
            <a:r>
              <a:rPr lang="en-GB" sz="4400" dirty="0"/>
              <a:t>with your own and the church mountains in a practical way. </a:t>
            </a:r>
            <a:endParaRPr lang="en-GB" sz="4400" dirty="0" smtClean="0"/>
          </a:p>
          <a:p>
            <a:r>
              <a:rPr lang="en-GB" sz="4400" dirty="0" smtClean="0"/>
              <a:t>You </a:t>
            </a:r>
            <a:r>
              <a:rPr lang="en-GB" sz="4400" dirty="0"/>
              <a:t>have been called for a time and purpose such as </a:t>
            </a:r>
            <a:r>
              <a:rPr lang="en-GB" sz="4400" dirty="0" smtClean="0"/>
              <a:t>this</a:t>
            </a:r>
            <a:endParaRPr lang="en-GB" sz="4400" dirty="0"/>
          </a:p>
        </p:txBody>
      </p:sp>
    </p:spTree>
    <p:extLst>
      <p:ext uri="{BB962C8B-B14F-4D97-AF65-F5344CB8AC3E}">
        <p14:creationId xmlns:p14="http://schemas.microsoft.com/office/powerpoint/2010/main" val="1460286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ffectLst>
                  <a:outerShdw blurRad="38100" dist="38100" dir="2700000" algn="tl">
                    <a:srgbClr val="000000"/>
                  </a:outerShdw>
                </a:effectLst>
              </a:rPr>
              <a:t>Engaging heaven on earth</a:t>
            </a:r>
            <a:endParaRPr lang="en-GB" dirty="0"/>
          </a:p>
        </p:txBody>
      </p:sp>
      <p:sp>
        <p:nvSpPr>
          <p:cNvPr id="3" name="Content Placeholder 2"/>
          <p:cNvSpPr>
            <a:spLocks noGrp="1"/>
          </p:cNvSpPr>
          <p:nvPr>
            <p:ph idx="1"/>
          </p:nvPr>
        </p:nvSpPr>
        <p:spPr>
          <a:xfrm>
            <a:off x="0" y="1052736"/>
            <a:ext cx="9144000" cy="5805264"/>
          </a:xfrm>
        </p:spPr>
        <p:txBody>
          <a:bodyPr>
            <a:normAutofit/>
          </a:bodyPr>
          <a:lstStyle/>
          <a:p>
            <a:r>
              <a:rPr lang="en-GB" sz="4800" dirty="0" smtClean="0"/>
              <a:t>Transformation – open your heart to the revelation of truth that will renew your minds and change your lives</a:t>
            </a:r>
          </a:p>
          <a:p>
            <a:r>
              <a:rPr lang="en-GB" sz="4800" dirty="0" smtClean="0"/>
              <a:t>Winds of change – open your heart let the breath of life fill you</a:t>
            </a:r>
          </a:p>
        </p:txBody>
      </p:sp>
    </p:spTree>
    <p:extLst>
      <p:ext uri="{BB962C8B-B14F-4D97-AF65-F5344CB8AC3E}">
        <p14:creationId xmlns:p14="http://schemas.microsoft.com/office/powerpoint/2010/main" val="21887684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ffectLst>
                  <a:outerShdw blurRad="38100" dist="38100" dir="2700000" algn="tl">
                    <a:srgbClr val="000000"/>
                  </a:outerShdw>
                </a:effectLst>
              </a:rPr>
              <a:t>Engaging heaven on earth</a:t>
            </a:r>
            <a:endParaRPr lang="en-GB" dirty="0"/>
          </a:p>
        </p:txBody>
      </p:sp>
      <p:sp>
        <p:nvSpPr>
          <p:cNvPr id="3" name="Content Placeholder 2"/>
          <p:cNvSpPr>
            <a:spLocks noGrp="1"/>
          </p:cNvSpPr>
          <p:nvPr>
            <p:ph idx="1"/>
          </p:nvPr>
        </p:nvSpPr>
        <p:spPr/>
        <p:txBody>
          <a:bodyPr>
            <a:normAutofit/>
          </a:bodyPr>
          <a:lstStyle/>
          <a:p>
            <a:r>
              <a:rPr lang="en-GB" sz="4800" dirty="0" smtClean="0"/>
              <a:t>Refiners fire – open your heart for passion, purification, destroying of chains</a:t>
            </a:r>
          </a:p>
          <a:p>
            <a:r>
              <a:rPr lang="en-GB" sz="4800" dirty="0" smtClean="0"/>
              <a:t>Sound of many waters - open your heart to the vibrating frequency of God’s voice to resonate your eternal destiny in you</a:t>
            </a:r>
            <a:endParaRPr lang="en-GB" sz="4800" dirty="0"/>
          </a:p>
        </p:txBody>
      </p:sp>
    </p:spTree>
    <p:extLst>
      <p:ext uri="{BB962C8B-B14F-4D97-AF65-F5344CB8AC3E}">
        <p14:creationId xmlns:p14="http://schemas.microsoft.com/office/powerpoint/2010/main" val="202357177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outerShdw>
                </a:effectLst>
              </a:rPr>
              <a:t>Engaging heaven on earth</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908720"/>
            <a:ext cx="9144000" cy="5949280"/>
          </a:xfrm>
          <a:effectLst/>
        </p:spPr>
        <p:txBody>
          <a:bodyPr lIns="0" tIns="0" rIns="0" bIns="0">
            <a:normAutofit fontScale="92500"/>
          </a:bodyPr>
          <a:lstStyle/>
          <a:p>
            <a:r>
              <a:rPr lang="en-GB" sz="4800" dirty="0" smtClean="0"/>
              <a:t>Engage the Lion – Kingly your responsibility of government</a:t>
            </a:r>
          </a:p>
          <a:p>
            <a:r>
              <a:rPr lang="en-GB" sz="4800" dirty="0"/>
              <a:t>Engage the </a:t>
            </a:r>
            <a:r>
              <a:rPr lang="en-GB" sz="4800" dirty="0" smtClean="0"/>
              <a:t>Ox – Prophetic the revelation of your identity </a:t>
            </a:r>
          </a:p>
          <a:p>
            <a:r>
              <a:rPr lang="en-GB" sz="4800" dirty="0"/>
              <a:t>Engage the </a:t>
            </a:r>
            <a:r>
              <a:rPr lang="en-GB" sz="4800" dirty="0" smtClean="0"/>
              <a:t>Eagle – Apostolic the blueprint, scroll, plan for your destiny</a:t>
            </a:r>
          </a:p>
          <a:p>
            <a:r>
              <a:rPr lang="en-GB" sz="4800" dirty="0"/>
              <a:t>Engage the </a:t>
            </a:r>
            <a:r>
              <a:rPr lang="en-GB" sz="4800" dirty="0" smtClean="0"/>
              <a:t>Man - Priestly the intimacy with God’s heart for creation</a:t>
            </a:r>
          </a:p>
        </p:txBody>
      </p:sp>
    </p:spTree>
    <p:extLst>
      <p:ext uri="{BB962C8B-B14F-4D97-AF65-F5344CB8AC3E}">
        <p14:creationId xmlns:p14="http://schemas.microsoft.com/office/powerpoint/2010/main" val="1830775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outerShdw>
                </a:effectLst>
              </a:rPr>
              <a:t>Engaging heaven on earth</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a:t>These engagements </a:t>
            </a:r>
            <a:r>
              <a:rPr lang="en-GB" sz="4400" dirty="0" smtClean="0"/>
              <a:t>do not have to be </a:t>
            </a:r>
            <a:r>
              <a:rPr lang="en-GB" sz="4400" dirty="0"/>
              <a:t>limited by Sundays and flags you can engage this in your heart and around the arc in the heavenly tabernacle</a:t>
            </a:r>
            <a:r>
              <a:rPr lang="en-GB" sz="4400" dirty="0" smtClean="0"/>
              <a:t>.</a:t>
            </a:r>
          </a:p>
          <a:p>
            <a:r>
              <a:rPr lang="en-GB" sz="4400" dirty="0"/>
              <a:t>Y</a:t>
            </a:r>
            <a:r>
              <a:rPr lang="en-GB" sz="4400" dirty="0" smtClean="0"/>
              <a:t>ou </a:t>
            </a:r>
            <a:r>
              <a:rPr lang="en-GB" sz="4400" dirty="0"/>
              <a:t>can </a:t>
            </a:r>
            <a:r>
              <a:rPr lang="en-GB" sz="4400" dirty="0" smtClean="0"/>
              <a:t> </a:t>
            </a:r>
            <a:r>
              <a:rPr lang="en-GB" sz="4400" dirty="0"/>
              <a:t>engage in your own imagination as you meditate on these </a:t>
            </a:r>
            <a:r>
              <a:rPr lang="en-GB" sz="4400" dirty="0" smtClean="0"/>
              <a:t>connections </a:t>
            </a:r>
            <a:r>
              <a:rPr lang="en-GB" sz="4400" dirty="0"/>
              <a:t>and choose to engage them.</a:t>
            </a:r>
          </a:p>
        </p:txBody>
      </p:sp>
    </p:spTree>
    <p:extLst>
      <p:ext uri="{BB962C8B-B14F-4D97-AF65-F5344CB8AC3E}">
        <p14:creationId xmlns:p14="http://schemas.microsoft.com/office/powerpoint/2010/main" val="2015155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outerShdw>
                </a:effectLst>
              </a:rPr>
              <a:t>Engaging heaven on earth</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t>I decree the door to heaven standing open</a:t>
            </a:r>
          </a:p>
          <a:p>
            <a:r>
              <a:rPr lang="en-GB" sz="4400" dirty="0" smtClean="0"/>
              <a:t>I decree the veil between the spiritual and natural dimensions torn</a:t>
            </a:r>
          </a:p>
          <a:p>
            <a:r>
              <a:rPr lang="en-GB" sz="4400" dirty="0" smtClean="0"/>
              <a:t>I decree the overlap of heaven and earth and the angelic realm</a:t>
            </a:r>
          </a:p>
          <a:p>
            <a:r>
              <a:rPr lang="en-GB" sz="4400" dirty="0" smtClean="0"/>
              <a:t>I decree the agreement and arcs to reveal the government of God</a:t>
            </a:r>
            <a:endParaRPr lang="en-GB" sz="4400" dirty="0"/>
          </a:p>
        </p:txBody>
      </p:sp>
    </p:spTree>
    <p:extLst>
      <p:ext uri="{BB962C8B-B14F-4D97-AF65-F5344CB8AC3E}">
        <p14:creationId xmlns:p14="http://schemas.microsoft.com/office/powerpoint/2010/main" val="496212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outerShdw>
                </a:effectLst>
              </a:rPr>
              <a:t>Engaging heaven on earth</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908720"/>
            <a:ext cx="9144000" cy="5949280"/>
          </a:xfrm>
          <a:effectLst/>
        </p:spPr>
        <p:txBody>
          <a:bodyPr lIns="0" tIns="0" rIns="0" bIns="0">
            <a:normAutofit fontScale="92500" lnSpcReduction="10000"/>
          </a:bodyPr>
          <a:lstStyle/>
          <a:p>
            <a:r>
              <a:rPr lang="en-GB" sz="4400" dirty="0" smtClean="0"/>
              <a:t>I decree the formation of transformational agreements between heaven and earth and the angelic realm</a:t>
            </a:r>
          </a:p>
          <a:p>
            <a:r>
              <a:rPr lang="en-GB" sz="4400" dirty="0" smtClean="0"/>
              <a:t>I decree the opening of portals</a:t>
            </a:r>
            <a:r>
              <a:rPr lang="en-GB" sz="4400" dirty="0"/>
              <a:t> </a:t>
            </a:r>
            <a:r>
              <a:rPr lang="en-GB" sz="4400" dirty="0" smtClean="0"/>
              <a:t>into the dimensions of the heavenly realms</a:t>
            </a:r>
          </a:p>
          <a:p>
            <a:r>
              <a:rPr lang="en-GB" sz="4400" dirty="0" smtClean="0"/>
              <a:t>I decree dimensional places of destiny and transformation to be open</a:t>
            </a:r>
          </a:p>
          <a:p>
            <a:r>
              <a:rPr lang="en-GB" sz="4400" dirty="0" smtClean="0"/>
              <a:t>I decree the agreement between heaven, the spiritual realms and the natural realm</a:t>
            </a:r>
          </a:p>
        </p:txBody>
      </p:sp>
    </p:spTree>
    <p:extLst>
      <p:ext uri="{BB962C8B-B14F-4D97-AF65-F5344CB8AC3E}">
        <p14:creationId xmlns:p14="http://schemas.microsoft.com/office/powerpoint/2010/main" val="3104932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outerShdw>
                </a:effectLst>
              </a:rPr>
              <a:t>Engaging heaven on earth</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908720"/>
            <a:ext cx="9144000" cy="5949280"/>
          </a:xfrm>
          <a:effectLst/>
        </p:spPr>
        <p:txBody>
          <a:bodyPr lIns="0" tIns="0" rIns="0" bIns="0">
            <a:normAutofit fontScale="85000" lnSpcReduction="10000"/>
          </a:bodyPr>
          <a:lstStyle/>
          <a:p>
            <a:pPr>
              <a:lnSpc>
                <a:spcPct val="110000"/>
              </a:lnSpc>
              <a:spcBef>
                <a:spcPts val="600"/>
              </a:spcBef>
            </a:pPr>
            <a:r>
              <a:rPr lang="en-GB" sz="4400" dirty="0" smtClean="0"/>
              <a:t>There is a blueprint or scroll for our </a:t>
            </a:r>
            <a:r>
              <a:rPr lang="en-GB" sz="4400" dirty="0"/>
              <a:t>individual  lives and </a:t>
            </a:r>
            <a:r>
              <a:rPr lang="en-GB" sz="4400" dirty="0" smtClean="0"/>
              <a:t>for our </a:t>
            </a:r>
            <a:r>
              <a:rPr lang="en-GB" sz="4400" dirty="0"/>
              <a:t>gathering together around a</a:t>
            </a:r>
            <a:r>
              <a:rPr lang="en-GB" sz="4400" dirty="0" smtClean="0"/>
              <a:t> </a:t>
            </a:r>
            <a:r>
              <a:rPr lang="en-GB" sz="4400" dirty="0"/>
              <a:t>blueprint as an </a:t>
            </a:r>
            <a:r>
              <a:rPr lang="en-GB" sz="4400" dirty="0" err="1" smtClean="0"/>
              <a:t>Ekklesia</a:t>
            </a:r>
            <a:r>
              <a:rPr lang="en-GB" sz="4400" dirty="0"/>
              <a:t>. </a:t>
            </a:r>
          </a:p>
          <a:p>
            <a:pPr>
              <a:lnSpc>
                <a:spcPct val="110000"/>
              </a:lnSpc>
              <a:spcBef>
                <a:spcPts val="600"/>
              </a:spcBef>
            </a:pPr>
            <a:r>
              <a:rPr lang="en-GB" sz="4400" dirty="0" smtClean="0"/>
              <a:t>There are series </a:t>
            </a:r>
            <a:r>
              <a:rPr lang="en-GB" sz="4400" dirty="0"/>
              <a:t>of patterns </a:t>
            </a:r>
            <a:r>
              <a:rPr lang="en-GB" sz="4400" dirty="0" smtClean="0"/>
              <a:t>where the arcs </a:t>
            </a:r>
            <a:r>
              <a:rPr lang="en-GB" sz="4400" dirty="0"/>
              <a:t>are places of engagement and transformation to bring alignment for </a:t>
            </a:r>
            <a:r>
              <a:rPr lang="en-GB" sz="4400" dirty="0" smtClean="0"/>
              <a:t>our </a:t>
            </a:r>
            <a:r>
              <a:rPr lang="en-GB" sz="4400" dirty="0"/>
              <a:t>l</a:t>
            </a:r>
            <a:r>
              <a:rPr lang="en-GB" sz="4400" dirty="0" smtClean="0"/>
              <a:t>ives </a:t>
            </a:r>
            <a:r>
              <a:rPr lang="en-GB" sz="4400" dirty="0"/>
              <a:t>with our heavenly scroll and </a:t>
            </a:r>
            <a:r>
              <a:rPr lang="en-GB" sz="4400" dirty="0" smtClean="0"/>
              <a:t>destiny.</a:t>
            </a:r>
          </a:p>
          <a:p>
            <a:pPr>
              <a:lnSpc>
                <a:spcPct val="110000"/>
              </a:lnSpc>
              <a:spcBef>
                <a:spcPts val="600"/>
              </a:spcBef>
            </a:pPr>
            <a:r>
              <a:rPr lang="en-GB" sz="4400" dirty="0" smtClean="0"/>
              <a:t>Deal </a:t>
            </a:r>
            <a:r>
              <a:rPr lang="en-GB" sz="4400" dirty="0"/>
              <a:t>with our earthly past reconnect us to our eternal past and reveal and draw us to future </a:t>
            </a:r>
            <a:r>
              <a:rPr lang="en-GB" sz="4400" dirty="0" smtClean="0"/>
              <a:t>destiny</a:t>
            </a:r>
            <a:endParaRPr lang="en-GB" sz="4400" dirty="0"/>
          </a:p>
        </p:txBody>
      </p:sp>
    </p:spTree>
    <p:extLst>
      <p:ext uri="{BB962C8B-B14F-4D97-AF65-F5344CB8AC3E}">
        <p14:creationId xmlns:p14="http://schemas.microsoft.com/office/powerpoint/2010/main" val="1666058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Box 71"/>
          <p:cNvSpPr txBox="1"/>
          <p:nvPr/>
        </p:nvSpPr>
        <p:spPr>
          <a:xfrm>
            <a:off x="1328014" y="22764"/>
            <a:ext cx="6264695" cy="844386"/>
          </a:xfrm>
          <a:prstGeom prst="rect">
            <a:avLst/>
          </a:prstGeom>
          <a:noFill/>
        </p:spPr>
        <p:txBody>
          <a:bodyPr wrap="square" lIns="0" tIns="0" rIns="0" bIns="0" rtlCol="0">
            <a:normAutofit/>
          </a:bodyPr>
          <a:lstStyle/>
          <a:p>
            <a:pPr algn="ctr"/>
            <a:r>
              <a:rPr lang="en-GB" sz="2400" dirty="0" smtClean="0">
                <a:solidFill>
                  <a:prstClr val="black"/>
                </a:solidFill>
              </a:rPr>
              <a:t>New </a:t>
            </a:r>
            <a:r>
              <a:rPr lang="en-GB" sz="2400" dirty="0">
                <a:solidFill>
                  <a:prstClr val="black"/>
                </a:solidFill>
              </a:rPr>
              <a:t>alignment with 4 faces of God </a:t>
            </a:r>
            <a:r>
              <a:rPr lang="en-GB" sz="2400" dirty="0" smtClean="0">
                <a:solidFill>
                  <a:prstClr val="black"/>
                </a:solidFill>
              </a:rPr>
              <a:t/>
            </a:r>
            <a:br>
              <a:rPr lang="en-GB" sz="2400" dirty="0" smtClean="0">
                <a:solidFill>
                  <a:prstClr val="black"/>
                </a:solidFill>
              </a:rPr>
            </a:br>
            <a:r>
              <a:rPr lang="en-GB" sz="2400" dirty="0" smtClean="0">
                <a:solidFill>
                  <a:prstClr val="black"/>
                </a:solidFill>
              </a:rPr>
              <a:t>symbol</a:t>
            </a:r>
            <a:r>
              <a:rPr lang="en-GB" sz="2400" dirty="0">
                <a:solidFill>
                  <a:prstClr val="black"/>
                </a:solidFill>
              </a:rPr>
              <a:t>, sound, frequency and </a:t>
            </a:r>
            <a:r>
              <a:rPr lang="en-GB" sz="2400" dirty="0" smtClean="0">
                <a:solidFill>
                  <a:prstClr val="black"/>
                </a:solidFill>
              </a:rPr>
              <a:t>shape of heaven</a:t>
            </a:r>
            <a:endParaRPr lang="en-GB" sz="2400" dirty="0">
              <a:solidFill>
                <a:prstClr val="white"/>
              </a:solidFill>
              <a:latin typeface="Arial" pitchFamily="34" charset="0"/>
              <a:cs typeface="Arial" pitchFamily="34" charset="0"/>
            </a:endParaRPr>
          </a:p>
        </p:txBody>
      </p:sp>
      <p:grpSp>
        <p:nvGrpSpPr>
          <p:cNvPr id="8" name="Group 7"/>
          <p:cNvGrpSpPr/>
          <p:nvPr/>
        </p:nvGrpSpPr>
        <p:grpSpPr>
          <a:xfrm>
            <a:off x="2509414" y="1703651"/>
            <a:ext cx="4235365" cy="4092550"/>
            <a:chOff x="2526991" y="920627"/>
            <a:chExt cx="4235365" cy="4092550"/>
          </a:xfrm>
        </p:grpSpPr>
        <p:grpSp>
          <p:nvGrpSpPr>
            <p:cNvPr id="2" name="Group 1"/>
            <p:cNvGrpSpPr/>
            <p:nvPr/>
          </p:nvGrpSpPr>
          <p:grpSpPr>
            <a:xfrm>
              <a:off x="2526991" y="920627"/>
              <a:ext cx="4235365" cy="4092550"/>
              <a:chOff x="1426586" y="1396121"/>
              <a:chExt cx="3899816" cy="3906434"/>
            </a:xfrm>
          </p:grpSpPr>
          <p:cxnSp>
            <p:nvCxnSpPr>
              <p:cNvPr id="4" name="Straight Connector 3"/>
              <p:cNvCxnSpPr/>
              <p:nvPr/>
            </p:nvCxnSpPr>
            <p:spPr>
              <a:xfrm flipH="1">
                <a:off x="1426803" y="1396121"/>
                <a:ext cx="1949691" cy="1934609"/>
              </a:xfrm>
              <a:prstGeom prst="line">
                <a:avLst/>
              </a:prstGeom>
              <a:ln w="38100">
                <a:solidFill>
                  <a:srgbClr val="00B050"/>
                </a:solidFill>
                <a:prstDash val="sys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3376493" y="1423730"/>
                <a:ext cx="1949908" cy="1934824"/>
              </a:xfrm>
              <a:prstGeom prst="line">
                <a:avLst/>
              </a:prstGeom>
              <a:ln w="38100">
                <a:solidFill>
                  <a:srgbClr val="00B050"/>
                </a:solidFill>
                <a:prstDash val="sys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3376494" y="3343020"/>
                <a:ext cx="1949908" cy="1934609"/>
              </a:xfrm>
              <a:prstGeom prst="line">
                <a:avLst/>
              </a:prstGeom>
              <a:ln w="38100">
                <a:solidFill>
                  <a:srgbClr val="00B050"/>
                </a:solidFill>
                <a:prstDash val="sys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426586" y="3367731"/>
                <a:ext cx="1949908" cy="1934824"/>
              </a:xfrm>
              <a:prstGeom prst="line">
                <a:avLst/>
              </a:prstGeom>
              <a:ln w="38100">
                <a:solidFill>
                  <a:srgbClr val="00B050"/>
                </a:solidFill>
                <a:prstDash val="sysDash"/>
              </a:ln>
            </p:spPr>
            <p:style>
              <a:lnRef idx="1">
                <a:schemeClr val="accent1"/>
              </a:lnRef>
              <a:fillRef idx="0">
                <a:schemeClr val="accent1"/>
              </a:fillRef>
              <a:effectRef idx="0">
                <a:schemeClr val="accent1"/>
              </a:effectRef>
              <a:fontRef idx="minor">
                <a:schemeClr val="tx1"/>
              </a:fontRef>
            </p:style>
          </p:cxnSp>
        </p:grpSp>
        <p:sp>
          <p:nvSpPr>
            <p:cNvPr id="3" name="Isosceles Triangle 2"/>
            <p:cNvSpPr/>
            <p:nvPr/>
          </p:nvSpPr>
          <p:spPr>
            <a:xfrm rot="5400000">
              <a:off x="3701595" y="1966337"/>
              <a:ext cx="3808552" cy="1949909"/>
            </a:xfrm>
            <a:prstGeom prst="triangl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2" name="Isosceles Triangle 21"/>
            <p:cNvSpPr/>
            <p:nvPr/>
          </p:nvSpPr>
          <p:spPr>
            <a:xfrm rot="16200000">
              <a:off x="1765444" y="1966338"/>
              <a:ext cx="3808552" cy="1949908"/>
            </a:xfrm>
            <a:prstGeom prst="triangl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23" name="Text Box 47"/>
          <p:cNvSpPr txBox="1">
            <a:spLocks noChangeArrowheads="1"/>
          </p:cNvSpPr>
          <p:nvPr/>
        </p:nvSpPr>
        <p:spPr bwMode="auto">
          <a:xfrm>
            <a:off x="3411680" y="3212976"/>
            <a:ext cx="2403318"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ctr" fontAlgn="base">
              <a:spcBef>
                <a:spcPct val="50000"/>
              </a:spcBef>
              <a:spcAft>
                <a:spcPct val="0"/>
              </a:spcAft>
            </a:pPr>
            <a:r>
              <a:rPr lang="en-GB" altLang="en-US" sz="2400" dirty="0" smtClean="0">
                <a:solidFill>
                  <a:prstClr val="white"/>
                </a:solidFill>
              </a:rPr>
              <a:t>Reflection of heaven on earth</a:t>
            </a:r>
          </a:p>
        </p:txBody>
      </p:sp>
      <p:sp>
        <p:nvSpPr>
          <p:cNvPr id="24" name="Text Box 46"/>
          <p:cNvSpPr txBox="1">
            <a:spLocks noChangeArrowheads="1"/>
          </p:cNvSpPr>
          <p:nvPr/>
        </p:nvSpPr>
        <p:spPr bwMode="auto">
          <a:xfrm>
            <a:off x="2098767" y="5009014"/>
            <a:ext cx="13414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altLang="en-US" sz="2000" dirty="0" smtClean="0">
                <a:solidFill>
                  <a:srgbClr val="0033CC"/>
                </a:solidFill>
              </a:rPr>
              <a:t>Apostolic</a:t>
            </a:r>
          </a:p>
        </p:txBody>
      </p:sp>
      <p:sp>
        <p:nvSpPr>
          <p:cNvPr id="25" name="Text Box 48"/>
          <p:cNvSpPr txBox="1">
            <a:spLocks noChangeArrowheads="1"/>
          </p:cNvSpPr>
          <p:nvPr/>
        </p:nvSpPr>
        <p:spPr bwMode="auto">
          <a:xfrm>
            <a:off x="1952998" y="1941277"/>
            <a:ext cx="13414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altLang="en-US" sz="2000" dirty="0" smtClean="0">
                <a:solidFill>
                  <a:srgbClr val="0033CC"/>
                </a:solidFill>
              </a:rPr>
              <a:t>Priestly</a:t>
            </a:r>
          </a:p>
        </p:txBody>
      </p:sp>
      <p:sp>
        <p:nvSpPr>
          <p:cNvPr id="26" name="Text Box 37"/>
          <p:cNvSpPr txBox="1">
            <a:spLocks noChangeArrowheads="1"/>
          </p:cNvSpPr>
          <p:nvPr/>
        </p:nvSpPr>
        <p:spPr bwMode="auto">
          <a:xfrm>
            <a:off x="5712436" y="5009014"/>
            <a:ext cx="172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altLang="en-US" sz="2000" dirty="0" smtClean="0">
                <a:solidFill>
                  <a:srgbClr val="0033CC"/>
                </a:solidFill>
              </a:rPr>
              <a:t>Prophetic</a:t>
            </a:r>
          </a:p>
        </p:txBody>
      </p:sp>
      <p:sp>
        <p:nvSpPr>
          <p:cNvPr id="27" name="Text Box 6"/>
          <p:cNvSpPr txBox="1">
            <a:spLocks noChangeArrowheads="1"/>
          </p:cNvSpPr>
          <p:nvPr/>
        </p:nvSpPr>
        <p:spPr bwMode="auto">
          <a:xfrm>
            <a:off x="6168515" y="1938300"/>
            <a:ext cx="11525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altLang="en-US" sz="2000" dirty="0" smtClean="0">
                <a:solidFill>
                  <a:srgbClr val="3333CC"/>
                </a:solidFill>
              </a:rPr>
              <a:t>Kingly</a:t>
            </a:r>
          </a:p>
        </p:txBody>
      </p:sp>
      <p:sp>
        <p:nvSpPr>
          <p:cNvPr id="10" name="Arc 9"/>
          <p:cNvSpPr/>
          <p:nvPr/>
        </p:nvSpPr>
        <p:spPr>
          <a:xfrm>
            <a:off x="2789622" y="1055625"/>
            <a:ext cx="3647433" cy="1765349"/>
          </a:xfrm>
          <a:prstGeom prst="arc">
            <a:avLst>
              <a:gd name="adj1" fmla="val 11061373"/>
              <a:gd name="adj2" fmla="val 0"/>
            </a:avLst>
          </a:prstGeom>
          <a:ln w="635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prstClr val="black"/>
              </a:solidFill>
            </a:endParaRPr>
          </a:p>
        </p:txBody>
      </p:sp>
      <p:sp>
        <p:nvSpPr>
          <p:cNvPr id="18" name="Arc 17"/>
          <p:cNvSpPr/>
          <p:nvPr/>
        </p:nvSpPr>
        <p:spPr>
          <a:xfrm rot="10800000">
            <a:off x="2737945" y="4584294"/>
            <a:ext cx="3647433" cy="1765349"/>
          </a:xfrm>
          <a:prstGeom prst="arc">
            <a:avLst>
              <a:gd name="adj1" fmla="val 11061373"/>
              <a:gd name="adj2" fmla="val 0"/>
            </a:avLst>
          </a:prstGeom>
          <a:ln w="635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prstClr val="black"/>
              </a:solidFill>
            </a:endParaRPr>
          </a:p>
        </p:txBody>
      </p:sp>
      <p:sp>
        <p:nvSpPr>
          <p:cNvPr id="19" name="Text Box 6"/>
          <p:cNvSpPr txBox="1">
            <a:spLocks noChangeArrowheads="1"/>
          </p:cNvSpPr>
          <p:nvPr/>
        </p:nvSpPr>
        <p:spPr bwMode="auto">
          <a:xfrm>
            <a:off x="4050834" y="1268760"/>
            <a:ext cx="11525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altLang="en-US" sz="2400" b="1" dirty="0" smtClean="0">
                <a:solidFill>
                  <a:srgbClr val="FF0000"/>
                </a:solidFill>
              </a:rPr>
              <a:t>Heaven</a:t>
            </a:r>
          </a:p>
        </p:txBody>
      </p:sp>
      <p:sp>
        <p:nvSpPr>
          <p:cNvPr id="20" name="Text Box 6"/>
          <p:cNvSpPr txBox="1">
            <a:spLocks noChangeArrowheads="1"/>
          </p:cNvSpPr>
          <p:nvPr/>
        </p:nvSpPr>
        <p:spPr bwMode="auto">
          <a:xfrm>
            <a:off x="4051128" y="5796201"/>
            <a:ext cx="11525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altLang="en-US" sz="2400" b="1" dirty="0" smtClean="0">
                <a:solidFill>
                  <a:srgbClr val="FF0000"/>
                </a:solidFill>
              </a:rPr>
              <a:t>Earth</a:t>
            </a:r>
          </a:p>
        </p:txBody>
      </p:sp>
    </p:spTree>
    <p:extLst>
      <p:ext uri="{BB962C8B-B14F-4D97-AF65-F5344CB8AC3E}">
        <p14:creationId xmlns:p14="http://schemas.microsoft.com/office/powerpoint/2010/main" val="40442165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27" grpId="0"/>
      <p:bldP spid="10" grpId="0" animBg="1"/>
      <p:bldP spid="18" grpId="0" animBg="1"/>
      <p:bldP spid="19" grpId="0"/>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outerShdw>
                </a:effectLst>
              </a:rPr>
              <a:t>Engaging heaven on earth</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t>Biblical numerology forms patterns</a:t>
            </a:r>
          </a:p>
          <a:p>
            <a:r>
              <a:rPr lang="en-GB" sz="4400" dirty="0" smtClean="0"/>
              <a:t>Power of Agreement</a:t>
            </a:r>
          </a:p>
          <a:p>
            <a:r>
              <a:rPr lang="en-GB" sz="4400" dirty="0" smtClean="0"/>
              <a:t>Frequencies of light, colour, vibrational movement open portals to see beyond the veil to engage beyond the veil</a:t>
            </a:r>
          </a:p>
          <a:p>
            <a:r>
              <a:rPr lang="en-GB" sz="4400" dirty="0" smtClean="0"/>
              <a:t>Heaven and earth to overlap or be superimposed</a:t>
            </a:r>
          </a:p>
          <a:p>
            <a:endParaRPr lang="en-GB" sz="4400" dirty="0"/>
          </a:p>
        </p:txBody>
      </p:sp>
    </p:spTree>
    <p:extLst>
      <p:ext uri="{BB962C8B-B14F-4D97-AF65-F5344CB8AC3E}">
        <p14:creationId xmlns:p14="http://schemas.microsoft.com/office/powerpoint/2010/main" val="1999156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outerShdw>
                </a:effectLst>
              </a:rPr>
              <a:t>Engaging heaven on earth</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908720"/>
            <a:ext cx="9144000" cy="5949280"/>
          </a:xfrm>
          <a:effectLst/>
        </p:spPr>
        <p:txBody>
          <a:bodyPr lIns="0" tIns="0" rIns="0" bIns="0">
            <a:normAutofit fontScale="92500"/>
          </a:bodyPr>
          <a:lstStyle/>
          <a:p>
            <a:r>
              <a:rPr lang="en-GB" sz="4400" dirty="0" smtClean="0"/>
              <a:t>2 = an arc of agreement</a:t>
            </a:r>
          </a:p>
          <a:p>
            <a:r>
              <a:rPr lang="en-GB" sz="4400" dirty="0" smtClean="0"/>
              <a:t>2 come into agreement and opens a portal for an experiential manifestation</a:t>
            </a:r>
          </a:p>
          <a:p>
            <a:r>
              <a:rPr lang="en-GB" sz="4400" dirty="0" smtClean="0"/>
              <a:t>3 = government and manifestation of the kingdom at hand</a:t>
            </a:r>
          </a:p>
          <a:p>
            <a:r>
              <a:rPr lang="en-GB" sz="4400" dirty="0" smtClean="0"/>
              <a:t>4 = open window or doorway</a:t>
            </a:r>
          </a:p>
          <a:p>
            <a:r>
              <a:rPr lang="en-GB" sz="4400" dirty="0" smtClean="0"/>
              <a:t>1+1=3</a:t>
            </a:r>
          </a:p>
          <a:p>
            <a:r>
              <a:rPr lang="en-GB" sz="4400" dirty="0" smtClean="0"/>
              <a:t>3+1 =4</a:t>
            </a:r>
          </a:p>
        </p:txBody>
      </p:sp>
    </p:spTree>
    <p:extLst>
      <p:ext uri="{BB962C8B-B14F-4D97-AF65-F5344CB8AC3E}">
        <p14:creationId xmlns:p14="http://schemas.microsoft.com/office/powerpoint/2010/main" val="1584488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heme1">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Transformation 2012 19</Template>
  <TotalTime>38187</TotalTime>
  <Words>2549</Words>
  <Application>Microsoft Office PowerPoint</Application>
  <PresentationFormat>On-screen Show (4:3)</PresentationFormat>
  <Paragraphs>358</Paragraphs>
  <Slides>56</Slides>
  <Notes>11</Notes>
  <HiddenSlides>0</HiddenSlides>
  <MMClips>0</MMClips>
  <ScaleCrop>false</ScaleCrop>
  <HeadingPairs>
    <vt:vector size="4" baseType="variant">
      <vt:variant>
        <vt:lpstr>Theme</vt:lpstr>
      </vt:variant>
      <vt:variant>
        <vt:i4>3</vt:i4>
      </vt:variant>
      <vt:variant>
        <vt:lpstr>Slide Titles</vt:lpstr>
      </vt:variant>
      <vt:variant>
        <vt:i4>56</vt:i4>
      </vt:variant>
    </vt:vector>
  </HeadingPairs>
  <TitlesOfParts>
    <vt:vector size="59" baseType="lpstr">
      <vt:lpstr>Office Theme</vt:lpstr>
      <vt:lpstr>1_Theme1</vt:lpstr>
      <vt:lpstr>1_Office Theme</vt:lpstr>
      <vt:lpstr>Engaging heaven on earth</vt:lpstr>
      <vt:lpstr>Engaging heaven on earth</vt:lpstr>
      <vt:lpstr>Engaging heaven on earth</vt:lpstr>
      <vt:lpstr>PowerPoint Presentation</vt:lpstr>
      <vt:lpstr>Engaging heaven on earth</vt:lpstr>
      <vt:lpstr>Engaging heaven on earth</vt:lpstr>
      <vt:lpstr>PowerPoint Presentation</vt:lpstr>
      <vt:lpstr>Engaging heaven on earth</vt:lpstr>
      <vt:lpstr>Engaging heaven on earth</vt:lpstr>
      <vt:lpstr>Engaging heaven on earth</vt:lpstr>
      <vt:lpstr>Engaging heaven on earth</vt:lpstr>
      <vt:lpstr>Engaging heaven on earth</vt:lpstr>
      <vt:lpstr>PowerPoint Presentation</vt:lpstr>
      <vt:lpstr>PowerPoint Presentation</vt:lpstr>
      <vt:lpstr>Engaging heaven on earth</vt:lpstr>
      <vt:lpstr>PowerPoint Presentation</vt:lpstr>
      <vt:lpstr>Engaging heaven on earth</vt:lpstr>
      <vt:lpstr>Engaging heaven on earth</vt:lpstr>
      <vt:lpstr>Engaging heaven on earth</vt:lpstr>
      <vt:lpstr>Engaging heaven on earth</vt:lpstr>
      <vt:lpstr>Engaging heaven on earthth</vt:lpstr>
      <vt:lpstr>Engaging heaven on earth</vt:lpstr>
      <vt:lpstr>Engaging heaven on earth</vt:lpstr>
      <vt:lpstr>Engaging heaven on earth</vt:lpstr>
      <vt:lpstr>Engaging heaven on earth</vt:lpstr>
      <vt:lpstr>Engaging heaven on earth</vt:lpstr>
      <vt:lpstr>Engaging heaven on earth</vt:lpstr>
      <vt:lpstr>Engaging heaven on earth</vt:lpstr>
      <vt:lpstr>Engaging heaven on earth</vt:lpstr>
      <vt:lpstr>Engaging heaven on earth</vt:lpstr>
      <vt:lpstr>Engaging heaven on earth</vt:lpstr>
      <vt:lpstr>Engaging heaven on earth</vt:lpstr>
      <vt:lpstr>Engaging heaven on earth</vt:lpstr>
      <vt:lpstr>Engaging heaven on earth</vt:lpstr>
      <vt:lpstr>Engaging heaven on earth</vt:lpstr>
      <vt:lpstr>Engaging heaven on earth</vt:lpstr>
      <vt:lpstr>Engaging heaven on earth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Engaging heaven on earth</vt:lpstr>
      <vt:lpstr>Engaging heaven on earth</vt:lpstr>
      <vt:lpstr>Engaging heaven on earth</vt:lpstr>
      <vt:lpstr>Engaging heaven on earth</vt:lpstr>
      <vt:lpstr>Engaging heaven on earth</vt:lpstr>
      <vt:lpstr>Engaging heaven on earth</vt:lpstr>
      <vt:lpstr>Engaging heaven on earth</vt:lpstr>
      <vt:lpstr>Engaging heaven on earth</vt:lpstr>
      <vt:lpstr>Engaging heaven on earth</vt:lpstr>
      <vt:lpstr>Engaging heaven on earth</vt:lpstr>
      <vt:lpstr>Engaging heaven on earth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Parsons</dc:creator>
  <cp:lastModifiedBy>Mike Parsons</cp:lastModifiedBy>
  <cp:revision>165</cp:revision>
  <cp:lastPrinted>2014-12-11T14:38:10Z</cp:lastPrinted>
  <dcterms:created xsi:type="dcterms:W3CDTF">2013-03-04T08:38:22Z</dcterms:created>
  <dcterms:modified xsi:type="dcterms:W3CDTF">2014-12-20T22:56:52Z</dcterms:modified>
</cp:coreProperties>
</file>